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03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2" r:id="rId11"/>
    <p:sldId id="413" r:id="rId12"/>
    <p:sldId id="414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93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91310" g="54572" b="30499">
                      <a:alpha val="100000"/>
                    </a:scrgbClr>
                  </a:gs>
                  <a:gs pos="100000">
                    <a:scrgbClr r="91310" g="54572" b="3049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100000" g="62396" b="9306">
                      <a:alpha val="100000"/>
                    </a:scrgbClr>
                  </a:gs>
                  <a:gs pos="100000">
                    <a:scrgbClr r="100000" g="62396" b="930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11</c:v>
                </c:pt>
                <c:pt idx="1">
                  <c:v>第一步：-1</c:v>
                </c:pt>
                <c:pt idx="2">
                  <c:v>10</c:v>
                </c:pt>
                <c:pt idx="3">
                  <c:v>第二步：-6</c:v>
                </c:pt>
                <c:pt idx="4">
                  <c:v>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10</c:v>
                </c:pt>
                <c:pt idx="2">
                  <c:v>10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217052472"/>
        <c:axId val="204504767"/>
      </c:barChart>
      <c:catAx>
        <c:axId val="2170524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04504767"/>
        <c:crosses val="autoZero"/>
        <c:auto val="1"/>
        <c:lblAlgn val="ctr"/>
        <c:lblOffset val="100"/>
        <c:noMultiLvlLbl val="0"/>
      </c:catAx>
      <c:valAx>
        <c:axId val="204504767"/>
        <c:scaling>
          <c:orientation val="minMax"/>
          <c:max val="12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1705247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be0c973-4d95-4d34-bd38-2847a655ad56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122" g="3689" b="91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跳伞高度对比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小华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第1跳</c:v>
                </c:pt>
                <c:pt idx="1">
                  <c:v>第2跳</c:v>
                </c:pt>
                <c:pt idx="2">
                  <c:v>第3跳</c:v>
                </c:pt>
                <c:pt idx="3">
                  <c:v>第4跳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</c:v>
                </c:pt>
                <c:pt idx="1">
                  <c:v>92</c:v>
                </c:pt>
                <c:pt idx="2">
                  <c:v>78</c:v>
                </c:pt>
                <c:pt idx="3">
                  <c:v>105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小明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第1跳</c:v>
                </c:pt>
                <c:pt idx="1">
                  <c:v>第2跳</c:v>
                </c:pt>
                <c:pt idx="2">
                  <c:v>第3跳</c:v>
                </c:pt>
                <c:pt idx="3">
                  <c:v>第4跳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72</c:v>
                </c:pt>
                <c:pt idx="1">
                  <c:v>88</c:v>
                </c:pt>
                <c:pt idx="2">
                  <c:v>95</c:v>
                </c:pt>
                <c:pt idx="3">
                  <c:v>81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62468538"/>
        <c:axId val="922976457"/>
      </c:barChart>
      <c:catAx>
        <c:axId val="6246853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22976457"/>
        <c:crosses val="autoZero"/>
        <c:auto val="1"/>
        <c:lblAlgn val="ctr"/>
        <c:lblOffset val="100"/>
        <c:noMultiLvlLbl val="0"/>
      </c:catAx>
      <c:valAx>
        <c:axId val="922976457"/>
        <c:scaling>
          <c:orientation val="minMax"/>
          <c:max val="120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高度(米)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246853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125453d-a105-42ae-95c5-7b1388dd6cae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128.xml"/><Relationship Id="rId45" Type="http://schemas.openxmlformats.org/officeDocument/2006/relationships/tags" Target="../tags/tag127.xml"/><Relationship Id="rId44" Type="http://schemas.openxmlformats.org/officeDocument/2006/relationships/image" Target="../media/image11.svg"/><Relationship Id="rId43" Type="http://schemas.openxmlformats.org/officeDocument/2006/relationships/image" Target="../media/image10.png"/><Relationship Id="rId42" Type="http://schemas.openxmlformats.org/officeDocument/2006/relationships/tags" Target="../tags/tag126.xml"/><Relationship Id="rId41" Type="http://schemas.openxmlformats.org/officeDocument/2006/relationships/tags" Target="../tags/tag125.xml"/><Relationship Id="rId40" Type="http://schemas.openxmlformats.org/officeDocument/2006/relationships/tags" Target="../tags/tag124.xml"/><Relationship Id="rId4" Type="http://schemas.openxmlformats.org/officeDocument/2006/relationships/tags" Target="../tags/tag94.xml"/><Relationship Id="rId39" Type="http://schemas.openxmlformats.org/officeDocument/2006/relationships/tags" Target="../tags/tag123.xml"/><Relationship Id="rId38" Type="http://schemas.openxmlformats.org/officeDocument/2006/relationships/tags" Target="../tags/tag122.xml"/><Relationship Id="rId37" Type="http://schemas.openxmlformats.org/officeDocument/2006/relationships/image" Target="../media/image9.svg"/><Relationship Id="rId36" Type="http://schemas.openxmlformats.org/officeDocument/2006/relationships/image" Target="../media/image8.png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image" Target="../media/image7.svg"/><Relationship Id="rId3" Type="http://schemas.openxmlformats.org/officeDocument/2006/relationships/tags" Target="../tags/tag93.xml"/><Relationship Id="rId29" Type="http://schemas.openxmlformats.org/officeDocument/2006/relationships/image" Target="../media/image6.png"/><Relationship Id="rId28" Type="http://schemas.openxmlformats.org/officeDocument/2006/relationships/tags" Target="../tags/tag116.xml"/><Relationship Id="rId27" Type="http://schemas.openxmlformats.org/officeDocument/2006/relationships/tags" Target="../tags/tag115.xml"/><Relationship Id="rId26" Type="http://schemas.openxmlformats.org/officeDocument/2006/relationships/tags" Target="../tags/tag114.xml"/><Relationship Id="rId25" Type="http://schemas.openxmlformats.org/officeDocument/2006/relationships/tags" Target="../tags/tag113.xml"/><Relationship Id="rId24" Type="http://schemas.openxmlformats.org/officeDocument/2006/relationships/tags" Target="../tags/tag112.xml"/><Relationship Id="rId23" Type="http://schemas.openxmlformats.org/officeDocument/2006/relationships/image" Target="../media/image5.svg"/><Relationship Id="rId22" Type="http://schemas.openxmlformats.org/officeDocument/2006/relationships/image" Target="../media/image4.png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159.xml"/><Relationship Id="rId42" Type="http://schemas.openxmlformats.org/officeDocument/2006/relationships/tags" Target="../tags/tag158.xml"/><Relationship Id="rId41" Type="http://schemas.openxmlformats.org/officeDocument/2006/relationships/image" Target="../media/image23.svg"/><Relationship Id="rId40" Type="http://schemas.openxmlformats.org/officeDocument/2006/relationships/image" Target="../media/image22.png"/><Relationship Id="rId4" Type="http://schemas.openxmlformats.org/officeDocument/2006/relationships/tags" Target="../tags/tag132.xml"/><Relationship Id="rId39" Type="http://schemas.openxmlformats.org/officeDocument/2006/relationships/tags" Target="../tags/tag157.xml"/><Relationship Id="rId38" Type="http://schemas.openxmlformats.org/officeDocument/2006/relationships/tags" Target="../tags/tag156.xml"/><Relationship Id="rId37" Type="http://schemas.openxmlformats.org/officeDocument/2006/relationships/tags" Target="../tags/tag155.xml"/><Relationship Id="rId36" Type="http://schemas.openxmlformats.org/officeDocument/2006/relationships/tags" Target="../tags/tag154.xml"/><Relationship Id="rId35" Type="http://schemas.openxmlformats.org/officeDocument/2006/relationships/tags" Target="../tags/tag153.xml"/><Relationship Id="rId34" Type="http://schemas.openxmlformats.org/officeDocument/2006/relationships/image" Target="../media/image21.svg"/><Relationship Id="rId33" Type="http://schemas.openxmlformats.org/officeDocument/2006/relationships/image" Target="../media/image20.png"/><Relationship Id="rId32" Type="http://schemas.openxmlformats.org/officeDocument/2006/relationships/tags" Target="../tags/tag152.xml"/><Relationship Id="rId31" Type="http://schemas.openxmlformats.org/officeDocument/2006/relationships/tags" Target="../tags/tag151.xml"/><Relationship Id="rId30" Type="http://schemas.openxmlformats.org/officeDocument/2006/relationships/tags" Target="../tags/tag150.xml"/><Relationship Id="rId3" Type="http://schemas.openxmlformats.org/officeDocument/2006/relationships/tags" Target="../tags/tag131.xml"/><Relationship Id="rId29" Type="http://schemas.openxmlformats.org/officeDocument/2006/relationships/tags" Target="../tags/tag149.xml"/><Relationship Id="rId28" Type="http://schemas.openxmlformats.org/officeDocument/2006/relationships/tags" Target="../tags/tag148.xml"/><Relationship Id="rId27" Type="http://schemas.openxmlformats.org/officeDocument/2006/relationships/image" Target="../media/image19.svg"/><Relationship Id="rId26" Type="http://schemas.openxmlformats.org/officeDocument/2006/relationships/image" Target="../media/image18.png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image" Target="../media/image17.svg"/><Relationship Id="rId2" Type="http://schemas.openxmlformats.org/officeDocument/2006/relationships/tags" Target="../tags/tag130.xml"/><Relationship Id="rId19" Type="http://schemas.openxmlformats.org/officeDocument/2006/relationships/image" Target="../media/image16.png"/><Relationship Id="rId18" Type="http://schemas.openxmlformats.org/officeDocument/2006/relationships/tags" Target="../tags/tag142.xml"/><Relationship Id="rId17" Type="http://schemas.openxmlformats.org/officeDocument/2006/relationships/tags" Target="../tags/tag141.xml"/><Relationship Id="rId16" Type="http://schemas.openxmlformats.org/officeDocument/2006/relationships/tags" Target="../tags/tag140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image" Target="../media/image15.svg"/><Relationship Id="rId12" Type="http://schemas.openxmlformats.org/officeDocument/2006/relationships/image" Target="../media/image14.png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svg"/><Relationship Id="rId8" Type="http://schemas.openxmlformats.org/officeDocument/2006/relationships/image" Target="../media/image24.png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192.xml"/><Relationship Id="rId43" Type="http://schemas.openxmlformats.org/officeDocument/2006/relationships/tags" Target="../tags/tag191.xml"/><Relationship Id="rId42" Type="http://schemas.openxmlformats.org/officeDocument/2006/relationships/image" Target="../media/image33.svg"/><Relationship Id="rId41" Type="http://schemas.openxmlformats.org/officeDocument/2006/relationships/image" Target="../media/image32.png"/><Relationship Id="rId40" Type="http://schemas.openxmlformats.org/officeDocument/2006/relationships/tags" Target="../tags/tag190.xml"/><Relationship Id="rId4" Type="http://schemas.openxmlformats.org/officeDocument/2006/relationships/tags" Target="../tags/tag162.xml"/><Relationship Id="rId39" Type="http://schemas.openxmlformats.org/officeDocument/2006/relationships/tags" Target="../tags/tag189.xml"/><Relationship Id="rId38" Type="http://schemas.openxmlformats.org/officeDocument/2006/relationships/tags" Target="../tags/tag188.xml"/><Relationship Id="rId37" Type="http://schemas.openxmlformats.org/officeDocument/2006/relationships/tags" Target="../tags/tag187.xml"/><Relationship Id="rId36" Type="http://schemas.openxmlformats.org/officeDocument/2006/relationships/tags" Target="../tags/tag186.xml"/><Relationship Id="rId35" Type="http://schemas.openxmlformats.org/officeDocument/2006/relationships/tags" Target="../tags/tag185.xml"/><Relationship Id="rId34" Type="http://schemas.openxmlformats.org/officeDocument/2006/relationships/tags" Target="../tags/tag184.xml"/><Relationship Id="rId33" Type="http://schemas.openxmlformats.org/officeDocument/2006/relationships/tags" Target="../tags/tag183.xml"/><Relationship Id="rId32" Type="http://schemas.openxmlformats.org/officeDocument/2006/relationships/tags" Target="../tags/tag182.xml"/><Relationship Id="rId31" Type="http://schemas.openxmlformats.org/officeDocument/2006/relationships/tags" Target="../tags/tag181.xml"/><Relationship Id="rId30" Type="http://schemas.openxmlformats.org/officeDocument/2006/relationships/tags" Target="../tags/tag180.xml"/><Relationship Id="rId3" Type="http://schemas.openxmlformats.org/officeDocument/2006/relationships/tags" Target="../tags/tag161.xml"/><Relationship Id="rId29" Type="http://schemas.openxmlformats.org/officeDocument/2006/relationships/tags" Target="../tags/tag179.xml"/><Relationship Id="rId28" Type="http://schemas.openxmlformats.org/officeDocument/2006/relationships/tags" Target="../tags/tag178.xml"/><Relationship Id="rId27" Type="http://schemas.openxmlformats.org/officeDocument/2006/relationships/image" Target="../media/image31.svg"/><Relationship Id="rId26" Type="http://schemas.openxmlformats.org/officeDocument/2006/relationships/image" Target="../media/image30.png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tags" Target="../tags/tag175.xml"/><Relationship Id="rId22" Type="http://schemas.openxmlformats.org/officeDocument/2006/relationships/tags" Target="../tags/tag174.xml"/><Relationship Id="rId21" Type="http://schemas.openxmlformats.org/officeDocument/2006/relationships/image" Target="../media/image29.svg"/><Relationship Id="rId20" Type="http://schemas.openxmlformats.org/officeDocument/2006/relationships/image" Target="../media/image28.png"/><Relationship Id="rId2" Type="http://schemas.openxmlformats.org/officeDocument/2006/relationships/tags" Target="../tags/tag160.xml"/><Relationship Id="rId19" Type="http://schemas.openxmlformats.org/officeDocument/2006/relationships/tags" Target="../tags/tag173.xml"/><Relationship Id="rId18" Type="http://schemas.openxmlformats.org/officeDocument/2006/relationships/tags" Target="../tags/tag172.xml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image" Target="../media/image27.svg"/><Relationship Id="rId14" Type="http://schemas.openxmlformats.org/officeDocument/2006/relationships/image" Target="../media/image26.png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216.xml"/><Relationship Id="rId26" Type="http://schemas.openxmlformats.org/officeDocument/2006/relationships/tags" Target="../tags/tag215.xml"/><Relationship Id="rId25" Type="http://schemas.openxmlformats.org/officeDocument/2006/relationships/tags" Target="../tags/tag214.xml"/><Relationship Id="rId24" Type="http://schemas.openxmlformats.org/officeDocument/2006/relationships/image" Target="../media/image29.svg"/><Relationship Id="rId23" Type="http://schemas.openxmlformats.org/officeDocument/2006/relationships/image" Target="../media/image28.png"/><Relationship Id="rId22" Type="http://schemas.openxmlformats.org/officeDocument/2006/relationships/tags" Target="../tags/tag213.xml"/><Relationship Id="rId21" Type="http://schemas.openxmlformats.org/officeDocument/2006/relationships/tags" Target="../tags/tag212.xml"/><Relationship Id="rId20" Type="http://schemas.openxmlformats.org/officeDocument/2006/relationships/tags" Target="../tags/tag211.xml"/><Relationship Id="rId2" Type="http://schemas.openxmlformats.org/officeDocument/2006/relationships/tags" Target="../tags/tag197.xml"/><Relationship Id="rId19" Type="http://schemas.openxmlformats.org/officeDocument/2006/relationships/tags" Target="../tags/tag210.xml"/><Relationship Id="rId18" Type="http://schemas.openxmlformats.org/officeDocument/2006/relationships/tags" Target="../tags/tag209.xml"/><Relationship Id="rId17" Type="http://schemas.openxmlformats.org/officeDocument/2006/relationships/tags" Target="../tags/tag208.xml"/><Relationship Id="rId16" Type="http://schemas.openxmlformats.org/officeDocument/2006/relationships/tags" Target="../tags/tag207.xml"/><Relationship Id="rId15" Type="http://schemas.openxmlformats.org/officeDocument/2006/relationships/tags" Target="../tags/tag206.xml"/><Relationship Id="rId14" Type="http://schemas.openxmlformats.org/officeDocument/2006/relationships/image" Target="../media/image37.svg"/><Relationship Id="rId13" Type="http://schemas.openxmlformats.org/officeDocument/2006/relationships/image" Target="../media/image36.png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tags" Target="../tags/tag19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image" Target="../media/image39.svg"/><Relationship Id="rId6" Type="http://schemas.openxmlformats.org/officeDocument/2006/relationships/image" Target="../media/image38.png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237.xml"/><Relationship Id="rId3" Type="http://schemas.openxmlformats.org/officeDocument/2006/relationships/tags" Target="../tags/tag218.xml"/><Relationship Id="rId29" Type="http://schemas.openxmlformats.org/officeDocument/2006/relationships/tags" Target="../tags/tag236.xml"/><Relationship Id="rId28" Type="http://schemas.openxmlformats.org/officeDocument/2006/relationships/image" Target="../media/image9.svg"/><Relationship Id="rId27" Type="http://schemas.openxmlformats.org/officeDocument/2006/relationships/image" Target="../media/image8.png"/><Relationship Id="rId26" Type="http://schemas.openxmlformats.org/officeDocument/2006/relationships/tags" Target="../tags/tag235.xml"/><Relationship Id="rId25" Type="http://schemas.openxmlformats.org/officeDocument/2006/relationships/tags" Target="../tags/tag234.xml"/><Relationship Id="rId24" Type="http://schemas.openxmlformats.org/officeDocument/2006/relationships/tags" Target="../tags/tag233.xml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image" Target="../media/image43.svg"/><Relationship Id="rId20" Type="http://schemas.openxmlformats.org/officeDocument/2006/relationships/image" Target="../media/image42.png"/><Relationship Id="rId2" Type="http://schemas.openxmlformats.org/officeDocument/2006/relationships/tags" Target="../tags/tag217.xml"/><Relationship Id="rId19" Type="http://schemas.openxmlformats.org/officeDocument/2006/relationships/tags" Target="../tags/tag230.xml"/><Relationship Id="rId18" Type="http://schemas.openxmlformats.org/officeDocument/2006/relationships/tags" Target="../tags/tag229.xml"/><Relationship Id="rId17" Type="http://schemas.openxmlformats.org/officeDocument/2006/relationships/tags" Target="../tags/tag228.xml"/><Relationship Id="rId16" Type="http://schemas.openxmlformats.org/officeDocument/2006/relationships/tags" Target="../tags/tag227.xml"/><Relationship Id="rId15" Type="http://schemas.openxmlformats.org/officeDocument/2006/relationships/tags" Target="../tags/tag226.xml"/><Relationship Id="rId14" Type="http://schemas.openxmlformats.org/officeDocument/2006/relationships/image" Target="../media/image41.svg"/><Relationship Id="rId13" Type="http://schemas.openxmlformats.org/officeDocument/2006/relationships/image" Target="../media/image40.png"/><Relationship Id="rId12" Type="http://schemas.openxmlformats.org/officeDocument/2006/relationships/tags" Target="../tags/tag225.xml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256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image" Target="../media/image49.svg"/><Relationship Id="rId21" Type="http://schemas.openxmlformats.org/officeDocument/2006/relationships/image" Target="../media/image48.png"/><Relationship Id="rId20" Type="http://schemas.openxmlformats.org/officeDocument/2006/relationships/tags" Target="../tags/tag253.xml"/><Relationship Id="rId2" Type="http://schemas.openxmlformats.org/officeDocument/2006/relationships/tags" Target="../tags/tag239.xml"/><Relationship Id="rId19" Type="http://schemas.openxmlformats.org/officeDocument/2006/relationships/tags" Target="../tags/tag252.xml"/><Relationship Id="rId18" Type="http://schemas.openxmlformats.org/officeDocument/2006/relationships/tags" Target="../tags/tag251.xml"/><Relationship Id="rId17" Type="http://schemas.openxmlformats.org/officeDocument/2006/relationships/tags" Target="../tags/tag250.xml"/><Relationship Id="rId16" Type="http://schemas.openxmlformats.org/officeDocument/2006/relationships/tags" Target="../tags/tag249.xml"/><Relationship Id="rId15" Type="http://schemas.openxmlformats.org/officeDocument/2006/relationships/tags" Target="../tags/tag248.xml"/><Relationship Id="rId14" Type="http://schemas.openxmlformats.org/officeDocument/2006/relationships/image" Target="../media/image47.svg"/><Relationship Id="rId13" Type="http://schemas.openxmlformats.org/officeDocument/2006/relationships/image" Target="../media/image46.png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tags" Target="../tags/tag23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89.xml"/><Relationship Id="rId44" Type="http://schemas.openxmlformats.org/officeDocument/2006/relationships/tags" Target="../tags/tag288.xml"/><Relationship Id="rId43" Type="http://schemas.openxmlformats.org/officeDocument/2006/relationships/image" Target="../media/image51.svg"/><Relationship Id="rId42" Type="http://schemas.openxmlformats.org/officeDocument/2006/relationships/image" Target="../media/image50.png"/><Relationship Id="rId41" Type="http://schemas.openxmlformats.org/officeDocument/2006/relationships/tags" Target="../tags/tag287.xml"/><Relationship Id="rId40" Type="http://schemas.openxmlformats.org/officeDocument/2006/relationships/tags" Target="../tags/tag286.xml"/><Relationship Id="rId4" Type="http://schemas.openxmlformats.org/officeDocument/2006/relationships/tags" Target="../tags/tag260.xml"/><Relationship Id="rId39" Type="http://schemas.openxmlformats.org/officeDocument/2006/relationships/tags" Target="../tags/tag285.xml"/><Relationship Id="rId38" Type="http://schemas.openxmlformats.org/officeDocument/2006/relationships/tags" Target="../tags/tag284.xml"/><Relationship Id="rId37" Type="http://schemas.openxmlformats.org/officeDocument/2006/relationships/tags" Target="../tags/tag283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282.xml"/><Relationship Id="rId33" Type="http://schemas.openxmlformats.org/officeDocument/2006/relationships/tags" Target="../tags/tag281.xml"/><Relationship Id="rId32" Type="http://schemas.openxmlformats.org/officeDocument/2006/relationships/tags" Target="../tags/tag280.xml"/><Relationship Id="rId31" Type="http://schemas.openxmlformats.org/officeDocument/2006/relationships/tags" Target="../tags/tag279.xml"/><Relationship Id="rId30" Type="http://schemas.openxmlformats.org/officeDocument/2006/relationships/tags" Target="../tags/tag278.xml"/><Relationship Id="rId3" Type="http://schemas.openxmlformats.org/officeDocument/2006/relationships/tags" Target="../tags/tag259.xml"/><Relationship Id="rId29" Type="http://schemas.openxmlformats.org/officeDocument/2006/relationships/image" Target="../media/image15.svg"/><Relationship Id="rId28" Type="http://schemas.openxmlformats.org/officeDocument/2006/relationships/image" Target="../media/image14.png"/><Relationship Id="rId27" Type="http://schemas.openxmlformats.org/officeDocument/2006/relationships/tags" Target="../tags/tag277.xml"/><Relationship Id="rId26" Type="http://schemas.openxmlformats.org/officeDocument/2006/relationships/tags" Target="../tags/tag276.xml"/><Relationship Id="rId25" Type="http://schemas.openxmlformats.org/officeDocument/2006/relationships/tags" Target="../tags/tag275.xml"/><Relationship Id="rId24" Type="http://schemas.openxmlformats.org/officeDocument/2006/relationships/tags" Target="../tags/tag274.xml"/><Relationship Id="rId23" Type="http://schemas.openxmlformats.org/officeDocument/2006/relationships/tags" Target="../tags/tag273.xml"/><Relationship Id="rId22" Type="http://schemas.openxmlformats.org/officeDocument/2006/relationships/image" Target="../media/image41.svg"/><Relationship Id="rId21" Type="http://schemas.openxmlformats.org/officeDocument/2006/relationships/image" Target="../media/image40.png"/><Relationship Id="rId20" Type="http://schemas.openxmlformats.org/officeDocument/2006/relationships/tags" Target="../tags/tag272.xml"/><Relationship Id="rId2" Type="http://schemas.openxmlformats.org/officeDocument/2006/relationships/tags" Target="../tags/tag258.xml"/><Relationship Id="rId19" Type="http://schemas.openxmlformats.org/officeDocument/2006/relationships/tags" Target="../tags/tag271.xml"/><Relationship Id="rId18" Type="http://schemas.openxmlformats.org/officeDocument/2006/relationships/tags" Target="../tags/tag270.xml"/><Relationship Id="rId17" Type="http://schemas.openxmlformats.org/officeDocument/2006/relationships/tags" Target="../tags/tag269.xml"/><Relationship Id="rId16" Type="http://schemas.openxmlformats.org/officeDocument/2006/relationships/tags" Target="../tags/tag268.xml"/><Relationship Id="rId15" Type="http://schemas.openxmlformats.org/officeDocument/2006/relationships/image" Target="../media/image9.svg"/><Relationship Id="rId14" Type="http://schemas.openxmlformats.org/officeDocument/2006/relationships/image" Target="../media/image8.png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tags" Target="../tags/tag25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700"/>
              <a:t>20以内退位减法·破十与退位</a:t>
            </a:r>
            <a:endParaRPr lang="zh-CN" altLang="en-US" sz="57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退位减法：从破十到退一当十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买铅笔：破十法的经典课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620288" y="2383155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19198" y="2496026"/>
            <a:ext cx="723824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695346" y="2383155"/>
            <a:ext cx="9900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113856" y="2496026"/>
            <a:ext cx="788937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455117" y="2383155"/>
            <a:ext cx="9900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927765" y="3170853"/>
            <a:ext cx="17336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个位不够减，拆开一捆再减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3542030"/>
            <a:ext cx="4303395" cy="1518920"/>
          </a:xfrm>
          <a:custGeom>
            <a:avLst/>
            <a:gdLst>
              <a:gd name="sw" fmla="*/ 1 w 6776"/>
              <a:gd name="sh" fmla="*/ 1 h 2392"/>
              <a:gd name="mins" fmla="min sw sh"/>
              <a:gd name="dsw" fmla="+- 0 sw mins"/>
              <a:gd name="dsh" fmla="+- 0 sh mins"/>
              <a:gd name="p0x0" fmla="*/ 180 w 6776"/>
              <a:gd name="p0y0" fmla="*/ 0 h 2392"/>
              <a:gd name="p0x1" fmla="*/ 6596 w 6776"/>
              <a:gd name="p0y1" fmla="*/ 0 h 2392"/>
              <a:gd name="p0x2" fmla="*/ 6696 w 6776"/>
              <a:gd name="p0y2" fmla="*/ 0 h 2392"/>
              <a:gd name="p0x3" fmla="*/ 6776 w 6776"/>
              <a:gd name="p0y3" fmla="*/ 80 h 2392"/>
              <a:gd name="p0x4" fmla="*/ 6776 w 6776"/>
              <a:gd name="p0y4" fmla="*/ 180 h 2392"/>
              <a:gd name="p0x5" fmla="*/ 6776 w 6776"/>
              <a:gd name="p0y5" fmla="*/ 2212 h 2392"/>
              <a:gd name="p0x6" fmla="*/ 6776 w 6776"/>
              <a:gd name="p0y6" fmla="*/ 2311 h 2392"/>
              <a:gd name="p0x7" fmla="*/ 6696 w 6776"/>
              <a:gd name="p0y7" fmla="*/ 2392 h 2392"/>
              <a:gd name="p0x8" fmla="*/ 6596 w 6776"/>
              <a:gd name="p0y8" fmla="*/ 2392 h 2392"/>
              <a:gd name="p0x9" fmla="*/ 180 w 6776"/>
              <a:gd name="p0y9" fmla="*/ 2392 h 2392"/>
              <a:gd name="p0x10" fmla="*/ 80 w 6776"/>
              <a:gd name="p0y10" fmla="*/ 2392 h 2392"/>
              <a:gd name="p0x11" fmla="*/ 0 w 6776"/>
              <a:gd name="p0y11" fmla="*/ 2311 h 2392"/>
              <a:gd name="p0x12" fmla="*/ 0 w 6776"/>
              <a:gd name="p0y12" fmla="*/ 2212 h 2392"/>
              <a:gd name="p0x13" fmla="*/ 0 w 6776"/>
              <a:gd name="p0y13" fmla="*/ 180 h 2392"/>
              <a:gd name="p0x14" fmla="*/ 0 w 6776"/>
              <a:gd name="p0y14" fmla="*/ 80 h 2392"/>
              <a:gd name="p0x15" fmla="*/ 80 w 6776"/>
              <a:gd name="p0y15" fmla="*/ 0 h 2392"/>
              <a:gd name="p0x16" fmla="*/ 180 w 6776"/>
              <a:gd name="p0y16" fmla="*/ 0 h 23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194474" y="3737591"/>
            <a:ext cx="10668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破十法操作步骤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39897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57326" y="4038581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6325" y="4032866"/>
            <a:ext cx="1463107" cy="1809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根小棒：</a:t>
            </a:r>
            <a:r>
              <a:rPr 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+ 5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</a:t>
            </a:r>
            <a:endParaRPr lang="zh-CN" altLang="en-US" sz="1100" b="1" spc="-1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42945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57326" y="4343381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076325" y="4337666"/>
            <a:ext cx="2488197" cy="1809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根不够减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 → </a:t>
            </a:r>
            <a:r>
              <a:rPr lang="zh-CN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解开</a:t>
            </a:r>
            <a:r>
              <a:rPr lang="en-US" altLang="zh-CN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捆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10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根散开</a:t>
            </a:r>
            <a:endParaRPr 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45993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57326" y="4648181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2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076325" y="4642466"/>
            <a:ext cx="1552842" cy="1809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10 - 9 = 1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100" b="1" spc="-1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 + 5 = 6</a:t>
            </a:r>
            <a:endParaRPr sz="1100" b="1" spc="-1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155565" y="1017905"/>
            <a:ext cx="6459855" cy="1213485"/>
          </a:xfrm>
          <a:custGeom>
            <a:avLst/>
            <a:gdLst>
              <a:gd name="sw" fmla="*/ 1 w 10173"/>
              <a:gd name="sh" fmla="*/ 1 h 1910"/>
              <a:gd name="mins" fmla="min sw sh"/>
              <a:gd name="dsw" fmla="+- 0 sw mins"/>
              <a:gd name="dsh" fmla="+- 0 sh mins"/>
              <a:gd name="p0x0" fmla="*/ 180 w 10173"/>
              <a:gd name="p0y0" fmla="*/ 0 h 1910"/>
              <a:gd name="p0x1" fmla="*/ 9993 w 10173"/>
              <a:gd name="p0y1" fmla="*/ 0 h 1910"/>
              <a:gd name="p0x2" fmla="*/ 10092 w 10173"/>
              <a:gd name="p0y2" fmla="*/ 0 h 1910"/>
              <a:gd name="p0x3" fmla="*/ 10173 w 10173"/>
              <a:gd name="p0y3" fmla="*/ 80 h 1910"/>
              <a:gd name="p0x4" fmla="*/ 10173 w 10173"/>
              <a:gd name="p0y4" fmla="*/ 180 h 1910"/>
              <a:gd name="p0x5" fmla="*/ 10173 w 10173"/>
              <a:gd name="p0y5" fmla="*/ 1730 h 1910"/>
              <a:gd name="p0x6" fmla="*/ 10173 w 10173"/>
              <a:gd name="p0y6" fmla="*/ 1830 h 1910"/>
              <a:gd name="p0x7" fmla="*/ 10092 w 10173"/>
              <a:gd name="p0y7" fmla="*/ 1910 h 1910"/>
              <a:gd name="p0x8" fmla="*/ 9993 w 10173"/>
              <a:gd name="p0y8" fmla="*/ 1910 h 1910"/>
              <a:gd name="p0x9" fmla="*/ 180 w 10173"/>
              <a:gd name="p0y9" fmla="*/ 1910 h 1910"/>
              <a:gd name="p0x10" fmla="*/ 80 w 10173"/>
              <a:gd name="p0y10" fmla="*/ 1910 h 1910"/>
              <a:gd name="p0x11" fmla="*/ 0 w 10173"/>
              <a:gd name="p0y11" fmla="*/ 1830 h 1910"/>
              <a:gd name="p0x12" fmla="*/ 0 w 10173"/>
              <a:gd name="p0y12" fmla="*/ 1730 h 1910"/>
              <a:gd name="p0x13" fmla="*/ 0 w 10173"/>
              <a:gd name="p0y13" fmla="*/ 180 h 1910"/>
              <a:gd name="p0x14" fmla="*/ 0 w 10173"/>
              <a:gd name="p0y14" fmla="*/ 80 h 1910"/>
              <a:gd name="p0x15" fmla="*/ 80 w 10173"/>
              <a:gd name="p0y15" fmla="*/ 0 h 1910"/>
              <a:gd name="p0x16" fmla="*/ 180 w 10173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350510" y="13462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384165" y="1374775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5741641" y="1389126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第一层：操作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5846416" y="1728721"/>
            <a:ext cx="55740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动手操作小棒，解开一捆，直观感知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借一当十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的实物过程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5155565" y="2431415"/>
            <a:ext cx="6459855" cy="1213485"/>
          </a:xfrm>
          <a:custGeom>
            <a:avLst/>
            <a:gdLst>
              <a:gd name="sw" fmla="*/ 1 w 10173"/>
              <a:gd name="sh" fmla="*/ 1 h 1910"/>
              <a:gd name="mins" fmla="min sw sh"/>
              <a:gd name="dsw" fmla="+- 0 sw mins"/>
              <a:gd name="dsh" fmla="+- 0 sh mins"/>
              <a:gd name="p0x0" fmla="*/ 180 w 10173"/>
              <a:gd name="p0y0" fmla="*/ 0 h 1910"/>
              <a:gd name="p0x1" fmla="*/ 9993 w 10173"/>
              <a:gd name="p0y1" fmla="*/ 0 h 1910"/>
              <a:gd name="p0x2" fmla="*/ 10092 w 10173"/>
              <a:gd name="p0y2" fmla="*/ 0 h 1910"/>
              <a:gd name="p0x3" fmla="*/ 10173 w 10173"/>
              <a:gd name="p0y3" fmla="*/ 80 h 1910"/>
              <a:gd name="p0x4" fmla="*/ 10173 w 10173"/>
              <a:gd name="p0y4" fmla="*/ 180 h 1910"/>
              <a:gd name="p0x5" fmla="*/ 10173 w 10173"/>
              <a:gd name="p0y5" fmla="*/ 1730 h 1910"/>
              <a:gd name="p0x6" fmla="*/ 10173 w 10173"/>
              <a:gd name="p0y6" fmla="*/ 1830 h 1910"/>
              <a:gd name="p0x7" fmla="*/ 10092 w 10173"/>
              <a:gd name="p0y7" fmla="*/ 1910 h 1910"/>
              <a:gd name="p0x8" fmla="*/ 9993 w 10173"/>
              <a:gd name="p0y8" fmla="*/ 1910 h 1910"/>
              <a:gd name="p0x9" fmla="*/ 180 w 10173"/>
              <a:gd name="p0y9" fmla="*/ 1910 h 1910"/>
              <a:gd name="p0x10" fmla="*/ 80 w 10173"/>
              <a:gd name="p0y10" fmla="*/ 1910 h 1910"/>
              <a:gd name="p0x11" fmla="*/ 0 w 10173"/>
              <a:gd name="p0y11" fmla="*/ 1830 h 1910"/>
              <a:gd name="p0x12" fmla="*/ 0 w 10173"/>
              <a:gd name="p0y12" fmla="*/ 1730 h 1910"/>
              <a:gd name="p0x13" fmla="*/ 0 w 10173"/>
              <a:gd name="p0y13" fmla="*/ 180 h 1910"/>
              <a:gd name="p0x14" fmla="*/ 0 w 10173"/>
              <a:gd name="p0y14" fmla="*/ 80 h 1910"/>
              <a:gd name="p0x15" fmla="*/ 80 w 10173"/>
              <a:gd name="p0y15" fmla="*/ 0 h 1910"/>
              <a:gd name="p0x16" fmla="*/ 180 w 10173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5350510" y="27597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5384165" y="278828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741641" y="2802617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第二层：算理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5846416" y="3142212"/>
            <a:ext cx="55740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退一当十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的数学道理：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个十可以换成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个一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5155565" y="3844925"/>
            <a:ext cx="6459855" cy="1213485"/>
          </a:xfrm>
          <a:custGeom>
            <a:avLst/>
            <a:gdLst>
              <a:gd name="sw" fmla="*/ 1 w 10173"/>
              <a:gd name="sh" fmla="*/ 1 h 1910"/>
              <a:gd name="mins" fmla="min sw sh"/>
              <a:gd name="dsw" fmla="+- 0 sw mins"/>
              <a:gd name="dsh" fmla="+- 0 sh mins"/>
              <a:gd name="p0x0" fmla="*/ 180 w 10173"/>
              <a:gd name="p0y0" fmla="*/ 0 h 1910"/>
              <a:gd name="p0x1" fmla="*/ 9993 w 10173"/>
              <a:gd name="p0y1" fmla="*/ 0 h 1910"/>
              <a:gd name="p0x2" fmla="*/ 10092 w 10173"/>
              <a:gd name="p0y2" fmla="*/ 0 h 1910"/>
              <a:gd name="p0x3" fmla="*/ 10173 w 10173"/>
              <a:gd name="p0y3" fmla="*/ 80 h 1910"/>
              <a:gd name="p0x4" fmla="*/ 10173 w 10173"/>
              <a:gd name="p0y4" fmla="*/ 180 h 1910"/>
              <a:gd name="p0x5" fmla="*/ 10173 w 10173"/>
              <a:gd name="p0y5" fmla="*/ 1730 h 1910"/>
              <a:gd name="p0x6" fmla="*/ 10173 w 10173"/>
              <a:gd name="p0y6" fmla="*/ 1830 h 1910"/>
              <a:gd name="p0x7" fmla="*/ 10092 w 10173"/>
              <a:gd name="p0y7" fmla="*/ 1910 h 1910"/>
              <a:gd name="p0x8" fmla="*/ 9993 w 10173"/>
              <a:gd name="p0y8" fmla="*/ 1910 h 1910"/>
              <a:gd name="p0x9" fmla="*/ 180 w 10173"/>
              <a:gd name="p0y9" fmla="*/ 1910 h 1910"/>
              <a:gd name="p0x10" fmla="*/ 80 w 10173"/>
              <a:gd name="p0y10" fmla="*/ 1910 h 1910"/>
              <a:gd name="p0x11" fmla="*/ 0 w 10173"/>
              <a:gd name="p0y11" fmla="*/ 1830 h 1910"/>
              <a:gd name="p0x12" fmla="*/ 0 w 10173"/>
              <a:gd name="p0y12" fmla="*/ 1730 h 1910"/>
              <a:gd name="p0x13" fmla="*/ 0 w 10173"/>
              <a:gd name="p0y13" fmla="*/ 180 h 1910"/>
              <a:gd name="p0x14" fmla="*/ 0 w 10173"/>
              <a:gd name="p0y14" fmla="*/ 80 h 1910"/>
              <a:gd name="p0x15" fmla="*/ 80 w 10173"/>
              <a:gd name="p0y15" fmla="*/ 0 h 1910"/>
              <a:gd name="p0x16" fmla="*/ 180 w 10173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5350510" y="417322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5415280" y="4201795"/>
            <a:ext cx="18542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5741641" y="4216117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第三层：算法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5846416" y="4555712"/>
            <a:ext cx="55740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掌握破十法计算步骤：先减后加，分步运算，形成熟练技能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5155565" y="5258435"/>
            <a:ext cx="6459855" cy="1213485"/>
          </a:xfrm>
          <a:custGeom>
            <a:avLst/>
            <a:gdLst>
              <a:gd name="sw" fmla="*/ 1 w 10173"/>
              <a:gd name="sh" fmla="*/ 1 h 1910"/>
              <a:gd name="mins" fmla="min sw sh"/>
              <a:gd name="dsw" fmla="+- 0 sw mins"/>
              <a:gd name="dsh" fmla="+- 0 sh mins"/>
              <a:gd name="p0x0" fmla="*/ 180 w 10173"/>
              <a:gd name="p0y0" fmla="*/ 0 h 1910"/>
              <a:gd name="p0x1" fmla="*/ 9993 w 10173"/>
              <a:gd name="p0y1" fmla="*/ 0 h 1910"/>
              <a:gd name="p0x2" fmla="*/ 10092 w 10173"/>
              <a:gd name="p0y2" fmla="*/ 0 h 1910"/>
              <a:gd name="p0x3" fmla="*/ 10173 w 10173"/>
              <a:gd name="p0y3" fmla="*/ 80 h 1910"/>
              <a:gd name="p0x4" fmla="*/ 10173 w 10173"/>
              <a:gd name="p0y4" fmla="*/ 180 h 1910"/>
              <a:gd name="p0x5" fmla="*/ 10173 w 10173"/>
              <a:gd name="p0y5" fmla="*/ 1730 h 1910"/>
              <a:gd name="p0x6" fmla="*/ 10173 w 10173"/>
              <a:gd name="p0y6" fmla="*/ 1830 h 1910"/>
              <a:gd name="p0x7" fmla="*/ 10092 w 10173"/>
              <a:gd name="p0y7" fmla="*/ 1910 h 1910"/>
              <a:gd name="p0x8" fmla="*/ 9993 w 10173"/>
              <a:gd name="p0y8" fmla="*/ 1910 h 1910"/>
              <a:gd name="p0x9" fmla="*/ 180 w 10173"/>
              <a:gd name="p0y9" fmla="*/ 1910 h 1910"/>
              <a:gd name="p0x10" fmla="*/ 80 w 10173"/>
              <a:gd name="p0y10" fmla="*/ 1910 h 1910"/>
              <a:gd name="p0x11" fmla="*/ 0 w 10173"/>
              <a:gd name="p0y11" fmla="*/ 1830 h 1910"/>
              <a:gd name="p0x12" fmla="*/ 0 w 10173"/>
              <a:gd name="p0y12" fmla="*/ 1730 h 1910"/>
              <a:gd name="p0x13" fmla="*/ 0 w 10173"/>
              <a:gd name="p0y13" fmla="*/ 180 h 1910"/>
              <a:gd name="p0x14" fmla="*/ 0 w 10173"/>
              <a:gd name="p0y14" fmla="*/ 80 h 1910"/>
              <a:gd name="p0x15" fmla="*/ 80 w 10173"/>
              <a:gd name="p0y15" fmla="*/ 0 h 1910"/>
              <a:gd name="p0x16" fmla="*/ 180 w 10173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5350510" y="54991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384165" y="5527675"/>
            <a:ext cx="247650" cy="2520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5741641" y="5542102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6"/>
            </p:custDataLst>
          </p:nvPr>
        </p:nvSpPr>
        <p:spPr>
          <a:xfrm>
            <a:off x="5846416" y="5881530"/>
            <a:ext cx="5574059" cy="35806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古人计数时，把</a:t>
            </a:r>
            <a:r>
              <a:rPr lang="en-US"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块大石子换回</a:t>
            </a:r>
            <a:r>
              <a:rPr lang="en-US" altLang="zh-CN"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r>
              <a:rPr lang="en-US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正是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退一当十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的生动原型，</a:t>
            </a:r>
            <a:r>
              <a:rPr sz="1100" b="1" spc="-1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退位减法</a:t>
            </a: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的核心思想古今相通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捉迷藏：想加算减的互逆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871220" y="1807845"/>
            <a:ext cx="21907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599543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算式互逆推导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922440"/>
            <a:ext cx="4688167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13 - 8 = ?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想：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 + 5 = 13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13 - 8 = 5</a:t>
            </a:r>
            <a:endParaRPr sz="1575" b="1" spc="-15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66204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3461309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加减互逆关系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3786111"/>
            <a:ext cx="457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加减互逆关系的直接应用，加法与减法互为逆运算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840105" y="5516245"/>
            <a:ext cx="28130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43025" y="5307892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方法衔接过渡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1343025" y="5630790"/>
            <a:ext cx="441960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上册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凑十法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下册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想加算减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，知识螺旋上升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642937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38" t="-82333" r="-2738" b="-82333"/>
          <a:stretch>
            <a:fillRect/>
          </a:stretch>
        </p:blipFill>
        <p:spPr>
          <a:xfrm>
            <a:off x="6497955" y="1807845"/>
            <a:ext cx="281305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7000875" y="1599543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添石子与拿石子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000875" y="1922440"/>
            <a:ext cx="4776635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添石子（加）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↔ 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拿石子（减）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，日常操作中的互逆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42937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6515100" y="366204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7000875" y="3461309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运算结构统一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7000875" y="3786111"/>
            <a:ext cx="4419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互逆关系是运算结构的统一，揭示数学内在规律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642937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515100" y="5516245"/>
            <a:ext cx="247650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7000875" y="5307892"/>
            <a:ext cx="44196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凑十与破十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7000875" y="5630790"/>
            <a:ext cx="4419600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凑十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sz="1575" b="1" spc="-15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破十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是一对相反操作，阴阳相生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开会啦：连减法的灵活拆分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4842510" cy="466725"/>
          </a:xfrm>
          <a:custGeom>
            <a:avLst/>
            <a:gdLst>
              <a:gd name="sw" fmla="*/ 1 w 7625"/>
              <a:gd name="sh" fmla="*/ 1 h 735"/>
              <a:gd name="mins" fmla="min sw sh"/>
              <a:gd name="dsw" fmla="+- 0 sw mins"/>
              <a:gd name="dsh" fmla="+- 0 sh mins"/>
              <a:gd name="p0x0" fmla="*/ 180 w 7625"/>
              <a:gd name="p0y0" fmla="*/ 0 h 735"/>
              <a:gd name="p0x1" fmla="*/ 7445 w 7625"/>
              <a:gd name="p0y1" fmla="*/ 0 h 735"/>
              <a:gd name="p0x2" fmla="*/ 7545 w 7625"/>
              <a:gd name="p0y2" fmla="*/ 0 h 735"/>
              <a:gd name="p0x3" fmla="*/ 7625 w 7625"/>
              <a:gd name="p0y3" fmla="*/ 80 h 735"/>
              <a:gd name="p0x4" fmla="*/ 7625 w 7625"/>
              <a:gd name="p0y4" fmla="*/ 180 h 735"/>
              <a:gd name="p0x5" fmla="*/ 7625 w 7625"/>
              <a:gd name="p0y5" fmla="*/ 555 h 735"/>
              <a:gd name="p0x6" fmla="*/ 7625 w 7625"/>
              <a:gd name="p0y6" fmla="*/ 654 h 735"/>
              <a:gd name="p0x7" fmla="*/ 7545 w 7625"/>
              <a:gd name="p0y7" fmla="*/ 735 h 735"/>
              <a:gd name="p0x8" fmla="*/ 7445 w 7625"/>
              <a:gd name="p0y8" fmla="*/ 735 h 735"/>
              <a:gd name="p0x9" fmla="*/ 180 w 7625"/>
              <a:gd name="p0y9" fmla="*/ 735 h 735"/>
              <a:gd name="p0x10" fmla="*/ 80 w 7625"/>
              <a:gd name="p0y10" fmla="*/ 735 h 735"/>
              <a:gd name="p0x11" fmla="*/ 0 w 7625"/>
              <a:gd name="p0y11" fmla="*/ 654 h 735"/>
              <a:gd name="p0x12" fmla="*/ 0 w 7625"/>
              <a:gd name="p0y12" fmla="*/ 555 h 735"/>
              <a:gd name="p0x13" fmla="*/ 0 w 7625"/>
              <a:gd name="p0y13" fmla="*/ 180 h 735"/>
              <a:gd name="p0x14" fmla="*/ 0 w 7625"/>
              <a:gd name="p0y14" fmla="*/ 80 h 735"/>
              <a:gd name="p0x15" fmla="*/ 80 w 7625"/>
              <a:gd name="p0y15" fmla="*/ 0 h 735"/>
              <a:gd name="p0x16" fmla="*/ 180 w 7625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7EADB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33425" y="1228725"/>
            <a:ext cx="347171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连减法：</a:t>
            </a:r>
            <a:r>
              <a:rPr 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先减到</a:t>
            </a:r>
            <a:r>
              <a:rPr lang="en-US" alt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，再减剩余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，分步更轻松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75945" y="1776095"/>
            <a:ext cx="4842510" cy="4695825"/>
          </a:xfrm>
          <a:custGeom>
            <a:avLst/>
            <a:gdLst>
              <a:gd name="sw" fmla="*/ 1 w 7625"/>
              <a:gd name="sh" fmla="*/ 1 h 7395"/>
              <a:gd name="mins" fmla="min sw sh"/>
              <a:gd name="dsw" fmla="+- 0 sw mins"/>
              <a:gd name="dsh" fmla="+- 0 sh mins"/>
              <a:gd name="p0x0" fmla="*/ 180 w 7625"/>
              <a:gd name="p0y0" fmla="*/ 0 h 7395"/>
              <a:gd name="p0x1" fmla="*/ 7445 w 7625"/>
              <a:gd name="p0y1" fmla="*/ 0 h 7395"/>
              <a:gd name="p0x2" fmla="*/ 7545 w 7625"/>
              <a:gd name="p0y2" fmla="*/ 0 h 7395"/>
              <a:gd name="p0x3" fmla="*/ 7625 w 7625"/>
              <a:gd name="p0y3" fmla="*/ 80 h 7395"/>
              <a:gd name="p0x4" fmla="*/ 7625 w 7625"/>
              <a:gd name="p0y4" fmla="*/ 180 h 7395"/>
              <a:gd name="p0x5" fmla="*/ 7625 w 7625"/>
              <a:gd name="p0y5" fmla="*/ 7215 h 7395"/>
              <a:gd name="p0x6" fmla="*/ 7625 w 7625"/>
              <a:gd name="p0y6" fmla="*/ 7314 h 7395"/>
              <a:gd name="p0x7" fmla="*/ 7545 w 7625"/>
              <a:gd name="p0y7" fmla="*/ 7395 h 7395"/>
              <a:gd name="p0x8" fmla="*/ 7445 w 7625"/>
              <a:gd name="p0y8" fmla="*/ 7395 h 7395"/>
              <a:gd name="p0x9" fmla="*/ 180 w 7625"/>
              <a:gd name="p0y9" fmla="*/ 7395 h 7395"/>
              <a:gd name="p0x10" fmla="*/ 80 w 7625"/>
              <a:gd name="p0y10" fmla="*/ 7395 h 7395"/>
              <a:gd name="p0x11" fmla="*/ 0 w 7625"/>
              <a:gd name="p0y11" fmla="*/ 7314 h 7395"/>
              <a:gd name="p0x12" fmla="*/ 0 w 7625"/>
              <a:gd name="p0y12" fmla="*/ 7215 h 7395"/>
              <a:gd name="p0x13" fmla="*/ 0 w 7625"/>
              <a:gd name="p0y13" fmla="*/ 180 h 7395"/>
              <a:gd name="p0x14" fmla="*/ 0 w 7625"/>
              <a:gd name="p0y14" fmla="*/ 80 h 7395"/>
              <a:gd name="p0x15" fmla="*/ 80 w 7625"/>
              <a:gd name="p0y15" fmla="*/ 0 h 7395"/>
              <a:gd name="p0x16" fmla="*/ 180 w 7625"/>
              <a:gd name="p0y16" fmla="*/ 0 h 7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2323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392222" r="-2273" b="-392222"/>
          <a:stretch>
            <a:fillRect/>
          </a:stretch>
        </p:blipFill>
        <p:spPr>
          <a:xfrm>
            <a:off x="871220" y="2404110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43025" y="230848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第一步：先减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43025" y="2631386"/>
            <a:ext cx="3880466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11 - 1 = 10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，把被减数拆到整十数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71525" y="3319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887730" y="3400425"/>
            <a:ext cx="18605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1343025" y="3304375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第二步：再减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343025" y="3627272"/>
            <a:ext cx="3880466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10 - 6 = 4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，从整十数减剩余部分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771525" y="4315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39610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2"/>
            </p:custDataLst>
          </p:nvPr>
        </p:nvSpPr>
        <p:spPr>
          <a:xfrm>
            <a:off x="1343025" y="4300252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把减数拆成两部分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1343025" y="4625054"/>
            <a:ext cx="38804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+ 6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，分步减到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，再减剩余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771525" y="5295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840105" y="5376545"/>
            <a:ext cx="281305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8"/>
            </p:custDataLst>
          </p:nvPr>
        </p:nvSpPr>
        <p:spPr>
          <a:xfrm>
            <a:off x="1343025" y="5280955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灵活拆分，降低难度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1343025" y="5605758"/>
            <a:ext cx="38804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化大为小，分步计算更轻松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0"/>
            </p:custDataLst>
          </p:nvPr>
        </p:nvSpPr>
        <p:spPr>
          <a:xfrm>
            <a:off x="5694680" y="1109345"/>
            <a:ext cx="5920740" cy="3899535"/>
          </a:xfrm>
          <a:custGeom>
            <a:avLst/>
            <a:gdLst>
              <a:gd name="sw" fmla="*/ 1 w 9324"/>
              <a:gd name="sh" fmla="*/ 1 h 6141"/>
              <a:gd name="mins" fmla="min sw sh"/>
              <a:gd name="dsw" fmla="+- 0 sw mins"/>
              <a:gd name="dsh" fmla="+- 0 sh mins"/>
              <a:gd name="p0x0" fmla="*/ 180 w 9324"/>
              <a:gd name="p0y0" fmla="*/ 0 h 6141"/>
              <a:gd name="p0x1" fmla="*/ 9144 w 9324"/>
              <a:gd name="p0y1" fmla="*/ 0 h 6141"/>
              <a:gd name="p0x2" fmla="*/ 9243 w 9324"/>
              <a:gd name="p0y2" fmla="*/ 0 h 6141"/>
              <a:gd name="p0x3" fmla="*/ 9324 w 9324"/>
              <a:gd name="p0y3" fmla="*/ 80 h 6141"/>
              <a:gd name="p0x4" fmla="*/ 9324 w 9324"/>
              <a:gd name="p0y4" fmla="*/ 180 h 6141"/>
              <a:gd name="p0x5" fmla="*/ 9324 w 9324"/>
              <a:gd name="p0y5" fmla="*/ 5961 h 6141"/>
              <a:gd name="p0x6" fmla="*/ 9324 w 9324"/>
              <a:gd name="p0y6" fmla="*/ 6060 h 6141"/>
              <a:gd name="p0x7" fmla="*/ 9243 w 9324"/>
              <a:gd name="p0y7" fmla="*/ 6141 h 6141"/>
              <a:gd name="p0x8" fmla="*/ 9144 w 9324"/>
              <a:gd name="p0y8" fmla="*/ 6141 h 6141"/>
              <a:gd name="p0x9" fmla="*/ 180 w 9324"/>
              <a:gd name="p0y9" fmla="*/ 6141 h 6141"/>
              <a:gd name="p0x10" fmla="*/ 80 w 9324"/>
              <a:gd name="p0y10" fmla="*/ 6141 h 6141"/>
              <a:gd name="p0x11" fmla="*/ 0 w 9324"/>
              <a:gd name="p0y11" fmla="*/ 6060 h 6141"/>
              <a:gd name="p0x12" fmla="*/ 0 w 9324"/>
              <a:gd name="p0y12" fmla="*/ 5961 h 6141"/>
              <a:gd name="p0x13" fmla="*/ 0 w 9324"/>
              <a:gd name="p0y13" fmla="*/ 180 h 6141"/>
              <a:gd name="p0x14" fmla="*/ 0 w 9324"/>
              <a:gd name="p0y14" fmla="*/ 80 h 6141"/>
              <a:gd name="p0x15" fmla="*/ 80 w 9324"/>
              <a:gd name="p0y15" fmla="*/ 0 h 6141"/>
              <a:gd name="p0x16" fmla="*/ 180 w 9324"/>
              <a:gd name="p0y16" fmla="*/ 0 h 61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5890241" y="1304925"/>
            <a:ext cx="5530234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11 - 7 = 4 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的分步拆解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7664450" y="465645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7817044" y="461396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起始数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8426450" y="465645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8579120" y="461396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中间数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6"/>
            </p:custDataLst>
          </p:nvPr>
        </p:nvSpPr>
        <p:spPr>
          <a:xfrm>
            <a:off x="9188450" y="465645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30 w 180"/>
              <a:gd name="p0y0" fmla="*/ 0 h 180"/>
              <a:gd name="p0x1" fmla="*/ 150 w 180"/>
              <a:gd name="p0y1" fmla="*/ 0 h 180"/>
              <a:gd name="p0x2" fmla="*/ 166 w 180"/>
              <a:gd name="p0y2" fmla="*/ 0 h 180"/>
              <a:gd name="p0x3" fmla="*/ 180 w 180"/>
              <a:gd name="p0y3" fmla="*/ 13 h 180"/>
              <a:gd name="p0x4" fmla="*/ 180 w 180"/>
              <a:gd name="p0y4" fmla="*/ 30 h 180"/>
              <a:gd name="p0x5" fmla="*/ 180 w 180"/>
              <a:gd name="p0y5" fmla="*/ 150 h 180"/>
              <a:gd name="p0x6" fmla="*/ 180 w 180"/>
              <a:gd name="p0y6" fmla="*/ 166 h 180"/>
              <a:gd name="p0x7" fmla="*/ 166 w 180"/>
              <a:gd name="p0y7" fmla="*/ 180 h 180"/>
              <a:gd name="p0x8" fmla="*/ 150 w 180"/>
              <a:gd name="p0y8" fmla="*/ 180 h 180"/>
              <a:gd name="p0x9" fmla="*/ 30 w 180"/>
              <a:gd name="p0y9" fmla="*/ 180 h 180"/>
              <a:gd name="p0x10" fmla="*/ 13 w 180"/>
              <a:gd name="p0y10" fmla="*/ 180 h 180"/>
              <a:gd name="p0x11" fmla="*/ 0 w 180"/>
              <a:gd name="p0y11" fmla="*/ 166 h 180"/>
              <a:gd name="p0x12" fmla="*/ 0 w 180"/>
              <a:gd name="p0y12" fmla="*/ 150 h 180"/>
              <a:gd name="p0x13" fmla="*/ 0 w 180"/>
              <a:gd name="p0y13" fmla="*/ 30 h 180"/>
              <a:gd name="p0x14" fmla="*/ 0 w 180"/>
              <a:gd name="p0y14" fmla="*/ 13 h 180"/>
              <a:gd name="p0x15" fmla="*/ 13 w 180"/>
              <a:gd name="p0y15" fmla="*/ 0 h 180"/>
              <a:gd name="p0x16" fmla="*/ 30 w 180"/>
              <a:gd name="p0y16" fmla="*/ 0 h 1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3BC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9341196" y="461396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结果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5" name="图表 24"/>
          <p:cNvGraphicFramePr/>
          <p:nvPr/>
        </p:nvGraphicFramePr>
        <p:xfrm>
          <a:off x="5889625" y="1718945"/>
          <a:ext cx="5534025" cy="278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5694680" y="5208905"/>
            <a:ext cx="5920740" cy="1263015"/>
          </a:xfrm>
          <a:custGeom>
            <a:avLst/>
            <a:gdLst>
              <a:gd name="sw" fmla="*/ 1 w 9324"/>
              <a:gd name="sh" fmla="*/ 1 h 1988"/>
              <a:gd name="mins" fmla="min sw sh"/>
              <a:gd name="dsw" fmla="+- 0 sw mins"/>
              <a:gd name="dsh" fmla="+- 0 sh mins"/>
              <a:gd name="p0x0" fmla="*/ 180 w 9324"/>
              <a:gd name="p0y0" fmla="*/ 0 h 1988"/>
              <a:gd name="p0x1" fmla="*/ 9144 w 9324"/>
              <a:gd name="p0y1" fmla="*/ 0 h 1988"/>
              <a:gd name="p0x2" fmla="*/ 9243 w 9324"/>
              <a:gd name="p0y2" fmla="*/ 0 h 1988"/>
              <a:gd name="p0x3" fmla="*/ 9324 w 9324"/>
              <a:gd name="p0y3" fmla="*/ 80 h 1988"/>
              <a:gd name="p0x4" fmla="*/ 9324 w 9324"/>
              <a:gd name="p0y4" fmla="*/ 180 h 1988"/>
              <a:gd name="p0x5" fmla="*/ 9324 w 9324"/>
              <a:gd name="p0y5" fmla="*/ 1808 h 1988"/>
              <a:gd name="p0x6" fmla="*/ 9324 w 9324"/>
              <a:gd name="p0y6" fmla="*/ 1908 h 1988"/>
              <a:gd name="p0x7" fmla="*/ 9243 w 9324"/>
              <a:gd name="p0y7" fmla="*/ 1988 h 1988"/>
              <a:gd name="p0x8" fmla="*/ 9144 w 9324"/>
              <a:gd name="p0y8" fmla="*/ 1988 h 1988"/>
              <a:gd name="p0x9" fmla="*/ 180 w 9324"/>
              <a:gd name="p0y9" fmla="*/ 1988 h 1988"/>
              <a:gd name="p0x10" fmla="*/ 80 w 9324"/>
              <a:gd name="p0y10" fmla="*/ 1988 h 1988"/>
              <a:gd name="p0x11" fmla="*/ 0 w 9324"/>
              <a:gd name="p0y11" fmla="*/ 1908 h 1988"/>
              <a:gd name="p0x12" fmla="*/ 0 w 9324"/>
              <a:gd name="p0y12" fmla="*/ 1808 h 1988"/>
              <a:gd name="p0x13" fmla="*/ 0 w 9324"/>
              <a:gd name="p0y13" fmla="*/ 180 h 1988"/>
              <a:gd name="p0x14" fmla="*/ 0 w 9324"/>
              <a:gd name="p0y14" fmla="*/ 80 h 1988"/>
              <a:gd name="p0x15" fmla="*/ 80 w 9324"/>
              <a:gd name="p0y15" fmla="*/ 0 h 1988"/>
              <a:gd name="p0x16" fmla="*/ 180 w 9324"/>
              <a:gd name="p0y16" fmla="*/ 0 h 19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5889625" y="5631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5958840" y="5711825"/>
            <a:ext cx="28130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6461741" y="5389302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古人分粮的智慧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4"/>
            </p:custDataLst>
          </p:nvPr>
        </p:nvSpPr>
        <p:spPr>
          <a:xfrm>
            <a:off x="6461741" y="5713152"/>
            <a:ext cx="495873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先分出容易分的部分，再分剩余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分步操作，策略思维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，为后续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拆数巧算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奠基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多策略对比：破十、想加、连减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三种策略对比：谁更聪明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103120" y="2954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8095" t="-1026" r="-8095" b="-1026"/>
          <a:stretch>
            <a:fillRect/>
          </a:stretch>
        </p:blipFill>
        <p:spPr>
          <a:xfrm>
            <a:off x="2157730" y="3035300"/>
            <a:ext cx="30988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912811" y="3471891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破十法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203722" y="3957666"/>
            <a:ext cx="22182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10-9=1, 1+5=6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931794" y="4372004"/>
            <a:ext cx="762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847715" y="28619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556" r="-2556"/>
          <a:stretch>
            <a:fillRect/>
          </a:stretch>
        </p:blipFill>
        <p:spPr>
          <a:xfrm>
            <a:off x="5945505" y="2976245"/>
            <a:ext cx="300355" cy="2667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295833" y="34556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想加算减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6438265" y="3519170"/>
            <a:ext cx="457835" cy="238125"/>
          </a:xfrm>
          <a:custGeom>
            <a:avLst/>
            <a:gdLst>
              <a:gd name="sw" fmla="*/ 1 w 720"/>
              <a:gd name="sh" fmla="*/ 1 h 375"/>
              <a:gd name="mins" fmla="min sw sh"/>
              <a:gd name="dsw" fmla="+- 0 sw mins"/>
              <a:gd name="dsh" fmla="+- 0 sh mins"/>
              <a:gd name="p0x0" fmla="*/ 90 w 720"/>
              <a:gd name="p0y0" fmla="*/ 0 h 375"/>
              <a:gd name="p0x1" fmla="*/ 630 w 720"/>
              <a:gd name="p0y1" fmla="*/ 0 h 375"/>
              <a:gd name="p0x2" fmla="*/ 679 w 720"/>
              <a:gd name="p0y2" fmla="*/ 0 h 375"/>
              <a:gd name="p0x3" fmla="*/ 720 w 720"/>
              <a:gd name="p0y3" fmla="*/ 40 h 375"/>
              <a:gd name="p0x4" fmla="*/ 720 w 720"/>
              <a:gd name="p0y4" fmla="*/ 90 h 375"/>
              <a:gd name="p0x5" fmla="*/ 720 w 720"/>
              <a:gd name="p0y5" fmla="*/ 285 h 375"/>
              <a:gd name="p0x6" fmla="*/ 720 w 720"/>
              <a:gd name="p0y6" fmla="*/ 334 h 375"/>
              <a:gd name="p0x7" fmla="*/ 679 w 720"/>
              <a:gd name="p0y7" fmla="*/ 375 h 375"/>
              <a:gd name="p0x8" fmla="*/ 630 w 720"/>
              <a:gd name="p0y8" fmla="*/ 375 h 375"/>
              <a:gd name="p0x9" fmla="*/ 90 w 720"/>
              <a:gd name="p0y9" fmla="*/ 375 h 375"/>
              <a:gd name="p0x10" fmla="*/ 40 w 720"/>
              <a:gd name="p0y10" fmla="*/ 375 h 375"/>
              <a:gd name="p0x11" fmla="*/ 0 w 720"/>
              <a:gd name="p0y11" fmla="*/ 334 h 375"/>
              <a:gd name="p0x12" fmla="*/ 0 w 720"/>
              <a:gd name="p0y12" fmla="*/ 285 h 375"/>
              <a:gd name="p0x13" fmla="*/ 0 w 720"/>
              <a:gd name="p0y13" fmla="*/ 90 h 375"/>
              <a:gd name="p0x14" fmla="*/ 0 w 720"/>
              <a:gd name="p0y14" fmla="*/ 40 h 375"/>
              <a:gd name="p0x15" fmla="*/ 40 w 720"/>
              <a:gd name="p0y15" fmla="*/ 0 h 375"/>
              <a:gd name="p0x16" fmla="*/ 90 w 72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515033" y="353853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推荐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4733334" y="3935730"/>
            <a:ext cx="272526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9+6=15, 15-9=6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5619683" y="4400550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加减互逆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9669145" y="2954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9754870" y="303530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9479080" y="3471891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连减法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621458" y="3957666"/>
            <a:ext cx="25152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15-5=10, 10-4=6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9498054" y="4372004"/>
            <a:ext cx="762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分步凑整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跳伞比赛：比较数的大小与差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"/>
            </p:custDataLst>
          </p:nvPr>
        </p:nvSpPr>
        <p:spPr>
          <a:xfrm>
            <a:off x="5689600" y="5973445"/>
            <a:ext cx="5930900" cy="502920"/>
          </a:xfrm>
          <a:custGeom>
            <a:avLst/>
            <a:gdLst>
              <a:gd name="sw" fmla="*/ 1 w 9339"/>
              <a:gd name="sh" fmla="*/ 1 h 791"/>
              <a:gd name="mins" fmla="min sw sh"/>
              <a:gd name="dsw" fmla="+- 0 sw mins"/>
              <a:gd name="dsh" fmla="+- 0 sh mins"/>
              <a:gd name="p0x0" fmla="*/ 180 w 9339"/>
              <a:gd name="p0y0" fmla="*/ 0 h 791"/>
              <a:gd name="p0x1" fmla="*/ 9159 w 9339"/>
              <a:gd name="p0y1" fmla="*/ 0 h 791"/>
              <a:gd name="p0x2" fmla="*/ 9258 w 9339"/>
              <a:gd name="p0y2" fmla="*/ 0 h 791"/>
              <a:gd name="p0x3" fmla="*/ 9339 w 9339"/>
              <a:gd name="p0y3" fmla="*/ 80 h 791"/>
              <a:gd name="p0x4" fmla="*/ 9339 w 9339"/>
              <a:gd name="p0y4" fmla="*/ 180 h 791"/>
              <a:gd name="p0x5" fmla="*/ 9339 w 9339"/>
              <a:gd name="p0y5" fmla="*/ 611 h 791"/>
              <a:gd name="p0x6" fmla="*/ 9339 w 9339"/>
              <a:gd name="p0y6" fmla="*/ 711 h 791"/>
              <a:gd name="p0x7" fmla="*/ 9258 w 9339"/>
              <a:gd name="p0y7" fmla="*/ 791 h 791"/>
              <a:gd name="p0x8" fmla="*/ 9159 w 9339"/>
              <a:gd name="p0y8" fmla="*/ 791 h 791"/>
              <a:gd name="p0x9" fmla="*/ 180 w 9339"/>
              <a:gd name="p0y9" fmla="*/ 791 h 791"/>
              <a:gd name="p0x10" fmla="*/ 80 w 9339"/>
              <a:gd name="p0y10" fmla="*/ 791 h 791"/>
              <a:gd name="p0x11" fmla="*/ 0 w 9339"/>
              <a:gd name="p0y11" fmla="*/ 711 h 791"/>
              <a:gd name="p0x12" fmla="*/ 0 w 9339"/>
              <a:gd name="p0y12" fmla="*/ 611 h 791"/>
              <a:gd name="p0x13" fmla="*/ 0 w 9339"/>
              <a:gd name="p0y13" fmla="*/ 180 h 791"/>
              <a:gd name="p0x14" fmla="*/ 0 w 9339"/>
              <a:gd name="p0y14" fmla="*/ 80 h 791"/>
              <a:gd name="p0x15" fmla="*/ 80 w 9339"/>
              <a:gd name="p0y15" fmla="*/ 0 h 791"/>
              <a:gd name="p0x16" fmla="*/ 180 w 933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4"/>
            </p:custDataLst>
          </p:nvPr>
        </p:nvSpPr>
        <p:spPr>
          <a:xfrm>
            <a:off x="5842000" y="60915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899150" y="614870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6223616" y="6073092"/>
            <a:ext cx="5486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古人比猎物：石子一一配对，</a:t>
            </a:r>
            <a:r>
              <a:rPr sz="1350" b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多出的就是差</a:t>
            </a:r>
            <a:r>
              <a:rPr 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比较与减法天然相连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5" name="图表 4"/>
          <p:cNvGraphicFramePr/>
          <p:nvPr/>
        </p:nvGraphicFramePr>
        <p:xfrm>
          <a:off x="581025" y="1114425"/>
          <a:ext cx="4829175" cy="535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任意多边形 6"/>
          <p:cNvSpPr/>
          <p:nvPr>
            <p:custDataLst>
              <p:tags r:id="rId10"/>
            </p:custDataLst>
          </p:nvPr>
        </p:nvSpPr>
        <p:spPr>
          <a:xfrm>
            <a:off x="5694680" y="1109345"/>
            <a:ext cx="5920740" cy="1423035"/>
          </a:xfrm>
          <a:custGeom>
            <a:avLst/>
            <a:gdLst>
              <a:gd name="sw" fmla="*/ 1 w 9324"/>
              <a:gd name="sh" fmla="*/ 1 h 2240"/>
              <a:gd name="mins" fmla="min sw sh"/>
              <a:gd name="dsw" fmla="+- 0 sw mins"/>
              <a:gd name="dsh" fmla="+- 0 sh mins"/>
              <a:gd name="p0a3dx" fmla="*/ dsw 9148 1"/>
              <a:gd name="p0a3dy" fmla="*/ dsh 1927 1"/>
              <a:gd name="p0x0" fmla="*/ 180 w 9324"/>
              <a:gd name="p0y0" fmla="*/ 0 h 2240"/>
              <a:gd name="p0x1" fmla="*/ 9144 w 9324"/>
              <a:gd name="p0y1" fmla="*/ 0 h 2240"/>
              <a:gd name="p0x2" fmla="*/ 9243 w 9324"/>
              <a:gd name="p0y2" fmla="*/ 0 h 2240"/>
              <a:gd name="p0x3" fmla="*/ 9324 w 9324"/>
              <a:gd name="p0y3" fmla="*/ 80 h 2240"/>
              <a:gd name="p0x4" fmla="*/ 9324 w 9324"/>
              <a:gd name="p0y4" fmla="*/ 180 h 2240"/>
              <a:gd name="p0x5s" fmla="*/ 9324 mins 1"/>
              <a:gd name="p0x5" fmla="+- p0x5s p0a3dx 0"/>
              <a:gd name="p0y5s" fmla="*/ 2060 mins 1"/>
              <a:gd name="p0y5" fmla="+- p0y5s p0a3dy 0"/>
              <a:gd name="p0x6" fmla="*/ 9324 w 9324"/>
              <a:gd name="p0y6" fmla="*/ 2160 h 2240"/>
              <a:gd name="p0x7" fmla="*/ 9243 w 9324"/>
              <a:gd name="p0y7" fmla="*/ 2240 h 2240"/>
              <a:gd name="p0x8" fmla="*/ 9144 w 9324"/>
              <a:gd name="p0y8" fmla="*/ 2240 h 2240"/>
              <a:gd name="p0x9" fmla="*/ 180 w 9324"/>
              <a:gd name="p0y9" fmla="*/ 2240 h 2240"/>
              <a:gd name="p0x10" fmla="*/ 80 w 9324"/>
              <a:gd name="p0y10" fmla="*/ 2240 h 2240"/>
              <a:gd name="p0x11" fmla="*/ 0 w 9324"/>
              <a:gd name="p0y11" fmla="*/ 2160 h 2240"/>
              <a:gd name="p0x12" fmla="*/ 0 w 9324"/>
              <a:gd name="p0y12" fmla="*/ 2060 h 2240"/>
              <a:gd name="p0x13" fmla="*/ 0 w 9324"/>
              <a:gd name="p0y13" fmla="*/ 180 h 2240"/>
              <a:gd name="p0x14" fmla="*/ 0 w 9324"/>
              <a:gd name="p0y14" fmla="*/ 80 h 2240"/>
              <a:gd name="p0x15" fmla="*/ 80 w 9324"/>
              <a:gd name="p0y15" fmla="*/ 0 h 2240"/>
              <a:gd name="p0x16" fmla="*/ 180 w 9324"/>
              <a:gd name="p0y16" fmla="*/ 0 h 2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5889625" y="1301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5944870" y="1382395"/>
            <a:ext cx="309245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6423641" y="1353236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比较两个数的大小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6423641" y="1722539"/>
            <a:ext cx="49968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观察跳伞数据，判断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谁多谁少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先建立数量关系的直观感知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7"/>
            </p:custDataLst>
          </p:nvPr>
        </p:nvSpPr>
        <p:spPr>
          <a:xfrm>
            <a:off x="5694680" y="2732405"/>
            <a:ext cx="5920740" cy="1423035"/>
          </a:xfrm>
          <a:custGeom>
            <a:avLst/>
            <a:gdLst>
              <a:gd name="sw" fmla="*/ 1 w 9324"/>
              <a:gd name="sh" fmla="*/ 1 h 2240"/>
              <a:gd name="mins" fmla="min sw sh"/>
              <a:gd name="dsw" fmla="+- 0 sw mins"/>
              <a:gd name="dsh" fmla="+- 0 sh mins"/>
              <a:gd name="p0x0" fmla="*/ 180 w 9324"/>
              <a:gd name="p0y0" fmla="*/ 0 h 2240"/>
              <a:gd name="p0x1" fmla="*/ 9144 w 9324"/>
              <a:gd name="p0y1" fmla="*/ 0 h 2240"/>
              <a:gd name="p0x2" fmla="*/ 9243 w 9324"/>
              <a:gd name="p0y2" fmla="*/ 0 h 2240"/>
              <a:gd name="p0x3" fmla="*/ 9324 w 9324"/>
              <a:gd name="p0y3" fmla="*/ 80 h 2240"/>
              <a:gd name="p0x4" fmla="*/ 9324 w 9324"/>
              <a:gd name="p0y4" fmla="*/ 180 h 2240"/>
              <a:gd name="p0x5" fmla="*/ 9324 w 9324"/>
              <a:gd name="p0y5" fmla="*/ 2060 h 2240"/>
              <a:gd name="p0x6" fmla="*/ 9324 w 9324"/>
              <a:gd name="p0y6" fmla="*/ 2160 h 2240"/>
              <a:gd name="p0x7" fmla="*/ 9243 w 9324"/>
              <a:gd name="p0y7" fmla="*/ 2240 h 2240"/>
              <a:gd name="p0x8" fmla="*/ 9144 w 9324"/>
              <a:gd name="p0y8" fmla="*/ 2240 h 2240"/>
              <a:gd name="p0x9" fmla="*/ 180 w 9324"/>
              <a:gd name="p0y9" fmla="*/ 2240 h 2240"/>
              <a:gd name="p0x10" fmla="*/ 80 w 9324"/>
              <a:gd name="p0y10" fmla="*/ 2240 h 2240"/>
              <a:gd name="p0x11" fmla="*/ 0 w 9324"/>
              <a:gd name="p0y11" fmla="*/ 2160 h 2240"/>
              <a:gd name="p0x12" fmla="*/ 0 w 9324"/>
              <a:gd name="p0y12" fmla="*/ 2060 h 2240"/>
              <a:gd name="p0x13" fmla="*/ 0 w 9324"/>
              <a:gd name="p0y13" fmla="*/ 180 h 2240"/>
              <a:gd name="p0x14" fmla="*/ 0 w 9324"/>
              <a:gd name="p0y14" fmla="*/ 80 h 2240"/>
              <a:gd name="p0x15" fmla="*/ 80 w 9324"/>
              <a:gd name="p0y15" fmla="*/ 0 h 2240"/>
              <a:gd name="p0x16" fmla="*/ 180 w 9324"/>
              <a:gd name="p0y16" fmla="*/ 0 h 2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8"/>
            </p:custDataLst>
          </p:nvPr>
        </p:nvSpPr>
        <p:spPr>
          <a:xfrm>
            <a:off x="5889625" y="3005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3086735"/>
            <a:ext cx="24765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22"/>
            </p:custDataLst>
          </p:nvPr>
        </p:nvSpPr>
        <p:spPr>
          <a:xfrm>
            <a:off x="6423641" y="3057458"/>
            <a:ext cx="183728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多几个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少几个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6423641" y="3563236"/>
            <a:ext cx="49968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多多少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自然过渡到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减法问题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差距即相差的量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4"/>
            </p:custDataLst>
          </p:nvPr>
        </p:nvSpPr>
        <p:spPr>
          <a:xfrm>
            <a:off x="5694680" y="4355465"/>
            <a:ext cx="5920740" cy="1423035"/>
          </a:xfrm>
          <a:custGeom>
            <a:avLst/>
            <a:gdLst>
              <a:gd name="sw" fmla="*/ 1 w 9324"/>
              <a:gd name="sh" fmla="*/ 1 h 2240"/>
              <a:gd name="mins" fmla="min sw sh"/>
              <a:gd name="dsw" fmla="+- 0 sw mins"/>
              <a:gd name="dsh" fmla="+- 0 sh mins"/>
              <a:gd name="p0x0" fmla="*/ 180 w 9324"/>
              <a:gd name="p0y0" fmla="*/ 0 h 2240"/>
              <a:gd name="p0x1" fmla="*/ 9144 w 9324"/>
              <a:gd name="p0y1" fmla="*/ 0 h 2240"/>
              <a:gd name="p0x2" fmla="*/ 9243 w 9324"/>
              <a:gd name="p0y2" fmla="*/ 0 h 2240"/>
              <a:gd name="p0x3" fmla="*/ 9324 w 9324"/>
              <a:gd name="p0y3" fmla="*/ 80 h 2240"/>
              <a:gd name="p0x4" fmla="*/ 9324 w 9324"/>
              <a:gd name="p0y4" fmla="*/ 180 h 2240"/>
              <a:gd name="p0x5" fmla="*/ 9324 w 9324"/>
              <a:gd name="p0y5" fmla="*/ 2060 h 2240"/>
              <a:gd name="p0x6" fmla="*/ 9324 w 9324"/>
              <a:gd name="p0y6" fmla="*/ 2160 h 2240"/>
              <a:gd name="p0x7" fmla="*/ 9243 w 9324"/>
              <a:gd name="p0y7" fmla="*/ 2240 h 2240"/>
              <a:gd name="p0x8" fmla="*/ 9144 w 9324"/>
              <a:gd name="p0y8" fmla="*/ 2240 h 2240"/>
              <a:gd name="p0x9" fmla="*/ 180 w 9324"/>
              <a:gd name="p0y9" fmla="*/ 2240 h 2240"/>
              <a:gd name="p0x10" fmla="*/ 80 w 9324"/>
              <a:gd name="p0y10" fmla="*/ 2240 h 2240"/>
              <a:gd name="p0x11" fmla="*/ 0 w 9324"/>
              <a:gd name="p0y11" fmla="*/ 2160 h 2240"/>
              <a:gd name="p0x12" fmla="*/ 0 w 9324"/>
              <a:gd name="p0y12" fmla="*/ 2060 h 2240"/>
              <a:gd name="p0x13" fmla="*/ 0 w 9324"/>
              <a:gd name="p0y13" fmla="*/ 180 h 2240"/>
              <a:gd name="p0x14" fmla="*/ 0 w 9324"/>
              <a:gd name="p0y14" fmla="*/ 80 h 2240"/>
              <a:gd name="p0x15" fmla="*/ 80 w 9324"/>
              <a:gd name="p0y15" fmla="*/ 0 h 2240"/>
              <a:gd name="p0x16" fmla="*/ 180 w 9324"/>
              <a:gd name="p0y16" fmla="*/ 0 h 22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5889625" y="46285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6006465" y="4709795"/>
            <a:ext cx="186055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9"/>
            </p:custDataLst>
          </p:nvPr>
        </p:nvSpPr>
        <p:spPr>
          <a:xfrm>
            <a:off x="6423641" y="4680509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用减法计算差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0"/>
            </p:custDataLst>
          </p:nvPr>
        </p:nvSpPr>
        <p:spPr>
          <a:xfrm>
            <a:off x="6423641" y="5186286"/>
            <a:ext cx="49968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大数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小数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减法本质就是求两数之差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退位减法练习：古人分粮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80 w 5585"/>
              <a:gd name="p0y0" fmla="*/ 0 h 8445"/>
              <a:gd name="p0x1" fmla="*/ 5405 w 5585"/>
              <a:gd name="p0y1" fmla="*/ 0 h 8445"/>
              <a:gd name="p0x2" fmla="*/ 5504 w 5585"/>
              <a:gd name="p0y2" fmla="*/ 0 h 8445"/>
              <a:gd name="p0x3" fmla="*/ 5585 w 5585"/>
              <a:gd name="p0y3" fmla="*/ 80 h 8445"/>
              <a:gd name="p0x4" fmla="*/ 5585 w 5585"/>
              <a:gd name="p0y4" fmla="*/ 180 h 8445"/>
              <a:gd name="p0x5" fmla="*/ 5585 w 5585"/>
              <a:gd name="p0y5" fmla="*/ 8265 h 8445"/>
              <a:gd name="p0x6" fmla="*/ 5585 w 5585"/>
              <a:gd name="p0y6" fmla="*/ 8364 h 8445"/>
              <a:gd name="p0x7" fmla="*/ 5504 w 5585"/>
              <a:gd name="p0y7" fmla="*/ 8445 h 8445"/>
              <a:gd name="p0x8" fmla="*/ 5405 w 5585"/>
              <a:gd name="p0y8" fmla="*/ 8445 h 8445"/>
              <a:gd name="p0x9" fmla="*/ 180 w 5585"/>
              <a:gd name="p0y9" fmla="*/ 8445 h 8445"/>
              <a:gd name="p0x10" fmla="*/ 80 w 5585"/>
              <a:gd name="p0y10" fmla="*/ 8445 h 8445"/>
              <a:gd name="p0x11" fmla="*/ 0 w 5585"/>
              <a:gd name="p0y11" fmla="*/ 8364 h 8445"/>
              <a:gd name="p0x12" fmla="*/ 0 w 5585"/>
              <a:gd name="p0y12" fmla="*/ 8265 h 8445"/>
              <a:gd name="p0x13" fmla="*/ 0 w 5585"/>
              <a:gd name="p0y13" fmla="*/ 180 h 8445"/>
              <a:gd name="p0x14" fmla="*/ 0 w 5585"/>
              <a:gd name="p0y14" fmla="*/ 80 h 8445"/>
              <a:gd name="p0x15" fmla="*/ 80 w 5585"/>
              <a:gd name="p0y15" fmla="*/ 0 h 8445"/>
              <a:gd name="p0x16" fmla="*/ 18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2101215" y="27870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4545" r="-4545"/>
          <a:stretch>
            <a:fillRect/>
          </a:stretch>
        </p:blipFill>
        <p:spPr>
          <a:xfrm>
            <a:off x="2177415" y="2882265"/>
            <a:ext cx="3429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599676" y="3420447"/>
            <a:ext cx="14996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袋粮分给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414091" y="3868122"/>
            <a:ext cx="225176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14 - 9 = 5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953073" y="4505344"/>
            <a:ext cx="7928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袋剩余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224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80 w 5585"/>
              <a:gd name="p0y0" fmla="*/ 0 h 8445"/>
              <a:gd name="p0x1" fmla="*/ 5405 w 5585"/>
              <a:gd name="p0y1" fmla="*/ 0 h 8445"/>
              <a:gd name="p0x2" fmla="*/ 5504 w 5585"/>
              <a:gd name="p0y2" fmla="*/ 0 h 8445"/>
              <a:gd name="p0x3" fmla="*/ 5585 w 5585"/>
              <a:gd name="p0y3" fmla="*/ 80 h 8445"/>
              <a:gd name="p0x4" fmla="*/ 5585 w 5585"/>
              <a:gd name="p0y4" fmla="*/ 180 h 8445"/>
              <a:gd name="p0x5" fmla="*/ 5585 w 5585"/>
              <a:gd name="p0y5" fmla="*/ 8265 h 8445"/>
              <a:gd name="p0x6" fmla="*/ 5585 w 5585"/>
              <a:gd name="p0y6" fmla="*/ 8364 h 8445"/>
              <a:gd name="p0x7" fmla="*/ 5504 w 5585"/>
              <a:gd name="p0y7" fmla="*/ 8445 h 8445"/>
              <a:gd name="p0x8" fmla="*/ 5405 w 5585"/>
              <a:gd name="p0y8" fmla="*/ 8445 h 8445"/>
              <a:gd name="p0x9" fmla="*/ 180 w 5585"/>
              <a:gd name="p0y9" fmla="*/ 8445 h 8445"/>
              <a:gd name="p0x10" fmla="*/ 80 w 5585"/>
              <a:gd name="p0y10" fmla="*/ 8445 h 8445"/>
              <a:gd name="p0x11" fmla="*/ 0 w 5585"/>
              <a:gd name="p0y11" fmla="*/ 8364 h 8445"/>
              <a:gd name="p0x12" fmla="*/ 0 w 5585"/>
              <a:gd name="p0y12" fmla="*/ 8265 h 8445"/>
              <a:gd name="p0x13" fmla="*/ 0 w 5585"/>
              <a:gd name="p0y13" fmla="*/ 180 h 8445"/>
              <a:gd name="p0x14" fmla="*/ 0 w 5585"/>
              <a:gd name="p0y14" fmla="*/ 80 h 8445"/>
              <a:gd name="p0x15" fmla="*/ 80 w 5585"/>
              <a:gd name="p0y15" fmla="*/ 0 h 8445"/>
              <a:gd name="p0x16" fmla="*/ 18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848350" y="27870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962650" y="2882265"/>
            <a:ext cx="266700" cy="3048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346202" y="3420447"/>
            <a:ext cx="14996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筐果吃了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5160616" y="3868122"/>
            <a:ext cx="225176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12 - 8 = 4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5699598" y="4505344"/>
            <a:ext cx="7928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筐剩余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3546475" cy="5362575"/>
          </a:xfrm>
          <a:custGeom>
            <a:avLst/>
            <a:gdLst>
              <a:gd name="sw" fmla="*/ 1 w 5585"/>
              <a:gd name="sh" fmla="*/ 1 h 8445"/>
              <a:gd name="mins" fmla="min sw sh"/>
              <a:gd name="dsw" fmla="+- 0 sw mins"/>
              <a:gd name="dsh" fmla="+- 0 sh mins"/>
              <a:gd name="p0x0" fmla="*/ 180 w 5585"/>
              <a:gd name="p0y0" fmla="*/ 0 h 8445"/>
              <a:gd name="p0x1" fmla="*/ 5405 w 5585"/>
              <a:gd name="p0y1" fmla="*/ 0 h 8445"/>
              <a:gd name="p0x2" fmla="*/ 5504 w 5585"/>
              <a:gd name="p0y2" fmla="*/ 0 h 8445"/>
              <a:gd name="p0x3" fmla="*/ 5585 w 5585"/>
              <a:gd name="p0y3" fmla="*/ 80 h 8445"/>
              <a:gd name="p0x4" fmla="*/ 5585 w 5585"/>
              <a:gd name="p0y4" fmla="*/ 180 h 8445"/>
              <a:gd name="p0x5" fmla="*/ 5585 w 5585"/>
              <a:gd name="p0y5" fmla="*/ 8265 h 8445"/>
              <a:gd name="p0x6" fmla="*/ 5585 w 5585"/>
              <a:gd name="p0y6" fmla="*/ 8364 h 8445"/>
              <a:gd name="p0x7" fmla="*/ 5504 w 5585"/>
              <a:gd name="p0y7" fmla="*/ 8445 h 8445"/>
              <a:gd name="p0x8" fmla="*/ 5405 w 5585"/>
              <a:gd name="p0y8" fmla="*/ 8445 h 8445"/>
              <a:gd name="p0x9" fmla="*/ 180 w 5585"/>
              <a:gd name="p0y9" fmla="*/ 8445 h 8445"/>
              <a:gd name="p0x10" fmla="*/ 80 w 5585"/>
              <a:gd name="p0y10" fmla="*/ 8445 h 8445"/>
              <a:gd name="p0x11" fmla="*/ 0 w 5585"/>
              <a:gd name="p0y11" fmla="*/ 8364 h 8445"/>
              <a:gd name="p0x12" fmla="*/ 0 w 5585"/>
              <a:gd name="p0y12" fmla="*/ 8265 h 8445"/>
              <a:gd name="p0x13" fmla="*/ 0 w 5585"/>
              <a:gd name="p0y13" fmla="*/ 180 h 8445"/>
              <a:gd name="p0x14" fmla="*/ 0 w 5585"/>
              <a:gd name="p0y14" fmla="*/ 80 h 8445"/>
              <a:gd name="p0x15" fmla="*/ 80 w 5585"/>
              <a:gd name="p0y15" fmla="*/ 0 h 8445"/>
              <a:gd name="p0x16" fmla="*/ 180 w 55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9594850" y="27870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613" r="-1613"/>
          <a:stretch>
            <a:fillRect/>
          </a:stretch>
        </p:blipFill>
        <p:spPr>
          <a:xfrm>
            <a:off x="9690100" y="2882265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9092727" y="3420447"/>
            <a:ext cx="149966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只鸡卖了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8907142" y="3868122"/>
            <a:ext cx="225176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16 - 7 = 9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9446123" y="4505344"/>
            <a:ext cx="7928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只剩余</a:t>
            </a:r>
            <a:endParaRPr 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退位减法智慧总结：退一当十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95400"/>
          </a:xfrm>
          <a:custGeom>
            <a:avLst/>
            <a:gdLst>
              <a:gd name="sw" fmla="*/ 1 w 17385"/>
              <a:gd name="sh" fmla="*/ 1 h 2040"/>
              <a:gd name="mins" fmla="min sw sh"/>
              <a:gd name="dsw" fmla="+- 0 sw mins"/>
              <a:gd name="dsh" fmla="+- 0 sh mins"/>
              <a:gd name="p0x0" fmla="*/ 180 w 17385"/>
              <a:gd name="p0y0" fmla="*/ 0 h 2040"/>
              <a:gd name="p0x1" fmla="*/ 17205 w 17385"/>
              <a:gd name="p0y1" fmla="*/ 0 h 2040"/>
              <a:gd name="p0x2" fmla="*/ 17304 w 17385"/>
              <a:gd name="p0y2" fmla="*/ 0 h 2040"/>
              <a:gd name="p0x3" fmla="*/ 17385 w 17385"/>
              <a:gd name="p0y3" fmla="*/ 80 h 2040"/>
              <a:gd name="p0x4" fmla="*/ 17385 w 17385"/>
              <a:gd name="p0y4" fmla="*/ 180 h 2040"/>
              <a:gd name="p0x5" fmla="*/ 17385 w 17385"/>
              <a:gd name="p0y5" fmla="*/ 1860 h 2040"/>
              <a:gd name="p0x6" fmla="*/ 17385 w 17385"/>
              <a:gd name="p0y6" fmla="*/ 1959 h 2040"/>
              <a:gd name="p0x7" fmla="*/ 17304 w 17385"/>
              <a:gd name="p0y7" fmla="*/ 2040 h 2040"/>
              <a:gd name="p0x8" fmla="*/ 17205 w 17385"/>
              <a:gd name="p0y8" fmla="*/ 2040 h 2040"/>
              <a:gd name="p0x9" fmla="*/ 180 w 17385"/>
              <a:gd name="p0y9" fmla="*/ 2040 h 2040"/>
              <a:gd name="p0x10" fmla="*/ 80 w 17385"/>
              <a:gd name="p0y10" fmla="*/ 2040 h 2040"/>
              <a:gd name="p0x11" fmla="*/ 0 w 17385"/>
              <a:gd name="p0y11" fmla="*/ 1959 h 2040"/>
              <a:gd name="p0x12" fmla="*/ 0 w 17385"/>
              <a:gd name="p0y12" fmla="*/ 1860 h 2040"/>
              <a:gd name="p0x13" fmla="*/ 0 w 17385"/>
              <a:gd name="p0y13" fmla="*/ 180 h 2040"/>
              <a:gd name="p0x14" fmla="*/ 0 w 17385"/>
              <a:gd name="p0y14" fmla="*/ 80 h 2040"/>
              <a:gd name="p0x15" fmla="*/ 80 w 17385"/>
              <a:gd name="p0y15" fmla="*/ 0 h 2040"/>
              <a:gd name="p0x16" fmla="*/ 180 w 17385"/>
              <a:gd name="p0y16" fmla="*/ 0 h 2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066724" y="1470660"/>
            <a:ext cx="100584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解开一捆是操作，退一当十是算理，位值制是根基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4287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086100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923223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操作层：解小棒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04925" y="3262313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实物操作，直观感知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985895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347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4429125"/>
            <a:ext cx="18605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266247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算理层：破十法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04925" y="4605338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退一当十，位值转化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2892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690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5772150"/>
            <a:ext cx="30924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609272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策略层：择优而用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04925" y="5948363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多策略对比，灵活选择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64287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3004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308610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43725" y="2923223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退一当十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943725" y="3262313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位值制的运算体现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14745" y="3985895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4347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510020" y="4429125"/>
            <a:ext cx="21907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43725" y="4266247"/>
            <a:ext cx="12002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加减互逆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43725" y="4605338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运算结构的统一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214745" y="5328920"/>
            <a:ext cx="5400675" cy="1143000"/>
          </a:xfrm>
          <a:custGeom>
            <a:avLst/>
            <a:gdLst>
              <a:gd name="sw" fmla="*/ 1 w 8505"/>
              <a:gd name="sh" fmla="*/ 1 h 1800"/>
              <a:gd name="mins" fmla="min sw sh"/>
              <a:gd name="dsw" fmla="+- 0 sw mins"/>
              <a:gd name="dsh" fmla="+- 0 sh mins"/>
              <a:gd name="p0x0" fmla="*/ 180 w 8505"/>
              <a:gd name="p0y0" fmla="*/ 0 h 1800"/>
              <a:gd name="p0x1" fmla="*/ 8325 w 8505"/>
              <a:gd name="p0y1" fmla="*/ 0 h 1800"/>
              <a:gd name="p0x2" fmla="*/ 8424 w 8505"/>
              <a:gd name="p0y2" fmla="*/ 0 h 1800"/>
              <a:gd name="p0x3" fmla="*/ 8505 w 8505"/>
              <a:gd name="p0y3" fmla="*/ 80 h 1800"/>
              <a:gd name="p0x4" fmla="*/ 8505 w 8505"/>
              <a:gd name="p0y4" fmla="*/ 180 h 1800"/>
              <a:gd name="p0x5" fmla="*/ 8505 w 8505"/>
              <a:gd name="p0y5" fmla="*/ 1620 h 1800"/>
              <a:gd name="p0x6" fmla="*/ 8505 w 8505"/>
              <a:gd name="p0y6" fmla="*/ 1719 h 1800"/>
              <a:gd name="p0x7" fmla="*/ 8424 w 8505"/>
              <a:gd name="p0y7" fmla="*/ 1800 h 1800"/>
              <a:gd name="p0x8" fmla="*/ 8325 w 8505"/>
              <a:gd name="p0y8" fmla="*/ 1800 h 1800"/>
              <a:gd name="p0x9" fmla="*/ 180 w 8505"/>
              <a:gd name="p0y9" fmla="*/ 1800 h 1800"/>
              <a:gd name="p0x10" fmla="*/ 80 w 8505"/>
              <a:gd name="p0y10" fmla="*/ 1800 h 1800"/>
              <a:gd name="p0x11" fmla="*/ 0 w 8505"/>
              <a:gd name="p0y11" fmla="*/ 1719 h 1800"/>
              <a:gd name="p0x12" fmla="*/ 0 w 8505"/>
              <a:gd name="p0y12" fmla="*/ 1620 h 1800"/>
              <a:gd name="p0x13" fmla="*/ 0 w 8505"/>
              <a:gd name="p0y13" fmla="*/ 180 h 1800"/>
              <a:gd name="p0x14" fmla="*/ 0 w 8505"/>
              <a:gd name="p0y14" fmla="*/ 80 h 1800"/>
              <a:gd name="p0x15" fmla="*/ 80 w 8505"/>
              <a:gd name="p0y15" fmla="*/ 0 h 1800"/>
              <a:gd name="p0x16" fmla="*/ 180 w 8505"/>
              <a:gd name="p0y16" fmla="*/ 0 h 1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410325" y="5690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6526530" y="5772150"/>
            <a:ext cx="186055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43725" y="5609272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策略灵活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943725" y="5948363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数学思维的开放性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9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9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9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9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1112</Words>
  <Application>WPS 演示</Application>
  <PresentationFormat>宽屏</PresentationFormat>
  <Paragraphs>202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20以内退位减法·破十与退位</vt:lpstr>
      <vt:lpstr>退位减法：从破十到退一当十</vt:lpstr>
      <vt:lpstr>PowerPoint 演示文稿</vt:lpstr>
      <vt:lpstr>PowerPoint 演示文稿</vt:lpstr>
      <vt:lpstr>PowerPoint 演示文稿</vt:lpstr>
      <vt:lpstr>多策略对比：破十、想加、连减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