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40" r:id="rId3"/>
    <p:sldId id="342" r:id="rId4"/>
    <p:sldId id="343" r:id="rId5"/>
    <p:sldId id="344" r:id="rId6"/>
    <p:sldId id="345" r:id="rId7"/>
    <p:sldId id="346" r:id="rId8"/>
    <p:sldId id="347" r:id="rId9"/>
    <p:sldId id="348" r:id="rId10"/>
    <p:sldId id="349" r:id="rId11"/>
    <p:sldId id="350" r:id="rId12"/>
    <p:sldId id="351" r:id="rId13"/>
    <p:sldId id="352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324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按大小分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大工具</c:v>
                </c:pt>
                <c:pt idx="1">
                  <c:v>小工具</c:v>
                </c:pt>
                <c:pt idx="2">
                  <c:v>石器</c:v>
                </c:pt>
                <c:pt idx="3">
                  <c:v>木器</c:v>
                </c:pt>
                <c:pt idx="4">
                  <c:v>骨器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按材质分</c:v>
                </c:pt>
              </c:strCache>
            </c:strRef>
          </c:tx>
          <c:spPr>
            <a:solidFill>
              <a:scrgbClr r="14126" g="46208" b="18782">
                <a:alpha val="100000"/>
              </a:scrgbClr>
            </a:solidFill>
            <a:ln>
              <a:solidFill>
                <a:scrgbClr r="14126" g="46208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大工具</c:v>
                </c:pt>
                <c:pt idx="1">
                  <c:v>小工具</c:v>
                </c:pt>
                <c:pt idx="2">
                  <c:v>石器</c:v>
                </c:pt>
                <c:pt idx="3">
                  <c:v>木器</c:v>
                </c:pt>
                <c:pt idx="4">
                  <c:v>骨器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50"/>
        <c:overlap val="-30"/>
        <c:axId val="367113566"/>
        <c:axId val="556545382"/>
      </c:barChart>
      <c:catAx>
        <c:axId val="36711356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556545382"/>
        <c:crosses val="autoZero"/>
        <c:auto val="1"/>
        <c:lblAlgn val="ctr"/>
        <c:lblOffset val="100"/>
        <c:noMultiLvlLbl val="0"/>
      </c:catAx>
      <c:valAx>
        <c:axId val="556545382"/>
        <c:scaling>
          <c:orientation val="minMax"/>
          <c:max val="5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36711356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2122" g="3689" b="913">
                  <a:alpha val="72157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733eac4-aa18-4929-b445-e4e5ad5e0471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7" Type="http://schemas.openxmlformats.org/officeDocument/2006/relationships/slideLayout" Target="../slideLayouts/slideLayout6.xml"/><Relationship Id="rId46" Type="http://schemas.openxmlformats.org/officeDocument/2006/relationships/tags" Target="../tags/tag124.xml"/><Relationship Id="rId45" Type="http://schemas.openxmlformats.org/officeDocument/2006/relationships/tags" Target="../tags/tag123.xml"/><Relationship Id="rId44" Type="http://schemas.openxmlformats.org/officeDocument/2006/relationships/image" Target="../media/image15.svg"/><Relationship Id="rId43" Type="http://schemas.openxmlformats.org/officeDocument/2006/relationships/image" Target="../media/image14.png"/><Relationship Id="rId42" Type="http://schemas.openxmlformats.org/officeDocument/2006/relationships/tags" Target="../tags/tag122.xml"/><Relationship Id="rId41" Type="http://schemas.openxmlformats.org/officeDocument/2006/relationships/tags" Target="../tags/tag121.xml"/><Relationship Id="rId40" Type="http://schemas.openxmlformats.org/officeDocument/2006/relationships/tags" Target="../tags/tag120.xml"/><Relationship Id="rId4" Type="http://schemas.openxmlformats.org/officeDocument/2006/relationships/tags" Target="../tags/tag94.xml"/><Relationship Id="rId39" Type="http://schemas.openxmlformats.org/officeDocument/2006/relationships/tags" Target="../tags/tag119.xml"/><Relationship Id="rId38" Type="http://schemas.openxmlformats.org/officeDocument/2006/relationships/tags" Target="../tags/tag118.xml"/><Relationship Id="rId37" Type="http://schemas.openxmlformats.org/officeDocument/2006/relationships/image" Target="../media/image13.svg"/><Relationship Id="rId36" Type="http://schemas.openxmlformats.org/officeDocument/2006/relationships/image" Target="../media/image12.png"/><Relationship Id="rId35" Type="http://schemas.openxmlformats.org/officeDocument/2006/relationships/tags" Target="../tags/tag117.xml"/><Relationship Id="rId34" Type="http://schemas.openxmlformats.org/officeDocument/2006/relationships/tags" Target="../tags/tag116.xml"/><Relationship Id="rId33" Type="http://schemas.openxmlformats.org/officeDocument/2006/relationships/tags" Target="../tags/tag115.xml"/><Relationship Id="rId32" Type="http://schemas.openxmlformats.org/officeDocument/2006/relationships/tags" Target="../tags/tag114.xml"/><Relationship Id="rId31" Type="http://schemas.openxmlformats.org/officeDocument/2006/relationships/tags" Target="../tags/tag113.xml"/><Relationship Id="rId30" Type="http://schemas.openxmlformats.org/officeDocument/2006/relationships/image" Target="../media/image11.svg"/><Relationship Id="rId3" Type="http://schemas.openxmlformats.org/officeDocument/2006/relationships/tags" Target="../tags/tag93.xml"/><Relationship Id="rId29" Type="http://schemas.openxmlformats.org/officeDocument/2006/relationships/image" Target="../media/image10.png"/><Relationship Id="rId28" Type="http://schemas.openxmlformats.org/officeDocument/2006/relationships/tags" Target="../tags/tag112.xml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image" Target="../media/image9.svg"/><Relationship Id="rId22" Type="http://schemas.openxmlformats.org/officeDocument/2006/relationships/image" Target="../media/image8.png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image" Target="../media/image7.svg"/><Relationship Id="rId15" Type="http://schemas.openxmlformats.org/officeDocument/2006/relationships/image" Target="../media/image6.png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1.xml"/><Relationship Id="rId8" Type="http://schemas.openxmlformats.org/officeDocument/2006/relationships/tags" Target="../tags/tag130.xml"/><Relationship Id="rId7" Type="http://schemas.openxmlformats.org/officeDocument/2006/relationships/tags" Target="../tags/tag129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tags" Target="../tags/tag128.xml"/><Relationship Id="rId3" Type="http://schemas.openxmlformats.org/officeDocument/2006/relationships/tags" Target="../tags/tag127.xml"/><Relationship Id="rId24" Type="http://schemas.openxmlformats.org/officeDocument/2006/relationships/slideLayout" Target="../slideLayouts/slideLayout6.xml"/><Relationship Id="rId23" Type="http://schemas.openxmlformats.org/officeDocument/2006/relationships/tags" Target="../tags/tag141.xml"/><Relationship Id="rId22" Type="http://schemas.openxmlformats.org/officeDocument/2006/relationships/image" Target="../media/image21.svg"/><Relationship Id="rId21" Type="http://schemas.openxmlformats.org/officeDocument/2006/relationships/image" Target="../media/image20.png"/><Relationship Id="rId20" Type="http://schemas.openxmlformats.org/officeDocument/2006/relationships/tags" Target="../tags/tag140.xml"/><Relationship Id="rId2" Type="http://schemas.openxmlformats.org/officeDocument/2006/relationships/tags" Target="../tags/tag126.xml"/><Relationship Id="rId19" Type="http://schemas.openxmlformats.org/officeDocument/2006/relationships/tags" Target="../tags/tag139.xml"/><Relationship Id="rId18" Type="http://schemas.openxmlformats.org/officeDocument/2006/relationships/tags" Target="../tags/tag138.xml"/><Relationship Id="rId17" Type="http://schemas.openxmlformats.org/officeDocument/2006/relationships/tags" Target="../tags/tag137.xml"/><Relationship Id="rId16" Type="http://schemas.openxmlformats.org/officeDocument/2006/relationships/tags" Target="../tags/tag136.xml"/><Relationship Id="rId15" Type="http://schemas.openxmlformats.org/officeDocument/2006/relationships/tags" Target="../tags/tag135.xml"/><Relationship Id="rId14" Type="http://schemas.openxmlformats.org/officeDocument/2006/relationships/tags" Target="../tags/tag134.xml"/><Relationship Id="rId13" Type="http://schemas.openxmlformats.org/officeDocument/2006/relationships/tags" Target="../tags/tag133.xml"/><Relationship Id="rId12" Type="http://schemas.openxmlformats.org/officeDocument/2006/relationships/image" Target="../media/image19.svg"/><Relationship Id="rId11" Type="http://schemas.openxmlformats.org/officeDocument/2006/relationships/image" Target="../media/image18.png"/><Relationship Id="rId10" Type="http://schemas.openxmlformats.org/officeDocument/2006/relationships/tags" Target="../tags/tag132.xml"/><Relationship Id="rId1" Type="http://schemas.openxmlformats.org/officeDocument/2006/relationships/tags" Target="../tags/tag12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2" Type="http://schemas.openxmlformats.org/officeDocument/2006/relationships/slideLayout" Target="../slideLayouts/slideLayout6.xml"/><Relationship Id="rId31" Type="http://schemas.openxmlformats.org/officeDocument/2006/relationships/tags" Target="../tags/tag166.xml"/><Relationship Id="rId30" Type="http://schemas.openxmlformats.org/officeDocument/2006/relationships/tags" Target="../tags/tag165.xml"/><Relationship Id="rId3" Type="http://schemas.openxmlformats.org/officeDocument/2006/relationships/tags" Target="../tags/tag144.xml"/><Relationship Id="rId29" Type="http://schemas.openxmlformats.org/officeDocument/2006/relationships/image" Target="../media/image7.svg"/><Relationship Id="rId28" Type="http://schemas.openxmlformats.org/officeDocument/2006/relationships/image" Target="../media/image6.png"/><Relationship Id="rId27" Type="http://schemas.openxmlformats.org/officeDocument/2006/relationships/tags" Target="../tags/tag164.xml"/><Relationship Id="rId26" Type="http://schemas.openxmlformats.org/officeDocument/2006/relationships/tags" Target="../tags/tag163.xml"/><Relationship Id="rId25" Type="http://schemas.openxmlformats.org/officeDocument/2006/relationships/tags" Target="../tags/tag162.xml"/><Relationship Id="rId24" Type="http://schemas.openxmlformats.org/officeDocument/2006/relationships/tags" Target="../tags/tag161.xml"/><Relationship Id="rId23" Type="http://schemas.openxmlformats.org/officeDocument/2006/relationships/tags" Target="../tags/tag160.xml"/><Relationship Id="rId22" Type="http://schemas.openxmlformats.org/officeDocument/2006/relationships/image" Target="../media/image9.svg"/><Relationship Id="rId21" Type="http://schemas.openxmlformats.org/officeDocument/2006/relationships/image" Target="../media/image8.png"/><Relationship Id="rId20" Type="http://schemas.openxmlformats.org/officeDocument/2006/relationships/tags" Target="../tags/tag159.xml"/><Relationship Id="rId2" Type="http://schemas.openxmlformats.org/officeDocument/2006/relationships/tags" Target="../tags/tag143.xml"/><Relationship Id="rId19" Type="http://schemas.openxmlformats.org/officeDocument/2006/relationships/tags" Target="../tags/tag158.xml"/><Relationship Id="rId18" Type="http://schemas.openxmlformats.org/officeDocument/2006/relationships/tags" Target="../tags/tag157.xml"/><Relationship Id="rId17" Type="http://schemas.openxmlformats.org/officeDocument/2006/relationships/tags" Target="../tags/tag156.xml"/><Relationship Id="rId16" Type="http://schemas.openxmlformats.org/officeDocument/2006/relationships/tags" Target="../tags/tag155.xml"/><Relationship Id="rId15" Type="http://schemas.openxmlformats.org/officeDocument/2006/relationships/image" Target="../media/image23.svg"/><Relationship Id="rId14" Type="http://schemas.openxmlformats.org/officeDocument/2006/relationships/image" Target="../media/image22.png"/><Relationship Id="rId13" Type="http://schemas.openxmlformats.org/officeDocument/2006/relationships/tags" Target="../tags/tag154.xml"/><Relationship Id="rId12" Type="http://schemas.openxmlformats.org/officeDocument/2006/relationships/tags" Target="../tags/tag153.xml"/><Relationship Id="rId11" Type="http://schemas.openxmlformats.org/officeDocument/2006/relationships/tags" Target="../tags/tag152.xml"/><Relationship Id="rId10" Type="http://schemas.openxmlformats.org/officeDocument/2006/relationships/tags" Target="../tags/tag151.xml"/><Relationship Id="rId1" Type="http://schemas.openxmlformats.org/officeDocument/2006/relationships/tags" Target="../tags/tag14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tags" Target="../tags/tag16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1" Type="http://schemas.openxmlformats.org/officeDocument/2006/relationships/slideLayout" Target="../slideLayouts/slideLayout6.xml"/><Relationship Id="rId60" Type="http://schemas.openxmlformats.org/officeDocument/2006/relationships/tags" Target="../tags/tag213.xml"/><Relationship Id="rId6" Type="http://schemas.openxmlformats.org/officeDocument/2006/relationships/image" Target="../media/image25.svg"/><Relationship Id="rId59" Type="http://schemas.openxmlformats.org/officeDocument/2006/relationships/tags" Target="../tags/tag212.xml"/><Relationship Id="rId58" Type="http://schemas.openxmlformats.org/officeDocument/2006/relationships/tags" Target="../tags/tag211.xml"/><Relationship Id="rId57" Type="http://schemas.openxmlformats.org/officeDocument/2006/relationships/tags" Target="../tags/tag210.xml"/><Relationship Id="rId56" Type="http://schemas.openxmlformats.org/officeDocument/2006/relationships/tags" Target="../tags/tag209.xml"/><Relationship Id="rId55" Type="http://schemas.openxmlformats.org/officeDocument/2006/relationships/image" Target="../media/image39.svg"/><Relationship Id="rId54" Type="http://schemas.openxmlformats.org/officeDocument/2006/relationships/image" Target="../media/image38.png"/><Relationship Id="rId53" Type="http://schemas.openxmlformats.org/officeDocument/2006/relationships/tags" Target="../tags/tag208.xml"/><Relationship Id="rId52" Type="http://schemas.openxmlformats.org/officeDocument/2006/relationships/tags" Target="../tags/tag207.xml"/><Relationship Id="rId51" Type="http://schemas.openxmlformats.org/officeDocument/2006/relationships/tags" Target="../tags/tag206.xml"/><Relationship Id="rId50" Type="http://schemas.openxmlformats.org/officeDocument/2006/relationships/tags" Target="../tags/tag205.xml"/><Relationship Id="rId5" Type="http://schemas.openxmlformats.org/officeDocument/2006/relationships/image" Target="../media/image24.png"/><Relationship Id="rId49" Type="http://schemas.openxmlformats.org/officeDocument/2006/relationships/tags" Target="../tags/tag204.xml"/><Relationship Id="rId48" Type="http://schemas.openxmlformats.org/officeDocument/2006/relationships/image" Target="../media/image37.svg"/><Relationship Id="rId47" Type="http://schemas.openxmlformats.org/officeDocument/2006/relationships/image" Target="../media/image36.png"/><Relationship Id="rId46" Type="http://schemas.openxmlformats.org/officeDocument/2006/relationships/tags" Target="../tags/tag203.xml"/><Relationship Id="rId45" Type="http://schemas.openxmlformats.org/officeDocument/2006/relationships/tags" Target="../tags/tag202.xml"/><Relationship Id="rId44" Type="http://schemas.openxmlformats.org/officeDocument/2006/relationships/tags" Target="../tags/tag201.xml"/><Relationship Id="rId43" Type="http://schemas.openxmlformats.org/officeDocument/2006/relationships/tags" Target="../tags/tag200.xml"/><Relationship Id="rId42" Type="http://schemas.openxmlformats.org/officeDocument/2006/relationships/tags" Target="../tags/tag199.xml"/><Relationship Id="rId41" Type="http://schemas.openxmlformats.org/officeDocument/2006/relationships/image" Target="../media/image35.svg"/><Relationship Id="rId40" Type="http://schemas.openxmlformats.org/officeDocument/2006/relationships/image" Target="../media/image34.png"/><Relationship Id="rId4" Type="http://schemas.openxmlformats.org/officeDocument/2006/relationships/tags" Target="../tags/tag173.xml"/><Relationship Id="rId39" Type="http://schemas.openxmlformats.org/officeDocument/2006/relationships/tags" Target="../tags/tag198.xml"/><Relationship Id="rId38" Type="http://schemas.openxmlformats.org/officeDocument/2006/relationships/tags" Target="../tags/tag197.xml"/><Relationship Id="rId37" Type="http://schemas.openxmlformats.org/officeDocument/2006/relationships/tags" Target="../tags/tag196.xml"/><Relationship Id="rId36" Type="http://schemas.openxmlformats.org/officeDocument/2006/relationships/tags" Target="../tags/tag195.xml"/><Relationship Id="rId35" Type="http://schemas.openxmlformats.org/officeDocument/2006/relationships/tags" Target="../tags/tag194.xml"/><Relationship Id="rId34" Type="http://schemas.openxmlformats.org/officeDocument/2006/relationships/image" Target="../media/image33.svg"/><Relationship Id="rId33" Type="http://schemas.openxmlformats.org/officeDocument/2006/relationships/image" Target="../media/image32.png"/><Relationship Id="rId32" Type="http://schemas.openxmlformats.org/officeDocument/2006/relationships/tags" Target="../tags/tag193.xml"/><Relationship Id="rId31" Type="http://schemas.openxmlformats.org/officeDocument/2006/relationships/tags" Target="../tags/tag192.xml"/><Relationship Id="rId30" Type="http://schemas.openxmlformats.org/officeDocument/2006/relationships/tags" Target="../tags/tag191.xml"/><Relationship Id="rId3" Type="http://schemas.openxmlformats.org/officeDocument/2006/relationships/tags" Target="../tags/tag172.xml"/><Relationship Id="rId29" Type="http://schemas.openxmlformats.org/officeDocument/2006/relationships/tags" Target="../tags/tag190.xml"/><Relationship Id="rId28" Type="http://schemas.openxmlformats.org/officeDocument/2006/relationships/tags" Target="../tags/tag189.xml"/><Relationship Id="rId27" Type="http://schemas.openxmlformats.org/officeDocument/2006/relationships/image" Target="../media/image31.svg"/><Relationship Id="rId26" Type="http://schemas.openxmlformats.org/officeDocument/2006/relationships/image" Target="../media/image30.png"/><Relationship Id="rId25" Type="http://schemas.openxmlformats.org/officeDocument/2006/relationships/tags" Target="../tags/tag188.xml"/><Relationship Id="rId24" Type="http://schemas.openxmlformats.org/officeDocument/2006/relationships/tags" Target="../tags/tag187.xml"/><Relationship Id="rId23" Type="http://schemas.openxmlformats.org/officeDocument/2006/relationships/tags" Target="../tags/tag186.xml"/><Relationship Id="rId22" Type="http://schemas.openxmlformats.org/officeDocument/2006/relationships/tags" Target="../tags/tag185.xml"/><Relationship Id="rId21" Type="http://schemas.openxmlformats.org/officeDocument/2006/relationships/tags" Target="../tags/tag184.xml"/><Relationship Id="rId20" Type="http://schemas.openxmlformats.org/officeDocument/2006/relationships/image" Target="../media/image29.svg"/><Relationship Id="rId2" Type="http://schemas.openxmlformats.org/officeDocument/2006/relationships/tags" Target="../tags/tag171.xml"/><Relationship Id="rId19" Type="http://schemas.openxmlformats.org/officeDocument/2006/relationships/image" Target="../media/image28.png"/><Relationship Id="rId18" Type="http://schemas.openxmlformats.org/officeDocument/2006/relationships/tags" Target="../tags/tag183.xml"/><Relationship Id="rId17" Type="http://schemas.openxmlformats.org/officeDocument/2006/relationships/tags" Target="../tags/tag182.xml"/><Relationship Id="rId16" Type="http://schemas.openxmlformats.org/officeDocument/2006/relationships/tags" Target="../tags/tag181.xml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image" Target="../media/image27.svg"/><Relationship Id="rId12" Type="http://schemas.openxmlformats.org/officeDocument/2006/relationships/image" Target="../media/image26.png"/><Relationship Id="rId11" Type="http://schemas.openxmlformats.org/officeDocument/2006/relationships/tags" Target="../tags/tag178.xml"/><Relationship Id="rId10" Type="http://schemas.openxmlformats.org/officeDocument/2006/relationships/tags" Target="../tags/tag177.xml"/><Relationship Id="rId1" Type="http://schemas.openxmlformats.org/officeDocument/2006/relationships/tags" Target="../tags/tag17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svg"/><Relationship Id="rId8" Type="http://schemas.openxmlformats.org/officeDocument/2006/relationships/image" Target="../media/image40.png"/><Relationship Id="rId7" Type="http://schemas.openxmlformats.org/officeDocument/2006/relationships/tags" Target="../tags/tag219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tags" Target="../tags/tag215.xml"/><Relationship Id="rId24" Type="http://schemas.openxmlformats.org/officeDocument/2006/relationships/slideLayout" Target="../slideLayouts/slideLayout6.xml"/><Relationship Id="rId23" Type="http://schemas.openxmlformats.org/officeDocument/2006/relationships/tags" Target="../tags/tag229.xml"/><Relationship Id="rId22" Type="http://schemas.openxmlformats.org/officeDocument/2006/relationships/tags" Target="../tags/tag228.xml"/><Relationship Id="rId21" Type="http://schemas.openxmlformats.org/officeDocument/2006/relationships/image" Target="../media/image45.svg"/><Relationship Id="rId20" Type="http://schemas.openxmlformats.org/officeDocument/2006/relationships/image" Target="../media/image44.png"/><Relationship Id="rId2" Type="http://schemas.openxmlformats.org/officeDocument/2006/relationships/tags" Target="../tags/tag214.xml"/><Relationship Id="rId19" Type="http://schemas.openxmlformats.org/officeDocument/2006/relationships/tags" Target="../tags/tag227.xml"/><Relationship Id="rId18" Type="http://schemas.openxmlformats.org/officeDocument/2006/relationships/tags" Target="../tags/tag226.xml"/><Relationship Id="rId17" Type="http://schemas.openxmlformats.org/officeDocument/2006/relationships/tags" Target="../tags/tag225.xml"/><Relationship Id="rId16" Type="http://schemas.openxmlformats.org/officeDocument/2006/relationships/tags" Target="../tags/tag224.xml"/><Relationship Id="rId15" Type="http://schemas.openxmlformats.org/officeDocument/2006/relationships/image" Target="../media/image43.svg"/><Relationship Id="rId14" Type="http://schemas.openxmlformats.org/officeDocument/2006/relationships/image" Target="../media/image42.png"/><Relationship Id="rId13" Type="http://schemas.openxmlformats.org/officeDocument/2006/relationships/tags" Target="../tags/tag223.xml"/><Relationship Id="rId12" Type="http://schemas.openxmlformats.org/officeDocument/2006/relationships/tags" Target="../tags/tag222.xml"/><Relationship Id="rId11" Type="http://schemas.openxmlformats.org/officeDocument/2006/relationships/tags" Target="../tags/tag221.xml"/><Relationship Id="rId10" Type="http://schemas.openxmlformats.org/officeDocument/2006/relationships/tags" Target="../tags/tag220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svg"/><Relationship Id="rId8" Type="http://schemas.openxmlformats.org/officeDocument/2006/relationships/image" Target="../media/image46.png"/><Relationship Id="rId7" Type="http://schemas.openxmlformats.org/officeDocument/2006/relationships/tags" Target="../tags/tag236.xml"/><Relationship Id="rId6" Type="http://schemas.openxmlformats.org/officeDocument/2006/relationships/tags" Target="../tags/tag235.xml"/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259.xml"/><Relationship Id="rId37" Type="http://schemas.openxmlformats.org/officeDocument/2006/relationships/tags" Target="../tags/tag258.xml"/><Relationship Id="rId36" Type="http://schemas.openxmlformats.org/officeDocument/2006/relationships/tags" Target="../tags/tag257.xml"/><Relationship Id="rId35" Type="http://schemas.openxmlformats.org/officeDocument/2006/relationships/tags" Target="../tags/tag256.xml"/><Relationship Id="rId34" Type="http://schemas.openxmlformats.org/officeDocument/2006/relationships/tags" Target="../tags/tag255.xml"/><Relationship Id="rId33" Type="http://schemas.openxmlformats.org/officeDocument/2006/relationships/image" Target="../media/image53.svg"/><Relationship Id="rId32" Type="http://schemas.openxmlformats.org/officeDocument/2006/relationships/image" Target="../media/image52.png"/><Relationship Id="rId31" Type="http://schemas.openxmlformats.org/officeDocument/2006/relationships/tags" Target="../tags/tag254.xml"/><Relationship Id="rId30" Type="http://schemas.openxmlformats.org/officeDocument/2006/relationships/tags" Target="../tags/tag253.xml"/><Relationship Id="rId3" Type="http://schemas.openxmlformats.org/officeDocument/2006/relationships/tags" Target="../tags/tag232.xml"/><Relationship Id="rId29" Type="http://schemas.openxmlformats.org/officeDocument/2006/relationships/tags" Target="../tags/tag252.xml"/><Relationship Id="rId28" Type="http://schemas.openxmlformats.org/officeDocument/2006/relationships/tags" Target="../tags/tag251.xml"/><Relationship Id="rId27" Type="http://schemas.openxmlformats.org/officeDocument/2006/relationships/tags" Target="../tags/tag250.xml"/><Relationship Id="rId26" Type="http://schemas.openxmlformats.org/officeDocument/2006/relationships/tags" Target="../tags/tag249.xml"/><Relationship Id="rId25" Type="http://schemas.openxmlformats.org/officeDocument/2006/relationships/image" Target="../media/image51.svg"/><Relationship Id="rId24" Type="http://schemas.openxmlformats.org/officeDocument/2006/relationships/image" Target="../media/image50.png"/><Relationship Id="rId23" Type="http://schemas.openxmlformats.org/officeDocument/2006/relationships/tags" Target="../tags/tag248.xml"/><Relationship Id="rId22" Type="http://schemas.openxmlformats.org/officeDocument/2006/relationships/tags" Target="../tags/tag247.xml"/><Relationship Id="rId21" Type="http://schemas.openxmlformats.org/officeDocument/2006/relationships/tags" Target="../tags/tag246.xml"/><Relationship Id="rId20" Type="http://schemas.openxmlformats.org/officeDocument/2006/relationships/tags" Target="../tags/tag245.xml"/><Relationship Id="rId2" Type="http://schemas.openxmlformats.org/officeDocument/2006/relationships/tags" Target="../tags/tag231.xml"/><Relationship Id="rId19" Type="http://schemas.openxmlformats.org/officeDocument/2006/relationships/tags" Target="../tags/tag244.xml"/><Relationship Id="rId18" Type="http://schemas.openxmlformats.org/officeDocument/2006/relationships/tags" Target="../tags/tag243.xml"/><Relationship Id="rId17" Type="http://schemas.openxmlformats.org/officeDocument/2006/relationships/image" Target="../media/image49.svg"/><Relationship Id="rId16" Type="http://schemas.openxmlformats.org/officeDocument/2006/relationships/image" Target="../media/image48.png"/><Relationship Id="rId15" Type="http://schemas.openxmlformats.org/officeDocument/2006/relationships/tags" Target="../tags/tag242.xml"/><Relationship Id="rId14" Type="http://schemas.openxmlformats.org/officeDocument/2006/relationships/tags" Target="../tags/tag241.xml"/><Relationship Id="rId13" Type="http://schemas.openxmlformats.org/officeDocument/2006/relationships/tags" Target="../tags/tag240.xml"/><Relationship Id="rId12" Type="http://schemas.openxmlformats.org/officeDocument/2006/relationships/tags" Target="../tags/tag239.xml"/><Relationship Id="rId11" Type="http://schemas.openxmlformats.org/officeDocument/2006/relationships/tags" Target="../tags/tag238.xml"/><Relationship Id="rId10" Type="http://schemas.openxmlformats.org/officeDocument/2006/relationships/tags" Target="../tags/tag237.xml"/><Relationship Id="rId1" Type="http://schemas.openxmlformats.org/officeDocument/2006/relationships/tags" Target="../tags/tag23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292.xml"/><Relationship Id="rId42" Type="http://schemas.openxmlformats.org/officeDocument/2006/relationships/tags" Target="../tags/tag291.xml"/><Relationship Id="rId41" Type="http://schemas.openxmlformats.org/officeDocument/2006/relationships/tags" Target="../tags/tag290.xml"/><Relationship Id="rId40" Type="http://schemas.openxmlformats.org/officeDocument/2006/relationships/image" Target="../media/image61.svg"/><Relationship Id="rId4" Type="http://schemas.openxmlformats.org/officeDocument/2006/relationships/tags" Target="../tags/tag263.xml"/><Relationship Id="rId39" Type="http://schemas.openxmlformats.org/officeDocument/2006/relationships/image" Target="../media/image60.png"/><Relationship Id="rId38" Type="http://schemas.openxmlformats.org/officeDocument/2006/relationships/tags" Target="../tags/tag289.xml"/><Relationship Id="rId37" Type="http://schemas.openxmlformats.org/officeDocument/2006/relationships/tags" Target="../tags/tag288.xml"/><Relationship Id="rId36" Type="http://schemas.openxmlformats.org/officeDocument/2006/relationships/tags" Target="../tags/tag287.xml"/><Relationship Id="rId35" Type="http://schemas.openxmlformats.org/officeDocument/2006/relationships/tags" Target="../tags/tag286.xml"/><Relationship Id="rId34" Type="http://schemas.openxmlformats.org/officeDocument/2006/relationships/tags" Target="../tags/tag285.xml"/><Relationship Id="rId33" Type="http://schemas.openxmlformats.org/officeDocument/2006/relationships/image" Target="../media/image59.svg"/><Relationship Id="rId32" Type="http://schemas.openxmlformats.org/officeDocument/2006/relationships/image" Target="../media/image58.png"/><Relationship Id="rId31" Type="http://schemas.openxmlformats.org/officeDocument/2006/relationships/tags" Target="../tags/tag284.xml"/><Relationship Id="rId30" Type="http://schemas.openxmlformats.org/officeDocument/2006/relationships/tags" Target="../tags/tag283.xml"/><Relationship Id="rId3" Type="http://schemas.openxmlformats.org/officeDocument/2006/relationships/tags" Target="../tags/tag262.xml"/><Relationship Id="rId29" Type="http://schemas.openxmlformats.org/officeDocument/2006/relationships/tags" Target="../tags/tag282.xml"/><Relationship Id="rId28" Type="http://schemas.openxmlformats.org/officeDocument/2006/relationships/tags" Target="../tags/tag281.xml"/><Relationship Id="rId27" Type="http://schemas.openxmlformats.org/officeDocument/2006/relationships/image" Target="../media/image57.svg"/><Relationship Id="rId26" Type="http://schemas.openxmlformats.org/officeDocument/2006/relationships/image" Target="../media/image56.png"/><Relationship Id="rId25" Type="http://schemas.openxmlformats.org/officeDocument/2006/relationships/tags" Target="../tags/tag280.xml"/><Relationship Id="rId24" Type="http://schemas.openxmlformats.org/officeDocument/2006/relationships/tags" Target="../tags/tag279.xml"/><Relationship Id="rId23" Type="http://schemas.openxmlformats.org/officeDocument/2006/relationships/tags" Target="../tags/tag278.xml"/><Relationship Id="rId22" Type="http://schemas.openxmlformats.org/officeDocument/2006/relationships/image" Target="../media/image7.svg"/><Relationship Id="rId21" Type="http://schemas.openxmlformats.org/officeDocument/2006/relationships/image" Target="../media/image6.png"/><Relationship Id="rId20" Type="http://schemas.openxmlformats.org/officeDocument/2006/relationships/tags" Target="../tags/tag277.xml"/><Relationship Id="rId2" Type="http://schemas.openxmlformats.org/officeDocument/2006/relationships/tags" Target="../tags/tag261.xml"/><Relationship Id="rId19" Type="http://schemas.openxmlformats.org/officeDocument/2006/relationships/tags" Target="../tags/tag276.xml"/><Relationship Id="rId18" Type="http://schemas.openxmlformats.org/officeDocument/2006/relationships/tags" Target="../tags/tag275.xml"/><Relationship Id="rId17" Type="http://schemas.openxmlformats.org/officeDocument/2006/relationships/tags" Target="../tags/tag274.xml"/><Relationship Id="rId16" Type="http://schemas.openxmlformats.org/officeDocument/2006/relationships/tags" Target="../tags/tag273.xml"/><Relationship Id="rId15" Type="http://schemas.openxmlformats.org/officeDocument/2006/relationships/image" Target="../media/image55.svg"/><Relationship Id="rId14" Type="http://schemas.openxmlformats.org/officeDocument/2006/relationships/image" Target="../media/image54.png"/><Relationship Id="rId13" Type="http://schemas.openxmlformats.org/officeDocument/2006/relationships/tags" Target="../tags/tag272.xml"/><Relationship Id="rId12" Type="http://schemas.openxmlformats.org/officeDocument/2006/relationships/tags" Target="../tags/tag271.xml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99.xml"/><Relationship Id="rId8" Type="http://schemas.openxmlformats.org/officeDocument/2006/relationships/image" Target="../media/image63.svg"/><Relationship Id="rId7" Type="http://schemas.openxmlformats.org/officeDocument/2006/relationships/image" Target="../media/image62.png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7" Type="http://schemas.openxmlformats.org/officeDocument/2006/relationships/slideLayout" Target="../slideLayouts/slideLayout6.xml"/><Relationship Id="rId36" Type="http://schemas.openxmlformats.org/officeDocument/2006/relationships/tags" Target="../tags/tag320.xml"/><Relationship Id="rId35" Type="http://schemas.openxmlformats.org/officeDocument/2006/relationships/tags" Target="../tags/tag319.xml"/><Relationship Id="rId34" Type="http://schemas.openxmlformats.org/officeDocument/2006/relationships/tags" Target="../tags/tag318.xml"/><Relationship Id="rId33" Type="http://schemas.openxmlformats.org/officeDocument/2006/relationships/tags" Target="../tags/tag317.xml"/><Relationship Id="rId32" Type="http://schemas.openxmlformats.org/officeDocument/2006/relationships/tags" Target="../tags/tag316.xml"/><Relationship Id="rId31" Type="http://schemas.openxmlformats.org/officeDocument/2006/relationships/tags" Target="../tags/tag315.xml"/><Relationship Id="rId30" Type="http://schemas.openxmlformats.org/officeDocument/2006/relationships/tags" Target="../tags/tag314.xml"/><Relationship Id="rId3" Type="http://schemas.openxmlformats.org/officeDocument/2006/relationships/tags" Target="../tags/tag295.xml"/><Relationship Id="rId29" Type="http://schemas.openxmlformats.org/officeDocument/2006/relationships/image" Target="../media/image67.svg"/><Relationship Id="rId28" Type="http://schemas.openxmlformats.org/officeDocument/2006/relationships/image" Target="../media/image66.png"/><Relationship Id="rId27" Type="http://schemas.openxmlformats.org/officeDocument/2006/relationships/tags" Target="../tags/tag313.xml"/><Relationship Id="rId26" Type="http://schemas.openxmlformats.org/officeDocument/2006/relationships/tags" Target="../tags/tag312.xml"/><Relationship Id="rId25" Type="http://schemas.openxmlformats.org/officeDocument/2006/relationships/tags" Target="../tags/tag311.xml"/><Relationship Id="rId24" Type="http://schemas.openxmlformats.org/officeDocument/2006/relationships/tags" Target="../tags/tag310.xml"/><Relationship Id="rId23" Type="http://schemas.openxmlformats.org/officeDocument/2006/relationships/tags" Target="../tags/tag309.xml"/><Relationship Id="rId22" Type="http://schemas.openxmlformats.org/officeDocument/2006/relationships/image" Target="../media/image7.svg"/><Relationship Id="rId21" Type="http://schemas.openxmlformats.org/officeDocument/2006/relationships/image" Target="../media/image6.png"/><Relationship Id="rId20" Type="http://schemas.openxmlformats.org/officeDocument/2006/relationships/tags" Target="../tags/tag308.xml"/><Relationship Id="rId2" Type="http://schemas.openxmlformats.org/officeDocument/2006/relationships/tags" Target="../tags/tag294.xml"/><Relationship Id="rId19" Type="http://schemas.openxmlformats.org/officeDocument/2006/relationships/tags" Target="../tags/tag307.xml"/><Relationship Id="rId18" Type="http://schemas.openxmlformats.org/officeDocument/2006/relationships/tags" Target="../tags/tag306.xml"/><Relationship Id="rId17" Type="http://schemas.openxmlformats.org/officeDocument/2006/relationships/tags" Target="../tags/tag305.xml"/><Relationship Id="rId16" Type="http://schemas.openxmlformats.org/officeDocument/2006/relationships/tags" Target="../tags/tag304.xml"/><Relationship Id="rId15" Type="http://schemas.openxmlformats.org/officeDocument/2006/relationships/image" Target="../media/image65.svg"/><Relationship Id="rId14" Type="http://schemas.openxmlformats.org/officeDocument/2006/relationships/image" Target="../media/image64.png"/><Relationship Id="rId13" Type="http://schemas.openxmlformats.org/officeDocument/2006/relationships/tags" Target="../tags/tag303.xml"/><Relationship Id="rId12" Type="http://schemas.openxmlformats.org/officeDocument/2006/relationships/tags" Target="../tags/tag302.xml"/><Relationship Id="rId11" Type="http://schemas.openxmlformats.org/officeDocument/2006/relationships/tags" Target="../tags/tag301.xml"/><Relationship Id="rId10" Type="http://schemas.openxmlformats.org/officeDocument/2006/relationships/tags" Target="../tags/tag300.xml"/><Relationship Id="rId1" Type="http://schemas.openxmlformats.org/officeDocument/2006/relationships/tags" Target="../tags/tag293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23.xml"/><Relationship Id="rId2" Type="http://schemas.openxmlformats.org/officeDocument/2006/relationships/tags" Target="../tags/tag322.xml"/><Relationship Id="rId1" Type="http://schemas.openxmlformats.org/officeDocument/2006/relationships/tags" Target="../tags/tag3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400"/>
              <a:t>整理的学问·古人收纳中的分类</a:t>
            </a:r>
            <a:endParaRPr lang="zh-CN" altLang="en-US" sz="54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古人整理物品的分类智慧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07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古人粮仓：按种类分装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323424" y="2211705"/>
            <a:ext cx="1113758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5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827582" y="2587942"/>
            <a:ext cx="6096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类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661141" y="3208020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稻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麦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粟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豆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3752850"/>
            <a:ext cx="4303395" cy="1571625"/>
          </a:xfrm>
          <a:custGeom>
            <a:avLst/>
            <a:gdLst>
              <a:gd name="sw" fmla="*/ 1 w 6776"/>
              <a:gd name="sh" fmla="*/ 1 h 2475"/>
              <a:gd name="mins" fmla="min sw sh"/>
              <a:gd name="dsw" fmla="+- 0 sw mins"/>
              <a:gd name="dsh" fmla="+- 0 sh mins"/>
              <a:gd name="p0x0" fmla="*/ 180 w 6776"/>
              <a:gd name="p0y0" fmla="*/ 0 h 2475"/>
              <a:gd name="p0x1" fmla="*/ 6596 w 6776"/>
              <a:gd name="p0y1" fmla="*/ 0 h 2475"/>
              <a:gd name="p0x2" fmla="*/ 6696 w 6776"/>
              <a:gd name="p0y2" fmla="*/ 0 h 2475"/>
              <a:gd name="p0x3" fmla="*/ 6776 w 6776"/>
              <a:gd name="p0y3" fmla="*/ 80 h 2475"/>
              <a:gd name="p0x4" fmla="*/ 6776 w 6776"/>
              <a:gd name="p0y4" fmla="*/ 180 h 2475"/>
              <a:gd name="p0x5" fmla="*/ 6776 w 6776"/>
              <a:gd name="p0y5" fmla="*/ 2295 h 2475"/>
              <a:gd name="p0x6" fmla="*/ 6776 w 6776"/>
              <a:gd name="p0y6" fmla="*/ 2394 h 2475"/>
              <a:gd name="p0x7" fmla="*/ 6696 w 6776"/>
              <a:gd name="p0y7" fmla="*/ 2475 h 2475"/>
              <a:gd name="p0x8" fmla="*/ 6596 w 6776"/>
              <a:gd name="p0y8" fmla="*/ 2475 h 2475"/>
              <a:gd name="p0x9" fmla="*/ 180 w 6776"/>
              <a:gd name="p0y9" fmla="*/ 2475 h 2475"/>
              <a:gd name="p0x10" fmla="*/ 80 w 6776"/>
              <a:gd name="p0y10" fmla="*/ 2475 h 2475"/>
              <a:gd name="p0x11" fmla="*/ 0 w 6776"/>
              <a:gd name="p0y11" fmla="*/ 2394 h 2475"/>
              <a:gd name="p0x12" fmla="*/ 0 w 6776"/>
              <a:gd name="p0y12" fmla="*/ 2295 h 2475"/>
              <a:gd name="p0x13" fmla="*/ 0 w 6776"/>
              <a:gd name="p0y13" fmla="*/ 180 h 2475"/>
              <a:gd name="p0x14" fmla="*/ 0 w 6776"/>
              <a:gd name="p0y14" fmla="*/ 80 h 2475"/>
              <a:gd name="p0x15" fmla="*/ 80 w 6776"/>
              <a:gd name="p0y15" fmla="*/ 0 h 2475"/>
              <a:gd name="p0x16" fmla="*/ 180 w 6776"/>
              <a:gd name="p0y16" fmla="*/ 0 h 24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9477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738" t="-2933" r="-2738" b="-2933"/>
          <a:stretch>
            <a:fillRect/>
          </a:stretch>
        </p:blipFill>
        <p:spPr>
          <a:xfrm>
            <a:off x="840105" y="4029075"/>
            <a:ext cx="281305" cy="2520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04925" y="39747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分类标准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71525" y="4505325"/>
            <a:ext cx="39128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按粮食种类作为分类标准，将不同性质的谷物分开存放，形成有序的仓储结构。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5155565" y="1109345"/>
            <a:ext cx="6459855" cy="1223645"/>
          </a:xfrm>
          <a:custGeom>
            <a:avLst/>
            <a:gdLst>
              <a:gd name="sw" fmla="*/ 1 w 10173"/>
              <a:gd name="sh" fmla="*/ 1 h 1927"/>
              <a:gd name="mins" fmla="min sw sh"/>
              <a:gd name="dsw" fmla="+- 0 sw mins"/>
              <a:gd name="dsh" fmla="+- 0 sh mins"/>
              <a:gd name="p0x0" fmla="*/ 180 w 10173"/>
              <a:gd name="p0y0" fmla="*/ 0 h 1927"/>
              <a:gd name="p0x1" fmla="*/ 9993 w 10173"/>
              <a:gd name="p0y1" fmla="*/ 0 h 1927"/>
              <a:gd name="p0x2" fmla="*/ 10092 w 10173"/>
              <a:gd name="p0y2" fmla="*/ 0 h 1927"/>
              <a:gd name="p0x3" fmla="*/ 10173 w 10173"/>
              <a:gd name="p0y3" fmla="*/ 80 h 1927"/>
              <a:gd name="p0x4" fmla="*/ 10173 w 10173"/>
              <a:gd name="p0y4" fmla="*/ 180 h 1927"/>
              <a:gd name="p0x5" fmla="*/ 10173 w 10173"/>
              <a:gd name="p0y5" fmla="*/ 1747 h 1927"/>
              <a:gd name="p0x6" fmla="*/ 10173 w 10173"/>
              <a:gd name="p0y6" fmla="*/ 1846 h 1927"/>
              <a:gd name="p0x7" fmla="*/ 10092 w 10173"/>
              <a:gd name="p0y7" fmla="*/ 1927 h 1927"/>
              <a:gd name="p0x8" fmla="*/ 9993 w 10173"/>
              <a:gd name="p0y8" fmla="*/ 1927 h 1927"/>
              <a:gd name="p0x9" fmla="*/ 180 w 10173"/>
              <a:gd name="p0y9" fmla="*/ 1927 h 1927"/>
              <a:gd name="p0x10" fmla="*/ 80 w 10173"/>
              <a:gd name="p0y10" fmla="*/ 1927 h 1927"/>
              <a:gd name="p0x11" fmla="*/ 0 w 10173"/>
              <a:gd name="p0y11" fmla="*/ 1846 h 1927"/>
              <a:gd name="p0x12" fmla="*/ 0 w 10173"/>
              <a:gd name="p0y12" fmla="*/ 1747 h 1927"/>
              <a:gd name="p0x13" fmla="*/ 0 w 10173"/>
              <a:gd name="p0y13" fmla="*/ 180 h 1927"/>
              <a:gd name="p0x14" fmla="*/ 0 w 10173"/>
              <a:gd name="p0y14" fmla="*/ 80 h 1927"/>
              <a:gd name="p0x15" fmla="*/ 80 w 10173"/>
              <a:gd name="p0y15" fmla="*/ 0 h 1927"/>
              <a:gd name="p0x16" fmla="*/ 180 w 10173"/>
              <a:gd name="p0y16" fmla="*/ 0 h 19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5350510" y="12338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5436235" y="1314450"/>
            <a:ext cx="247650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5922616" y="1260748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分类的定义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5922616" y="1720377"/>
            <a:ext cx="54978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按某种标准把物品分组，使同类相聚、异类相离，形成清晰的组织结构。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5155565" y="2533015"/>
            <a:ext cx="6459855" cy="1223645"/>
          </a:xfrm>
          <a:custGeom>
            <a:avLst/>
            <a:gdLst>
              <a:gd name="sw" fmla="*/ 1 w 10173"/>
              <a:gd name="sh" fmla="*/ 1 h 1927"/>
              <a:gd name="mins" fmla="min sw sh"/>
              <a:gd name="dsw" fmla="+- 0 sw mins"/>
              <a:gd name="dsh" fmla="+- 0 sh mins"/>
              <a:gd name="p0x0" fmla="*/ 180 w 10173"/>
              <a:gd name="p0y0" fmla="*/ 0 h 1927"/>
              <a:gd name="p0x1" fmla="*/ 9993 w 10173"/>
              <a:gd name="p0y1" fmla="*/ 0 h 1927"/>
              <a:gd name="p0x2" fmla="*/ 10092 w 10173"/>
              <a:gd name="p0y2" fmla="*/ 0 h 1927"/>
              <a:gd name="p0x3" fmla="*/ 10173 w 10173"/>
              <a:gd name="p0y3" fmla="*/ 80 h 1927"/>
              <a:gd name="p0x4" fmla="*/ 10173 w 10173"/>
              <a:gd name="p0y4" fmla="*/ 180 h 1927"/>
              <a:gd name="p0x5" fmla="*/ 10173 w 10173"/>
              <a:gd name="p0y5" fmla="*/ 1747 h 1927"/>
              <a:gd name="p0x6" fmla="*/ 10173 w 10173"/>
              <a:gd name="p0y6" fmla="*/ 1846 h 1927"/>
              <a:gd name="p0x7" fmla="*/ 10092 w 10173"/>
              <a:gd name="p0y7" fmla="*/ 1927 h 1927"/>
              <a:gd name="p0x8" fmla="*/ 9993 w 10173"/>
              <a:gd name="p0y8" fmla="*/ 1927 h 1927"/>
              <a:gd name="p0x9" fmla="*/ 180 w 10173"/>
              <a:gd name="p0y9" fmla="*/ 1927 h 1927"/>
              <a:gd name="p0x10" fmla="*/ 80 w 10173"/>
              <a:gd name="p0y10" fmla="*/ 1927 h 1927"/>
              <a:gd name="p0x11" fmla="*/ 0 w 10173"/>
              <a:gd name="p0y11" fmla="*/ 1846 h 1927"/>
              <a:gd name="p0x12" fmla="*/ 0 w 10173"/>
              <a:gd name="p0y12" fmla="*/ 1747 h 1927"/>
              <a:gd name="p0x13" fmla="*/ 0 w 10173"/>
              <a:gd name="p0y13" fmla="*/ 180 h 1927"/>
              <a:gd name="p0x14" fmla="*/ 0 w 10173"/>
              <a:gd name="p0y14" fmla="*/ 80 h 1927"/>
              <a:gd name="p0x15" fmla="*/ 80 w 10173"/>
              <a:gd name="p0y15" fmla="*/ 0 h 1927"/>
              <a:gd name="p0x16" fmla="*/ 180 w 10173"/>
              <a:gd name="p0y16" fmla="*/ 0 h 19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5350510" y="26574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5436235" y="2738120"/>
            <a:ext cx="247650" cy="2527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5922616" y="2684440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分类的好处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5922616" y="3144069"/>
            <a:ext cx="54978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便于查找、便于管理，大幅提升效率，避免混乱带来的时间浪费。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5155565" y="3956685"/>
            <a:ext cx="6459855" cy="1223645"/>
          </a:xfrm>
          <a:custGeom>
            <a:avLst/>
            <a:gdLst>
              <a:gd name="sw" fmla="*/ 1 w 10173"/>
              <a:gd name="sh" fmla="*/ 1 h 1927"/>
              <a:gd name="mins" fmla="min sw sh"/>
              <a:gd name="dsw" fmla="+- 0 sw mins"/>
              <a:gd name="dsh" fmla="+- 0 sh mins"/>
              <a:gd name="p0x0" fmla="*/ 180 w 10173"/>
              <a:gd name="p0y0" fmla="*/ 0 h 1927"/>
              <a:gd name="p0x1" fmla="*/ 9993 w 10173"/>
              <a:gd name="p0y1" fmla="*/ 0 h 1927"/>
              <a:gd name="p0x2" fmla="*/ 10092 w 10173"/>
              <a:gd name="p0y2" fmla="*/ 0 h 1927"/>
              <a:gd name="p0x3" fmla="*/ 10173 w 10173"/>
              <a:gd name="p0y3" fmla="*/ 80 h 1927"/>
              <a:gd name="p0x4" fmla="*/ 10173 w 10173"/>
              <a:gd name="p0y4" fmla="*/ 180 h 1927"/>
              <a:gd name="p0x5" fmla="*/ 10173 w 10173"/>
              <a:gd name="p0y5" fmla="*/ 1747 h 1927"/>
              <a:gd name="p0x6" fmla="*/ 10173 w 10173"/>
              <a:gd name="p0y6" fmla="*/ 1846 h 1927"/>
              <a:gd name="p0x7" fmla="*/ 10092 w 10173"/>
              <a:gd name="p0y7" fmla="*/ 1927 h 1927"/>
              <a:gd name="p0x8" fmla="*/ 9993 w 10173"/>
              <a:gd name="p0y8" fmla="*/ 1927 h 1927"/>
              <a:gd name="p0x9" fmla="*/ 180 w 10173"/>
              <a:gd name="p0y9" fmla="*/ 1927 h 1927"/>
              <a:gd name="p0x10" fmla="*/ 80 w 10173"/>
              <a:gd name="p0y10" fmla="*/ 1927 h 1927"/>
              <a:gd name="p0x11" fmla="*/ 0 w 10173"/>
              <a:gd name="p0y11" fmla="*/ 1846 h 1927"/>
              <a:gd name="p0x12" fmla="*/ 0 w 10173"/>
              <a:gd name="p0y12" fmla="*/ 1747 h 1927"/>
              <a:gd name="p0x13" fmla="*/ 0 w 10173"/>
              <a:gd name="p0y13" fmla="*/ 180 h 1927"/>
              <a:gd name="p0x14" fmla="*/ 0 w 10173"/>
              <a:gd name="p0y14" fmla="*/ 80 h 1927"/>
              <a:gd name="p0x15" fmla="*/ 80 w 10173"/>
              <a:gd name="p0y15" fmla="*/ 0 h 1927"/>
              <a:gd name="p0x16" fmla="*/ 180 w 10173"/>
              <a:gd name="p0y16" fmla="*/ 0 h 19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5350510" y="40811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436235" y="4162425"/>
            <a:ext cx="247650" cy="2520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5922616" y="4108133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同类物品放在一起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5922616" y="4567761"/>
            <a:ext cx="54978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分类标准决定分组方式，相同属性的物品归为一类，形成逻辑清晰的集合。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5155565" y="5380355"/>
            <a:ext cx="3129915" cy="1091565"/>
          </a:xfrm>
          <a:custGeom>
            <a:avLst/>
            <a:gdLst>
              <a:gd name="sw" fmla="*/ 1 w 4929"/>
              <a:gd name="sh" fmla="*/ 1 h 1718"/>
              <a:gd name="mins" fmla="min sw sh"/>
              <a:gd name="dsw" fmla="+- 0 sw mins"/>
              <a:gd name="dsh" fmla="+- 0 sh mins"/>
              <a:gd name="p0x0" fmla="*/ 180 w 4929"/>
              <a:gd name="p0y0" fmla="*/ 0 h 1718"/>
              <a:gd name="p0x1" fmla="*/ 4749 w 4929"/>
              <a:gd name="p0y1" fmla="*/ 0 h 1718"/>
              <a:gd name="p0x2" fmla="*/ 4848 w 4929"/>
              <a:gd name="p0y2" fmla="*/ 0 h 1718"/>
              <a:gd name="p0x3" fmla="*/ 4929 w 4929"/>
              <a:gd name="p0y3" fmla="*/ 80 h 1718"/>
              <a:gd name="p0x4" fmla="*/ 4929 w 4929"/>
              <a:gd name="p0y4" fmla="*/ 180 h 1718"/>
              <a:gd name="p0x5" fmla="*/ 4929 w 4929"/>
              <a:gd name="p0y5" fmla="*/ 1538 h 1718"/>
              <a:gd name="p0x6" fmla="*/ 4929 w 4929"/>
              <a:gd name="p0y6" fmla="*/ 1638 h 1718"/>
              <a:gd name="p0x7" fmla="*/ 4848 w 4929"/>
              <a:gd name="p0y7" fmla="*/ 1718 h 1718"/>
              <a:gd name="p0x8" fmla="*/ 4749 w 4929"/>
              <a:gd name="p0y8" fmla="*/ 1718 h 1718"/>
              <a:gd name="p0x9" fmla="*/ 180 w 4929"/>
              <a:gd name="p0y9" fmla="*/ 1718 h 1718"/>
              <a:gd name="p0x10" fmla="*/ 80 w 4929"/>
              <a:gd name="p0y10" fmla="*/ 1718 h 1718"/>
              <a:gd name="p0x11" fmla="*/ 0 w 4929"/>
              <a:gd name="p0y11" fmla="*/ 1638 h 1718"/>
              <a:gd name="p0x12" fmla="*/ 0 w 4929"/>
              <a:gd name="p0y12" fmla="*/ 1538 h 1718"/>
              <a:gd name="p0x13" fmla="*/ 0 w 4929"/>
              <a:gd name="p0y13" fmla="*/ 180 h 1718"/>
              <a:gd name="p0x14" fmla="*/ 0 w 4929"/>
              <a:gd name="p0y14" fmla="*/ 80 h 1718"/>
              <a:gd name="p0x15" fmla="*/ 80 w 4929"/>
              <a:gd name="p0y15" fmla="*/ 0 h 1718"/>
              <a:gd name="p0x16" fmla="*/ 180 w 4929"/>
              <a:gd name="p0y16" fmla="*/ 0 h 171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8ECEC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5350510" y="55759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1458" t="-20417" r="-1458" b="-20417"/>
          <a:stretch>
            <a:fillRect/>
          </a:stretch>
        </p:blipFill>
        <p:spPr>
          <a:xfrm>
            <a:off x="5443855" y="5637530"/>
            <a:ext cx="156845" cy="2146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5770216" y="5626475"/>
            <a:ext cx="8573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</a:rPr>
              <a:t>混在一起</a:t>
            </a:r>
            <a:endParaRPr sz="1350" b="1">
              <a:solidFill>
                <a:srgbClr val="6E32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5351116" y="6021762"/>
            <a:ext cx="2739409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6E322D"/>
                </a:solidFill>
                <a:latin typeface="微软雅黑" panose="020B0503020204020204" charset="-122"/>
                <a:ea typeface="微软雅黑" panose="020B0503020204020204" charset="-122"/>
              </a:rPr>
              <a:t>找某种粮食要翻半天</a:t>
            </a:r>
            <a:endParaRPr sz="1200">
              <a:solidFill>
                <a:srgbClr val="6E322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8485505" y="5380355"/>
            <a:ext cx="3129915" cy="1091565"/>
          </a:xfrm>
          <a:custGeom>
            <a:avLst/>
            <a:gdLst>
              <a:gd name="sw" fmla="*/ 1 w 4929"/>
              <a:gd name="sh" fmla="*/ 1 h 1718"/>
              <a:gd name="mins" fmla="min sw sh"/>
              <a:gd name="dsw" fmla="+- 0 sw mins"/>
              <a:gd name="dsh" fmla="+- 0 sh mins"/>
              <a:gd name="p0x0" fmla="*/ 180 w 4929"/>
              <a:gd name="p0y0" fmla="*/ 0 h 1718"/>
              <a:gd name="p0x1" fmla="*/ 4749 w 4929"/>
              <a:gd name="p0y1" fmla="*/ 0 h 1718"/>
              <a:gd name="p0x2" fmla="*/ 4848 w 4929"/>
              <a:gd name="p0y2" fmla="*/ 0 h 1718"/>
              <a:gd name="p0x3" fmla="*/ 4929 w 4929"/>
              <a:gd name="p0y3" fmla="*/ 80 h 1718"/>
              <a:gd name="p0x4" fmla="*/ 4929 w 4929"/>
              <a:gd name="p0y4" fmla="*/ 180 h 1718"/>
              <a:gd name="p0x5" fmla="*/ 4929 w 4929"/>
              <a:gd name="p0y5" fmla="*/ 1538 h 1718"/>
              <a:gd name="p0x6" fmla="*/ 4929 w 4929"/>
              <a:gd name="p0y6" fmla="*/ 1638 h 1718"/>
              <a:gd name="p0x7" fmla="*/ 4848 w 4929"/>
              <a:gd name="p0y7" fmla="*/ 1718 h 1718"/>
              <a:gd name="p0x8" fmla="*/ 4749 w 4929"/>
              <a:gd name="p0y8" fmla="*/ 1718 h 1718"/>
              <a:gd name="p0x9" fmla="*/ 180 w 4929"/>
              <a:gd name="p0y9" fmla="*/ 1718 h 1718"/>
              <a:gd name="p0x10" fmla="*/ 80 w 4929"/>
              <a:gd name="p0y10" fmla="*/ 1718 h 1718"/>
              <a:gd name="p0x11" fmla="*/ 0 w 4929"/>
              <a:gd name="p0y11" fmla="*/ 1638 h 1718"/>
              <a:gd name="p0x12" fmla="*/ 0 w 4929"/>
              <a:gd name="p0y12" fmla="*/ 1538 h 1718"/>
              <a:gd name="p0x13" fmla="*/ 0 w 4929"/>
              <a:gd name="p0y13" fmla="*/ 180 h 1718"/>
              <a:gd name="p0x14" fmla="*/ 0 w 4929"/>
              <a:gd name="p0y14" fmla="*/ 80 h 1718"/>
              <a:gd name="p0x15" fmla="*/ 80 w 4929"/>
              <a:gd name="p0y15" fmla="*/ 0 h 1718"/>
              <a:gd name="p0x16" fmla="*/ 180 w 4929"/>
              <a:gd name="p0y16" fmla="*/ 0 h 171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4F3E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41"/>
            </p:custDataLst>
          </p:nvPr>
        </p:nvSpPr>
        <p:spPr>
          <a:xfrm>
            <a:off x="8680450" y="55759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4259" t="-16275" r="-4259" b="-16275"/>
          <a:stretch>
            <a:fillRect/>
          </a:stretch>
        </p:blipFill>
        <p:spPr>
          <a:xfrm>
            <a:off x="8759190" y="5637530"/>
            <a:ext cx="186055" cy="2146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9100176" y="5626475"/>
            <a:ext cx="8573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分仓存放</a:t>
            </a:r>
            <a:endParaRPr sz="1350" b="1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6"/>
            </p:custDataLst>
          </p:nvPr>
        </p:nvSpPr>
        <p:spPr>
          <a:xfrm>
            <a:off x="8681076" y="6021762"/>
            <a:ext cx="2739409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需要什么直接去哪个仓</a:t>
            </a:r>
            <a:endParaRPr sz="1200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古代集市：按用途分区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912811" y="3055620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布匹区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2065020" y="35572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632" t="-3333" r="-2632" b="-3333"/>
          <a:stretch>
            <a:fillRect/>
          </a:stretch>
        </p:blipFill>
        <p:spPr>
          <a:xfrm>
            <a:off x="2122170" y="3652520"/>
            <a:ext cx="3810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646111" y="4191000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卖布的在一排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9479080" y="1279207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工具区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9"/>
            </p:custDataLst>
          </p:nvPr>
        </p:nvSpPr>
        <p:spPr>
          <a:xfrm>
            <a:off x="9631045" y="17811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5556" r="-5556"/>
          <a:stretch>
            <a:fillRect/>
          </a:stretch>
        </p:blipFill>
        <p:spPr>
          <a:xfrm>
            <a:off x="9688195" y="1876425"/>
            <a:ext cx="381000" cy="3048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9117130" y="2414588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卖工具的在一排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9278989" y="5996968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分类标准：用途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5"/>
            </p:custDataLst>
          </p:nvPr>
        </p:nvSpPr>
        <p:spPr>
          <a:xfrm>
            <a:off x="4306570" y="1109345"/>
            <a:ext cx="3578225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80 w 5635"/>
              <a:gd name="p0y0" fmla="*/ 0 h 8445"/>
              <a:gd name="p0x1" fmla="*/ 5455 w 5635"/>
              <a:gd name="p0y1" fmla="*/ 0 h 8445"/>
              <a:gd name="p0x2" fmla="*/ 5555 w 5635"/>
              <a:gd name="p0y2" fmla="*/ 0 h 8445"/>
              <a:gd name="p0x3" fmla="*/ 5635 w 5635"/>
              <a:gd name="p0y3" fmla="*/ 80 h 8445"/>
              <a:gd name="p0x4" fmla="*/ 5635 w 5635"/>
              <a:gd name="p0y4" fmla="*/ 180 h 8445"/>
              <a:gd name="p0x5" fmla="*/ 5635 w 5635"/>
              <a:gd name="p0y5" fmla="*/ 8265 h 8445"/>
              <a:gd name="p0x6" fmla="*/ 5635 w 5635"/>
              <a:gd name="p0y6" fmla="*/ 8364 h 8445"/>
              <a:gd name="p0x7" fmla="*/ 5555 w 5635"/>
              <a:gd name="p0y7" fmla="*/ 8445 h 8445"/>
              <a:gd name="p0x8" fmla="*/ 5455 w 5635"/>
              <a:gd name="p0y8" fmla="*/ 8445 h 8445"/>
              <a:gd name="p0x9" fmla="*/ 180 w 5635"/>
              <a:gd name="p0y9" fmla="*/ 8445 h 8445"/>
              <a:gd name="p0x10" fmla="*/ 80 w 5635"/>
              <a:gd name="p0y10" fmla="*/ 8445 h 8445"/>
              <a:gd name="p0x11" fmla="*/ 0 w 5635"/>
              <a:gd name="p0y11" fmla="*/ 8364 h 8445"/>
              <a:gd name="p0x12" fmla="*/ 0 w 5635"/>
              <a:gd name="p0y12" fmla="*/ 8265 h 8445"/>
              <a:gd name="p0x13" fmla="*/ 0 w 5635"/>
              <a:gd name="p0y13" fmla="*/ 180 h 8445"/>
              <a:gd name="p0x14" fmla="*/ 0 w 5635"/>
              <a:gd name="p0y14" fmla="*/ 80 h 8445"/>
              <a:gd name="p0x15" fmla="*/ 80 w 5635"/>
              <a:gd name="p0y15" fmla="*/ 0 h 8445"/>
              <a:gd name="p0x16" fmla="*/ 180 w 56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5429183" y="3055620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粮食区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7"/>
            </p:custDataLst>
          </p:nvPr>
        </p:nvSpPr>
        <p:spPr>
          <a:xfrm>
            <a:off x="6304915" y="3100070"/>
            <a:ext cx="457835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8"/>
            </p:custDataLst>
          </p:nvPr>
        </p:nvSpPr>
        <p:spPr>
          <a:xfrm>
            <a:off x="6381683" y="3138488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核心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9"/>
            </p:custDataLst>
          </p:nvPr>
        </p:nvSpPr>
        <p:spPr>
          <a:xfrm>
            <a:off x="5848350" y="35572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4545" r="-4545"/>
          <a:stretch>
            <a:fillRect/>
          </a:stretch>
        </p:blipFill>
        <p:spPr>
          <a:xfrm>
            <a:off x="5924550" y="3652520"/>
            <a:ext cx="342900" cy="3048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23"/>
            </p:custDataLst>
          </p:nvPr>
        </p:nvSpPr>
        <p:spPr>
          <a:xfrm>
            <a:off x="5429250" y="4191000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卖粮的在一排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古代药柜：按属性归格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1790700"/>
          </a:xfrm>
          <a:custGeom>
            <a:avLst/>
            <a:gdLst>
              <a:gd name="sw" fmla="*/ 1 w 5585"/>
              <a:gd name="sh" fmla="*/ 1 h 2820"/>
              <a:gd name="mins" fmla="min sw sh"/>
              <a:gd name="dsw" fmla="+- 0 sw mins"/>
              <a:gd name="dsh" fmla="+- 0 sh mins"/>
              <a:gd name="p0x0" fmla="*/ 180 w 5585"/>
              <a:gd name="p0y0" fmla="*/ 0 h 2820"/>
              <a:gd name="p0x1" fmla="*/ 5405 w 5585"/>
              <a:gd name="p0y1" fmla="*/ 0 h 2820"/>
              <a:gd name="p0x2" fmla="*/ 5504 w 5585"/>
              <a:gd name="p0y2" fmla="*/ 0 h 2820"/>
              <a:gd name="p0x3" fmla="*/ 5585 w 5585"/>
              <a:gd name="p0y3" fmla="*/ 80 h 2820"/>
              <a:gd name="p0x4" fmla="*/ 5585 w 5585"/>
              <a:gd name="p0y4" fmla="*/ 180 h 2820"/>
              <a:gd name="p0x5" fmla="*/ 5585 w 5585"/>
              <a:gd name="p0y5" fmla="*/ 2640 h 2820"/>
              <a:gd name="p0x6" fmla="*/ 5585 w 5585"/>
              <a:gd name="p0y6" fmla="*/ 2739 h 2820"/>
              <a:gd name="p0x7" fmla="*/ 5504 w 5585"/>
              <a:gd name="p0y7" fmla="*/ 2820 h 2820"/>
              <a:gd name="p0x8" fmla="*/ 5405 w 5585"/>
              <a:gd name="p0y8" fmla="*/ 2820 h 2820"/>
              <a:gd name="p0x9" fmla="*/ 180 w 5585"/>
              <a:gd name="p0y9" fmla="*/ 2820 h 2820"/>
              <a:gd name="p0x10" fmla="*/ 80 w 5585"/>
              <a:gd name="p0y10" fmla="*/ 2820 h 2820"/>
              <a:gd name="p0x11" fmla="*/ 0 w 5585"/>
              <a:gd name="p0y11" fmla="*/ 2739 h 2820"/>
              <a:gd name="p0x12" fmla="*/ 0 w 5585"/>
              <a:gd name="p0y12" fmla="*/ 2640 h 2820"/>
              <a:gd name="p0x13" fmla="*/ 0 w 5585"/>
              <a:gd name="p0y13" fmla="*/ 180 h 2820"/>
              <a:gd name="p0x14" fmla="*/ 0 w 5585"/>
              <a:gd name="p0y14" fmla="*/ 80 h 2820"/>
              <a:gd name="p0x15" fmla="*/ 80 w 5585"/>
              <a:gd name="p0y15" fmla="*/ 0 h 2820"/>
              <a:gd name="p0x16" fmla="*/ 180 w 5585"/>
              <a:gd name="p0y16" fmla="*/ 0 h 28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435075" y="1495396"/>
            <a:ext cx="2438476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根茎类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577950" y="2244995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人参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黄芪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当归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4322445" y="1109345"/>
            <a:ext cx="3546475" cy="1790700"/>
          </a:xfrm>
          <a:custGeom>
            <a:avLst/>
            <a:gdLst>
              <a:gd name="sw" fmla="*/ 1 w 5585"/>
              <a:gd name="sh" fmla="*/ 1 h 2820"/>
              <a:gd name="mins" fmla="min sw sh"/>
              <a:gd name="dsw" fmla="+- 0 sw mins"/>
              <a:gd name="dsh" fmla="+- 0 sh mins"/>
              <a:gd name="p0x0" fmla="*/ 180 w 5585"/>
              <a:gd name="p0y0" fmla="*/ 0 h 2820"/>
              <a:gd name="p0x1" fmla="*/ 5405 w 5585"/>
              <a:gd name="p0y1" fmla="*/ 0 h 2820"/>
              <a:gd name="p0x2" fmla="*/ 5504 w 5585"/>
              <a:gd name="p0y2" fmla="*/ 0 h 2820"/>
              <a:gd name="p0x3" fmla="*/ 5585 w 5585"/>
              <a:gd name="p0y3" fmla="*/ 80 h 2820"/>
              <a:gd name="p0x4" fmla="*/ 5585 w 5585"/>
              <a:gd name="p0y4" fmla="*/ 180 h 2820"/>
              <a:gd name="p0x5" fmla="*/ 5585 w 5585"/>
              <a:gd name="p0y5" fmla="*/ 2640 h 2820"/>
              <a:gd name="p0x6" fmla="*/ 5585 w 5585"/>
              <a:gd name="p0y6" fmla="*/ 2739 h 2820"/>
              <a:gd name="p0x7" fmla="*/ 5504 w 5585"/>
              <a:gd name="p0y7" fmla="*/ 2820 h 2820"/>
              <a:gd name="p0x8" fmla="*/ 5405 w 5585"/>
              <a:gd name="p0y8" fmla="*/ 2820 h 2820"/>
              <a:gd name="p0x9" fmla="*/ 180 w 5585"/>
              <a:gd name="p0y9" fmla="*/ 2820 h 2820"/>
              <a:gd name="p0x10" fmla="*/ 80 w 5585"/>
              <a:gd name="p0y10" fmla="*/ 2820 h 2820"/>
              <a:gd name="p0x11" fmla="*/ 0 w 5585"/>
              <a:gd name="p0y11" fmla="*/ 2739 h 2820"/>
              <a:gd name="p0x12" fmla="*/ 0 w 5585"/>
              <a:gd name="p0y12" fmla="*/ 2640 h 2820"/>
              <a:gd name="p0x13" fmla="*/ 0 w 5585"/>
              <a:gd name="p0y13" fmla="*/ 180 h 2820"/>
              <a:gd name="p0x14" fmla="*/ 0 w 5585"/>
              <a:gd name="p0y14" fmla="*/ 80 h 2820"/>
              <a:gd name="p0x15" fmla="*/ 80 w 5585"/>
              <a:gd name="p0y15" fmla="*/ 0 h 2820"/>
              <a:gd name="p0x16" fmla="*/ 180 w 5585"/>
              <a:gd name="p0y16" fmla="*/ 0 h 28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181600" y="1495396"/>
            <a:ext cx="2438476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花叶类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238750" y="2244995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金银花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薄荷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桑叶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8068945" y="1109345"/>
            <a:ext cx="3546475" cy="1790700"/>
          </a:xfrm>
          <a:custGeom>
            <a:avLst/>
            <a:gdLst>
              <a:gd name="sw" fmla="*/ 1 w 5585"/>
              <a:gd name="sh" fmla="*/ 1 h 2820"/>
              <a:gd name="mins" fmla="min sw sh"/>
              <a:gd name="dsw" fmla="+- 0 sw mins"/>
              <a:gd name="dsh" fmla="+- 0 sh mins"/>
              <a:gd name="p0x0" fmla="*/ 180 w 5585"/>
              <a:gd name="p0y0" fmla="*/ 0 h 2820"/>
              <a:gd name="p0x1" fmla="*/ 5405 w 5585"/>
              <a:gd name="p0y1" fmla="*/ 0 h 2820"/>
              <a:gd name="p0x2" fmla="*/ 5504 w 5585"/>
              <a:gd name="p0y2" fmla="*/ 0 h 2820"/>
              <a:gd name="p0x3" fmla="*/ 5585 w 5585"/>
              <a:gd name="p0y3" fmla="*/ 80 h 2820"/>
              <a:gd name="p0x4" fmla="*/ 5585 w 5585"/>
              <a:gd name="p0y4" fmla="*/ 180 h 2820"/>
              <a:gd name="p0x5" fmla="*/ 5585 w 5585"/>
              <a:gd name="p0y5" fmla="*/ 2640 h 2820"/>
              <a:gd name="p0x6" fmla="*/ 5585 w 5585"/>
              <a:gd name="p0y6" fmla="*/ 2739 h 2820"/>
              <a:gd name="p0x7" fmla="*/ 5504 w 5585"/>
              <a:gd name="p0y7" fmla="*/ 2820 h 2820"/>
              <a:gd name="p0x8" fmla="*/ 5405 w 5585"/>
              <a:gd name="p0y8" fmla="*/ 2820 h 2820"/>
              <a:gd name="p0x9" fmla="*/ 180 w 5585"/>
              <a:gd name="p0y9" fmla="*/ 2820 h 2820"/>
              <a:gd name="p0x10" fmla="*/ 80 w 5585"/>
              <a:gd name="p0y10" fmla="*/ 2820 h 2820"/>
              <a:gd name="p0x11" fmla="*/ 0 w 5585"/>
              <a:gd name="p0y11" fmla="*/ 2739 h 2820"/>
              <a:gd name="p0x12" fmla="*/ 0 w 5585"/>
              <a:gd name="p0y12" fmla="*/ 2640 h 2820"/>
              <a:gd name="p0x13" fmla="*/ 0 w 5585"/>
              <a:gd name="p0y13" fmla="*/ 180 h 2820"/>
              <a:gd name="p0x14" fmla="*/ 0 w 5585"/>
              <a:gd name="p0y14" fmla="*/ 80 h 2820"/>
              <a:gd name="p0x15" fmla="*/ 80 w 5585"/>
              <a:gd name="p0y15" fmla="*/ 0 h 2820"/>
              <a:gd name="p0x16" fmla="*/ 180 w 5585"/>
              <a:gd name="p0y16" fmla="*/ 0 h 28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928126" y="1495396"/>
            <a:ext cx="2438476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果实类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9071001" y="2244995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枸杞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山楂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陈皮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575945" y="3138170"/>
            <a:ext cx="11039475" cy="1104900"/>
          </a:xfrm>
          <a:custGeom>
            <a:avLst/>
            <a:gdLst>
              <a:gd name="sw" fmla="*/ 1 w 17385"/>
              <a:gd name="sh" fmla="*/ 1 h 1740"/>
              <a:gd name="mins" fmla="min sw sh"/>
              <a:gd name="dsw" fmla="+- 0 sw mins"/>
              <a:gd name="dsh" fmla="+- 0 sh mins"/>
              <a:gd name="p0x0" fmla="*/ 180 w 17385"/>
              <a:gd name="p0y0" fmla="*/ 0 h 1740"/>
              <a:gd name="p0x1" fmla="*/ 17205 w 17385"/>
              <a:gd name="p0y1" fmla="*/ 0 h 1740"/>
              <a:gd name="p0x2" fmla="*/ 17304 w 17385"/>
              <a:gd name="p0y2" fmla="*/ 0 h 1740"/>
              <a:gd name="p0x3" fmla="*/ 17385 w 17385"/>
              <a:gd name="p0y3" fmla="*/ 80 h 1740"/>
              <a:gd name="p0x4" fmla="*/ 17385 w 17385"/>
              <a:gd name="p0y4" fmla="*/ 180 h 1740"/>
              <a:gd name="p0x5" fmla="*/ 17385 w 17385"/>
              <a:gd name="p0y5" fmla="*/ 1560 h 1740"/>
              <a:gd name="p0x6" fmla="*/ 17385 w 17385"/>
              <a:gd name="p0y6" fmla="*/ 1659 h 1740"/>
              <a:gd name="p0x7" fmla="*/ 17304 w 17385"/>
              <a:gd name="p0y7" fmla="*/ 1740 h 1740"/>
              <a:gd name="p0x8" fmla="*/ 17205 w 17385"/>
              <a:gd name="p0y8" fmla="*/ 1740 h 1740"/>
              <a:gd name="p0x9" fmla="*/ 180 w 17385"/>
              <a:gd name="p0y9" fmla="*/ 1740 h 1740"/>
              <a:gd name="p0x10" fmla="*/ 80 w 17385"/>
              <a:gd name="p0y10" fmla="*/ 1740 h 1740"/>
              <a:gd name="p0x11" fmla="*/ 0 w 17385"/>
              <a:gd name="p0y11" fmla="*/ 1659 h 1740"/>
              <a:gd name="p0x12" fmla="*/ 0 w 17385"/>
              <a:gd name="p0y12" fmla="*/ 1560 h 1740"/>
              <a:gd name="p0x13" fmla="*/ 0 w 17385"/>
              <a:gd name="p0y13" fmla="*/ 180 h 1740"/>
              <a:gd name="p0x14" fmla="*/ 0 w 17385"/>
              <a:gd name="p0y14" fmla="*/ 80 h 1740"/>
              <a:gd name="p0x15" fmla="*/ 80 w 17385"/>
              <a:gd name="p0y15" fmla="*/ 0 h 1740"/>
              <a:gd name="p0x16" fmla="*/ 180 w 17385"/>
              <a:gd name="p0y16" fmla="*/ 0 h 17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34810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6795" t="-16167" r="-6795" b="-16167"/>
          <a:stretch>
            <a:fillRect/>
          </a:stretch>
        </p:blipFill>
        <p:spPr>
          <a:xfrm>
            <a:off x="840105" y="3562350"/>
            <a:ext cx="281305" cy="2520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343025" y="3336608"/>
            <a:ext cx="100774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分类标准：属性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特征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343025" y="3709988"/>
            <a:ext cx="10077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按药材的自然属性（根茎、花叶、果实）作为首要分类依据，同类相聚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575945" y="4252595"/>
            <a:ext cx="11039475" cy="1104900"/>
          </a:xfrm>
          <a:custGeom>
            <a:avLst/>
            <a:gdLst>
              <a:gd name="sw" fmla="*/ 1 w 17385"/>
              <a:gd name="sh" fmla="*/ 1 h 1740"/>
              <a:gd name="mins" fmla="min sw sh"/>
              <a:gd name="dsw" fmla="+- 0 sw mins"/>
              <a:gd name="dsh" fmla="+- 0 sh mins"/>
              <a:gd name="p0x0" fmla="*/ 180 w 17385"/>
              <a:gd name="p0y0" fmla="*/ 0 h 1740"/>
              <a:gd name="p0x1" fmla="*/ 17205 w 17385"/>
              <a:gd name="p0y1" fmla="*/ 0 h 1740"/>
              <a:gd name="p0x2" fmla="*/ 17304 w 17385"/>
              <a:gd name="p0y2" fmla="*/ 0 h 1740"/>
              <a:gd name="p0x3" fmla="*/ 17385 w 17385"/>
              <a:gd name="p0y3" fmla="*/ 80 h 1740"/>
              <a:gd name="p0x4" fmla="*/ 17385 w 17385"/>
              <a:gd name="p0y4" fmla="*/ 180 h 1740"/>
              <a:gd name="p0x5" fmla="*/ 17385 w 17385"/>
              <a:gd name="p0y5" fmla="*/ 1560 h 1740"/>
              <a:gd name="p0x6" fmla="*/ 17385 w 17385"/>
              <a:gd name="p0y6" fmla="*/ 1659 h 1740"/>
              <a:gd name="p0x7" fmla="*/ 17304 w 17385"/>
              <a:gd name="p0y7" fmla="*/ 1740 h 1740"/>
              <a:gd name="p0x8" fmla="*/ 17205 w 17385"/>
              <a:gd name="p0y8" fmla="*/ 1740 h 1740"/>
              <a:gd name="p0x9" fmla="*/ 180 w 17385"/>
              <a:gd name="p0y9" fmla="*/ 1740 h 1740"/>
              <a:gd name="p0x10" fmla="*/ 80 w 17385"/>
              <a:gd name="p0y10" fmla="*/ 1740 h 1740"/>
              <a:gd name="p0x11" fmla="*/ 0 w 17385"/>
              <a:gd name="p0y11" fmla="*/ 1659 h 1740"/>
              <a:gd name="p0x12" fmla="*/ 0 w 17385"/>
              <a:gd name="p0y12" fmla="*/ 1560 h 1740"/>
              <a:gd name="p0x13" fmla="*/ 0 w 17385"/>
              <a:gd name="p0y13" fmla="*/ 180 h 1740"/>
              <a:gd name="p0x14" fmla="*/ 0 w 17385"/>
              <a:gd name="p0y14" fmla="*/ 80 h 1740"/>
              <a:gd name="p0x15" fmla="*/ 80 w 17385"/>
              <a:gd name="p0y15" fmla="*/ 0 h 1740"/>
              <a:gd name="p0x16" fmla="*/ 180 w 17385"/>
              <a:gd name="p0y16" fmla="*/ 0 h 17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771525" y="45954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4676775"/>
            <a:ext cx="247650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1343025" y="4451033"/>
            <a:ext cx="100774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细分标准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更精确的分类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1343025" y="4824413"/>
            <a:ext cx="10077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在大类基础上，进一步按功效、产地、炮制方法等维度细分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575945" y="5367020"/>
            <a:ext cx="11039475" cy="1104900"/>
          </a:xfrm>
          <a:custGeom>
            <a:avLst/>
            <a:gdLst>
              <a:gd name="sw" fmla="*/ 1 w 17385"/>
              <a:gd name="sh" fmla="*/ 1 h 1740"/>
              <a:gd name="mins" fmla="min sw sh"/>
              <a:gd name="dsw" fmla="+- 0 sw mins"/>
              <a:gd name="dsh" fmla="+- 0 sh mins"/>
              <a:gd name="p0x0" fmla="*/ 180 w 17385"/>
              <a:gd name="p0y0" fmla="*/ 0 h 1740"/>
              <a:gd name="p0x1" fmla="*/ 17205 w 17385"/>
              <a:gd name="p0y1" fmla="*/ 0 h 1740"/>
              <a:gd name="p0x2" fmla="*/ 17304 w 17385"/>
              <a:gd name="p0y2" fmla="*/ 0 h 1740"/>
              <a:gd name="p0x3" fmla="*/ 17385 w 17385"/>
              <a:gd name="p0y3" fmla="*/ 80 h 1740"/>
              <a:gd name="p0x4" fmla="*/ 17385 w 17385"/>
              <a:gd name="p0y4" fmla="*/ 180 h 1740"/>
              <a:gd name="p0x5" fmla="*/ 17385 w 17385"/>
              <a:gd name="p0y5" fmla="*/ 1560 h 1740"/>
              <a:gd name="p0x6" fmla="*/ 17385 w 17385"/>
              <a:gd name="p0y6" fmla="*/ 1659 h 1740"/>
              <a:gd name="p0x7" fmla="*/ 17304 w 17385"/>
              <a:gd name="p0y7" fmla="*/ 1740 h 1740"/>
              <a:gd name="p0x8" fmla="*/ 17205 w 17385"/>
              <a:gd name="p0y8" fmla="*/ 1740 h 1740"/>
              <a:gd name="p0x9" fmla="*/ 180 w 17385"/>
              <a:gd name="p0y9" fmla="*/ 1740 h 1740"/>
              <a:gd name="p0x10" fmla="*/ 80 w 17385"/>
              <a:gd name="p0y10" fmla="*/ 1740 h 1740"/>
              <a:gd name="p0x11" fmla="*/ 0 w 17385"/>
              <a:gd name="p0y11" fmla="*/ 1659 h 1740"/>
              <a:gd name="p0x12" fmla="*/ 0 w 17385"/>
              <a:gd name="p0y12" fmla="*/ 1560 h 1740"/>
              <a:gd name="p0x13" fmla="*/ 0 w 17385"/>
              <a:gd name="p0y13" fmla="*/ 180 h 1740"/>
              <a:gd name="p0x14" fmla="*/ 0 w 17385"/>
              <a:gd name="p0y14" fmla="*/ 80 h 1740"/>
              <a:gd name="p0x15" fmla="*/ 80 w 17385"/>
              <a:gd name="p0y15" fmla="*/ 0 h 1740"/>
              <a:gd name="p0x16" fmla="*/ 180 w 17385"/>
              <a:gd name="p0y16" fmla="*/ 0 h 17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771525" y="57099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5791200"/>
            <a:ext cx="247650" cy="2520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1343025" y="5565458"/>
            <a:ext cx="100774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分类层级：大类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小类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更小类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1343025" y="5938838"/>
            <a:ext cx="10077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建立树状层级结构，从粗到细逐级定位，实现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一抓即准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的高效检索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分类标准与多角度分类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按颜色分还是按形状分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5381625" cy="1213485"/>
          </a:xfrm>
          <a:custGeom>
            <a:avLst/>
            <a:gdLst>
              <a:gd name="sw" fmla="*/ 1 w 8475"/>
              <a:gd name="sh" fmla="*/ 1 h 1910"/>
              <a:gd name="mins" fmla="min sw sh"/>
              <a:gd name="dsw" fmla="+- 0 sw mins"/>
              <a:gd name="dsh" fmla="+- 0 sh mins"/>
              <a:gd name="p0x0" fmla="*/ 180 w 8475"/>
              <a:gd name="p0y0" fmla="*/ 0 h 1910"/>
              <a:gd name="p0x1" fmla="*/ 8295 w 8475"/>
              <a:gd name="p0y1" fmla="*/ 0 h 1910"/>
              <a:gd name="p0x2" fmla="*/ 8394 w 8475"/>
              <a:gd name="p0y2" fmla="*/ 0 h 1910"/>
              <a:gd name="p0x3" fmla="*/ 8475 w 8475"/>
              <a:gd name="p0y3" fmla="*/ 80 h 1910"/>
              <a:gd name="p0x4" fmla="*/ 8475 w 8475"/>
              <a:gd name="p0y4" fmla="*/ 180 h 1910"/>
              <a:gd name="p0x5" fmla="*/ 8475 w 8475"/>
              <a:gd name="p0y5" fmla="*/ 1730 h 1910"/>
              <a:gd name="p0x6" fmla="*/ 8475 w 8475"/>
              <a:gd name="p0y6" fmla="*/ 1830 h 1910"/>
              <a:gd name="p0x7" fmla="*/ 8394 w 8475"/>
              <a:gd name="p0y7" fmla="*/ 1910 h 1910"/>
              <a:gd name="p0x8" fmla="*/ 8295 w 8475"/>
              <a:gd name="p0y8" fmla="*/ 1910 h 1910"/>
              <a:gd name="p0x9" fmla="*/ 180 w 8475"/>
              <a:gd name="p0y9" fmla="*/ 1910 h 1910"/>
              <a:gd name="p0x10" fmla="*/ 80 w 8475"/>
              <a:gd name="p0y10" fmla="*/ 1910 h 1910"/>
              <a:gd name="p0x11" fmla="*/ 0 w 8475"/>
              <a:gd name="p0y11" fmla="*/ 1830 h 1910"/>
              <a:gd name="p0x12" fmla="*/ 0 w 8475"/>
              <a:gd name="p0y12" fmla="*/ 1730 h 1910"/>
              <a:gd name="p0x13" fmla="*/ 0 w 8475"/>
              <a:gd name="p0y13" fmla="*/ 180 h 1910"/>
              <a:gd name="p0x14" fmla="*/ 0 w 8475"/>
              <a:gd name="p0y14" fmla="*/ 80 h 1910"/>
              <a:gd name="p0x15" fmla="*/ 80 w 8475"/>
              <a:gd name="p0y15" fmla="*/ 0 h 1910"/>
              <a:gd name="p0x16" fmla="*/ 180 w 8475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4620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04545" y="137477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162050" y="1389126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按颜色分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728721"/>
            <a:ext cx="499110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以颜色为标准，将纽扣分成不同组别</a:t>
            </a:r>
            <a:endParaRPr sz="105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431415"/>
            <a:ext cx="5381625" cy="1213485"/>
          </a:xfrm>
          <a:custGeom>
            <a:avLst/>
            <a:gdLst>
              <a:gd name="sw" fmla="*/ 1 w 8475"/>
              <a:gd name="sh" fmla="*/ 1 h 1910"/>
              <a:gd name="mins" fmla="min sw sh"/>
              <a:gd name="dsw" fmla="+- 0 sw mins"/>
              <a:gd name="dsh" fmla="+- 0 sh mins"/>
              <a:gd name="p0x0" fmla="*/ 180 w 8475"/>
              <a:gd name="p0y0" fmla="*/ 0 h 1910"/>
              <a:gd name="p0x1" fmla="*/ 8295 w 8475"/>
              <a:gd name="p0y1" fmla="*/ 0 h 1910"/>
              <a:gd name="p0x2" fmla="*/ 8394 w 8475"/>
              <a:gd name="p0y2" fmla="*/ 0 h 1910"/>
              <a:gd name="p0x3" fmla="*/ 8475 w 8475"/>
              <a:gd name="p0y3" fmla="*/ 80 h 1910"/>
              <a:gd name="p0x4" fmla="*/ 8475 w 8475"/>
              <a:gd name="p0y4" fmla="*/ 180 h 1910"/>
              <a:gd name="p0x5" fmla="*/ 8475 w 8475"/>
              <a:gd name="p0y5" fmla="*/ 1730 h 1910"/>
              <a:gd name="p0x6" fmla="*/ 8475 w 8475"/>
              <a:gd name="p0y6" fmla="*/ 1830 h 1910"/>
              <a:gd name="p0x7" fmla="*/ 8394 w 8475"/>
              <a:gd name="p0y7" fmla="*/ 1910 h 1910"/>
              <a:gd name="p0x8" fmla="*/ 8295 w 8475"/>
              <a:gd name="p0y8" fmla="*/ 1910 h 1910"/>
              <a:gd name="p0x9" fmla="*/ 180 w 8475"/>
              <a:gd name="p0y9" fmla="*/ 1910 h 1910"/>
              <a:gd name="p0x10" fmla="*/ 80 w 8475"/>
              <a:gd name="p0y10" fmla="*/ 1910 h 1910"/>
              <a:gd name="p0x11" fmla="*/ 0 w 8475"/>
              <a:gd name="p0y11" fmla="*/ 1830 h 1910"/>
              <a:gd name="p0x12" fmla="*/ 0 w 8475"/>
              <a:gd name="p0y12" fmla="*/ 1730 h 1910"/>
              <a:gd name="p0x13" fmla="*/ 0 w 8475"/>
              <a:gd name="p0y13" fmla="*/ 180 h 1910"/>
              <a:gd name="p0x14" fmla="*/ 0 w 8475"/>
              <a:gd name="p0y14" fmla="*/ 80 h 1910"/>
              <a:gd name="p0x15" fmla="*/ 80 w 8475"/>
              <a:gd name="p0y15" fmla="*/ 0 h 1910"/>
              <a:gd name="p0x16" fmla="*/ 180 w 8475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78828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795020" y="2807335"/>
            <a:ext cx="209550" cy="2139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104900" y="2831192"/>
            <a:ext cx="5334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红色组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3113637"/>
            <a:ext cx="499110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所有红色纽扣归为一类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3844925"/>
            <a:ext cx="5381625" cy="1213485"/>
          </a:xfrm>
          <a:custGeom>
            <a:avLst/>
            <a:gdLst>
              <a:gd name="sw" fmla="*/ 1 w 8475"/>
              <a:gd name="sh" fmla="*/ 1 h 1910"/>
              <a:gd name="mins" fmla="min sw sh"/>
              <a:gd name="dsw" fmla="+- 0 sw mins"/>
              <a:gd name="dsh" fmla="+- 0 sh mins"/>
              <a:gd name="p0x0" fmla="*/ 180 w 8475"/>
              <a:gd name="p0y0" fmla="*/ 0 h 1910"/>
              <a:gd name="p0x1" fmla="*/ 8295 w 8475"/>
              <a:gd name="p0y1" fmla="*/ 0 h 1910"/>
              <a:gd name="p0x2" fmla="*/ 8394 w 8475"/>
              <a:gd name="p0y2" fmla="*/ 0 h 1910"/>
              <a:gd name="p0x3" fmla="*/ 8475 w 8475"/>
              <a:gd name="p0y3" fmla="*/ 80 h 1910"/>
              <a:gd name="p0x4" fmla="*/ 8475 w 8475"/>
              <a:gd name="p0y4" fmla="*/ 180 h 1910"/>
              <a:gd name="p0x5" fmla="*/ 8475 w 8475"/>
              <a:gd name="p0y5" fmla="*/ 1730 h 1910"/>
              <a:gd name="p0x6" fmla="*/ 8475 w 8475"/>
              <a:gd name="p0y6" fmla="*/ 1830 h 1910"/>
              <a:gd name="p0x7" fmla="*/ 8394 w 8475"/>
              <a:gd name="p0y7" fmla="*/ 1910 h 1910"/>
              <a:gd name="p0x8" fmla="*/ 8295 w 8475"/>
              <a:gd name="p0y8" fmla="*/ 1910 h 1910"/>
              <a:gd name="p0x9" fmla="*/ 180 w 8475"/>
              <a:gd name="p0y9" fmla="*/ 1910 h 1910"/>
              <a:gd name="p0x10" fmla="*/ 80 w 8475"/>
              <a:gd name="p0y10" fmla="*/ 1910 h 1910"/>
              <a:gd name="p0x11" fmla="*/ 0 w 8475"/>
              <a:gd name="p0y11" fmla="*/ 1830 h 1910"/>
              <a:gd name="p0x12" fmla="*/ 0 w 8475"/>
              <a:gd name="p0y12" fmla="*/ 1730 h 1910"/>
              <a:gd name="p0x13" fmla="*/ 0 w 8475"/>
              <a:gd name="p0y13" fmla="*/ 180 h 1910"/>
              <a:gd name="p0x14" fmla="*/ 0 w 8475"/>
              <a:gd name="p0y14" fmla="*/ 80 h 1910"/>
              <a:gd name="p0x15" fmla="*/ 80 w 8475"/>
              <a:gd name="p0y15" fmla="*/ 0 h 1910"/>
              <a:gd name="p0x16" fmla="*/ 180 w 8475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420179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4074" t="-3492" r="-4074" b="-3492"/>
          <a:stretch>
            <a:fillRect/>
          </a:stretch>
        </p:blipFill>
        <p:spPr>
          <a:xfrm>
            <a:off x="807085" y="4220845"/>
            <a:ext cx="185420" cy="2139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104900" y="4244692"/>
            <a:ext cx="5334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蓝色组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771525" y="4527137"/>
            <a:ext cx="499110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所有蓝色纽扣归为一类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5258435"/>
            <a:ext cx="5381625" cy="1213485"/>
          </a:xfrm>
          <a:custGeom>
            <a:avLst/>
            <a:gdLst>
              <a:gd name="sw" fmla="*/ 1 w 8475"/>
              <a:gd name="sh" fmla="*/ 1 h 1910"/>
              <a:gd name="mins" fmla="min sw sh"/>
              <a:gd name="dsw" fmla="+- 0 sw mins"/>
              <a:gd name="dsh" fmla="+- 0 sh mins"/>
              <a:gd name="p0x0" fmla="*/ 180 w 8475"/>
              <a:gd name="p0y0" fmla="*/ 0 h 1910"/>
              <a:gd name="p0x1" fmla="*/ 8295 w 8475"/>
              <a:gd name="p0y1" fmla="*/ 0 h 1910"/>
              <a:gd name="p0x2" fmla="*/ 8394 w 8475"/>
              <a:gd name="p0y2" fmla="*/ 0 h 1910"/>
              <a:gd name="p0x3" fmla="*/ 8475 w 8475"/>
              <a:gd name="p0y3" fmla="*/ 80 h 1910"/>
              <a:gd name="p0x4" fmla="*/ 8475 w 8475"/>
              <a:gd name="p0y4" fmla="*/ 180 h 1910"/>
              <a:gd name="p0x5" fmla="*/ 8475 w 8475"/>
              <a:gd name="p0y5" fmla="*/ 1730 h 1910"/>
              <a:gd name="p0x6" fmla="*/ 8475 w 8475"/>
              <a:gd name="p0y6" fmla="*/ 1830 h 1910"/>
              <a:gd name="p0x7" fmla="*/ 8394 w 8475"/>
              <a:gd name="p0y7" fmla="*/ 1910 h 1910"/>
              <a:gd name="p0x8" fmla="*/ 8295 w 8475"/>
              <a:gd name="p0y8" fmla="*/ 1910 h 1910"/>
              <a:gd name="p0x9" fmla="*/ 180 w 8475"/>
              <a:gd name="p0y9" fmla="*/ 1910 h 1910"/>
              <a:gd name="p0x10" fmla="*/ 80 w 8475"/>
              <a:gd name="p0y10" fmla="*/ 1910 h 1910"/>
              <a:gd name="p0x11" fmla="*/ 0 w 8475"/>
              <a:gd name="p0y11" fmla="*/ 1830 h 1910"/>
              <a:gd name="p0x12" fmla="*/ 0 w 8475"/>
              <a:gd name="p0y12" fmla="*/ 1730 h 1910"/>
              <a:gd name="p0x13" fmla="*/ 0 w 8475"/>
              <a:gd name="p0y13" fmla="*/ 180 h 1910"/>
              <a:gd name="p0x14" fmla="*/ 0 w 8475"/>
              <a:gd name="p0y14" fmla="*/ 80 h 1910"/>
              <a:gd name="p0x15" fmla="*/ 80 w 8475"/>
              <a:gd name="p0y15" fmla="*/ 0 h 1910"/>
              <a:gd name="p0x16" fmla="*/ 180 w 8475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561530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1667" t="-3492" r="-1667" b="-3492"/>
          <a:stretch>
            <a:fillRect/>
          </a:stretch>
        </p:blipFill>
        <p:spPr>
          <a:xfrm>
            <a:off x="821055" y="5634355"/>
            <a:ext cx="157480" cy="2139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104900" y="5658183"/>
            <a:ext cx="5334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绿色组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771525" y="5940628"/>
            <a:ext cx="499110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所有绿色纽扣归为一类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6233795" y="1017905"/>
            <a:ext cx="5381625" cy="976630"/>
          </a:xfrm>
          <a:custGeom>
            <a:avLst/>
            <a:gdLst>
              <a:gd name="sw" fmla="*/ 1 w 8475"/>
              <a:gd name="sh" fmla="*/ 1 h 1537"/>
              <a:gd name="mins" fmla="min sw sh"/>
              <a:gd name="dsw" fmla="+- 0 sw mins"/>
              <a:gd name="dsh" fmla="+- 0 sh mins"/>
              <a:gd name="p0x0" fmla="*/ 180 w 8475"/>
              <a:gd name="p0y0" fmla="*/ 0 h 1537"/>
              <a:gd name="p0x1" fmla="*/ 8295 w 8475"/>
              <a:gd name="p0y1" fmla="*/ 0 h 1537"/>
              <a:gd name="p0x2" fmla="*/ 8394 w 8475"/>
              <a:gd name="p0y2" fmla="*/ 0 h 1537"/>
              <a:gd name="p0x3" fmla="*/ 8475 w 8475"/>
              <a:gd name="p0y3" fmla="*/ 80 h 1537"/>
              <a:gd name="p0x4" fmla="*/ 8475 w 8475"/>
              <a:gd name="p0y4" fmla="*/ 180 h 1537"/>
              <a:gd name="p0x5" fmla="*/ 8475 w 8475"/>
              <a:gd name="p0y5" fmla="*/ 1357 h 1537"/>
              <a:gd name="p0x6" fmla="*/ 8475 w 8475"/>
              <a:gd name="p0y6" fmla="*/ 1457 h 1537"/>
              <a:gd name="p0x7" fmla="*/ 8394 w 8475"/>
              <a:gd name="p0y7" fmla="*/ 1537 h 1537"/>
              <a:gd name="p0x8" fmla="*/ 8295 w 8475"/>
              <a:gd name="p0y8" fmla="*/ 1537 h 1537"/>
              <a:gd name="p0x9" fmla="*/ 180 w 8475"/>
              <a:gd name="p0y9" fmla="*/ 1537 h 1537"/>
              <a:gd name="p0x10" fmla="*/ 80 w 8475"/>
              <a:gd name="p0y10" fmla="*/ 1537 h 1537"/>
              <a:gd name="p0x11" fmla="*/ 0 w 8475"/>
              <a:gd name="p0y11" fmla="*/ 1457 h 1537"/>
              <a:gd name="p0x12" fmla="*/ 0 w 8475"/>
              <a:gd name="p0y12" fmla="*/ 1357 h 1537"/>
              <a:gd name="p0x13" fmla="*/ 0 w 8475"/>
              <a:gd name="p0y13" fmla="*/ 180 h 1537"/>
              <a:gd name="p0x14" fmla="*/ 0 w 8475"/>
              <a:gd name="p0y14" fmla="*/ 80 h 1537"/>
              <a:gd name="p0x15" fmla="*/ 80 w 8475"/>
              <a:gd name="p0y15" fmla="*/ 0 h 1537"/>
              <a:gd name="p0x16" fmla="*/ 180 w 8475"/>
              <a:gd name="p0y16" fmla="*/ 0 h 15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9787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6429375" y="122745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6462395" y="1256030"/>
            <a:ext cx="247650" cy="2527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6819900" y="1270664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</a:rPr>
              <a:t>按形状分</a:t>
            </a:r>
            <a:endParaRPr sz="1425" b="1">
              <a:solidFill>
                <a:srgbClr val="3B18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6429375" y="1610258"/>
            <a:ext cx="499110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3B1810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以形状为标准，将纽扣分成不同组别</a:t>
            </a:r>
            <a:endParaRPr sz="1050">
              <a:solidFill>
                <a:srgbClr val="3B1810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6233795" y="2194560"/>
            <a:ext cx="5381625" cy="976630"/>
          </a:xfrm>
          <a:custGeom>
            <a:avLst/>
            <a:gdLst>
              <a:gd name="sw" fmla="*/ 1 w 8475"/>
              <a:gd name="sh" fmla="*/ 1 h 1537"/>
              <a:gd name="mins" fmla="min sw sh"/>
              <a:gd name="dsw" fmla="+- 0 sw mins"/>
              <a:gd name="dsh" fmla="+- 0 sh mins"/>
              <a:gd name="p0x0" fmla="*/ 180 w 8475"/>
              <a:gd name="p0y0" fmla="*/ 0 h 1537"/>
              <a:gd name="p0x1" fmla="*/ 8295 w 8475"/>
              <a:gd name="p0y1" fmla="*/ 0 h 1537"/>
              <a:gd name="p0x2" fmla="*/ 8394 w 8475"/>
              <a:gd name="p0y2" fmla="*/ 0 h 1537"/>
              <a:gd name="p0x3" fmla="*/ 8475 w 8475"/>
              <a:gd name="p0y3" fmla="*/ 80 h 1537"/>
              <a:gd name="p0x4" fmla="*/ 8475 w 8475"/>
              <a:gd name="p0y4" fmla="*/ 180 h 1537"/>
              <a:gd name="p0x5" fmla="*/ 8475 w 8475"/>
              <a:gd name="p0y5" fmla="*/ 1357 h 1537"/>
              <a:gd name="p0x6" fmla="*/ 8475 w 8475"/>
              <a:gd name="p0y6" fmla="*/ 1457 h 1537"/>
              <a:gd name="p0x7" fmla="*/ 8394 w 8475"/>
              <a:gd name="p0y7" fmla="*/ 1537 h 1537"/>
              <a:gd name="p0x8" fmla="*/ 8295 w 8475"/>
              <a:gd name="p0y8" fmla="*/ 1537 h 1537"/>
              <a:gd name="p0x9" fmla="*/ 180 w 8475"/>
              <a:gd name="p0y9" fmla="*/ 1537 h 1537"/>
              <a:gd name="p0x10" fmla="*/ 80 w 8475"/>
              <a:gd name="p0y10" fmla="*/ 1537 h 1537"/>
              <a:gd name="p0x11" fmla="*/ 0 w 8475"/>
              <a:gd name="p0y11" fmla="*/ 1457 h 1537"/>
              <a:gd name="p0x12" fmla="*/ 0 w 8475"/>
              <a:gd name="p0y12" fmla="*/ 1357 h 1537"/>
              <a:gd name="p0x13" fmla="*/ 0 w 8475"/>
              <a:gd name="p0y13" fmla="*/ 180 h 1537"/>
              <a:gd name="p0x14" fmla="*/ 0 w 8475"/>
              <a:gd name="p0y14" fmla="*/ 80 h 1537"/>
              <a:gd name="p0x15" fmla="*/ 80 w 8475"/>
              <a:gd name="p0y15" fmla="*/ 0 h 1537"/>
              <a:gd name="p0x16" fmla="*/ 180 w 8475"/>
              <a:gd name="p0y16" fmla="*/ 0 h 15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6429375" y="243268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4074" t="-3492" r="-4074" b="-3492"/>
          <a:stretch>
            <a:fillRect/>
          </a:stretch>
        </p:blipFill>
        <p:spPr>
          <a:xfrm>
            <a:off x="6464935" y="2451735"/>
            <a:ext cx="185420" cy="2139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6762750" y="2475795"/>
            <a:ext cx="5334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圆形组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6429375" y="2758240"/>
            <a:ext cx="499110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所有圆形纽扣归为一类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6233795" y="3371215"/>
            <a:ext cx="5381625" cy="976630"/>
          </a:xfrm>
          <a:custGeom>
            <a:avLst/>
            <a:gdLst>
              <a:gd name="sw" fmla="*/ 1 w 8475"/>
              <a:gd name="sh" fmla="*/ 1 h 1537"/>
              <a:gd name="mins" fmla="min sw sh"/>
              <a:gd name="dsw" fmla="+- 0 sw mins"/>
              <a:gd name="dsh" fmla="+- 0 sh mins"/>
              <a:gd name="p0x0" fmla="*/ 180 w 8475"/>
              <a:gd name="p0y0" fmla="*/ 0 h 1537"/>
              <a:gd name="p0x1" fmla="*/ 8295 w 8475"/>
              <a:gd name="p0y1" fmla="*/ 0 h 1537"/>
              <a:gd name="p0x2" fmla="*/ 8394 w 8475"/>
              <a:gd name="p0y2" fmla="*/ 0 h 1537"/>
              <a:gd name="p0x3" fmla="*/ 8475 w 8475"/>
              <a:gd name="p0y3" fmla="*/ 80 h 1537"/>
              <a:gd name="p0x4" fmla="*/ 8475 w 8475"/>
              <a:gd name="p0y4" fmla="*/ 180 h 1537"/>
              <a:gd name="p0x5" fmla="*/ 8475 w 8475"/>
              <a:gd name="p0y5" fmla="*/ 1357 h 1537"/>
              <a:gd name="p0x6" fmla="*/ 8475 w 8475"/>
              <a:gd name="p0y6" fmla="*/ 1457 h 1537"/>
              <a:gd name="p0x7" fmla="*/ 8394 w 8475"/>
              <a:gd name="p0y7" fmla="*/ 1537 h 1537"/>
              <a:gd name="p0x8" fmla="*/ 8295 w 8475"/>
              <a:gd name="p0y8" fmla="*/ 1537 h 1537"/>
              <a:gd name="p0x9" fmla="*/ 180 w 8475"/>
              <a:gd name="p0y9" fmla="*/ 1537 h 1537"/>
              <a:gd name="p0x10" fmla="*/ 80 w 8475"/>
              <a:gd name="p0y10" fmla="*/ 1537 h 1537"/>
              <a:gd name="p0x11" fmla="*/ 0 w 8475"/>
              <a:gd name="p0y11" fmla="*/ 1457 h 1537"/>
              <a:gd name="p0x12" fmla="*/ 0 w 8475"/>
              <a:gd name="p0y12" fmla="*/ 1357 h 1537"/>
              <a:gd name="p0x13" fmla="*/ 0 w 8475"/>
              <a:gd name="p0y13" fmla="*/ 180 h 1537"/>
              <a:gd name="p0x14" fmla="*/ 0 w 8475"/>
              <a:gd name="p0y14" fmla="*/ 80 h 1537"/>
              <a:gd name="p0x15" fmla="*/ 80 w 8475"/>
              <a:gd name="p0y15" fmla="*/ 0 h 1537"/>
              <a:gd name="p0x16" fmla="*/ 180 w 8475"/>
              <a:gd name="p0y16" fmla="*/ 0 h 15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45"/>
            </p:custDataLst>
          </p:nvPr>
        </p:nvSpPr>
        <p:spPr>
          <a:xfrm>
            <a:off x="6429375" y="360934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4074" t="-12407" r="-4074" b="-12407"/>
          <a:stretch>
            <a:fillRect/>
          </a:stretch>
        </p:blipFill>
        <p:spPr>
          <a:xfrm>
            <a:off x="6464935" y="3628390"/>
            <a:ext cx="185420" cy="21399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6762750" y="3652361"/>
            <a:ext cx="5334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方形组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50"/>
            </p:custDataLst>
          </p:nvPr>
        </p:nvSpPr>
        <p:spPr>
          <a:xfrm>
            <a:off x="6429375" y="3934806"/>
            <a:ext cx="499110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所有方形纽扣归为一类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51"/>
            </p:custDataLst>
          </p:nvPr>
        </p:nvSpPr>
        <p:spPr>
          <a:xfrm>
            <a:off x="6233795" y="4547870"/>
            <a:ext cx="5381625" cy="975995"/>
          </a:xfrm>
          <a:custGeom>
            <a:avLst/>
            <a:gdLst>
              <a:gd name="sw" fmla="*/ 1 w 8475"/>
              <a:gd name="sh" fmla="*/ 1 h 1537"/>
              <a:gd name="mins" fmla="min sw sh"/>
              <a:gd name="dsw" fmla="+- 0 sw mins"/>
              <a:gd name="dsh" fmla="+- 0 sh mins"/>
              <a:gd name="p0x0" fmla="*/ 180 w 8475"/>
              <a:gd name="p0y0" fmla="*/ 0 h 1537"/>
              <a:gd name="p0x1" fmla="*/ 8295 w 8475"/>
              <a:gd name="p0y1" fmla="*/ 0 h 1537"/>
              <a:gd name="p0x2" fmla="*/ 8394 w 8475"/>
              <a:gd name="p0y2" fmla="*/ 0 h 1537"/>
              <a:gd name="p0x3" fmla="*/ 8475 w 8475"/>
              <a:gd name="p0y3" fmla="*/ 80 h 1537"/>
              <a:gd name="p0x4" fmla="*/ 8475 w 8475"/>
              <a:gd name="p0y4" fmla="*/ 180 h 1537"/>
              <a:gd name="p0x5" fmla="*/ 8475 w 8475"/>
              <a:gd name="p0y5" fmla="*/ 1357 h 1537"/>
              <a:gd name="p0x6" fmla="*/ 8475 w 8475"/>
              <a:gd name="p0y6" fmla="*/ 1457 h 1537"/>
              <a:gd name="p0x7" fmla="*/ 8394 w 8475"/>
              <a:gd name="p0y7" fmla="*/ 1537 h 1537"/>
              <a:gd name="p0x8" fmla="*/ 8295 w 8475"/>
              <a:gd name="p0y8" fmla="*/ 1537 h 1537"/>
              <a:gd name="p0x9" fmla="*/ 180 w 8475"/>
              <a:gd name="p0y9" fmla="*/ 1537 h 1537"/>
              <a:gd name="p0x10" fmla="*/ 80 w 8475"/>
              <a:gd name="p0y10" fmla="*/ 1537 h 1537"/>
              <a:gd name="p0x11" fmla="*/ 0 w 8475"/>
              <a:gd name="p0y11" fmla="*/ 1457 h 1537"/>
              <a:gd name="p0x12" fmla="*/ 0 w 8475"/>
              <a:gd name="p0y12" fmla="*/ 1357 h 1537"/>
              <a:gd name="p0x13" fmla="*/ 0 w 8475"/>
              <a:gd name="p0y13" fmla="*/ 180 h 1537"/>
              <a:gd name="p0x14" fmla="*/ 0 w 8475"/>
              <a:gd name="p0y14" fmla="*/ 80 h 1537"/>
              <a:gd name="p0x15" fmla="*/ 80 w 8475"/>
              <a:gd name="p0y15" fmla="*/ 0 h 1537"/>
              <a:gd name="p0x16" fmla="*/ 180 w 8475"/>
              <a:gd name="p0y16" fmla="*/ 0 h 15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52"/>
            </p:custDataLst>
          </p:nvPr>
        </p:nvSpPr>
        <p:spPr>
          <a:xfrm>
            <a:off x="6429375" y="478599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6818" t="-3492" r="-6818" b="-3492"/>
          <a:stretch>
            <a:fillRect/>
          </a:stretch>
        </p:blipFill>
        <p:spPr>
          <a:xfrm>
            <a:off x="6438900" y="4805045"/>
            <a:ext cx="238125" cy="21399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56"/>
            </p:custDataLst>
          </p:nvPr>
        </p:nvSpPr>
        <p:spPr>
          <a:xfrm>
            <a:off x="6762750" y="4828918"/>
            <a:ext cx="5334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花形组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57"/>
            </p:custDataLst>
          </p:nvPr>
        </p:nvSpPr>
        <p:spPr>
          <a:xfrm>
            <a:off x="6429375" y="5111363"/>
            <a:ext cx="499110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所有花形纽扣归为一类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58"/>
            </p:custDataLst>
          </p:nvPr>
        </p:nvSpPr>
        <p:spPr>
          <a:xfrm>
            <a:off x="6233795" y="5723890"/>
            <a:ext cx="5381625" cy="748030"/>
          </a:xfrm>
          <a:custGeom>
            <a:avLst/>
            <a:gdLst>
              <a:gd name="sw" fmla="*/ 1 w 8475"/>
              <a:gd name="sh" fmla="*/ 1 h 1177"/>
              <a:gd name="mins" fmla="min sw sh"/>
              <a:gd name="dsw" fmla="+- 0 sw mins"/>
              <a:gd name="dsh" fmla="+- 0 sh mins"/>
              <a:gd name="p0x0" fmla="*/ 180 w 8475"/>
              <a:gd name="p0y0" fmla="*/ 0 h 1177"/>
              <a:gd name="p0x1" fmla="*/ 8295 w 8475"/>
              <a:gd name="p0y1" fmla="*/ 0 h 1177"/>
              <a:gd name="p0x2" fmla="*/ 8394 w 8475"/>
              <a:gd name="p0y2" fmla="*/ 0 h 1177"/>
              <a:gd name="p0x3" fmla="*/ 8475 w 8475"/>
              <a:gd name="p0y3" fmla="*/ 80 h 1177"/>
              <a:gd name="p0x4" fmla="*/ 8475 w 8475"/>
              <a:gd name="p0y4" fmla="*/ 180 h 1177"/>
              <a:gd name="p0x5" fmla="*/ 8475 w 8475"/>
              <a:gd name="p0y5" fmla="*/ 997 h 1177"/>
              <a:gd name="p0x6" fmla="*/ 8475 w 8475"/>
              <a:gd name="p0y6" fmla="*/ 1097 h 1177"/>
              <a:gd name="p0x7" fmla="*/ 8394 w 8475"/>
              <a:gd name="p0y7" fmla="*/ 1177 h 1177"/>
              <a:gd name="p0x8" fmla="*/ 8295 w 8475"/>
              <a:gd name="p0y8" fmla="*/ 1177 h 1177"/>
              <a:gd name="p0x9" fmla="*/ 180 w 8475"/>
              <a:gd name="p0y9" fmla="*/ 1177 h 1177"/>
              <a:gd name="p0x10" fmla="*/ 80 w 8475"/>
              <a:gd name="p0y10" fmla="*/ 1177 h 1177"/>
              <a:gd name="p0x11" fmla="*/ 0 w 8475"/>
              <a:gd name="p0y11" fmla="*/ 1097 h 1177"/>
              <a:gd name="p0x12" fmla="*/ 0 w 8475"/>
              <a:gd name="p0y12" fmla="*/ 997 h 1177"/>
              <a:gd name="p0x13" fmla="*/ 0 w 8475"/>
              <a:gd name="p0y13" fmla="*/ 180 h 1177"/>
              <a:gd name="p0x14" fmla="*/ 0 w 8475"/>
              <a:gd name="p0y14" fmla="*/ 80 h 1177"/>
              <a:gd name="p0x15" fmla="*/ 80 w 8475"/>
              <a:gd name="p0y15" fmla="*/ 0 h 1177"/>
              <a:gd name="p0x16" fmla="*/ 180 w 8475"/>
              <a:gd name="p0y16" fmla="*/ 0 h 11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59"/>
            </p:custDataLst>
          </p:nvPr>
        </p:nvSpPr>
        <p:spPr>
          <a:xfrm>
            <a:off x="7599464" y="5843644"/>
            <a:ext cx="2650855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lang="zh-CN" altLang="en-US" sz="165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分类标准不同</a:t>
            </a:r>
            <a:r>
              <a:rPr lang="en-US" altLang="zh-CN" sz="165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65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结果不同</a:t>
            </a:r>
            <a:endParaRPr lang="zh-CN" altLang="en-US" sz="165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60"/>
            </p:custDataLst>
          </p:nvPr>
        </p:nvSpPr>
        <p:spPr>
          <a:xfrm>
            <a:off x="7924724" y="6160303"/>
            <a:ext cx="20003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同一堆纽扣，两种标准两种分法</a:t>
            </a:r>
            <a:endParaRPr sz="10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按大小分还是按材质分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4842510" cy="5362575"/>
          </a:xfrm>
          <a:custGeom>
            <a:avLst/>
            <a:gdLst>
              <a:gd name="sw" fmla="*/ 1 w 7625"/>
              <a:gd name="sh" fmla="*/ 1 h 8445"/>
              <a:gd name="mins" fmla="min sw sh"/>
              <a:gd name="dsw" fmla="+- 0 sw mins"/>
              <a:gd name="dsh" fmla="+- 0 sh mins"/>
              <a:gd name="p0x0" fmla="*/ 180 w 7625"/>
              <a:gd name="p0y0" fmla="*/ 0 h 8445"/>
              <a:gd name="p0x1" fmla="*/ 7445 w 7625"/>
              <a:gd name="p0y1" fmla="*/ 0 h 8445"/>
              <a:gd name="p0x2" fmla="*/ 7545 w 7625"/>
              <a:gd name="p0y2" fmla="*/ 0 h 8445"/>
              <a:gd name="p0x3" fmla="*/ 7625 w 7625"/>
              <a:gd name="p0y3" fmla="*/ 80 h 8445"/>
              <a:gd name="p0x4" fmla="*/ 7625 w 7625"/>
              <a:gd name="p0y4" fmla="*/ 180 h 8445"/>
              <a:gd name="p0x5" fmla="*/ 7625 w 7625"/>
              <a:gd name="p0y5" fmla="*/ 8265 h 8445"/>
              <a:gd name="p0x6" fmla="*/ 7625 w 7625"/>
              <a:gd name="p0y6" fmla="*/ 8364 h 8445"/>
              <a:gd name="p0x7" fmla="*/ 7545 w 7625"/>
              <a:gd name="p0y7" fmla="*/ 8445 h 8445"/>
              <a:gd name="p0x8" fmla="*/ 7445 w 7625"/>
              <a:gd name="p0y8" fmla="*/ 8445 h 8445"/>
              <a:gd name="p0x9" fmla="*/ 180 w 7625"/>
              <a:gd name="p0y9" fmla="*/ 8445 h 8445"/>
              <a:gd name="p0x10" fmla="*/ 80 w 7625"/>
              <a:gd name="p0y10" fmla="*/ 8445 h 8445"/>
              <a:gd name="p0x11" fmla="*/ 0 w 7625"/>
              <a:gd name="p0y11" fmla="*/ 8364 h 8445"/>
              <a:gd name="p0x12" fmla="*/ 0 w 7625"/>
              <a:gd name="p0y12" fmla="*/ 8265 h 8445"/>
              <a:gd name="p0x13" fmla="*/ 0 w 7625"/>
              <a:gd name="p0y13" fmla="*/ 180 h 8445"/>
              <a:gd name="p0x14" fmla="*/ 0 w 7625"/>
              <a:gd name="p0y14" fmla="*/ 80 h 8445"/>
              <a:gd name="p0x15" fmla="*/ 80 w 7625"/>
              <a:gd name="p0y15" fmla="*/ 0 h 8445"/>
              <a:gd name="p0x16" fmla="*/ 180 w 76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797320" y="1304925"/>
            <a:ext cx="24003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两种分类思路对比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771525" y="1771650"/>
          <a:ext cx="4448175" cy="4505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694680" y="1109345"/>
            <a:ext cx="5920740" cy="5362575"/>
          </a:xfrm>
          <a:custGeom>
            <a:avLst/>
            <a:gdLst>
              <a:gd name="sw" fmla="*/ 1 w 9324"/>
              <a:gd name="sh" fmla="*/ 1 h 8445"/>
              <a:gd name="mins" fmla="min sw sh"/>
              <a:gd name="dsw" fmla="+- 0 sw mins"/>
              <a:gd name="dsh" fmla="+- 0 sh mins"/>
              <a:gd name="p0x0" fmla="*/ 180 w 9324"/>
              <a:gd name="p0y0" fmla="*/ 0 h 8445"/>
              <a:gd name="p0x1" fmla="*/ 9144 w 9324"/>
              <a:gd name="p0y1" fmla="*/ 0 h 8445"/>
              <a:gd name="p0x2" fmla="*/ 9243 w 9324"/>
              <a:gd name="p0y2" fmla="*/ 0 h 8445"/>
              <a:gd name="p0x3" fmla="*/ 9324 w 9324"/>
              <a:gd name="p0y3" fmla="*/ 80 h 8445"/>
              <a:gd name="p0x4" fmla="*/ 9324 w 9324"/>
              <a:gd name="p0y4" fmla="*/ 180 h 8445"/>
              <a:gd name="p0x5" fmla="*/ 9324 w 9324"/>
              <a:gd name="p0y5" fmla="*/ 8265 h 8445"/>
              <a:gd name="p0x6" fmla="*/ 9324 w 9324"/>
              <a:gd name="p0y6" fmla="*/ 8364 h 8445"/>
              <a:gd name="p0x7" fmla="*/ 9243 w 9324"/>
              <a:gd name="p0y7" fmla="*/ 8445 h 8445"/>
              <a:gd name="p0x8" fmla="*/ 9144 w 9324"/>
              <a:gd name="p0y8" fmla="*/ 8445 h 8445"/>
              <a:gd name="p0x9" fmla="*/ 180 w 9324"/>
              <a:gd name="p0y9" fmla="*/ 8445 h 8445"/>
              <a:gd name="p0x10" fmla="*/ 80 w 9324"/>
              <a:gd name="p0y10" fmla="*/ 8445 h 8445"/>
              <a:gd name="p0x11" fmla="*/ 0 w 9324"/>
              <a:gd name="p0y11" fmla="*/ 8364 h 8445"/>
              <a:gd name="p0x12" fmla="*/ 0 w 9324"/>
              <a:gd name="p0y12" fmla="*/ 8265 h 8445"/>
              <a:gd name="p0x13" fmla="*/ 0 w 9324"/>
              <a:gd name="p0y13" fmla="*/ 180 h 8445"/>
              <a:gd name="p0x14" fmla="*/ 0 w 9324"/>
              <a:gd name="p0y14" fmla="*/ 80 h 8445"/>
              <a:gd name="p0x15" fmla="*/ 80 w 9324"/>
              <a:gd name="p0y15" fmla="*/ 0 h 8445"/>
              <a:gd name="p0x16" fmla="*/ 180 w 9324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889625" y="28003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5975350" y="2880995"/>
            <a:ext cx="247650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6461741" y="2680335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实用导向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6461741" y="3005138"/>
            <a:ext cx="49587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根据需要选择分类标准，不同需求导向不同归类方式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5889625" y="3581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5989955" y="3662045"/>
            <a:ext cx="219075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6461741" y="3461385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分类无唯一正确答案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6461741" y="3786188"/>
            <a:ext cx="49587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同一对象可依据不同维度建立多种有效分类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5889625" y="4362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4259" t="-10303" r="-4259" b="-10303"/>
          <a:stretch>
            <a:fillRect/>
          </a:stretch>
        </p:blipFill>
        <p:spPr>
          <a:xfrm>
            <a:off x="6006465" y="4443095"/>
            <a:ext cx="186055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6461741" y="4242435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好的分类标准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6461741" y="4567238"/>
            <a:ext cx="49587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符合使用目的，服务于实际应用场景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多步分类：先分大类再分小类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3048000" y="3140869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5943600" y="3140869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4"/>
            </p:custDataLst>
          </p:nvPr>
        </p:nvSpPr>
        <p:spPr>
          <a:xfrm>
            <a:off x="8839200" y="3140869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5945" y="1109345"/>
            <a:ext cx="2352675" cy="4467225"/>
          </a:xfrm>
          <a:custGeom>
            <a:avLst/>
            <a:gdLst>
              <a:gd name="sw" fmla="*/ 1 w 3705"/>
              <a:gd name="sh" fmla="*/ 1 h 7035"/>
              <a:gd name="mins" fmla="min sw sh"/>
              <a:gd name="dsw" fmla="+- 0 sw mins"/>
              <a:gd name="dsh" fmla="+- 0 sh mins"/>
              <a:gd name="p0x0" fmla="*/ 180 w 3705"/>
              <a:gd name="p0y0" fmla="*/ 0 h 7035"/>
              <a:gd name="p0x1" fmla="*/ 3525 w 3705"/>
              <a:gd name="p0y1" fmla="*/ 0 h 7035"/>
              <a:gd name="p0x2" fmla="*/ 3624 w 3705"/>
              <a:gd name="p0y2" fmla="*/ 0 h 7035"/>
              <a:gd name="p0x3" fmla="*/ 3705 w 3705"/>
              <a:gd name="p0y3" fmla="*/ 80 h 7035"/>
              <a:gd name="p0x4" fmla="*/ 3705 w 3705"/>
              <a:gd name="p0y4" fmla="*/ 180 h 7035"/>
              <a:gd name="p0x5" fmla="*/ 3705 w 3705"/>
              <a:gd name="p0y5" fmla="*/ 6855 h 7035"/>
              <a:gd name="p0x6" fmla="*/ 3705 w 3705"/>
              <a:gd name="p0y6" fmla="*/ 6954 h 7035"/>
              <a:gd name="p0x7" fmla="*/ 3624 w 3705"/>
              <a:gd name="p0y7" fmla="*/ 7035 h 7035"/>
              <a:gd name="p0x8" fmla="*/ 3525 w 3705"/>
              <a:gd name="p0y8" fmla="*/ 7035 h 7035"/>
              <a:gd name="p0x9" fmla="*/ 180 w 3705"/>
              <a:gd name="p0y9" fmla="*/ 7035 h 7035"/>
              <a:gd name="p0x10" fmla="*/ 80 w 3705"/>
              <a:gd name="p0y10" fmla="*/ 7035 h 7035"/>
              <a:gd name="p0x11" fmla="*/ 0 w 3705"/>
              <a:gd name="p0y11" fmla="*/ 6954 h 7035"/>
              <a:gd name="p0x12" fmla="*/ 0 w 3705"/>
              <a:gd name="p0y12" fmla="*/ 6855 h 7035"/>
              <a:gd name="p0x13" fmla="*/ 0 w 3705"/>
              <a:gd name="p0y13" fmla="*/ 180 h 7035"/>
              <a:gd name="p0x14" fmla="*/ 0 w 3705"/>
              <a:gd name="p0y14" fmla="*/ 80 h 7035"/>
              <a:gd name="p0x15" fmla="*/ 80 w 3705"/>
              <a:gd name="p0y15" fmla="*/ 0 h 7035"/>
              <a:gd name="p0x16" fmla="*/ 180 w 3705"/>
              <a:gd name="p0y16" fmla="*/ 0 h 7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1504950" y="23780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619250" y="2473325"/>
            <a:ext cx="2667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219200" y="3009928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第一步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1181024" y="3382356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经史子集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766686" y="3744306"/>
            <a:ext cx="197175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古代藏书楼先按四大类粗分，建立第一层分类框架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3471545" y="1109345"/>
            <a:ext cx="2352675" cy="4467225"/>
          </a:xfrm>
          <a:custGeom>
            <a:avLst/>
            <a:gdLst>
              <a:gd name="sw" fmla="*/ 1 w 3705"/>
              <a:gd name="sh" fmla="*/ 1 h 7035"/>
              <a:gd name="mins" fmla="min sw sh"/>
              <a:gd name="dsw" fmla="+- 0 sw mins"/>
              <a:gd name="dsh" fmla="+- 0 sh mins"/>
              <a:gd name="p0x0" fmla="*/ 180 w 3705"/>
              <a:gd name="p0y0" fmla="*/ 0 h 7035"/>
              <a:gd name="p0x1" fmla="*/ 3525 w 3705"/>
              <a:gd name="p0y1" fmla="*/ 0 h 7035"/>
              <a:gd name="p0x2" fmla="*/ 3624 w 3705"/>
              <a:gd name="p0y2" fmla="*/ 0 h 7035"/>
              <a:gd name="p0x3" fmla="*/ 3705 w 3705"/>
              <a:gd name="p0y3" fmla="*/ 80 h 7035"/>
              <a:gd name="p0x4" fmla="*/ 3705 w 3705"/>
              <a:gd name="p0y4" fmla="*/ 180 h 7035"/>
              <a:gd name="p0x5" fmla="*/ 3705 w 3705"/>
              <a:gd name="p0y5" fmla="*/ 6855 h 7035"/>
              <a:gd name="p0x6" fmla="*/ 3705 w 3705"/>
              <a:gd name="p0y6" fmla="*/ 6954 h 7035"/>
              <a:gd name="p0x7" fmla="*/ 3624 w 3705"/>
              <a:gd name="p0y7" fmla="*/ 7035 h 7035"/>
              <a:gd name="p0x8" fmla="*/ 3525 w 3705"/>
              <a:gd name="p0y8" fmla="*/ 7035 h 7035"/>
              <a:gd name="p0x9" fmla="*/ 180 w 3705"/>
              <a:gd name="p0y9" fmla="*/ 7035 h 7035"/>
              <a:gd name="p0x10" fmla="*/ 80 w 3705"/>
              <a:gd name="p0y10" fmla="*/ 7035 h 7035"/>
              <a:gd name="p0x11" fmla="*/ 0 w 3705"/>
              <a:gd name="p0y11" fmla="*/ 6954 h 7035"/>
              <a:gd name="p0x12" fmla="*/ 0 w 3705"/>
              <a:gd name="p0y12" fmla="*/ 6855 h 7035"/>
              <a:gd name="p0x13" fmla="*/ 0 w 3705"/>
              <a:gd name="p0y13" fmla="*/ 180 h 7035"/>
              <a:gd name="p0x14" fmla="*/ 0 w 3705"/>
              <a:gd name="p0y14" fmla="*/ 80 h 7035"/>
              <a:gd name="p0x15" fmla="*/ 80 w 3705"/>
              <a:gd name="p0y15" fmla="*/ 0 h 7035"/>
              <a:gd name="p0x16" fmla="*/ 180 w 3705"/>
              <a:gd name="p0y16" fmla="*/ 0 h 7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4400550" y="23780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941" t="-7143" r="-2941" b="-7143"/>
          <a:stretch>
            <a:fillRect/>
          </a:stretch>
        </p:blipFill>
        <p:spPr>
          <a:xfrm>
            <a:off x="4476750" y="2473325"/>
            <a:ext cx="342900" cy="3048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4114800" y="3009928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第二步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4076624" y="3382356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朝代细分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3705149" y="3744306"/>
            <a:ext cx="188602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每大类内再按朝代划分，缩小查找范围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1"/>
            </p:custDataLst>
          </p:nvPr>
        </p:nvSpPr>
        <p:spPr>
          <a:xfrm>
            <a:off x="6367145" y="1109345"/>
            <a:ext cx="2352675" cy="4467225"/>
          </a:xfrm>
          <a:custGeom>
            <a:avLst/>
            <a:gdLst>
              <a:gd name="sw" fmla="*/ 1 w 3705"/>
              <a:gd name="sh" fmla="*/ 1 h 7035"/>
              <a:gd name="mins" fmla="min sw sh"/>
              <a:gd name="dsw" fmla="+- 0 sw mins"/>
              <a:gd name="dsh" fmla="+- 0 sh mins"/>
              <a:gd name="p0x0" fmla="*/ 180 w 3705"/>
              <a:gd name="p0y0" fmla="*/ 0 h 7035"/>
              <a:gd name="p0x1" fmla="*/ 3525 w 3705"/>
              <a:gd name="p0y1" fmla="*/ 0 h 7035"/>
              <a:gd name="p0x2" fmla="*/ 3624 w 3705"/>
              <a:gd name="p0y2" fmla="*/ 0 h 7035"/>
              <a:gd name="p0x3" fmla="*/ 3705 w 3705"/>
              <a:gd name="p0y3" fmla="*/ 80 h 7035"/>
              <a:gd name="p0x4" fmla="*/ 3705 w 3705"/>
              <a:gd name="p0y4" fmla="*/ 180 h 7035"/>
              <a:gd name="p0x5" fmla="*/ 3705 w 3705"/>
              <a:gd name="p0y5" fmla="*/ 6855 h 7035"/>
              <a:gd name="p0x6" fmla="*/ 3705 w 3705"/>
              <a:gd name="p0y6" fmla="*/ 6954 h 7035"/>
              <a:gd name="p0x7" fmla="*/ 3624 w 3705"/>
              <a:gd name="p0y7" fmla="*/ 7035 h 7035"/>
              <a:gd name="p0x8" fmla="*/ 3525 w 3705"/>
              <a:gd name="p0y8" fmla="*/ 7035 h 7035"/>
              <a:gd name="p0x9" fmla="*/ 180 w 3705"/>
              <a:gd name="p0y9" fmla="*/ 7035 h 7035"/>
              <a:gd name="p0x10" fmla="*/ 80 w 3705"/>
              <a:gd name="p0y10" fmla="*/ 7035 h 7035"/>
              <a:gd name="p0x11" fmla="*/ 0 w 3705"/>
              <a:gd name="p0y11" fmla="*/ 6954 h 7035"/>
              <a:gd name="p0x12" fmla="*/ 0 w 3705"/>
              <a:gd name="p0y12" fmla="*/ 6855 h 7035"/>
              <a:gd name="p0x13" fmla="*/ 0 w 3705"/>
              <a:gd name="p0y13" fmla="*/ 180 h 7035"/>
              <a:gd name="p0x14" fmla="*/ 0 w 3705"/>
              <a:gd name="p0y14" fmla="*/ 80 h 7035"/>
              <a:gd name="p0x15" fmla="*/ 80 w 3705"/>
              <a:gd name="p0y15" fmla="*/ 0 h 7035"/>
              <a:gd name="p0x16" fmla="*/ 180 w 3705"/>
              <a:gd name="p0y16" fmla="*/ 0 h 7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2"/>
            </p:custDataLst>
          </p:nvPr>
        </p:nvSpPr>
        <p:spPr>
          <a:xfrm>
            <a:off x="7296150" y="23780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8929" r="-8929"/>
          <a:stretch>
            <a:fillRect/>
          </a:stretch>
        </p:blipFill>
        <p:spPr>
          <a:xfrm>
            <a:off x="7353300" y="2473325"/>
            <a:ext cx="381000" cy="3048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6"/>
            </p:custDataLst>
          </p:nvPr>
        </p:nvSpPr>
        <p:spPr>
          <a:xfrm>
            <a:off x="7010400" y="3009928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第三步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7"/>
            </p:custDataLst>
          </p:nvPr>
        </p:nvSpPr>
        <p:spPr>
          <a:xfrm>
            <a:off x="6972224" y="3382356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作者再分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6600749" y="3744306"/>
            <a:ext cx="188602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同一朝代内按作者归类，进一步精确定位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9262745" y="1109345"/>
            <a:ext cx="2352675" cy="4467225"/>
          </a:xfrm>
          <a:custGeom>
            <a:avLst/>
            <a:gdLst>
              <a:gd name="sw" fmla="*/ 1 w 3705"/>
              <a:gd name="sh" fmla="*/ 1 h 7035"/>
              <a:gd name="mins" fmla="min sw sh"/>
              <a:gd name="dsw" fmla="+- 0 sw mins"/>
              <a:gd name="dsh" fmla="+- 0 sh mins"/>
              <a:gd name="p0x0" fmla="*/ 180 w 3705"/>
              <a:gd name="p0y0" fmla="*/ 0 h 7035"/>
              <a:gd name="p0x1" fmla="*/ 3525 w 3705"/>
              <a:gd name="p0y1" fmla="*/ 0 h 7035"/>
              <a:gd name="p0x2" fmla="*/ 3624 w 3705"/>
              <a:gd name="p0y2" fmla="*/ 0 h 7035"/>
              <a:gd name="p0x3" fmla="*/ 3705 w 3705"/>
              <a:gd name="p0y3" fmla="*/ 80 h 7035"/>
              <a:gd name="p0x4" fmla="*/ 3705 w 3705"/>
              <a:gd name="p0y4" fmla="*/ 180 h 7035"/>
              <a:gd name="p0x5" fmla="*/ 3705 w 3705"/>
              <a:gd name="p0y5" fmla="*/ 6855 h 7035"/>
              <a:gd name="p0x6" fmla="*/ 3705 w 3705"/>
              <a:gd name="p0y6" fmla="*/ 6954 h 7035"/>
              <a:gd name="p0x7" fmla="*/ 3624 w 3705"/>
              <a:gd name="p0y7" fmla="*/ 7035 h 7035"/>
              <a:gd name="p0x8" fmla="*/ 3525 w 3705"/>
              <a:gd name="p0y8" fmla="*/ 7035 h 7035"/>
              <a:gd name="p0x9" fmla="*/ 180 w 3705"/>
              <a:gd name="p0y9" fmla="*/ 7035 h 7035"/>
              <a:gd name="p0x10" fmla="*/ 80 w 3705"/>
              <a:gd name="p0y10" fmla="*/ 7035 h 7035"/>
              <a:gd name="p0x11" fmla="*/ 0 w 3705"/>
              <a:gd name="p0y11" fmla="*/ 6954 h 7035"/>
              <a:gd name="p0x12" fmla="*/ 0 w 3705"/>
              <a:gd name="p0y12" fmla="*/ 6855 h 7035"/>
              <a:gd name="p0x13" fmla="*/ 0 w 3705"/>
              <a:gd name="p0y13" fmla="*/ 180 h 7035"/>
              <a:gd name="p0x14" fmla="*/ 0 w 3705"/>
              <a:gd name="p0y14" fmla="*/ 80 h 7035"/>
              <a:gd name="p0x15" fmla="*/ 80 w 3705"/>
              <a:gd name="p0y15" fmla="*/ 0 h 7035"/>
              <a:gd name="p0x16" fmla="*/ 180 w 3705"/>
              <a:gd name="p0y16" fmla="*/ 0 h 7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10191750" y="23780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0287000" y="2473325"/>
            <a:ext cx="304800" cy="3048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9906000" y="3009928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第四步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9867824" y="3382356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精准定位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9496349" y="3744306"/>
            <a:ext cx="188602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层层分类后，快速找到目标典籍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7"/>
            </p:custDataLst>
          </p:nvPr>
        </p:nvSpPr>
        <p:spPr>
          <a:xfrm>
            <a:off x="575945" y="5776595"/>
            <a:ext cx="11039475" cy="695325"/>
          </a:xfrm>
          <a:custGeom>
            <a:avLst/>
            <a:gdLst>
              <a:gd name="sw" fmla="*/ 1 w 17385"/>
              <a:gd name="sh" fmla="*/ 1 h 1095"/>
              <a:gd name="mins" fmla="min sw sh"/>
              <a:gd name="dsw" fmla="+- 0 sw mins"/>
              <a:gd name="dsh" fmla="+- 0 sh mins"/>
              <a:gd name="p0x0" fmla="*/ 180 w 17385"/>
              <a:gd name="p0y0" fmla="*/ 0 h 1095"/>
              <a:gd name="p0x1" fmla="*/ 17205 w 17385"/>
              <a:gd name="p0y1" fmla="*/ 0 h 1095"/>
              <a:gd name="p0x2" fmla="*/ 17304 w 17385"/>
              <a:gd name="p0y2" fmla="*/ 0 h 1095"/>
              <a:gd name="p0x3" fmla="*/ 17385 w 17385"/>
              <a:gd name="p0y3" fmla="*/ 80 h 1095"/>
              <a:gd name="p0x4" fmla="*/ 17385 w 17385"/>
              <a:gd name="p0y4" fmla="*/ 180 h 1095"/>
              <a:gd name="p0x5" fmla="*/ 17385 w 17385"/>
              <a:gd name="p0y5" fmla="*/ 915 h 1095"/>
              <a:gd name="p0x6" fmla="*/ 17385 w 17385"/>
              <a:gd name="p0y6" fmla="*/ 1014 h 1095"/>
              <a:gd name="p0x7" fmla="*/ 17304 w 17385"/>
              <a:gd name="p0y7" fmla="*/ 1095 h 1095"/>
              <a:gd name="p0x8" fmla="*/ 17205 w 17385"/>
              <a:gd name="p0y8" fmla="*/ 1095 h 1095"/>
              <a:gd name="p0x9" fmla="*/ 180 w 17385"/>
              <a:gd name="p0y9" fmla="*/ 1095 h 1095"/>
              <a:gd name="p0x10" fmla="*/ 80 w 17385"/>
              <a:gd name="p0y10" fmla="*/ 1095 h 1095"/>
              <a:gd name="p0x11" fmla="*/ 0 w 17385"/>
              <a:gd name="p0y11" fmla="*/ 1014 h 1095"/>
              <a:gd name="p0x12" fmla="*/ 0 w 17385"/>
              <a:gd name="p0y12" fmla="*/ 915 h 1095"/>
              <a:gd name="p0x13" fmla="*/ 0 w 17385"/>
              <a:gd name="p0y13" fmla="*/ 180 h 1095"/>
              <a:gd name="p0x14" fmla="*/ 0 w 17385"/>
              <a:gd name="p0y14" fmla="*/ 80 h 1095"/>
              <a:gd name="p0x15" fmla="*/ 80 w 17385"/>
              <a:gd name="p0y15" fmla="*/ 0 h 1095"/>
              <a:gd name="p0x16" fmla="*/ 180 w 17385"/>
              <a:gd name="p0y16" fmla="*/ 0 h 1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8"/>
            </p:custDataLst>
          </p:nvPr>
        </p:nvSpPr>
        <p:spPr>
          <a:xfrm>
            <a:off x="2350894" y="5912167"/>
            <a:ext cx="7490222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多步分类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分类层级</a:t>
            </a:r>
            <a:r>
              <a:rPr lang="en-US" alt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先粗分再细分</a:t>
            </a:r>
            <a:r>
              <a:rPr lang="en-US" altLang="zh-CN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逐步精确</a:t>
            </a:r>
            <a:endParaRPr lang="zh-CN" altLang="en-US" sz="24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分类与统计的桥梁：数一数每类几个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392441" y="2096481"/>
            <a:ext cx="1828876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分类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744866" y="2973734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第一步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726007" y="2418902"/>
            <a:ext cx="762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30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221307" y="2096481"/>
            <a:ext cx="1828876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整理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3573732" y="2973734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第二步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554884" y="2418902"/>
            <a:ext cx="762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30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5050184" y="2096481"/>
            <a:ext cx="1828876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统计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402609" y="2973734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第三步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59167" y="3340446"/>
            <a:ext cx="5143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分完类再数数，分类是统计的起点。从分类到整理再到统计，完成数据思维的完整链条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901700" y="4121150"/>
            <a:ext cx="5857875" cy="1320165"/>
          </a:xfrm>
          <a:custGeom>
            <a:avLst/>
            <a:gdLst>
              <a:gd name="sw" fmla="*/ 1 w 9224"/>
              <a:gd name="sh" fmla="*/ 1 h 2078"/>
              <a:gd name="mins" fmla="min sw sh"/>
              <a:gd name="dsw" fmla="+- 0 sw mins"/>
              <a:gd name="dsh" fmla="+- 0 sh mins"/>
              <a:gd name="p0x0" fmla="*/ 180 w 9224"/>
              <a:gd name="p0y0" fmla="*/ 0 h 2078"/>
              <a:gd name="p0x1" fmla="*/ 9044 w 9224"/>
              <a:gd name="p0y1" fmla="*/ 0 h 2078"/>
              <a:gd name="p0x2" fmla="*/ 9143 w 9224"/>
              <a:gd name="p0y2" fmla="*/ 0 h 2078"/>
              <a:gd name="p0x3" fmla="*/ 9224 w 9224"/>
              <a:gd name="p0y3" fmla="*/ 80 h 2078"/>
              <a:gd name="p0x4" fmla="*/ 9224 w 9224"/>
              <a:gd name="p0y4" fmla="*/ 180 h 2078"/>
              <a:gd name="p0x5" fmla="*/ 9224 w 9224"/>
              <a:gd name="p0y5" fmla="*/ 1898 h 2078"/>
              <a:gd name="p0x6" fmla="*/ 9224 w 9224"/>
              <a:gd name="p0y6" fmla="*/ 1998 h 2078"/>
              <a:gd name="p0x7" fmla="*/ 9143 w 9224"/>
              <a:gd name="p0y7" fmla="*/ 2078 h 2078"/>
              <a:gd name="p0x8" fmla="*/ 9044 w 9224"/>
              <a:gd name="p0y8" fmla="*/ 2078 h 2078"/>
              <a:gd name="p0x9" fmla="*/ 180 w 9224"/>
              <a:gd name="p0y9" fmla="*/ 2078 h 2078"/>
              <a:gd name="p0x10" fmla="*/ 80 w 9224"/>
              <a:gd name="p0y10" fmla="*/ 2078 h 2078"/>
              <a:gd name="p0x11" fmla="*/ 0 w 9224"/>
              <a:gd name="p0y11" fmla="*/ 1998 h 2078"/>
              <a:gd name="p0x12" fmla="*/ 0 w 9224"/>
              <a:gd name="p0y12" fmla="*/ 1898 h 2078"/>
              <a:gd name="p0x13" fmla="*/ 0 w 9224"/>
              <a:gd name="p0y13" fmla="*/ 180 h 2078"/>
              <a:gd name="p0x14" fmla="*/ 0 w 9224"/>
              <a:gd name="p0y14" fmla="*/ 80 h 2078"/>
              <a:gd name="p0x15" fmla="*/ 80 w 9224"/>
              <a:gd name="p0y15" fmla="*/ 0 h 2078"/>
              <a:gd name="p0x16" fmla="*/ 180 w 9224"/>
              <a:gd name="p0y16" fmla="*/ 0 h 207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1059180" y="42786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6818" t="-12593" r="-6818" b="-12593"/>
          <a:stretch>
            <a:fillRect/>
          </a:stretch>
        </p:blipFill>
        <p:spPr>
          <a:xfrm>
            <a:off x="1111250" y="4340225"/>
            <a:ext cx="238125" cy="2146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478461" y="4300090"/>
            <a:ext cx="16002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古代户籍制度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059361" y="4720618"/>
            <a:ext cx="554310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按户分类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按人计数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人口统计，分类是统计的前提，统计是分类的延伸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7304405" y="1109345"/>
            <a:ext cx="4311015" cy="2571750"/>
          </a:xfrm>
          <a:custGeom>
            <a:avLst/>
            <a:gdLst>
              <a:gd name="sw" fmla="*/ 1 w 6789"/>
              <a:gd name="sh" fmla="*/ 1 h 4050"/>
              <a:gd name="mins" fmla="min sw sh"/>
              <a:gd name="dsw" fmla="+- 0 sw mins"/>
              <a:gd name="dsh" fmla="+- 0 sh mins"/>
              <a:gd name="p0x0" fmla="*/ 180 w 6789"/>
              <a:gd name="p0y0" fmla="*/ 0 h 4050"/>
              <a:gd name="p0x1" fmla="*/ 6609 w 6789"/>
              <a:gd name="p0y1" fmla="*/ 0 h 4050"/>
              <a:gd name="p0x2" fmla="*/ 6708 w 6789"/>
              <a:gd name="p0y2" fmla="*/ 0 h 4050"/>
              <a:gd name="p0x3" fmla="*/ 6789 w 6789"/>
              <a:gd name="p0y3" fmla="*/ 80 h 4050"/>
              <a:gd name="p0x4" fmla="*/ 6789 w 6789"/>
              <a:gd name="p0y4" fmla="*/ 180 h 4050"/>
              <a:gd name="p0x5" fmla="*/ 6789 w 6789"/>
              <a:gd name="p0y5" fmla="*/ 3870 h 4050"/>
              <a:gd name="p0x6" fmla="*/ 6789 w 6789"/>
              <a:gd name="p0y6" fmla="*/ 3969 h 4050"/>
              <a:gd name="p0x7" fmla="*/ 6708 w 6789"/>
              <a:gd name="p0y7" fmla="*/ 4050 h 4050"/>
              <a:gd name="p0x8" fmla="*/ 6609 w 6789"/>
              <a:gd name="p0y8" fmla="*/ 4050 h 4050"/>
              <a:gd name="p0x9" fmla="*/ 180 w 6789"/>
              <a:gd name="p0y9" fmla="*/ 4050 h 4050"/>
              <a:gd name="p0x10" fmla="*/ 80 w 6789"/>
              <a:gd name="p0y10" fmla="*/ 4050 h 4050"/>
              <a:gd name="p0x11" fmla="*/ 0 w 6789"/>
              <a:gd name="p0y11" fmla="*/ 3969 h 4050"/>
              <a:gd name="p0x12" fmla="*/ 0 w 6789"/>
              <a:gd name="p0y12" fmla="*/ 3870 h 4050"/>
              <a:gd name="p0x13" fmla="*/ 0 w 6789"/>
              <a:gd name="p0y13" fmla="*/ 180 h 4050"/>
              <a:gd name="p0x14" fmla="*/ 0 w 6789"/>
              <a:gd name="p0y14" fmla="*/ 80 h 4050"/>
              <a:gd name="p0x15" fmla="*/ 80 w 6789"/>
              <a:gd name="p0y15" fmla="*/ 0 h 4050"/>
              <a:gd name="p0x16" fmla="*/ 180 w 6789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7499350" y="1533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7585075" y="1614170"/>
            <a:ext cx="247650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8033366" y="1560195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分好类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7499350" y="21050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7575550" y="2162175"/>
            <a:ext cx="114300" cy="1524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7880966" y="2105025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数一数每类有几个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7880966" y="2395538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分类后的计数操作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7499350" y="27381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-7143" b="-7143"/>
          <a:stretch>
            <a:fillRect/>
          </a:stretch>
        </p:blipFill>
        <p:spPr>
          <a:xfrm>
            <a:off x="7566025" y="2795270"/>
            <a:ext cx="13335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7880966" y="2738438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用表格记录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7880966" y="3028950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简单统计表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6"/>
            </p:custDataLst>
          </p:nvPr>
        </p:nvSpPr>
        <p:spPr>
          <a:xfrm>
            <a:off x="7304405" y="3900170"/>
            <a:ext cx="4311015" cy="2571750"/>
          </a:xfrm>
          <a:custGeom>
            <a:avLst/>
            <a:gdLst>
              <a:gd name="sw" fmla="*/ 1 w 6789"/>
              <a:gd name="sh" fmla="*/ 1 h 4050"/>
              <a:gd name="mins" fmla="min sw sh"/>
              <a:gd name="dsw" fmla="+- 0 sw mins"/>
              <a:gd name="dsh" fmla="+- 0 sh mins"/>
              <a:gd name="p0x0" fmla="*/ 180 w 6789"/>
              <a:gd name="p0y0" fmla="*/ 0 h 4050"/>
              <a:gd name="p0x1" fmla="*/ 6609 w 6789"/>
              <a:gd name="p0y1" fmla="*/ 0 h 4050"/>
              <a:gd name="p0x2" fmla="*/ 6708 w 6789"/>
              <a:gd name="p0y2" fmla="*/ 0 h 4050"/>
              <a:gd name="p0x3" fmla="*/ 6789 w 6789"/>
              <a:gd name="p0y3" fmla="*/ 80 h 4050"/>
              <a:gd name="p0x4" fmla="*/ 6789 w 6789"/>
              <a:gd name="p0y4" fmla="*/ 180 h 4050"/>
              <a:gd name="p0x5" fmla="*/ 6789 w 6789"/>
              <a:gd name="p0y5" fmla="*/ 3870 h 4050"/>
              <a:gd name="p0x6" fmla="*/ 6789 w 6789"/>
              <a:gd name="p0y6" fmla="*/ 3969 h 4050"/>
              <a:gd name="p0x7" fmla="*/ 6708 w 6789"/>
              <a:gd name="p0y7" fmla="*/ 4050 h 4050"/>
              <a:gd name="p0x8" fmla="*/ 6609 w 6789"/>
              <a:gd name="p0y8" fmla="*/ 4050 h 4050"/>
              <a:gd name="p0x9" fmla="*/ 180 w 6789"/>
              <a:gd name="p0y9" fmla="*/ 4050 h 4050"/>
              <a:gd name="p0x10" fmla="*/ 80 w 6789"/>
              <a:gd name="p0y10" fmla="*/ 4050 h 4050"/>
              <a:gd name="p0x11" fmla="*/ 0 w 6789"/>
              <a:gd name="p0y11" fmla="*/ 3969 h 4050"/>
              <a:gd name="p0x12" fmla="*/ 0 w 6789"/>
              <a:gd name="p0y12" fmla="*/ 3870 h 4050"/>
              <a:gd name="p0x13" fmla="*/ 0 w 6789"/>
              <a:gd name="p0y13" fmla="*/ 180 h 4050"/>
              <a:gd name="p0x14" fmla="*/ 0 w 6789"/>
              <a:gd name="p0y14" fmla="*/ 80 h 4050"/>
              <a:gd name="p0x15" fmla="*/ 80 w 6789"/>
              <a:gd name="p0y15" fmla="*/ 0 h 4050"/>
              <a:gd name="p0x16" fmla="*/ 180 w 6789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7"/>
            </p:custDataLst>
          </p:nvPr>
        </p:nvSpPr>
        <p:spPr>
          <a:xfrm>
            <a:off x="7499350" y="44615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7585075" y="4542790"/>
            <a:ext cx="247650" cy="2520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1"/>
            </p:custDataLst>
          </p:nvPr>
        </p:nvSpPr>
        <p:spPr>
          <a:xfrm>
            <a:off x="8033366" y="4488685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数据分析萌芽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2"/>
            </p:custDataLst>
          </p:nvPr>
        </p:nvSpPr>
        <p:spPr>
          <a:xfrm>
            <a:off x="7499966" y="5033515"/>
            <a:ext cx="392050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看表回答问题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3"/>
            </p:custDataLst>
          </p:nvPr>
        </p:nvSpPr>
        <p:spPr>
          <a:xfrm>
            <a:off x="7499966" y="5346887"/>
            <a:ext cx="392050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从统计表中读取信息，进行比较和简单推理，培养初步的数据分析意识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分类智慧总结：从整理到思维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152525"/>
          </a:xfrm>
          <a:custGeom>
            <a:avLst/>
            <a:gdLst>
              <a:gd name="sw" fmla="*/ 1 w 17385"/>
              <a:gd name="sh" fmla="*/ 1 h 1815"/>
              <a:gd name="mins" fmla="min sw sh"/>
              <a:gd name="dsw" fmla="+- 0 sw mins"/>
              <a:gd name="dsh" fmla="+- 0 sh mins"/>
              <a:gd name="p0x0" fmla="*/ 180 w 17385"/>
              <a:gd name="p0y0" fmla="*/ 0 h 1815"/>
              <a:gd name="p0x1" fmla="*/ 17205 w 17385"/>
              <a:gd name="p0y1" fmla="*/ 0 h 1815"/>
              <a:gd name="p0x2" fmla="*/ 17304 w 17385"/>
              <a:gd name="p0y2" fmla="*/ 0 h 1815"/>
              <a:gd name="p0x3" fmla="*/ 17385 w 17385"/>
              <a:gd name="p0y3" fmla="*/ 80 h 1815"/>
              <a:gd name="p0x4" fmla="*/ 17385 w 17385"/>
              <a:gd name="p0y4" fmla="*/ 180 h 1815"/>
              <a:gd name="p0x5" fmla="*/ 17385 w 17385"/>
              <a:gd name="p0y5" fmla="*/ 1635 h 1815"/>
              <a:gd name="p0x6" fmla="*/ 17385 w 17385"/>
              <a:gd name="p0y6" fmla="*/ 1734 h 1815"/>
              <a:gd name="p0x7" fmla="*/ 17304 w 17385"/>
              <a:gd name="p0y7" fmla="*/ 1815 h 1815"/>
              <a:gd name="p0x8" fmla="*/ 17205 w 17385"/>
              <a:gd name="p0y8" fmla="*/ 1815 h 1815"/>
              <a:gd name="p0x9" fmla="*/ 180 w 17385"/>
              <a:gd name="p0y9" fmla="*/ 1815 h 1815"/>
              <a:gd name="p0x10" fmla="*/ 80 w 17385"/>
              <a:gd name="p0y10" fmla="*/ 1815 h 1815"/>
              <a:gd name="p0x11" fmla="*/ 0 w 17385"/>
              <a:gd name="p0y11" fmla="*/ 1734 h 1815"/>
              <a:gd name="p0x12" fmla="*/ 0 w 17385"/>
              <a:gd name="p0y12" fmla="*/ 1635 h 1815"/>
              <a:gd name="p0x13" fmla="*/ 0 w 17385"/>
              <a:gd name="p0y13" fmla="*/ 180 h 1815"/>
              <a:gd name="p0x14" fmla="*/ 0 w 17385"/>
              <a:gd name="p0y14" fmla="*/ 80 h 1815"/>
              <a:gd name="p0x15" fmla="*/ 80 w 17385"/>
              <a:gd name="p0y15" fmla="*/ 0 h 1815"/>
              <a:gd name="p0x16" fmla="*/ 180 w 17385"/>
              <a:gd name="p0y16" fmla="*/ 0 h 18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200400" y="1473518"/>
            <a:ext cx="57912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分类不只是收拾东西，更是一种思维方式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461895"/>
            <a:ext cx="5419725" cy="1905000"/>
          </a:xfrm>
          <a:custGeom>
            <a:avLst/>
            <a:gdLst>
              <a:gd name="sw" fmla="*/ 1 w 8535"/>
              <a:gd name="sh" fmla="*/ 1 h 3000"/>
              <a:gd name="mins" fmla="min sw sh"/>
              <a:gd name="dsw" fmla="+- 0 sw mins"/>
              <a:gd name="dsh" fmla="+- 0 sh mins"/>
              <a:gd name="p0x0" fmla="*/ 180 w 8535"/>
              <a:gd name="p0y0" fmla="*/ 0 h 3000"/>
              <a:gd name="p0x1" fmla="*/ 8355 w 8535"/>
              <a:gd name="p0y1" fmla="*/ 0 h 3000"/>
              <a:gd name="p0x2" fmla="*/ 8454 w 8535"/>
              <a:gd name="p0y2" fmla="*/ 0 h 3000"/>
              <a:gd name="p0x3" fmla="*/ 8535 w 8535"/>
              <a:gd name="p0y3" fmla="*/ 80 h 3000"/>
              <a:gd name="p0x4" fmla="*/ 8535 w 8535"/>
              <a:gd name="p0y4" fmla="*/ 180 h 3000"/>
              <a:gd name="p0x5" fmla="*/ 8535 w 8535"/>
              <a:gd name="p0y5" fmla="*/ 2820 h 3000"/>
              <a:gd name="p0x6" fmla="*/ 8535 w 8535"/>
              <a:gd name="p0y6" fmla="*/ 2919 h 3000"/>
              <a:gd name="p0x7" fmla="*/ 8454 w 8535"/>
              <a:gd name="p0y7" fmla="*/ 3000 h 3000"/>
              <a:gd name="p0x8" fmla="*/ 8355 w 8535"/>
              <a:gd name="p0y8" fmla="*/ 3000 h 3000"/>
              <a:gd name="p0x9" fmla="*/ 180 w 8535"/>
              <a:gd name="p0y9" fmla="*/ 3000 h 3000"/>
              <a:gd name="p0x10" fmla="*/ 80 w 8535"/>
              <a:gd name="p0y10" fmla="*/ 3000 h 3000"/>
              <a:gd name="p0x11" fmla="*/ 0 w 8535"/>
              <a:gd name="p0y11" fmla="*/ 2919 h 3000"/>
              <a:gd name="p0x12" fmla="*/ 0 w 8535"/>
              <a:gd name="p0y12" fmla="*/ 2820 h 3000"/>
              <a:gd name="p0x13" fmla="*/ 0 w 8535"/>
              <a:gd name="p0y13" fmla="*/ 180 h 3000"/>
              <a:gd name="p0x14" fmla="*/ 0 w 8535"/>
              <a:gd name="p0y14" fmla="*/ 80 h 3000"/>
              <a:gd name="p0x15" fmla="*/ 80 w 8535"/>
              <a:gd name="p0y15" fmla="*/ 0 h 3000"/>
              <a:gd name="p0x16" fmla="*/ 180 w 8535"/>
              <a:gd name="p0y16" fmla="*/ 0 h 30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9762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3057525"/>
            <a:ext cx="247650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3003233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操作层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533775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把物品按标准分组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6195695" y="2461895"/>
            <a:ext cx="5419725" cy="1905000"/>
          </a:xfrm>
          <a:custGeom>
            <a:avLst/>
            <a:gdLst>
              <a:gd name="sw" fmla="*/ 1 w 8535"/>
              <a:gd name="sh" fmla="*/ 1 h 3000"/>
              <a:gd name="mins" fmla="min sw sh"/>
              <a:gd name="dsw" fmla="+- 0 sw mins"/>
              <a:gd name="dsh" fmla="+- 0 sh mins"/>
              <a:gd name="p0x0" fmla="*/ 180 w 8535"/>
              <a:gd name="p0y0" fmla="*/ 0 h 3000"/>
              <a:gd name="p0x1" fmla="*/ 8355 w 8535"/>
              <a:gd name="p0y1" fmla="*/ 0 h 3000"/>
              <a:gd name="p0x2" fmla="*/ 8454 w 8535"/>
              <a:gd name="p0y2" fmla="*/ 0 h 3000"/>
              <a:gd name="p0x3" fmla="*/ 8535 w 8535"/>
              <a:gd name="p0y3" fmla="*/ 80 h 3000"/>
              <a:gd name="p0x4" fmla="*/ 8535 w 8535"/>
              <a:gd name="p0y4" fmla="*/ 180 h 3000"/>
              <a:gd name="p0x5" fmla="*/ 8535 w 8535"/>
              <a:gd name="p0y5" fmla="*/ 2820 h 3000"/>
              <a:gd name="p0x6" fmla="*/ 8535 w 8535"/>
              <a:gd name="p0y6" fmla="*/ 2919 h 3000"/>
              <a:gd name="p0x7" fmla="*/ 8454 w 8535"/>
              <a:gd name="p0y7" fmla="*/ 3000 h 3000"/>
              <a:gd name="p0x8" fmla="*/ 8355 w 8535"/>
              <a:gd name="p0y8" fmla="*/ 3000 h 3000"/>
              <a:gd name="p0x9" fmla="*/ 180 w 8535"/>
              <a:gd name="p0y9" fmla="*/ 3000 h 3000"/>
              <a:gd name="p0x10" fmla="*/ 80 w 8535"/>
              <a:gd name="p0y10" fmla="*/ 3000 h 3000"/>
              <a:gd name="p0x11" fmla="*/ 0 w 8535"/>
              <a:gd name="p0y11" fmla="*/ 2919 h 3000"/>
              <a:gd name="p0x12" fmla="*/ 0 w 8535"/>
              <a:gd name="p0y12" fmla="*/ 2820 h 3000"/>
              <a:gd name="p0x13" fmla="*/ 0 w 8535"/>
              <a:gd name="p0y13" fmla="*/ 180 h 3000"/>
              <a:gd name="p0x14" fmla="*/ 0 w 8535"/>
              <a:gd name="p0y14" fmla="*/ 80 h 3000"/>
              <a:gd name="p0x15" fmla="*/ 80 w 8535"/>
              <a:gd name="p0y15" fmla="*/ 0 h 3000"/>
              <a:gd name="p0x16" fmla="*/ 180 w 8535"/>
              <a:gd name="p0y16" fmla="*/ 0 h 30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6391275" y="29762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4167" t="-2933" r="-4167" b="-2933"/>
          <a:stretch>
            <a:fillRect/>
          </a:stretch>
        </p:blipFill>
        <p:spPr>
          <a:xfrm>
            <a:off x="6477000" y="3057525"/>
            <a:ext cx="247650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6924675" y="3003233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思维层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6391275" y="3533775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理解标准决定结果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4566920"/>
            <a:ext cx="5419725" cy="1905000"/>
          </a:xfrm>
          <a:custGeom>
            <a:avLst/>
            <a:gdLst>
              <a:gd name="sw" fmla="*/ 1 w 8535"/>
              <a:gd name="sh" fmla="*/ 1 h 3000"/>
              <a:gd name="mins" fmla="min sw sh"/>
              <a:gd name="dsw" fmla="+- 0 sw mins"/>
              <a:gd name="dsh" fmla="+- 0 sh mins"/>
              <a:gd name="p0x0" fmla="*/ 180 w 8535"/>
              <a:gd name="p0y0" fmla="*/ 0 h 3000"/>
              <a:gd name="p0x1" fmla="*/ 8355 w 8535"/>
              <a:gd name="p0y1" fmla="*/ 0 h 3000"/>
              <a:gd name="p0x2" fmla="*/ 8454 w 8535"/>
              <a:gd name="p0y2" fmla="*/ 0 h 3000"/>
              <a:gd name="p0x3" fmla="*/ 8535 w 8535"/>
              <a:gd name="p0y3" fmla="*/ 80 h 3000"/>
              <a:gd name="p0x4" fmla="*/ 8535 w 8535"/>
              <a:gd name="p0y4" fmla="*/ 180 h 3000"/>
              <a:gd name="p0x5" fmla="*/ 8535 w 8535"/>
              <a:gd name="p0y5" fmla="*/ 2820 h 3000"/>
              <a:gd name="p0x6" fmla="*/ 8535 w 8535"/>
              <a:gd name="p0y6" fmla="*/ 2919 h 3000"/>
              <a:gd name="p0x7" fmla="*/ 8454 w 8535"/>
              <a:gd name="p0y7" fmla="*/ 3000 h 3000"/>
              <a:gd name="p0x8" fmla="*/ 8355 w 8535"/>
              <a:gd name="p0y8" fmla="*/ 3000 h 3000"/>
              <a:gd name="p0x9" fmla="*/ 180 w 8535"/>
              <a:gd name="p0y9" fmla="*/ 3000 h 3000"/>
              <a:gd name="p0x10" fmla="*/ 80 w 8535"/>
              <a:gd name="p0y10" fmla="*/ 3000 h 3000"/>
              <a:gd name="p0x11" fmla="*/ 0 w 8535"/>
              <a:gd name="p0y11" fmla="*/ 2919 h 3000"/>
              <a:gd name="p0x12" fmla="*/ 0 w 8535"/>
              <a:gd name="p0y12" fmla="*/ 2820 h 3000"/>
              <a:gd name="p0x13" fmla="*/ 0 w 8535"/>
              <a:gd name="p0y13" fmla="*/ 180 h 3000"/>
              <a:gd name="p0x14" fmla="*/ 0 w 8535"/>
              <a:gd name="p0y14" fmla="*/ 80 h 3000"/>
              <a:gd name="p0x15" fmla="*/ 80 w 8535"/>
              <a:gd name="p0y15" fmla="*/ 0 h 3000"/>
              <a:gd name="p0x16" fmla="*/ 180 w 8535"/>
              <a:gd name="p0y16" fmla="*/ 0 h 30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0812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5162550"/>
            <a:ext cx="247650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04925" y="5108258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应用层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5638800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多步分类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统计分析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195695" y="4566920"/>
            <a:ext cx="5419725" cy="1905000"/>
          </a:xfrm>
          <a:custGeom>
            <a:avLst/>
            <a:gdLst>
              <a:gd name="sw" fmla="*/ 1 w 8535"/>
              <a:gd name="sh" fmla="*/ 1 h 3000"/>
              <a:gd name="mins" fmla="min sw sh"/>
              <a:gd name="dsw" fmla="+- 0 sw mins"/>
              <a:gd name="dsh" fmla="+- 0 sh mins"/>
              <a:gd name="p0x0" fmla="*/ 180 w 8535"/>
              <a:gd name="p0y0" fmla="*/ 0 h 3000"/>
              <a:gd name="p0x1" fmla="*/ 8355 w 8535"/>
              <a:gd name="p0y1" fmla="*/ 0 h 3000"/>
              <a:gd name="p0x2" fmla="*/ 8454 w 8535"/>
              <a:gd name="p0y2" fmla="*/ 0 h 3000"/>
              <a:gd name="p0x3" fmla="*/ 8535 w 8535"/>
              <a:gd name="p0y3" fmla="*/ 80 h 3000"/>
              <a:gd name="p0x4" fmla="*/ 8535 w 8535"/>
              <a:gd name="p0y4" fmla="*/ 180 h 3000"/>
              <a:gd name="p0x5" fmla="*/ 8535 w 8535"/>
              <a:gd name="p0y5" fmla="*/ 2820 h 3000"/>
              <a:gd name="p0x6" fmla="*/ 8535 w 8535"/>
              <a:gd name="p0y6" fmla="*/ 2919 h 3000"/>
              <a:gd name="p0x7" fmla="*/ 8454 w 8535"/>
              <a:gd name="p0y7" fmla="*/ 3000 h 3000"/>
              <a:gd name="p0x8" fmla="*/ 8355 w 8535"/>
              <a:gd name="p0y8" fmla="*/ 3000 h 3000"/>
              <a:gd name="p0x9" fmla="*/ 180 w 8535"/>
              <a:gd name="p0y9" fmla="*/ 3000 h 3000"/>
              <a:gd name="p0x10" fmla="*/ 80 w 8535"/>
              <a:gd name="p0y10" fmla="*/ 3000 h 3000"/>
              <a:gd name="p0x11" fmla="*/ 0 w 8535"/>
              <a:gd name="p0y11" fmla="*/ 2919 h 3000"/>
              <a:gd name="p0x12" fmla="*/ 0 w 8535"/>
              <a:gd name="p0y12" fmla="*/ 2820 h 3000"/>
              <a:gd name="p0x13" fmla="*/ 0 w 8535"/>
              <a:gd name="p0y13" fmla="*/ 180 h 3000"/>
              <a:gd name="p0x14" fmla="*/ 0 w 8535"/>
              <a:gd name="p0y14" fmla="*/ 80 h 3000"/>
              <a:gd name="p0x15" fmla="*/ 80 w 8535"/>
              <a:gd name="p0y15" fmla="*/ 0 h 3000"/>
              <a:gd name="p0x16" fmla="*/ 180 w 8535"/>
              <a:gd name="p0y16" fmla="*/ 0 h 30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391275" y="4762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1404" t="-1026" r="-1404" b="-1026"/>
          <a:stretch>
            <a:fillRect/>
          </a:stretch>
        </p:blipFill>
        <p:spPr>
          <a:xfrm>
            <a:off x="6507480" y="4843145"/>
            <a:ext cx="186055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6924675" y="47891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核心思想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6391275" y="54578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6524625" y="5319713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分类需要明确标准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391275" y="579691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6524625" y="5659412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同一事物可有多种分类方式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6391275" y="61366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6524625" y="5999112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分类是逻辑思维的起点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6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69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7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2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2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24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1145</Words>
  <Application>WPS 演示</Application>
  <PresentationFormat>宽屏</PresentationFormat>
  <Paragraphs>242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整理的学问·古人收纳中的分类</vt:lpstr>
      <vt:lpstr>古人整理物品的分类智慧</vt:lpstr>
      <vt:lpstr>PowerPoint 演示文稿</vt:lpstr>
      <vt:lpstr>PowerPoint 演示文稿</vt:lpstr>
      <vt:lpstr>PowerPoint 演示文稿</vt:lpstr>
      <vt:lpstr>分类标准与多角度分类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