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.svg" ContentType="image/svg+xml"/>
  <Override PartName="/ppt/media/image50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media/image60.svg" ContentType="image/svg+xml"/>
  <Override PartName="/ppt/media/image62.svg" ContentType="image/svg+xml"/>
  <Override PartName="/ppt/media/image64.svg" ContentType="image/svg+xml"/>
  <Override PartName="/ppt/media/image66.svg" ContentType="image/svg+xml"/>
  <Override PartName="/ppt/media/image68.svg" ContentType="image/svg+xml"/>
  <Override PartName="/ppt/media/image7.svg" ContentType="image/svg+xml"/>
  <Override PartName="/ppt/media/image70.svg" ContentType="image/svg+xml"/>
  <Override PartName="/ppt/media/image72.svg" ContentType="image/svg+xml"/>
  <Override PartName="/ppt/media/image74.svg" ContentType="image/svg+xml"/>
  <Override PartName="/ppt/media/image76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65" r:id="rId3"/>
    <p:sldId id="367" r:id="rId4"/>
    <p:sldId id="368" r:id="rId5"/>
    <p:sldId id="369" r:id="rId6"/>
    <p:sldId id="370" r:id="rId7"/>
    <p:sldId id="371" r:id="rId8"/>
    <p:sldId id="372" r:id="rId9"/>
    <p:sldId id="373" r:id="rId10"/>
    <p:sldId id="374" r:id="rId11"/>
    <p:sldId id="375" r:id="rId12"/>
    <p:sldId id="376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349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tags" Target="../tags/tag96.xml"/><Relationship Id="rId7" Type="http://schemas.openxmlformats.org/officeDocument/2006/relationships/tags" Target="../tags/tag95.xml"/><Relationship Id="rId6" Type="http://schemas.openxmlformats.org/officeDocument/2006/relationships/image" Target="../media/image5.svg"/><Relationship Id="rId51" Type="http://schemas.openxmlformats.org/officeDocument/2006/relationships/slideLayout" Target="../slideLayouts/slideLayout6.xml"/><Relationship Id="rId50" Type="http://schemas.openxmlformats.org/officeDocument/2006/relationships/tags" Target="../tags/tag128.xml"/><Relationship Id="rId5" Type="http://schemas.openxmlformats.org/officeDocument/2006/relationships/image" Target="../media/image4.png"/><Relationship Id="rId49" Type="http://schemas.openxmlformats.org/officeDocument/2006/relationships/image" Target="../media/image15.svg"/><Relationship Id="rId48" Type="http://schemas.openxmlformats.org/officeDocument/2006/relationships/image" Target="../media/image14.png"/><Relationship Id="rId47" Type="http://schemas.openxmlformats.org/officeDocument/2006/relationships/tags" Target="../tags/tag127.xml"/><Relationship Id="rId46" Type="http://schemas.openxmlformats.org/officeDocument/2006/relationships/tags" Target="../tags/tag126.xml"/><Relationship Id="rId45" Type="http://schemas.openxmlformats.org/officeDocument/2006/relationships/tags" Target="../tags/tag125.xml"/><Relationship Id="rId44" Type="http://schemas.openxmlformats.org/officeDocument/2006/relationships/tags" Target="../tags/tag124.xml"/><Relationship Id="rId43" Type="http://schemas.openxmlformats.org/officeDocument/2006/relationships/image" Target="../media/image13.svg"/><Relationship Id="rId42" Type="http://schemas.openxmlformats.org/officeDocument/2006/relationships/image" Target="../media/image12.png"/><Relationship Id="rId41" Type="http://schemas.openxmlformats.org/officeDocument/2006/relationships/tags" Target="../tags/tag123.xml"/><Relationship Id="rId40" Type="http://schemas.openxmlformats.org/officeDocument/2006/relationships/tags" Target="../tags/tag122.xml"/><Relationship Id="rId4" Type="http://schemas.openxmlformats.org/officeDocument/2006/relationships/tags" Target="../tags/tag94.xml"/><Relationship Id="rId39" Type="http://schemas.openxmlformats.org/officeDocument/2006/relationships/tags" Target="../tags/tag121.xml"/><Relationship Id="rId38" Type="http://schemas.openxmlformats.org/officeDocument/2006/relationships/image" Target="../media/image11.svg"/><Relationship Id="rId37" Type="http://schemas.openxmlformats.org/officeDocument/2006/relationships/image" Target="../media/image10.png"/><Relationship Id="rId36" Type="http://schemas.openxmlformats.org/officeDocument/2006/relationships/tags" Target="../tags/tag120.xml"/><Relationship Id="rId35" Type="http://schemas.openxmlformats.org/officeDocument/2006/relationships/tags" Target="../tags/tag119.xml"/><Relationship Id="rId34" Type="http://schemas.openxmlformats.org/officeDocument/2006/relationships/tags" Target="../tags/tag118.xml"/><Relationship Id="rId33" Type="http://schemas.openxmlformats.org/officeDocument/2006/relationships/image" Target="../media/image9.svg"/><Relationship Id="rId32" Type="http://schemas.openxmlformats.org/officeDocument/2006/relationships/image" Target="../media/image8.png"/><Relationship Id="rId31" Type="http://schemas.openxmlformats.org/officeDocument/2006/relationships/tags" Target="../tags/tag117.xml"/><Relationship Id="rId30" Type="http://schemas.openxmlformats.org/officeDocument/2006/relationships/tags" Target="../tags/tag116.xml"/><Relationship Id="rId3" Type="http://schemas.openxmlformats.org/officeDocument/2006/relationships/tags" Target="../tags/tag93.xml"/><Relationship Id="rId29" Type="http://schemas.openxmlformats.org/officeDocument/2006/relationships/tags" Target="../tags/tag115.xml"/><Relationship Id="rId28" Type="http://schemas.openxmlformats.org/officeDocument/2006/relationships/tags" Target="../tags/tag114.xml"/><Relationship Id="rId27" Type="http://schemas.openxmlformats.org/officeDocument/2006/relationships/tags" Target="../tags/tag113.xml"/><Relationship Id="rId26" Type="http://schemas.openxmlformats.org/officeDocument/2006/relationships/tags" Target="../tags/tag112.xml"/><Relationship Id="rId25" Type="http://schemas.openxmlformats.org/officeDocument/2006/relationships/tags" Target="../tags/tag111.xml"/><Relationship Id="rId24" Type="http://schemas.openxmlformats.org/officeDocument/2006/relationships/tags" Target="../tags/tag110.xml"/><Relationship Id="rId23" Type="http://schemas.openxmlformats.org/officeDocument/2006/relationships/tags" Target="../tags/tag109.xml"/><Relationship Id="rId22" Type="http://schemas.openxmlformats.org/officeDocument/2006/relationships/tags" Target="../tags/tag108.xml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92.xml"/><Relationship Id="rId19" Type="http://schemas.openxmlformats.org/officeDocument/2006/relationships/image" Target="../media/image7.svg"/><Relationship Id="rId18" Type="http://schemas.openxmlformats.org/officeDocument/2006/relationships/image" Target="../media/image6.png"/><Relationship Id="rId17" Type="http://schemas.openxmlformats.org/officeDocument/2006/relationships/tags" Target="../tags/tag105.xml"/><Relationship Id="rId16" Type="http://schemas.openxmlformats.org/officeDocument/2006/relationships/tags" Target="../tags/tag104.xml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35.xml"/><Relationship Id="rId8" Type="http://schemas.openxmlformats.org/officeDocument/2006/relationships/tags" Target="../tags/tag134.xml"/><Relationship Id="rId7" Type="http://schemas.openxmlformats.org/officeDocument/2006/relationships/tags" Target="../tags/tag133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8" Type="http://schemas.openxmlformats.org/officeDocument/2006/relationships/slideLayout" Target="../slideLayouts/slideLayout6.xml"/><Relationship Id="rId47" Type="http://schemas.openxmlformats.org/officeDocument/2006/relationships/tags" Target="../tags/tag165.xml"/><Relationship Id="rId46" Type="http://schemas.openxmlformats.org/officeDocument/2006/relationships/tags" Target="../tags/tag164.xml"/><Relationship Id="rId45" Type="http://schemas.openxmlformats.org/officeDocument/2006/relationships/image" Target="../media/image24.svg"/><Relationship Id="rId44" Type="http://schemas.openxmlformats.org/officeDocument/2006/relationships/image" Target="../media/image23.png"/><Relationship Id="rId43" Type="http://schemas.openxmlformats.org/officeDocument/2006/relationships/tags" Target="../tags/tag163.xml"/><Relationship Id="rId42" Type="http://schemas.openxmlformats.org/officeDocument/2006/relationships/tags" Target="../tags/tag162.xml"/><Relationship Id="rId41" Type="http://schemas.openxmlformats.org/officeDocument/2006/relationships/tags" Target="../tags/tag161.xml"/><Relationship Id="rId40" Type="http://schemas.openxmlformats.org/officeDocument/2006/relationships/tags" Target="../tags/tag160.xml"/><Relationship Id="rId4" Type="http://schemas.openxmlformats.org/officeDocument/2006/relationships/tags" Target="../tags/tag132.xml"/><Relationship Id="rId39" Type="http://schemas.openxmlformats.org/officeDocument/2006/relationships/tags" Target="../tags/tag159.xml"/><Relationship Id="rId38" Type="http://schemas.openxmlformats.org/officeDocument/2006/relationships/image" Target="../media/image22.svg"/><Relationship Id="rId37" Type="http://schemas.openxmlformats.org/officeDocument/2006/relationships/image" Target="../media/image4.png"/><Relationship Id="rId36" Type="http://schemas.openxmlformats.org/officeDocument/2006/relationships/tags" Target="../tags/tag158.xml"/><Relationship Id="rId35" Type="http://schemas.openxmlformats.org/officeDocument/2006/relationships/tags" Target="../tags/tag157.xml"/><Relationship Id="rId34" Type="http://schemas.openxmlformats.org/officeDocument/2006/relationships/tags" Target="../tags/tag156.xml"/><Relationship Id="rId33" Type="http://schemas.openxmlformats.org/officeDocument/2006/relationships/tags" Target="../tags/tag155.xml"/><Relationship Id="rId32" Type="http://schemas.openxmlformats.org/officeDocument/2006/relationships/tags" Target="../tags/tag154.xml"/><Relationship Id="rId31" Type="http://schemas.openxmlformats.org/officeDocument/2006/relationships/image" Target="../media/image21.svg"/><Relationship Id="rId30" Type="http://schemas.openxmlformats.org/officeDocument/2006/relationships/image" Target="../media/image20.png"/><Relationship Id="rId3" Type="http://schemas.openxmlformats.org/officeDocument/2006/relationships/tags" Target="../tags/tag131.xml"/><Relationship Id="rId29" Type="http://schemas.openxmlformats.org/officeDocument/2006/relationships/tags" Target="../tags/tag153.xml"/><Relationship Id="rId28" Type="http://schemas.openxmlformats.org/officeDocument/2006/relationships/tags" Target="../tags/tag152.xml"/><Relationship Id="rId27" Type="http://schemas.openxmlformats.org/officeDocument/2006/relationships/tags" Target="../tags/tag151.xml"/><Relationship Id="rId26" Type="http://schemas.openxmlformats.org/officeDocument/2006/relationships/tags" Target="../tags/tag150.xml"/><Relationship Id="rId25" Type="http://schemas.openxmlformats.org/officeDocument/2006/relationships/tags" Target="../tags/tag149.xml"/><Relationship Id="rId24" Type="http://schemas.openxmlformats.org/officeDocument/2006/relationships/tags" Target="../tags/tag148.xml"/><Relationship Id="rId23" Type="http://schemas.openxmlformats.org/officeDocument/2006/relationships/tags" Target="../tags/tag147.xml"/><Relationship Id="rId22" Type="http://schemas.openxmlformats.org/officeDocument/2006/relationships/tags" Target="../tags/tag146.xml"/><Relationship Id="rId21" Type="http://schemas.openxmlformats.org/officeDocument/2006/relationships/tags" Target="../tags/tag145.xml"/><Relationship Id="rId20" Type="http://schemas.openxmlformats.org/officeDocument/2006/relationships/tags" Target="../tags/tag144.xml"/><Relationship Id="rId2" Type="http://schemas.openxmlformats.org/officeDocument/2006/relationships/tags" Target="../tags/tag130.xml"/><Relationship Id="rId19" Type="http://schemas.openxmlformats.org/officeDocument/2006/relationships/tags" Target="../tags/tag143.xml"/><Relationship Id="rId18" Type="http://schemas.openxmlformats.org/officeDocument/2006/relationships/image" Target="../media/image19.svg"/><Relationship Id="rId17" Type="http://schemas.openxmlformats.org/officeDocument/2006/relationships/image" Target="../media/image18.png"/><Relationship Id="rId16" Type="http://schemas.openxmlformats.org/officeDocument/2006/relationships/tags" Target="../tags/tag142.xml"/><Relationship Id="rId15" Type="http://schemas.openxmlformats.org/officeDocument/2006/relationships/tags" Target="../tags/tag141.xml"/><Relationship Id="rId14" Type="http://schemas.openxmlformats.org/officeDocument/2006/relationships/tags" Target="../tags/tag140.xml"/><Relationship Id="rId13" Type="http://schemas.openxmlformats.org/officeDocument/2006/relationships/tags" Target="../tags/tag139.xml"/><Relationship Id="rId12" Type="http://schemas.openxmlformats.org/officeDocument/2006/relationships/tags" Target="../tags/tag138.xml"/><Relationship Id="rId11" Type="http://schemas.openxmlformats.org/officeDocument/2006/relationships/tags" Target="../tags/tag137.xml"/><Relationship Id="rId10" Type="http://schemas.openxmlformats.org/officeDocument/2006/relationships/tags" Target="../tags/tag136.xml"/><Relationship Id="rId1" Type="http://schemas.openxmlformats.org/officeDocument/2006/relationships/tags" Target="../tags/tag129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72.xml"/><Relationship Id="rId8" Type="http://schemas.openxmlformats.org/officeDocument/2006/relationships/tags" Target="../tags/tag171.xml"/><Relationship Id="rId7" Type="http://schemas.openxmlformats.org/officeDocument/2006/relationships/tags" Target="../tags/tag170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4" Type="http://schemas.openxmlformats.org/officeDocument/2006/relationships/slideLayout" Target="../slideLayouts/slideLayout6.xml"/><Relationship Id="rId43" Type="http://schemas.openxmlformats.org/officeDocument/2006/relationships/tags" Target="../tags/tag196.xml"/><Relationship Id="rId42" Type="http://schemas.openxmlformats.org/officeDocument/2006/relationships/tags" Target="../tags/tag195.xml"/><Relationship Id="rId41" Type="http://schemas.openxmlformats.org/officeDocument/2006/relationships/image" Target="../media/image36.svg"/><Relationship Id="rId40" Type="http://schemas.openxmlformats.org/officeDocument/2006/relationships/image" Target="../media/image35.png"/><Relationship Id="rId4" Type="http://schemas.openxmlformats.org/officeDocument/2006/relationships/tags" Target="../tags/tag169.xml"/><Relationship Id="rId39" Type="http://schemas.openxmlformats.org/officeDocument/2006/relationships/tags" Target="../tags/tag194.xml"/><Relationship Id="rId38" Type="http://schemas.openxmlformats.org/officeDocument/2006/relationships/tags" Target="../tags/tag193.xml"/><Relationship Id="rId37" Type="http://schemas.openxmlformats.org/officeDocument/2006/relationships/tags" Target="../tags/tag192.xml"/><Relationship Id="rId36" Type="http://schemas.openxmlformats.org/officeDocument/2006/relationships/tags" Target="../tags/tag191.xml"/><Relationship Id="rId35" Type="http://schemas.openxmlformats.org/officeDocument/2006/relationships/image" Target="../media/image34.svg"/><Relationship Id="rId34" Type="http://schemas.openxmlformats.org/officeDocument/2006/relationships/image" Target="../media/image33.png"/><Relationship Id="rId33" Type="http://schemas.openxmlformats.org/officeDocument/2006/relationships/tags" Target="../tags/tag190.xml"/><Relationship Id="rId32" Type="http://schemas.openxmlformats.org/officeDocument/2006/relationships/tags" Target="../tags/tag189.xml"/><Relationship Id="rId31" Type="http://schemas.openxmlformats.org/officeDocument/2006/relationships/tags" Target="../tags/tag188.xml"/><Relationship Id="rId30" Type="http://schemas.openxmlformats.org/officeDocument/2006/relationships/tags" Target="../tags/tag187.xml"/><Relationship Id="rId3" Type="http://schemas.openxmlformats.org/officeDocument/2006/relationships/tags" Target="../tags/tag168.xml"/><Relationship Id="rId29" Type="http://schemas.openxmlformats.org/officeDocument/2006/relationships/image" Target="../media/image32.svg"/><Relationship Id="rId28" Type="http://schemas.openxmlformats.org/officeDocument/2006/relationships/image" Target="../media/image31.png"/><Relationship Id="rId27" Type="http://schemas.openxmlformats.org/officeDocument/2006/relationships/tags" Target="../tags/tag186.xml"/><Relationship Id="rId26" Type="http://schemas.openxmlformats.org/officeDocument/2006/relationships/tags" Target="../tags/tag185.xml"/><Relationship Id="rId25" Type="http://schemas.openxmlformats.org/officeDocument/2006/relationships/tags" Target="../tags/tag184.xml"/><Relationship Id="rId24" Type="http://schemas.openxmlformats.org/officeDocument/2006/relationships/tags" Target="../tags/tag183.xml"/><Relationship Id="rId23" Type="http://schemas.openxmlformats.org/officeDocument/2006/relationships/tags" Target="../tags/tag182.xml"/><Relationship Id="rId22" Type="http://schemas.openxmlformats.org/officeDocument/2006/relationships/tags" Target="../tags/tag181.xml"/><Relationship Id="rId21" Type="http://schemas.openxmlformats.org/officeDocument/2006/relationships/tags" Target="../tags/tag180.xml"/><Relationship Id="rId20" Type="http://schemas.openxmlformats.org/officeDocument/2006/relationships/image" Target="../media/image30.svg"/><Relationship Id="rId2" Type="http://schemas.openxmlformats.org/officeDocument/2006/relationships/tags" Target="../tags/tag167.xml"/><Relationship Id="rId19" Type="http://schemas.openxmlformats.org/officeDocument/2006/relationships/image" Target="../media/image29.png"/><Relationship Id="rId18" Type="http://schemas.openxmlformats.org/officeDocument/2006/relationships/tags" Target="../tags/tag179.xml"/><Relationship Id="rId17" Type="http://schemas.openxmlformats.org/officeDocument/2006/relationships/tags" Target="../tags/tag178.xml"/><Relationship Id="rId16" Type="http://schemas.openxmlformats.org/officeDocument/2006/relationships/tags" Target="../tags/tag177.xml"/><Relationship Id="rId15" Type="http://schemas.openxmlformats.org/officeDocument/2006/relationships/tags" Target="../tags/tag176.xml"/><Relationship Id="rId14" Type="http://schemas.openxmlformats.org/officeDocument/2006/relationships/tags" Target="../tags/tag175.xml"/><Relationship Id="rId13" Type="http://schemas.openxmlformats.org/officeDocument/2006/relationships/image" Target="../media/image28.svg"/><Relationship Id="rId12" Type="http://schemas.openxmlformats.org/officeDocument/2006/relationships/image" Target="../media/image27.png"/><Relationship Id="rId11" Type="http://schemas.openxmlformats.org/officeDocument/2006/relationships/tags" Target="../tags/tag174.xml"/><Relationship Id="rId10" Type="http://schemas.openxmlformats.org/officeDocument/2006/relationships/tags" Target="../tags/tag173.xml"/><Relationship Id="rId1" Type="http://schemas.openxmlformats.org/officeDocument/2006/relationships/tags" Target="../tags/tag16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03.xml"/><Relationship Id="rId8" Type="http://schemas.openxmlformats.org/officeDocument/2006/relationships/tags" Target="../tags/tag202.xml"/><Relationship Id="rId7" Type="http://schemas.openxmlformats.org/officeDocument/2006/relationships/tags" Target="../tags/tag201.xml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49" Type="http://schemas.openxmlformats.org/officeDocument/2006/relationships/slideLayout" Target="../slideLayouts/slideLayout6.xml"/><Relationship Id="rId48" Type="http://schemas.openxmlformats.org/officeDocument/2006/relationships/tags" Target="../tags/tag230.xml"/><Relationship Id="rId47" Type="http://schemas.openxmlformats.org/officeDocument/2006/relationships/image" Target="../media/image48.svg"/><Relationship Id="rId46" Type="http://schemas.openxmlformats.org/officeDocument/2006/relationships/image" Target="../media/image47.png"/><Relationship Id="rId45" Type="http://schemas.openxmlformats.org/officeDocument/2006/relationships/tags" Target="../tags/tag229.xml"/><Relationship Id="rId44" Type="http://schemas.openxmlformats.org/officeDocument/2006/relationships/tags" Target="../tags/tag228.xml"/><Relationship Id="rId43" Type="http://schemas.openxmlformats.org/officeDocument/2006/relationships/tags" Target="../tags/tag227.xml"/><Relationship Id="rId42" Type="http://schemas.openxmlformats.org/officeDocument/2006/relationships/tags" Target="../tags/tag226.xml"/><Relationship Id="rId41" Type="http://schemas.openxmlformats.org/officeDocument/2006/relationships/image" Target="../media/image46.svg"/><Relationship Id="rId40" Type="http://schemas.openxmlformats.org/officeDocument/2006/relationships/image" Target="../media/image45.png"/><Relationship Id="rId4" Type="http://schemas.openxmlformats.org/officeDocument/2006/relationships/tags" Target="../tags/tag200.xml"/><Relationship Id="rId39" Type="http://schemas.openxmlformats.org/officeDocument/2006/relationships/tags" Target="../tags/tag225.xml"/><Relationship Id="rId38" Type="http://schemas.openxmlformats.org/officeDocument/2006/relationships/tags" Target="../tags/tag224.xml"/><Relationship Id="rId37" Type="http://schemas.openxmlformats.org/officeDocument/2006/relationships/tags" Target="../tags/tag223.xml"/><Relationship Id="rId36" Type="http://schemas.openxmlformats.org/officeDocument/2006/relationships/tags" Target="../tags/tag222.xml"/><Relationship Id="rId35" Type="http://schemas.openxmlformats.org/officeDocument/2006/relationships/image" Target="../media/image44.svg"/><Relationship Id="rId34" Type="http://schemas.openxmlformats.org/officeDocument/2006/relationships/image" Target="../media/image43.png"/><Relationship Id="rId33" Type="http://schemas.openxmlformats.org/officeDocument/2006/relationships/tags" Target="../tags/tag221.xml"/><Relationship Id="rId32" Type="http://schemas.openxmlformats.org/officeDocument/2006/relationships/tags" Target="../tags/tag220.xml"/><Relationship Id="rId31" Type="http://schemas.openxmlformats.org/officeDocument/2006/relationships/tags" Target="../tags/tag219.xml"/><Relationship Id="rId30" Type="http://schemas.openxmlformats.org/officeDocument/2006/relationships/tags" Target="../tags/tag218.xml"/><Relationship Id="rId3" Type="http://schemas.openxmlformats.org/officeDocument/2006/relationships/tags" Target="../tags/tag199.xml"/><Relationship Id="rId29" Type="http://schemas.openxmlformats.org/officeDocument/2006/relationships/image" Target="../media/image42.svg"/><Relationship Id="rId28" Type="http://schemas.openxmlformats.org/officeDocument/2006/relationships/image" Target="../media/image41.png"/><Relationship Id="rId27" Type="http://schemas.openxmlformats.org/officeDocument/2006/relationships/tags" Target="../tags/tag217.xml"/><Relationship Id="rId26" Type="http://schemas.openxmlformats.org/officeDocument/2006/relationships/tags" Target="../tags/tag216.xml"/><Relationship Id="rId25" Type="http://schemas.openxmlformats.org/officeDocument/2006/relationships/tags" Target="../tags/tag215.xml"/><Relationship Id="rId24" Type="http://schemas.openxmlformats.org/officeDocument/2006/relationships/tags" Target="../tags/tag214.xml"/><Relationship Id="rId23" Type="http://schemas.openxmlformats.org/officeDocument/2006/relationships/tags" Target="../tags/tag213.xml"/><Relationship Id="rId22" Type="http://schemas.openxmlformats.org/officeDocument/2006/relationships/tags" Target="../tags/tag212.xml"/><Relationship Id="rId21" Type="http://schemas.openxmlformats.org/officeDocument/2006/relationships/tags" Target="../tags/tag211.xml"/><Relationship Id="rId20" Type="http://schemas.openxmlformats.org/officeDocument/2006/relationships/image" Target="../media/image32.svg"/><Relationship Id="rId2" Type="http://schemas.openxmlformats.org/officeDocument/2006/relationships/tags" Target="../tags/tag198.xml"/><Relationship Id="rId19" Type="http://schemas.openxmlformats.org/officeDocument/2006/relationships/image" Target="../media/image31.png"/><Relationship Id="rId18" Type="http://schemas.openxmlformats.org/officeDocument/2006/relationships/tags" Target="../tags/tag210.xml"/><Relationship Id="rId17" Type="http://schemas.openxmlformats.org/officeDocument/2006/relationships/tags" Target="../tags/tag209.xml"/><Relationship Id="rId16" Type="http://schemas.openxmlformats.org/officeDocument/2006/relationships/tags" Target="../tags/tag208.xml"/><Relationship Id="rId15" Type="http://schemas.openxmlformats.org/officeDocument/2006/relationships/tags" Target="../tags/tag207.xml"/><Relationship Id="rId14" Type="http://schemas.openxmlformats.org/officeDocument/2006/relationships/tags" Target="../tags/tag206.xml"/><Relationship Id="rId13" Type="http://schemas.openxmlformats.org/officeDocument/2006/relationships/image" Target="../media/image40.svg"/><Relationship Id="rId12" Type="http://schemas.openxmlformats.org/officeDocument/2006/relationships/image" Target="../media/image39.png"/><Relationship Id="rId11" Type="http://schemas.openxmlformats.org/officeDocument/2006/relationships/tags" Target="../tags/tag205.xml"/><Relationship Id="rId10" Type="http://schemas.openxmlformats.org/officeDocument/2006/relationships/tags" Target="../tags/tag204.xml"/><Relationship Id="rId1" Type="http://schemas.openxmlformats.org/officeDocument/2006/relationships/tags" Target="../tags/tag197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33.xml"/><Relationship Id="rId2" Type="http://schemas.openxmlformats.org/officeDocument/2006/relationships/tags" Target="../tags/tag232.xml"/><Relationship Id="rId1" Type="http://schemas.openxmlformats.org/officeDocument/2006/relationships/tags" Target="../tags/tag23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40.xml"/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tags" Target="../tags/tag239.xml"/><Relationship Id="rId5" Type="http://schemas.openxmlformats.org/officeDocument/2006/relationships/tags" Target="../tags/tag238.xml"/><Relationship Id="rId48" Type="http://schemas.openxmlformats.org/officeDocument/2006/relationships/slideLayout" Target="../slideLayouts/slideLayout6.xml"/><Relationship Id="rId47" Type="http://schemas.openxmlformats.org/officeDocument/2006/relationships/tags" Target="../tags/tag266.xml"/><Relationship Id="rId46" Type="http://schemas.openxmlformats.org/officeDocument/2006/relationships/image" Target="../media/image54.svg"/><Relationship Id="rId45" Type="http://schemas.openxmlformats.org/officeDocument/2006/relationships/image" Target="../media/image53.png"/><Relationship Id="rId44" Type="http://schemas.openxmlformats.org/officeDocument/2006/relationships/tags" Target="../tags/tag265.xml"/><Relationship Id="rId43" Type="http://schemas.openxmlformats.org/officeDocument/2006/relationships/tags" Target="../tags/tag264.xml"/><Relationship Id="rId42" Type="http://schemas.openxmlformats.org/officeDocument/2006/relationships/tags" Target="../tags/tag263.xml"/><Relationship Id="rId41" Type="http://schemas.openxmlformats.org/officeDocument/2006/relationships/image" Target="../media/image52.svg"/><Relationship Id="rId40" Type="http://schemas.openxmlformats.org/officeDocument/2006/relationships/image" Target="../media/image51.png"/><Relationship Id="rId4" Type="http://schemas.openxmlformats.org/officeDocument/2006/relationships/tags" Target="../tags/tag237.xml"/><Relationship Id="rId39" Type="http://schemas.openxmlformats.org/officeDocument/2006/relationships/tags" Target="../tags/tag262.xml"/><Relationship Id="rId38" Type="http://schemas.openxmlformats.org/officeDocument/2006/relationships/tags" Target="../tags/tag261.xml"/><Relationship Id="rId37" Type="http://schemas.openxmlformats.org/officeDocument/2006/relationships/tags" Target="../tags/tag260.xml"/><Relationship Id="rId36" Type="http://schemas.openxmlformats.org/officeDocument/2006/relationships/image" Target="../media/image9.svg"/><Relationship Id="rId35" Type="http://schemas.openxmlformats.org/officeDocument/2006/relationships/image" Target="../media/image8.png"/><Relationship Id="rId34" Type="http://schemas.openxmlformats.org/officeDocument/2006/relationships/tags" Target="../tags/tag259.xml"/><Relationship Id="rId33" Type="http://schemas.openxmlformats.org/officeDocument/2006/relationships/tags" Target="../tags/tag258.xml"/><Relationship Id="rId32" Type="http://schemas.openxmlformats.org/officeDocument/2006/relationships/tags" Target="../tags/tag257.xml"/><Relationship Id="rId31" Type="http://schemas.openxmlformats.org/officeDocument/2006/relationships/tags" Target="../tags/tag256.xml"/><Relationship Id="rId30" Type="http://schemas.openxmlformats.org/officeDocument/2006/relationships/tags" Target="../tags/tag255.xml"/><Relationship Id="rId3" Type="http://schemas.openxmlformats.org/officeDocument/2006/relationships/tags" Target="../tags/tag236.xml"/><Relationship Id="rId29" Type="http://schemas.openxmlformats.org/officeDocument/2006/relationships/image" Target="../media/image50.svg"/><Relationship Id="rId28" Type="http://schemas.openxmlformats.org/officeDocument/2006/relationships/image" Target="../media/image49.png"/><Relationship Id="rId27" Type="http://schemas.openxmlformats.org/officeDocument/2006/relationships/tags" Target="../tags/tag254.xml"/><Relationship Id="rId26" Type="http://schemas.openxmlformats.org/officeDocument/2006/relationships/tags" Target="../tags/tag253.xml"/><Relationship Id="rId25" Type="http://schemas.openxmlformats.org/officeDocument/2006/relationships/tags" Target="../tags/tag252.xml"/><Relationship Id="rId24" Type="http://schemas.openxmlformats.org/officeDocument/2006/relationships/tags" Target="../tags/tag251.xml"/><Relationship Id="rId23" Type="http://schemas.openxmlformats.org/officeDocument/2006/relationships/tags" Target="../tags/tag250.xml"/><Relationship Id="rId22" Type="http://schemas.openxmlformats.org/officeDocument/2006/relationships/image" Target="../media/image32.svg"/><Relationship Id="rId21" Type="http://schemas.openxmlformats.org/officeDocument/2006/relationships/image" Target="../media/image31.png"/><Relationship Id="rId20" Type="http://schemas.openxmlformats.org/officeDocument/2006/relationships/tags" Target="../tags/tag249.xml"/><Relationship Id="rId2" Type="http://schemas.openxmlformats.org/officeDocument/2006/relationships/tags" Target="../tags/tag235.xml"/><Relationship Id="rId19" Type="http://schemas.openxmlformats.org/officeDocument/2006/relationships/tags" Target="../tags/tag248.xml"/><Relationship Id="rId18" Type="http://schemas.openxmlformats.org/officeDocument/2006/relationships/tags" Target="../tags/tag247.xml"/><Relationship Id="rId17" Type="http://schemas.openxmlformats.org/officeDocument/2006/relationships/tags" Target="../tags/tag246.xml"/><Relationship Id="rId16" Type="http://schemas.openxmlformats.org/officeDocument/2006/relationships/tags" Target="../tags/tag245.xml"/><Relationship Id="rId15" Type="http://schemas.openxmlformats.org/officeDocument/2006/relationships/image" Target="../media/image17.svg"/><Relationship Id="rId14" Type="http://schemas.openxmlformats.org/officeDocument/2006/relationships/image" Target="../media/image16.png"/><Relationship Id="rId13" Type="http://schemas.openxmlformats.org/officeDocument/2006/relationships/tags" Target="../tags/tag244.xml"/><Relationship Id="rId12" Type="http://schemas.openxmlformats.org/officeDocument/2006/relationships/tags" Target="../tags/tag243.xml"/><Relationship Id="rId11" Type="http://schemas.openxmlformats.org/officeDocument/2006/relationships/tags" Target="../tags/tag242.xml"/><Relationship Id="rId10" Type="http://schemas.openxmlformats.org/officeDocument/2006/relationships/tags" Target="../tags/tag241.xml"/><Relationship Id="rId1" Type="http://schemas.openxmlformats.org/officeDocument/2006/relationships/tags" Target="../tags/tag23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73.xml"/><Relationship Id="rId8" Type="http://schemas.openxmlformats.org/officeDocument/2006/relationships/image" Target="../media/image13.svg"/><Relationship Id="rId71" Type="http://schemas.openxmlformats.org/officeDocument/2006/relationships/slideLayout" Target="../slideLayouts/slideLayout6.xml"/><Relationship Id="rId70" Type="http://schemas.openxmlformats.org/officeDocument/2006/relationships/tags" Target="../tags/tag312.xml"/><Relationship Id="rId7" Type="http://schemas.openxmlformats.org/officeDocument/2006/relationships/image" Target="../media/image12.png"/><Relationship Id="rId69" Type="http://schemas.openxmlformats.org/officeDocument/2006/relationships/tags" Target="../tags/tag311.xml"/><Relationship Id="rId68" Type="http://schemas.openxmlformats.org/officeDocument/2006/relationships/tags" Target="../tags/tag310.xml"/><Relationship Id="rId67" Type="http://schemas.openxmlformats.org/officeDocument/2006/relationships/tags" Target="../tags/tag309.xml"/><Relationship Id="rId66" Type="http://schemas.openxmlformats.org/officeDocument/2006/relationships/image" Target="../media/image72.svg"/><Relationship Id="rId65" Type="http://schemas.openxmlformats.org/officeDocument/2006/relationships/image" Target="../media/image71.png"/><Relationship Id="rId64" Type="http://schemas.openxmlformats.org/officeDocument/2006/relationships/tags" Target="../tags/tag308.xml"/><Relationship Id="rId63" Type="http://schemas.openxmlformats.org/officeDocument/2006/relationships/tags" Target="../tags/tag307.xml"/><Relationship Id="rId62" Type="http://schemas.openxmlformats.org/officeDocument/2006/relationships/tags" Target="../tags/tag306.xml"/><Relationship Id="rId61" Type="http://schemas.openxmlformats.org/officeDocument/2006/relationships/tags" Target="../tags/tag305.xml"/><Relationship Id="rId60" Type="http://schemas.openxmlformats.org/officeDocument/2006/relationships/image" Target="../media/image70.svg"/><Relationship Id="rId6" Type="http://schemas.openxmlformats.org/officeDocument/2006/relationships/tags" Target="../tags/tag272.xml"/><Relationship Id="rId59" Type="http://schemas.openxmlformats.org/officeDocument/2006/relationships/image" Target="../media/image69.png"/><Relationship Id="rId58" Type="http://schemas.openxmlformats.org/officeDocument/2006/relationships/tags" Target="../tags/tag304.xml"/><Relationship Id="rId57" Type="http://schemas.openxmlformats.org/officeDocument/2006/relationships/tags" Target="../tags/tag303.xml"/><Relationship Id="rId56" Type="http://schemas.openxmlformats.org/officeDocument/2006/relationships/tags" Target="../tags/tag302.xml"/><Relationship Id="rId55" Type="http://schemas.openxmlformats.org/officeDocument/2006/relationships/image" Target="../media/image26.svg"/><Relationship Id="rId54" Type="http://schemas.openxmlformats.org/officeDocument/2006/relationships/image" Target="../media/image25.png"/><Relationship Id="rId53" Type="http://schemas.openxmlformats.org/officeDocument/2006/relationships/tags" Target="../tags/tag301.xml"/><Relationship Id="rId52" Type="http://schemas.openxmlformats.org/officeDocument/2006/relationships/tags" Target="../tags/tag300.xml"/><Relationship Id="rId51" Type="http://schemas.openxmlformats.org/officeDocument/2006/relationships/tags" Target="../tags/tag299.xml"/><Relationship Id="rId50" Type="http://schemas.openxmlformats.org/officeDocument/2006/relationships/tags" Target="../tags/tag298.xml"/><Relationship Id="rId5" Type="http://schemas.openxmlformats.org/officeDocument/2006/relationships/tags" Target="../tags/tag271.xml"/><Relationship Id="rId49" Type="http://schemas.openxmlformats.org/officeDocument/2006/relationships/image" Target="../media/image68.svg"/><Relationship Id="rId48" Type="http://schemas.openxmlformats.org/officeDocument/2006/relationships/image" Target="../media/image67.png"/><Relationship Id="rId47" Type="http://schemas.openxmlformats.org/officeDocument/2006/relationships/tags" Target="../tags/tag297.xml"/><Relationship Id="rId46" Type="http://schemas.openxmlformats.org/officeDocument/2006/relationships/tags" Target="../tags/tag296.xml"/><Relationship Id="rId45" Type="http://schemas.openxmlformats.org/officeDocument/2006/relationships/tags" Target="../tags/tag295.xml"/><Relationship Id="rId44" Type="http://schemas.openxmlformats.org/officeDocument/2006/relationships/image" Target="../media/image66.svg"/><Relationship Id="rId43" Type="http://schemas.openxmlformats.org/officeDocument/2006/relationships/image" Target="../media/image65.png"/><Relationship Id="rId42" Type="http://schemas.openxmlformats.org/officeDocument/2006/relationships/tags" Target="../tags/tag294.xml"/><Relationship Id="rId41" Type="http://schemas.openxmlformats.org/officeDocument/2006/relationships/tags" Target="../tags/tag293.xml"/><Relationship Id="rId40" Type="http://schemas.openxmlformats.org/officeDocument/2006/relationships/tags" Target="../tags/tag292.xml"/><Relationship Id="rId4" Type="http://schemas.openxmlformats.org/officeDocument/2006/relationships/tags" Target="../tags/tag270.xml"/><Relationship Id="rId39" Type="http://schemas.openxmlformats.org/officeDocument/2006/relationships/image" Target="../media/image64.svg"/><Relationship Id="rId38" Type="http://schemas.openxmlformats.org/officeDocument/2006/relationships/image" Target="../media/image63.png"/><Relationship Id="rId37" Type="http://schemas.openxmlformats.org/officeDocument/2006/relationships/tags" Target="../tags/tag291.xml"/><Relationship Id="rId36" Type="http://schemas.openxmlformats.org/officeDocument/2006/relationships/tags" Target="../tags/tag290.xml"/><Relationship Id="rId35" Type="http://schemas.openxmlformats.org/officeDocument/2006/relationships/tags" Target="../tags/tag289.xml"/><Relationship Id="rId34" Type="http://schemas.openxmlformats.org/officeDocument/2006/relationships/image" Target="../media/image62.svg"/><Relationship Id="rId33" Type="http://schemas.openxmlformats.org/officeDocument/2006/relationships/image" Target="../media/image61.png"/><Relationship Id="rId32" Type="http://schemas.openxmlformats.org/officeDocument/2006/relationships/tags" Target="../tags/tag288.xml"/><Relationship Id="rId31" Type="http://schemas.openxmlformats.org/officeDocument/2006/relationships/tags" Target="../tags/tag287.xml"/><Relationship Id="rId30" Type="http://schemas.openxmlformats.org/officeDocument/2006/relationships/tags" Target="../tags/tag286.xml"/><Relationship Id="rId3" Type="http://schemas.openxmlformats.org/officeDocument/2006/relationships/tags" Target="../tags/tag269.xml"/><Relationship Id="rId29" Type="http://schemas.openxmlformats.org/officeDocument/2006/relationships/image" Target="../media/image60.svg"/><Relationship Id="rId28" Type="http://schemas.openxmlformats.org/officeDocument/2006/relationships/image" Target="../media/image59.png"/><Relationship Id="rId27" Type="http://schemas.openxmlformats.org/officeDocument/2006/relationships/tags" Target="../tags/tag285.xml"/><Relationship Id="rId26" Type="http://schemas.openxmlformats.org/officeDocument/2006/relationships/tags" Target="../tags/tag284.xml"/><Relationship Id="rId25" Type="http://schemas.openxmlformats.org/officeDocument/2006/relationships/tags" Target="../tags/tag283.xml"/><Relationship Id="rId24" Type="http://schemas.openxmlformats.org/officeDocument/2006/relationships/tags" Target="../tags/tag282.xml"/><Relationship Id="rId23" Type="http://schemas.openxmlformats.org/officeDocument/2006/relationships/image" Target="../media/image58.svg"/><Relationship Id="rId22" Type="http://schemas.openxmlformats.org/officeDocument/2006/relationships/image" Target="../media/image57.png"/><Relationship Id="rId21" Type="http://schemas.openxmlformats.org/officeDocument/2006/relationships/tags" Target="../tags/tag281.xml"/><Relationship Id="rId20" Type="http://schemas.openxmlformats.org/officeDocument/2006/relationships/tags" Target="../tags/tag280.xml"/><Relationship Id="rId2" Type="http://schemas.openxmlformats.org/officeDocument/2006/relationships/tags" Target="../tags/tag268.xml"/><Relationship Id="rId19" Type="http://schemas.openxmlformats.org/officeDocument/2006/relationships/tags" Target="../tags/tag279.xml"/><Relationship Id="rId18" Type="http://schemas.openxmlformats.org/officeDocument/2006/relationships/image" Target="../media/image42.svg"/><Relationship Id="rId17" Type="http://schemas.openxmlformats.org/officeDocument/2006/relationships/image" Target="../media/image41.png"/><Relationship Id="rId16" Type="http://schemas.openxmlformats.org/officeDocument/2006/relationships/tags" Target="../tags/tag278.xml"/><Relationship Id="rId15" Type="http://schemas.openxmlformats.org/officeDocument/2006/relationships/tags" Target="../tags/tag277.xml"/><Relationship Id="rId14" Type="http://schemas.openxmlformats.org/officeDocument/2006/relationships/tags" Target="../tags/tag276.xml"/><Relationship Id="rId13" Type="http://schemas.openxmlformats.org/officeDocument/2006/relationships/image" Target="../media/image56.svg"/><Relationship Id="rId12" Type="http://schemas.openxmlformats.org/officeDocument/2006/relationships/image" Target="../media/image55.png"/><Relationship Id="rId11" Type="http://schemas.openxmlformats.org/officeDocument/2006/relationships/tags" Target="../tags/tag275.xml"/><Relationship Id="rId10" Type="http://schemas.openxmlformats.org/officeDocument/2006/relationships/tags" Target="../tags/tag274.xml"/><Relationship Id="rId1" Type="http://schemas.openxmlformats.org/officeDocument/2006/relationships/tags" Target="../tags/tag267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21.xml"/><Relationship Id="rId8" Type="http://schemas.openxmlformats.org/officeDocument/2006/relationships/tags" Target="../tags/tag320.xml"/><Relationship Id="rId7" Type="http://schemas.openxmlformats.org/officeDocument/2006/relationships/tags" Target="../tags/tag319.xml"/><Relationship Id="rId6" Type="http://schemas.openxmlformats.org/officeDocument/2006/relationships/tags" Target="../tags/tag318.xml"/><Relationship Id="rId5" Type="http://schemas.openxmlformats.org/officeDocument/2006/relationships/tags" Target="../tags/tag317.xml"/><Relationship Id="rId40" Type="http://schemas.openxmlformats.org/officeDocument/2006/relationships/slideLayout" Target="../slideLayouts/slideLayout6.xml"/><Relationship Id="rId4" Type="http://schemas.openxmlformats.org/officeDocument/2006/relationships/tags" Target="../tags/tag316.xml"/><Relationship Id="rId39" Type="http://schemas.openxmlformats.org/officeDocument/2006/relationships/tags" Target="../tags/tag345.xml"/><Relationship Id="rId38" Type="http://schemas.openxmlformats.org/officeDocument/2006/relationships/image" Target="../media/image76.svg"/><Relationship Id="rId37" Type="http://schemas.openxmlformats.org/officeDocument/2006/relationships/image" Target="../media/image75.png"/><Relationship Id="rId36" Type="http://schemas.openxmlformats.org/officeDocument/2006/relationships/tags" Target="../tags/tag344.xml"/><Relationship Id="rId35" Type="http://schemas.openxmlformats.org/officeDocument/2006/relationships/tags" Target="../tags/tag343.xml"/><Relationship Id="rId34" Type="http://schemas.openxmlformats.org/officeDocument/2006/relationships/tags" Target="../tags/tag342.xml"/><Relationship Id="rId33" Type="http://schemas.openxmlformats.org/officeDocument/2006/relationships/image" Target="../media/image74.svg"/><Relationship Id="rId32" Type="http://schemas.openxmlformats.org/officeDocument/2006/relationships/image" Target="../media/image73.png"/><Relationship Id="rId31" Type="http://schemas.openxmlformats.org/officeDocument/2006/relationships/tags" Target="../tags/tag341.xml"/><Relationship Id="rId30" Type="http://schemas.openxmlformats.org/officeDocument/2006/relationships/tags" Target="../tags/tag340.xml"/><Relationship Id="rId3" Type="http://schemas.openxmlformats.org/officeDocument/2006/relationships/tags" Target="../tags/tag315.xml"/><Relationship Id="rId29" Type="http://schemas.openxmlformats.org/officeDocument/2006/relationships/tags" Target="../tags/tag339.xml"/><Relationship Id="rId28" Type="http://schemas.openxmlformats.org/officeDocument/2006/relationships/image" Target="../media/image9.svg"/><Relationship Id="rId27" Type="http://schemas.openxmlformats.org/officeDocument/2006/relationships/image" Target="../media/image8.png"/><Relationship Id="rId26" Type="http://schemas.openxmlformats.org/officeDocument/2006/relationships/tags" Target="../tags/tag338.xml"/><Relationship Id="rId25" Type="http://schemas.openxmlformats.org/officeDocument/2006/relationships/tags" Target="../tags/tag337.xml"/><Relationship Id="rId24" Type="http://schemas.openxmlformats.org/officeDocument/2006/relationships/tags" Target="../tags/tag336.xml"/><Relationship Id="rId23" Type="http://schemas.openxmlformats.org/officeDocument/2006/relationships/tags" Target="../tags/tag335.xml"/><Relationship Id="rId22" Type="http://schemas.openxmlformats.org/officeDocument/2006/relationships/tags" Target="../tags/tag334.xml"/><Relationship Id="rId21" Type="http://schemas.openxmlformats.org/officeDocument/2006/relationships/tags" Target="../tags/tag333.xml"/><Relationship Id="rId20" Type="http://schemas.openxmlformats.org/officeDocument/2006/relationships/tags" Target="../tags/tag332.xml"/><Relationship Id="rId2" Type="http://schemas.openxmlformats.org/officeDocument/2006/relationships/tags" Target="../tags/tag314.xml"/><Relationship Id="rId19" Type="http://schemas.openxmlformats.org/officeDocument/2006/relationships/tags" Target="../tags/tag331.xml"/><Relationship Id="rId18" Type="http://schemas.openxmlformats.org/officeDocument/2006/relationships/tags" Target="../tags/tag330.xml"/><Relationship Id="rId17" Type="http://schemas.openxmlformats.org/officeDocument/2006/relationships/tags" Target="../tags/tag329.xml"/><Relationship Id="rId16" Type="http://schemas.openxmlformats.org/officeDocument/2006/relationships/tags" Target="../tags/tag328.xml"/><Relationship Id="rId15" Type="http://schemas.openxmlformats.org/officeDocument/2006/relationships/tags" Target="../tags/tag327.xml"/><Relationship Id="rId14" Type="http://schemas.openxmlformats.org/officeDocument/2006/relationships/tags" Target="../tags/tag326.xml"/><Relationship Id="rId13" Type="http://schemas.openxmlformats.org/officeDocument/2006/relationships/tags" Target="../tags/tag325.xml"/><Relationship Id="rId12" Type="http://schemas.openxmlformats.org/officeDocument/2006/relationships/tags" Target="../tags/tag324.xml"/><Relationship Id="rId11" Type="http://schemas.openxmlformats.org/officeDocument/2006/relationships/tags" Target="../tags/tag323.xml"/><Relationship Id="rId10" Type="http://schemas.openxmlformats.org/officeDocument/2006/relationships/tags" Target="../tags/tag322.xml"/><Relationship Id="rId1" Type="http://schemas.openxmlformats.org/officeDocument/2006/relationships/tags" Target="../tags/tag313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48.xml"/><Relationship Id="rId2" Type="http://schemas.openxmlformats.org/officeDocument/2006/relationships/tags" Target="../tags/tag347.xml"/><Relationship Id="rId1" Type="http://schemas.openxmlformats.org/officeDocument/2006/relationships/tags" Target="../tags/tag3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长方体正方体圆柱球·器物中的立体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传统器物中的立体图形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长方体：古代砖匣与书匣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303395" cy="2581275"/>
          </a:xfrm>
          <a:custGeom>
            <a:avLst/>
            <a:gdLst>
              <a:gd name="sw" fmla="*/ 1 w 6776"/>
              <a:gd name="sh" fmla="*/ 1 h 4065"/>
              <a:gd name="mins" fmla="min sw sh"/>
              <a:gd name="dsw" fmla="+- 0 sw mins"/>
              <a:gd name="dsh" fmla="+- 0 sh mins"/>
              <a:gd name="p0x0" fmla="*/ 180 w 6776"/>
              <a:gd name="p0y0" fmla="*/ 0 h 4065"/>
              <a:gd name="p0x1" fmla="*/ 6596 w 6776"/>
              <a:gd name="p0y1" fmla="*/ 0 h 4065"/>
              <a:gd name="p0x2" fmla="*/ 6696 w 6776"/>
              <a:gd name="p0y2" fmla="*/ 0 h 4065"/>
              <a:gd name="p0x3" fmla="*/ 6776 w 6776"/>
              <a:gd name="p0y3" fmla="*/ 80 h 4065"/>
              <a:gd name="p0x4" fmla="*/ 6776 w 6776"/>
              <a:gd name="p0y4" fmla="*/ 180 h 4065"/>
              <a:gd name="p0x5" fmla="*/ 6776 w 6776"/>
              <a:gd name="p0y5" fmla="*/ 3885 h 4065"/>
              <a:gd name="p0x6" fmla="*/ 6776 w 6776"/>
              <a:gd name="p0y6" fmla="*/ 3984 h 4065"/>
              <a:gd name="p0x7" fmla="*/ 6696 w 6776"/>
              <a:gd name="p0y7" fmla="*/ 4065 h 4065"/>
              <a:gd name="p0x8" fmla="*/ 6596 w 6776"/>
              <a:gd name="p0y8" fmla="*/ 4065 h 4065"/>
              <a:gd name="p0x9" fmla="*/ 180 w 6776"/>
              <a:gd name="p0y9" fmla="*/ 4065 h 4065"/>
              <a:gd name="p0x10" fmla="*/ 80 w 6776"/>
              <a:gd name="p0y10" fmla="*/ 4065 h 4065"/>
              <a:gd name="p0x11" fmla="*/ 0 w 6776"/>
              <a:gd name="p0y11" fmla="*/ 3984 h 4065"/>
              <a:gd name="p0x12" fmla="*/ 0 w 6776"/>
              <a:gd name="p0y12" fmla="*/ 3885 h 4065"/>
              <a:gd name="p0x13" fmla="*/ 0 w 6776"/>
              <a:gd name="p0y13" fmla="*/ 180 h 4065"/>
              <a:gd name="p0x14" fmla="*/ 0 w 6776"/>
              <a:gd name="p0y14" fmla="*/ 80 h 4065"/>
              <a:gd name="p0x15" fmla="*/ 80 w 6776"/>
              <a:gd name="p0y15" fmla="*/ 0 h 4065"/>
              <a:gd name="p0x16" fmla="*/ 180 w 6776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7856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6522" t="-897" r="-6522" b="-897"/>
          <a:stretch>
            <a:fillRect/>
          </a:stretch>
        </p:blipFill>
        <p:spPr>
          <a:xfrm>
            <a:off x="857250" y="1866900"/>
            <a:ext cx="24765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81260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古代砖块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343150"/>
            <a:ext cx="391284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长方体是古人最常用的建筑形状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771525" y="2738120"/>
            <a:ext cx="551815" cy="276225"/>
          </a:xfrm>
          <a:custGeom>
            <a:avLst/>
            <a:gdLst>
              <a:gd name="sw" fmla="*/ 1 w 869"/>
              <a:gd name="sh" fmla="*/ 1 h 435"/>
              <a:gd name="mins" fmla="min sw sh"/>
              <a:gd name="dsw" fmla="+- 0 sw mins"/>
              <a:gd name="dsh" fmla="+- 0 sh mins"/>
              <a:gd name="p0x0" fmla="*/ 90 w 869"/>
              <a:gd name="p0y0" fmla="*/ 0 h 435"/>
              <a:gd name="p0x1" fmla="*/ 779 w 869"/>
              <a:gd name="p0y1" fmla="*/ 0 h 435"/>
              <a:gd name="p0x2" fmla="*/ 829 w 869"/>
              <a:gd name="p0y2" fmla="*/ 0 h 435"/>
              <a:gd name="p0x3" fmla="*/ 869 w 869"/>
              <a:gd name="p0y3" fmla="*/ 40 h 435"/>
              <a:gd name="p0x4" fmla="*/ 869 w 869"/>
              <a:gd name="p0y4" fmla="*/ 90 h 435"/>
              <a:gd name="p0x5" fmla="*/ 869 w 869"/>
              <a:gd name="p0y5" fmla="*/ 345 h 435"/>
              <a:gd name="p0x6" fmla="*/ 869 w 869"/>
              <a:gd name="p0y6" fmla="*/ 394 h 435"/>
              <a:gd name="p0x7" fmla="*/ 829 w 869"/>
              <a:gd name="p0y7" fmla="*/ 435 h 435"/>
              <a:gd name="p0x8" fmla="*/ 779 w 869"/>
              <a:gd name="p0y8" fmla="*/ 435 h 435"/>
              <a:gd name="p0x9" fmla="*/ 90 w 869"/>
              <a:gd name="p0y9" fmla="*/ 435 h 435"/>
              <a:gd name="p0x10" fmla="*/ 40 w 869"/>
              <a:gd name="p0y10" fmla="*/ 435 h 435"/>
              <a:gd name="p0x11" fmla="*/ 0 w 869"/>
              <a:gd name="p0y11" fmla="*/ 394 h 435"/>
              <a:gd name="p0x12" fmla="*/ 0 w 869"/>
              <a:gd name="p0y12" fmla="*/ 345 h 435"/>
              <a:gd name="p0x13" fmla="*/ 0 w 869"/>
              <a:gd name="p0y13" fmla="*/ 90 h 435"/>
              <a:gd name="p0x14" fmla="*/ 0 w 869"/>
              <a:gd name="p0y14" fmla="*/ 40 h 435"/>
              <a:gd name="p0x15" fmla="*/ 40 w 869"/>
              <a:gd name="p0y15" fmla="*/ 0 h 435"/>
              <a:gd name="p0x16" fmla="*/ 90 w 869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847725" y="2776538"/>
            <a:ext cx="55229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个面</a:t>
            </a:r>
            <a:endParaRPr lang="zh-CN"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1361440" y="2738120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1438123" y="2776538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对面相同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2161540" y="2738120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2238299" y="2776538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稳稳当当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575945" y="3890645"/>
            <a:ext cx="4303395" cy="2581275"/>
          </a:xfrm>
          <a:custGeom>
            <a:avLst/>
            <a:gdLst>
              <a:gd name="sw" fmla="*/ 1 w 6776"/>
              <a:gd name="sh" fmla="*/ 1 h 4065"/>
              <a:gd name="mins" fmla="min sw sh"/>
              <a:gd name="dsw" fmla="+- 0 sw mins"/>
              <a:gd name="dsh" fmla="+- 0 sh mins"/>
              <a:gd name="p0x0" fmla="*/ 180 w 6776"/>
              <a:gd name="p0y0" fmla="*/ 0 h 4065"/>
              <a:gd name="p0x1" fmla="*/ 6596 w 6776"/>
              <a:gd name="p0y1" fmla="*/ 0 h 4065"/>
              <a:gd name="p0x2" fmla="*/ 6696 w 6776"/>
              <a:gd name="p0y2" fmla="*/ 0 h 4065"/>
              <a:gd name="p0x3" fmla="*/ 6776 w 6776"/>
              <a:gd name="p0y3" fmla="*/ 80 h 4065"/>
              <a:gd name="p0x4" fmla="*/ 6776 w 6776"/>
              <a:gd name="p0y4" fmla="*/ 180 h 4065"/>
              <a:gd name="p0x5" fmla="*/ 6776 w 6776"/>
              <a:gd name="p0y5" fmla="*/ 3885 h 4065"/>
              <a:gd name="p0x6" fmla="*/ 6776 w 6776"/>
              <a:gd name="p0y6" fmla="*/ 3984 h 4065"/>
              <a:gd name="p0x7" fmla="*/ 6696 w 6776"/>
              <a:gd name="p0y7" fmla="*/ 4065 h 4065"/>
              <a:gd name="p0x8" fmla="*/ 6596 w 6776"/>
              <a:gd name="p0y8" fmla="*/ 4065 h 4065"/>
              <a:gd name="p0x9" fmla="*/ 180 w 6776"/>
              <a:gd name="p0y9" fmla="*/ 4065 h 4065"/>
              <a:gd name="p0x10" fmla="*/ 80 w 6776"/>
              <a:gd name="p0y10" fmla="*/ 4065 h 4065"/>
              <a:gd name="p0x11" fmla="*/ 0 w 6776"/>
              <a:gd name="p0y11" fmla="*/ 3984 h 4065"/>
              <a:gd name="p0x12" fmla="*/ 0 w 6776"/>
              <a:gd name="p0y12" fmla="*/ 3885 h 4065"/>
              <a:gd name="p0x13" fmla="*/ 0 w 6776"/>
              <a:gd name="p0y13" fmla="*/ 180 h 4065"/>
              <a:gd name="p0x14" fmla="*/ 0 w 6776"/>
              <a:gd name="p0y14" fmla="*/ 80 h 4065"/>
              <a:gd name="p0x15" fmla="*/ 80 w 6776"/>
              <a:gd name="p0y15" fmla="*/ 0 h 4065"/>
              <a:gd name="p0x16" fmla="*/ 180 w 6776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771525" y="45669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000" t="-10152" r="-2000" b="-10152"/>
          <a:stretch>
            <a:fillRect/>
          </a:stretch>
        </p:blipFill>
        <p:spPr>
          <a:xfrm>
            <a:off x="857250" y="4648200"/>
            <a:ext cx="247650" cy="25209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1304925" y="4593908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书匣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771525" y="5124450"/>
            <a:ext cx="391284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装竹简的盒子，同样是长方体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771525" y="5519420"/>
            <a:ext cx="551815" cy="276225"/>
          </a:xfrm>
          <a:custGeom>
            <a:avLst/>
            <a:gdLst>
              <a:gd name="sw" fmla="*/ 1 w 869"/>
              <a:gd name="sh" fmla="*/ 1 h 435"/>
              <a:gd name="mins" fmla="min sw sh"/>
              <a:gd name="dsw" fmla="+- 0 sw mins"/>
              <a:gd name="dsh" fmla="+- 0 sh mins"/>
              <a:gd name="p0x0" fmla="*/ 90 w 869"/>
              <a:gd name="p0y0" fmla="*/ 0 h 435"/>
              <a:gd name="p0x1" fmla="*/ 779 w 869"/>
              <a:gd name="p0y1" fmla="*/ 0 h 435"/>
              <a:gd name="p0x2" fmla="*/ 829 w 869"/>
              <a:gd name="p0y2" fmla="*/ 0 h 435"/>
              <a:gd name="p0x3" fmla="*/ 869 w 869"/>
              <a:gd name="p0y3" fmla="*/ 40 h 435"/>
              <a:gd name="p0x4" fmla="*/ 869 w 869"/>
              <a:gd name="p0y4" fmla="*/ 90 h 435"/>
              <a:gd name="p0x5" fmla="*/ 869 w 869"/>
              <a:gd name="p0y5" fmla="*/ 345 h 435"/>
              <a:gd name="p0x6" fmla="*/ 869 w 869"/>
              <a:gd name="p0y6" fmla="*/ 394 h 435"/>
              <a:gd name="p0x7" fmla="*/ 829 w 869"/>
              <a:gd name="p0y7" fmla="*/ 435 h 435"/>
              <a:gd name="p0x8" fmla="*/ 779 w 869"/>
              <a:gd name="p0y8" fmla="*/ 435 h 435"/>
              <a:gd name="p0x9" fmla="*/ 90 w 869"/>
              <a:gd name="p0y9" fmla="*/ 435 h 435"/>
              <a:gd name="p0x10" fmla="*/ 40 w 869"/>
              <a:gd name="p0y10" fmla="*/ 435 h 435"/>
              <a:gd name="p0x11" fmla="*/ 0 w 869"/>
              <a:gd name="p0y11" fmla="*/ 394 h 435"/>
              <a:gd name="p0x12" fmla="*/ 0 w 869"/>
              <a:gd name="p0y12" fmla="*/ 345 h 435"/>
              <a:gd name="p0x13" fmla="*/ 0 w 869"/>
              <a:gd name="p0y13" fmla="*/ 90 h 435"/>
              <a:gd name="p0x14" fmla="*/ 0 w 869"/>
              <a:gd name="p0y14" fmla="*/ 40 h 435"/>
              <a:gd name="p0x15" fmla="*/ 40 w 869"/>
              <a:gd name="p0y15" fmla="*/ 0 h 435"/>
              <a:gd name="p0x16" fmla="*/ 90 w 869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847725" y="5557838"/>
            <a:ext cx="55229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sz="120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个面</a:t>
            </a:r>
            <a:endParaRPr lang="zh-CN" sz="1200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1361440" y="5519420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1438123" y="5557838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对面相同</a:t>
            </a:r>
            <a:endParaRPr sz="1200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2161540" y="5519420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2238299" y="5557838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稳稳当当</a:t>
            </a:r>
            <a:endParaRPr sz="1200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8"/>
            </p:custDataLst>
          </p:nvPr>
        </p:nvSpPr>
        <p:spPr>
          <a:xfrm>
            <a:off x="5155565" y="1109345"/>
            <a:ext cx="6459855" cy="5362575"/>
          </a:xfrm>
          <a:custGeom>
            <a:avLst/>
            <a:gdLst>
              <a:gd name="sw" fmla="*/ 1 w 10173"/>
              <a:gd name="sh" fmla="*/ 1 h 8445"/>
              <a:gd name="mins" fmla="min sw sh"/>
              <a:gd name="dsw" fmla="+- 0 sw mins"/>
              <a:gd name="dsh" fmla="+- 0 sh mins"/>
              <a:gd name="p0x0" fmla="*/ 180 w 10173"/>
              <a:gd name="p0y0" fmla="*/ 0 h 8445"/>
              <a:gd name="p0x1" fmla="*/ 9993 w 10173"/>
              <a:gd name="p0y1" fmla="*/ 0 h 8445"/>
              <a:gd name="p0x2" fmla="*/ 10092 w 10173"/>
              <a:gd name="p0y2" fmla="*/ 0 h 8445"/>
              <a:gd name="p0x3" fmla="*/ 10173 w 10173"/>
              <a:gd name="p0y3" fmla="*/ 80 h 8445"/>
              <a:gd name="p0x4" fmla="*/ 10173 w 10173"/>
              <a:gd name="p0y4" fmla="*/ 180 h 8445"/>
              <a:gd name="p0x5" fmla="*/ 10173 w 10173"/>
              <a:gd name="p0y5" fmla="*/ 8265 h 8445"/>
              <a:gd name="p0x6" fmla="*/ 10173 w 10173"/>
              <a:gd name="p0y6" fmla="*/ 8364 h 8445"/>
              <a:gd name="p0x7" fmla="*/ 10092 w 10173"/>
              <a:gd name="p0y7" fmla="*/ 8445 h 8445"/>
              <a:gd name="p0x8" fmla="*/ 9993 w 10173"/>
              <a:gd name="p0y8" fmla="*/ 8445 h 8445"/>
              <a:gd name="p0x9" fmla="*/ 180 w 10173"/>
              <a:gd name="p0y9" fmla="*/ 8445 h 8445"/>
              <a:gd name="p0x10" fmla="*/ 80 w 10173"/>
              <a:gd name="p0y10" fmla="*/ 8445 h 8445"/>
              <a:gd name="p0x11" fmla="*/ 0 w 10173"/>
              <a:gd name="p0y11" fmla="*/ 8364 h 8445"/>
              <a:gd name="p0x12" fmla="*/ 0 w 10173"/>
              <a:gd name="p0y12" fmla="*/ 8265 h 8445"/>
              <a:gd name="p0x13" fmla="*/ 0 w 10173"/>
              <a:gd name="p0y13" fmla="*/ 180 h 8445"/>
              <a:gd name="p0x14" fmla="*/ 0 w 10173"/>
              <a:gd name="p0y14" fmla="*/ 80 h 8445"/>
              <a:gd name="p0x15" fmla="*/ 80 w 10173"/>
              <a:gd name="p0y15" fmla="*/ 0 h 8445"/>
              <a:gd name="p0x16" fmla="*/ 180 w 10173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9"/>
            </p:custDataLst>
          </p:nvPr>
        </p:nvSpPr>
        <p:spPr>
          <a:xfrm>
            <a:off x="5351116" y="1288732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长方体特征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0"/>
            </p:custDataLst>
          </p:nvPr>
        </p:nvSpPr>
        <p:spPr>
          <a:xfrm>
            <a:off x="5350510" y="19050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7895" t="-6333" r="-7895" b="-6333"/>
          <a:stretch>
            <a:fillRect/>
          </a:stretch>
        </p:blipFill>
        <p:spPr>
          <a:xfrm>
            <a:off x="5417185" y="1966595"/>
            <a:ext cx="209550" cy="21463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5846416" y="1909763"/>
            <a:ext cx="14524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长方体有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个面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5"/>
            </p:custDataLst>
          </p:nvPr>
        </p:nvSpPr>
        <p:spPr>
          <a:xfrm>
            <a:off x="5350510" y="25908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4259" t="-90833" r="-4259" b="-90833"/>
          <a:stretch>
            <a:fillRect/>
          </a:stretch>
        </p:blipFill>
        <p:spPr>
          <a:xfrm>
            <a:off x="5429250" y="2652395"/>
            <a:ext cx="186055" cy="21463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9"/>
            </p:custDataLst>
          </p:nvPr>
        </p:nvSpPr>
        <p:spPr>
          <a:xfrm>
            <a:off x="5846416" y="2595563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相对的两个面形状相同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0"/>
            </p:custDataLst>
          </p:nvPr>
        </p:nvSpPr>
        <p:spPr>
          <a:xfrm>
            <a:off x="5350510" y="32766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 l="-1458" t="-3651" r="-1458" b="-3651"/>
          <a:stretch>
            <a:fillRect/>
          </a:stretch>
        </p:blipFill>
        <p:spPr>
          <a:xfrm>
            <a:off x="5443855" y="3338195"/>
            <a:ext cx="156845" cy="21463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4"/>
            </p:custDataLst>
          </p:nvPr>
        </p:nvSpPr>
        <p:spPr>
          <a:xfrm>
            <a:off x="5846416" y="3281363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可以平稳放置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，是建筑基础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350510" y="5840730"/>
            <a:ext cx="6069330" cy="435610"/>
            <a:chOff x="8426" y="9198"/>
            <a:chExt cx="9558" cy="686"/>
          </a:xfrm>
        </p:grpSpPr>
        <p:sp>
          <p:nvSpPr>
            <p:cNvPr id="37" name="任意多边形 36"/>
            <p:cNvSpPr/>
            <p:nvPr>
              <p:custDataLst>
                <p:tags r:id="rId45"/>
              </p:custDataLst>
            </p:nvPr>
          </p:nvSpPr>
          <p:spPr>
            <a:xfrm>
              <a:off x="8426" y="9198"/>
              <a:ext cx="9559" cy="686"/>
            </a:xfrm>
            <a:custGeom>
              <a:avLst/>
              <a:gdLst>
                <a:gd name="sw" fmla="*/ 1 w 9558"/>
                <a:gd name="sh" fmla="*/ 1 h 686"/>
                <a:gd name="mins" fmla="min sw sh"/>
                <a:gd name="dsw" fmla="+- 0 sw mins"/>
                <a:gd name="dsh" fmla="+- 0 sh mins"/>
                <a:gd name="p0x0" fmla="*/ 0 w 9558"/>
                <a:gd name="p0y0" fmla="*/ 0 h 686"/>
                <a:gd name="p0x1" fmla="*/ 9558 w 9558"/>
                <a:gd name="p0y1" fmla="*/ 0 h 686"/>
                <a:gd name="p0x2" fmla="*/ 9558 w 9558"/>
                <a:gd name="p0y2" fmla="*/ 686 h 686"/>
                <a:gd name="p0x3" fmla="*/ 0 w 9558"/>
                <a:gd name="p0y3" fmla="*/ 686 h 686"/>
                <a:gd name="p0x4" fmla="*/ 0 w 9558"/>
                <a:gd name="p0y4" fmla="*/ 0 h 68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>
              <p:custDataLst>
                <p:tags r:id="rId46"/>
              </p:custDataLst>
            </p:nvPr>
          </p:nvSpPr>
          <p:spPr>
            <a:xfrm>
              <a:off x="8426" y="9198"/>
              <a:ext cx="9559" cy="15"/>
            </a:xfrm>
            <a:custGeom>
              <a:avLst/>
              <a:gdLst>
                <a:gd name="sw" fmla="*/ 1 w 9558"/>
                <a:gd name="sh" fmla="*/ 1 h 15"/>
                <a:gd name="mins" fmla="min sw sh"/>
                <a:gd name="dsw" fmla="+- 0 sw mins"/>
                <a:gd name="dsh" fmla="+- 0 sh mins"/>
                <a:gd name="p0x0" fmla="*/ 0 w 9558"/>
                <a:gd name="p0y0" fmla="*/ 0 h 15"/>
                <a:gd name="p0x1" fmla="*/ 9558 w 9558"/>
                <a:gd name="p0y1" fmla="*/ 0 h 15"/>
                <a:gd name="p0x2" fmla="*/ 9558 w 9558"/>
                <a:gd name="p0y2" fmla="*/ 15 h 15"/>
                <a:gd name="p0x3" fmla="*/ 0 w 9558"/>
                <a:gd name="p0y3" fmla="*/ 15 h 15"/>
                <a:gd name="p0x4" fmla="*/ 0 w 9558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40" name="图片 39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2941" t="-4510" r="-2941" b="-4510"/>
          <a:stretch>
            <a:fillRect/>
          </a:stretch>
        </p:blipFill>
        <p:spPr>
          <a:xfrm>
            <a:off x="5372100" y="6035675"/>
            <a:ext cx="171450" cy="176530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50"/>
            </p:custDataLst>
          </p:nvPr>
        </p:nvSpPr>
        <p:spPr>
          <a:xfrm>
            <a:off x="5603529" y="5987443"/>
            <a:ext cx="581694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古人善用长方体的稳定性，建造城墙、宫殿与藏书楼阁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正方体：骰子与印章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842510" cy="2581275"/>
          </a:xfrm>
          <a:custGeom>
            <a:avLst/>
            <a:gdLst>
              <a:gd name="sw" fmla="*/ 1 w 7625"/>
              <a:gd name="sh" fmla="*/ 1 h 4065"/>
              <a:gd name="mins" fmla="min sw sh"/>
              <a:gd name="dsw" fmla="+- 0 sw mins"/>
              <a:gd name="dsh" fmla="+- 0 sh mins"/>
              <a:gd name="p0x0" fmla="*/ 180 w 7625"/>
              <a:gd name="p0y0" fmla="*/ 0 h 4065"/>
              <a:gd name="p0x1" fmla="*/ 7445 w 7625"/>
              <a:gd name="p0y1" fmla="*/ 0 h 4065"/>
              <a:gd name="p0x2" fmla="*/ 7545 w 7625"/>
              <a:gd name="p0y2" fmla="*/ 0 h 4065"/>
              <a:gd name="p0x3" fmla="*/ 7625 w 7625"/>
              <a:gd name="p0y3" fmla="*/ 80 h 4065"/>
              <a:gd name="p0x4" fmla="*/ 7625 w 7625"/>
              <a:gd name="p0y4" fmla="*/ 180 h 4065"/>
              <a:gd name="p0x5" fmla="*/ 7625 w 7625"/>
              <a:gd name="p0y5" fmla="*/ 3885 h 4065"/>
              <a:gd name="p0x6" fmla="*/ 7625 w 7625"/>
              <a:gd name="p0y6" fmla="*/ 3984 h 4065"/>
              <a:gd name="p0x7" fmla="*/ 7545 w 7625"/>
              <a:gd name="p0y7" fmla="*/ 4065 h 4065"/>
              <a:gd name="p0x8" fmla="*/ 7445 w 7625"/>
              <a:gd name="p0y8" fmla="*/ 4065 h 4065"/>
              <a:gd name="p0x9" fmla="*/ 180 w 7625"/>
              <a:gd name="p0y9" fmla="*/ 4065 h 4065"/>
              <a:gd name="p0x10" fmla="*/ 80 w 7625"/>
              <a:gd name="p0y10" fmla="*/ 4065 h 4065"/>
              <a:gd name="p0x11" fmla="*/ 0 w 7625"/>
              <a:gd name="p0y11" fmla="*/ 3984 h 4065"/>
              <a:gd name="p0x12" fmla="*/ 0 w 7625"/>
              <a:gd name="p0y12" fmla="*/ 3885 h 4065"/>
              <a:gd name="p0x13" fmla="*/ 0 w 7625"/>
              <a:gd name="p0y13" fmla="*/ 180 h 4065"/>
              <a:gd name="p0x14" fmla="*/ 0 w 7625"/>
              <a:gd name="p0y14" fmla="*/ 80 h 4065"/>
              <a:gd name="p0x15" fmla="*/ 80 w 7625"/>
              <a:gd name="p0y15" fmla="*/ 0 h 4065"/>
              <a:gd name="p0x16" fmla="*/ 180 w 762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5811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6522" t="-3067" r="-6522" b="-3067"/>
          <a:stretch>
            <a:fillRect/>
          </a:stretch>
        </p:blipFill>
        <p:spPr>
          <a:xfrm>
            <a:off x="857250" y="1661795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6078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古代骰子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22193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904875" y="2138363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六面立体造型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26003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904875" y="2519363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六个面完全相同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29813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904875" y="2900363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掷出时每面朝上概率均等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575945" y="3890645"/>
            <a:ext cx="4842510" cy="2581275"/>
          </a:xfrm>
          <a:custGeom>
            <a:avLst/>
            <a:gdLst>
              <a:gd name="sw" fmla="*/ 1 w 7625"/>
              <a:gd name="sh" fmla="*/ 1 h 4065"/>
              <a:gd name="mins" fmla="min sw sh"/>
              <a:gd name="dsw" fmla="+- 0 sw mins"/>
              <a:gd name="dsh" fmla="+- 0 sh mins"/>
              <a:gd name="p0x0" fmla="*/ 180 w 7625"/>
              <a:gd name="p0y0" fmla="*/ 0 h 4065"/>
              <a:gd name="p0x1" fmla="*/ 7445 w 7625"/>
              <a:gd name="p0y1" fmla="*/ 0 h 4065"/>
              <a:gd name="p0x2" fmla="*/ 7545 w 7625"/>
              <a:gd name="p0y2" fmla="*/ 0 h 4065"/>
              <a:gd name="p0x3" fmla="*/ 7625 w 7625"/>
              <a:gd name="p0y3" fmla="*/ 80 h 4065"/>
              <a:gd name="p0x4" fmla="*/ 7625 w 7625"/>
              <a:gd name="p0y4" fmla="*/ 180 h 4065"/>
              <a:gd name="p0x5" fmla="*/ 7625 w 7625"/>
              <a:gd name="p0y5" fmla="*/ 3885 h 4065"/>
              <a:gd name="p0x6" fmla="*/ 7625 w 7625"/>
              <a:gd name="p0y6" fmla="*/ 3984 h 4065"/>
              <a:gd name="p0x7" fmla="*/ 7545 w 7625"/>
              <a:gd name="p0y7" fmla="*/ 4065 h 4065"/>
              <a:gd name="p0x8" fmla="*/ 7445 w 7625"/>
              <a:gd name="p0y8" fmla="*/ 4065 h 4065"/>
              <a:gd name="p0x9" fmla="*/ 180 w 7625"/>
              <a:gd name="p0y9" fmla="*/ 4065 h 4065"/>
              <a:gd name="p0x10" fmla="*/ 80 w 7625"/>
              <a:gd name="p0y10" fmla="*/ 4065 h 4065"/>
              <a:gd name="p0x11" fmla="*/ 0 w 7625"/>
              <a:gd name="p0y11" fmla="*/ 3984 h 4065"/>
              <a:gd name="p0x12" fmla="*/ 0 w 7625"/>
              <a:gd name="p0y12" fmla="*/ 3885 h 4065"/>
              <a:gd name="p0x13" fmla="*/ 0 w 7625"/>
              <a:gd name="p0y13" fmla="*/ 180 h 4065"/>
              <a:gd name="p0x14" fmla="*/ 0 w 7625"/>
              <a:gd name="p0y14" fmla="*/ 80 h 4065"/>
              <a:gd name="p0x15" fmla="*/ 80 w 7625"/>
              <a:gd name="p0y15" fmla="*/ 0 h 4065"/>
              <a:gd name="p0x16" fmla="*/ 180 w 762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771525" y="436245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4443095"/>
            <a:ext cx="247650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1304925" y="43891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印章底座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0"/>
            </p:custDataLst>
          </p:nvPr>
        </p:nvSpPr>
        <p:spPr>
          <a:xfrm>
            <a:off x="771525" y="50006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904875" y="4919663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方方正正的造型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2"/>
            </p:custDataLst>
          </p:nvPr>
        </p:nvSpPr>
        <p:spPr>
          <a:xfrm>
            <a:off x="771525" y="53816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904875" y="5300663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六面皆为正方形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771525" y="57626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904875" y="5681663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印面与侧面规格一致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5690235" y="1084580"/>
            <a:ext cx="5930265" cy="444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56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正方体特征</a:t>
            </a:r>
            <a:endParaRPr sz="256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7"/>
            </p:custDataLst>
          </p:nvPr>
        </p:nvSpPr>
        <p:spPr>
          <a:xfrm>
            <a:off x="5694045" y="1557020"/>
            <a:ext cx="5922010" cy="1605915"/>
          </a:xfrm>
          <a:custGeom>
            <a:avLst/>
            <a:gdLst>
              <a:gd name="sw" fmla="*/ 1 w 10897"/>
              <a:gd name="sh" fmla="*/ 1 h 2955"/>
              <a:gd name="mins" fmla="min sw sh"/>
              <a:gd name="dsw" fmla="+- 0 sw mins"/>
              <a:gd name="dsh" fmla="+- 0 sh mins"/>
              <a:gd name="p0x0" fmla="*/ 180 w 10897"/>
              <a:gd name="p0y0" fmla="*/ 0 h 2955"/>
              <a:gd name="p0x1" fmla="*/ 10717 w 10897"/>
              <a:gd name="p0y1" fmla="*/ 0 h 2955"/>
              <a:gd name="p0x2" fmla="*/ 10816 w 10897"/>
              <a:gd name="p0y2" fmla="*/ 0 h 2955"/>
              <a:gd name="p0x3" fmla="*/ 10897 w 10897"/>
              <a:gd name="p0y3" fmla="*/ 80 h 2955"/>
              <a:gd name="p0x4" fmla="*/ 10897 w 10897"/>
              <a:gd name="p0y4" fmla="*/ 180 h 2955"/>
              <a:gd name="p0x5" fmla="*/ 10897 w 10897"/>
              <a:gd name="p0y5" fmla="*/ 2775 h 2955"/>
              <a:gd name="p0x6" fmla="*/ 10897 w 10897"/>
              <a:gd name="p0y6" fmla="*/ 2874 h 2955"/>
              <a:gd name="p0x7" fmla="*/ 10816 w 10897"/>
              <a:gd name="p0y7" fmla="*/ 2955 h 2955"/>
              <a:gd name="p0x8" fmla="*/ 10717 w 10897"/>
              <a:gd name="p0y8" fmla="*/ 2955 h 2955"/>
              <a:gd name="p0x9" fmla="*/ 180 w 10897"/>
              <a:gd name="p0y9" fmla="*/ 2955 h 2955"/>
              <a:gd name="p0x10" fmla="*/ 80 w 10897"/>
              <a:gd name="p0y10" fmla="*/ 2955 h 2955"/>
              <a:gd name="p0x11" fmla="*/ 0 w 10897"/>
              <a:gd name="p0y11" fmla="*/ 2874 h 2955"/>
              <a:gd name="p0x12" fmla="*/ 0 w 10897"/>
              <a:gd name="p0y12" fmla="*/ 2775 h 2955"/>
              <a:gd name="p0x13" fmla="*/ 0 w 10897"/>
              <a:gd name="p0y13" fmla="*/ 180 h 2955"/>
              <a:gd name="p0x14" fmla="*/ 0 w 10897"/>
              <a:gd name="p0y14" fmla="*/ 80 h 2955"/>
              <a:gd name="p0x15" fmla="*/ 80 w 10897"/>
              <a:gd name="p0y15" fmla="*/ 0 h 2955"/>
              <a:gd name="p0x16" fmla="*/ 180 w 10897"/>
              <a:gd name="p0y16" fmla="*/ 0 h 29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8152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8"/>
            </p:custDataLst>
          </p:nvPr>
        </p:nvSpPr>
        <p:spPr>
          <a:xfrm>
            <a:off x="5861050" y="1854835"/>
            <a:ext cx="358775" cy="358775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-9091" t="-5278" r="-9091" b="-5278"/>
          <a:stretch>
            <a:fillRect/>
          </a:stretch>
        </p:blipFill>
        <p:spPr>
          <a:xfrm>
            <a:off x="5934075" y="1924050"/>
            <a:ext cx="212090" cy="2159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2"/>
            </p:custDataLst>
          </p:nvPr>
        </p:nvSpPr>
        <p:spPr>
          <a:xfrm>
            <a:off x="6317615" y="1877695"/>
            <a:ext cx="1826260" cy="3130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79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特殊的几何关系</a:t>
            </a:r>
            <a:endParaRPr sz="179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5861685" y="2331720"/>
            <a:ext cx="5587365" cy="5422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8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正方体是</a:t>
            </a:r>
            <a:r>
              <a:rPr sz="128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特殊的长方体</a:t>
            </a:r>
            <a:r>
              <a:rPr lang="en-US" sz="128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28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当长方体的长、宽、高三个维度相等时，便形成了正方体。这一特殊关系揭示了从一般到特殊的数学演进逻辑。</a:t>
            </a:r>
            <a:endParaRPr lang="zh-CN" altLang="en-US" sz="128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4"/>
            </p:custDataLst>
          </p:nvPr>
        </p:nvSpPr>
        <p:spPr>
          <a:xfrm>
            <a:off x="5694045" y="3211830"/>
            <a:ext cx="5922010" cy="1605915"/>
          </a:xfrm>
          <a:custGeom>
            <a:avLst/>
            <a:gdLst>
              <a:gd name="sw" fmla="*/ 1 w 10897"/>
              <a:gd name="sh" fmla="*/ 1 h 2955"/>
              <a:gd name="mins" fmla="min sw sh"/>
              <a:gd name="dsw" fmla="+- 0 sw mins"/>
              <a:gd name="dsh" fmla="+- 0 sh mins"/>
              <a:gd name="p0x0" fmla="*/ 180 w 10897"/>
              <a:gd name="p0y0" fmla="*/ 0 h 2955"/>
              <a:gd name="p0x1" fmla="*/ 10717 w 10897"/>
              <a:gd name="p0y1" fmla="*/ 0 h 2955"/>
              <a:gd name="p0x2" fmla="*/ 10816 w 10897"/>
              <a:gd name="p0y2" fmla="*/ 0 h 2955"/>
              <a:gd name="p0x3" fmla="*/ 10897 w 10897"/>
              <a:gd name="p0y3" fmla="*/ 80 h 2955"/>
              <a:gd name="p0x4" fmla="*/ 10897 w 10897"/>
              <a:gd name="p0y4" fmla="*/ 180 h 2955"/>
              <a:gd name="p0x5" fmla="*/ 10897 w 10897"/>
              <a:gd name="p0y5" fmla="*/ 2775 h 2955"/>
              <a:gd name="p0x6" fmla="*/ 10897 w 10897"/>
              <a:gd name="p0y6" fmla="*/ 2874 h 2955"/>
              <a:gd name="p0x7" fmla="*/ 10816 w 10897"/>
              <a:gd name="p0y7" fmla="*/ 2955 h 2955"/>
              <a:gd name="p0x8" fmla="*/ 10717 w 10897"/>
              <a:gd name="p0y8" fmla="*/ 2955 h 2955"/>
              <a:gd name="p0x9" fmla="*/ 180 w 10897"/>
              <a:gd name="p0y9" fmla="*/ 2955 h 2955"/>
              <a:gd name="p0x10" fmla="*/ 80 w 10897"/>
              <a:gd name="p0y10" fmla="*/ 2955 h 2955"/>
              <a:gd name="p0x11" fmla="*/ 0 w 10897"/>
              <a:gd name="p0y11" fmla="*/ 2874 h 2955"/>
              <a:gd name="p0x12" fmla="*/ 0 w 10897"/>
              <a:gd name="p0y12" fmla="*/ 2775 h 2955"/>
              <a:gd name="p0x13" fmla="*/ 0 w 10897"/>
              <a:gd name="p0y13" fmla="*/ 180 h 2955"/>
              <a:gd name="p0x14" fmla="*/ 0 w 10897"/>
              <a:gd name="p0y14" fmla="*/ 80 h 2955"/>
              <a:gd name="p0x15" fmla="*/ 80 w 10897"/>
              <a:gd name="p0y15" fmla="*/ 0 h 2955"/>
              <a:gd name="p0x16" fmla="*/ 180 w 10897"/>
              <a:gd name="p0y16" fmla="*/ 0 h 29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8152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5"/>
            </p:custDataLst>
          </p:nvPr>
        </p:nvSpPr>
        <p:spPr>
          <a:xfrm>
            <a:off x="5861050" y="3509645"/>
            <a:ext cx="358775" cy="358775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6522" t="-1026" r="-6522" b="-1026"/>
          <a:stretch>
            <a:fillRect/>
          </a:stretch>
        </p:blipFill>
        <p:spPr>
          <a:xfrm>
            <a:off x="5934075" y="3578860"/>
            <a:ext cx="212090" cy="21590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9"/>
            </p:custDataLst>
          </p:nvPr>
        </p:nvSpPr>
        <p:spPr>
          <a:xfrm>
            <a:off x="6317615" y="3532505"/>
            <a:ext cx="1826260" cy="3130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79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完美的对称结构</a:t>
            </a:r>
            <a:endParaRPr sz="179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0"/>
            </p:custDataLst>
          </p:nvPr>
        </p:nvSpPr>
        <p:spPr>
          <a:xfrm>
            <a:off x="5861685" y="3986530"/>
            <a:ext cx="5587365" cy="5422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28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sz="128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个面都是正方形且大小完全相同</a:t>
            </a:r>
            <a:r>
              <a:rPr lang="zh-CN" sz="128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28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28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条棱长度相等，</a:t>
            </a:r>
            <a:r>
              <a:rPr lang="en-US" altLang="zh-CN" sz="128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28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个顶点各连接</a:t>
            </a:r>
            <a:r>
              <a:rPr lang="en-US" altLang="zh-CN" sz="128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28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条棱。这种高度对称性使正方体成为立体几何中最规则的多面体。</a:t>
            </a:r>
            <a:endParaRPr lang="zh-CN" altLang="en-US" sz="128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41"/>
            </p:custDataLst>
          </p:nvPr>
        </p:nvSpPr>
        <p:spPr>
          <a:xfrm>
            <a:off x="5694045" y="4866640"/>
            <a:ext cx="5922010" cy="1605915"/>
          </a:xfrm>
          <a:custGeom>
            <a:avLst/>
            <a:gdLst>
              <a:gd name="sw" fmla="*/ 1 w 10897"/>
              <a:gd name="sh" fmla="*/ 1 h 2955"/>
              <a:gd name="mins" fmla="min sw sh"/>
              <a:gd name="dsw" fmla="+- 0 sw mins"/>
              <a:gd name="dsh" fmla="+- 0 sh mins"/>
              <a:gd name="p0x0" fmla="*/ 180 w 10897"/>
              <a:gd name="p0y0" fmla="*/ 0 h 2955"/>
              <a:gd name="p0x1" fmla="*/ 10717 w 10897"/>
              <a:gd name="p0y1" fmla="*/ 0 h 2955"/>
              <a:gd name="p0x2" fmla="*/ 10816 w 10897"/>
              <a:gd name="p0y2" fmla="*/ 0 h 2955"/>
              <a:gd name="p0x3" fmla="*/ 10897 w 10897"/>
              <a:gd name="p0y3" fmla="*/ 80 h 2955"/>
              <a:gd name="p0x4" fmla="*/ 10897 w 10897"/>
              <a:gd name="p0y4" fmla="*/ 180 h 2955"/>
              <a:gd name="p0x5" fmla="*/ 10897 w 10897"/>
              <a:gd name="p0y5" fmla="*/ 2775 h 2955"/>
              <a:gd name="p0x6" fmla="*/ 10897 w 10897"/>
              <a:gd name="p0y6" fmla="*/ 2874 h 2955"/>
              <a:gd name="p0x7" fmla="*/ 10816 w 10897"/>
              <a:gd name="p0y7" fmla="*/ 2955 h 2955"/>
              <a:gd name="p0x8" fmla="*/ 10717 w 10897"/>
              <a:gd name="p0y8" fmla="*/ 2955 h 2955"/>
              <a:gd name="p0x9" fmla="*/ 180 w 10897"/>
              <a:gd name="p0y9" fmla="*/ 2955 h 2955"/>
              <a:gd name="p0x10" fmla="*/ 80 w 10897"/>
              <a:gd name="p0y10" fmla="*/ 2955 h 2955"/>
              <a:gd name="p0x11" fmla="*/ 0 w 10897"/>
              <a:gd name="p0y11" fmla="*/ 2874 h 2955"/>
              <a:gd name="p0x12" fmla="*/ 0 w 10897"/>
              <a:gd name="p0y12" fmla="*/ 2775 h 2955"/>
              <a:gd name="p0x13" fmla="*/ 0 w 10897"/>
              <a:gd name="p0y13" fmla="*/ 180 h 2955"/>
              <a:gd name="p0x14" fmla="*/ 0 w 10897"/>
              <a:gd name="p0y14" fmla="*/ 80 h 2955"/>
              <a:gd name="p0x15" fmla="*/ 80 w 10897"/>
              <a:gd name="p0y15" fmla="*/ 0 h 2955"/>
              <a:gd name="p0x16" fmla="*/ 180 w 10897"/>
              <a:gd name="p0y16" fmla="*/ 0 h 29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8152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42"/>
            </p:custDataLst>
          </p:nvPr>
        </p:nvSpPr>
        <p:spPr>
          <a:xfrm>
            <a:off x="5861050" y="5164455"/>
            <a:ext cx="358775" cy="358775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5934075" y="5233670"/>
            <a:ext cx="212090" cy="21590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46"/>
            </p:custDataLst>
          </p:nvPr>
        </p:nvSpPr>
        <p:spPr>
          <a:xfrm>
            <a:off x="6317615" y="5187315"/>
            <a:ext cx="2054860" cy="3130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79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公平性的数学本质</a:t>
            </a:r>
            <a:endParaRPr sz="179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47"/>
            </p:custDataLst>
          </p:nvPr>
        </p:nvSpPr>
        <p:spPr>
          <a:xfrm>
            <a:off x="5861685" y="5641340"/>
            <a:ext cx="5587365" cy="5422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8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掷骰子时，</a:t>
            </a:r>
            <a:r>
              <a:rPr sz="128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每个面朝上的可能性相同</a:t>
            </a:r>
            <a:r>
              <a:rPr lang="en-US" sz="128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28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这正是正方体</a:t>
            </a:r>
            <a:r>
              <a:rPr lang="en-US" altLang="zh-CN" sz="128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28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六面全等</a:t>
            </a:r>
            <a:r>
              <a:rPr lang="en-US" altLang="zh-CN" sz="128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28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特征在概率论中的直接应用，体现了数学规律与现实工具的深刻联系。</a:t>
            </a:r>
            <a:endParaRPr lang="zh-CN" altLang="en-US" sz="128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圆柱：石柱与鼓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301115" cy="5362575"/>
          </a:xfrm>
          <a:custGeom>
            <a:avLst/>
            <a:gdLst>
              <a:gd name="sw" fmla="*/ 1 w 2049"/>
              <a:gd name="sh" fmla="*/ 1 h 8445"/>
              <a:gd name="mins" fmla="min sw sh"/>
              <a:gd name="dsw" fmla="+- 0 sw mins"/>
              <a:gd name="dsh" fmla="+- 0 sh mins"/>
              <a:gd name="p0x0" fmla="*/ 180 w 2049"/>
              <a:gd name="p0y0" fmla="*/ 0 h 8445"/>
              <a:gd name="p0x1" fmla="*/ 1869 w 2049"/>
              <a:gd name="p0y1" fmla="*/ 0 h 8445"/>
              <a:gd name="p0x2" fmla="*/ 1968 w 2049"/>
              <a:gd name="p0y2" fmla="*/ 0 h 8445"/>
              <a:gd name="p0x3" fmla="*/ 2049 w 2049"/>
              <a:gd name="p0y3" fmla="*/ 80 h 8445"/>
              <a:gd name="p0x4" fmla="*/ 2049 w 2049"/>
              <a:gd name="p0y4" fmla="*/ 180 h 8445"/>
              <a:gd name="p0x5" fmla="*/ 2049 w 2049"/>
              <a:gd name="p0y5" fmla="*/ 8265 h 8445"/>
              <a:gd name="p0x6" fmla="*/ 2049 w 2049"/>
              <a:gd name="p0y6" fmla="*/ 8364 h 8445"/>
              <a:gd name="p0x7" fmla="*/ 1968 w 2049"/>
              <a:gd name="p0y7" fmla="*/ 8445 h 8445"/>
              <a:gd name="p0x8" fmla="*/ 1869 w 2049"/>
              <a:gd name="p0y8" fmla="*/ 8445 h 8445"/>
              <a:gd name="p0x9" fmla="*/ 180 w 2049"/>
              <a:gd name="p0y9" fmla="*/ 8445 h 8445"/>
              <a:gd name="p0x10" fmla="*/ 80 w 2049"/>
              <a:gd name="p0y10" fmla="*/ 8445 h 8445"/>
              <a:gd name="p0x11" fmla="*/ 0 w 2049"/>
              <a:gd name="p0y11" fmla="*/ 8364 h 8445"/>
              <a:gd name="p0x12" fmla="*/ 0 w 2049"/>
              <a:gd name="p0y12" fmla="*/ 8265 h 8445"/>
              <a:gd name="p0x13" fmla="*/ 0 w 2049"/>
              <a:gd name="p0y13" fmla="*/ 180 h 8445"/>
              <a:gd name="p0x14" fmla="*/ 0 w 2049"/>
              <a:gd name="p0y14" fmla="*/ 80 h 8445"/>
              <a:gd name="p0x15" fmla="*/ 80 w 2049"/>
              <a:gd name="p0y15" fmla="*/ 0 h 8445"/>
              <a:gd name="p0x16" fmla="*/ 180 w 204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978535" y="204089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73785" y="2136140"/>
            <a:ext cx="3048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760066" y="3257131"/>
            <a:ext cx="93345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古代宫殿石柱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845791" y="4001986"/>
            <a:ext cx="762000" cy="1547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宏伟建筑中的支撑结构，演变为几何圆柱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2077085" y="1109345"/>
            <a:ext cx="1301115" cy="5362575"/>
          </a:xfrm>
          <a:custGeom>
            <a:avLst/>
            <a:gdLst>
              <a:gd name="sw" fmla="*/ 1 w 2049"/>
              <a:gd name="sh" fmla="*/ 1 h 8445"/>
              <a:gd name="mins" fmla="min sw sh"/>
              <a:gd name="dsw" fmla="+- 0 sw mins"/>
              <a:gd name="dsh" fmla="+- 0 sh mins"/>
              <a:gd name="p0x0" fmla="*/ 180 w 2049"/>
              <a:gd name="p0y0" fmla="*/ 0 h 8445"/>
              <a:gd name="p0x1" fmla="*/ 1869 w 2049"/>
              <a:gd name="p0y1" fmla="*/ 0 h 8445"/>
              <a:gd name="p0x2" fmla="*/ 1968 w 2049"/>
              <a:gd name="p0y2" fmla="*/ 0 h 8445"/>
              <a:gd name="p0x3" fmla="*/ 2049 w 2049"/>
              <a:gd name="p0y3" fmla="*/ 80 h 8445"/>
              <a:gd name="p0x4" fmla="*/ 2049 w 2049"/>
              <a:gd name="p0y4" fmla="*/ 180 h 8445"/>
              <a:gd name="p0x5" fmla="*/ 2049 w 2049"/>
              <a:gd name="p0y5" fmla="*/ 8265 h 8445"/>
              <a:gd name="p0x6" fmla="*/ 2049 w 2049"/>
              <a:gd name="p0y6" fmla="*/ 8364 h 8445"/>
              <a:gd name="p0x7" fmla="*/ 1968 w 2049"/>
              <a:gd name="p0y7" fmla="*/ 8445 h 8445"/>
              <a:gd name="p0x8" fmla="*/ 1869 w 2049"/>
              <a:gd name="p0y8" fmla="*/ 8445 h 8445"/>
              <a:gd name="p0x9" fmla="*/ 180 w 2049"/>
              <a:gd name="p0y9" fmla="*/ 8445 h 8445"/>
              <a:gd name="p0x10" fmla="*/ 80 w 2049"/>
              <a:gd name="p0y10" fmla="*/ 8445 h 8445"/>
              <a:gd name="p0x11" fmla="*/ 0 w 2049"/>
              <a:gd name="p0y11" fmla="*/ 8364 h 8445"/>
              <a:gd name="p0x12" fmla="*/ 0 w 2049"/>
              <a:gd name="p0y12" fmla="*/ 8265 h 8445"/>
              <a:gd name="p0x13" fmla="*/ 0 w 2049"/>
              <a:gd name="p0y13" fmla="*/ 180 h 8445"/>
              <a:gd name="p0x14" fmla="*/ 0 w 2049"/>
              <a:gd name="p0y14" fmla="*/ 80 h 8445"/>
              <a:gd name="p0x15" fmla="*/ 80 w 2049"/>
              <a:gd name="p0y15" fmla="*/ 0 h 8445"/>
              <a:gd name="p0x16" fmla="*/ 180 w 204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2479675" y="225361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-9259" b="-9259"/>
          <a:stretch>
            <a:fillRect/>
          </a:stretch>
        </p:blipFill>
        <p:spPr>
          <a:xfrm>
            <a:off x="2574925" y="2348865"/>
            <a:ext cx="304800" cy="3048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2327901" y="3682632"/>
            <a:ext cx="80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战鼓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2299326" y="4094112"/>
            <a:ext cx="857250" cy="12430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传递号令的圆形乐器，同为圆柱形态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3578225" y="1109345"/>
            <a:ext cx="1301115" cy="5362575"/>
          </a:xfrm>
          <a:custGeom>
            <a:avLst/>
            <a:gdLst>
              <a:gd name="sw" fmla="*/ 1 w 2049"/>
              <a:gd name="sh" fmla="*/ 1 h 8445"/>
              <a:gd name="mins" fmla="min sw sh"/>
              <a:gd name="dsw" fmla="+- 0 sw mins"/>
              <a:gd name="dsh" fmla="+- 0 sh mins"/>
              <a:gd name="p0x0" fmla="*/ 180 w 2049"/>
              <a:gd name="p0y0" fmla="*/ 0 h 8445"/>
              <a:gd name="p0x1" fmla="*/ 1869 w 2049"/>
              <a:gd name="p0y1" fmla="*/ 0 h 8445"/>
              <a:gd name="p0x2" fmla="*/ 1968 w 2049"/>
              <a:gd name="p0y2" fmla="*/ 0 h 8445"/>
              <a:gd name="p0x3" fmla="*/ 2049 w 2049"/>
              <a:gd name="p0y3" fmla="*/ 80 h 8445"/>
              <a:gd name="p0x4" fmla="*/ 2049 w 2049"/>
              <a:gd name="p0y4" fmla="*/ 180 h 8445"/>
              <a:gd name="p0x5" fmla="*/ 2049 w 2049"/>
              <a:gd name="p0y5" fmla="*/ 8265 h 8445"/>
              <a:gd name="p0x6" fmla="*/ 2049 w 2049"/>
              <a:gd name="p0y6" fmla="*/ 8364 h 8445"/>
              <a:gd name="p0x7" fmla="*/ 1968 w 2049"/>
              <a:gd name="p0y7" fmla="*/ 8445 h 8445"/>
              <a:gd name="p0x8" fmla="*/ 1869 w 2049"/>
              <a:gd name="p0y8" fmla="*/ 8445 h 8445"/>
              <a:gd name="p0x9" fmla="*/ 180 w 2049"/>
              <a:gd name="p0y9" fmla="*/ 8445 h 8445"/>
              <a:gd name="p0x10" fmla="*/ 80 w 2049"/>
              <a:gd name="p0y10" fmla="*/ 8445 h 8445"/>
              <a:gd name="p0x11" fmla="*/ 0 w 2049"/>
              <a:gd name="p0y11" fmla="*/ 8364 h 8445"/>
              <a:gd name="p0x12" fmla="*/ 0 w 2049"/>
              <a:gd name="p0y12" fmla="*/ 8265 h 8445"/>
              <a:gd name="p0x13" fmla="*/ 0 w 2049"/>
              <a:gd name="p0y13" fmla="*/ 180 h 8445"/>
              <a:gd name="p0x14" fmla="*/ 0 w 2049"/>
              <a:gd name="p0y14" fmla="*/ 80 h 8445"/>
              <a:gd name="p0x15" fmla="*/ 80 w 2049"/>
              <a:gd name="p0y15" fmla="*/ 0 h 8445"/>
              <a:gd name="p0x16" fmla="*/ 180 w 2049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3981450" y="224409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-1613" b="-1613"/>
          <a:stretch>
            <a:fillRect/>
          </a:stretch>
        </p:blipFill>
        <p:spPr>
          <a:xfrm>
            <a:off x="4076700" y="2339340"/>
            <a:ext cx="304800" cy="30480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3829050" y="3663582"/>
            <a:ext cx="80010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圆柱特征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3800475" y="4408437"/>
            <a:ext cx="857250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上下两个圆面，侧面为曲面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155565" y="1109345"/>
            <a:ext cx="6459855" cy="771525"/>
          </a:xfrm>
          <a:custGeom>
            <a:avLst/>
            <a:gdLst>
              <a:gd name="sw" fmla="*/ 1 w 10173"/>
              <a:gd name="sh" fmla="*/ 1 h 1215"/>
              <a:gd name="mins" fmla="min sw sh"/>
              <a:gd name="dsw" fmla="+- 0 sw mins"/>
              <a:gd name="dsh" fmla="+- 0 sh mins"/>
              <a:gd name="p0x0" fmla="*/ 180 w 10173"/>
              <a:gd name="p0y0" fmla="*/ 0 h 1215"/>
              <a:gd name="p0x1" fmla="*/ 9993 w 10173"/>
              <a:gd name="p0y1" fmla="*/ 0 h 1215"/>
              <a:gd name="p0x2" fmla="*/ 10092 w 10173"/>
              <a:gd name="p0y2" fmla="*/ 0 h 1215"/>
              <a:gd name="p0x3" fmla="*/ 10173 w 10173"/>
              <a:gd name="p0y3" fmla="*/ 80 h 1215"/>
              <a:gd name="p0x4" fmla="*/ 10173 w 10173"/>
              <a:gd name="p0y4" fmla="*/ 180 h 1215"/>
              <a:gd name="p0x5" fmla="*/ 10173 w 10173"/>
              <a:gd name="p0y5" fmla="*/ 1035 h 1215"/>
              <a:gd name="p0x6" fmla="*/ 10173 w 10173"/>
              <a:gd name="p0y6" fmla="*/ 1134 h 1215"/>
              <a:gd name="p0x7" fmla="*/ 10092 w 10173"/>
              <a:gd name="p0y7" fmla="*/ 1215 h 1215"/>
              <a:gd name="p0x8" fmla="*/ 9993 w 10173"/>
              <a:gd name="p0y8" fmla="*/ 1215 h 1215"/>
              <a:gd name="p0x9" fmla="*/ 180 w 10173"/>
              <a:gd name="p0y9" fmla="*/ 1215 h 1215"/>
              <a:gd name="p0x10" fmla="*/ 80 w 10173"/>
              <a:gd name="p0y10" fmla="*/ 1215 h 1215"/>
              <a:gd name="p0x11" fmla="*/ 0 w 10173"/>
              <a:gd name="p0y11" fmla="*/ 1134 h 1215"/>
              <a:gd name="p0x12" fmla="*/ 0 w 10173"/>
              <a:gd name="p0y12" fmla="*/ 1035 h 1215"/>
              <a:gd name="p0x13" fmla="*/ 0 w 10173"/>
              <a:gd name="p0y13" fmla="*/ 180 h 1215"/>
              <a:gd name="p0x14" fmla="*/ 0 w 10173"/>
              <a:gd name="p0y14" fmla="*/ 80 h 1215"/>
              <a:gd name="p0x15" fmla="*/ 80 w 10173"/>
              <a:gd name="p0y15" fmla="*/ 0 h 1215"/>
              <a:gd name="p0x16" fmla="*/ 180 w 10173"/>
              <a:gd name="p0y16" fmla="*/ 0 h 12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6252201" y="1283018"/>
            <a:ext cx="42672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柱子撑起宫殿，鼓声传递号令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5155565" y="2080895"/>
            <a:ext cx="6459855" cy="4391025"/>
          </a:xfrm>
          <a:custGeom>
            <a:avLst/>
            <a:gdLst>
              <a:gd name="sw" fmla="*/ 1 w 10173"/>
              <a:gd name="sh" fmla="*/ 1 h 6915"/>
              <a:gd name="mins" fmla="min sw sh"/>
              <a:gd name="dsw" fmla="+- 0 sw mins"/>
              <a:gd name="dsh" fmla="+- 0 sh mins"/>
              <a:gd name="p0x0" fmla="*/ 180 w 10173"/>
              <a:gd name="p0y0" fmla="*/ 0 h 6915"/>
              <a:gd name="p0x1" fmla="*/ 9993 w 10173"/>
              <a:gd name="p0y1" fmla="*/ 0 h 6915"/>
              <a:gd name="p0x2" fmla="*/ 10092 w 10173"/>
              <a:gd name="p0y2" fmla="*/ 0 h 6915"/>
              <a:gd name="p0x3" fmla="*/ 10173 w 10173"/>
              <a:gd name="p0y3" fmla="*/ 80 h 6915"/>
              <a:gd name="p0x4" fmla="*/ 10173 w 10173"/>
              <a:gd name="p0y4" fmla="*/ 180 h 6915"/>
              <a:gd name="p0x5" fmla="*/ 10173 w 10173"/>
              <a:gd name="p0y5" fmla="*/ 6735 h 6915"/>
              <a:gd name="p0x6" fmla="*/ 10173 w 10173"/>
              <a:gd name="p0y6" fmla="*/ 6834 h 6915"/>
              <a:gd name="p0x7" fmla="*/ 10092 w 10173"/>
              <a:gd name="p0y7" fmla="*/ 6915 h 6915"/>
              <a:gd name="p0x8" fmla="*/ 9993 w 10173"/>
              <a:gd name="p0y8" fmla="*/ 6915 h 6915"/>
              <a:gd name="p0x9" fmla="*/ 180 w 10173"/>
              <a:gd name="p0y9" fmla="*/ 6915 h 6915"/>
              <a:gd name="p0x10" fmla="*/ 80 w 10173"/>
              <a:gd name="p0y10" fmla="*/ 6915 h 6915"/>
              <a:gd name="p0x11" fmla="*/ 0 w 10173"/>
              <a:gd name="p0y11" fmla="*/ 6834 h 6915"/>
              <a:gd name="p0x12" fmla="*/ 0 w 10173"/>
              <a:gd name="p0y12" fmla="*/ 6735 h 6915"/>
              <a:gd name="p0x13" fmla="*/ 0 w 10173"/>
              <a:gd name="p0y13" fmla="*/ 180 h 6915"/>
              <a:gd name="p0x14" fmla="*/ 0 w 10173"/>
              <a:gd name="p0y14" fmla="*/ 80 h 6915"/>
              <a:gd name="p0x15" fmla="*/ 80 w 10173"/>
              <a:gd name="p0y15" fmla="*/ 0 h 6915"/>
              <a:gd name="p0x16" fmla="*/ 180 w 10173"/>
              <a:gd name="p0y16" fmla="*/ 0 h 6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5350510" y="29095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436235" y="2990850"/>
            <a:ext cx="247650" cy="2520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5922616" y="2789873"/>
            <a:ext cx="3238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两个圆形底面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5922616" y="3114675"/>
            <a:ext cx="3429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圆柱上下各有一个完全相同的圆形底面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5350510" y="40671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000" t="-19825" r="-2000" b="-19825"/>
          <a:stretch>
            <a:fillRect/>
          </a:stretch>
        </p:blipFill>
        <p:spPr>
          <a:xfrm>
            <a:off x="5436235" y="4147820"/>
            <a:ext cx="247650" cy="25273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5922616" y="3947160"/>
            <a:ext cx="2667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侧面是曲面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5922616" y="4271963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侧面为曲面，使得圆柱可以滚动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5350510" y="52241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7305" r="-7305"/>
          <a:stretch>
            <a:fillRect/>
          </a:stretch>
        </p:blipFill>
        <p:spPr>
          <a:xfrm>
            <a:off x="5498465" y="5305425"/>
            <a:ext cx="123825" cy="252095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5922616" y="5104447"/>
            <a:ext cx="3429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立稳侧滚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5922616" y="5429250"/>
            <a:ext cx="3619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立着放稳，侧着能滚，两种状态随需切换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球：蹴鞠与石球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303395" cy="1654175"/>
          </a:xfrm>
          <a:custGeom>
            <a:avLst/>
            <a:gdLst>
              <a:gd name="sw" fmla="*/ 1 w 6776"/>
              <a:gd name="sh" fmla="*/ 1 h 2604"/>
              <a:gd name="mins" fmla="min sw sh"/>
              <a:gd name="dsw" fmla="+- 0 sw mins"/>
              <a:gd name="dsh" fmla="+- 0 sh mins"/>
              <a:gd name="p0x0" fmla="*/ 180 w 6776"/>
              <a:gd name="p0y0" fmla="*/ 0 h 2604"/>
              <a:gd name="p0x1" fmla="*/ 6596 w 6776"/>
              <a:gd name="p0y1" fmla="*/ 0 h 2604"/>
              <a:gd name="p0x2" fmla="*/ 6696 w 6776"/>
              <a:gd name="p0y2" fmla="*/ 0 h 2604"/>
              <a:gd name="p0x3" fmla="*/ 6776 w 6776"/>
              <a:gd name="p0y3" fmla="*/ 80 h 2604"/>
              <a:gd name="p0x4" fmla="*/ 6776 w 6776"/>
              <a:gd name="p0y4" fmla="*/ 180 h 2604"/>
              <a:gd name="p0x5" fmla="*/ 6776 w 6776"/>
              <a:gd name="p0y5" fmla="*/ 2424 h 2604"/>
              <a:gd name="p0x6" fmla="*/ 6776 w 6776"/>
              <a:gd name="p0y6" fmla="*/ 2524 h 2604"/>
              <a:gd name="p0x7" fmla="*/ 6696 w 6776"/>
              <a:gd name="p0y7" fmla="*/ 2604 h 2604"/>
              <a:gd name="p0x8" fmla="*/ 6596 w 6776"/>
              <a:gd name="p0y8" fmla="*/ 2604 h 2604"/>
              <a:gd name="p0x9" fmla="*/ 180 w 6776"/>
              <a:gd name="p0y9" fmla="*/ 2604 h 2604"/>
              <a:gd name="p0x10" fmla="*/ 80 w 6776"/>
              <a:gd name="p0y10" fmla="*/ 2604 h 2604"/>
              <a:gd name="p0x11" fmla="*/ 0 w 6776"/>
              <a:gd name="p0y11" fmla="*/ 2524 h 2604"/>
              <a:gd name="p0x12" fmla="*/ 0 w 6776"/>
              <a:gd name="p0y12" fmla="*/ 2424 h 2604"/>
              <a:gd name="p0x13" fmla="*/ 0 w 6776"/>
              <a:gd name="p0y13" fmla="*/ 180 h 2604"/>
              <a:gd name="p0x14" fmla="*/ 0 w 6776"/>
              <a:gd name="p0y14" fmla="*/ 80 h 2604"/>
              <a:gd name="p0x15" fmla="*/ 80 w 6776"/>
              <a:gd name="p0y15" fmla="*/ 0 h 2604"/>
              <a:gd name="p0x16" fmla="*/ 180 w 6776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1385570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771525" y="172783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古代蹴鞠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976590"/>
            <a:ext cx="39128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足球的前身，古人用脚踢的圆球游戏，最早可追溯至战国时期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2963545"/>
            <a:ext cx="4303395" cy="1654175"/>
          </a:xfrm>
          <a:custGeom>
            <a:avLst/>
            <a:gdLst>
              <a:gd name="sw" fmla="*/ 1 w 6776"/>
              <a:gd name="sh" fmla="*/ 1 h 2604"/>
              <a:gd name="mins" fmla="min sw sh"/>
              <a:gd name="dsw" fmla="+- 0 sw mins"/>
              <a:gd name="dsh" fmla="+- 0 sh mins"/>
              <a:gd name="p0x0" fmla="*/ 180 w 6776"/>
              <a:gd name="p0y0" fmla="*/ 0 h 2604"/>
              <a:gd name="p0x1" fmla="*/ 6596 w 6776"/>
              <a:gd name="p0y1" fmla="*/ 0 h 2604"/>
              <a:gd name="p0x2" fmla="*/ 6696 w 6776"/>
              <a:gd name="p0y2" fmla="*/ 0 h 2604"/>
              <a:gd name="p0x3" fmla="*/ 6776 w 6776"/>
              <a:gd name="p0y3" fmla="*/ 80 h 2604"/>
              <a:gd name="p0x4" fmla="*/ 6776 w 6776"/>
              <a:gd name="p0y4" fmla="*/ 180 h 2604"/>
              <a:gd name="p0x5" fmla="*/ 6776 w 6776"/>
              <a:gd name="p0y5" fmla="*/ 2424 h 2604"/>
              <a:gd name="p0x6" fmla="*/ 6776 w 6776"/>
              <a:gd name="p0y6" fmla="*/ 2524 h 2604"/>
              <a:gd name="p0x7" fmla="*/ 6696 w 6776"/>
              <a:gd name="p0y7" fmla="*/ 2604 h 2604"/>
              <a:gd name="p0x8" fmla="*/ 6596 w 6776"/>
              <a:gd name="p0y8" fmla="*/ 2604 h 2604"/>
              <a:gd name="p0x9" fmla="*/ 180 w 6776"/>
              <a:gd name="p0y9" fmla="*/ 2604 h 2604"/>
              <a:gd name="p0x10" fmla="*/ 80 w 6776"/>
              <a:gd name="p0y10" fmla="*/ 2604 h 2604"/>
              <a:gd name="p0x11" fmla="*/ 0 w 6776"/>
              <a:gd name="p0y11" fmla="*/ 2524 h 2604"/>
              <a:gd name="p0x12" fmla="*/ 0 w 6776"/>
              <a:gd name="p0y12" fmla="*/ 2424 h 2604"/>
              <a:gd name="p0x13" fmla="*/ 0 w 6776"/>
              <a:gd name="p0y13" fmla="*/ 180 h 2604"/>
              <a:gd name="p0x14" fmla="*/ 0 w 6776"/>
              <a:gd name="p0y14" fmla="*/ 80 h 2604"/>
              <a:gd name="p0x15" fmla="*/ 80 w 6776"/>
              <a:gd name="p0y15" fmla="*/ 0 h 2604"/>
              <a:gd name="p0x16" fmla="*/ 180 w 6776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31584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3239770"/>
            <a:ext cx="247650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771525" y="3582010"/>
            <a:ext cx="685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石球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771525" y="3830765"/>
            <a:ext cx="39128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原始狩猎工具，投掷击打猎物，是人类最早使用的球形器物之一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575945" y="4817745"/>
            <a:ext cx="4303395" cy="1654175"/>
          </a:xfrm>
          <a:custGeom>
            <a:avLst/>
            <a:gdLst>
              <a:gd name="sw" fmla="*/ 1 w 6776"/>
              <a:gd name="sh" fmla="*/ 1 h 2604"/>
              <a:gd name="mins" fmla="min sw sh"/>
              <a:gd name="dsw" fmla="+- 0 sw mins"/>
              <a:gd name="dsh" fmla="+- 0 sh mins"/>
              <a:gd name="p0x0" fmla="*/ 180 w 6776"/>
              <a:gd name="p0y0" fmla="*/ 0 h 2604"/>
              <a:gd name="p0x1" fmla="*/ 6596 w 6776"/>
              <a:gd name="p0y1" fmla="*/ 0 h 2604"/>
              <a:gd name="p0x2" fmla="*/ 6696 w 6776"/>
              <a:gd name="p0y2" fmla="*/ 0 h 2604"/>
              <a:gd name="p0x3" fmla="*/ 6776 w 6776"/>
              <a:gd name="p0y3" fmla="*/ 80 h 2604"/>
              <a:gd name="p0x4" fmla="*/ 6776 w 6776"/>
              <a:gd name="p0y4" fmla="*/ 180 h 2604"/>
              <a:gd name="p0x5" fmla="*/ 6776 w 6776"/>
              <a:gd name="p0y5" fmla="*/ 2424 h 2604"/>
              <a:gd name="p0x6" fmla="*/ 6776 w 6776"/>
              <a:gd name="p0y6" fmla="*/ 2524 h 2604"/>
              <a:gd name="p0x7" fmla="*/ 6696 w 6776"/>
              <a:gd name="p0y7" fmla="*/ 2604 h 2604"/>
              <a:gd name="p0x8" fmla="*/ 6596 w 6776"/>
              <a:gd name="p0y8" fmla="*/ 2604 h 2604"/>
              <a:gd name="p0x9" fmla="*/ 180 w 6776"/>
              <a:gd name="p0y9" fmla="*/ 2604 h 2604"/>
              <a:gd name="p0x10" fmla="*/ 80 w 6776"/>
              <a:gd name="p0y10" fmla="*/ 2604 h 2604"/>
              <a:gd name="p0x11" fmla="*/ 0 w 6776"/>
              <a:gd name="p0y11" fmla="*/ 2524 h 2604"/>
              <a:gd name="p0x12" fmla="*/ 0 w 6776"/>
              <a:gd name="p0y12" fmla="*/ 2424 h 2604"/>
              <a:gd name="p0x13" fmla="*/ 0 w 6776"/>
              <a:gd name="p0y13" fmla="*/ 180 h 2604"/>
              <a:gd name="p0x14" fmla="*/ 0 w 6776"/>
              <a:gd name="p0y14" fmla="*/ 80 h 2604"/>
              <a:gd name="p0x15" fmla="*/ 80 w 6776"/>
              <a:gd name="p0y15" fmla="*/ 0 h 2604"/>
              <a:gd name="p0x16" fmla="*/ 180 w 6776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771525" y="50126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5093970"/>
            <a:ext cx="247650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771525" y="5436184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共同特征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771525" y="5684939"/>
            <a:ext cx="3912841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到处一样圆，任意方向都能滚动，没有棱角与平面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155565" y="1109345"/>
            <a:ext cx="6459855" cy="2581275"/>
          </a:xfrm>
          <a:custGeom>
            <a:avLst/>
            <a:gdLst>
              <a:gd name="sw" fmla="*/ 1 w 10173"/>
              <a:gd name="sh" fmla="*/ 1 h 4065"/>
              <a:gd name="mins" fmla="min sw sh"/>
              <a:gd name="dsw" fmla="+- 0 sw mins"/>
              <a:gd name="dsh" fmla="+- 0 sh mins"/>
              <a:gd name="p0x0" fmla="*/ 180 w 10173"/>
              <a:gd name="p0y0" fmla="*/ 0 h 4065"/>
              <a:gd name="p0x1" fmla="*/ 9993 w 10173"/>
              <a:gd name="p0y1" fmla="*/ 0 h 4065"/>
              <a:gd name="p0x2" fmla="*/ 10092 w 10173"/>
              <a:gd name="p0y2" fmla="*/ 0 h 4065"/>
              <a:gd name="p0x3" fmla="*/ 10173 w 10173"/>
              <a:gd name="p0y3" fmla="*/ 80 h 4065"/>
              <a:gd name="p0x4" fmla="*/ 10173 w 10173"/>
              <a:gd name="p0y4" fmla="*/ 180 h 4065"/>
              <a:gd name="p0x5" fmla="*/ 10173 w 10173"/>
              <a:gd name="p0y5" fmla="*/ 3885 h 4065"/>
              <a:gd name="p0x6" fmla="*/ 10173 w 10173"/>
              <a:gd name="p0y6" fmla="*/ 3984 h 4065"/>
              <a:gd name="p0x7" fmla="*/ 10092 w 10173"/>
              <a:gd name="p0y7" fmla="*/ 4065 h 4065"/>
              <a:gd name="p0x8" fmla="*/ 9993 w 10173"/>
              <a:gd name="p0y8" fmla="*/ 4065 h 4065"/>
              <a:gd name="p0x9" fmla="*/ 180 w 10173"/>
              <a:gd name="p0y9" fmla="*/ 4065 h 4065"/>
              <a:gd name="p0x10" fmla="*/ 80 w 10173"/>
              <a:gd name="p0y10" fmla="*/ 4065 h 4065"/>
              <a:gd name="p0x11" fmla="*/ 0 w 10173"/>
              <a:gd name="p0y11" fmla="*/ 3984 h 4065"/>
              <a:gd name="p0x12" fmla="*/ 0 w 10173"/>
              <a:gd name="p0y12" fmla="*/ 3885 h 4065"/>
              <a:gd name="p0x13" fmla="*/ 0 w 10173"/>
              <a:gd name="p0y13" fmla="*/ 180 h 4065"/>
              <a:gd name="p0x14" fmla="*/ 0 w 10173"/>
              <a:gd name="p0y14" fmla="*/ 80 h 4065"/>
              <a:gd name="p0x15" fmla="*/ 80 w 10173"/>
              <a:gd name="p0y15" fmla="*/ 0 h 4065"/>
              <a:gd name="p0x16" fmla="*/ 180 w 10173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6557001" y="2187892"/>
            <a:ext cx="36576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蹴鞠圆滚滚，石球滚得远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5155565" y="3890645"/>
            <a:ext cx="6459855" cy="2581275"/>
          </a:xfrm>
          <a:custGeom>
            <a:avLst/>
            <a:gdLst>
              <a:gd name="sw" fmla="*/ 1 w 10173"/>
              <a:gd name="sh" fmla="*/ 1 h 4065"/>
              <a:gd name="mins" fmla="min sw sh"/>
              <a:gd name="dsw" fmla="+- 0 sw mins"/>
              <a:gd name="dsh" fmla="+- 0 sh mins"/>
              <a:gd name="p0x0" fmla="*/ 180 w 10173"/>
              <a:gd name="p0y0" fmla="*/ 0 h 4065"/>
              <a:gd name="p0x1" fmla="*/ 9993 w 10173"/>
              <a:gd name="p0y1" fmla="*/ 0 h 4065"/>
              <a:gd name="p0x2" fmla="*/ 10092 w 10173"/>
              <a:gd name="p0y2" fmla="*/ 0 h 4065"/>
              <a:gd name="p0x3" fmla="*/ 10173 w 10173"/>
              <a:gd name="p0y3" fmla="*/ 80 h 4065"/>
              <a:gd name="p0x4" fmla="*/ 10173 w 10173"/>
              <a:gd name="p0y4" fmla="*/ 180 h 4065"/>
              <a:gd name="p0x5" fmla="*/ 10173 w 10173"/>
              <a:gd name="p0y5" fmla="*/ 3885 h 4065"/>
              <a:gd name="p0x6" fmla="*/ 10173 w 10173"/>
              <a:gd name="p0y6" fmla="*/ 3984 h 4065"/>
              <a:gd name="p0x7" fmla="*/ 10092 w 10173"/>
              <a:gd name="p0y7" fmla="*/ 4065 h 4065"/>
              <a:gd name="p0x8" fmla="*/ 9993 w 10173"/>
              <a:gd name="p0y8" fmla="*/ 4065 h 4065"/>
              <a:gd name="p0x9" fmla="*/ 180 w 10173"/>
              <a:gd name="p0y9" fmla="*/ 4065 h 4065"/>
              <a:gd name="p0x10" fmla="*/ 80 w 10173"/>
              <a:gd name="p0y10" fmla="*/ 4065 h 4065"/>
              <a:gd name="p0x11" fmla="*/ 0 w 10173"/>
              <a:gd name="p0y11" fmla="*/ 3984 h 4065"/>
              <a:gd name="p0x12" fmla="*/ 0 w 10173"/>
              <a:gd name="p0y12" fmla="*/ 3885 h 4065"/>
              <a:gd name="p0x13" fmla="*/ 0 w 10173"/>
              <a:gd name="p0y13" fmla="*/ 180 h 4065"/>
              <a:gd name="p0x14" fmla="*/ 0 w 10173"/>
              <a:gd name="p0y14" fmla="*/ 80 h 4065"/>
              <a:gd name="p0x15" fmla="*/ 80 w 10173"/>
              <a:gd name="p0y15" fmla="*/ 0 h 4065"/>
              <a:gd name="p0x16" fmla="*/ 180 w 10173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5350510" y="42011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5417185" y="4263390"/>
            <a:ext cx="209550" cy="2139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5808316" y="4083396"/>
            <a:ext cx="37719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没有平面，全是曲面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5808316" y="4358668"/>
            <a:ext cx="4114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球体表面每一点都是弯曲的，找不到任何平坦之处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5350510" y="48564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5417185" y="4918075"/>
            <a:ext cx="209550" cy="21463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5808316" y="4738688"/>
            <a:ext cx="36005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任意方向都能滚动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5808316" y="5013960"/>
            <a:ext cx="39434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无论朝哪个方向推，球都会顺势滚走，没有阻碍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5350510" y="55118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11111" t="-3651" r="-11111" b="-3651"/>
          <a:stretch>
            <a:fillRect/>
          </a:stretch>
        </p:blipFill>
        <p:spPr>
          <a:xfrm>
            <a:off x="5417185" y="5573395"/>
            <a:ext cx="209550" cy="2146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5808316" y="5393979"/>
            <a:ext cx="391112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无法平稳放置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5808316" y="5669251"/>
            <a:ext cx="425402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一碰就动，一放就滚，是最不安分、最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活泼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的形体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4"/>
            </p:custDataLst>
          </p:nvPr>
        </p:nvSpPr>
        <p:spPr>
          <a:xfrm>
            <a:off x="9886950" y="5969635"/>
            <a:ext cx="1533525" cy="295275"/>
          </a:xfrm>
          <a:custGeom>
            <a:avLst/>
            <a:gdLst>
              <a:gd name="sw" fmla="*/ 1 w 2415"/>
              <a:gd name="sh" fmla="*/ 1 h 465"/>
              <a:gd name="mins" fmla="min sw sh"/>
              <a:gd name="dsw" fmla="+- 0 sw mins"/>
              <a:gd name="dsh" fmla="+- 0 sh mins"/>
              <a:gd name="p0x0" fmla="*/ 232 w 2415"/>
              <a:gd name="p0y0" fmla="*/ 0 h 465"/>
              <a:gd name="p0x1" fmla="*/ 2182 w 2415"/>
              <a:gd name="p0y1" fmla="*/ 0 h 465"/>
              <a:gd name="p0x2" fmla="*/ 2310 w 2415"/>
              <a:gd name="p0y2" fmla="*/ 0 h 465"/>
              <a:gd name="p0x3" fmla="*/ 2415 w 2415"/>
              <a:gd name="p0y3" fmla="*/ 104 h 465"/>
              <a:gd name="p0x4" fmla="*/ 2415 w 2415"/>
              <a:gd name="p0y4" fmla="*/ 232 h 465"/>
              <a:gd name="p0x5" fmla="*/ 2415 w 2415"/>
              <a:gd name="p0y5" fmla="*/ 360 h 465"/>
              <a:gd name="p0x6" fmla="*/ 2310 w 2415"/>
              <a:gd name="p0y6" fmla="*/ 465 h 465"/>
              <a:gd name="p0x7" fmla="*/ 2182 w 2415"/>
              <a:gd name="p0y7" fmla="*/ 465 h 465"/>
              <a:gd name="p0x8" fmla="*/ 232 w 2415"/>
              <a:gd name="p0y8" fmla="*/ 465 h 465"/>
              <a:gd name="p0x9" fmla="*/ 104 w 2415"/>
              <a:gd name="p0y9" fmla="*/ 465 h 465"/>
              <a:gd name="p0x10" fmla="*/ 0 w 2415"/>
              <a:gd name="p0y10" fmla="*/ 360 h 465"/>
              <a:gd name="p0x11" fmla="*/ 0 w 2415"/>
              <a:gd name="p0y11" fmla="*/ 232 h 465"/>
              <a:gd name="p0x12" fmla="*/ 0 w 2415"/>
              <a:gd name="p0y12" fmla="*/ 104 h 465"/>
              <a:gd name="p0x13" fmla="*/ 104 w 2415"/>
              <a:gd name="p0y13" fmla="*/ 0 h 465"/>
              <a:gd name="p0x14" fmla="*/ 232 w 2415"/>
              <a:gd name="p0y14" fmla="*/ 0 h 4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rcRect l="-2941" r="-2941"/>
          <a:stretch>
            <a:fillRect/>
          </a:stretch>
        </p:blipFill>
        <p:spPr>
          <a:xfrm>
            <a:off x="10010775" y="6041390"/>
            <a:ext cx="171450" cy="15240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8"/>
            </p:custDataLst>
          </p:nvPr>
        </p:nvSpPr>
        <p:spPr>
          <a:xfrm>
            <a:off x="10267950" y="6017866"/>
            <a:ext cx="119062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</a:t>
            </a:r>
            <a:r>
              <a:rPr lang="en-US" altLang="zh-CN"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活泼</a:t>
            </a:r>
            <a:r>
              <a:rPr lang="en-US" altLang="zh-CN"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20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的形体</a:t>
            </a:r>
            <a:endParaRPr lang="zh-CN" altLang="en-US" sz="120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从体到面：拓印打开新世界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拓印实验：从立体到平面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276350"/>
          </a:xfrm>
          <a:custGeom>
            <a:avLst/>
            <a:gdLst>
              <a:gd name="sw" fmla="*/ 1 w 17385"/>
              <a:gd name="sh" fmla="*/ 1 h 2010"/>
              <a:gd name="mins" fmla="min sw sh"/>
              <a:gd name="dsw" fmla="+- 0 sw mins"/>
              <a:gd name="dsh" fmla="+- 0 sh mins"/>
              <a:gd name="p0x0" fmla="*/ 180 w 17385"/>
              <a:gd name="p0y0" fmla="*/ 0 h 2010"/>
              <a:gd name="p0x1" fmla="*/ 17205 w 17385"/>
              <a:gd name="p0y1" fmla="*/ 0 h 2010"/>
              <a:gd name="p0x2" fmla="*/ 17304 w 17385"/>
              <a:gd name="p0y2" fmla="*/ 0 h 2010"/>
              <a:gd name="p0x3" fmla="*/ 17385 w 17385"/>
              <a:gd name="p0y3" fmla="*/ 80 h 2010"/>
              <a:gd name="p0x4" fmla="*/ 17385 w 17385"/>
              <a:gd name="p0y4" fmla="*/ 180 h 2010"/>
              <a:gd name="p0x5" fmla="*/ 17385 w 17385"/>
              <a:gd name="p0y5" fmla="*/ 1830 h 2010"/>
              <a:gd name="p0x6" fmla="*/ 17385 w 17385"/>
              <a:gd name="p0y6" fmla="*/ 1929 h 2010"/>
              <a:gd name="p0x7" fmla="*/ 17304 w 17385"/>
              <a:gd name="p0y7" fmla="*/ 2010 h 2010"/>
              <a:gd name="p0x8" fmla="*/ 17205 w 17385"/>
              <a:gd name="p0y8" fmla="*/ 2010 h 2010"/>
              <a:gd name="p0x9" fmla="*/ 180 w 17385"/>
              <a:gd name="p0y9" fmla="*/ 2010 h 2010"/>
              <a:gd name="p0x10" fmla="*/ 80 w 17385"/>
              <a:gd name="p0y10" fmla="*/ 2010 h 2010"/>
              <a:gd name="p0x11" fmla="*/ 0 w 17385"/>
              <a:gd name="p0y11" fmla="*/ 1929 h 2010"/>
              <a:gd name="p0x12" fmla="*/ 0 w 17385"/>
              <a:gd name="p0y12" fmla="*/ 1830 h 2010"/>
              <a:gd name="p0x13" fmla="*/ 0 w 17385"/>
              <a:gd name="p0y13" fmla="*/ 180 h 2010"/>
              <a:gd name="p0x14" fmla="*/ 0 w 17385"/>
              <a:gd name="p0y14" fmla="*/ 80 h 2010"/>
              <a:gd name="p0x15" fmla="*/ 80 w 17385"/>
              <a:gd name="p0y15" fmla="*/ 0 h 2010"/>
              <a:gd name="p0x16" fmla="*/ 180 w 17385"/>
              <a:gd name="p0y16" fmla="*/ 0 h 20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743124" y="1471613"/>
            <a:ext cx="6705676" cy="5524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33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立体图形蘸印泥，按在纸上变平面</a:t>
            </a:r>
            <a:endParaRPr sz="33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623820"/>
            <a:ext cx="2609850" cy="1950720"/>
          </a:xfrm>
          <a:custGeom>
            <a:avLst/>
            <a:gdLst>
              <a:gd name="sw" fmla="*/ 1 w 4110"/>
              <a:gd name="sh" fmla="*/ 1 h 3071"/>
              <a:gd name="mins" fmla="min sw sh"/>
              <a:gd name="dsw" fmla="+- 0 sw mins"/>
              <a:gd name="dsh" fmla="+- 0 sh mins"/>
              <a:gd name="p0x0" fmla="*/ 180 w 4110"/>
              <a:gd name="p0y0" fmla="*/ 0 h 3071"/>
              <a:gd name="p0x1" fmla="*/ 3930 w 4110"/>
              <a:gd name="p0y1" fmla="*/ 0 h 3071"/>
              <a:gd name="p0x2" fmla="*/ 4029 w 4110"/>
              <a:gd name="p0y2" fmla="*/ 0 h 3071"/>
              <a:gd name="p0x3" fmla="*/ 4110 w 4110"/>
              <a:gd name="p0y3" fmla="*/ 80 h 3071"/>
              <a:gd name="p0x4" fmla="*/ 4110 w 4110"/>
              <a:gd name="p0y4" fmla="*/ 180 h 3071"/>
              <a:gd name="p0x5" fmla="*/ 4110 w 4110"/>
              <a:gd name="p0y5" fmla="*/ 2891 h 3071"/>
              <a:gd name="p0x6" fmla="*/ 4110 w 4110"/>
              <a:gd name="p0y6" fmla="*/ 2991 h 3071"/>
              <a:gd name="p0x7" fmla="*/ 4029 w 4110"/>
              <a:gd name="p0y7" fmla="*/ 3071 h 3071"/>
              <a:gd name="p0x8" fmla="*/ 3930 w 4110"/>
              <a:gd name="p0y8" fmla="*/ 3071 h 3071"/>
              <a:gd name="p0x9" fmla="*/ 180 w 4110"/>
              <a:gd name="p0y9" fmla="*/ 3071 h 3071"/>
              <a:gd name="p0x10" fmla="*/ 80 w 4110"/>
              <a:gd name="p0y10" fmla="*/ 3071 h 3071"/>
              <a:gd name="p0x11" fmla="*/ 0 w 4110"/>
              <a:gd name="p0y11" fmla="*/ 2991 h 3071"/>
              <a:gd name="p0x12" fmla="*/ 0 w 4110"/>
              <a:gd name="p0y12" fmla="*/ 2891 h 3071"/>
              <a:gd name="p0x13" fmla="*/ 0 w 4110"/>
              <a:gd name="p0y13" fmla="*/ 180 h 3071"/>
              <a:gd name="p0x14" fmla="*/ 0 w 4110"/>
              <a:gd name="p0y14" fmla="*/ 80 h 3071"/>
              <a:gd name="p0x15" fmla="*/ 80 w 4110"/>
              <a:gd name="p0y15" fmla="*/ 0 h 3071"/>
              <a:gd name="p0x16" fmla="*/ 180 w 4110"/>
              <a:gd name="p0y16" fmla="*/ 0 h 30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1671320" y="30060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6522" t="-897" r="-6522" b="-897"/>
          <a:stretch>
            <a:fillRect/>
          </a:stretch>
        </p:blipFill>
        <p:spPr>
          <a:xfrm>
            <a:off x="1757045" y="3087370"/>
            <a:ext cx="247650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081011" y="3524707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长方体蘸印泥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183481" y="3939997"/>
            <a:ext cx="139541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印出长方形</a:t>
            </a:r>
            <a:endParaRPr lang="zh-CN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3385820" y="2623820"/>
            <a:ext cx="2609850" cy="1950720"/>
          </a:xfrm>
          <a:custGeom>
            <a:avLst/>
            <a:gdLst>
              <a:gd name="sw" fmla="*/ 1 w 4110"/>
              <a:gd name="sh" fmla="*/ 1 h 3071"/>
              <a:gd name="mins" fmla="min sw sh"/>
              <a:gd name="dsw" fmla="+- 0 sw mins"/>
              <a:gd name="dsh" fmla="+- 0 sh mins"/>
              <a:gd name="p0x0" fmla="*/ 180 w 4110"/>
              <a:gd name="p0y0" fmla="*/ 0 h 3071"/>
              <a:gd name="p0x1" fmla="*/ 3930 w 4110"/>
              <a:gd name="p0y1" fmla="*/ 0 h 3071"/>
              <a:gd name="p0x2" fmla="*/ 4029 w 4110"/>
              <a:gd name="p0y2" fmla="*/ 0 h 3071"/>
              <a:gd name="p0x3" fmla="*/ 4110 w 4110"/>
              <a:gd name="p0y3" fmla="*/ 80 h 3071"/>
              <a:gd name="p0x4" fmla="*/ 4110 w 4110"/>
              <a:gd name="p0y4" fmla="*/ 180 h 3071"/>
              <a:gd name="p0x5" fmla="*/ 4110 w 4110"/>
              <a:gd name="p0y5" fmla="*/ 2891 h 3071"/>
              <a:gd name="p0x6" fmla="*/ 4110 w 4110"/>
              <a:gd name="p0y6" fmla="*/ 2991 h 3071"/>
              <a:gd name="p0x7" fmla="*/ 4029 w 4110"/>
              <a:gd name="p0y7" fmla="*/ 3071 h 3071"/>
              <a:gd name="p0x8" fmla="*/ 3930 w 4110"/>
              <a:gd name="p0y8" fmla="*/ 3071 h 3071"/>
              <a:gd name="p0x9" fmla="*/ 180 w 4110"/>
              <a:gd name="p0y9" fmla="*/ 3071 h 3071"/>
              <a:gd name="p0x10" fmla="*/ 80 w 4110"/>
              <a:gd name="p0y10" fmla="*/ 3071 h 3071"/>
              <a:gd name="p0x11" fmla="*/ 0 w 4110"/>
              <a:gd name="p0y11" fmla="*/ 2991 h 3071"/>
              <a:gd name="p0x12" fmla="*/ 0 w 4110"/>
              <a:gd name="p0y12" fmla="*/ 2891 h 3071"/>
              <a:gd name="p0x13" fmla="*/ 0 w 4110"/>
              <a:gd name="p0y13" fmla="*/ 180 h 3071"/>
              <a:gd name="p0x14" fmla="*/ 0 w 4110"/>
              <a:gd name="p0y14" fmla="*/ 80 h 3071"/>
              <a:gd name="p0x15" fmla="*/ 80 w 4110"/>
              <a:gd name="p0y15" fmla="*/ 0 h 3071"/>
              <a:gd name="p0x16" fmla="*/ 180 w 4110"/>
              <a:gd name="p0y16" fmla="*/ 0 h 30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4481195" y="30060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6522" t="-2933" r="-6522" b="-2933"/>
          <a:stretch>
            <a:fillRect/>
          </a:stretch>
        </p:blipFill>
        <p:spPr>
          <a:xfrm>
            <a:off x="4566920" y="3087370"/>
            <a:ext cx="247650" cy="2520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3890886" y="3524707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正方体蘸印泥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3993356" y="3939997"/>
            <a:ext cx="139541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印出正方形</a:t>
            </a:r>
            <a:endParaRPr lang="zh-CN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6195695" y="2623820"/>
            <a:ext cx="2609850" cy="1950720"/>
          </a:xfrm>
          <a:custGeom>
            <a:avLst/>
            <a:gdLst>
              <a:gd name="sw" fmla="*/ 1 w 4110"/>
              <a:gd name="sh" fmla="*/ 1 h 3071"/>
              <a:gd name="mins" fmla="min sw sh"/>
              <a:gd name="dsw" fmla="+- 0 sw mins"/>
              <a:gd name="dsh" fmla="+- 0 sh mins"/>
              <a:gd name="p0x0" fmla="*/ 180 w 4110"/>
              <a:gd name="p0y0" fmla="*/ 0 h 3071"/>
              <a:gd name="p0x1" fmla="*/ 3930 w 4110"/>
              <a:gd name="p0y1" fmla="*/ 0 h 3071"/>
              <a:gd name="p0x2" fmla="*/ 4029 w 4110"/>
              <a:gd name="p0y2" fmla="*/ 0 h 3071"/>
              <a:gd name="p0x3" fmla="*/ 4110 w 4110"/>
              <a:gd name="p0y3" fmla="*/ 80 h 3071"/>
              <a:gd name="p0x4" fmla="*/ 4110 w 4110"/>
              <a:gd name="p0y4" fmla="*/ 180 h 3071"/>
              <a:gd name="p0x5" fmla="*/ 4110 w 4110"/>
              <a:gd name="p0y5" fmla="*/ 2891 h 3071"/>
              <a:gd name="p0x6" fmla="*/ 4110 w 4110"/>
              <a:gd name="p0y6" fmla="*/ 2991 h 3071"/>
              <a:gd name="p0x7" fmla="*/ 4029 w 4110"/>
              <a:gd name="p0y7" fmla="*/ 3071 h 3071"/>
              <a:gd name="p0x8" fmla="*/ 3930 w 4110"/>
              <a:gd name="p0y8" fmla="*/ 3071 h 3071"/>
              <a:gd name="p0x9" fmla="*/ 180 w 4110"/>
              <a:gd name="p0y9" fmla="*/ 3071 h 3071"/>
              <a:gd name="p0x10" fmla="*/ 80 w 4110"/>
              <a:gd name="p0y10" fmla="*/ 3071 h 3071"/>
              <a:gd name="p0x11" fmla="*/ 0 w 4110"/>
              <a:gd name="p0y11" fmla="*/ 2991 h 3071"/>
              <a:gd name="p0x12" fmla="*/ 0 w 4110"/>
              <a:gd name="p0y12" fmla="*/ 2891 h 3071"/>
              <a:gd name="p0x13" fmla="*/ 0 w 4110"/>
              <a:gd name="p0y13" fmla="*/ 180 h 3071"/>
              <a:gd name="p0x14" fmla="*/ 0 w 4110"/>
              <a:gd name="p0y14" fmla="*/ 80 h 3071"/>
              <a:gd name="p0x15" fmla="*/ 80 w 4110"/>
              <a:gd name="p0y15" fmla="*/ 0 h 3071"/>
              <a:gd name="p0x16" fmla="*/ 180 w 4110"/>
              <a:gd name="p0y16" fmla="*/ 0 h 30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291070" y="30060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7376795" y="3087370"/>
            <a:ext cx="247650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6586462" y="3524707"/>
            <a:ext cx="18288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圆柱底面蘸印泥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6993731" y="3939997"/>
            <a:ext cx="101441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印出圆</a:t>
            </a:r>
            <a:endParaRPr lang="zh-CN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9005570" y="2623820"/>
            <a:ext cx="2609850" cy="1950720"/>
          </a:xfrm>
          <a:custGeom>
            <a:avLst/>
            <a:gdLst>
              <a:gd name="sw" fmla="*/ 1 w 4110"/>
              <a:gd name="sh" fmla="*/ 1 h 3071"/>
              <a:gd name="mins" fmla="min sw sh"/>
              <a:gd name="dsw" fmla="+- 0 sw mins"/>
              <a:gd name="dsh" fmla="+- 0 sh mins"/>
              <a:gd name="p0x0" fmla="*/ 180 w 4110"/>
              <a:gd name="p0y0" fmla="*/ 0 h 3071"/>
              <a:gd name="p0x1" fmla="*/ 3930 w 4110"/>
              <a:gd name="p0y1" fmla="*/ 0 h 3071"/>
              <a:gd name="p0x2" fmla="*/ 4029 w 4110"/>
              <a:gd name="p0y2" fmla="*/ 0 h 3071"/>
              <a:gd name="p0x3" fmla="*/ 4110 w 4110"/>
              <a:gd name="p0y3" fmla="*/ 80 h 3071"/>
              <a:gd name="p0x4" fmla="*/ 4110 w 4110"/>
              <a:gd name="p0y4" fmla="*/ 180 h 3071"/>
              <a:gd name="p0x5" fmla="*/ 4110 w 4110"/>
              <a:gd name="p0y5" fmla="*/ 2891 h 3071"/>
              <a:gd name="p0x6" fmla="*/ 4110 w 4110"/>
              <a:gd name="p0y6" fmla="*/ 2991 h 3071"/>
              <a:gd name="p0x7" fmla="*/ 4029 w 4110"/>
              <a:gd name="p0y7" fmla="*/ 3071 h 3071"/>
              <a:gd name="p0x8" fmla="*/ 3930 w 4110"/>
              <a:gd name="p0y8" fmla="*/ 3071 h 3071"/>
              <a:gd name="p0x9" fmla="*/ 180 w 4110"/>
              <a:gd name="p0y9" fmla="*/ 3071 h 3071"/>
              <a:gd name="p0x10" fmla="*/ 80 w 4110"/>
              <a:gd name="p0y10" fmla="*/ 3071 h 3071"/>
              <a:gd name="p0x11" fmla="*/ 0 w 4110"/>
              <a:gd name="p0y11" fmla="*/ 2991 h 3071"/>
              <a:gd name="p0x12" fmla="*/ 0 w 4110"/>
              <a:gd name="p0y12" fmla="*/ 2891 h 3071"/>
              <a:gd name="p0x13" fmla="*/ 0 w 4110"/>
              <a:gd name="p0y13" fmla="*/ 180 h 3071"/>
              <a:gd name="p0x14" fmla="*/ 0 w 4110"/>
              <a:gd name="p0y14" fmla="*/ 80 h 3071"/>
              <a:gd name="p0x15" fmla="*/ 80 w 4110"/>
              <a:gd name="p0y15" fmla="*/ 0 h 3071"/>
              <a:gd name="p0x16" fmla="*/ 180 w 4110"/>
              <a:gd name="p0y16" fmla="*/ 0 h 30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10100945" y="300609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6667" t="-10152" r="-6667" b="-10152"/>
          <a:stretch>
            <a:fillRect/>
          </a:stretch>
        </p:blipFill>
        <p:spPr>
          <a:xfrm>
            <a:off x="10170160" y="3087370"/>
            <a:ext cx="280670" cy="2520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9510637" y="3524707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圆柱侧面滚动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9613106" y="3939997"/>
            <a:ext cx="139541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→ </a:t>
            </a:r>
            <a:r>
              <a:rPr 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印出长方形</a:t>
            </a:r>
            <a:endParaRPr lang="zh-CN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2"/>
            </p:custDataLst>
          </p:nvPr>
        </p:nvSpPr>
        <p:spPr>
          <a:xfrm>
            <a:off x="575945" y="4774565"/>
            <a:ext cx="11039475" cy="1697355"/>
          </a:xfrm>
          <a:custGeom>
            <a:avLst/>
            <a:gdLst>
              <a:gd name="sw" fmla="*/ 1 w 17385"/>
              <a:gd name="sh" fmla="*/ 1 h 2673"/>
              <a:gd name="mins" fmla="min sw sh"/>
              <a:gd name="dsw" fmla="+- 0 sw mins"/>
              <a:gd name="dsh" fmla="+- 0 sh mins"/>
              <a:gd name="p0x0" fmla="*/ 180 w 17385"/>
              <a:gd name="p0y0" fmla="*/ 0 h 2673"/>
              <a:gd name="p0x1" fmla="*/ 17205 w 17385"/>
              <a:gd name="p0y1" fmla="*/ 0 h 2673"/>
              <a:gd name="p0x2" fmla="*/ 17304 w 17385"/>
              <a:gd name="p0y2" fmla="*/ 0 h 2673"/>
              <a:gd name="p0x3" fmla="*/ 17385 w 17385"/>
              <a:gd name="p0y3" fmla="*/ 80 h 2673"/>
              <a:gd name="p0x4" fmla="*/ 17385 w 17385"/>
              <a:gd name="p0y4" fmla="*/ 180 h 2673"/>
              <a:gd name="p0x5" fmla="*/ 17385 w 17385"/>
              <a:gd name="p0y5" fmla="*/ 2493 h 2673"/>
              <a:gd name="p0x6" fmla="*/ 17385 w 17385"/>
              <a:gd name="p0y6" fmla="*/ 2592 h 2673"/>
              <a:gd name="p0x7" fmla="*/ 17304 w 17385"/>
              <a:gd name="p0y7" fmla="*/ 2673 h 2673"/>
              <a:gd name="p0x8" fmla="*/ 17205 w 17385"/>
              <a:gd name="p0y8" fmla="*/ 2673 h 2673"/>
              <a:gd name="p0x9" fmla="*/ 180 w 17385"/>
              <a:gd name="p0y9" fmla="*/ 2673 h 2673"/>
              <a:gd name="p0x10" fmla="*/ 80 w 17385"/>
              <a:gd name="p0y10" fmla="*/ 2673 h 2673"/>
              <a:gd name="p0x11" fmla="*/ 0 w 17385"/>
              <a:gd name="p0y11" fmla="*/ 2592 h 2673"/>
              <a:gd name="p0x12" fmla="*/ 0 w 17385"/>
              <a:gd name="p0y12" fmla="*/ 2493 h 2673"/>
              <a:gd name="p0x13" fmla="*/ 0 w 17385"/>
              <a:gd name="p0y13" fmla="*/ 180 h 2673"/>
              <a:gd name="p0x14" fmla="*/ 0 w 17385"/>
              <a:gd name="p0y14" fmla="*/ 80 h 2673"/>
              <a:gd name="p0x15" fmla="*/ 80 w 17385"/>
              <a:gd name="p0y15" fmla="*/ 0 h 2673"/>
              <a:gd name="p0x16" fmla="*/ 180 w 17385"/>
              <a:gd name="p0y16" fmla="*/ 0 h 267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1141730" y="54514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 l="-7895" t="-6167" r="-7895" b="-6167"/>
          <a:stretch>
            <a:fillRect/>
          </a:stretch>
        </p:blipFill>
        <p:spPr>
          <a:xfrm>
            <a:off x="1208405" y="5513705"/>
            <a:ext cx="209550" cy="2139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7"/>
            </p:custDataLst>
          </p:nvPr>
        </p:nvSpPr>
        <p:spPr>
          <a:xfrm>
            <a:off x="1599009" y="5456863"/>
            <a:ext cx="24407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立体图形的</a:t>
            </a:r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是平面图形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4371975" y="54514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083" t="-12407" r="-2083" b="-12407"/>
          <a:stretch>
            <a:fillRect/>
          </a:stretch>
        </p:blipFill>
        <p:spPr>
          <a:xfrm>
            <a:off x="4424045" y="5513705"/>
            <a:ext cx="238125" cy="213995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4829175" y="5304463"/>
            <a:ext cx="29908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与</a:t>
            </a:r>
            <a:r>
              <a:rPr 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的联系：面是体的组成部分</a:t>
            </a:r>
            <a:endParaRPr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43"/>
            </p:custDataLst>
          </p:nvPr>
        </p:nvSpPr>
        <p:spPr>
          <a:xfrm>
            <a:off x="8393430" y="54514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l="-1458" t="-3492" r="-1458" b="-3492"/>
          <a:stretch>
            <a:fillRect/>
          </a:stretch>
        </p:blipFill>
        <p:spPr>
          <a:xfrm>
            <a:off x="8486775" y="5513705"/>
            <a:ext cx="156845" cy="213995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7"/>
            </p:custDataLst>
          </p:nvPr>
        </p:nvSpPr>
        <p:spPr>
          <a:xfrm>
            <a:off x="8851182" y="5456863"/>
            <a:ext cx="23382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拓印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三维到二维的降维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校园寻形：身边的立体图形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71500" y="1104900"/>
            <a:ext cx="3166091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rgbClr val="283618">
                    <a:alpha val="47843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教材对应</a:t>
            </a:r>
            <a:endParaRPr sz="1200" spc="72">
              <a:solidFill>
                <a:srgbClr val="283618">
                  <a:alpha val="47843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571500" y="1326832"/>
            <a:ext cx="316609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我说你做</a:t>
            </a:r>
            <a:endParaRPr sz="210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1871345"/>
            <a:ext cx="3156585" cy="4600575"/>
          </a:xfrm>
          <a:custGeom>
            <a:avLst/>
            <a:gdLst>
              <a:gd name="sw" fmla="*/ 1 w 4970"/>
              <a:gd name="sh" fmla="*/ 1 h 7245"/>
              <a:gd name="mins" fmla="min sw sh"/>
              <a:gd name="dsw" fmla="+- 0 sw mins"/>
              <a:gd name="dsh" fmla="+- 0 sh mins"/>
              <a:gd name="p0x0" fmla="*/ 180 w 4970"/>
              <a:gd name="p0y0" fmla="*/ 0 h 7245"/>
              <a:gd name="p0x1" fmla="*/ 4790 w 4970"/>
              <a:gd name="p0y1" fmla="*/ 0 h 7245"/>
              <a:gd name="p0x2" fmla="*/ 4890 w 4970"/>
              <a:gd name="p0y2" fmla="*/ 0 h 7245"/>
              <a:gd name="p0x3" fmla="*/ 4970 w 4970"/>
              <a:gd name="p0y3" fmla="*/ 80 h 7245"/>
              <a:gd name="p0x4" fmla="*/ 4970 w 4970"/>
              <a:gd name="p0y4" fmla="*/ 180 h 7245"/>
              <a:gd name="p0x5" fmla="*/ 4970 w 4970"/>
              <a:gd name="p0y5" fmla="*/ 7065 h 7245"/>
              <a:gd name="p0x6" fmla="*/ 4970 w 4970"/>
              <a:gd name="p0y6" fmla="*/ 7164 h 7245"/>
              <a:gd name="p0x7" fmla="*/ 4890 w 4970"/>
              <a:gd name="p0y7" fmla="*/ 7245 h 7245"/>
              <a:gd name="p0x8" fmla="*/ 4790 w 4970"/>
              <a:gd name="p0y8" fmla="*/ 7245 h 7245"/>
              <a:gd name="p0x9" fmla="*/ 180 w 4970"/>
              <a:gd name="p0y9" fmla="*/ 7245 h 7245"/>
              <a:gd name="p0x10" fmla="*/ 80 w 4970"/>
              <a:gd name="p0y10" fmla="*/ 7245 h 7245"/>
              <a:gd name="p0x11" fmla="*/ 0 w 4970"/>
              <a:gd name="p0y11" fmla="*/ 7164 h 7245"/>
              <a:gd name="p0x12" fmla="*/ 0 w 4970"/>
              <a:gd name="p0y12" fmla="*/ 7065 h 7245"/>
              <a:gd name="p0x13" fmla="*/ 0 w 4970"/>
              <a:gd name="p0y13" fmla="*/ 180 h 7245"/>
              <a:gd name="p0x14" fmla="*/ 0 w 4970"/>
              <a:gd name="p0y14" fmla="*/ 80 h 7245"/>
              <a:gd name="p0x15" fmla="*/ 80 w 4970"/>
              <a:gd name="p0y15" fmla="*/ 0 h 7245"/>
              <a:gd name="p0x16" fmla="*/ 180 w 4970"/>
              <a:gd name="p0y16" fmla="*/ 0 h 72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25654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1458" t="-3492" r="-1458" b="-3492"/>
          <a:stretch>
            <a:fillRect/>
          </a:stretch>
        </p:blipFill>
        <p:spPr>
          <a:xfrm>
            <a:off x="864235" y="2627630"/>
            <a:ext cx="156845" cy="2139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228725" y="2570778"/>
            <a:ext cx="1647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教学楼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长方体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35217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917" t="-12407" r="-2917" b="-12407"/>
          <a:stretch>
            <a:fillRect/>
          </a:stretch>
        </p:blipFill>
        <p:spPr>
          <a:xfrm>
            <a:off x="902335" y="3583940"/>
            <a:ext cx="80645" cy="2139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228725" y="3527079"/>
            <a:ext cx="1266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旗杆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圆柱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5"/>
            </p:custDataLst>
          </p:nvPr>
        </p:nvSpPr>
        <p:spPr>
          <a:xfrm>
            <a:off x="771525" y="44780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38200" y="4540250"/>
            <a:ext cx="209550" cy="2139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1228725" y="4483370"/>
            <a:ext cx="1266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地球仪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球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0"/>
            </p:custDataLst>
          </p:nvPr>
        </p:nvSpPr>
        <p:spPr>
          <a:xfrm>
            <a:off x="771525" y="54343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4259" t="-9123" r="-4259" b="-9123"/>
          <a:stretch>
            <a:fillRect/>
          </a:stretch>
        </p:blipFill>
        <p:spPr>
          <a:xfrm>
            <a:off x="849630" y="5496560"/>
            <a:ext cx="186055" cy="21399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1228725" y="5439670"/>
            <a:ext cx="2409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粉笔盒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正方体或长方体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5"/>
            </p:custDataLst>
          </p:nvPr>
        </p:nvSpPr>
        <p:spPr>
          <a:xfrm>
            <a:off x="3989705" y="1109345"/>
            <a:ext cx="3684270" cy="5362575"/>
          </a:xfrm>
          <a:custGeom>
            <a:avLst/>
            <a:gdLst>
              <a:gd name="sw" fmla="*/ 1 w 5801"/>
              <a:gd name="sh" fmla="*/ 1 h 8445"/>
              <a:gd name="mins" fmla="min sw sh"/>
              <a:gd name="dsw" fmla="+- 0 sw mins"/>
              <a:gd name="dsh" fmla="+- 0 sh mins"/>
              <a:gd name="p0x0" fmla="*/ 180 w 5801"/>
              <a:gd name="p0y0" fmla="*/ 0 h 8445"/>
              <a:gd name="p0x1" fmla="*/ 5621 w 5801"/>
              <a:gd name="p0y1" fmla="*/ 0 h 8445"/>
              <a:gd name="p0x2" fmla="*/ 5721 w 5801"/>
              <a:gd name="p0y2" fmla="*/ 0 h 8445"/>
              <a:gd name="p0x3" fmla="*/ 5801 w 5801"/>
              <a:gd name="p0y3" fmla="*/ 80 h 8445"/>
              <a:gd name="p0x4" fmla="*/ 5801 w 5801"/>
              <a:gd name="p0y4" fmla="*/ 180 h 8445"/>
              <a:gd name="p0x5" fmla="*/ 5801 w 5801"/>
              <a:gd name="p0y5" fmla="*/ 8265 h 8445"/>
              <a:gd name="p0x6" fmla="*/ 5801 w 5801"/>
              <a:gd name="p0y6" fmla="*/ 8364 h 8445"/>
              <a:gd name="p0x7" fmla="*/ 5721 w 5801"/>
              <a:gd name="p0y7" fmla="*/ 8445 h 8445"/>
              <a:gd name="p0x8" fmla="*/ 5621 w 5801"/>
              <a:gd name="p0y8" fmla="*/ 8445 h 8445"/>
              <a:gd name="p0x9" fmla="*/ 180 w 5801"/>
              <a:gd name="p0y9" fmla="*/ 8445 h 8445"/>
              <a:gd name="p0x10" fmla="*/ 80 w 5801"/>
              <a:gd name="p0y10" fmla="*/ 8445 h 8445"/>
              <a:gd name="p0x11" fmla="*/ 0 w 5801"/>
              <a:gd name="p0y11" fmla="*/ 8364 h 8445"/>
              <a:gd name="p0x12" fmla="*/ 0 w 5801"/>
              <a:gd name="p0y12" fmla="*/ 8265 h 8445"/>
              <a:gd name="p0x13" fmla="*/ 0 w 5801"/>
              <a:gd name="p0y13" fmla="*/ 180 h 8445"/>
              <a:gd name="p0x14" fmla="*/ 0 w 5801"/>
              <a:gd name="p0y14" fmla="*/ 80 h 8445"/>
              <a:gd name="p0x15" fmla="*/ 80 w 5801"/>
              <a:gd name="p0y15" fmla="*/ 0 h 8445"/>
              <a:gd name="p0x16" fmla="*/ 180 w 5801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6"/>
            </p:custDataLst>
          </p:nvPr>
        </p:nvSpPr>
        <p:spPr>
          <a:xfrm>
            <a:off x="5584190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5172" t="-1613" r="-5172" b="-1613"/>
          <a:stretch>
            <a:fillRect/>
          </a:stretch>
        </p:blipFill>
        <p:spPr>
          <a:xfrm>
            <a:off x="5679440" y="1400175"/>
            <a:ext cx="304800" cy="3048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30"/>
            </p:custDataLst>
          </p:nvPr>
        </p:nvSpPr>
        <p:spPr>
          <a:xfrm>
            <a:off x="5298719" y="189833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校园寻形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31"/>
            </p:custDataLst>
          </p:nvPr>
        </p:nvSpPr>
        <p:spPr>
          <a:xfrm>
            <a:off x="4184650" y="28321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083" t="-6167" r="-2083" b="-6167"/>
          <a:stretch>
            <a:fillRect/>
          </a:stretch>
        </p:blipFill>
        <p:spPr>
          <a:xfrm>
            <a:off x="4237355" y="2894330"/>
            <a:ext cx="238125" cy="21399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5"/>
            </p:custDataLst>
          </p:nvPr>
        </p:nvSpPr>
        <p:spPr>
          <a:xfrm>
            <a:off x="4642466" y="2837478"/>
            <a:ext cx="1647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教学楼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长方体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6"/>
            </p:custDataLst>
          </p:nvPr>
        </p:nvSpPr>
        <p:spPr>
          <a:xfrm>
            <a:off x="4184650" y="37217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5000" t="-3492" r="-5000" b="-3492"/>
          <a:stretch>
            <a:fillRect/>
          </a:stretch>
        </p:blipFill>
        <p:spPr>
          <a:xfrm>
            <a:off x="4251325" y="3783965"/>
            <a:ext cx="209550" cy="21399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40"/>
            </p:custDataLst>
          </p:nvPr>
        </p:nvSpPr>
        <p:spPr>
          <a:xfrm>
            <a:off x="4642466" y="3727104"/>
            <a:ext cx="1266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旗杆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圆柱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41"/>
            </p:custDataLst>
          </p:nvPr>
        </p:nvSpPr>
        <p:spPr>
          <a:xfrm>
            <a:off x="4184650" y="46113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9855" t="-1061" r="-9855" b="-1061"/>
          <a:stretch>
            <a:fillRect/>
          </a:stretch>
        </p:blipFill>
        <p:spPr>
          <a:xfrm>
            <a:off x="4225290" y="4673600"/>
            <a:ext cx="262255" cy="213995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45"/>
            </p:custDataLst>
          </p:nvPr>
        </p:nvSpPr>
        <p:spPr>
          <a:xfrm>
            <a:off x="4642466" y="4616720"/>
            <a:ext cx="1266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地球仪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球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46"/>
            </p:custDataLst>
          </p:nvPr>
        </p:nvSpPr>
        <p:spPr>
          <a:xfrm>
            <a:off x="4184650" y="55010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9855" t="-6167" r="-9855" b="-6167"/>
          <a:stretch>
            <a:fillRect/>
          </a:stretch>
        </p:blipFill>
        <p:spPr>
          <a:xfrm>
            <a:off x="4225290" y="5563235"/>
            <a:ext cx="262255" cy="2139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50"/>
            </p:custDataLst>
          </p:nvPr>
        </p:nvSpPr>
        <p:spPr>
          <a:xfrm>
            <a:off x="4642466" y="5506345"/>
            <a:ext cx="2409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粉笔盒</a:t>
            </a:r>
            <a:r>
              <a:rPr 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正方体或长方体</a:t>
            </a:r>
            <a:endParaRPr lang="zh-CN" altLang="en-US" sz="150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51"/>
            </p:custDataLst>
          </p:nvPr>
        </p:nvSpPr>
        <p:spPr>
          <a:xfrm>
            <a:off x="7931150" y="1109345"/>
            <a:ext cx="3684270" cy="3629025"/>
          </a:xfrm>
          <a:custGeom>
            <a:avLst/>
            <a:gdLst>
              <a:gd name="sw" fmla="*/ 1 w 5801"/>
              <a:gd name="sh" fmla="*/ 1 h 5715"/>
              <a:gd name="mins" fmla="min sw sh"/>
              <a:gd name="dsw" fmla="+- 0 sw mins"/>
              <a:gd name="dsh" fmla="+- 0 sh mins"/>
              <a:gd name="p0x0" fmla="*/ 180 w 5801"/>
              <a:gd name="p0y0" fmla="*/ 0 h 5715"/>
              <a:gd name="p0x1" fmla="*/ 5621 w 5801"/>
              <a:gd name="p0y1" fmla="*/ 0 h 5715"/>
              <a:gd name="p0x2" fmla="*/ 5721 w 5801"/>
              <a:gd name="p0y2" fmla="*/ 0 h 5715"/>
              <a:gd name="p0x3" fmla="*/ 5801 w 5801"/>
              <a:gd name="p0y3" fmla="*/ 80 h 5715"/>
              <a:gd name="p0x4" fmla="*/ 5801 w 5801"/>
              <a:gd name="p0y4" fmla="*/ 180 h 5715"/>
              <a:gd name="p0x5" fmla="*/ 5801 w 5801"/>
              <a:gd name="p0y5" fmla="*/ 5535 h 5715"/>
              <a:gd name="p0x6" fmla="*/ 5801 w 5801"/>
              <a:gd name="p0y6" fmla="*/ 5634 h 5715"/>
              <a:gd name="p0x7" fmla="*/ 5721 w 5801"/>
              <a:gd name="p0y7" fmla="*/ 5715 h 5715"/>
              <a:gd name="p0x8" fmla="*/ 5621 w 5801"/>
              <a:gd name="p0y8" fmla="*/ 5715 h 5715"/>
              <a:gd name="p0x9" fmla="*/ 180 w 5801"/>
              <a:gd name="p0y9" fmla="*/ 5715 h 5715"/>
              <a:gd name="p0x10" fmla="*/ 80 w 5801"/>
              <a:gd name="p0y10" fmla="*/ 5715 h 5715"/>
              <a:gd name="p0x11" fmla="*/ 0 w 5801"/>
              <a:gd name="p0y11" fmla="*/ 5634 h 5715"/>
              <a:gd name="p0x12" fmla="*/ 0 w 5801"/>
              <a:gd name="p0y12" fmla="*/ 5535 h 5715"/>
              <a:gd name="p0x13" fmla="*/ 0 w 5801"/>
              <a:gd name="p0y13" fmla="*/ 180 h 5715"/>
              <a:gd name="p0x14" fmla="*/ 0 w 5801"/>
              <a:gd name="p0y14" fmla="*/ 80 h 5715"/>
              <a:gd name="p0x15" fmla="*/ 80 w 5801"/>
              <a:gd name="p0y15" fmla="*/ 0 h 5715"/>
              <a:gd name="p0x16" fmla="*/ 180 w 5801"/>
              <a:gd name="p0y16" fmla="*/ 0 h 57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52"/>
            </p:custDataLst>
          </p:nvPr>
        </p:nvSpPr>
        <p:spPr>
          <a:xfrm>
            <a:off x="9525635" y="13049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/>
          <a:stretch>
            <a:fillRect/>
          </a:stretch>
        </p:blipFill>
        <p:spPr>
          <a:xfrm>
            <a:off x="9620885" y="1400175"/>
            <a:ext cx="304800" cy="30480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56"/>
            </p:custDataLst>
          </p:nvPr>
        </p:nvSpPr>
        <p:spPr>
          <a:xfrm>
            <a:off x="9240136" y="1898333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古今对比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57"/>
            </p:custDataLst>
          </p:nvPr>
        </p:nvSpPr>
        <p:spPr>
          <a:xfrm>
            <a:off x="8126095" y="26644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>
            <p:custDataLst>
              <p:tags r:id="rId58"/>
            </p:custDataLst>
          </p:nvPr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rcRect l="-2381" t="-12407" r="-2381" b="-12407"/>
          <a:stretch>
            <a:fillRect/>
          </a:stretch>
        </p:blipFill>
        <p:spPr>
          <a:xfrm>
            <a:off x="8192770" y="2726690"/>
            <a:ext cx="209550" cy="213995"/>
          </a:xfrm>
          <a:prstGeom prst="rect">
            <a:avLst/>
          </a:prstGeom>
        </p:spPr>
      </p:pic>
      <p:sp>
        <p:nvSpPr>
          <p:cNvPr id="41" name="文本框 40"/>
          <p:cNvSpPr txBox="1"/>
          <p:nvPr>
            <p:custDataLst>
              <p:tags r:id="rId61"/>
            </p:custDataLst>
          </p:nvPr>
        </p:nvSpPr>
        <p:spPr>
          <a:xfrm>
            <a:off x="8583882" y="2650779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古代建筑中的立体图形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>
            <p:custDataLst>
              <p:tags r:id="rId62"/>
            </p:custDataLst>
          </p:nvPr>
        </p:nvSpPr>
        <p:spPr>
          <a:xfrm>
            <a:off x="8583882" y="2992726"/>
            <a:ext cx="285020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城墙（长方体）、塔（圆柱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圆锥）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63"/>
            </p:custDataLst>
          </p:nvPr>
        </p:nvSpPr>
        <p:spPr>
          <a:xfrm>
            <a:off x="8126095" y="36607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>
            <p:custDataLst>
              <p:tags r:id="rId64"/>
            </p:custDataLst>
          </p:nvPr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192770" y="3723005"/>
            <a:ext cx="209550" cy="213995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67"/>
            </p:custDataLst>
          </p:nvPr>
        </p:nvSpPr>
        <p:spPr>
          <a:xfrm>
            <a:off x="8583882" y="3647037"/>
            <a:ext cx="762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搭积木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68"/>
            </p:custDataLst>
          </p:nvPr>
        </p:nvSpPr>
        <p:spPr>
          <a:xfrm>
            <a:off x="8583882" y="3988984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用不同形体拼出古代城门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69"/>
            </p:custDataLst>
          </p:nvPr>
        </p:nvSpPr>
        <p:spPr>
          <a:xfrm>
            <a:off x="7931150" y="4938395"/>
            <a:ext cx="3684270" cy="1533525"/>
          </a:xfrm>
          <a:custGeom>
            <a:avLst/>
            <a:gdLst>
              <a:gd name="sw" fmla="*/ 1 w 5801"/>
              <a:gd name="sh" fmla="*/ 1 h 2415"/>
              <a:gd name="mins" fmla="min sw sh"/>
              <a:gd name="dsw" fmla="+- 0 sw mins"/>
              <a:gd name="dsh" fmla="+- 0 sh mins"/>
              <a:gd name="p0x0" fmla="*/ 180 w 5801"/>
              <a:gd name="p0y0" fmla="*/ 0 h 2415"/>
              <a:gd name="p0x1" fmla="*/ 5621 w 5801"/>
              <a:gd name="p0y1" fmla="*/ 0 h 2415"/>
              <a:gd name="p0x2" fmla="*/ 5721 w 5801"/>
              <a:gd name="p0y2" fmla="*/ 0 h 2415"/>
              <a:gd name="p0x3" fmla="*/ 5801 w 5801"/>
              <a:gd name="p0y3" fmla="*/ 80 h 2415"/>
              <a:gd name="p0x4" fmla="*/ 5801 w 5801"/>
              <a:gd name="p0y4" fmla="*/ 180 h 2415"/>
              <a:gd name="p0x5" fmla="*/ 5801 w 5801"/>
              <a:gd name="p0y5" fmla="*/ 2235 h 2415"/>
              <a:gd name="p0x6" fmla="*/ 5801 w 5801"/>
              <a:gd name="p0y6" fmla="*/ 2334 h 2415"/>
              <a:gd name="p0x7" fmla="*/ 5721 w 5801"/>
              <a:gd name="p0y7" fmla="*/ 2415 h 2415"/>
              <a:gd name="p0x8" fmla="*/ 5621 w 5801"/>
              <a:gd name="p0y8" fmla="*/ 2415 h 2415"/>
              <a:gd name="p0x9" fmla="*/ 180 w 5801"/>
              <a:gd name="p0y9" fmla="*/ 2415 h 2415"/>
              <a:gd name="p0x10" fmla="*/ 80 w 5801"/>
              <a:gd name="p0y10" fmla="*/ 2415 h 2415"/>
              <a:gd name="p0x11" fmla="*/ 0 w 5801"/>
              <a:gd name="p0y11" fmla="*/ 2334 h 2415"/>
              <a:gd name="p0x12" fmla="*/ 0 w 5801"/>
              <a:gd name="p0y12" fmla="*/ 2235 h 2415"/>
              <a:gd name="p0x13" fmla="*/ 0 w 5801"/>
              <a:gd name="p0y13" fmla="*/ 180 h 2415"/>
              <a:gd name="p0x14" fmla="*/ 0 w 5801"/>
              <a:gd name="p0y14" fmla="*/ 80 h 2415"/>
              <a:gd name="p0x15" fmla="*/ 80 w 5801"/>
              <a:gd name="p0y15" fmla="*/ 0 h 2415"/>
              <a:gd name="p0x16" fmla="*/ 180 w 5801"/>
              <a:gd name="p0y16" fmla="*/ 0 h 24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70"/>
            </p:custDataLst>
          </p:nvPr>
        </p:nvSpPr>
        <p:spPr>
          <a:xfrm>
            <a:off x="8401936" y="5302567"/>
            <a:ext cx="2743200" cy="801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教学楼是长方体，旗杆是圆柱</a:t>
            </a:r>
            <a:endParaRPr sz="24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图形智慧总结：从器物到抽象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771525"/>
          </a:xfrm>
          <a:custGeom>
            <a:avLst/>
            <a:gdLst>
              <a:gd name="sw" fmla="*/ 1 w 17385"/>
              <a:gd name="sh" fmla="*/ 1 h 1215"/>
              <a:gd name="mins" fmla="min sw sh"/>
              <a:gd name="dsw" fmla="+- 0 sw mins"/>
              <a:gd name="dsh" fmla="+- 0 sh mins"/>
              <a:gd name="p0x0" fmla="*/ 180 w 17385"/>
              <a:gd name="p0y0" fmla="*/ 0 h 1215"/>
              <a:gd name="p0x1" fmla="*/ 17205 w 17385"/>
              <a:gd name="p0y1" fmla="*/ 0 h 1215"/>
              <a:gd name="p0x2" fmla="*/ 17304 w 17385"/>
              <a:gd name="p0y2" fmla="*/ 0 h 1215"/>
              <a:gd name="p0x3" fmla="*/ 17385 w 17385"/>
              <a:gd name="p0y3" fmla="*/ 80 h 1215"/>
              <a:gd name="p0x4" fmla="*/ 17385 w 17385"/>
              <a:gd name="p0y4" fmla="*/ 180 h 1215"/>
              <a:gd name="p0x5" fmla="*/ 17385 w 17385"/>
              <a:gd name="p0y5" fmla="*/ 1035 h 1215"/>
              <a:gd name="p0x6" fmla="*/ 17385 w 17385"/>
              <a:gd name="p0y6" fmla="*/ 1134 h 1215"/>
              <a:gd name="p0x7" fmla="*/ 17304 w 17385"/>
              <a:gd name="p0y7" fmla="*/ 1215 h 1215"/>
              <a:gd name="p0x8" fmla="*/ 17205 w 17385"/>
              <a:gd name="p0y8" fmla="*/ 1215 h 1215"/>
              <a:gd name="p0x9" fmla="*/ 180 w 17385"/>
              <a:gd name="p0y9" fmla="*/ 1215 h 1215"/>
              <a:gd name="p0x10" fmla="*/ 80 w 17385"/>
              <a:gd name="p0y10" fmla="*/ 1215 h 1215"/>
              <a:gd name="p0x11" fmla="*/ 0 w 17385"/>
              <a:gd name="p0y11" fmla="*/ 1134 h 1215"/>
              <a:gd name="p0x12" fmla="*/ 0 w 17385"/>
              <a:gd name="p0y12" fmla="*/ 1035 h 1215"/>
              <a:gd name="p0x13" fmla="*/ 0 w 17385"/>
              <a:gd name="p0y13" fmla="*/ 180 h 1215"/>
              <a:gd name="p0x14" fmla="*/ 0 w 17385"/>
              <a:gd name="p0y14" fmla="*/ 80 h 1215"/>
              <a:gd name="p0x15" fmla="*/ 80 w 17385"/>
              <a:gd name="p0y15" fmla="*/ 0 h 1215"/>
              <a:gd name="p0x16" fmla="*/ 180 w 17385"/>
              <a:gd name="p0y16" fmla="*/ 0 h 12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895600" y="1283018"/>
            <a:ext cx="64008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摸得到的器物，抽象出的形体，拓印出的平面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080895"/>
            <a:ext cx="5419725" cy="1628775"/>
          </a:xfrm>
          <a:custGeom>
            <a:avLst/>
            <a:gdLst>
              <a:gd name="sw" fmla="*/ 1 w 8535"/>
              <a:gd name="sh" fmla="*/ 1 h 2565"/>
              <a:gd name="mins" fmla="min sw sh"/>
              <a:gd name="dsw" fmla="+- 0 sw mins"/>
              <a:gd name="dsh" fmla="+- 0 sh mins"/>
              <a:gd name="p0x0" fmla="*/ 180 w 8535"/>
              <a:gd name="p0y0" fmla="*/ 0 h 2565"/>
              <a:gd name="p0x1" fmla="*/ 8355 w 8535"/>
              <a:gd name="p0y1" fmla="*/ 0 h 2565"/>
              <a:gd name="p0x2" fmla="*/ 8454 w 8535"/>
              <a:gd name="p0y2" fmla="*/ 0 h 2565"/>
              <a:gd name="p0x3" fmla="*/ 8535 w 8535"/>
              <a:gd name="p0y3" fmla="*/ 80 h 2565"/>
              <a:gd name="p0x4" fmla="*/ 8535 w 8535"/>
              <a:gd name="p0y4" fmla="*/ 180 h 2565"/>
              <a:gd name="p0x5" fmla="*/ 8535 w 8535"/>
              <a:gd name="p0y5" fmla="*/ 2385 h 2565"/>
              <a:gd name="p0x6" fmla="*/ 8535 w 8535"/>
              <a:gd name="p0y6" fmla="*/ 2484 h 2565"/>
              <a:gd name="p0x7" fmla="*/ 8454 w 8535"/>
              <a:gd name="p0y7" fmla="*/ 2565 h 2565"/>
              <a:gd name="p0x8" fmla="*/ 8355 w 8535"/>
              <a:gd name="p0y8" fmla="*/ 2565 h 2565"/>
              <a:gd name="p0x9" fmla="*/ 180 w 8535"/>
              <a:gd name="p0y9" fmla="*/ 2565 h 2565"/>
              <a:gd name="p0x10" fmla="*/ 80 w 8535"/>
              <a:gd name="p0y10" fmla="*/ 2565 h 2565"/>
              <a:gd name="p0x11" fmla="*/ 0 w 8535"/>
              <a:gd name="p0y11" fmla="*/ 2484 h 2565"/>
              <a:gd name="p0x12" fmla="*/ 0 w 8535"/>
              <a:gd name="p0y12" fmla="*/ 2385 h 2565"/>
              <a:gd name="p0x13" fmla="*/ 0 w 8535"/>
              <a:gd name="p0y13" fmla="*/ 180 h 2565"/>
              <a:gd name="p0x14" fmla="*/ 0 w 8535"/>
              <a:gd name="p0y14" fmla="*/ 80 h 2565"/>
              <a:gd name="p0x15" fmla="*/ 80 w 8535"/>
              <a:gd name="p0y15" fmla="*/ 0 h 2565"/>
              <a:gd name="p0x16" fmla="*/ 180 w 8535"/>
              <a:gd name="p0y16" fmla="*/ 0 h 25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2347595"/>
            <a:ext cx="609600" cy="276225"/>
          </a:xfrm>
          <a:custGeom>
            <a:avLst/>
            <a:gdLst>
              <a:gd name="sw" fmla="*/ 1 w 960"/>
              <a:gd name="sh" fmla="*/ 1 h 435"/>
              <a:gd name="mins" fmla="min sw sh"/>
              <a:gd name="dsw" fmla="+- 0 sw mins"/>
              <a:gd name="dsh" fmla="+- 0 sh mins"/>
              <a:gd name="p0x0" fmla="*/ 90 w 960"/>
              <a:gd name="p0y0" fmla="*/ 0 h 435"/>
              <a:gd name="p0x1" fmla="*/ 870 w 960"/>
              <a:gd name="p0y1" fmla="*/ 0 h 435"/>
              <a:gd name="p0x2" fmla="*/ 919 w 960"/>
              <a:gd name="p0y2" fmla="*/ 0 h 435"/>
              <a:gd name="p0x3" fmla="*/ 960 w 960"/>
              <a:gd name="p0y3" fmla="*/ 40 h 435"/>
              <a:gd name="p0x4" fmla="*/ 960 w 960"/>
              <a:gd name="p0y4" fmla="*/ 90 h 435"/>
              <a:gd name="p0x5" fmla="*/ 960 w 960"/>
              <a:gd name="p0y5" fmla="*/ 345 h 435"/>
              <a:gd name="p0x6" fmla="*/ 960 w 960"/>
              <a:gd name="p0y6" fmla="*/ 394 h 435"/>
              <a:gd name="p0x7" fmla="*/ 919 w 960"/>
              <a:gd name="p0y7" fmla="*/ 435 h 435"/>
              <a:gd name="p0x8" fmla="*/ 870 w 960"/>
              <a:gd name="p0y8" fmla="*/ 435 h 435"/>
              <a:gd name="p0x9" fmla="*/ 90 w 960"/>
              <a:gd name="p0y9" fmla="*/ 435 h 435"/>
              <a:gd name="p0x10" fmla="*/ 40 w 960"/>
              <a:gd name="p0y10" fmla="*/ 435 h 435"/>
              <a:gd name="p0x11" fmla="*/ 0 w 960"/>
              <a:gd name="p0y11" fmla="*/ 394 h 435"/>
              <a:gd name="p0x12" fmla="*/ 0 w 960"/>
              <a:gd name="p0y12" fmla="*/ 345 h 435"/>
              <a:gd name="p0x13" fmla="*/ 0 w 960"/>
              <a:gd name="p0y13" fmla="*/ 90 h 435"/>
              <a:gd name="p0x14" fmla="*/ 0 w 960"/>
              <a:gd name="p0y14" fmla="*/ 40 h 435"/>
              <a:gd name="p0x15" fmla="*/ 40 w 960"/>
              <a:gd name="p0y15" fmla="*/ 0 h 435"/>
              <a:gd name="p0x16" fmla="*/ 90 w 96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847725" y="2386013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感知层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771525" y="2723198"/>
            <a:ext cx="50292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摸一摸、看一看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771525" y="3124200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直觉识别形体，建立对立体图形的感性认识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6195695" y="2080895"/>
            <a:ext cx="5419725" cy="1628775"/>
          </a:xfrm>
          <a:custGeom>
            <a:avLst/>
            <a:gdLst>
              <a:gd name="sw" fmla="*/ 1 w 8535"/>
              <a:gd name="sh" fmla="*/ 1 h 2565"/>
              <a:gd name="mins" fmla="min sw sh"/>
              <a:gd name="dsw" fmla="+- 0 sw mins"/>
              <a:gd name="dsh" fmla="+- 0 sh mins"/>
              <a:gd name="p0x0" fmla="*/ 180 w 8535"/>
              <a:gd name="p0y0" fmla="*/ 0 h 2565"/>
              <a:gd name="p0x1" fmla="*/ 8355 w 8535"/>
              <a:gd name="p0y1" fmla="*/ 0 h 2565"/>
              <a:gd name="p0x2" fmla="*/ 8454 w 8535"/>
              <a:gd name="p0y2" fmla="*/ 0 h 2565"/>
              <a:gd name="p0x3" fmla="*/ 8535 w 8535"/>
              <a:gd name="p0y3" fmla="*/ 80 h 2565"/>
              <a:gd name="p0x4" fmla="*/ 8535 w 8535"/>
              <a:gd name="p0y4" fmla="*/ 180 h 2565"/>
              <a:gd name="p0x5" fmla="*/ 8535 w 8535"/>
              <a:gd name="p0y5" fmla="*/ 2385 h 2565"/>
              <a:gd name="p0x6" fmla="*/ 8535 w 8535"/>
              <a:gd name="p0y6" fmla="*/ 2484 h 2565"/>
              <a:gd name="p0x7" fmla="*/ 8454 w 8535"/>
              <a:gd name="p0y7" fmla="*/ 2565 h 2565"/>
              <a:gd name="p0x8" fmla="*/ 8355 w 8535"/>
              <a:gd name="p0y8" fmla="*/ 2565 h 2565"/>
              <a:gd name="p0x9" fmla="*/ 180 w 8535"/>
              <a:gd name="p0y9" fmla="*/ 2565 h 2565"/>
              <a:gd name="p0x10" fmla="*/ 80 w 8535"/>
              <a:gd name="p0y10" fmla="*/ 2565 h 2565"/>
              <a:gd name="p0x11" fmla="*/ 0 w 8535"/>
              <a:gd name="p0y11" fmla="*/ 2484 h 2565"/>
              <a:gd name="p0x12" fmla="*/ 0 w 8535"/>
              <a:gd name="p0y12" fmla="*/ 2385 h 2565"/>
              <a:gd name="p0x13" fmla="*/ 0 w 8535"/>
              <a:gd name="p0y13" fmla="*/ 180 h 2565"/>
              <a:gd name="p0x14" fmla="*/ 0 w 8535"/>
              <a:gd name="p0y14" fmla="*/ 80 h 2565"/>
              <a:gd name="p0x15" fmla="*/ 80 w 8535"/>
              <a:gd name="p0y15" fmla="*/ 0 h 2565"/>
              <a:gd name="p0x16" fmla="*/ 180 w 8535"/>
              <a:gd name="p0y16" fmla="*/ 0 h 25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6391275" y="2347595"/>
            <a:ext cx="609600" cy="276225"/>
          </a:xfrm>
          <a:custGeom>
            <a:avLst/>
            <a:gdLst>
              <a:gd name="sw" fmla="*/ 1 w 960"/>
              <a:gd name="sh" fmla="*/ 1 h 435"/>
              <a:gd name="mins" fmla="min sw sh"/>
              <a:gd name="dsw" fmla="+- 0 sw mins"/>
              <a:gd name="dsh" fmla="+- 0 sh mins"/>
              <a:gd name="p0x0" fmla="*/ 90 w 960"/>
              <a:gd name="p0y0" fmla="*/ 0 h 435"/>
              <a:gd name="p0x1" fmla="*/ 870 w 960"/>
              <a:gd name="p0y1" fmla="*/ 0 h 435"/>
              <a:gd name="p0x2" fmla="*/ 919 w 960"/>
              <a:gd name="p0y2" fmla="*/ 0 h 435"/>
              <a:gd name="p0x3" fmla="*/ 960 w 960"/>
              <a:gd name="p0y3" fmla="*/ 40 h 435"/>
              <a:gd name="p0x4" fmla="*/ 960 w 960"/>
              <a:gd name="p0y4" fmla="*/ 90 h 435"/>
              <a:gd name="p0x5" fmla="*/ 960 w 960"/>
              <a:gd name="p0y5" fmla="*/ 345 h 435"/>
              <a:gd name="p0x6" fmla="*/ 960 w 960"/>
              <a:gd name="p0y6" fmla="*/ 394 h 435"/>
              <a:gd name="p0x7" fmla="*/ 919 w 960"/>
              <a:gd name="p0y7" fmla="*/ 435 h 435"/>
              <a:gd name="p0x8" fmla="*/ 870 w 960"/>
              <a:gd name="p0y8" fmla="*/ 435 h 435"/>
              <a:gd name="p0x9" fmla="*/ 90 w 960"/>
              <a:gd name="p0y9" fmla="*/ 435 h 435"/>
              <a:gd name="p0x10" fmla="*/ 40 w 960"/>
              <a:gd name="p0y10" fmla="*/ 435 h 435"/>
              <a:gd name="p0x11" fmla="*/ 0 w 960"/>
              <a:gd name="p0y11" fmla="*/ 394 h 435"/>
              <a:gd name="p0x12" fmla="*/ 0 w 960"/>
              <a:gd name="p0y12" fmla="*/ 345 h 435"/>
              <a:gd name="p0x13" fmla="*/ 0 w 960"/>
              <a:gd name="p0y13" fmla="*/ 90 h 435"/>
              <a:gd name="p0x14" fmla="*/ 0 w 960"/>
              <a:gd name="p0y14" fmla="*/ 40 h 435"/>
              <a:gd name="p0x15" fmla="*/ 40 w 960"/>
              <a:gd name="p0y15" fmla="*/ 0 h 435"/>
              <a:gd name="p0x16" fmla="*/ 90 w 96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6467475" y="2386013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抽象层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391275" y="2723198"/>
            <a:ext cx="50292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忽略颜色材质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6391275" y="3124200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提取几何特征，从具体实物中抽象出数学本质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75945" y="3909695"/>
            <a:ext cx="5419725" cy="1628775"/>
          </a:xfrm>
          <a:custGeom>
            <a:avLst/>
            <a:gdLst>
              <a:gd name="sw" fmla="*/ 1 w 8535"/>
              <a:gd name="sh" fmla="*/ 1 h 2565"/>
              <a:gd name="mins" fmla="min sw sh"/>
              <a:gd name="dsw" fmla="+- 0 sw mins"/>
              <a:gd name="dsh" fmla="+- 0 sh mins"/>
              <a:gd name="p0x0" fmla="*/ 180 w 8535"/>
              <a:gd name="p0y0" fmla="*/ 0 h 2565"/>
              <a:gd name="p0x1" fmla="*/ 8355 w 8535"/>
              <a:gd name="p0y1" fmla="*/ 0 h 2565"/>
              <a:gd name="p0x2" fmla="*/ 8454 w 8535"/>
              <a:gd name="p0y2" fmla="*/ 0 h 2565"/>
              <a:gd name="p0x3" fmla="*/ 8535 w 8535"/>
              <a:gd name="p0y3" fmla="*/ 80 h 2565"/>
              <a:gd name="p0x4" fmla="*/ 8535 w 8535"/>
              <a:gd name="p0y4" fmla="*/ 180 h 2565"/>
              <a:gd name="p0x5" fmla="*/ 8535 w 8535"/>
              <a:gd name="p0y5" fmla="*/ 2385 h 2565"/>
              <a:gd name="p0x6" fmla="*/ 8535 w 8535"/>
              <a:gd name="p0y6" fmla="*/ 2484 h 2565"/>
              <a:gd name="p0x7" fmla="*/ 8454 w 8535"/>
              <a:gd name="p0y7" fmla="*/ 2565 h 2565"/>
              <a:gd name="p0x8" fmla="*/ 8355 w 8535"/>
              <a:gd name="p0y8" fmla="*/ 2565 h 2565"/>
              <a:gd name="p0x9" fmla="*/ 180 w 8535"/>
              <a:gd name="p0y9" fmla="*/ 2565 h 2565"/>
              <a:gd name="p0x10" fmla="*/ 80 w 8535"/>
              <a:gd name="p0y10" fmla="*/ 2565 h 2565"/>
              <a:gd name="p0x11" fmla="*/ 0 w 8535"/>
              <a:gd name="p0y11" fmla="*/ 2484 h 2565"/>
              <a:gd name="p0x12" fmla="*/ 0 w 8535"/>
              <a:gd name="p0y12" fmla="*/ 2385 h 2565"/>
              <a:gd name="p0x13" fmla="*/ 0 w 8535"/>
              <a:gd name="p0y13" fmla="*/ 180 h 2565"/>
              <a:gd name="p0x14" fmla="*/ 0 w 8535"/>
              <a:gd name="p0y14" fmla="*/ 80 h 2565"/>
              <a:gd name="p0x15" fmla="*/ 80 w 8535"/>
              <a:gd name="p0y15" fmla="*/ 0 h 2565"/>
              <a:gd name="p0x16" fmla="*/ 180 w 8535"/>
              <a:gd name="p0y16" fmla="*/ 0 h 25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771525" y="4176395"/>
            <a:ext cx="609600" cy="276225"/>
          </a:xfrm>
          <a:custGeom>
            <a:avLst/>
            <a:gdLst>
              <a:gd name="sw" fmla="*/ 1 w 960"/>
              <a:gd name="sh" fmla="*/ 1 h 435"/>
              <a:gd name="mins" fmla="min sw sh"/>
              <a:gd name="dsw" fmla="+- 0 sw mins"/>
              <a:gd name="dsh" fmla="+- 0 sh mins"/>
              <a:gd name="p0x0" fmla="*/ 90 w 960"/>
              <a:gd name="p0y0" fmla="*/ 0 h 435"/>
              <a:gd name="p0x1" fmla="*/ 870 w 960"/>
              <a:gd name="p0y1" fmla="*/ 0 h 435"/>
              <a:gd name="p0x2" fmla="*/ 919 w 960"/>
              <a:gd name="p0y2" fmla="*/ 0 h 435"/>
              <a:gd name="p0x3" fmla="*/ 960 w 960"/>
              <a:gd name="p0y3" fmla="*/ 40 h 435"/>
              <a:gd name="p0x4" fmla="*/ 960 w 960"/>
              <a:gd name="p0y4" fmla="*/ 90 h 435"/>
              <a:gd name="p0x5" fmla="*/ 960 w 960"/>
              <a:gd name="p0y5" fmla="*/ 345 h 435"/>
              <a:gd name="p0x6" fmla="*/ 960 w 960"/>
              <a:gd name="p0y6" fmla="*/ 394 h 435"/>
              <a:gd name="p0x7" fmla="*/ 919 w 960"/>
              <a:gd name="p0y7" fmla="*/ 435 h 435"/>
              <a:gd name="p0x8" fmla="*/ 870 w 960"/>
              <a:gd name="p0y8" fmla="*/ 435 h 435"/>
              <a:gd name="p0x9" fmla="*/ 90 w 960"/>
              <a:gd name="p0y9" fmla="*/ 435 h 435"/>
              <a:gd name="p0x10" fmla="*/ 40 w 960"/>
              <a:gd name="p0y10" fmla="*/ 435 h 435"/>
              <a:gd name="p0x11" fmla="*/ 0 w 960"/>
              <a:gd name="p0y11" fmla="*/ 394 h 435"/>
              <a:gd name="p0x12" fmla="*/ 0 w 960"/>
              <a:gd name="p0y12" fmla="*/ 345 h 435"/>
              <a:gd name="p0x13" fmla="*/ 0 w 960"/>
              <a:gd name="p0y13" fmla="*/ 90 h 435"/>
              <a:gd name="p0x14" fmla="*/ 0 w 960"/>
              <a:gd name="p0y14" fmla="*/ 40 h 435"/>
              <a:gd name="p0x15" fmla="*/ 40 w 960"/>
              <a:gd name="p0y15" fmla="*/ 0 h 435"/>
              <a:gd name="p0x16" fmla="*/ 90 w 96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847725" y="4214813"/>
            <a:ext cx="6096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关联层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771525" y="4551997"/>
            <a:ext cx="50292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体与面的联系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771525" y="4953000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拓印实验，理解立体图形的面与平面图形的对应关系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6195695" y="3909695"/>
            <a:ext cx="5419725" cy="1628775"/>
          </a:xfrm>
          <a:custGeom>
            <a:avLst/>
            <a:gdLst>
              <a:gd name="sw" fmla="*/ 1 w 8535"/>
              <a:gd name="sh" fmla="*/ 1 h 2565"/>
              <a:gd name="mins" fmla="min sw sh"/>
              <a:gd name="dsw" fmla="+- 0 sw mins"/>
              <a:gd name="dsh" fmla="+- 0 sh mins"/>
              <a:gd name="p0x0" fmla="*/ 180 w 8535"/>
              <a:gd name="p0y0" fmla="*/ 0 h 2565"/>
              <a:gd name="p0x1" fmla="*/ 8355 w 8535"/>
              <a:gd name="p0y1" fmla="*/ 0 h 2565"/>
              <a:gd name="p0x2" fmla="*/ 8454 w 8535"/>
              <a:gd name="p0y2" fmla="*/ 0 h 2565"/>
              <a:gd name="p0x3" fmla="*/ 8535 w 8535"/>
              <a:gd name="p0y3" fmla="*/ 80 h 2565"/>
              <a:gd name="p0x4" fmla="*/ 8535 w 8535"/>
              <a:gd name="p0y4" fmla="*/ 180 h 2565"/>
              <a:gd name="p0x5" fmla="*/ 8535 w 8535"/>
              <a:gd name="p0y5" fmla="*/ 2385 h 2565"/>
              <a:gd name="p0x6" fmla="*/ 8535 w 8535"/>
              <a:gd name="p0y6" fmla="*/ 2484 h 2565"/>
              <a:gd name="p0x7" fmla="*/ 8454 w 8535"/>
              <a:gd name="p0y7" fmla="*/ 2565 h 2565"/>
              <a:gd name="p0x8" fmla="*/ 8355 w 8535"/>
              <a:gd name="p0y8" fmla="*/ 2565 h 2565"/>
              <a:gd name="p0x9" fmla="*/ 180 w 8535"/>
              <a:gd name="p0y9" fmla="*/ 2565 h 2565"/>
              <a:gd name="p0x10" fmla="*/ 80 w 8535"/>
              <a:gd name="p0y10" fmla="*/ 2565 h 2565"/>
              <a:gd name="p0x11" fmla="*/ 0 w 8535"/>
              <a:gd name="p0y11" fmla="*/ 2484 h 2565"/>
              <a:gd name="p0x12" fmla="*/ 0 w 8535"/>
              <a:gd name="p0y12" fmla="*/ 2385 h 2565"/>
              <a:gd name="p0x13" fmla="*/ 0 w 8535"/>
              <a:gd name="p0y13" fmla="*/ 180 h 2565"/>
              <a:gd name="p0x14" fmla="*/ 0 w 8535"/>
              <a:gd name="p0y14" fmla="*/ 80 h 2565"/>
              <a:gd name="p0x15" fmla="*/ 80 w 8535"/>
              <a:gd name="p0y15" fmla="*/ 0 h 2565"/>
              <a:gd name="p0x16" fmla="*/ 180 w 8535"/>
              <a:gd name="p0y16" fmla="*/ 0 h 25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0"/>
            </p:custDataLst>
          </p:nvPr>
        </p:nvSpPr>
        <p:spPr>
          <a:xfrm>
            <a:off x="6391275" y="4176395"/>
            <a:ext cx="457200" cy="276225"/>
          </a:xfrm>
          <a:custGeom>
            <a:avLst/>
            <a:gdLst>
              <a:gd name="sw" fmla="*/ 1 w 720"/>
              <a:gd name="sh" fmla="*/ 1 h 435"/>
              <a:gd name="mins" fmla="min sw sh"/>
              <a:gd name="dsw" fmla="+- 0 sw mins"/>
              <a:gd name="dsh" fmla="+- 0 sh mins"/>
              <a:gd name="p0x0" fmla="*/ 90 w 720"/>
              <a:gd name="p0y0" fmla="*/ 0 h 435"/>
              <a:gd name="p0x1" fmla="*/ 630 w 720"/>
              <a:gd name="p0y1" fmla="*/ 0 h 435"/>
              <a:gd name="p0x2" fmla="*/ 679 w 720"/>
              <a:gd name="p0y2" fmla="*/ 0 h 435"/>
              <a:gd name="p0x3" fmla="*/ 720 w 720"/>
              <a:gd name="p0y3" fmla="*/ 40 h 435"/>
              <a:gd name="p0x4" fmla="*/ 720 w 720"/>
              <a:gd name="p0y4" fmla="*/ 90 h 435"/>
              <a:gd name="p0x5" fmla="*/ 720 w 720"/>
              <a:gd name="p0y5" fmla="*/ 345 h 435"/>
              <a:gd name="p0x6" fmla="*/ 720 w 720"/>
              <a:gd name="p0y6" fmla="*/ 394 h 435"/>
              <a:gd name="p0x7" fmla="*/ 679 w 720"/>
              <a:gd name="p0y7" fmla="*/ 435 h 435"/>
              <a:gd name="p0x8" fmla="*/ 630 w 720"/>
              <a:gd name="p0y8" fmla="*/ 435 h 435"/>
              <a:gd name="p0x9" fmla="*/ 90 w 720"/>
              <a:gd name="p0y9" fmla="*/ 435 h 435"/>
              <a:gd name="p0x10" fmla="*/ 40 w 720"/>
              <a:gd name="p0y10" fmla="*/ 435 h 435"/>
              <a:gd name="p0x11" fmla="*/ 0 w 720"/>
              <a:gd name="p0y11" fmla="*/ 394 h 435"/>
              <a:gd name="p0x12" fmla="*/ 0 w 720"/>
              <a:gd name="p0y12" fmla="*/ 345 h 435"/>
              <a:gd name="p0x13" fmla="*/ 0 w 720"/>
              <a:gd name="p0y13" fmla="*/ 90 h 435"/>
              <a:gd name="p0x14" fmla="*/ 0 w 720"/>
              <a:gd name="p0y14" fmla="*/ 40 h 435"/>
              <a:gd name="p0x15" fmla="*/ 40 w 720"/>
              <a:gd name="p0y15" fmla="*/ 0 h 435"/>
              <a:gd name="p0x16" fmla="*/ 90 w 72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6467475" y="4214813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核心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6391275" y="4551997"/>
            <a:ext cx="50292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贯穿始终的思想</a:t>
            </a:r>
            <a:endParaRPr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6391275" y="4953000"/>
            <a:ext cx="5029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从具体到抽象，从实物到几何，建立完整的认知链条</a:t>
            </a:r>
            <a:endParaRPr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575945" y="5738495"/>
            <a:ext cx="11039475" cy="733425"/>
          </a:xfrm>
          <a:custGeom>
            <a:avLst/>
            <a:gdLst>
              <a:gd name="sw" fmla="*/ 1 w 17385"/>
              <a:gd name="sh" fmla="*/ 1 h 1155"/>
              <a:gd name="mins" fmla="min sw sh"/>
              <a:gd name="dsw" fmla="+- 0 sw mins"/>
              <a:gd name="dsh" fmla="+- 0 sh mins"/>
              <a:gd name="p0x0" fmla="*/ 180 w 17385"/>
              <a:gd name="p0y0" fmla="*/ 0 h 1155"/>
              <a:gd name="p0x1" fmla="*/ 17205 w 17385"/>
              <a:gd name="p0y1" fmla="*/ 0 h 1155"/>
              <a:gd name="p0x2" fmla="*/ 17304 w 17385"/>
              <a:gd name="p0y2" fmla="*/ 0 h 1155"/>
              <a:gd name="p0x3" fmla="*/ 17385 w 17385"/>
              <a:gd name="p0y3" fmla="*/ 80 h 1155"/>
              <a:gd name="p0x4" fmla="*/ 17385 w 17385"/>
              <a:gd name="p0y4" fmla="*/ 180 h 1155"/>
              <a:gd name="p0x5" fmla="*/ 17385 w 17385"/>
              <a:gd name="p0y5" fmla="*/ 975 h 1155"/>
              <a:gd name="p0x6" fmla="*/ 17385 w 17385"/>
              <a:gd name="p0y6" fmla="*/ 1074 h 1155"/>
              <a:gd name="p0x7" fmla="*/ 17304 w 17385"/>
              <a:gd name="p0y7" fmla="*/ 1155 h 1155"/>
              <a:gd name="p0x8" fmla="*/ 17205 w 17385"/>
              <a:gd name="p0y8" fmla="*/ 1155 h 1155"/>
              <a:gd name="p0x9" fmla="*/ 180 w 17385"/>
              <a:gd name="p0y9" fmla="*/ 1155 h 1155"/>
              <a:gd name="p0x10" fmla="*/ 80 w 17385"/>
              <a:gd name="p0y10" fmla="*/ 1155 h 1155"/>
              <a:gd name="p0x11" fmla="*/ 0 w 17385"/>
              <a:gd name="p0y11" fmla="*/ 1074 h 1155"/>
              <a:gd name="p0x12" fmla="*/ 0 w 17385"/>
              <a:gd name="p0y12" fmla="*/ 975 h 1155"/>
              <a:gd name="p0x13" fmla="*/ 0 w 17385"/>
              <a:gd name="p0y13" fmla="*/ 180 h 1155"/>
              <a:gd name="p0x14" fmla="*/ 0 w 17385"/>
              <a:gd name="p0y14" fmla="*/ 80 h 1155"/>
              <a:gd name="p0x15" fmla="*/ 80 w 17385"/>
              <a:gd name="p0y15" fmla="*/ 0 h 1155"/>
              <a:gd name="p0x16" fmla="*/ 180 w 17385"/>
              <a:gd name="p0y16" fmla="*/ 0 h 1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5"/>
            </p:custDataLst>
          </p:nvPr>
        </p:nvSpPr>
        <p:spPr>
          <a:xfrm>
            <a:off x="771525" y="59340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7895" t="-6333" r="-7895" b="-6333"/>
          <a:stretch>
            <a:fillRect/>
          </a:stretch>
        </p:blipFill>
        <p:spPr>
          <a:xfrm>
            <a:off x="838200" y="5995670"/>
            <a:ext cx="209550" cy="2146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1228725" y="5938838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几何源于对实物的抽象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0"/>
            </p:custDataLst>
          </p:nvPr>
        </p:nvSpPr>
        <p:spPr>
          <a:xfrm>
            <a:off x="4371975" y="59340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4438650" y="5995670"/>
            <a:ext cx="209550" cy="2146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34"/>
            </p:custDataLst>
          </p:nvPr>
        </p:nvSpPr>
        <p:spPr>
          <a:xfrm>
            <a:off x="4829175" y="5938838"/>
            <a:ext cx="23382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立体图形的面</a:t>
            </a:r>
            <a:r>
              <a:rPr lang="en-US" altLang="zh-CN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</a:t>
            </a:r>
            <a:r>
              <a:rPr lang="zh-CN" altLang="en-US"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平面图形</a:t>
            </a:r>
            <a:endParaRPr lang="zh-CN" altLang="en-US"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5"/>
            </p:custDataLst>
          </p:nvPr>
        </p:nvSpPr>
        <p:spPr>
          <a:xfrm>
            <a:off x="7972425" y="59340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2381" t="-12593" r="-2381" b="-12593"/>
          <a:stretch>
            <a:fillRect/>
          </a:stretch>
        </p:blipFill>
        <p:spPr>
          <a:xfrm>
            <a:off x="8039100" y="5995670"/>
            <a:ext cx="209550" cy="21463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9"/>
            </p:custDataLst>
          </p:nvPr>
        </p:nvSpPr>
        <p:spPr>
          <a:xfrm>
            <a:off x="8429625" y="5938838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分类识别是几何思维的第一步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32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33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3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x"/>
  <p:tag name="KSO_WM_UNIT_INDEX" val="11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x"/>
  <p:tag name="KSO_WM_UNIT_INDEX" val="12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4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48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49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1263</Words>
  <Application>WPS 演示</Application>
  <PresentationFormat>宽屏</PresentationFormat>
  <Paragraphs>232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长方体正方体圆柱球·器物中的立体</vt:lpstr>
      <vt:lpstr>传统器物中的立体图形</vt:lpstr>
      <vt:lpstr>PowerPoint 演示文稿</vt:lpstr>
      <vt:lpstr>PowerPoint 演示文稿</vt:lpstr>
      <vt:lpstr>PowerPoint 演示文稿</vt:lpstr>
      <vt:lpstr>PowerPoint 演示文稿</vt:lpstr>
      <vt:lpstr>从体到面：拓印打开新世界</vt:lpstr>
      <vt:lpstr>PowerPoint 演示文稿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古人计数与数的认识</dc:title>
  <dc:creator>O365</dc:creator>
  <cp:lastModifiedBy>李启峰</cp:lastModifiedBy>
  <cp:revision>14</cp:revision>
  <dcterms:created xsi:type="dcterms:W3CDTF">2026-07-25T06:17:00Z</dcterms:created>
  <dcterms:modified xsi:type="dcterms:W3CDTF">2026-07-25T06:28:41Z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B6D542AA0001499BA42B0424F2E41BBE_13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