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68" r:id="rId3"/>
    <p:sldId id="369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04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600" b="0" i="0" u="none" strike="noStrike" kern="1200" spc="0" baseline="0">
                <a:solidFill>
                  <a:scrgbClr r="2122" g="3689" b="913">
                    <a:alpha val="100000"/>
                  </a:scrgbClr>
                </a:solidFill>
                <a:latin typeface="+mn-lt"/>
                <a:ea typeface="+mn-ea"/>
                <a:cs typeface="+mn-cs"/>
              </a:defRPr>
            </a:pPr>
            <a:r>
              <a:t>阴阳历数据对比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阳历</c:v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  <a:ln>
              <a:solidFill>
                <a:scrgbClr r="6663" g="35153" b="18782">
                  <a:alpha val="100000"/>
                </a:scrgb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gradFill>
                <a:gsLst>
                  <a:gs pos="0">
                    <a:scrgbClr r="6663" g="35153" b="18782">
                      <a:alpha val="100000"/>
                    </a:scrgbClr>
                  </a:gs>
                  <a:gs pos="100000">
                    <a:scrgbClr r="6663" g="35153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一年周期</c:v>
                </c:pt>
                <c:pt idx="1">
                  <c:v>一月周期</c:v>
                </c:pt>
                <c:pt idx="2">
                  <c:v>年差值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365.25</c:v>
                </c:pt>
                <c:pt idx="1">
                  <c:v>0</c:v>
                </c:pt>
                <c:pt idx="2">
                  <c:v>11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阴历</c:v>
                </c:pt>
              </c:strCache>
            </c:strRef>
          </c:tx>
          <c:spPr>
            <a:solidFill>
              <a:scrgbClr r="14126" g="46208" b="18782">
                <a:alpha val="100000"/>
              </a:scrgbClr>
            </a:solidFill>
            <a:ln>
              <a:solidFill>
                <a:scrgbClr r="14126" g="46208" b="18782">
                  <a:alpha val="100000"/>
                </a:scrgbClr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0">
                    <a:scrgbClr r="14126" g="46208" b="18782">
                      <a:alpha val="100000"/>
                    </a:scrgbClr>
                  </a:gs>
                  <a:gs pos="100000">
                    <a:scrgbClr r="14126" g="46208" b="18782">
                      <a:alpha val="40000"/>
                    </a:scrgbClr>
                  </a:gs>
                </a:gsLst>
                <a:lin ang="5400000"/>
              </a:gra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rgbClr r="2122" g="3689" b="913">
                        <a:alpha val="100000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一年周期</c:v>
                </c:pt>
                <c:pt idx="1">
                  <c:v>一月周期</c:v>
                </c:pt>
                <c:pt idx="2">
                  <c:v>年差值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29.53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-30"/>
        <c:axId val="125074852"/>
        <c:axId val="849037994"/>
      </c:barChart>
      <c:catAx>
        <c:axId val="1250748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rgbClr r="77582" g="89627" b="82279">
                <a:alpha val="100000"/>
              </a:sc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849037994"/>
        <c:crosses val="autoZero"/>
        <c:auto val="1"/>
        <c:lblAlgn val="ctr"/>
        <c:lblOffset val="100"/>
        <c:noMultiLvlLbl val="0"/>
      </c:catAx>
      <c:valAx>
        <c:axId val="849037994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rgbClr r="77582" g="89627" b="82279">
                  <a:alpha val="100000"/>
                </a:scrgb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zh-CN" sz="1000" b="0" i="0" u="none" strike="noStrike" kern="1200" baseline="0">
                    <a:solidFill>
                      <a:scrgbClr r="2122" g="3689" b="913">
                        <a:alpha val="47843"/>
                      </a:scrgbClr>
                    </a:solidFill>
                    <a:latin typeface="+mn-lt"/>
                    <a:ea typeface="+mn-ea"/>
                    <a:cs typeface="+mn-cs"/>
                  </a:defRPr>
                </a:pPr>
                <a:r>
                  <a:t>天数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rgbClr r="2122" g="3689" b="913">
                    <a:alpha val="47843"/>
                  </a:scrgbClr>
                </a:solidFill>
                <a:latin typeface="+mn-lt"/>
                <a:ea typeface="+mn-ea"/>
                <a:cs typeface="+mn-cs"/>
              </a:defRPr>
            </a:pPr>
          </a:p>
        </c:txPr>
        <c:crossAx val="1250748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rgbClr r="2122" g="3689" b="913">
                  <a:alpha val="72157"/>
                </a:scrgb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da50758-11ba-4445-898a-879552f997cd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rgbClr r="6663" g="35153" b="18782">
                <a:alpha val="100000"/>
              </a:scrgbClr>
            </a:solidFill>
          </c:spPr>
          <c:explosion val="0"/>
          <c:dPt>
            <c:idx val="0"/>
            <c:bubble3D val="0"/>
            <c:spPr>
              <a:solidFill>
                <a:scrgbClr r="6663" g="35153" b="18782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rgbClr r="14126" g="46208" b="18782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rgbClr r="22697" g="50289" b="39676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rgbClr r="91310" g="54572" b="30499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rgbClr r="100000" g="62396" b="9306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5"/>
            <c:bubble3D val="0"/>
            <c:spPr>
              <a:solidFill>
                <a:scrgbClr r="72306" g="30947" b="24228">
                  <a:alpha val="100000"/>
                </a:scrgbClr>
              </a:solidFill>
              <a:ln>
                <a:noFill/>
              </a:ln>
              <a:effectLst/>
            </c:spPr>
          </c:dPt>
          <c:dPt>
            <c:idx val="6"/>
            <c:bubble3D val="0"/>
            <c:spPr>
              <a:solidFill>
                <a:scrgbClr r="6663" g="35153" b="18782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7"/>
            <c:bubble3D val="0"/>
            <c:spPr>
              <a:solidFill>
                <a:scrgbClr r="14126" g="46208" b="18782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8"/>
            <c:bubble3D val="0"/>
            <c:spPr>
              <a:solidFill>
                <a:scrgbClr r="22697" g="50289" b="39676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9"/>
            <c:bubble3D val="0"/>
            <c:spPr>
              <a:solidFill>
                <a:scrgbClr r="91310" g="54572" b="30499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0"/>
            <c:bubble3D val="0"/>
            <c:spPr>
              <a:solidFill>
                <a:scrgbClr r="100000" g="62396" b="9306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1"/>
            <c:bubble3D val="0"/>
            <c:spPr>
              <a:solidFill>
                <a:scrgbClr r="72306" g="30947" b="24228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2"/>
            <c:bubble3D val="0"/>
            <c:spPr>
              <a:solidFill>
                <a:scrgbClr r="6663" g="35153" b="18782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3"/>
            <c:bubble3D val="0"/>
            <c:spPr>
              <a:solidFill>
                <a:scrgbClr r="14126" g="46208" b="18782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4"/>
            <c:bubble3D val="0"/>
            <c:spPr>
              <a:solidFill>
                <a:scrgbClr r="22697" g="50289" b="39676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5"/>
            <c:bubble3D val="0"/>
            <c:spPr>
              <a:solidFill>
                <a:scrgbClr r="91310" g="54572" b="30499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6"/>
            <c:bubble3D val="0"/>
            <c:spPr>
              <a:solidFill>
                <a:scrgbClr r="100000" g="62396" b="9306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7"/>
            <c:bubble3D val="0"/>
            <c:spPr>
              <a:solidFill>
                <a:scrgbClr r="72306" g="30947" b="24228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8"/>
            <c:bubble3D val="0"/>
            <c:spPr>
              <a:solidFill>
                <a:scrgbClr r="6663" g="35153" b="18782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19"/>
            <c:bubble3D val="0"/>
            <c:spPr>
              <a:solidFill>
                <a:scrgbClr r="14126" g="46208" b="18782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20"/>
            <c:bubble3D val="0"/>
            <c:spPr>
              <a:solidFill>
                <a:scrgbClr r="22697" g="50289" b="39676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21"/>
            <c:bubble3D val="0"/>
            <c:spPr>
              <a:solidFill>
                <a:scrgbClr r="91310" g="54572" b="30499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22"/>
            <c:bubble3D val="0"/>
            <c:spPr>
              <a:solidFill>
                <a:scrgbClr r="100000" g="62396" b="9306">
                  <a:alpha val="60000"/>
                </a:scrgbClr>
              </a:solidFill>
              <a:ln>
                <a:noFill/>
              </a:ln>
              <a:effectLst/>
            </c:spPr>
          </c:dPt>
          <c:dPt>
            <c:idx val="23"/>
            <c:bubble3D val="0"/>
            <c:spPr>
              <a:solidFill>
                <a:scrgbClr r="72306" g="30947" b="24228">
                  <a:alpha val="60000"/>
                </a:scrgbClr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7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8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9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0" g="0" b="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3"/>
              <c:layout/>
              <c:numFmt formatCode="0.0#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1400" b="0" i="0" u="none" strike="noStrike" kern="1200" baseline="0">
                      <a:solidFill>
                        <a:scrgbClr r="100000" g="100000" b="100000">
                          <a:alpha val="100000"/>
                        </a:scrgb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Sheet1!$A$2:$A$25</c:f>
              <c:strCache>
                <c:ptCount val="24"/>
                <c:pt idx="0">
                  <c:v>立春</c:v>
                </c:pt>
                <c:pt idx="1">
                  <c:v>雨水</c:v>
                </c:pt>
                <c:pt idx="2">
                  <c:v>惊蛰</c:v>
                </c:pt>
                <c:pt idx="3">
                  <c:v>春分</c:v>
                </c:pt>
                <c:pt idx="4">
                  <c:v>清明</c:v>
                </c:pt>
                <c:pt idx="5">
                  <c:v>谷雨</c:v>
                </c:pt>
                <c:pt idx="6">
                  <c:v>立夏</c:v>
                </c:pt>
                <c:pt idx="7">
                  <c:v>小满</c:v>
                </c:pt>
                <c:pt idx="8">
                  <c:v>芒种</c:v>
                </c:pt>
                <c:pt idx="9">
                  <c:v>夏至</c:v>
                </c:pt>
                <c:pt idx="10">
                  <c:v>小暑</c:v>
                </c:pt>
                <c:pt idx="11">
                  <c:v>大暑</c:v>
                </c:pt>
                <c:pt idx="12">
                  <c:v>立秋</c:v>
                </c:pt>
                <c:pt idx="13">
                  <c:v>处暑</c:v>
                </c:pt>
                <c:pt idx="14">
                  <c:v>白露</c:v>
                </c:pt>
                <c:pt idx="15">
                  <c:v>秋分</c:v>
                </c:pt>
                <c:pt idx="16">
                  <c:v>寒露</c:v>
                </c:pt>
                <c:pt idx="17">
                  <c:v>霜降</c:v>
                </c:pt>
                <c:pt idx="18">
                  <c:v>立冬</c:v>
                </c:pt>
                <c:pt idx="19">
                  <c:v>小雪</c:v>
                </c:pt>
                <c:pt idx="20">
                  <c:v>大雪</c:v>
                </c:pt>
                <c:pt idx="21">
                  <c:v>冬至</c:v>
                </c:pt>
                <c:pt idx="22">
                  <c:v>小寒</c:v>
                </c:pt>
                <c:pt idx="23">
                  <c:v>大寒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1"/>
          <c:showLeaderLines val="1"/>
        </c:dLbls>
        <c:firstSliceAng val="0"/>
        <c:holeSize val="57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ff5edf6-817c-45ad-8839-fa1e70061f05}"/>
      </c:ext>
    </c:extLst>
  </c:chart>
  <c:spPr>
    <a:solidFill>
      <a:scrgbClr r="0" g="0" b="0">
        <a:alpha val="0"/>
      </a:scrgbClr>
    </a:solidFill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tags" Target="../tags/tag97.xml"/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124.xml"/><Relationship Id="rId40" Type="http://schemas.openxmlformats.org/officeDocument/2006/relationships/tags" Target="../tags/tag123.xml"/><Relationship Id="rId4" Type="http://schemas.openxmlformats.org/officeDocument/2006/relationships/tags" Target="../tags/tag93.xml"/><Relationship Id="rId39" Type="http://schemas.openxmlformats.org/officeDocument/2006/relationships/tags" Target="../tags/tag122.xml"/><Relationship Id="rId38" Type="http://schemas.openxmlformats.org/officeDocument/2006/relationships/tags" Target="../tags/tag121.xml"/><Relationship Id="rId37" Type="http://schemas.openxmlformats.org/officeDocument/2006/relationships/tags" Target="../tags/tag120.xml"/><Relationship Id="rId36" Type="http://schemas.openxmlformats.org/officeDocument/2006/relationships/tags" Target="../tags/tag119.xml"/><Relationship Id="rId35" Type="http://schemas.openxmlformats.org/officeDocument/2006/relationships/tags" Target="../tags/tag118.xml"/><Relationship Id="rId34" Type="http://schemas.openxmlformats.org/officeDocument/2006/relationships/tags" Target="../tags/tag117.xml"/><Relationship Id="rId33" Type="http://schemas.openxmlformats.org/officeDocument/2006/relationships/tags" Target="../tags/tag116.xml"/><Relationship Id="rId32" Type="http://schemas.openxmlformats.org/officeDocument/2006/relationships/tags" Target="../tags/tag115.xml"/><Relationship Id="rId31" Type="http://schemas.openxmlformats.org/officeDocument/2006/relationships/tags" Target="../tags/tag114.xml"/><Relationship Id="rId30" Type="http://schemas.openxmlformats.org/officeDocument/2006/relationships/tags" Target="../tags/tag113.xml"/><Relationship Id="rId3" Type="http://schemas.openxmlformats.org/officeDocument/2006/relationships/tags" Target="../tags/tag92.xml"/><Relationship Id="rId29" Type="http://schemas.openxmlformats.org/officeDocument/2006/relationships/tags" Target="../tags/tag112.xml"/><Relationship Id="rId28" Type="http://schemas.openxmlformats.org/officeDocument/2006/relationships/tags" Target="../tags/tag111.xml"/><Relationship Id="rId27" Type="http://schemas.openxmlformats.org/officeDocument/2006/relationships/tags" Target="../tags/tag110.xml"/><Relationship Id="rId26" Type="http://schemas.openxmlformats.org/officeDocument/2006/relationships/image" Target="../media/image9.svg"/><Relationship Id="rId25" Type="http://schemas.openxmlformats.org/officeDocument/2006/relationships/image" Target="../media/image8.png"/><Relationship Id="rId24" Type="http://schemas.openxmlformats.org/officeDocument/2006/relationships/tags" Target="../tags/tag109.xml"/><Relationship Id="rId23" Type="http://schemas.openxmlformats.org/officeDocument/2006/relationships/tags" Target="../tags/tag108.xml"/><Relationship Id="rId22" Type="http://schemas.openxmlformats.org/officeDocument/2006/relationships/tags" Target="../tags/tag107.xml"/><Relationship Id="rId21" Type="http://schemas.openxmlformats.org/officeDocument/2006/relationships/tags" Target="../tags/tag106.xml"/><Relationship Id="rId20" Type="http://schemas.openxmlformats.org/officeDocument/2006/relationships/tags" Target="../tags/tag105.xml"/><Relationship Id="rId2" Type="http://schemas.openxmlformats.org/officeDocument/2006/relationships/tags" Target="../tags/tag91.xml"/><Relationship Id="rId19" Type="http://schemas.openxmlformats.org/officeDocument/2006/relationships/image" Target="../media/image7.svg"/><Relationship Id="rId18" Type="http://schemas.openxmlformats.org/officeDocument/2006/relationships/image" Target="../media/image6.png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image" Target="../media/image5.svg"/><Relationship Id="rId11" Type="http://schemas.openxmlformats.org/officeDocument/2006/relationships/image" Target="../media/image4.png"/><Relationship Id="rId10" Type="http://schemas.openxmlformats.org/officeDocument/2006/relationships/tags" Target="../tags/tag99.xml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1.xml"/><Relationship Id="rId8" Type="http://schemas.openxmlformats.org/officeDocument/2006/relationships/image" Target="../media/image9.svg"/><Relationship Id="rId7" Type="http://schemas.openxmlformats.org/officeDocument/2006/relationships/image" Target="../media/image8.png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Relationship Id="rId36" Type="http://schemas.openxmlformats.org/officeDocument/2006/relationships/slideLayout" Target="../slideLayouts/slideLayout6.xml"/><Relationship Id="rId35" Type="http://schemas.openxmlformats.org/officeDocument/2006/relationships/tags" Target="../tags/tag151.xml"/><Relationship Id="rId34" Type="http://schemas.openxmlformats.org/officeDocument/2006/relationships/tags" Target="../tags/tag150.xml"/><Relationship Id="rId33" Type="http://schemas.openxmlformats.org/officeDocument/2006/relationships/tags" Target="../tags/tag149.xml"/><Relationship Id="rId32" Type="http://schemas.openxmlformats.org/officeDocument/2006/relationships/image" Target="../media/image15.svg"/><Relationship Id="rId31" Type="http://schemas.openxmlformats.org/officeDocument/2006/relationships/image" Target="../media/image14.png"/><Relationship Id="rId30" Type="http://schemas.openxmlformats.org/officeDocument/2006/relationships/tags" Target="../tags/tag148.xml"/><Relationship Id="rId3" Type="http://schemas.openxmlformats.org/officeDocument/2006/relationships/tags" Target="../tags/tag127.xml"/><Relationship Id="rId29" Type="http://schemas.openxmlformats.org/officeDocument/2006/relationships/tags" Target="../tags/tag147.xml"/><Relationship Id="rId28" Type="http://schemas.openxmlformats.org/officeDocument/2006/relationships/tags" Target="../tags/tag146.xml"/><Relationship Id="rId27" Type="http://schemas.openxmlformats.org/officeDocument/2006/relationships/tags" Target="../tags/tag145.xml"/><Relationship Id="rId26" Type="http://schemas.openxmlformats.org/officeDocument/2006/relationships/tags" Target="../tags/tag144.xml"/><Relationship Id="rId25" Type="http://schemas.openxmlformats.org/officeDocument/2006/relationships/tags" Target="../tags/tag143.xml"/><Relationship Id="rId24" Type="http://schemas.openxmlformats.org/officeDocument/2006/relationships/image" Target="../media/image13.svg"/><Relationship Id="rId23" Type="http://schemas.openxmlformats.org/officeDocument/2006/relationships/image" Target="../media/image12.png"/><Relationship Id="rId22" Type="http://schemas.openxmlformats.org/officeDocument/2006/relationships/tags" Target="../tags/tag142.xml"/><Relationship Id="rId21" Type="http://schemas.openxmlformats.org/officeDocument/2006/relationships/tags" Target="../tags/tag141.xml"/><Relationship Id="rId20" Type="http://schemas.openxmlformats.org/officeDocument/2006/relationships/tags" Target="../tags/tag140.xml"/><Relationship Id="rId2" Type="http://schemas.openxmlformats.org/officeDocument/2006/relationships/tags" Target="../tags/tag126.xml"/><Relationship Id="rId19" Type="http://schemas.openxmlformats.org/officeDocument/2006/relationships/tags" Target="../tags/tag139.xml"/><Relationship Id="rId18" Type="http://schemas.openxmlformats.org/officeDocument/2006/relationships/tags" Target="../tags/tag138.xml"/><Relationship Id="rId17" Type="http://schemas.openxmlformats.org/officeDocument/2006/relationships/tags" Target="../tags/tag137.xml"/><Relationship Id="rId16" Type="http://schemas.openxmlformats.org/officeDocument/2006/relationships/image" Target="../media/image11.svg"/><Relationship Id="rId15" Type="http://schemas.openxmlformats.org/officeDocument/2006/relationships/image" Target="../media/image10.png"/><Relationship Id="rId14" Type="http://schemas.openxmlformats.org/officeDocument/2006/relationships/tags" Target="../tags/tag136.xml"/><Relationship Id="rId13" Type="http://schemas.openxmlformats.org/officeDocument/2006/relationships/tags" Target="../tags/tag135.xml"/><Relationship Id="rId12" Type="http://schemas.openxmlformats.org/officeDocument/2006/relationships/tags" Target="../tags/tag134.xml"/><Relationship Id="rId11" Type="http://schemas.openxmlformats.org/officeDocument/2006/relationships/tags" Target="../tags/tag133.xml"/><Relationship Id="rId10" Type="http://schemas.openxmlformats.org/officeDocument/2006/relationships/tags" Target="../tags/tag132.xml"/><Relationship Id="rId1" Type="http://schemas.openxmlformats.org/officeDocument/2006/relationships/tags" Target="../tags/tag12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54.xml"/><Relationship Id="rId2" Type="http://schemas.openxmlformats.org/officeDocument/2006/relationships/tags" Target="../tags/tag153.xml"/><Relationship Id="rId1" Type="http://schemas.openxmlformats.org/officeDocument/2006/relationships/tags" Target="../tags/tag15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3.xml"/><Relationship Id="rId8" Type="http://schemas.openxmlformats.org/officeDocument/2006/relationships/tags" Target="../tags/tag162.xml"/><Relationship Id="rId7" Type="http://schemas.openxmlformats.org/officeDocument/2006/relationships/tags" Target="../tags/tag161.xml"/><Relationship Id="rId66" Type="http://schemas.openxmlformats.org/officeDocument/2006/relationships/slideLayout" Target="../slideLayouts/slideLayout6.xml"/><Relationship Id="rId65" Type="http://schemas.openxmlformats.org/officeDocument/2006/relationships/tags" Target="../tags/tag209.xml"/><Relationship Id="rId64" Type="http://schemas.openxmlformats.org/officeDocument/2006/relationships/image" Target="../media/image23.svg"/><Relationship Id="rId63" Type="http://schemas.openxmlformats.org/officeDocument/2006/relationships/image" Target="../media/image22.png"/><Relationship Id="rId62" Type="http://schemas.openxmlformats.org/officeDocument/2006/relationships/tags" Target="../tags/tag208.xml"/><Relationship Id="rId61" Type="http://schemas.openxmlformats.org/officeDocument/2006/relationships/tags" Target="../tags/tag207.xml"/><Relationship Id="rId60" Type="http://schemas.openxmlformats.org/officeDocument/2006/relationships/tags" Target="../tags/tag206.xml"/><Relationship Id="rId6" Type="http://schemas.openxmlformats.org/officeDocument/2006/relationships/tags" Target="../tags/tag160.xml"/><Relationship Id="rId59" Type="http://schemas.openxmlformats.org/officeDocument/2006/relationships/tags" Target="../tags/tag205.xml"/><Relationship Id="rId58" Type="http://schemas.openxmlformats.org/officeDocument/2006/relationships/tags" Target="../tags/tag204.xml"/><Relationship Id="rId57" Type="http://schemas.openxmlformats.org/officeDocument/2006/relationships/tags" Target="../tags/tag203.xml"/><Relationship Id="rId56" Type="http://schemas.openxmlformats.org/officeDocument/2006/relationships/tags" Target="../tags/tag202.xml"/><Relationship Id="rId55" Type="http://schemas.openxmlformats.org/officeDocument/2006/relationships/tags" Target="../tags/tag201.xml"/><Relationship Id="rId54" Type="http://schemas.openxmlformats.org/officeDocument/2006/relationships/tags" Target="../tags/tag200.xml"/><Relationship Id="rId53" Type="http://schemas.openxmlformats.org/officeDocument/2006/relationships/tags" Target="../tags/tag199.xml"/><Relationship Id="rId52" Type="http://schemas.openxmlformats.org/officeDocument/2006/relationships/tags" Target="../tags/tag198.xml"/><Relationship Id="rId51" Type="http://schemas.openxmlformats.org/officeDocument/2006/relationships/tags" Target="../tags/tag197.xml"/><Relationship Id="rId50" Type="http://schemas.openxmlformats.org/officeDocument/2006/relationships/image" Target="../media/image21.svg"/><Relationship Id="rId5" Type="http://schemas.openxmlformats.org/officeDocument/2006/relationships/tags" Target="../tags/tag159.xml"/><Relationship Id="rId49" Type="http://schemas.openxmlformats.org/officeDocument/2006/relationships/image" Target="../media/image20.png"/><Relationship Id="rId48" Type="http://schemas.openxmlformats.org/officeDocument/2006/relationships/tags" Target="../tags/tag196.xml"/><Relationship Id="rId47" Type="http://schemas.openxmlformats.org/officeDocument/2006/relationships/tags" Target="../tags/tag195.xml"/><Relationship Id="rId46" Type="http://schemas.openxmlformats.org/officeDocument/2006/relationships/tags" Target="../tags/tag194.xml"/><Relationship Id="rId45" Type="http://schemas.openxmlformats.org/officeDocument/2006/relationships/tags" Target="../tags/tag193.xml"/><Relationship Id="rId44" Type="http://schemas.openxmlformats.org/officeDocument/2006/relationships/image" Target="../media/image19.svg"/><Relationship Id="rId43" Type="http://schemas.openxmlformats.org/officeDocument/2006/relationships/image" Target="../media/image18.png"/><Relationship Id="rId42" Type="http://schemas.openxmlformats.org/officeDocument/2006/relationships/tags" Target="../tags/tag192.xml"/><Relationship Id="rId41" Type="http://schemas.openxmlformats.org/officeDocument/2006/relationships/tags" Target="../tags/tag191.xml"/><Relationship Id="rId40" Type="http://schemas.openxmlformats.org/officeDocument/2006/relationships/tags" Target="../tags/tag190.xml"/><Relationship Id="rId4" Type="http://schemas.openxmlformats.org/officeDocument/2006/relationships/tags" Target="../tags/tag158.xml"/><Relationship Id="rId39" Type="http://schemas.openxmlformats.org/officeDocument/2006/relationships/tags" Target="../tags/tag189.xml"/><Relationship Id="rId38" Type="http://schemas.openxmlformats.org/officeDocument/2006/relationships/image" Target="../media/image17.svg"/><Relationship Id="rId37" Type="http://schemas.openxmlformats.org/officeDocument/2006/relationships/image" Target="../media/image16.png"/><Relationship Id="rId36" Type="http://schemas.openxmlformats.org/officeDocument/2006/relationships/tags" Target="../tags/tag188.xml"/><Relationship Id="rId35" Type="http://schemas.openxmlformats.org/officeDocument/2006/relationships/tags" Target="../tags/tag187.xml"/><Relationship Id="rId34" Type="http://schemas.openxmlformats.org/officeDocument/2006/relationships/tags" Target="../tags/tag186.xml"/><Relationship Id="rId33" Type="http://schemas.openxmlformats.org/officeDocument/2006/relationships/tags" Target="../tags/tag185.xml"/><Relationship Id="rId32" Type="http://schemas.openxmlformats.org/officeDocument/2006/relationships/tags" Target="../tags/tag184.xml"/><Relationship Id="rId31" Type="http://schemas.openxmlformats.org/officeDocument/2006/relationships/tags" Target="../tags/tag183.xml"/><Relationship Id="rId30" Type="http://schemas.openxmlformats.org/officeDocument/2006/relationships/tags" Target="../tags/tag182.xml"/><Relationship Id="rId3" Type="http://schemas.openxmlformats.org/officeDocument/2006/relationships/tags" Target="../tags/tag157.xml"/><Relationship Id="rId29" Type="http://schemas.openxmlformats.org/officeDocument/2006/relationships/tags" Target="../tags/tag181.xml"/><Relationship Id="rId28" Type="http://schemas.openxmlformats.org/officeDocument/2006/relationships/tags" Target="../tags/tag180.xml"/><Relationship Id="rId27" Type="http://schemas.openxmlformats.org/officeDocument/2006/relationships/tags" Target="../tags/tag179.xml"/><Relationship Id="rId26" Type="http://schemas.openxmlformats.org/officeDocument/2006/relationships/tags" Target="../tags/tag178.xml"/><Relationship Id="rId25" Type="http://schemas.openxmlformats.org/officeDocument/2006/relationships/tags" Target="../tags/tag177.xml"/><Relationship Id="rId24" Type="http://schemas.openxmlformats.org/officeDocument/2006/relationships/tags" Target="../tags/tag176.xml"/><Relationship Id="rId23" Type="http://schemas.openxmlformats.org/officeDocument/2006/relationships/image" Target="../media/image11.svg"/><Relationship Id="rId22" Type="http://schemas.openxmlformats.org/officeDocument/2006/relationships/image" Target="../media/image10.png"/><Relationship Id="rId21" Type="http://schemas.openxmlformats.org/officeDocument/2006/relationships/tags" Target="../tags/tag175.xml"/><Relationship Id="rId20" Type="http://schemas.openxmlformats.org/officeDocument/2006/relationships/tags" Target="../tags/tag174.xml"/><Relationship Id="rId2" Type="http://schemas.openxmlformats.org/officeDocument/2006/relationships/tags" Target="../tags/tag156.xml"/><Relationship Id="rId19" Type="http://schemas.openxmlformats.org/officeDocument/2006/relationships/tags" Target="../tags/tag173.xml"/><Relationship Id="rId18" Type="http://schemas.openxmlformats.org/officeDocument/2006/relationships/tags" Target="../tags/tag172.xml"/><Relationship Id="rId17" Type="http://schemas.openxmlformats.org/officeDocument/2006/relationships/tags" Target="../tags/tag171.xml"/><Relationship Id="rId16" Type="http://schemas.openxmlformats.org/officeDocument/2006/relationships/tags" Target="../tags/tag170.xml"/><Relationship Id="rId15" Type="http://schemas.openxmlformats.org/officeDocument/2006/relationships/tags" Target="../tags/tag169.xml"/><Relationship Id="rId14" Type="http://schemas.openxmlformats.org/officeDocument/2006/relationships/tags" Target="../tags/tag168.xml"/><Relationship Id="rId13" Type="http://schemas.openxmlformats.org/officeDocument/2006/relationships/tags" Target="../tags/tag167.xml"/><Relationship Id="rId12" Type="http://schemas.openxmlformats.org/officeDocument/2006/relationships/tags" Target="../tags/tag166.xml"/><Relationship Id="rId11" Type="http://schemas.openxmlformats.org/officeDocument/2006/relationships/tags" Target="../tags/tag165.xml"/><Relationship Id="rId10" Type="http://schemas.openxmlformats.org/officeDocument/2006/relationships/tags" Target="../tags/tag164.xml"/><Relationship Id="rId1" Type="http://schemas.openxmlformats.org/officeDocument/2006/relationships/tags" Target="../tags/tag15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png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219.xml"/><Relationship Id="rId11" Type="http://schemas.openxmlformats.org/officeDocument/2006/relationships/tags" Target="../tags/tag218.xml"/><Relationship Id="rId10" Type="http://schemas.openxmlformats.org/officeDocument/2006/relationships/image" Target="../media/image25.svg"/><Relationship Id="rId1" Type="http://schemas.openxmlformats.org/officeDocument/2006/relationships/tags" Target="../tags/tag210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" Type="http://schemas.openxmlformats.org/officeDocument/2006/relationships/tags" Target="../tags/tag22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30.xml"/><Relationship Id="rId8" Type="http://schemas.openxmlformats.org/officeDocument/2006/relationships/tags" Target="../tags/tag229.xml"/><Relationship Id="rId7" Type="http://schemas.openxmlformats.org/officeDocument/2006/relationships/tags" Target="../tags/tag228.xml"/><Relationship Id="rId6" Type="http://schemas.openxmlformats.org/officeDocument/2006/relationships/tags" Target="../tags/tag227.xml"/><Relationship Id="rId5" Type="http://schemas.openxmlformats.org/officeDocument/2006/relationships/tags" Target="../tags/tag226.xml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254.xml"/><Relationship Id="rId40" Type="http://schemas.openxmlformats.org/officeDocument/2006/relationships/tags" Target="../tags/tag253.xml"/><Relationship Id="rId4" Type="http://schemas.openxmlformats.org/officeDocument/2006/relationships/tags" Target="../tags/tag225.xml"/><Relationship Id="rId39" Type="http://schemas.openxmlformats.org/officeDocument/2006/relationships/image" Target="../media/image29.svg"/><Relationship Id="rId38" Type="http://schemas.openxmlformats.org/officeDocument/2006/relationships/image" Target="../media/image28.png"/><Relationship Id="rId37" Type="http://schemas.openxmlformats.org/officeDocument/2006/relationships/tags" Target="../tags/tag252.xml"/><Relationship Id="rId36" Type="http://schemas.openxmlformats.org/officeDocument/2006/relationships/tags" Target="../tags/tag251.xml"/><Relationship Id="rId35" Type="http://schemas.openxmlformats.org/officeDocument/2006/relationships/tags" Target="../tags/tag250.xml"/><Relationship Id="rId34" Type="http://schemas.openxmlformats.org/officeDocument/2006/relationships/tags" Target="../tags/tag249.xml"/><Relationship Id="rId33" Type="http://schemas.openxmlformats.org/officeDocument/2006/relationships/tags" Target="../tags/tag248.xml"/><Relationship Id="rId32" Type="http://schemas.openxmlformats.org/officeDocument/2006/relationships/image" Target="../media/image27.svg"/><Relationship Id="rId31" Type="http://schemas.openxmlformats.org/officeDocument/2006/relationships/image" Target="../media/image26.png"/><Relationship Id="rId30" Type="http://schemas.openxmlformats.org/officeDocument/2006/relationships/tags" Target="../tags/tag247.xml"/><Relationship Id="rId3" Type="http://schemas.openxmlformats.org/officeDocument/2006/relationships/tags" Target="../tags/tag224.xml"/><Relationship Id="rId29" Type="http://schemas.openxmlformats.org/officeDocument/2006/relationships/tags" Target="../tags/tag246.xml"/><Relationship Id="rId28" Type="http://schemas.openxmlformats.org/officeDocument/2006/relationships/tags" Target="../tags/tag245.xml"/><Relationship Id="rId27" Type="http://schemas.openxmlformats.org/officeDocument/2006/relationships/tags" Target="../tags/tag244.xml"/><Relationship Id="rId26" Type="http://schemas.openxmlformats.org/officeDocument/2006/relationships/tags" Target="../tags/tag243.xml"/><Relationship Id="rId25" Type="http://schemas.openxmlformats.org/officeDocument/2006/relationships/image" Target="../media/image9.svg"/><Relationship Id="rId24" Type="http://schemas.openxmlformats.org/officeDocument/2006/relationships/image" Target="../media/image8.png"/><Relationship Id="rId23" Type="http://schemas.openxmlformats.org/officeDocument/2006/relationships/tags" Target="../tags/tag242.xml"/><Relationship Id="rId22" Type="http://schemas.openxmlformats.org/officeDocument/2006/relationships/tags" Target="../tags/tag241.xml"/><Relationship Id="rId21" Type="http://schemas.openxmlformats.org/officeDocument/2006/relationships/tags" Target="../tags/tag240.xml"/><Relationship Id="rId20" Type="http://schemas.openxmlformats.org/officeDocument/2006/relationships/tags" Target="../tags/tag239.xml"/><Relationship Id="rId2" Type="http://schemas.openxmlformats.org/officeDocument/2006/relationships/tags" Target="../tags/tag223.xml"/><Relationship Id="rId19" Type="http://schemas.openxmlformats.org/officeDocument/2006/relationships/tags" Target="../tags/tag23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237.xml"/><Relationship Id="rId15" Type="http://schemas.openxmlformats.org/officeDocument/2006/relationships/tags" Target="../tags/tag236.xml"/><Relationship Id="rId14" Type="http://schemas.openxmlformats.org/officeDocument/2006/relationships/tags" Target="../tags/tag235.xml"/><Relationship Id="rId13" Type="http://schemas.openxmlformats.org/officeDocument/2006/relationships/tags" Target="../tags/tag234.xml"/><Relationship Id="rId12" Type="http://schemas.openxmlformats.org/officeDocument/2006/relationships/tags" Target="../tags/tag233.xml"/><Relationship Id="rId11" Type="http://schemas.openxmlformats.org/officeDocument/2006/relationships/tags" Target="../tags/tag232.xml"/><Relationship Id="rId10" Type="http://schemas.openxmlformats.org/officeDocument/2006/relationships/tags" Target="../tags/tag231.xml"/><Relationship Id="rId1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1.xml"/><Relationship Id="rId8" Type="http://schemas.openxmlformats.org/officeDocument/2006/relationships/tags" Target="../tags/tag260.xml"/><Relationship Id="rId71" Type="http://schemas.openxmlformats.org/officeDocument/2006/relationships/slideLayout" Target="../slideLayouts/slideLayout6.xml"/><Relationship Id="rId70" Type="http://schemas.openxmlformats.org/officeDocument/2006/relationships/tags" Target="../tags/tag300.xml"/><Relationship Id="rId7" Type="http://schemas.openxmlformats.org/officeDocument/2006/relationships/tags" Target="../tags/tag259.xml"/><Relationship Id="rId69" Type="http://schemas.openxmlformats.org/officeDocument/2006/relationships/image" Target="../media/image53.svg"/><Relationship Id="rId68" Type="http://schemas.openxmlformats.org/officeDocument/2006/relationships/image" Target="../media/image52.png"/><Relationship Id="rId67" Type="http://schemas.openxmlformats.org/officeDocument/2006/relationships/tags" Target="../tags/tag299.xml"/><Relationship Id="rId66" Type="http://schemas.openxmlformats.org/officeDocument/2006/relationships/tags" Target="../tags/tag298.xml"/><Relationship Id="rId65" Type="http://schemas.openxmlformats.org/officeDocument/2006/relationships/tags" Target="../tags/tag297.xml"/><Relationship Id="rId64" Type="http://schemas.openxmlformats.org/officeDocument/2006/relationships/image" Target="../media/image51.svg"/><Relationship Id="rId63" Type="http://schemas.openxmlformats.org/officeDocument/2006/relationships/image" Target="../media/image50.png"/><Relationship Id="rId62" Type="http://schemas.openxmlformats.org/officeDocument/2006/relationships/tags" Target="../tags/tag296.xml"/><Relationship Id="rId61" Type="http://schemas.openxmlformats.org/officeDocument/2006/relationships/tags" Target="../tags/tag295.xml"/><Relationship Id="rId60" Type="http://schemas.openxmlformats.org/officeDocument/2006/relationships/tags" Target="../tags/tag294.xml"/><Relationship Id="rId6" Type="http://schemas.openxmlformats.org/officeDocument/2006/relationships/image" Target="../media/image31.svg"/><Relationship Id="rId59" Type="http://schemas.openxmlformats.org/officeDocument/2006/relationships/image" Target="../media/image49.svg"/><Relationship Id="rId58" Type="http://schemas.openxmlformats.org/officeDocument/2006/relationships/image" Target="../media/image48.png"/><Relationship Id="rId57" Type="http://schemas.openxmlformats.org/officeDocument/2006/relationships/tags" Target="../tags/tag293.xml"/><Relationship Id="rId56" Type="http://schemas.openxmlformats.org/officeDocument/2006/relationships/tags" Target="../tags/tag292.xml"/><Relationship Id="rId55" Type="http://schemas.openxmlformats.org/officeDocument/2006/relationships/tags" Target="../tags/tag291.xml"/><Relationship Id="rId54" Type="http://schemas.openxmlformats.org/officeDocument/2006/relationships/image" Target="../media/image47.svg"/><Relationship Id="rId53" Type="http://schemas.openxmlformats.org/officeDocument/2006/relationships/image" Target="../media/image46.png"/><Relationship Id="rId52" Type="http://schemas.openxmlformats.org/officeDocument/2006/relationships/tags" Target="../tags/tag290.xml"/><Relationship Id="rId51" Type="http://schemas.openxmlformats.org/officeDocument/2006/relationships/tags" Target="../tags/tag289.xml"/><Relationship Id="rId50" Type="http://schemas.openxmlformats.org/officeDocument/2006/relationships/tags" Target="../tags/tag288.xml"/><Relationship Id="rId5" Type="http://schemas.openxmlformats.org/officeDocument/2006/relationships/image" Target="../media/image30.png"/><Relationship Id="rId49" Type="http://schemas.openxmlformats.org/officeDocument/2006/relationships/tags" Target="../tags/tag287.xml"/><Relationship Id="rId48" Type="http://schemas.openxmlformats.org/officeDocument/2006/relationships/tags" Target="../tags/tag286.xml"/><Relationship Id="rId47" Type="http://schemas.openxmlformats.org/officeDocument/2006/relationships/tags" Target="../tags/tag285.xml"/><Relationship Id="rId46" Type="http://schemas.openxmlformats.org/officeDocument/2006/relationships/image" Target="../media/image45.svg"/><Relationship Id="rId45" Type="http://schemas.openxmlformats.org/officeDocument/2006/relationships/image" Target="../media/image44.png"/><Relationship Id="rId44" Type="http://schemas.openxmlformats.org/officeDocument/2006/relationships/tags" Target="../tags/tag284.xml"/><Relationship Id="rId43" Type="http://schemas.openxmlformats.org/officeDocument/2006/relationships/tags" Target="../tags/tag283.xml"/><Relationship Id="rId42" Type="http://schemas.openxmlformats.org/officeDocument/2006/relationships/tags" Target="../tags/tag282.xml"/><Relationship Id="rId41" Type="http://schemas.openxmlformats.org/officeDocument/2006/relationships/image" Target="../media/image43.svg"/><Relationship Id="rId40" Type="http://schemas.openxmlformats.org/officeDocument/2006/relationships/image" Target="../media/image42.png"/><Relationship Id="rId4" Type="http://schemas.openxmlformats.org/officeDocument/2006/relationships/tags" Target="../tags/tag258.xml"/><Relationship Id="rId39" Type="http://schemas.openxmlformats.org/officeDocument/2006/relationships/tags" Target="../tags/tag281.xml"/><Relationship Id="rId38" Type="http://schemas.openxmlformats.org/officeDocument/2006/relationships/tags" Target="../tags/tag280.xml"/><Relationship Id="rId37" Type="http://schemas.openxmlformats.org/officeDocument/2006/relationships/tags" Target="../tags/tag279.xml"/><Relationship Id="rId36" Type="http://schemas.openxmlformats.org/officeDocument/2006/relationships/image" Target="../media/image41.svg"/><Relationship Id="rId35" Type="http://schemas.openxmlformats.org/officeDocument/2006/relationships/image" Target="../media/image40.png"/><Relationship Id="rId34" Type="http://schemas.openxmlformats.org/officeDocument/2006/relationships/tags" Target="../tags/tag278.xml"/><Relationship Id="rId33" Type="http://schemas.openxmlformats.org/officeDocument/2006/relationships/tags" Target="../tags/tag277.xml"/><Relationship Id="rId32" Type="http://schemas.openxmlformats.org/officeDocument/2006/relationships/tags" Target="../tags/tag276.xml"/><Relationship Id="rId31" Type="http://schemas.openxmlformats.org/officeDocument/2006/relationships/tags" Target="../tags/tag275.xml"/><Relationship Id="rId30" Type="http://schemas.openxmlformats.org/officeDocument/2006/relationships/tags" Target="../tags/tag274.xml"/><Relationship Id="rId3" Type="http://schemas.openxmlformats.org/officeDocument/2006/relationships/tags" Target="../tags/tag257.xml"/><Relationship Id="rId29" Type="http://schemas.openxmlformats.org/officeDocument/2006/relationships/tags" Target="../tags/tag273.xml"/><Relationship Id="rId28" Type="http://schemas.openxmlformats.org/officeDocument/2006/relationships/tags" Target="../tags/tag272.xml"/><Relationship Id="rId27" Type="http://schemas.openxmlformats.org/officeDocument/2006/relationships/image" Target="../media/image39.svg"/><Relationship Id="rId26" Type="http://schemas.openxmlformats.org/officeDocument/2006/relationships/image" Target="../media/image38.png"/><Relationship Id="rId25" Type="http://schemas.openxmlformats.org/officeDocument/2006/relationships/tags" Target="../tags/tag271.xml"/><Relationship Id="rId24" Type="http://schemas.openxmlformats.org/officeDocument/2006/relationships/tags" Target="../tags/tag270.xml"/><Relationship Id="rId23" Type="http://schemas.openxmlformats.org/officeDocument/2006/relationships/tags" Target="../tags/tag269.xml"/><Relationship Id="rId22" Type="http://schemas.openxmlformats.org/officeDocument/2006/relationships/tags" Target="../tags/tag268.xml"/><Relationship Id="rId21" Type="http://schemas.openxmlformats.org/officeDocument/2006/relationships/image" Target="../media/image37.svg"/><Relationship Id="rId20" Type="http://schemas.openxmlformats.org/officeDocument/2006/relationships/image" Target="../media/image36.png"/><Relationship Id="rId2" Type="http://schemas.openxmlformats.org/officeDocument/2006/relationships/tags" Target="../tags/tag256.xml"/><Relationship Id="rId19" Type="http://schemas.openxmlformats.org/officeDocument/2006/relationships/tags" Target="../tags/tag267.xml"/><Relationship Id="rId18" Type="http://schemas.openxmlformats.org/officeDocument/2006/relationships/tags" Target="../tags/tag266.xml"/><Relationship Id="rId17" Type="http://schemas.openxmlformats.org/officeDocument/2006/relationships/tags" Target="../tags/tag265.xml"/><Relationship Id="rId16" Type="http://schemas.openxmlformats.org/officeDocument/2006/relationships/image" Target="../media/image35.svg"/><Relationship Id="rId15" Type="http://schemas.openxmlformats.org/officeDocument/2006/relationships/image" Target="../media/image34.png"/><Relationship Id="rId14" Type="http://schemas.openxmlformats.org/officeDocument/2006/relationships/tags" Target="../tags/tag264.xml"/><Relationship Id="rId13" Type="http://schemas.openxmlformats.org/officeDocument/2006/relationships/tags" Target="../tags/tag263.xml"/><Relationship Id="rId12" Type="http://schemas.openxmlformats.org/officeDocument/2006/relationships/tags" Target="../tags/tag262.xml"/><Relationship Id="rId11" Type="http://schemas.openxmlformats.org/officeDocument/2006/relationships/image" Target="../media/image33.svg"/><Relationship Id="rId10" Type="http://schemas.openxmlformats.org/officeDocument/2006/relationships/image" Target="../media/image32.png"/><Relationship Id="rId1" Type="http://schemas.openxmlformats.org/officeDocument/2006/relationships/tags" Target="../tags/tag25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tags" Target="../tags/tag3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年、月、日——从十二时辰到二十四节气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文化溯源：古人如何制定历法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阴阳合历：中国历法的独特智慧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71500" y="6157595"/>
            <a:ext cx="4851400" cy="318770"/>
            <a:chOff x="900" y="9697"/>
            <a:chExt cx="7640" cy="502"/>
          </a:xfrm>
        </p:grpSpPr>
        <p:sp>
          <p:nvSpPr>
            <p:cNvPr id="21" name="任意多边形 20"/>
            <p:cNvSpPr/>
            <p:nvPr>
              <p:custDataLst>
                <p:tags r:id="rId3"/>
              </p:custDataLst>
            </p:nvPr>
          </p:nvSpPr>
          <p:spPr>
            <a:xfrm>
              <a:off x="900" y="9697"/>
              <a:ext cx="7640" cy="503"/>
            </a:xfrm>
            <a:custGeom>
              <a:avLst/>
              <a:gdLst>
                <a:gd name="sw" fmla="*/ 1 w 7640"/>
                <a:gd name="sh" fmla="*/ 1 h 502"/>
                <a:gd name="mins" fmla="min sw sh"/>
                <a:gd name="dsw" fmla="+- 0 sw mins"/>
                <a:gd name="dsh" fmla="+- 0 sh mins"/>
                <a:gd name="p0x0" fmla="*/ 180 w 7640"/>
                <a:gd name="p0y0" fmla="*/ 0 h 502"/>
                <a:gd name="p0x1" fmla="*/ 7460 w 7640"/>
                <a:gd name="p0y1" fmla="*/ 0 h 502"/>
                <a:gd name="p0x2" fmla="*/ 7560 w 7640"/>
                <a:gd name="p0y2" fmla="*/ 0 h 502"/>
                <a:gd name="p0x3" fmla="*/ 7640 w 7640"/>
                <a:gd name="p0y3" fmla="*/ 80 h 502"/>
                <a:gd name="p0x4" fmla="*/ 7640 w 7640"/>
                <a:gd name="p0y4" fmla="*/ 180 h 502"/>
                <a:gd name="p0x5" fmla="*/ 7640 w 7640"/>
                <a:gd name="p0y5" fmla="*/ 322 h 502"/>
                <a:gd name="p0x6" fmla="*/ 7640 w 7640"/>
                <a:gd name="p0y6" fmla="*/ 421 h 502"/>
                <a:gd name="p0x7" fmla="*/ 7560 w 7640"/>
                <a:gd name="p0y7" fmla="*/ 502 h 502"/>
                <a:gd name="p0x8" fmla="*/ 7460 w 7640"/>
                <a:gd name="p0y8" fmla="*/ 502 h 502"/>
                <a:gd name="p0x9" fmla="*/ 180 w 7640"/>
                <a:gd name="p0y9" fmla="*/ 502 h 502"/>
                <a:gd name="p0x10" fmla="*/ 80 w 7640"/>
                <a:gd name="p0y10" fmla="*/ 502 h 502"/>
                <a:gd name="p0x11" fmla="*/ 0 w 7640"/>
                <a:gd name="p0y11" fmla="*/ 421 h 502"/>
                <a:gd name="p0x12" fmla="*/ 0 w 7640"/>
                <a:gd name="p0y12" fmla="*/ 322 h 502"/>
                <a:gd name="p0x13" fmla="*/ 0 w 7640"/>
                <a:gd name="p0y13" fmla="*/ 180 h 502"/>
                <a:gd name="p0x14" fmla="*/ 0 w 7640"/>
                <a:gd name="p0y14" fmla="*/ 80 h 502"/>
                <a:gd name="p0x15" fmla="*/ 80 w 7640"/>
                <a:gd name="p0y15" fmla="*/ 0 h 502"/>
                <a:gd name="p0x16" fmla="*/ 180 w 7640"/>
                <a:gd name="p0y16" fmla="*/ 0 h 5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3FCF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4"/>
              </p:custDataLst>
            </p:nvPr>
          </p:nvSpPr>
          <p:spPr>
            <a:xfrm>
              <a:off x="900" y="9697"/>
              <a:ext cx="180" cy="503"/>
            </a:xfrm>
            <a:custGeom>
              <a:avLst/>
              <a:gdLst>
                <a:gd name="sw" fmla="*/ 1 w 180"/>
                <a:gd name="sh" fmla="*/ 1 h 502"/>
                <a:gd name="mins" fmla="min sw sh"/>
                <a:gd name="dsw" fmla="+- 0 sw mins"/>
                <a:gd name="dsh" fmla="+- 0 sh mins"/>
                <a:gd name="p0x0" fmla="*/ 0 w 180"/>
                <a:gd name="p0y0" fmla="*/ 322 h 502"/>
                <a:gd name="p0x1" fmla="*/ 0 w 180"/>
                <a:gd name="p0y1" fmla="*/ 180 h 502"/>
                <a:gd name="p0x2" fmla="*/ 0 w 180"/>
                <a:gd name="p0y2" fmla="*/ 80 h 502"/>
                <a:gd name="p0x3" fmla="*/ 80 w 180"/>
                <a:gd name="p0y3" fmla="*/ 0 h 502"/>
                <a:gd name="p0x4" fmla="*/ 180 w 180"/>
                <a:gd name="p0y4" fmla="*/ 0 h 502"/>
                <a:gd name="p0x5" fmla="*/ 113 w 180"/>
                <a:gd name="p0y5" fmla="*/ 0 h 502"/>
                <a:gd name="p0x6" fmla="*/ 60 w 180"/>
                <a:gd name="p0y6" fmla="*/ 80 h 502"/>
                <a:gd name="p0x7" fmla="*/ 60 w 180"/>
                <a:gd name="p0y7" fmla="*/ 180 h 502"/>
                <a:gd name="p0x8" fmla="*/ 60 w 180"/>
                <a:gd name="p0y8" fmla="*/ 322 h 502"/>
                <a:gd name="p0x9" fmla="*/ 60 w 180"/>
                <a:gd name="p0y9" fmla="*/ 421 h 502"/>
                <a:gd name="p0x10" fmla="*/ 113 w 180"/>
                <a:gd name="p0y10" fmla="*/ 502 h 502"/>
                <a:gd name="p0x11" fmla="*/ 180 w 180"/>
                <a:gd name="p0y11" fmla="*/ 502 h 502"/>
                <a:gd name="p0x12" fmla="*/ 80 w 180"/>
                <a:gd name="p0y12" fmla="*/ 502 h 502"/>
                <a:gd name="p0x13" fmla="*/ 0 w 180"/>
                <a:gd name="p0y13" fmla="*/ 421 h 502"/>
                <a:gd name="p0x14" fmla="*/ 0 w 180"/>
                <a:gd name="p0y14" fmla="*/ 322 h 50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5"/>
            </p:custDataLst>
          </p:nvPr>
        </p:nvSpPr>
        <p:spPr>
          <a:xfrm>
            <a:off x="685800" y="6226016"/>
            <a:ext cx="347521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教材中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的规则，正是古人调和阴阳的</a:t>
            </a:r>
            <a:r>
              <a:rPr sz="10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数学智慧</a:t>
            </a:r>
            <a:endParaRPr sz="10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5945" y="1017905"/>
            <a:ext cx="4842510" cy="1106805"/>
          </a:xfrm>
          <a:custGeom>
            <a:avLst/>
            <a:gdLst>
              <a:gd name="sw" fmla="*/ 1 w 7625"/>
              <a:gd name="sh" fmla="*/ 1 h 1742"/>
              <a:gd name="mins" fmla="min sw sh"/>
              <a:gd name="dsw" fmla="+- 0 sw mins"/>
              <a:gd name="dsh" fmla="+- 0 sh mins"/>
              <a:gd name="p0x0" fmla="*/ 180 w 7625"/>
              <a:gd name="p0y0" fmla="*/ 0 h 1742"/>
              <a:gd name="p0x1" fmla="*/ 7445 w 7625"/>
              <a:gd name="p0y1" fmla="*/ 0 h 1742"/>
              <a:gd name="p0x2" fmla="*/ 7545 w 7625"/>
              <a:gd name="p0y2" fmla="*/ 0 h 1742"/>
              <a:gd name="p0x3" fmla="*/ 7625 w 7625"/>
              <a:gd name="p0y3" fmla="*/ 80 h 1742"/>
              <a:gd name="p0x4" fmla="*/ 7625 w 7625"/>
              <a:gd name="p0y4" fmla="*/ 180 h 1742"/>
              <a:gd name="p0x5" fmla="*/ 7625 w 7625"/>
              <a:gd name="p0y5" fmla="*/ 1562 h 1742"/>
              <a:gd name="p0x6" fmla="*/ 7625 w 7625"/>
              <a:gd name="p0y6" fmla="*/ 1662 h 1742"/>
              <a:gd name="p0x7" fmla="*/ 7545 w 7625"/>
              <a:gd name="p0y7" fmla="*/ 1742 h 1742"/>
              <a:gd name="p0x8" fmla="*/ 7445 w 7625"/>
              <a:gd name="p0y8" fmla="*/ 1742 h 1742"/>
              <a:gd name="p0x9" fmla="*/ 180 w 7625"/>
              <a:gd name="p0y9" fmla="*/ 1742 h 1742"/>
              <a:gd name="p0x10" fmla="*/ 80 w 7625"/>
              <a:gd name="p0y10" fmla="*/ 1742 h 1742"/>
              <a:gd name="p0x11" fmla="*/ 0 w 7625"/>
              <a:gd name="p0y11" fmla="*/ 1662 h 1742"/>
              <a:gd name="p0x12" fmla="*/ 0 w 7625"/>
              <a:gd name="p0y12" fmla="*/ 1562 h 1742"/>
              <a:gd name="p0x13" fmla="*/ 0 w 7625"/>
              <a:gd name="p0y13" fmla="*/ 180 h 1742"/>
              <a:gd name="p0x14" fmla="*/ 0 w 7625"/>
              <a:gd name="p0y14" fmla="*/ 80 h 1742"/>
              <a:gd name="p0x15" fmla="*/ 80 w 7625"/>
              <a:gd name="p0y15" fmla="*/ 0 h 1742"/>
              <a:gd name="p0x16" fmla="*/ 180 w 7625"/>
              <a:gd name="p0y16" fmla="*/ 0 h 1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083070" y="1381106"/>
            <a:ext cx="1828800" cy="3743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十九年七闰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75945" y="2324735"/>
            <a:ext cx="4842510" cy="1078865"/>
          </a:xfrm>
          <a:custGeom>
            <a:avLst/>
            <a:gdLst>
              <a:gd name="sw" fmla="*/ 1 w 7625"/>
              <a:gd name="sh" fmla="*/ 1 h 1699"/>
              <a:gd name="mins" fmla="min sw sh"/>
              <a:gd name="dsw" fmla="+- 0 sw mins"/>
              <a:gd name="dsh" fmla="+- 0 sh mins"/>
              <a:gd name="p0x0" fmla="*/ 180 w 7625"/>
              <a:gd name="p0y0" fmla="*/ 0 h 1699"/>
              <a:gd name="p0x1" fmla="*/ 7445 w 7625"/>
              <a:gd name="p0y1" fmla="*/ 0 h 1699"/>
              <a:gd name="p0x2" fmla="*/ 7545 w 7625"/>
              <a:gd name="p0y2" fmla="*/ 0 h 1699"/>
              <a:gd name="p0x3" fmla="*/ 7625 w 7625"/>
              <a:gd name="p0y3" fmla="*/ 80 h 1699"/>
              <a:gd name="p0x4" fmla="*/ 7625 w 7625"/>
              <a:gd name="p0y4" fmla="*/ 180 h 1699"/>
              <a:gd name="p0x5" fmla="*/ 7625 w 7625"/>
              <a:gd name="p0y5" fmla="*/ 1519 h 1699"/>
              <a:gd name="p0x6" fmla="*/ 7625 w 7625"/>
              <a:gd name="p0y6" fmla="*/ 1618 h 1699"/>
              <a:gd name="p0x7" fmla="*/ 7545 w 7625"/>
              <a:gd name="p0y7" fmla="*/ 1699 h 1699"/>
              <a:gd name="p0x8" fmla="*/ 7445 w 7625"/>
              <a:gd name="p0y8" fmla="*/ 1699 h 1699"/>
              <a:gd name="p0x9" fmla="*/ 180 w 7625"/>
              <a:gd name="p0y9" fmla="*/ 1699 h 1699"/>
              <a:gd name="p0x10" fmla="*/ 80 w 7625"/>
              <a:gd name="p0y10" fmla="*/ 1699 h 1699"/>
              <a:gd name="p0x11" fmla="*/ 0 w 7625"/>
              <a:gd name="p0y11" fmla="*/ 1618 h 1699"/>
              <a:gd name="p0x12" fmla="*/ 0 w 7625"/>
              <a:gd name="p0y12" fmla="*/ 1519 h 1699"/>
              <a:gd name="p0x13" fmla="*/ 0 w 7625"/>
              <a:gd name="p0y13" fmla="*/ 180 h 1699"/>
              <a:gd name="p0x14" fmla="*/ 0 w 7625"/>
              <a:gd name="p0y14" fmla="*/ 80 h 1699"/>
              <a:gd name="p0x15" fmla="*/ 80 w 7625"/>
              <a:gd name="p0y15" fmla="*/ 0 h 1699"/>
              <a:gd name="p0x16" fmla="*/ 180 w 7625"/>
              <a:gd name="p0y16" fmla="*/ 0 h 16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9"/>
            </p:custDataLst>
          </p:nvPr>
        </p:nvSpPr>
        <p:spPr>
          <a:xfrm>
            <a:off x="771525" y="258572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6667" t="-897" r="-6667" b="-897"/>
          <a:stretch>
            <a:fillRect/>
          </a:stretch>
        </p:blipFill>
        <p:spPr>
          <a:xfrm>
            <a:off x="788035" y="2614295"/>
            <a:ext cx="28067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162050" y="2628786"/>
            <a:ext cx="5430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阳历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771525" y="2968380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以地球绕太阳一周为一年，约</a:t>
            </a:r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365.25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，反映四季更替与农时规律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5"/>
            </p:custDataLst>
          </p:nvPr>
        </p:nvSpPr>
        <p:spPr>
          <a:xfrm>
            <a:off x="575945" y="3603625"/>
            <a:ext cx="4842510" cy="1079500"/>
          </a:xfrm>
          <a:custGeom>
            <a:avLst/>
            <a:gdLst>
              <a:gd name="sw" fmla="*/ 1 w 7625"/>
              <a:gd name="sh" fmla="*/ 1 h 1699"/>
              <a:gd name="mins" fmla="min sw sh"/>
              <a:gd name="dsw" fmla="+- 0 sw mins"/>
              <a:gd name="dsh" fmla="+- 0 sh mins"/>
              <a:gd name="p0x0" fmla="*/ 180 w 7625"/>
              <a:gd name="p0y0" fmla="*/ 0 h 1699"/>
              <a:gd name="p0x1" fmla="*/ 7445 w 7625"/>
              <a:gd name="p0y1" fmla="*/ 0 h 1699"/>
              <a:gd name="p0x2" fmla="*/ 7545 w 7625"/>
              <a:gd name="p0y2" fmla="*/ 0 h 1699"/>
              <a:gd name="p0x3" fmla="*/ 7625 w 7625"/>
              <a:gd name="p0y3" fmla="*/ 80 h 1699"/>
              <a:gd name="p0x4" fmla="*/ 7625 w 7625"/>
              <a:gd name="p0y4" fmla="*/ 180 h 1699"/>
              <a:gd name="p0x5" fmla="*/ 7625 w 7625"/>
              <a:gd name="p0y5" fmla="*/ 1519 h 1699"/>
              <a:gd name="p0x6" fmla="*/ 7625 w 7625"/>
              <a:gd name="p0y6" fmla="*/ 1618 h 1699"/>
              <a:gd name="p0x7" fmla="*/ 7545 w 7625"/>
              <a:gd name="p0y7" fmla="*/ 1699 h 1699"/>
              <a:gd name="p0x8" fmla="*/ 7445 w 7625"/>
              <a:gd name="p0y8" fmla="*/ 1699 h 1699"/>
              <a:gd name="p0x9" fmla="*/ 180 w 7625"/>
              <a:gd name="p0y9" fmla="*/ 1699 h 1699"/>
              <a:gd name="p0x10" fmla="*/ 80 w 7625"/>
              <a:gd name="p0y10" fmla="*/ 1699 h 1699"/>
              <a:gd name="p0x11" fmla="*/ 0 w 7625"/>
              <a:gd name="p0y11" fmla="*/ 1618 h 1699"/>
              <a:gd name="p0x12" fmla="*/ 0 w 7625"/>
              <a:gd name="p0y12" fmla="*/ 1519 h 1699"/>
              <a:gd name="p0x13" fmla="*/ 0 w 7625"/>
              <a:gd name="p0y13" fmla="*/ 180 h 1699"/>
              <a:gd name="p0x14" fmla="*/ 0 w 7625"/>
              <a:gd name="p0y14" fmla="*/ 80 h 1699"/>
              <a:gd name="p0x15" fmla="*/ 80 w 7625"/>
              <a:gd name="p0y15" fmla="*/ 0 h 1699"/>
              <a:gd name="p0x16" fmla="*/ 180 w 7625"/>
              <a:gd name="p0y16" fmla="*/ 0 h 16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771525" y="38646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1905" t="-3067" r="-11905" b="-3067"/>
          <a:stretch>
            <a:fillRect/>
          </a:stretch>
        </p:blipFill>
        <p:spPr>
          <a:xfrm>
            <a:off x="804545" y="3893185"/>
            <a:ext cx="247650" cy="2527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1162050" y="3908041"/>
            <a:ext cx="5430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阴历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771525" y="4247636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以月亮盈亏一周为一月，约</a:t>
            </a:r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29.53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，便于观测与记日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575945" y="4883150"/>
            <a:ext cx="4842510" cy="1079500"/>
          </a:xfrm>
          <a:custGeom>
            <a:avLst/>
            <a:gdLst>
              <a:gd name="sw" fmla="*/ 1 w 7625"/>
              <a:gd name="sh" fmla="*/ 1 h 1699"/>
              <a:gd name="mins" fmla="min sw sh"/>
              <a:gd name="dsw" fmla="+- 0 sw mins"/>
              <a:gd name="dsh" fmla="+- 0 sh mins"/>
              <a:gd name="p0x0" fmla="*/ 180 w 7625"/>
              <a:gd name="p0y0" fmla="*/ 0 h 1699"/>
              <a:gd name="p0x1" fmla="*/ 7445 w 7625"/>
              <a:gd name="p0y1" fmla="*/ 0 h 1699"/>
              <a:gd name="p0x2" fmla="*/ 7545 w 7625"/>
              <a:gd name="p0y2" fmla="*/ 0 h 1699"/>
              <a:gd name="p0x3" fmla="*/ 7625 w 7625"/>
              <a:gd name="p0y3" fmla="*/ 80 h 1699"/>
              <a:gd name="p0x4" fmla="*/ 7625 w 7625"/>
              <a:gd name="p0y4" fmla="*/ 180 h 1699"/>
              <a:gd name="p0x5" fmla="*/ 7625 w 7625"/>
              <a:gd name="p0y5" fmla="*/ 1519 h 1699"/>
              <a:gd name="p0x6" fmla="*/ 7625 w 7625"/>
              <a:gd name="p0y6" fmla="*/ 1618 h 1699"/>
              <a:gd name="p0x7" fmla="*/ 7545 w 7625"/>
              <a:gd name="p0y7" fmla="*/ 1699 h 1699"/>
              <a:gd name="p0x8" fmla="*/ 7445 w 7625"/>
              <a:gd name="p0y8" fmla="*/ 1699 h 1699"/>
              <a:gd name="p0x9" fmla="*/ 180 w 7625"/>
              <a:gd name="p0y9" fmla="*/ 1699 h 1699"/>
              <a:gd name="p0x10" fmla="*/ 80 w 7625"/>
              <a:gd name="p0y10" fmla="*/ 1699 h 1699"/>
              <a:gd name="p0x11" fmla="*/ 0 w 7625"/>
              <a:gd name="p0y11" fmla="*/ 1618 h 1699"/>
              <a:gd name="p0x12" fmla="*/ 0 w 7625"/>
              <a:gd name="p0y12" fmla="*/ 1519 h 1699"/>
              <a:gd name="p0x13" fmla="*/ 0 w 7625"/>
              <a:gd name="p0y13" fmla="*/ 180 h 1699"/>
              <a:gd name="p0x14" fmla="*/ 0 w 7625"/>
              <a:gd name="p0y14" fmla="*/ 80 h 1699"/>
              <a:gd name="p0x15" fmla="*/ 80 w 7625"/>
              <a:gd name="p0y15" fmla="*/ 0 h 1699"/>
              <a:gd name="p0x16" fmla="*/ 180 w 7625"/>
              <a:gd name="p0y16" fmla="*/ 0 h 16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771525" y="514413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 l="-2273" t="-7681" r="-2273" b="-7681"/>
          <a:stretch>
            <a:fillRect/>
          </a:stretch>
        </p:blipFill>
        <p:spPr>
          <a:xfrm>
            <a:off x="819150" y="5172710"/>
            <a:ext cx="219075" cy="2527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7"/>
            </p:custDataLst>
          </p:nvPr>
        </p:nvSpPr>
        <p:spPr>
          <a:xfrm>
            <a:off x="1162050" y="5187286"/>
            <a:ext cx="5430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闰月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8"/>
            </p:custDataLst>
          </p:nvPr>
        </p:nvSpPr>
        <p:spPr>
          <a:xfrm>
            <a:off x="771525" y="5526881"/>
            <a:ext cx="445196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阴阳历每年相差约</a:t>
            </a:r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alt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，故设闰月调和，使节气与月份长期匹配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5694680" y="1017905"/>
            <a:ext cx="5920740" cy="4436110"/>
          </a:xfrm>
          <a:custGeom>
            <a:avLst/>
            <a:gdLst>
              <a:gd name="sw" fmla="*/ 1 w 9324"/>
              <a:gd name="sh" fmla="*/ 1 h 6985"/>
              <a:gd name="mins" fmla="min sw sh"/>
              <a:gd name="dsw" fmla="+- 0 sw mins"/>
              <a:gd name="dsh" fmla="+- 0 sh mins"/>
              <a:gd name="p0x0" fmla="*/ 180 w 9324"/>
              <a:gd name="p0y0" fmla="*/ 0 h 6985"/>
              <a:gd name="p0x1" fmla="*/ 9144 w 9324"/>
              <a:gd name="p0y1" fmla="*/ 0 h 6985"/>
              <a:gd name="p0x2" fmla="*/ 9243 w 9324"/>
              <a:gd name="p0y2" fmla="*/ 0 h 6985"/>
              <a:gd name="p0x3" fmla="*/ 9324 w 9324"/>
              <a:gd name="p0y3" fmla="*/ 80 h 6985"/>
              <a:gd name="p0x4" fmla="*/ 9324 w 9324"/>
              <a:gd name="p0y4" fmla="*/ 180 h 6985"/>
              <a:gd name="p0x5" fmla="*/ 9324 w 9324"/>
              <a:gd name="p0y5" fmla="*/ 6805 h 6985"/>
              <a:gd name="p0x6" fmla="*/ 9324 w 9324"/>
              <a:gd name="p0y6" fmla="*/ 6904 h 6985"/>
              <a:gd name="p0x7" fmla="*/ 9243 w 9324"/>
              <a:gd name="p0y7" fmla="*/ 6985 h 6985"/>
              <a:gd name="p0x8" fmla="*/ 9144 w 9324"/>
              <a:gd name="p0y8" fmla="*/ 6985 h 6985"/>
              <a:gd name="p0x9" fmla="*/ 180 w 9324"/>
              <a:gd name="p0y9" fmla="*/ 6985 h 6985"/>
              <a:gd name="p0x10" fmla="*/ 80 w 9324"/>
              <a:gd name="p0y10" fmla="*/ 6985 h 6985"/>
              <a:gd name="p0x11" fmla="*/ 0 w 9324"/>
              <a:gd name="p0y11" fmla="*/ 6904 h 6985"/>
              <a:gd name="p0x12" fmla="*/ 0 w 9324"/>
              <a:gd name="p0y12" fmla="*/ 6805 h 6985"/>
              <a:gd name="p0x13" fmla="*/ 0 w 9324"/>
              <a:gd name="p0y13" fmla="*/ 180 h 6985"/>
              <a:gd name="p0x14" fmla="*/ 0 w 9324"/>
              <a:gd name="p0y14" fmla="*/ 80 h 6985"/>
              <a:gd name="p0x15" fmla="*/ 80 w 9324"/>
              <a:gd name="p0y15" fmla="*/ 0 h 6985"/>
              <a:gd name="p0x16" fmla="*/ 180 w 9324"/>
              <a:gd name="p0y16" fmla="*/ 0 h 69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26" name="图表 25"/>
          <p:cNvGraphicFramePr/>
          <p:nvPr/>
        </p:nvGraphicFramePr>
        <p:xfrm>
          <a:off x="5699125" y="1022350"/>
          <a:ext cx="5915025" cy="442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5694680" y="5654040"/>
            <a:ext cx="1840230" cy="817880"/>
          </a:xfrm>
          <a:custGeom>
            <a:avLst/>
            <a:gdLst>
              <a:gd name="sw" fmla="*/ 1 w 2898"/>
              <a:gd name="sh" fmla="*/ 1 h 1288"/>
              <a:gd name="mins" fmla="min sw sh"/>
              <a:gd name="dsw" fmla="+- 0 sw mins"/>
              <a:gd name="dsh" fmla="+- 0 sh mins"/>
              <a:gd name="p0x0" fmla="*/ 180 w 2898"/>
              <a:gd name="p0y0" fmla="*/ 0 h 1288"/>
              <a:gd name="p0x1" fmla="*/ 2718 w 2898"/>
              <a:gd name="p0y1" fmla="*/ 0 h 1288"/>
              <a:gd name="p0x2" fmla="*/ 2817 w 2898"/>
              <a:gd name="p0y2" fmla="*/ 0 h 1288"/>
              <a:gd name="p0x3" fmla="*/ 2898 w 2898"/>
              <a:gd name="p0y3" fmla="*/ 80 h 1288"/>
              <a:gd name="p0x4" fmla="*/ 2898 w 2898"/>
              <a:gd name="p0y4" fmla="*/ 180 h 1288"/>
              <a:gd name="p0x5" fmla="*/ 2898 w 2898"/>
              <a:gd name="p0y5" fmla="*/ 1108 h 1288"/>
              <a:gd name="p0x6" fmla="*/ 2898 w 2898"/>
              <a:gd name="p0y6" fmla="*/ 1207 h 1288"/>
              <a:gd name="p0x7" fmla="*/ 2817 w 2898"/>
              <a:gd name="p0y7" fmla="*/ 1288 h 1288"/>
              <a:gd name="p0x8" fmla="*/ 2718 w 2898"/>
              <a:gd name="p0y8" fmla="*/ 1288 h 1288"/>
              <a:gd name="p0x9" fmla="*/ 180 w 2898"/>
              <a:gd name="p0y9" fmla="*/ 1288 h 1288"/>
              <a:gd name="p0x10" fmla="*/ 80 w 2898"/>
              <a:gd name="p0y10" fmla="*/ 1288 h 1288"/>
              <a:gd name="p0x11" fmla="*/ 0 w 2898"/>
              <a:gd name="p0y11" fmla="*/ 1207 h 1288"/>
              <a:gd name="p0x12" fmla="*/ 0 w 2898"/>
              <a:gd name="p0y12" fmla="*/ 1108 h 1288"/>
              <a:gd name="p0x13" fmla="*/ 0 w 2898"/>
              <a:gd name="p0y13" fmla="*/ 180 h 1288"/>
              <a:gd name="p0x14" fmla="*/ 0 w 2898"/>
              <a:gd name="p0y14" fmla="*/ 80 h 1288"/>
              <a:gd name="p0x15" fmla="*/ 80 w 2898"/>
              <a:gd name="p0y15" fmla="*/ 0 h 1288"/>
              <a:gd name="p0x16" fmla="*/ 180 w 2898"/>
              <a:gd name="p0y16" fmla="*/ 0 h 12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5792086" y="5708342"/>
            <a:ext cx="1836544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365.25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7228580" y="5893127"/>
            <a:ext cx="4191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天</a:t>
            </a:r>
            <a:endParaRPr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6214986" y="6215053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阳历一年周期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4"/>
            </p:custDataLst>
          </p:nvPr>
        </p:nvSpPr>
        <p:spPr>
          <a:xfrm>
            <a:off x="7734935" y="5654040"/>
            <a:ext cx="1840230" cy="817880"/>
          </a:xfrm>
          <a:custGeom>
            <a:avLst/>
            <a:gdLst>
              <a:gd name="sw" fmla="*/ 1 w 2898"/>
              <a:gd name="sh" fmla="*/ 1 h 1288"/>
              <a:gd name="mins" fmla="min sw sh"/>
              <a:gd name="dsw" fmla="+- 0 sw mins"/>
              <a:gd name="dsh" fmla="+- 0 sh mins"/>
              <a:gd name="p0x0" fmla="*/ 180 w 2898"/>
              <a:gd name="p0y0" fmla="*/ 0 h 1288"/>
              <a:gd name="p0x1" fmla="*/ 2718 w 2898"/>
              <a:gd name="p0y1" fmla="*/ 0 h 1288"/>
              <a:gd name="p0x2" fmla="*/ 2817 w 2898"/>
              <a:gd name="p0y2" fmla="*/ 0 h 1288"/>
              <a:gd name="p0x3" fmla="*/ 2898 w 2898"/>
              <a:gd name="p0y3" fmla="*/ 80 h 1288"/>
              <a:gd name="p0x4" fmla="*/ 2898 w 2898"/>
              <a:gd name="p0y4" fmla="*/ 180 h 1288"/>
              <a:gd name="p0x5" fmla="*/ 2898 w 2898"/>
              <a:gd name="p0y5" fmla="*/ 1108 h 1288"/>
              <a:gd name="p0x6" fmla="*/ 2898 w 2898"/>
              <a:gd name="p0y6" fmla="*/ 1207 h 1288"/>
              <a:gd name="p0x7" fmla="*/ 2817 w 2898"/>
              <a:gd name="p0y7" fmla="*/ 1288 h 1288"/>
              <a:gd name="p0x8" fmla="*/ 2718 w 2898"/>
              <a:gd name="p0y8" fmla="*/ 1288 h 1288"/>
              <a:gd name="p0x9" fmla="*/ 180 w 2898"/>
              <a:gd name="p0y9" fmla="*/ 1288 h 1288"/>
              <a:gd name="p0x10" fmla="*/ 80 w 2898"/>
              <a:gd name="p0y10" fmla="*/ 1288 h 1288"/>
              <a:gd name="p0x11" fmla="*/ 0 w 2898"/>
              <a:gd name="p0y11" fmla="*/ 1207 h 1288"/>
              <a:gd name="p0x12" fmla="*/ 0 w 2898"/>
              <a:gd name="p0y12" fmla="*/ 1108 h 1288"/>
              <a:gd name="p0x13" fmla="*/ 0 w 2898"/>
              <a:gd name="p0y13" fmla="*/ 180 h 1288"/>
              <a:gd name="p0x14" fmla="*/ 0 w 2898"/>
              <a:gd name="p0y14" fmla="*/ 80 h 1288"/>
              <a:gd name="p0x15" fmla="*/ 80 w 2898"/>
              <a:gd name="p0y15" fmla="*/ 0 h 1288"/>
              <a:gd name="p0x16" fmla="*/ 180 w 2898"/>
              <a:gd name="p0y16" fmla="*/ 0 h 12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7963119" y="5708342"/>
            <a:ext cx="1575044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29.53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9138114" y="5893127"/>
            <a:ext cx="4191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天</a:t>
            </a:r>
            <a:endParaRPr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8255270" y="6215053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阴历一月周期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9775190" y="5654040"/>
            <a:ext cx="1840230" cy="817880"/>
          </a:xfrm>
          <a:custGeom>
            <a:avLst/>
            <a:gdLst>
              <a:gd name="sw" fmla="*/ 1 w 2898"/>
              <a:gd name="sh" fmla="*/ 1 h 1288"/>
              <a:gd name="mins" fmla="min sw sh"/>
              <a:gd name="dsw" fmla="+- 0 sw mins"/>
              <a:gd name="dsh" fmla="+- 0 sh mins"/>
              <a:gd name="p0x0" fmla="*/ 180 w 2898"/>
              <a:gd name="p0y0" fmla="*/ 0 h 1288"/>
              <a:gd name="p0x1" fmla="*/ 2718 w 2898"/>
              <a:gd name="p0y1" fmla="*/ 0 h 1288"/>
              <a:gd name="p0x2" fmla="*/ 2817 w 2898"/>
              <a:gd name="p0y2" fmla="*/ 0 h 1288"/>
              <a:gd name="p0x3" fmla="*/ 2898 w 2898"/>
              <a:gd name="p0y3" fmla="*/ 80 h 1288"/>
              <a:gd name="p0x4" fmla="*/ 2898 w 2898"/>
              <a:gd name="p0y4" fmla="*/ 180 h 1288"/>
              <a:gd name="p0x5" fmla="*/ 2898 w 2898"/>
              <a:gd name="p0y5" fmla="*/ 1108 h 1288"/>
              <a:gd name="p0x6" fmla="*/ 2898 w 2898"/>
              <a:gd name="p0y6" fmla="*/ 1207 h 1288"/>
              <a:gd name="p0x7" fmla="*/ 2817 w 2898"/>
              <a:gd name="p0y7" fmla="*/ 1288 h 1288"/>
              <a:gd name="p0x8" fmla="*/ 2718 w 2898"/>
              <a:gd name="p0y8" fmla="*/ 1288 h 1288"/>
              <a:gd name="p0x9" fmla="*/ 180 w 2898"/>
              <a:gd name="p0y9" fmla="*/ 1288 h 1288"/>
              <a:gd name="p0x10" fmla="*/ 80 w 2898"/>
              <a:gd name="p0y10" fmla="*/ 1288 h 1288"/>
              <a:gd name="p0x11" fmla="*/ 0 w 2898"/>
              <a:gd name="p0y11" fmla="*/ 1207 h 1288"/>
              <a:gd name="p0x12" fmla="*/ 0 w 2898"/>
              <a:gd name="p0y12" fmla="*/ 1108 h 1288"/>
              <a:gd name="p0x13" fmla="*/ 0 w 2898"/>
              <a:gd name="p0y13" fmla="*/ 180 h 1288"/>
              <a:gd name="p0x14" fmla="*/ 0 w 2898"/>
              <a:gd name="p0y14" fmla="*/ 80 h 1288"/>
              <a:gd name="p0x15" fmla="*/ 80 w 2898"/>
              <a:gd name="p0y15" fmla="*/ 0 h 1288"/>
              <a:gd name="p0x16" fmla="*/ 180 w 2898"/>
              <a:gd name="p0y16" fmla="*/ 0 h 12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10174481" y="5708342"/>
            <a:ext cx="942156" cy="5105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0"/>
            </p:custDataLst>
          </p:nvPr>
        </p:nvSpPr>
        <p:spPr>
          <a:xfrm>
            <a:off x="10716587" y="5893127"/>
            <a:ext cx="709765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r>
              <a:rPr lang="en-US" altLang="zh-CN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endParaRPr lang="zh-CN" altLang="en-US"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1"/>
            </p:custDataLst>
          </p:nvPr>
        </p:nvSpPr>
        <p:spPr>
          <a:xfrm>
            <a:off x="10295554" y="6215053"/>
            <a:ext cx="9335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阴阳历年差值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拳头记忆法与歌诀记忆法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33525"/>
          </a:xfrm>
          <a:custGeom>
            <a:avLst/>
            <a:gdLst>
              <a:gd name="sw" fmla="*/ 1 w 17385"/>
              <a:gd name="sh" fmla="*/ 1 h 2415"/>
              <a:gd name="mins" fmla="min sw sh"/>
              <a:gd name="dsw" fmla="+- 0 sw mins"/>
              <a:gd name="dsh" fmla="+- 0 sh mins"/>
              <a:gd name="p0x0" fmla="*/ 180 w 17385"/>
              <a:gd name="p0y0" fmla="*/ 0 h 2415"/>
              <a:gd name="p0x1" fmla="*/ 17205 w 17385"/>
              <a:gd name="p0y1" fmla="*/ 0 h 2415"/>
              <a:gd name="p0x2" fmla="*/ 17304 w 17385"/>
              <a:gd name="p0y2" fmla="*/ 0 h 2415"/>
              <a:gd name="p0x3" fmla="*/ 17385 w 17385"/>
              <a:gd name="p0y3" fmla="*/ 80 h 2415"/>
              <a:gd name="p0x4" fmla="*/ 17385 w 17385"/>
              <a:gd name="p0y4" fmla="*/ 180 h 2415"/>
              <a:gd name="p0x5" fmla="*/ 17385 w 17385"/>
              <a:gd name="p0y5" fmla="*/ 2235 h 2415"/>
              <a:gd name="p0x6" fmla="*/ 17385 w 17385"/>
              <a:gd name="p0y6" fmla="*/ 2334 h 2415"/>
              <a:gd name="p0x7" fmla="*/ 17304 w 17385"/>
              <a:gd name="p0y7" fmla="*/ 2415 h 2415"/>
              <a:gd name="p0x8" fmla="*/ 17205 w 17385"/>
              <a:gd name="p0y8" fmla="*/ 2415 h 2415"/>
              <a:gd name="p0x9" fmla="*/ 180 w 17385"/>
              <a:gd name="p0y9" fmla="*/ 2415 h 2415"/>
              <a:gd name="p0x10" fmla="*/ 80 w 17385"/>
              <a:gd name="p0y10" fmla="*/ 2415 h 2415"/>
              <a:gd name="p0x11" fmla="*/ 0 w 17385"/>
              <a:gd name="p0y11" fmla="*/ 2334 h 2415"/>
              <a:gd name="p0x12" fmla="*/ 0 w 17385"/>
              <a:gd name="p0y12" fmla="*/ 2235 h 2415"/>
              <a:gd name="p0x13" fmla="*/ 0 w 17385"/>
              <a:gd name="p0y13" fmla="*/ 180 h 2415"/>
              <a:gd name="p0x14" fmla="*/ 0 w 17385"/>
              <a:gd name="p0y14" fmla="*/ 80 h 2415"/>
              <a:gd name="p0x15" fmla="*/ 80 w 17385"/>
              <a:gd name="p0y15" fmla="*/ 0 h 2415"/>
              <a:gd name="p0x16" fmla="*/ 180 w 17385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359295" y="1589723"/>
            <a:ext cx="7473400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3300" b="1" spc="19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300" b="1" spc="19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一三五七八十腊，三十一天永不差</a:t>
            </a:r>
            <a:r>
              <a:rPr lang="en-US" altLang="zh-CN" sz="3300" b="1" spc="19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3300" b="1" spc="19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880995"/>
            <a:ext cx="5419725" cy="1695450"/>
          </a:xfrm>
          <a:custGeom>
            <a:avLst/>
            <a:gdLst>
              <a:gd name="sw" fmla="*/ 1 w 8535"/>
              <a:gd name="sh" fmla="*/ 1 h 2670"/>
              <a:gd name="mins" fmla="min sw sh"/>
              <a:gd name="dsw" fmla="+- 0 sw mins"/>
              <a:gd name="dsh" fmla="+- 0 sh mins"/>
              <a:gd name="p0x0" fmla="*/ 180 w 8535"/>
              <a:gd name="p0y0" fmla="*/ 0 h 2670"/>
              <a:gd name="p0x1" fmla="*/ 8355 w 8535"/>
              <a:gd name="p0y1" fmla="*/ 0 h 2670"/>
              <a:gd name="p0x2" fmla="*/ 8454 w 8535"/>
              <a:gd name="p0y2" fmla="*/ 0 h 2670"/>
              <a:gd name="p0x3" fmla="*/ 8535 w 8535"/>
              <a:gd name="p0y3" fmla="*/ 80 h 2670"/>
              <a:gd name="p0x4" fmla="*/ 8535 w 8535"/>
              <a:gd name="p0y4" fmla="*/ 180 h 2670"/>
              <a:gd name="p0x5" fmla="*/ 8535 w 8535"/>
              <a:gd name="p0y5" fmla="*/ 2490 h 2670"/>
              <a:gd name="p0x6" fmla="*/ 8535 w 8535"/>
              <a:gd name="p0y6" fmla="*/ 2589 h 2670"/>
              <a:gd name="p0x7" fmla="*/ 8454 w 8535"/>
              <a:gd name="p0y7" fmla="*/ 2670 h 2670"/>
              <a:gd name="p0x8" fmla="*/ 8355 w 8535"/>
              <a:gd name="p0y8" fmla="*/ 2670 h 2670"/>
              <a:gd name="p0x9" fmla="*/ 180 w 8535"/>
              <a:gd name="p0y9" fmla="*/ 2670 h 2670"/>
              <a:gd name="p0x10" fmla="*/ 80 w 8535"/>
              <a:gd name="p0y10" fmla="*/ 2670 h 2670"/>
              <a:gd name="p0x11" fmla="*/ 0 w 8535"/>
              <a:gd name="p0y11" fmla="*/ 2589 h 2670"/>
              <a:gd name="p0x12" fmla="*/ 0 w 8535"/>
              <a:gd name="p0y12" fmla="*/ 2490 h 2670"/>
              <a:gd name="p0x13" fmla="*/ 0 w 8535"/>
              <a:gd name="p0y13" fmla="*/ 180 h 2670"/>
              <a:gd name="p0x14" fmla="*/ 0 w 8535"/>
              <a:gd name="p0y14" fmla="*/ 80 h 2670"/>
              <a:gd name="p0x15" fmla="*/ 80 w 8535"/>
              <a:gd name="p0y15" fmla="*/ 0 h 2670"/>
              <a:gd name="p0x16" fmla="*/ 180 w 8535"/>
              <a:gd name="p0y16" fmla="*/ 0 h 26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076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273" t="-7681" r="-2273" b="-7681"/>
          <a:stretch>
            <a:fillRect/>
          </a:stretch>
        </p:blipFill>
        <p:spPr>
          <a:xfrm>
            <a:off x="871220" y="3157220"/>
            <a:ext cx="21907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1280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大月歌诀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59378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一三五七八十腊，三十一天永不差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3942312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一月、三月、五月、七月、八月、十月、十二月，每月都是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195695" y="2880995"/>
            <a:ext cx="5419725" cy="1695450"/>
          </a:xfrm>
          <a:custGeom>
            <a:avLst/>
            <a:gdLst>
              <a:gd name="sw" fmla="*/ 1 w 8535"/>
              <a:gd name="sh" fmla="*/ 1 h 2670"/>
              <a:gd name="mins" fmla="min sw sh"/>
              <a:gd name="dsw" fmla="+- 0 sw mins"/>
              <a:gd name="dsh" fmla="+- 0 sh mins"/>
              <a:gd name="p0x0" fmla="*/ 180 w 8535"/>
              <a:gd name="p0y0" fmla="*/ 0 h 2670"/>
              <a:gd name="p0x1" fmla="*/ 8355 w 8535"/>
              <a:gd name="p0y1" fmla="*/ 0 h 2670"/>
              <a:gd name="p0x2" fmla="*/ 8454 w 8535"/>
              <a:gd name="p0y2" fmla="*/ 0 h 2670"/>
              <a:gd name="p0x3" fmla="*/ 8535 w 8535"/>
              <a:gd name="p0y3" fmla="*/ 80 h 2670"/>
              <a:gd name="p0x4" fmla="*/ 8535 w 8535"/>
              <a:gd name="p0y4" fmla="*/ 180 h 2670"/>
              <a:gd name="p0x5" fmla="*/ 8535 w 8535"/>
              <a:gd name="p0y5" fmla="*/ 2490 h 2670"/>
              <a:gd name="p0x6" fmla="*/ 8535 w 8535"/>
              <a:gd name="p0y6" fmla="*/ 2589 h 2670"/>
              <a:gd name="p0x7" fmla="*/ 8454 w 8535"/>
              <a:gd name="p0y7" fmla="*/ 2670 h 2670"/>
              <a:gd name="p0x8" fmla="*/ 8355 w 8535"/>
              <a:gd name="p0y8" fmla="*/ 2670 h 2670"/>
              <a:gd name="p0x9" fmla="*/ 180 w 8535"/>
              <a:gd name="p0y9" fmla="*/ 2670 h 2670"/>
              <a:gd name="p0x10" fmla="*/ 80 w 8535"/>
              <a:gd name="p0y10" fmla="*/ 2670 h 2670"/>
              <a:gd name="p0x11" fmla="*/ 0 w 8535"/>
              <a:gd name="p0y11" fmla="*/ 2589 h 2670"/>
              <a:gd name="p0x12" fmla="*/ 0 w 8535"/>
              <a:gd name="p0y12" fmla="*/ 2490 h 2670"/>
              <a:gd name="p0x13" fmla="*/ 0 w 8535"/>
              <a:gd name="p0y13" fmla="*/ 180 h 2670"/>
              <a:gd name="p0x14" fmla="*/ 0 w 8535"/>
              <a:gd name="p0y14" fmla="*/ 80 h 2670"/>
              <a:gd name="p0x15" fmla="*/ 80 w 8535"/>
              <a:gd name="p0y15" fmla="*/ 0 h 2670"/>
              <a:gd name="p0x16" fmla="*/ 180 w 8535"/>
              <a:gd name="p0y16" fmla="*/ 0 h 26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6391275" y="30861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2273" t="-7681" r="-2273" b="-7681"/>
          <a:stretch>
            <a:fillRect/>
          </a:stretch>
        </p:blipFill>
        <p:spPr>
          <a:xfrm>
            <a:off x="6490970" y="3166745"/>
            <a:ext cx="21907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6924675" y="313753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小月歌诀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6391275" y="3603308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四六九冬三十日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6391275" y="4052888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四月、六月、九月、十一月，每月都是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575945" y="4776470"/>
            <a:ext cx="5419725" cy="1695450"/>
          </a:xfrm>
          <a:custGeom>
            <a:avLst/>
            <a:gdLst>
              <a:gd name="sw" fmla="*/ 1 w 8535"/>
              <a:gd name="sh" fmla="*/ 1 h 2670"/>
              <a:gd name="mins" fmla="min sw sh"/>
              <a:gd name="dsw" fmla="+- 0 sw mins"/>
              <a:gd name="dsh" fmla="+- 0 sh mins"/>
              <a:gd name="p0x0" fmla="*/ 180 w 8535"/>
              <a:gd name="p0y0" fmla="*/ 0 h 2670"/>
              <a:gd name="p0x1" fmla="*/ 8355 w 8535"/>
              <a:gd name="p0y1" fmla="*/ 0 h 2670"/>
              <a:gd name="p0x2" fmla="*/ 8454 w 8535"/>
              <a:gd name="p0y2" fmla="*/ 0 h 2670"/>
              <a:gd name="p0x3" fmla="*/ 8535 w 8535"/>
              <a:gd name="p0y3" fmla="*/ 80 h 2670"/>
              <a:gd name="p0x4" fmla="*/ 8535 w 8535"/>
              <a:gd name="p0y4" fmla="*/ 180 h 2670"/>
              <a:gd name="p0x5" fmla="*/ 8535 w 8535"/>
              <a:gd name="p0y5" fmla="*/ 2490 h 2670"/>
              <a:gd name="p0x6" fmla="*/ 8535 w 8535"/>
              <a:gd name="p0y6" fmla="*/ 2589 h 2670"/>
              <a:gd name="p0x7" fmla="*/ 8454 w 8535"/>
              <a:gd name="p0y7" fmla="*/ 2670 h 2670"/>
              <a:gd name="p0x8" fmla="*/ 8355 w 8535"/>
              <a:gd name="p0y8" fmla="*/ 2670 h 2670"/>
              <a:gd name="p0x9" fmla="*/ 180 w 8535"/>
              <a:gd name="p0y9" fmla="*/ 2670 h 2670"/>
              <a:gd name="p0x10" fmla="*/ 80 w 8535"/>
              <a:gd name="p0y10" fmla="*/ 2670 h 2670"/>
              <a:gd name="p0x11" fmla="*/ 0 w 8535"/>
              <a:gd name="p0y11" fmla="*/ 2589 h 2670"/>
              <a:gd name="p0x12" fmla="*/ 0 w 8535"/>
              <a:gd name="p0y12" fmla="*/ 2490 h 2670"/>
              <a:gd name="p0x13" fmla="*/ 0 w 8535"/>
              <a:gd name="p0y13" fmla="*/ 180 h 2670"/>
              <a:gd name="p0x14" fmla="*/ 0 w 8535"/>
              <a:gd name="p0y14" fmla="*/ 80 h 2670"/>
              <a:gd name="p0x15" fmla="*/ 80 w 8535"/>
              <a:gd name="p0y15" fmla="*/ 0 h 2670"/>
              <a:gd name="p0x16" fmla="*/ 180 w 8535"/>
              <a:gd name="p0y16" fmla="*/ 0 h 26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771525" y="4981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7681" r="-2000" b="-7681"/>
          <a:stretch>
            <a:fillRect/>
          </a:stretch>
        </p:blipFill>
        <p:spPr>
          <a:xfrm>
            <a:off x="857250" y="5062220"/>
            <a:ext cx="247650" cy="2527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1304925" y="503301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二月特殊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771525" y="5498783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平年二月二十八，闰年二月把一加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771525" y="5948363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天，闰年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6195695" y="4776470"/>
            <a:ext cx="5419725" cy="1695450"/>
          </a:xfrm>
          <a:custGeom>
            <a:avLst/>
            <a:gdLst>
              <a:gd name="sw" fmla="*/ 1 w 8535"/>
              <a:gd name="sh" fmla="*/ 1 h 2670"/>
              <a:gd name="mins" fmla="min sw sh"/>
              <a:gd name="dsw" fmla="+- 0 sw mins"/>
              <a:gd name="dsh" fmla="+- 0 sh mins"/>
              <a:gd name="p0x0" fmla="*/ 180 w 8535"/>
              <a:gd name="p0y0" fmla="*/ 0 h 2670"/>
              <a:gd name="p0x1" fmla="*/ 8355 w 8535"/>
              <a:gd name="p0y1" fmla="*/ 0 h 2670"/>
              <a:gd name="p0x2" fmla="*/ 8454 w 8535"/>
              <a:gd name="p0y2" fmla="*/ 0 h 2670"/>
              <a:gd name="p0x3" fmla="*/ 8535 w 8535"/>
              <a:gd name="p0y3" fmla="*/ 80 h 2670"/>
              <a:gd name="p0x4" fmla="*/ 8535 w 8535"/>
              <a:gd name="p0y4" fmla="*/ 180 h 2670"/>
              <a:gd name="p0x5" fmla="*/ 8535 w 8535"/>
              <a:gd name="p0y5" fmla="*/ 2490 h 2670"/>
              <a:gd name="p0x6" fmla="*/ 8535 w 8535"/>
              <a:gd name="p0y6" fmla="*/ 2589 h 2670"/>
              <a:gd name="p0x7" fmla="*/ 8454 w 8535"/>
              <a:gd name="p0y7" fmla="*/ 2670 h 2670"/>
              <a:gd name="p0x8" fmla="*/ 8355 w 8535"/>
              <a:gd name="p0y8" fmla="*/ 2670 h 2670"/>
              <a:gd name="p0x9" fmla="*/ 180 w 8535"/>
              <a:gd name="p0y9" fmla="*/ 2670 h 2670"/>
              <a:gd name="p0x10" fmla="*/ 80 w 8535"/>
              <a:gd name="p0y10" fmla="*/ 2670 h 2670"/>
              <a:gd name="p0x11" fmla="*/ 0 w 8535"/>
              <a:gd name="p0y11" fmla="*/ 2589 h 2670"/>
              <a:gd name="p0x12" fmla="*/ 0 w 8535"/>
              <a:gd name="p0y12" fmla="*/ 2490 h 2670"/>
              <a:gd name="p0x13" fmla="*/ 0 w 8535"/>
              <a:gd name="p0y13" fmla="*/ 180 h 2670"/>
              <a:gd name="p0x14" fmla="*/ 0 w 8535"/>
              <a:gd name="p0y14" fmla="*/ 80 h 2670"/>
              <a:gd name="p0x15" fmla="*/ 80 w 8535"/>
              <a:gd name="p0y15" fmla="*/ 0 h 2670"/>
              <a:gd name="p0x16" fmla="*/ 180 w 8535"/>
              <a:gd name="p0y16" fmla="*/ 0 h 26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9"/>
            </p:custDataLst>
          </p:nvPr>
        </p:nvSpPr>
        <p:spPr>
          <a:xfrm>
            <a:off x="6391275" y="50336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00" t="-5139" r="-2000" b="-5139"/>
          <a:stretch>
            <a:fillRect/>
          </a:stretch>
        </p:blipFill>
        <p:spPr>
          <a:xfrm>
            <a:off x="6477000" y="511492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3"/>
            </p:custDataLst>
          </p:nvPr>
        </p:nvSpPr>
        <p:spPr>
          <a:xfrm>
            <a:off x="6924675" y="508539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6391275" y="5553075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腊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指十二月，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冬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指十一月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5"/>
            </p:custDataLst>
          </p:nvPr>
        </p:nvSpPr>
        <p:spPr>
          <a:xfrm>
            <a:off x="6391275" y="5895975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古称沿用至今，歌诀记忆是中国传统教育的重要方法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知识建构：年月日的规律与记时法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大月小月与平年闰年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16754" y="1652588"/>
            <a:ext cx="1237507" cy="1042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6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321375" y="2788920"/>
            <a:ext cx="193305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大月（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天）</a:t>
            </a:r>
            <a:endParaRPr lang="zh-CN" altLang="en-US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1873250" y="3414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007098" y="3276600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1873250" y="3795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007098" y="3657600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1873250" y="4176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007098" y="4038600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1873250" y="4557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2007098" y="4419600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1873250" y="4938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2007098" y="4800600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1873250" y="5319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2007098" y="5181600"/>
            <a:ext cx="6187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1873250" y="57003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>
              <a:alpha val="9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2007098" y="5562600"/>
            <a:ext cx="6187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3989705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4184650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273" t="-7681" r="-2273" b="-7681"/>
          <a:stretch>
            <a:fillRect/>
          </a:stretch>
        </p:blipFill>
        <p:spPr>
          <a:xfrm>
            <a:off x="4284980" y="1385570"/>
            <a:ext cx="219075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4"/>
            </p:custDataLst>
          </p:nvPr>
        </p:nvSpPr>
        <p:spPr>
          <a:xfrm>
            <a:off x="4718666" y="1331595"/>
            <a:ext cx="193305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小月（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天）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4184650" y="2000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4318616" y="1862138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7"/>
            </p:custDataLst>
          </p:nvPr>
        </p:nvSpPr>
        <p:spPr>
          <a:xfrm>
            <a:off x="4184650" y="2381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4318616" y="2243138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9"/>
            </p:custDataLst>
          </p:nvPr>
        </p:nvSpPr>
        <p:spPr>
          <a:xfrm>
            <a:off x="4184650" y="2762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4318616" y="2624138"/>
            <a:ext cx="49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1"/>
            </p:custDataLst>
          </p:nvPr>
        </p:nvSpPr>
        <p:spPr>
          <a:xfrm>
            <a:off x="4184650" y="31432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2"/>
            </p:custDataLst>
          </p:nvPr>
        </p:nvSpPr>
        <p:spPr>
          <a:xfrm>
            <a:off x="4318616" y="3005138"/>
            <a:ext cx="61875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4184650" y="3438525"/>
            <a:ext cx="3293110" cy="976630"/>
            <a:chOff x="6590" y="5415"/>
            <a:chExt cx="5186" cy="1538"/>
          </a:xfrm>
        </p:grpSpPr>
        <p:sp>
          <p:nvSpPr>
            <p:cNvPr id="33" name="任意多边形 32"/>
            <p:cNvSpPr/>
            <p:nvPr>
              <p:custDataLst>
                <p:tags r:id="rId33"/>
              </p:custDataLst>
            </p:nvPr>
          </p:nvSpPr>
          <p:spPr>
            <a:xfrm>
              <a:off x="6590" y="5415"/>
              <a:ext cx="5187" cy="1538"/>
            </a:xfrm>
            <a:custGeom>
              <a:avLst/>
              <a:gdLst>
                <a:gd name="sw" fmla="*/ 1 w 5186"/>
                <a:gd name="sh" fmla="*/ 1 h 1538"/>
                <a:gd name="mins" fmla="min sw sh"/>
                <a:gd name="dsw" fmla="+- 0 sw mins"/>
                <a:gd name="dsh" fmla="+- 0 sh mins"/>
                <a:gd name="p0x0" fmla="*/ 0 w 5186"/>
                <a:gd name="p0y0" fmla="*/ 0 h 1538"/>
                <a:gd name="p0x1" fmla="*/ 5186 w 5186"/>
                <a:gd name="p0y1" fmla="*/ 0 h 1538"/>
                <a:gd name="p0x2" fmla="*/ 5186 w 5186"/>
                <a:gd name="p0y2" fmla="*/ 1538 h 1538"/>
                <a:gd name="p0x3" fmla="*/ 0 w 5186"/>
                <a:gd name="p0y3" fmla="*/ 1538 h 1538"/>
                <a:gd name="p0x4" fmla="*/ 0 w 5186"/>
                <a:gd name="p0y4" fmla="*/ 0 h 153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4"/>
              </p:custDataLst>
            </p:nvPr>
          </p:nvSpPr>
          <p:spPr>
            <a:xfrm>
              <a:off x="6590" y="5415"/>
              <a:ext cx="5187" cy="15"/>
            </a:xfrm>
            <a:custGeom>
              <a:avLst/>
              <a:gdLst>
                <a:gd name="sw" fmla="*/ 1 w 5186"/>
                <a:gd name="sh" fmla="*/ 1 h 15"/>
                <a:gd name="mins" fmla="min sw sh"/>
                <a:gd name="dsw" fmla="+- 0 sw mins"/>
                <a:gd name="dsh" fmla="+- 0 sh mins"/>
                <a:gd name="p0x0" fmla="*/ 0 w 5186"/>
                <a:gd name="p0y0" fmla="*/ 0 h 15"/>
                <a:gd name="p0x1" fmla="*/ 5186 w 5186"/>
                <a:gd name="p0y1" fmla="*/ 0 h 15"/>
                <a:gd name="p0x2" fmla="*/ 5186 w 5186"/>
                <a:gd name="p0y2" fmla="*/ 15 h 15"/>
                <a:gd name="p0x3" fmla="*/ 0 w 5186"/>
                <a:gd name="p0y3" fmla="*/ 15 h 15"/>
                <a:gd name="p0x4" fmla="*/ 0 w 5186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4184650" y="35623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4691" t="-1026" r="-4691" b="-1026"/>
          <a:stretch>
            <a:fillRect/>
          </a:stretch>
        </p:blipFill>
        <p:spPr>
          <a:xfrm>
            <a:off x="4253865" y="3642995"/>
            <a:ext cx="281305" cy="25273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4718666" y="3589020"/>
            <a:ext cx="176666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特殊月：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0"/>
            </p:custDataLst>
          </p:nvPr>
        </p:nvSpPr>
        <p:spPr>
          <a:xfrm>
            <a:off x="4185266" y="4079558"/>
            <a:ext cx="3293716" cy="3467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28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天，闰年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75" b="1" spc="-1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29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4184650" y="5575935"/>
            <a:ext cx="3293745" cy="700405"/>
          </a:xfrm>
          <a:custGeom>
            <a:avLst/>
            <a:gdLst>
              <a:gd name="sw" fmla="*/ 1 w 5186"/>
              <a:gd name="sh" fmla="*/ 1 h 1103"/>
              <a:gd name="mins" fmla="min sw sh"/>
              <a:gd name="dsw" fmla="+- 0 sw mins"/>
              <a:gd name="dsh" fmla="+- 0 sh mins"/>
              <a:gd name="p0x0" fmla="*/ 180 w 5186"/>
              <a:gd name="p0y0" fmla="*/ 0 h 1103"/>
              <a:gd name="p0x1" fmla="*/ 5006 w 5186"/>
              <a:gd name="p0y1" fmla="*/ 0 h 1103"/>
              <a:gd name="p0x2" fmla="*/ 5106 w 5186"/>
              <a:gd name="p0y2" fmla="*/ 0 h 1103"/>
              <a:gd name="p0x3" fmla="*/ 5186 w 5186"/>
              <a:gd name="p0y3" fmla="*/ 80 h 1103"/>
              <a:gd name="p0x4" fmla="*/ 5186 w 5186"/>
              <a:gd name="p0y4" fmla="*/ 180 h 1103"/>
              <a:gd name="p0x5" fmla="*/ 5186 w 5186"/>
              <a:gd name="p0y5" fmla="*/ 923 h 1103"/>
              <a:gd name="p0x6" fmla="*/ 5186 w 5186"/>
              <a:gd name="p0y6" fmla="*/ 1023 h 1103"/>
              <a:gd name="p0x7" fmla="*/ 5106 w 5186"/>
              <a:gd name="p0y7" fmla="*/ 1103 h 1103"/>
              <a:gd name="p0x8" fmla="*/ 5006 w 5186"/>
              <a:gd name="p0y8" fmla="*/ 1103 h 1103"/>
              <a:gd name="p0x9" fmla="*/ 180 w 5186"/>
              <a:gd name="p0y9" fmla="*/ 1103 h 1103"/>
              <a:gd name="p0x10" fmla="*/ 80 w 5186"/>
              <a:gd name="p0y10" fmla="*/ 1103 h 1103"/>
              <a:gd name="p0x11" fmla="*/ 0 w 5186"/>
              <a:gd name="p0y11" fmla="*/ 1023 h 1103"/>
              <a:gd name="p0x12" fmla="*/ 0 w 5186"/>
              <a:gd name="p0y12" fmla="*/ 923 h 1103"/>
              <a:gd name="p0x13" fmla="*/ 0 w 5186"/>
              <a:gd name="p0y13" fmla="*/ 180 h 1103"/>
              <a:gd name="p0x14" fmla="*/ 0 w 5186"/>
              <a:gd name="p0y14" fmla="*/ 80 h 1103"/>
              <a:gd name="p0x15" fmla="*/ 80 w 5186"/>
              <a:gd name="p0y15" fmla="*/ 0 h 1103"/>
              <a:gd name="p0x16" fmla="*/ 180 w 5186"/>
              <a:gd name="p0y16" fmla="*/ 0 h 11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1795" t="-4510" r="-1795" b="-4510"/>
          <a:stretch>
            <a:fillRect/>
          </a:stretch>
        </p:blipFill>
        <p:spPr>
          <a:xfrm>
            <a:off x="4318635" y="5835650"/>
            <a:ext cx="128270" cy="1765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45"/>
            </p:custDataLst>
          </p:nvPr>
        </p:nvSpPr>
        <p:spPr>
          <a:xfrm>
            <a:off x="4542749" y="5636952"/>
            <a:ext cx="2821934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闰年判断：一般每</a:t>
            </a:r>
            <a:r>
              <a:rPr lang="en-US" altLang="zh-CN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闰，整百年需被</a:t>
            </a:r>
            <a:r>
              <a:rPr lang="en-US" altLang="zh-CN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lang="zh-CN" altLang="en-US"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整除</a:t>
            </a:r>
            <a:endParaRPr lang="zh-CN" altLang="en-US"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6"/>
            </p:custDataLst>
          </p:nvPr>
        </p:nvSpPr>
        <p:spPr>
          <a:xfrm>
            <a:off x="7931150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7"/>
            </p:custDataLst>
          </p:nvPr>
        </p:nvSpPr>
        <p:spPr>
          <a:xfrm>
            <a:off x="812609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>
            <a:fillRect/>
          </a:stretch>
        </p:blipFill>
        <p:spPr>
          <a:xfrm>
            <a:off x="8221345" y="1400175"/>
            <a:ext cx="304800" cy="304800"/>
          </a:xfrm>
          <a:prstGeom prst="rect">
            <a:avLst/>
          </a:prstGeom>
        </p:spPr>
      </p:pic>
      <p:sp>
        <p:nvSpPr>
          <p:cNvPr id="46" name="文本框 45"/>
          <p:cNvSpPr txBox="1"/>
          <p:nvPr>
            <p:custDataLst>
              <p:tags r:id="rId51"/>
            </p:custDataLst>
          </p:nvPr>
        </p:nvSpPr>
        <p:spPr>
          <a:xfrm>
            <a:off x="8736282" y="13696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52"/>
            </p:custDataLst>
          </p:nvPr>
        </p:nvSpPr>
        <p:spPr>
          <a:xfrm>
            <a:off x="8126682" y="1938338"/>
            <a:ext cx="329371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2013-2016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各月天数表，自主发现规律</a:t>
            </a:r>
            <a:endParaRPr 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53"/>
            </p:custDataLst>
          </p:nvPr>
        </p:nvSpPr>
        <p:spPr>
          <a:xfrm>
            <a:off x="8126095" y="2676525"/>
            <a:ext cx="3293745" cy="1477645"/>
          </a:xfrm>
          <a:custGeom>
            <a:avLst/>
            <a:gdLst>
              <a:gd name="sw" fmla="*/ 1 w 5186"/>
              <a:gd name="sh" fmla="*/ 1 h 2327"/>
              <a:gd name="mins" fmla="min sw sh"/>
              <a:gd name="dsw" fmla="+- 0 sw mins"/>
              <a:gd name="dsh" fmla="+- 0 sh mins"/>
              <a:gd name="p0x0" fmla="*/ 180 w 5186"/>
              <a:gd name="p0y0" fmla="*/ 0 h 2327"/>
              <a:gd name="p0x1" fmla="*/ 5006 w 5186"/>
              <a:gd name="p0y1" fmla="*/ 0 h 2327"/>
              <a:gd name="p0x2" fmla="*/ 5106 w 5186"/>
              <a:gd name="p0y2" fmla="*/ 0 h 2327"/>
              <a:gd name="p0x3" fmla="*/ 5186 w 5186"/>
              <a:gd name="p0y3" fmla="*/ 80 h 2327"/>
              <a:gd name="p0x4" fmla="*/ 5186 w 5186"/>
              <a:gd name="p0y4" fmla="*/ 180 h 2327"/>
              <a:gd name="p0x5" fmla="*/ 5186 w 5186"/>
              <a:gd name="p0y5" fmla="*/ 2147 h 2327"/>
              <a:gd name="p0x6" fmla="*/ 5186 w 5186"/>
              <a:gd name="p0y6" fmla="*/ 2247 h 2327"/>
              <a:gd name="p0x7" fmla="*/ 5106 w 5186"/>
              <a:gd name="p0y7" fmla="*/ 2327 h 2327"/>
              <a:gd name="p0x8" fmla="*/ 5006 w 5186"/>
              <a:gd name="p0y8" fmla="*/ 2327 h 2327"/>
              <a:gd name="p0x9" fmla="*/ 180 w 5186"/>
              <a:gd name="p0y9" fmla="*/ 2327 h 2327"/>
              <a:gd name="p0x10" fmla="*/ 80 w 5186"/>
              <a:gd name="p0y10" fmla="*/ 2327 h 2327"/>
              <a:gd name="p0x11" fmla="*/ 0 w 5186"/>
              <a:gd name="p0y11" fmla="*/ 2247 h 2327"/>
              <a:gd name="p0x12" fmla="*/ 0 w 5186"/>
              <a:gd name="p0y12" fmla="*/ 2147 h 2327"/>
              <a:gd name="p0x13" fmla="*/ 0 w 5186"/>
              <a:gd name="p0y13" fmla="*/ 180 h 2327"/>
              <a:gd name="p0x14" fmla="*/ 0 w 5186"/>
              <a:gd name="p0y14" fmla="*/ 80 h 2327"/>
              <a:gd name="p0x15" fmla="*/ 80 w 5186"/>
              <a:gd name="p0y15" fmla="*/ 0 h 2327"/>
              <a:gd name="p0x16" fmla="*/ 180 w 5186"/>
              <a:gd name="p0y16" fmla="*/ 0 h 232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54"/>
            </p:custDataLst>
          </p:nvPr>
        </p:nvSpPr>
        <p:spPr>
          <a:xfrm>
            <a:off x="8240982" y="2775585"/>
            <a:ext cx="30651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活动提示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55"/>
            </p:custDataLst>
          </p:nvPr>
        </p:nvSpPr>
        <p:spPr>
          <a:xfrm>
            <a:off x="8240982" y="3126076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•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6"/>
            </p:custDataLst>
          </p:nvPr>
        </p:nvSpPr>
        <p:spPr>
          <a:xfrm>
            <a:off x="8450608" y="3126076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对比每年各月天数有何相同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>
            <p:custDataLst>
              <p:tags r:id="rId57"/>
            </p:custDataLst>
          </p:nvPr>
        </p:nvSpPr>
        <p:spPr>
          <a:xfrm>
            <a:off x="8240982" y="3438468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•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58"/>
            </p:custDataLst>
          </p:nvPr>
        </p:nvSpPr>
        <p:spPr>
          <a:xfrm>
            <a:off x="8450608" y="3438468"/>
            <a:ext cx="19929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月天数变化有什么规律</a:t>
            </a:r>
            <a:endParaRPr 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文本框 53"/>
          <p:cNvSpPr txBox="1"/>
          <p:nvPr>
            <p:custDataLst>
              <p:tags r:id="rId59"/>
            </p:custDataLst>
          </p:nvPr>
        </p:nvSpPr>
        <p:spPr>
          <a:xfrm>
            <a:off x="8240982" y="3750859"/>
            <a:ext cx="3429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•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60"/>
            </p:custDataLst>
          </p:nvPr>
        </p:nvSpPr>
        <p:spPr>
          <a:xfrm>
            <a:off x="8450608" y="375085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试着总结判断闰年的方法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61"/>
            </p:custDataLst>
          </p:nvPr>
        </p:nvSpPr>
        <p:spPr>
          <a:xfrm>
            <a:off x="8126095" y="5575935"/>
            <a:ext cx="3293745" cy="700405"/>
          </a:xfrm>
          <a:custGeom>
            <a:avLst/>
            <a:gdLst>
              <a:gd name="sw" fmla="*/ 1 w 5186"/>
              <a:gd name="sh" fmla="*/ 1 h 1103"/>
              <a:gd name="mins" fmla="min sw sh"/>
              <a:gd name="dsw" fmla="+- 0 sw mins"/>
              <a:gd name="dsh" fmla="+- 0 sh mins"/>
              <a:gd name="p0x0" fmla="*/ 180 w 5186"/>
              <a:gd name="p0y0" fmla="*/ 0 h 1103"/>
              <a:gd name="p0x1" fmla="*/ 5006 w 5186"/>
              <a:gd name="p0y1" fmla="*/ 0 h 1103"/>
              <a:gd name="p0x2" fmla="*/ 5106 w 5186"/>
              <a:gd name="p0y2" fmla="*/ 0 h 1103"/>
              <a:gd name="p0x3" fmla="*/ 5186 w 5186"/>
              <a:gd name="p0y3" fmla="*/ 80 h 1103"/>
              <a:gd name="p0x4" fmla="*/ 5186 w 5186"/>
              <a:gd name="p0y4" fmla="*/ 180 h 1103"/>
              <a:gd name="p0x5" fmla="*/ 5186 w 5186"/>
              <a:gd name="p0y5" fmla="*/ 923 h 1103"/>
              <a:gd name="p0x6" fmla="*/ 5186 w 5186"/>
              <a:gd name="p0y6" fmla="*/ 1023 h 1103"/>
              <a:gd name="p0x7" fmla="*/ 5106 w 5186"/>
              <a:gd name="p0y7" fmla="*/ 1103 h 1103"/>
              <a:gd name="p0x8" fmla="*/ 5006 w 5186"/>
              <a:gd name="p0y8" fmla="*/ 1103 h 1103"/>
              <a:gd name="p0x9" fmla="*/ 180 w 5186"/>
              <a:gd name="p0y9" fmla="*/ 1103 h 1103"/>
              <a:gd name="p0x10" fmla="*/ 80 w 5186"/>
              <a:gd name="p0y10" fmla="*/ 1103 h 1103"/>
              <a:gd name="p0x11" fmla="*/ 0 w 5186"/>
              <a:gd name="p0y11" fmla="*/ 1023 h 1103"/>
              <a:gd name="p0x12" fmla="*/ 0 w 5186"/>
              <a:gd name="p0y12" fmla="*/ 923 h 1103"/>
              <a:gd name="p0x13" fmla="*/ 0 w 5186"/>
              <a:gd name="p0y13" fmla="*/ 180 h 1103"/>
              <a:gd name="p0x14" fmla="*/ 0 w 5186"/>
              <a:gd name="p0y14" fmla="*/ 80 h 1103"/>
              <a:gd name="p0x15" fmla="*/ 80 w 5186"/>
              <a:gd name="p0y15" fmla="*/ 0 h 1103"/>
              <a:gd name="p0x16" fmla="*/ 180 w 5186"/>
              <a:gd name="p0y16" fmla="*/ 0 h 11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l="-2941" t="-21282" r="-2941" b="-21282"/>
          <a:stretch>
            <a:fillRect/>
          </a:stretch>
        </p:blipFill>
        <p:spPr>
          <a:xfrm>
            <a:off x="8251825" y="5835650"/>
            <a:ext cx="171450" cy="17653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65"/>
            </p:custDataLst>
          </p:nvPr>
        </p:nvSpPr>
        <p:spPr>
          <a:xfrm>
            <a:off x="8511254" y="5636952"/>
            <a:ext cx="279484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学用结合：从观察中发现，从发现中总结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24</a:t>
            </a:r>
            <a:r>
              <a:rPr lang="zh-CN"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时记时法与十二时辰</a:t>
            </a:r>
            <a:endParaRPr lang="zh-CN"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4917434" y="1071543"/>
            <a:ext cx="2357066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en-US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lang="zh-CN" sz="16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时记时法与十二时辰</a:t>
            </a:r>
            <a:endParaRPr lang="zh-CN" sz="16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662706" y="1339148"/>
            <a:ext cx="286650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掌握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时记时法，理解与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时记时法的转换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1671955"/>
            <a:ext cx="11039475" cy="2357120"/>
          </a:xfrm>
          <a:custGeom>
            <a:avLst/>
            <a:gdLst>
              <a:gd name="sw" fmla="*/ 1 w 17385"/>
              <a:gd name="sh" fmla="*/ 1 h 3711"/>
              <a:gd name="mins" fmla="min sw sh"/>
              <a:gd name="dsw" fmla="+- 0 sw mins"/>
              <a:gd name="dsh" fmla="+- 0 sh mins"/>
              <a:gd name="p0x0" fmla="*/ 180 w 17385"/>
              <a:gd name="p0y0" fmla="*/ 0 h 3711"/>
              <a:gd name="p0x1" fmla="*/ 17205 w 17385"/>
              <a:gd name="p0y1" fmla="*/ 0 h 3711"/>
              <a:gd name="p0x2" fmla="*/ 17304 w 17385"/>
              <a:gd name="p0y2" fmla="*/ 0 h 3711"/>
              <a:gd name="p0x3" fmla="*/ 17385 w 17385"/>
              <a:gd name="p0y3" fmla="*/ 80 h 3711"/>
              <a:gd name="p0x4" fmla="*/ 17385 w 17385"/>
              <a:gd name="p0y4" fmla="*/ 180 h 3711"/>
              <a:gd name="p0x5" fmla="*/ 17385 w 17385"/>
              <a:gd name="p0y5" fmla="*/ 3531 h 3711"/>
              <a:gd name="p0x6" fmla="*/ 17385 w 17385"/>
              <a:gd name="p0y6" fmla="*/ 3631 h 3711"/>
              <a:gd name="p0x7" fmla="*/ 17304 w 17385"/>
              <a:gd name="p0y7" fmla="*/ 3711 h 3711"/>
              <a:gd name="p0x8" fmla="*/ 17205 w 17385"/>
              <a:gd name="p0y8" fmla="*/ 3711 h 3711"/>
              <a:gd name="p0x9" fmla="*/ 180 w 17385"/>
              <a:gd name="p0y9" fmla="*/ 3711 h 3711"/>
              <a:gd name="p0x10" fmla="*/ 80 w 17385"/>
              <a:gd name="p0y10" fmla="*/ 3711 h 3711"/>
              <a:gd name="p0x11" fmla="*/ 0 w 17385"/>
              <a:gd name="p0y11" fmla="*/ 3631 h 3711"/>
              <a:gd name="p0x12" fmla="*/ 0 w 17385"/>
              <a:gd name="p0y12" fmla="*/ 3531 h 3711"/>
              <a:gd name="p0x13" fmla="*/ 0 w 17385"/>
              <a:gd name="p0y13" fmla="*/ 180 h 3711"/>
              <a:gd name="p0x14" fmla="*/ 0 w 17385"/>
              <a:gd name="p0y14" fmla="*/ 80 h 3711"/>
              <a:gd name="p0x15" fmla="*/ 80 w 17385"/>
              <a:gd name="p0y15" fmla="*/ 0 h 3711"/>
              <a:gd name="p0x16" fmla="*/ 180 w 17385"/>
              <a:gd name="p0y16" fmla="*/ 0 h 37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7" name="表格 6"/>
          <p:cNvGraphicFramePr/>
          <p:nvPr>
            <p:custDataLst>
              <p:tags r:id="rId5"/>
            </p:custDataLst>
          </p:nvPr>
        </p:nvGraphicFramePr>
        <p:xfrm>
          <a:off x="771525" y="1886585"/>
          <a:ext cx="10648950" cy="1947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624"/>
                <a:gridCol w="3549624"/>
                <a:gridCol w="3549700"/>
              </a:tblGrid>
              <a:tr h="333375">
                <a:tc>
                  <a:txBody>
                    <a:bodyPr wrap="square"/>
                    <a:p>
                      <a:pPr algn="ctr"/>
                      <a:r>
                        <a:rPr lang="en-US"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</a:t>
                      </a:r>
                      <a:r>
                        <a:rPr lang="zh-CN"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时记时法</a:t>
                      </a:r>
                      <a:endParaRPr lang="zh-CN"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时记时法</a:t>
                      </a:r>
                      <a:endParaRPr lang="zh-CN"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古代时辰</a:t>
                      </a:r>
                      <a:endParaRPr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CBE7D6"/>
                      </a:solidFill>
                      <a:prstDash val="solid"/>
                    </a:lnT>
                    <a:lnB w="9525">
                      <a:solidFill>
                        <a:srgbClr val="CBE7D6"/>
                      </a:solidFill>
                      <a:prstDash val="solid"/>
                    </a:lnB>
                    <a:noFill/>
                  </a:tcPr>
                </a:tc>
              </a:tr>
              <a:tr h="324668">
                <a:tc>
                  <a:txBody>
                    <a:bodyPr wrap="square"/>
                    <a:p>
                      <a:pPr algn="ctr"/>
                      <a:r>
                        <a:rPr 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r>
                        <a:rPr 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夜里</a:t>
                      </a:r>
                      <a:r>
                        <a:rPr lang="en-US" alt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altLang="en-US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子时</a:t>
                      </a:r>
                      <a:endParaRPr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CBE7D6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905">
                <a:tc>
                  <a:txBody>
                    <a:bodyPr wrap="square"/>
                    <a:p>
                      <a:pPr algn="ctr"/>
                      <a:r>
                        <a:rPr 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早上</a:t>
                      </a:r>
                      <a:r>
                        <a:rPr lang="en-US" alt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altLang="en-US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卯时</a:t>
                      </a:r>
                      <a:endParaRPr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905">
                <a:tc>
                  <a:txBody>
                    <a:bodyPr wrap="square"/>
                    <a:p>
                      <a:pPr algn="ctr"/>
                      <a:r>
                        <a:rPr 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中午</a:t>
                      </a:r>
                      <a:r>
                        <a:rPr lang="en-US" alt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altLang="en-US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午时</a:t>
                      </a:r>
                      <a:endParaRPr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19905">
                <a:tc>
                  <a:txBody>
                    <a:bodyPr wrap="square"/>
                    <a:p>
                      <a:pPr algn="ctr"/>
                      <a:r>
                        <a:rPr 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</a:t>
                      </a:r>
                      <a:r>
                        <a:rPr 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傍晚</a:t>
                      </a:r>
                      <a:r>
                        <a:rPr lang="en-US" alt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altLang="en-US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酉时</a:t>
                      </a:r>
                      <a:endParaRPr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9654">
                <a:tc>
                  <a:txBody>
                    <a:bodyPr wrap="square"/>
                    <a:p>
                      <a:pPr algn="ctr"/>
                      <a:r>
                        <a:rPr 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</a:t>
                      </a:r>
                      <a:r>
                        <a:rPr 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夜里</a:t>
                      </a:r>
                      <a:r>
                        <a:rPr lang="en-US" altLang="zh-CN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r>
                        <a:rPr lang="zh-CN" altLang="en-US" sz="10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</a:t>
                      </a:r>
                      <a:endParaRPr lang="zh-CN" altLang="en-US" sz="10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050" b="1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亥时</a:t>
                      </a:r>
                      <a:endParaRPr sz="1050" b="1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100" marR="381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CBE7D6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4114800"/>
            <a:ext cx="11039475" cy="2357120"/>
          </a:xfrm>
          <a:custGeom>
            <a:avLst/>
            <a:gdLst>
              <a:gd name="sw" fmla="*/ 1 w 17385"/>
              <a:gd name="sh" fmla="*/ 1 h 3711"/>
              <a:gd name="mins" fmla="min sw sh"/>
              <a:gd name="dsw" fmla="+- 0 sw mins"/>
              <a:gd name="dsh" fmla="+- 0 sh mins"/>
              <a:gd name="p0x0" fmla="*/ 180 w 17385"/>
              <a:gd name="p0y0" fmla="*/ 0 h 3711"/>
              <a:gd name="p0x1" fmla="*/ 17205 w 17385"/>
              <a:gd name="p0y1" fmla="*/ 0 h 3711"/>
              <a:gd name="p0x2" fmla="*/ 17304 w 17385"/>
              <a:gd name="p0y2" fmla="*/ 0 h 3711"/>
              <a:gd name="p0x3" fmla="*/ 17385 w 17385"/>
              <a:gd name="p0y3" fmla="*/ 80 h 3711"/>
              <a:gd name="p0x4" fmla="*/ 17385 w 17385"/>
              <a:gd name="p0y4" fmla="*/ 180 h 3711"/>
              <a:gd name="p0x5" fmla="*/ 17385 w 17385"/>
              <a:gd name="p0y5" fmla="*/ 3531 h 3711"/>
              <a:gd name="p0x6" fmla="*/ 17385 w 17385"/>
              <a:gd name="p0y6" fmla="*/ 3631 h 3711"/>
              <a:gd name="p0x7" fmla="*/ 17304 w 17385"/>
              <a:gd name="p0y7" fmla="*/ 3711 h 3711"/>
              <a:gd name="p0x8" fmla="*/ 17205 w 17385"/>
              <a:gd name="p0y8" fmla="*/ 3711 h 3711"/>
              <a:gd name="p0x9" fmla="*/ 180 w 17385"/>
              <a:gd name="p0y9" fmla="*/ 3711 h 3711"/>
              <a:gd name="p0x10" fmla="*/ 80 w 17385"/>
              <a:gd name="p0y10" fmla="*/ 3711 h 3711"/>
              <a:gd name="p0x11" fmla="*/ 0 w 17385"/>
              <a:gd name="p0y11" fmla="*/ 3631 h 3711"/>
              <a:gd name="p0x12" fmla="*/ 0 w 17385"/>
              <a:gd name="p0y12" fmla="*/ 3531 h 3711"/>
              <a:gd name="p0x13" fmla="*/ 0 w 17385"/>
              <a:gd name="p0y13" fmla="*/ 180 h 3711"/>
              <a:gd name="p0x14" fmla="*/ 0 w 17385"/>
              <a:gd name="p0y14" fmla="*/ 80 h 3711"/>
              <a:gd name="p0x15" fmla="*/ 80 w 17385"/>
              <a:gd name="p0y15" fmla="*/ 0 h 3711"/>
              <a:gd name="p0x16" fmla="*/ 180 w 17385"/>
              <a:gd name="p0y16" fmla="*/ 0 h 37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771525" y="43192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835660" y="4347845"/>
            <a:ext cx="185420" cy="25209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162050" y="4298118"/>
            <a:ext cx="3458394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文化延伸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162050" y="4468120"/>
            <a:ext cx="372509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古代</a:t>
            </a:r>
            <a:r>
              <a:rPr 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时辰＝</a:t>
            </a:r>
            <a:r>
              <a:rPr lang="en-US" altLang="zh-CN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r>
              <a:rPr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刻＝</a:t>
            </a:r>
            <a:r>
              <a:rPr lang="en-US" altLang="zh-CN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分钟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一刻钟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说法</a:t>
            </a:r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沿用至今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实践拓展：节气与时间中的数学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二十四节气中的时间数学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5945" y="1017905"/>
            <a:ext cx="4842510" cy="1487170"/>
          </a:xfrm>
          <a:custGeom>
            <a:avLst/>
            <a:gdLst>
              <a:gd name="sw" fmla="*/ 1 w 7625"/>
              <a:gd name="sh" fmla="*/ 1 h 2341"/>
              <a:gd name="mins" fmla="min sw sh"/>
              <a:gd name="dsw" fmla="+- 0 sw mins"/>
              <a:gd name="dsh" fmla="+- 0 sh mins"/>
              <a:gd name="p0x0" fmla="*/ 180 w 7625"/>
              <a:gd name="p0y0" fmla="*/ 0 h 2341"/>
              <a:gd name="p0x1" fmla="*/ 7445 w 7625"/>
              <a:gd name="p0y1" fmla="*/ 0 h 2341"/>
              <a:gd name="p0x2" fmla="*/ 7545 w 7625"/>
              <a:gd name="p0y2" fmla="*/ 0 h 2341"/>
              <a:gd name="p0x3" fmla="*/ 7625 w 7625"/>
              <a:gd name="p0y3" fmla="*/ 80 h 2341"/>
              <a:gd name="p0x4" fmla="*/ 7625 w 7625"/>
              <a:gd name="p0y4" fmla="*/ 180 h 2341"/>
              <a:gd name="p0x5" fmla="*/ 7625 w 7625"/>
              <a:gd name="p0y5" fmla="*/ 2161 h 2341"/>
              <a:gd name="p0x6" fmla="*/ 7625 w 7625"/>
              <a:gd name="p0y6" fmla="*/ 2260 h 2341"/>
              <a:gd name="p0x7" fmla="*/ 7545 w 7625"/>
              <a:gd name="p0y7" fmla="*/ 2341 h 2341"/>
              <a:gd name="p0x8" fmla="*/ 7445 w 7625"/>
              <a:gd name="p0y8" fmla="*/ 2341 h 2341"/>
              <a:gd name="p0x9" fmla="*/ 180 w 7625"/>
              <a:gd name="p0y9" fmla="*/ 2341 h 2341"/>
              <a:gd name="p0x10" fmla="*/ 80 w 7625"/>
              <a:gd name="p0y10" fmla="*/ 2341 h 2341"/>
              <a:gd name="p0x11" fmla="*/ 0 w 7625"/>
              <a:gd name="p0y11" fmla="*/ 2260 h 2341"/>
              <a:gd name="p0x12" fmla="*/ 0 w 7625"/>
              <a:gd name="p0y12" fmla="*/ 2161 h 2341"/>
              <a:gd name="p0x13" fmla="*/ 0 w 7625"/>
              <a:gd name="p0y13" fmla="*/ 180 h 2341"/>
              <a:gd name="p0x14" fmla="*/ 0 w 7625"/>
              <a:gd name="p0y14" fmla="*/ 80 h 2341"/>
              <a:gd name="p0x15" fmla="*/ 80 w 7625"/>
              <a:gd name="p0y15" fmla="*/ 0 h 2341"/>
              <a:gd name="p0x16" fmla="*/ 180 w 7625"/>
              <a:gd name="p0y16" fmla="*/ 0 h 23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2694384" y="1257329"/>
            <a:ext cx="1092022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8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24</a:t>
            </a:r>
            <a:endParaRPr sz="38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2664095" y="1831153"/>
            <a:ext cx="8001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二十四节气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789290" y="2058305"/>
            <a:ext cx="2416378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全年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度圆周，每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度划分一个节气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575945" y="2705100"/>
            <a:ext cx="4842510" cy="2583180"/>
          </a:xfrm>
          <a:custGeom>
            <a:avLst/>
            <a:gdLst>
              <a:gd name="sw" fmla="*/ 1 w 7625"/>
              <a:gd name="sh" fmla="*/ 1 h 4068"/>
              <a:gd name="mins" fmla="min sw sh"/>
              <a:gd name="dsw" fmla="+- 0 sw mins"/>
              <a:gd name="dsh" fmla="+- 0 sh mins"/>
              <a:gd name="p0x0" fmla="*/ 180 w 7625"/>
              <a:gd name="p0y0" fmla="*/ 0 h 4068"/>
              <a:gd name="p0x1" fmla="*/ 7445 w 7625"/>
              <a:gd name="p0y1" fmla="*/ 0 h 4068"/>
              <a:gd name="p0x2" fmla="*/ 7545 w 7625"/>
              <a:gd name="p0y2" fmla="*/ 0 h 4068"/>
              <a:gd name="p0x3" fmla="*/ 7625 w 7625"/>
              <a:gd name="p0y3" fmla="*/ 80 h 4068"/>
              <a:gd name="p0x4" fmla="*/ 7625 w 7625"/>
              <a:gd name="p0y4" fmla="*/ 180 h 4068"/>
              <a:gd name="p0x5" fmla="*/ 7625 w 7625"/>
              <a:gd name="p0y5" fmla="*/ 3888 h 4068"/>
              <a:gd name="p0x6" fmla="*/ 7625 w 7625"/>
              <a:gd name="p0y6" fmla="*/ 3987 h 4068"/>
              <a:gd name="p0x7" fmla="*/ 7545 w 7625"/>
              <a:gd name="p0y7" fmla="*/ 4068 h 4068"/>
              <a:gd name="p0x8" fmla="*/ 7445 w 7625"/>
              <a:gd name="p0y8" fmla="*/ 4068 h 4068"/>
              <a:gd name="p0x9" fmla="*/ 180 w 7625"/>
              <a:gd name="p0y9" fmla="*/ 4068 h 4068"/>
              <a:gd name="p0x10" fmla="*/ 80 w 7625"/>
              <a:gd name="p0y10" fmla="*/ 4068 h 4068"/>
              <a:gd name="p0x11" fmla="*/ 0 w 7625"/>
              <a:gd name="p0y11" fmla="*/ 3987 h 4068"/>
              <a:gd name="p0x12" fmla="*/ 0 w 7625"/>
              <a:gd name="p0y12" fmla="*/ 3888 h 4068"/>
              <a:gd name="p0x13" fmla="*/ 0 w 7625"/>
              <a:gd name="p0y13" fmla="*/ 180 h 4068"/>
              <a:gd name="p0x14" fmla="*/ 0 w 7625"/>
              <a:gd name="p0y14" fmla="*/ 80 h 4068"/>
              <a:gd name="p0x15" fmla="*/ 80 w 7625"/>
              <a:gd name="p0y15" fmla="*/ 0 h 4068"/>
              <a:gd name="p0x16" fmla="*/ 180 w 7625"/>
              <a:gd name="p0y16" fmla="*/ 0 h 40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9" name="图表 8"/>
          <p:cNvGraphicFramePr/>
          <p:nvPr/>
        </p:nvGraphicFramePr>
        <p:xfrm>
          <a:off x="581025" y="2709545"/>
          <a:ext cx="4829175" cy="257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575945" y="5488305"/>
            <a:ext cx="2378710" cy="983615"/>
          </a:xfrm>
          <a:custGeom>
            <a:avLst/>
            <a:gdLst>
              <a:gd name="sw" fmla="*/ 1 w 3745"/>
              <a:gd name="sh" fmla="*/ 1 h 1549"/>
              <a:gd name="mins" fmla="min sw sh"/>
              <a:gd name="dsw" fmla="+- 0 sw mins"/>
              <a:gd name="dsh" fmla="+- 0 sh mins"/>
              <a:gd name="p0x0" fmla="*/ 180 w 3745"/>
              <a:gd name="p0y0" fmla="*/ 0 h 1549"/>
              <a:gd name="p0x1" fmla="*/ 3565 w 3745"/>
              <a:gd name="p0y1" fmla="*/ 0 h 1549"/>
              <a:gd name="p0x2" fmla="*/ 3664 w 3745"/>
              <a:gd name="p0y2" fmla="*/ 0 h 1549"/>
              <a:gd name="p0x3" fmla="*/ 3745 w 3745"/>
              <a:gd name="p0y3" fmla="*/ 80 h 1549"/>
              <a:gd name="p0x4" fmla="*/ 3745 w 3745"/>
              <a:gd name="p0y4" fmla="*/ 180 h 1549"/>
              <a:gd name="p0x5" fmla="*/ 3745 w 3745"/>
              <a:gd name="p0y5" fmla="*/ 1369 h 1549"/>
              <a:gd name="p0x6" fmla="*/ 3745 w 3745"/>
              <a:gd name="p0y6" fmla="*/ 1468 h 1549"/>
              <a:gd name="p0x7" fmla="*/ 3664 w 3745"/>
              <a:gd name="p0y7" fmla="*/ 1549 h 1549"/>
              <a:gd name="p0x8" fmla="*/ 3565 w 3745"/>
              <a:gd name="p0y8" fmla="*/ 1549 h 1549"/>
              <a:gd name="p0x9" fmla="*/ 180 w 3745"/>
              <a:gd name="p0y9" fmla="*/ 1549 h 1549"/>
              <a:gd name="p0x10" fmla="*/ 80 w 3745"/>
              <a:gd name="p0y10" fmla="*/ 1549 h 1549"/>
              <a:gd name="p0x11" fmla="*/ 0 w 3745"/>
              <a:gd name="p0y11" fmla="*/ 1468 h 1549"/>
              <a:gd name="p0x12" fmla="*/ 0 w 3745"/>
              <a:gd name="p0y12" fmla="*/ 1369 h 1549"/>
              <a:gd name="p0x13" fmla="*/ 0 w 3745"/>
              <a:gd name="p0y13" fmla="*/ 180 h 1549"/>
              <a:gd name="p0x14" fmla="*/ 0 w 3745"/>
              <a:gd name="p0y14" fmla="*/ 80 h 1549"/>
              <a:gd name="p0x15" fmla="*/ 80 w 3745"/>
              <a:gd name="p0y15" fmla="*/ 0 h 1549"/>
              <a:gd name="p0x16" fmla="*/ 180 w 3745"/>
              <a:gd name="p0y16" fmla="*/ 0 h 15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400327" y="5658831"/>
            <a:ext cx="1092251" cy="440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8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360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°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498702" y="6100763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黄道圆周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3040380" y="5488305"/>
            <a:ext cx="2378075" cy="983615"/>
          </a:xfrm>
          <a:custGeom>
            <a:avLst/>
            <a:gdLst>
              <a:gd name="sw" fmla="*/ 1 w 3745"/>
              <a:gd name="sh" fmla="*/ 1 h 1549"/>
              <a:gd name="mins" fmla="min sw sh"/>
              <a:gd name="dsw" fmla="+- 0 sw mins"/>
              <a:gd name="dsh" fmla="+- 0 sh mins"/>
              <a:gd name="p0x0" fmla="*/ 180 w 3745"/>
              <a:gd name="p0y0" fmla="*/ 0 h 1549"/>
              <a:gd name="p0x1" fmla="*/ 3565 w 3745"/>
              <a:gd name="p0y1" fmla="*/ 0 h 1549"/>
              <a:gd name="p0x2" fmla="*/ 3664 w 3745"/>
              <a:gd name="p0y2" fmla="*/ 0 h 1549"/>
              <a:gd name="p0x3" fmla="*/ 3745 w 3745"/>
              <a:gd name="p0y3" fmla="*/ 80 h 1549"/>
              <a:gd name="p0x4" fmla="*/ 3745 w 3745"/>
              <a:gd name="p0y4" fmla="*/ 180 h 1549"/>
              <a:gd name="p0x5" fmla="*/ 3745 w 3745"/>
              <a:gd name="p0y5" fmla="*/ 1369 h 1549"/>
              <a:gd name="p0x6" fmla="*/ 3745 w 3745"/>
              <a:gd name="p0y6" fmla="*/ 1468 h 1549"/>
              <a:gd name="p0x7" fmla="*/ 3664 w 3745"/>
              <a:gd name="p0y7" fmla="*/ 1549 h 1549"/>
              <a:gd name="p0x8" fmla="*/ 3565 w 3745"/>
              <a:gd name="p0y8" fmla="*/ 1549 h 1549"/>
              <a:gd name="p0x9" fmla="*/ 180 w 3745"/>
              <a:gd name="p0y9" fmla="*/ 1549 h 1549"/>
              <a:gd name="p0x10" fmla="*/ 80 w 3745"/>
              <a:gd name="p0y10" fmla="*/ 1549 h 1549"/>
              <a:gd name="p0x11" fmla="*/ 0 w 3745"/>
              <a:gd name="p0y11" fmla="*/ 1468 h 1549"/>
              <a:gd name="p0x12" fmla="*/ 0 w 3745"/>
              <a:gd name="p0y12" fmla="*/ 1369 h 1549"/>
              <a:gd name="p0x13" fmla="*/ 0 w 3745"/>
              <a:gd name="p0y13" fmla="*/ 180 h 1549"/>
              <a:gd name="p0x14" fmla="*/ 0 w 3745"/>
              <a:gd name="p0y14" fmla="*/ 80 h 1549"/>
              <a:gd name="p0x15" fmla="*/ 80 w 3745"/>
              <a:gd name="p0y15" fmla="*/ 0 h 1549"/>
              <a:gd name="p0x16" fmla="*/ 180 w 3745"/>
              <a:gd name="p0y16" fmla="*/ 0 h 15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977354" y="5658831"/>
            <a:ext cx="866404" cy="440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8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°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896173" y="6100763"/>
            <a:ext cx="8001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每节气间隔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5694680" y="1017905"/>
            <a:ext cx="5920740" cy="1213485"/>
          </a:xfrm>
          <a:custGeom>
            <a:avLst/>
            <a:gdLst>
              <a:gd name="sw" fmla="*/ 1 w 9324"/>
              <a:gd name="sh" fmla="*/ 1 h 1910"/>
              <a:gd name="mins" fmla="min sw sh"/>
              <a:gd name="dsw" fmla="+- 0 sw mins"/>
              <a:gd name="dsh" fmla="+- 0 sh mins"/>
              <a:gd name="p0a3dx" fmla="*/ dsw 9148 1"/>
              <a:gd name="p0a3dy" fmla="*/ dsh 1783 1"/>
              <a:gd name="p0x0" fmla="*/ 180 w 9324"/>
              <a:gd name="p0y0" fmla="*/ 0 h 1910"/>
              <a:gd name="p0x1" fmla="*/ 9144 w 9324"/>
              <a:gd name="p0y1" fmla="*/ 0 h 1910"/>
              <a:gd name="p0x2" fmla="*/ 9243 w 9324"/>
              <a:gd name="p0y2" fmla="*/ 0 h 1910"/>
              <a:gd name="p0x3" fmla="*/ 9324 w 9324"/>
              <a:gd name="p0y3" fmla="*/ 80 h 1910"/>
              <a:gd name="p0x4" fmla="*/ 9324 w 9324"/>
              <a:gd name="p0y4" fmla="*/ 180 h 1910"/>
              <a:gd name="p0x5s" fmla="*/ 9324 mins 1"/>
              <a:gd name="p0x5" fmla="+- p0x5s p0a3dx 0"/>
              <a:gd name="p0y5s" fmla="*/ 1730 mins 1"/>
              <a:gd name="p0y5" fmla="+- p0y5s p0a3dy 0"/>
              <a:gd name="p0x6s" fmla="*/ 9324 mins 1"/>
              <a:gd name="p0x6" fmla="+- p0x6s p0a3dx 0"/>
              <a:gd name="p0y6s" fmla="*/ 1830 mins 1"/>
              <a:gd name="p0y6" fmla="+- p0y6s p0a3dy 0"/>
              <a:gd name="p0x7s" fmla="*/ 9243 mins 1"/>
              <a:gd name="p0x7" fmla="+- p0x7s p0a3dx 0"/>
              <a:gd name="p0y7s" fmla="*/ 1910 mins 1"/>
              <a:gd name="p0y7" fmla="+- p0y7s p0a3dy 0"/>
              <a:gd name="p0x8s" fmla="*/ 9144 mins 1"/>
              <a:gd name="p0x8" fmla="+- p0x8s p0a3dx 0"/>
              <a:gd name="p0y8s" fmla="*/ 1910 mins 1"/>
              <a:gd name="p0y8" fmla="+- p0y8s p0a3dy 0"/>
              <a:gd name="p0x9" fmla="*/ 180 w 9324"/>
              <a:gd name="p0y9" fmla="*/ 1910 h 1910"/>
              <a:gd name="p0x10" fmla="*/ 80 w 9324"/>
              <a:gd name="p0y10" fmla="*/ 1910 h 1910"/>
              <a:gd name="p0x11" fmla="*/ 0 w 9324"/>
              <a:gd name="p0y11" fmla="*/ 1830 h 1910"/>
              <a:gd name="p0x12" fmla="*/ 0 w 9324"/>
              <a:gd name="p0y12" fmla="*/ 1730 h 1910"/>
              <a:gd name="p0x13" fmla="*/ 0 w 9324"/>
              <a:gd name="p0y13" fmla="*/ 180 h 1910"/>
              <a:gd name="p0x14" fmla="*/ 0 w 9324"/>
              <a:gd name="p0y14" fmla="*/ 80 h 1910"/>
              <a:gd name="p0x15" fmla="*/ 80 w 9324"/>
              <a:gd name="p0y15" fmla="*/ 0 h 1910"/>
              <a:gd name="p0x16" fmla="*/ 180 w 9324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5889625" y="14674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273" t="-7536" r="-2273" b="-7536"/>
          <a:stretch>
            <a:fillRect/>
          </a:stretch>
        </p:blipFill>
        <p:spPr>
          <a:xfrm>
            <a:off x="5937250" y="1496060"/>
            <a:ext cx="219075" cy="252095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6280766" y="1446352"/>
            <a:ext cx="4382472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节气周期规律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6280766" y="1616354"/>
            <a:ext cx="4649172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每个节气约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天，全年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15=360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天（近似值），与太阳年周期基本吻合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5694680" y="2431415"/>
            <a:ext cx="5920740" cy="1213485"/>
          </a:xfrm>
          <a:custGeom>
            <a:avLst/>
            <a:gdLst>
              <a:gd name="sw" fmla="*/ 1 w 9324"/>
              <a:gd name="sh" fmla="*/ 1 h 1910"/>
              <a:gd name="mins" fmla="min sw sh"/>
              <a:gd name="dsw" fmla="+- 0 sw mins"/>
              <a:gd name="dsh" fmla="+- 0 sh mins"/>
              <a:gd name="p0x0" fmla="*/ 180 w 9324"/>
              <a:gd name="p0y0" fmla="*/ 0 h 1910"/>
              <a:gd name="p0x1" fmla="*/ 9144 w 9324"/>
              <a:gd name="p0y1" fmla="*/ 0 h 1910"/>
              <a:gd name="p0x2" fmla="*/ 9243 w 9324"/>
              <a:gd name="p0y2" fmla="*/ 0 h 1910"/>
              <a:gd name="p0x3" fmla="*/ 9324 w 9324"/>
              <a:gd name="p0y3" fmla="*/ 80 h 1910"/>
              <a:gd name="p0x4" fmla="*/ 9324 w 9324"/>
              <a:gd name="p0y4" fmla="*/ 180 h 1910"/>
              <a:gd name="p0x5" fmla="*/ 9324 w 9324"/>
              <a:gd name="p0y5" fmla="*/ 1730 h 1910"/>
              <a:gd name="p0x6" fmla="*/ 9324 w 9324"/>
              <a:gd name="p0y6" fmla="*/ 1830 h 1910"/>
              <a:gd name="p0x7" fmla="*/ 9243 w 9324"/>
              <a:gd name="p0y7" fmla="*/ 1910 h 1910"/>
              <a:gd name="p0x8" fmla="*/ 9144 w 9324"/>
              <a:gd name="p0y8" fmla="*/ 1910 h 1910"/>
              <a:gd name="p0x9" fmla="*/ 180 w 9324"/>
              <a:gd name="p0y9" fmla="*/ 1910 h 1910"/>
              <a:gd name="p0x10" fmla="*/ 80 w 9324"/>
              <a:gd name="p0y10" fmla="*/ 1910 h 1910"/>
              <a:gd name="p0x11" fmla="*/ 0 w 9324"/>
              <a:gd name="p0y11" fmla="*/ 1830 h 1910"/>
              <a:gd name="p0x12" fmla="*/ 0 w 9324"/>
              <a:gd name="p0y12" fmla="*/ 1730 h 1910"/>
              <a:gd name="p0x13" fmla="*/ 0 w 9324"/>
              <a:gd name="p0y13" fmla="*/ 180 h 1910"/>
              <a:gd name="p0x14" fmla="*/ 0 w 9324"/>
              <a:gd name="p0y14" fmla="*/ 80 h 1910"/>
              <a:gd name="p0x15" fmla="*/ 80 w 9324"/>
              <a:gd name="p0y15" fmla="*/ 0 h 1910"/>
              <a:gd name="p0x16" fmla="*/ 180 w 9324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5889625" y="288099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273" t="-7536" r="-2273" b="-7536"/>
          <a:stretch>
            <a:fillRect/>
          </a:stretch>
        </p:blipFill>
        <p:spPr>
          <a:xfrm>
            <a:off x="5937250" y="2909570"/>
            <a:ext cx="219075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6"/>
            </p:custDataLst>
          </p:nvPr>
        </p:nvSpPr>
        <p:spPr>
          <a:xfrm>
            <a:off x="6280766" y="2859843"/>
            <a:ext cx="4313634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日期分布规律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6280766" y="3029845"/>
            <a:ext cx="458033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每月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个节气，日期约在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5-7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日和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20-23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日，形成相对固定的公历日期模式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5694680" y="3844925"/>
            <a:ext cx="5920740" cy="1213485"/>
          </a:xfrm>
          <a:custGeom>
            <a:avLst/>
            <a:gdLst>
              <a:gd name="sw" fmla="*/ 1 w 9324"/>
              <a:gd name="sh" fmla="*/ 1 h 1910"/>
              <a:gd name="mins" fmla="min sw sh"/>
              <a:gd name="dsw" fmla="+- 0 sw mins"/>
              <a:gd name="dsh" fmla="+- 0 sh mins"/>
              <a:gd name="p0x0" fmla="*/ 180 w 9324"/>
              <a:gd name="p0y0" fmla="*/ 0 h 1910"/>
              <a:gd name="p0x1" fmla="*/ 9144 w 9324"/>
              <a:gd name="p0y1" fmla="*/ 0 h 1910"/>
              <a:gd name="p0x2" fmla="*/ 9243 w 9324"/>
              <a:gd name="p0y2" fmla="*/ 0 h 1910"/>
              <a:gd name="p0x3" fmla="*/ 9324 w 9324"/>
              <a:gd name="p0y3" fmla="*/ 80 h 1910"/>
              <a:gd name="p0x4" fmla="*/ 9324 w 9324"/>
              <a:gd name="p0y4" fmla="*/ 180 h 1910"/>
              <a:gd name="p0x5" fmla="*/ 9324 w 9324"/>
              <a:gd name="p0y5" fmla="*/ 1730 h 1910"/>
              <a:gd name="p0x6" fmla="*/ 9324 w 9324"/>
              <a:gd name="p0y6" fmla="*/ 1830 h 1910"/>
              <a:gd name="p0x7" fmla="*/ 9243 w 9324"/>
              <a:gd name="p0y7" fmla="*/ 1910 h 1910"/>
              <a:gd name="p0x8" fmla="*/ 9144 w 9324"/>
              <a:gd name="p0y8" fmla="*/ 1910 h 1910"/>
              <a:gd name="p0x9" fmla="*/ 180 w 9324"/>
              <a:gd name="p0y9" fmla="*/ 1910 h 1910"/>
              <a:gd name="p0x10" fmla="*/ 80 w 9324"/>
              <a:gd name="p0y10" fmla="*/ 1910 h 1910"/>
              <a:gd name="p0x11" fmla="*/ 0 w 9324"/>
              <a:gd name="p0y11" fmla="*/ 1830 h 1910"/>
              <a:gd name="p0x12" fmla="*/ 0 w 9324"/>
              <a:gd name="p0y12" fmla="*/ 1730 h 1910"/>
              <a:gd name="p0x13" fmla="*/ 0 w 9324"/>
              <a:gd name="p0y13" fmla="*/ 180 h 1910"/>
              <a:gd name="p0x14" fmla="*/ 0 w 9324"/>
              <a:gd name="p0y14" fmla="*/ 80 h 1910"/>
              <a:gd name="p0x15" fmla="*/ 80 w 9324"/>
              <a:gd name="p0y15" fmla="*/ 0 h 1910"/>
              <a:gd name="p0x16" fmla="*/ 180 w 9324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9"/>
            </p:custDataLst>
          </p:nvPr>
        </p:nvSpPr>
        <p:spPr>
          <a:xfrm>
            <a:off x="5889625" y="429450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23280" y="4323080"/>
            <a:ext cx="247650" cy="2520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3"/>
            </p:custDataLst>
          </p:nvPr>
        </p:nvSpPr>
        <p:spPr>
          <a:xfrm>
            <a:off x="6280766" y="4273344"/>
            <a:ext cx="41339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公历与农历差异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4"/>
            </p:custDataLst>
          </p:nvPr>
        </p:nvSpPr>
        <p:spPr>
          <a:xfrm>
            <a:off x="6280766" y="4443346"/>
            <a:ext cx="44006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节气与公历日期相对固定，与农历日期每年不同，体现阴阳合历的智慧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5694680" y="5258435"/>
            <a:ext cx="5920740" cy="1213485"/>
          </a:xfrm>
          <a:custGeom>
            <a:avLst/>
            <a:gdLst>
              <a:gd name="sw" fmla="*/ 1 w 9324"/>
              <a:gd name="sh" fmla="*/ 1 h 1910"/>
              <a:gd name="mins" fmla="min sw sh"/>
              <a:gd name="dsw" fmla="+- 0 sw mins"/>
              <a:gd name="dsh" fmla="+- 0 sh mins"/>
              <a:gd name="p0x0" fmla="*/ 180 w 9324"/>
              <a:gd name="p0y0" fmla="*/ 0 h 1910"/>
              <a:gd name="p0x1" fmla="*/ 9144 w 9324"/>
              <a:gd name="p0y1" fmla="*/ 0 h 1910"/>
              <a:gd name="p0x2" fmla="*/ 9243 w 9324"/>
              <a:gd name="p0y2" fmla="*/ 0 h 1910"/>
              <a:gd name="p0x3" fmla="*/ 9324 w 9324"/>
              <a:gd name="p0y3" fmla="*/ 80 h 1910"/>
              <a:gd name="p0x4" fmla="*/ 9324 w 9324"/>
              <a:gd name="p0y4" fmla="*/ 180 h 1910"/>
              <a:gd name="p0x5" fmla="*/ 9324 w 9324"/>
              <a:gd name="p0y5" fmla="*/ 1730 h 1910"/>
              <a:gd name="p0x6" fmla="*/ 9324 w 9324"/>
              <a:gd name="p0y6" fmla="*/ 1830 h 1910"/>
              <a:gd name="p0x7" fmla="*/ 9243 w 9324"/>
              <a:gd name="p0y7" fmla="*/ 1910 h 1910"/>
              <a:gd name="p0x8" fmla="*/ 9144 w 9324"/>
              <a:gd name="p0y8" fmla="*/ 1910 h 1910"/>
              <a:gd name="p0x9" fmla="*/ 180 w 9324"/>
              <a:gd name="p0y9" fmla="*/ 1910 h 1910"/>
              <a:gd name="p0x10" fmla="*/ 80 w 9324"/>
              <a:gd name="p0y10" fmla="*/ 1910 h 1910"/>
              <a:gd name="p0x11" fmla="*/ 0 w 9324"/>
              <a:gd name="p0y11" fmla="*/ 1830 h 1910"/>
              <a:gd name="p0x12" fmla="*/ 0 w 9324"/>
              <a:gd name="p0y12" fmla="*/ 1730 h 1910"/>
              <a:gd name="p0x13" fmla="*/ 0 w 9324"/>
              <a:gd name="p0y13" fmla="*/ 180 h 1910"/>
              <a:gd name="p0x14" fmla="*/ 0 w 9324"/>
              <a:gd name="p0y14" fmla="*/ 80 h 1910"/>
              <a:gd name="p0x15" fmla="*/ 80 w 9324"/>
              <a:gd name="p0y15" fmla="*/ 0 h 1910"/>
              <a:gd name="p0x16" fmla="*/ 180 w 9324"/>
              <a:gd name="p0y16" fmla="*/ 0 h 19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6"/>
            </p:custDataLst>
          </p:nvPr>
        </p:nvSpPr>
        <p:spPr>
          <a:xfrm>
            <a:off x="5889625" y="570801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23280" y="5736590"/>
            <a:ext cx="247650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0"/>
            </p:custDataLst>
          </p:nvPr>
        </p:nvSpPr>
        <p:spPr>
          <a:xfrm>
            <a:off x="6280766" y="5686835"/>
            <a:ext cx="25337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10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1"/>
            </p:custDataLst>
          </p:nvPr>
        </p:nvSpPr>
        <p:spPr>
          <a:xfrm>
            <a:off x="6280766" y="5856837"/>
            <a:ext cx="266707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查找本年度节气日期表，验证上述近似规律</a:t>
            </a:r>
            <a:endParaRPr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时间表与地域差异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数学解释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067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3333" b="-3333"/>
          <a:stretch>
            <a:fillRect/>
          </a:stretch>
        </p:blipFill>
        <p:spPr>
          <a:xfrm>
            <a:off x="828675" y="312420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3033713"/>
            <a:ext cx="2385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中国横跨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个时区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（东五区至东九区）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37909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28675" y="384810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52525" y="3757613"/>
            <a:ext cx="2385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全国统一使用北京时间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（东八区）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771525" y="4514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47725" y="4572000"/>
            <a:ext cx="1143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1152525" y="4481513"/>
            <a:ext cx="22860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新疆实际地方时比北京晚约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418465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6250" r="-6250"/>
          <a:stretch>
            <a:fillRect/>
          </a:stretch>
        </p:blipFill>
        <p:spPr>
          <a:xfrm>
            <a:off x="4260850" y="1400175"/>
            <a:ext cx="342900" cy="3048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8"/>
            </p:custDataLst>
          </p:nvPr>
        </p:nvSpPr>
        <p:spPr>
          <a:xfrm>
            <a:off x="4794866" y="13696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教材情境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4811316" y="2005013"/>
            <a:ext cx="119412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8:20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0"/>
            </p:custDataLst>
          </p:nvPr>
        </p:nvSpPr>
        <p:spPr>
          <a:xfrm>
            <a:off x="5776836" y="2081213"/>
            <a:ext cx="705374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1"/>
            </p:custDataLst>
          </p:nvPr>
        </p:nvSpPr>
        <p:spPr>
          <a:xfrm>
            <a:off x="6329800" y="2005013"/>
            <a:ext cx="1431798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10:20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>
            <p:custDataLst>
              <p:tags r:id="rId32"/>
            </p:custDataLst>
          </p:nvPr>
        </p:nvSpPr>
        <p:spPr>
          <a:xfrm>
            <a:off x="4184650" y="3038475"/>
            <a:ext cx="3822065" cy="952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184650" y="40335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>
            <a:fillRect/>
          </a:stretch>
        </p:blipFill>
        <p:spPr>
          <a:xfrm>
            <a:off x="4260850" y="4090670"/>
            <a:ext cx="1143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4566266" y="4000500"/>
            <a:ext cx="3393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漏刻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计时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：用水滴速度测量时间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4184650" y="44526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4241800" y="450977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4566266" y="4419600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日晷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计时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：利用日影方向判断时刻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4184650" y="48717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3333" b="-3333"/>
          <a:stretch>
            <a:fillRect/>
          </a:stretch>
        </p:blipFill>
        <p:spPr>
          <a:xfrm>
            <a:off x="4241800" y="4928870"/>
            <a:ext cx="152400" cy="15240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4566266" y="4838700"/>
            <a:ext cx="34404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引导学生制作简易日晷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，体验古人计时方法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48"/>
            </p:custDataLst>
          </p:nvPr>
        </p:nvSpPr>
        <p:spPr>
          <a:xfrm>
            <a:off x="4874943" y="25431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北京上课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49"/>
            </p:custDataLst>
          </p:nvPr>
        </p:nvSpPr>
        <p:spPr>
          <a:xfrm>
            <a:off x="6512261" y="25431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新疆上课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50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51"/>
            </p:custDataLst>
          </p:nvPr>
        </p:nvSpPr>
        <p:spPr>
          <a:xfrm>
            <a:off x="865441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740140" y="1385570"/>
            <a:ext cx="247650" cy="2527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55"/>
            </p:custDataLst>
          </p:nvPr>
        </p:nvSpPr>
        <p:spPr>
          <a:xfrm>
            <a:off x="9187834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56"/>
            </p:custDataLst>
          </p:nvPr>
        </p:nvSpPr>
        <p:spPr>
          <a:xfrm>
            <a:off x="8654415" y="31242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t="-7143" b="-7143"/>
          <a:stretch>
            <a:fillRect/>
          </a:stretch>
        </p:blipFill>
        <p:spPr>
          <a:xfrm>
            <a:off x="8721090" y="3181350"/>
            <a:ext cx="133350" cy="1524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60"/>
            </p:custDataLst>
          </p:nvPr>
        </p:nvSpPr>
        <p:spPr>
          <a:xfrm>
            <a:off x="9035434" y="3090863"/>
            <a:ext cx="2385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制作简易日晷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：用纸板、吸管等材料动手实践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61"/>
            </p:custDataLst>
          </p:nvPr>
        </p:nvSpPr>
        <p:spPr>
          <a:xfrm>
            <a:off x="8654415" y="38481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rcRect t="-7143" b="-7143"/>
          <a:stretch>
            <a:fillRect/>
          </a:stretch>
        </p:blipFill>
        <p:spPr>
          <a:xfrm>
            <a:off x="8702040" y="3905250"/>
            <a:ext cx="171450" cy="15240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5"/>
            </p:custDataLst>
          </p:nvPr>
        </p:nvSpPr>
        <p:spPr>
          <a:xfrm>
            <a:off x="9035434" y="3814763"/>
            <a:ext cx="23850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体验古人计时方法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：观察日影变化，感受时间流逝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66"/>
            </p:custDataLst>
          </p:nvPr>
        </p:nvSpPr>
        <p:spPr>
          <a:xfrm>
            <a:off x="8654415" y="5819775"/>
            <a:ext cx="2766060" cy="457200"/>
          </a:xfrm>
          <a:custGeom>
            <a:avLst/>
            <a:gdLst>
              <a:gd name="sw" fmla="*/ 1 w 4355"/>
              <a:gd name="sh" fmla="*/ 1 h 720"/>
              <a:gd name="mins" fmla="min sw sh"/>
              <a:gd name="dsw" fmla="+- 0 sw mins"/>
              <a:gd name="dsh" fmla="+- 0 sh mins"/>
              <a:gd name="p0x0" fmla="*/ 180 w 4355"/>
              <a:gd name="p0y0" fmla="*/ 0 h 720"/>
              <a:gd name="p0x1" fmla="*/ 4175 w 4355"/>
              <a:gd name="p0y1" fmla="*/ 0 h 720"/>
              <a:gd name="p0x2" fmla="*/ 4275 w 4355"/>
              <a:gd name="p0y2" fmla="*/ 0 h 720"/>
              <a:gd name="p0x3" fmla="*/ 4355 w 4355"/>
              <a:gd name="p0y3" fmla="*/ 80 h 720"/>
              <a:gd name="p0x4" fmla="*/ 4355 w 4355"/>
              <a:gd name="p0y4" fmla="*/ 180 h 720"/>
              <a:gd name="p0x5" fmla="*/ 4355 w 4355"/>
              <a:gd name="p0y5" fmla="*/ 540 h 720"/>
              <a:gd name="p0x6" fmla="*/ 4355 w 4355"/>
              <a:gd name="p0y6" fmla="*/ 639 h 720"/>
              <a:gd name="p0x7" fmla="*/ 4275 w 4355"/>
              <a:gd name="p0y7" fmla="*/ 720 h 720"/>
              <a:gd name="p0x8" fmla="*/ 4175 w 4355"/>
              <a:gd name="p0y8" fmla="*/ 720 h 720"/>
              <a:gd name="p0x9" fmla="*/ 180 w 4355"/>
              <a:gd name="p0y9" fmla="*/ 720 h 720"/>
              <a:gd name="p0x10" fmla="*/ 80 w 4355"/>
              <a:gd name="p0y10" fmla="*/ 720 h 720"/>
              <a:gd name="p0x11" fmla="*/ 0 w 4355"/>
              <a:gd name="p0y11" fmla="*/ 639 h 720"/>
              <a:gd name="p0x12" fmla="*/ 0 w 4355"/>
              <a:gd name="p0y12" fmla="*/ 540 h 720"/>
              <a:gd name="p0x13" fmla="*/ 0 w 4355"/>
              <a:gd name="p0y13" fmla="*/ 180 h 720"/>
              <a:gd name="p0x14" fmla="*/ 0 w 4355"/>
              <a:gd name="p0y14" fmla="*/ 80 h 720"/>
              <a:gd name="p0x15" fmla="*/ 80 w 4355"/>
              <a:gd name="p0y15" fmla="*/ 0 h 720"/>
              <a:gd name="p0x16" fmla="*/ 180 w 4355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67"/>
            </p:custDataLst>
          </p:nvPr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rcRect/>
          <a:stretch>
            <a:fillRect/>
          </a:stretch>
        </p:blipFill>
        <p:spPr>
          <a:xfrm>
            <a:off x="9156065" y="5953125"/>
            <a:ext cx="142875" cy="1905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70"/>
            </p:custDataLst>
          </p:nvPr>
        </p:nvSpPr>
        <p:spPr>
          <a:xfrm>
            <a:off x="9423054" y="5934075"/>
            <a:ext cx="17145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数学与传统文化融合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5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5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2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2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2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x"/>
  <p:tag name="KSO_WM_UNIT_INDEX" val="1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0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0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0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1150</Words>
  <Application>WPS 演示</Application>
  <PresentationFormat>宽屏</PresentationFormat>
  <Paragraphs>252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年、月、日——从十二时辰到二十四节气</vt:lpstr>
      <vt:lpstr>文化溯源：古人如何制定历法</vt:lpstr>
      <vt:lpstr>PowerPoint 演示文稿</vt:lpstr>
      <vt:lpstr>PowerPoint 演示文稿</vt:lpstr>
      <vt:lpstr>知识建构：年月日的规律与记时法</vt:lpstr>
      <vt:lpstr>PowerPoint 演示文稿</vt:lpstr>
      <vt:lpstr>PowerPoint 演示文稿</vt:lpstr>
      <vt:lpstr>实践拓展：节气与时间中的数学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