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278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0" Type="http://schemas.openxmlformats.org/officeDocument/2006/relationships/slideLayout" Target="../slideLayouts/slideLayout6.xml"/><Relationship Id="rId3" Type="http://schemas.openxmlformats.org/officeDocument/2006/relationships/tags" Target="../tags/tag93.xml"/><Relationship Id="rId29" Type="http://schemas.openxmlformats.org/officeDocument/2006/relationships/tags" Target="../tags/tag113.xml"/><Relationship Id="rId28" Type="http://schemas.openxmlformats.org/officeDocument/2006/relationships/tags" Target="../tags/tag112.xml"/><Relationship Id="rId27" Type="http://schemas.openxmlformats.org/officeDocument/2006/relationships/image" Target="../media/image9.svg"/><Relationship Id="rId26" Type="http://schemas.openxmlformats.org/officeDocument/2006/relationships/image" Target="../media/image8.png"/><Relationship Id="rId25" Type="http://schemas.openxmlformats.org/officeDocument/2006/relationships/tags" Target="../tags/tag111.xml"/><Relationship Id="rId24" Type="http://schemas.openxmlformats.org/officeDocument/2006/relationships/tags" Target="../tags/tag110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image" Target="../media/image7.svg"/><Relationship Id="rId2" Type="http://schemas.openxmlformats.org/officeDocument/2006/relationships/tags" Target="../tags/tag92.xml"/><Relationship Id="rId19" Type="http://schemas.openxmlformats.org/officeDocument/2006/relationships/image" Target="../media/image6.png"/><Relationship Id="rId18" Type="http://schemas.openxmlformats.org/officeDocument/2006/relationships/tags" Target="../tags/tag106.xml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image" Target="../media/image5.svg"/><Relationship Id="rId12" Type="http://schemas.openxmlformats.org/officeDocument/2006/relationships/image" Target="../media/image4.png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tags" Target="../tags/tag121.xml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3" Type="http://schemas.openxmlformats.org/officeDocument/2006/relationships/slideLayout" Target="../slideLayouts/slideLayout6.xml"/><Relationship Id="rId32" Type="http://schemas.openxmlformats.org/officeDocument/2006/relationships/tags" Target="../tags/tag143.xml"/><Relationship Id="rId31" Type="http://schemas.openxmlformats.org/officeDocument/2006/relationships/tags" Target="../tags/tag142.xml"/><Relationship Id="rId30" Type="http://schemas.openxmlformats.org/officeDocument/2006/relationships/tags" Target="../tags/tag141.xml"/><Relationship Id="rId3" Type="http://schemas.openxmlformats.org/officeDocument/2006/relationships/tags" Target="../tags/tag116.xml"/><Relationship Id="rId29" Type="http://schemas.openxmlformats.org/officeDocument/2006/relationships/tags" Target="../tags/tag140.xml"/><Relationship Id="rId28" Type="http://schemas.openxmlformats.org/officeDocument/2006/relationships/tags" Target="../tags/tag139.xml"/><Relationship Id="rId27" Type="http://schemas.openxmlformats.org/officeDocument/2006/relationships/tags" Target="../tags/tag138.xml"/><Relationship Id="rId26" Type="http://schemas.openxmlformats.org/officeDocument/2006/relationships/tags" Target="../tags/tag137.xml"/><Relationship Id="rId25" Type="http://schemas.openxmlformats.org/officeDocument/2006/relationships/tags" Target="../tags/tag136.xml"/><Relationship Id="rId24" Type="http://schemas.openxmlformats.org/officeDocument/2006/relationships/tags" Target="../tags/tag135.xml"/><Relationship Id="rId23" Type="http://schemas.openxmlformats.org/officeDocument/2006/relationships/tags" Target="../tags/tag134.xml"/><Relationship Id="rId22" Type="http://schemas.openxmlformats.org/officeDocument/2006/relationships/tags" Target="../tags/tag133.xml"/><Relationship Id="rId21" Type="http://schemas.openxmlformats.org/officeDocument/2006/relationships/image" Target="../media/image5.svg"/><Relationship Id="rId20" Type="http://schemas.openxmlformats.org/officeDocument/2006/relationships/image" Target="../media/image4.png"/><Relationship Id="rId2" Type="http://schemas.openxmlformats.org/officeDocument/2006/relationships/tags" Target="../tags/tag115.xml"/><Relationship Id="rId19" Type="http://schemas.openxmlformats.org/officeDocument/2006/relationships/tags" Target="../tags/tag132.xml"/><Relationship Id="rId18" Type="http://schemas.openxmlformats.org/officeDocument/2006/relationships/tags" Target="../tags/tag131.xml"/><Relationship Id="rId17" Type="http://schemas.openxmlformats.org/officeDocument/2006/relationships/tags" Target="../tags/tag130.xml"/><Relationship Id="rId16" Type="http://schemas.openxmlformats.org/officeDocument/2006/relationships/tags" Target="../tags/tag129.xml"/><Relationship Id="rId15" Type="http://schemas.openxmlformats.org/officeDocument/2006/relationships/tags" Target="../tags/tag128.xml"/><Relationship Id="rId14" Type="http://schemas.openxmlformats.org/officeDocument/2006/relationships/tags" Target="../tags/tag127.xml"/><Relationship Id="rId13" Type="http://schemas.openxmlformats.org/officeDocument/2006/relationships/tags" Target="../tags/tag126.xml"/><Relationship Id="rId12" Type="http://schemas.openxmlformats.org/officeDocument/2006/relationships/tags" Target="../tags/tag125.xml"/><Relationship Id="rId11" Type="http://schemas.openxmlformats.org/officeDocument/2006/relationships/tags" Target="../tags/tag124.xml"/><Relationship Id="rId10" Type="http://schemas.openxmlformats.org/officeDocument/2006/relationships/tags" Target="../tags/tag123.xml"/><Relationship Id="rId1" Type="http://schemas.openxmlformats.org/officeDocument/2006/relationships/tags" Target="../tags/tag11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tags" Target="../tags/tag14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6" Type="http://schemas.openxmlformats.org/officeDocument/2006/relationships/slideLayout" Target="../slideLayouts/slideLayout6.xml"/><Relationship Id="rId65" Type="http://schemas.openxmlformats.org/officeDocument/2006/relationships/tags" Target="../tags/tag195.xml"/><Relationship Id="rId64" Type="http://schemas.openxmlformats.org/officeDocument/2006/relationships/tags" Target="../tags/tag194.xml"/><Relationship Id="rId63" Type="http://schemas.openxmlformats.org/officeDocument/2006/relationships/tags" Target="../tags/tag193.xml"/><Relationship Id="rId62" Type="http://schemas.openxmlformats.org/officeDocument/2006/relationships/tags" Target="../tags/tag192.xml"/><Relationship Id="rId61" Type="http://schemas.openxmlformats.org/officeDocument/2006/relationships/tags" Target="../tags/tag191.xml"/><Relationship Id="rId60" Type="http://schemas.openxmlformats.org/officeDocument/2006/relationships/tags" Target="../tags/tag190.xml"/><Relationship Id="rId6" Type="http://schemas.openxmlformats.org/officeDocument/2006/relationships/image" Target="../media/image11.svg"/><Relationship Id="rId59" Type="http://schemas.openxmlformats.org/officeDocument/2006/relationships/tags" Target="../tags/tag189.xml"/><Relationship Id="rId58" Type="http://schemas.openxmlformats.org/officeDocument/2006/relationships/tags" Target="../tags/tag188.xml"/><Relationship Id="rId57" Type="http://schemas.openxmlformats.org/officeDocument/2006/relationships/image" Target="../media/image25.svg"/><Relationship Id="rId56" Type="http://schemas.openxmlformats.org/officeDocument/2006/relationships/image" Target="../media/image24.png"/><Relationship Id="rId55" Type="http://schemas.openxmlformats.org/officeDocument/2006/relationships/tags" Target="../tags/tag187.xml"/><Relationship Id="rId54" Type="http://schemas.openxmlformats.org/officeDocument/2006/relationships/tags" Target="../tags/tag186.xml"/><Relationship Id="rId53" Type="http://schemas.openxmlformats.org/officeDocument/2006/relationships/tags" Target="../tags/tag185.xml"/><Relationship Id="rId52" Type="http://schemas.openxmlformats.org/officeDocument/2006/relationships/tags" Target="../tags/tag184.xml"/><Relationship Id="rId51" Type="http://schemas.openxmlformats.org/officeDocument/2006/relationships/tags" Target="../tags/tag183.xml"/><Relationship Id="rId50" Type="http://schemas.openxmlformats.org/officeDocument/2006/relationships/image" Target="../media/image23.svg"/><Relationship Id="rId5" Type="http://schemas.openxmlformats.org/officeDocument/2006/relationships/image" Target="../media/image10.png"/><Relationship Id="rId49" Type="http://schemas.openxmlformats.org/officeDocument/2006/relationships/image" Target="../media/image22.png"/><Relationship Id="rId48" Type="http://schemas.openxmlformats.org/officeDocument/2006/relationships/tags" Target="../tags/tag182.xml"/><Relationship Id="rId47" Type="http://schemas.openxmlformats.org/officeDocument/2006/relationships/tags" Target="../tags/tag181.xml"/><Relationship Id="rId46" Type="http://schemas.openxmlformats.org/officeDocument/2006/relationships/tags" Target="../tags/tag180.xml"/><Relationship Id="rId45" Type="http://schemas.openxmlformats.org/officeDocument/2006/relationships/tags" Target="../tags/tag179.xml"/><Relationship Id="rId44" Type="http://schemas.openxmlformats.org/officeDocument/2006/relationships/image" Target="../media/image21.svg"/><Relationship Id="rId43" Type="http://schemas.openxmlformats.org/officeDocument/2006/relationships/image" Target="../media/image20.png"/><Relationship Id="rId42" Type="http://schemas.openxmlformats.org/officeDocument/2006/relationships/tags" Target="../tags/tag178.xml"/><Relationship Id="rId41" Type="http://schemas.openxmlformats.org/officeDocument/2006/relationships/tags" Target="../tags/tag177.xml"/><Relationship Id="rId40" Type="http://schemas.openxmlformats.org/officeDocument/2006/relationships/tags" Target="../tags/tag176.xml"/><Relationship Id="rId4" Type="http://schemas.openxmlformats.org/officeDocument/2006/relationships/tags" Target="../tags/tag150.xml"/><Relationship Id="rId39" Type="http://schemas.openxmlformats.org/officeDocument/2006/relationships/tags" Target="../tags/tag175.xml"/><Relationship Id="rId38" Type="http://schemas.openxmlformats.org/officeDocument/2006/relationships/image" Target="../media/image19.svg"/><Relationship Id="rId37" Type="http://schemas.openxmlformats.org/officeDocument/2006/relationships/image" Target="../media/image18.png"/><Relationship Id="rId36" Type="http://schemas.openxmlformats.org/officeDocument/2006/relationships/tags" Target="../tags/tag174.xml"/><Relationship Id="rId35" Type="http://schemas.openxmlformats.org/officeDocument/2006/relationships/tags" Target="../tags/tag173.xml"/><Relationship Id="rId34" Type="http://schemas.openxmlformats.org/officeDocument/2006/relationships/tags" Target="../tags/tag172.xml"/><Relationship Id="rId33" Type="http://schemas.openxmlformats.org/officeDocument/2006/relationships/image" Target="../media/image17.svg"/><Relationship Id="rId32" Type="http://schemas.openxmlformats.org/officeDocument/2006/relationships/image" Target="../media/image16.png"/><Relationship Id="rId31" Type="http://schemas.openxmlformats.org/officeDocument/2006/relationships/tags" Target="../tags/tag171.xml"/><Relationship Id="rId30" Type="http://schemas.openxmlformats.org/officeDocument/2006/relationships/tags" Target="../tags/tag170.xml"/><Relationship Id="rId3" Type="http://schemas.openxmlformats.org/officeDocument/2006/relationships/tags" Target="../tags/tag149.xml"/><Relationship Id="rId29" Type="http://schemas.openxmlformats.org/officeDocument/2006/relationships/tags" Target="../tags/tag169.xml"/><Relationship Id="rId28" Type="http://schemas.openxmlformats.org/officeDocument/2006/relationships/tags" Target="../tags/tag168.xml"/><Relationship Id="rId27" Type="http://schemas.openxmlformats.org/officeDocument/2006/relationships/tags" Target="../tags/tag167.xml"/><Relationship Id="rId26" Type="http://schemas.openxmlformats.org/officeDocument/2006/relationships/tags" Target="../tags/tag166.xml"/><Relationship Id="rId25" Type="http://schemas.openxmlformats.org/officeDocument/2006/relationships/tags" Target="../tags/tag165.xml"/><Relationship Id="rId24" Type="http://schemas.openxmlformats.org/officeDocument/2006/relationships/image" Target="../media/image15.svg"/><Relationship Id="rId23" Type="http://schemas.openxmlformats.org/officeDocument/2006/relationships/image" Target="../media/image14.png"/><Relationship Id="rId22" Type="http://schemas.openxmlformats.org/officeDocument/2006/relationships/tags" Target="../tags/tag164.xml"/><Relationship Id="rId21" Type="http://schemas.openxmlformats.org/officeDocument/2006/relationships/tags" Target="../tags/tag163.xml"/><Relationship Id="rId20" Type="http://schemas.openxmlformats.org/officeDocument/2006/relationships/tags" Target="../tags/tag162.xml"/><Relationship Id="rId2" Type="http://schemas.openxmlformats.org/officeDocument/2006/relationships/tags" Target="../tags/tag148.xml"/><Relationship Id="rId19" Type="http://schemas.openxmlformats.org/officeDocument/2006/relationships/tags" Target="../tags/tag161.xml"/><Relationship Id="rId18" Type="http://schemas.openxmlformats.org/officeDocument/2006/relationships/tags" Target="../tags/tag160.xml"/><Relationship Id="rId17" Type="http://schemas.openxmlformats.org/officeDocument/2006/relationships/tags" Target="../tags/tag159.xml"/><Relationship Id="rId16" Type="http://schemas.openxmlformats.org/officeDocument/2006/relationships/tags" Target="../tags/tag158.xml"/><Relationship Id="rId15" Type="http://schemas.openxmlformats.org/officeDocument/2006/relationships/image" Target="../media/image13.svg"/><Relationship Id="rId14" Type="http://schemas.openxmlformats.org/officeDocument/2006/relationships/image" Target="../media/image12.png"/><Relationship Id="rId13" Type="http://schemas.openxmlformats.org/officeDocument/2006/relationships/tags" Target="../tags/tag157.xml"/><Relationship Id="rId12" Type="http://schemas.openxmlformats.org/officeDocument/2006/relationships/tags" Target="../tags/tag156.xml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tags" Target="../tags/tag14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tags" Target="../tags/tag199.xml"/><Relationship Id="rId3" Type="http://schemas.openxmlformats.org/officeDocument/2006/relationships/tags" Target="../tags/tag198.xml"/><Relationship Id="rId21" Type="http://schemas.openxmlformats.org/officeDocument/2006/relationships/slideLayout" Target="../slideLayouts/slideLayout6.xml"/><Relationship Id="rId20" Type="http://schemas.openxmlformats.org/officeDocument/2006/relationships/tags" Target="../tags/tag209.xml"/><Relationship Id="rId2" Type="http://schemas.openxmlformats.org/officeDocument/2006/relationships/tags" Target="../tags/tag197.xml"/><Relationship Id="rId19" Type="http://schemas.openxmlformats.org/officeDocument/2006/relationships/tags" Target="../tags/tag208.xml"/><Relationship Id="rId18" Type="http://schemas.openxmlformats.org/officeDocument/2006/relationships/tags" Target="../tags/tag207.xml"/><Relationship Id="rId17" Type="http://schemas.openxmlformats.org/officeDocument/2006/relationships/tags" Target="../tags/tag206.xml"/><Relationship Id="rId16" Type="http://schemas.openxmlformats.org/officeDocument/2006/relationships/image" Target="../media/image29.svg"/><Relationship Id="rId15" Type="http://schemas.openxmlformats.org/officeDocument/2006/relationships/image" Target="../media/image28.png"/><Relationship Id="rId14" Type="http://schemas.openxmlformats.org/officeDocument/2006/relationships/tags" Target="../tags/tag205.xml"/><Relationship Id="rId13" Type="http://schemas.openxmlformats.org/officeDocument/2006/relationships/tags" Target="../tags/tag204.xml"/><Relationship Id="rId12" Type="http://schemas.openxmlformats.org/officeDocument/2006/relationships/tags" Target="../tags/tag203.xml"/><Relationship Id="rId11" Type="http://schemas.openxmlformats.org/officeDocument/2006/relationships/image" Target="../media/image15.svg"/><Relationship Id="rId10" Type="http://schemas.openxmlformats.org/officeDocument/2006/relationships/image" Target="../media/image14.png"/><Relationship Id="rId1" Type="http://schemas.openxmlformats.org/officeDocument/2006/relationships/tags" Target="../tags/tag19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tags" Target="../tags/tag21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21.xml"/><Relationship Id="rId8" Type="http://schemas.openxmlformats.org/officeDocument/2006/relationships/tags" Target="../tags/tag220.xml"/><Relationship Id="rId7" Type="http://schemas.openxmlformats.org/officeDocument/2006/relationships/tags" Target="../tags/tag219.xml"/><Relationship Id="rId6" Type="http://schemas.openxmlformats.org/officeDocument/2006/relationships/tags" Target="../tags/tag218.xml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34" Type="http://schemas.openxmlformats.org/officeDocument/2006/relationships/slideLayout" Target="../slideLayouts/slideLayout6.xml"/><Relationship Id="rId33" Type="http://schemas.openxmlformats.org/officeDocument/2006/relationships/tags" Target="../tags/tag241.xml"/><Relationship Id="rId32" Type="http://schemas.openxmlformats.org/officeDocument/2006/relationships/tags" Target="../tags/tag240.xml"/><Relationship Id="rId31" Type="http://schemas.openxmlformats.org/officeDocument/2006/relationships/image" Target="../media/image5.svg"/><Relationship Id="rId30" Type="http://schemas.openxmlformats.org/officeDocument/2006/relationships/image" Target="../media/image4.png"/><Relationship Id="rId3" Type="http://schemas.openxmlformats.org/officeDocument/2006/relationships/tags" Target="../tags/tag215.xml"/><Relationship Id="rId29" Type="http://schemas.openxmlformats.org/officeDocument/2006/relationships/tags" Target="../tags/tag239.xml"/><Relationship Id="rId28" Type="http://schemas.openxmlformats.org/officeDocument/2006/relationships/tags" Target="../tags/tag238.xml"/><Relationship Id="rId27" Type="http://schemas.openxmlformats.org/officeDocument/2006/relationships/tags" Target="../tags/tag237.xml"/><Relationship Id="rId26" Type="http://schemas.openxmlformats.org/officeDocument/2006/relationships/tags" Target="../tags/tag236.xml"/><Relationship Id="rId25" Type="http://schemas.openxmlformats.org/officeDocument/2006/relationships/tags" Target="../tags/tag235.xml"/><Relationship Id="rId24" Type="http://schemas.openxmlformats.org/officeDocument/2006/relationships/image" Target="../media/image31.svg"/><Relationship Id="rId23" Type="http://schemas.openxmlformats.org/officeDocument/2006/relationships/image" Target="../media/image30.png"/><Relationship Id="rId22" Type="http://schemas.openxmlformats.org/officeDocument/2006/relationships/tags" Target="../tags/tag234.xml"/><Relationship Id="rId21" Type="http://schemas.openxmlformats.org/officeDocument/2006/relationships/tags" Target="../tags/tag233.xml"/><Relationship Id="rId20" Type="http://schemas.openxmlformats.org/officeDocument/2006/relationships/tags" Target="../tags/tag232.xml"/><Relationship Id="rId2" Type="http://schemas.openxmlformats.org/officeDocument/2006/relationships/tags" Target="../tags/tag214.xml"/><Relationship Id="rId19" Type="http://schemas.openxmlformats.org/officeDocument/2006/relationships/tags" Target="../tags/tag231.xml"/><Relationship Id="rId18" Type="http://schemas.openxmlformats.org/officeDocument/2006/relationships/tags" Target="../tags/tag230.xml"/><Relationship Id="rId17" Type="http://schemas.openxmlformats.org/officeDocument/2006/relationships/tags" Target="../tags/tag229.xml"/><Relationship Id="rId16" Type="http://schemas.openxmlformats.org/officeDocument/2006/relationships/tags" Target="../tags/tag228.xml"/><Relationship Id="rId15" Type="http://schemas.openxmlformats.org/officeDocument/2006/relationships/tags" Target="../tags/tag227.xml"/><Relationship Id="rId14" Type="http://schemas.openxmlformats.org/officeDocument/2006/relationships/tags" Target="../tags/tag226.xml"/><Relationship Id="rId13" Type="http://schemas.openxmlformats.org/officeDocument/2006/relationships/tags" Target="../tags/tag225.xml"/><Relationship Id="rId12" Type="http://schemas.openxmlformats.org/officeDocument/2006/relationships/tags" Target="../tags/tag224.xml"/><Relationship Id="rId11" Type="http://schemas.openxmlformats.org/officeDocument/2006/relationships/tags" Target="../tags/tag223.xml"/><Relationship Id="rId10" Type="http://schemas.openxmlformats.org/officeDocument/2006/relationships/tags" Target="../tags/tag222.xml"/><Relationship Id="rId1" Type="http://schemas.openxmlformats.org/officeDocument/2006/relationships/tags" Target="../tags/tag21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48.xml"/><Relationship Id="rId8" Type="http://schemas.openxmlformats.org/officeDocument/2006/relationships/image" Target="../media/image33.svg"/><Relationship Id="rId7" Type="http://schemas.openxmlformats.org/officeDocument/2006/relationships/image" Target="../media/image32.png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274.xml"/><Relationship Id="rId44" Type="http://schemas.openxmlformats.org/officeDocument/2006/relationships/tags" Target="../tags/tag273.xml"/><Relationship Id="rId43" Type="http://schemas.openxmlformats.org/officeDocument/2006/relationships/image" Target="../media/image43.svg"/><Relationship Id="rId42" Type="http://schemas.openxmlformats.org/officeDocument/2006/relationships/image" Target="../media/image42.png"/><Relationship Id="rId41" Type="http://schemas.openxmlformats.org/officeDocument/2006/relationships/tags" Target="../tags/tag272.xml"/><Relationship Id="rId40" Type="http://schemas.openxmlformats.org/officeDocument/2006/relationships/tags" Target="../tags/tag271.xml"/><Relationship Id="rId4" Type="http://schemas.openxmlformats.org/officeDocument/2006/relationships/tags" Target="../tags/tag245.xml"/><Relationship Id="rId39" Type="http://schemas.openxmlformats.org/officeDocument/2006/relationships/tags" Target="../tags/tag270.xml"/><Relationship Id="rId38" Type="http://schemas.openxmlformats.org/officeDocument/2006/relationships/tags" Target="../tags/tag269.xml"/><Relationship Id="rId37" Type="http://schemas.openxmlformats.org/officeDocument/2006/relationships/tags" Target="../tags/tag268.xml"/><Relationship Id="rId36" Type="http://schemas.openxmlformats.org/officeDocument/2006/relationships/image" Target="../media/image41.svg"/><Relationship Id="rId35" Type="http://schemas.openxmlformats.org/officeDocument/2006/relationships/image" Target="../media/image40.png"/><Relationship Id="rId34" Type="http://schemas.openxmlformats.org/officeDocument/2006/relationships/tags" Target="../tags/tag267.xml"/><Relationship Id="rId33" Type="http://schemas.openxmlformats.org/officeDocument/2006/relationships/tags" Target="../tags/tag266.xml"/><Relationship Id="rId32" Type="http://schemas.openxmlformats.org/officeDocument/2006/relationships/tags" Target="../tags/tag265.xml"/><Relationship Id="rId31" Type="http://schemas.openxmlformats.org/officeDocument/2006/relationships/tags" Target="../tags/tag264.xml"/><Relationship Id="rId30" Type="http://schemas.openxmlformats.org/officeDocument/2006/relationships/tags" Target="../tags/tag263.xml"/><Relationship Id="rId3" Type="http://schemas.openxmlformats.org/officeDocument/2006/relationships/tags" Target="../tags/tag244.xml"/><Relationship Id="rId29" Type="http://schemas.openxmlformats.org/officeDocument/2006/relationships/image" Target="../media/image39.svg"/><Relationship Id="rId28" Type="http://schemas.openxmlformats.org/officeDocument/2006/relationships/image" Target="../media/image38.png"/><Relationship Id="rId27" Type="http://schemas.openxmlformats.org/officeDocument/2006/relationships/tags" Target="../tags/tag262.xml"/><Relationship Id="rId26" Type="http://schemas.openxmlformats.org/officeDocument/2006/relationships/tags" Target="../tags/tag261.xml"/><Relationship Id="rId25" Type="http://schemas.openxmlformats.org/officeDocument/2006/relationships/tags" Target="../tags/tag260.xml"/><Relationship Id="rId24" Type="http://schemas.openxmlformats.org/officeDocument/2006/relationships/tags" Target="../tags/tag259.xml"/><Relationship Id="rId23" Type="http://schemas.openxmlformats.org/officeDocument/2006/relationships/tags" Target="../tags/tag258.xml"/><Relationship Id="rId22" Type="http://schemas.openxmlformats.org/officeDocument/2006/relationships/image" Target="../media/image37.svg"/><Relationship Id="rId21" Type="http://schemas.openxmlformats.org/officeDocument/2006/relationships/image" Target="../media/image36.png"/><Relationship Id="rId20" Type="http://schemas.openxmlformats.org/officeDocument/2006/relationships/tags" Target="../tags/tag257.xml"/><Relationship Id="rId2" Type="http://schemas.openxmlformats.org/officeDocument/2006/relationships/tags" Target="../tags/tag243.xml"/><Relationship Id="rId19" Type="http://schemas.openxmlformats.org/officeDocument/2006/relationships/tags" Target="../tags/tag256.xml"/><Relationship Id="rId18" Type="http://schemas.openxmlformats.org/officeDocument/2006/relationships/tags" Target="../tags/tag255.xml"/><Relationship Id="rId17" Type="http://schemas.openxmlformats.org/officeDocument/2006/relationships/tags" Target="../tags/tag254.xml"/><Relationship Id="rId16" Type="http://schemas.openxmlformats.org/officeDocument/2006/relationships/tags" Target="../tags/tag253.xml"/><Relationship Id="rId15" Type="http://schemas.openxmlformats.org/officeDocument/2006/relationships/image" Target="../media/image35.svg"/><Relationship Id="rId14" Type="http://schemas.openxmlformats.org/officeDocument/2006/relationships/image" Target="../media/image34.png"/><Relationship Id="rId13" Type="http://schemas.openxmlformats.org/officeDocument/2006/relationships/tags" Target="../tags/tag252.xml"/><Relationship Id="rId12" Type="http://schemas.openxmlformats.org/officeDocument/2006/relationships/tags" Target="../tags/tag251.xml"/><Relationship Id="rId11" Type="http://schemas.openxmlformats.org/officeDocument/2006/relationships/tags" Target="../tags/tag250.xml"/><Relationship Id="rId10" Type="http://schemas.openxmlformats.org/officeDocument/2006/relationships/tags" Target="../tags/tag249.xml"/><Relationship Id="rId1" Type="http://schemas.openxmlformats.org/officeDocument/2006/relationships/tags" Target="../tags/tag24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77.xml"/><Relationship Id="rId2" Type="http://schemas.openxmlformats.org/officeDocument/2006/relationships/tags" Target="../tags/tag276.xml"/><Relationship Id="rId1" Type="http://schemas.openxmlformats.org/officeDocument/2006/relationships/tags" Target="../tags/tag2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加与减——从《朱子家训》看节约中的大数运算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文化引入：古人家训中的节余计算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一粥一饭当思来处不易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731520" y="1348740"/>
            <a:ext cx="4531995" cy="4884420"/>
          </a:xfrm>
          <a:custGeom>
            <a:avLst/>
            <a:gdLst>
              <a:gd name="sw" fmla="*/ 1 w 8705"/>
              <a:gd name="sh" fmla="*/ 1 h 9382"/>
              <a:gd name="mins" fmla="min sw sh"/>
              <a:gd name="dsw" fmla="+- 0 sw mins"/>
              <a:gd name="dsh" fmla="+- 0 sh mins"/>
              <a:gd name="p0x0" fmla="*/ 180 w 8705"/>
              <a:gd name="p0y0" fmla="*/ 0 h 9382"/>
              <a:gd name="p0x1" fmla="*/ 8525 w 8705"/>
              <a:gd name="p0y1" fmla="*/ 0 h 9382"/>
              <a:gd name="p0x2" fmla="*/ 8625 w 8705"/>
              <a:gd name="p0y2" fmla="*/ 0 h 9382"/>
              <a:gd name="p0x3" fmla="*/ 8705 w 8705"/>
              <a:gd name="p0y3" fmla="*/ 80 h 9382"/>
              <a:gd name="p0x4" fmla="*/ 8705 w 8705"/>
              <a:gd name="p0y4" fmla="*/ 180 h 9382"/>
              <a:gd name="p0x5" fmla="*/ 8705 w 8705"/>
              <a:gd name="p0y5" fmla="*/ 9202 h 9382"/>
              <a:gd name="p0x6" fmla="*/ 8705 w 8705"/>
              <a:gd name="p0y6" fmla="*/ 9301 h 9382"/>
              <a:gd name="p0x7" fmla="*/ 8625 w 8705"/>
              <a:gd name="p0y7" fmla="*/ 9382 h 9382"/>
              <a:gd name="p0x8" fmla="*/ 8525 w 8705"/>
              <a:gd name="p0y8" fmla="*/ 9382 h 9382"/>
              <a:gd name="p0x9" fmla="*/ 180 w 8705"/>
              <a:gd name="p0y9" fmla="*/ 9382 h 9382"/>
              <a:gd name="p0x10" fmla="*/ 80 w 8705"/>
              <a:gd name="p0y10" fmla="*/ 9382 h 9382"/>
              <a:gd name="p0x11" fmla="*/ 0 w 8705"/>
              <a:gd name="p0y11" fmla="*/ 9301 h 9382"/>
              <a:gd name="p0x12" fmla="*/ 0 w 8705"/>
              <a:gd name="p0y12" fmla="*/ 9202 h 9382"/>
              <a:gd name="p0x13" fmla="*/ 0 w 8705"/>
              <a:gd name="p0y13" fmla="*/ 180 h 9382"/>
              <a:gd name="p0x14" fmla="*/ 0 w 8705"/>
              <a:gd name="p0y14" fmla="*/ 80 h 9382"/>
              <a:gd name="p0x15" fmla="*/ 80 w 8705"/>
              <a:gd name="p0y15" fmla="*/ 0 h 9382"/>
              <a:gd name="p0x16" fmla="*/ 180 w 8705"/>
              <a:gd name="p0y16" fmla="*/ 0 h 93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7808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248410" y="1633220"/>
            <a:ext cx="3498215" cy="13093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93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一粥一饭，当思来处不易</a:t>
            </a:r>
            <a:endParaRPr sz="393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248410" y="3007360"/>
            <a:ext cx="3498215" cy="13093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93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半丝半缕，恒念物力维艰</a:t>
            </a:r>
            <a:endParaRPr sz="393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232025" y="4460240"/>
            <a:ext cx="1749425" cy="2889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72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r>
              <a:rPr lang="zh-CN" sz="172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《朱子家训》</a:t>
            </a:r>
            <a:endParaRPr lang="zh-CN" sz="172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1437640" y="4936490"/>
            <a:ext cx="3119120" cy="15875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748155" y="5139690"/>
            <a:ext cx="2498725" cy="332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96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古人以家训教导节俭</a:t>
            </a:r>
            <a:endParaRPr sz="196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104900" y="5628005"/>
            <a:ext cx="3722370" cy="2889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72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节俭的核心正是</a:t>
            </a:r>
            <a:r>
              <a:rPr lang="en-US" altLang="zh-CN" sz="172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90">
                <a:highlight>
                  <a:srgbClr val="E2F3EB"/>
                </a:highlight>
              </a:rPr>
              <a:t> </a:t>
            </a:r>
            <a:r>
              <a:rPr lang="zh-CN" sz="1720" b="1">
                <a:solidFill>
                  <a:srgbClr val="2A6A4D"/>
                </a:solidFill>
                <a:highlight>
                  <a:srgbClr val="E2F3EB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收入</a:t>
            </a:r>
            <a:r>
              <a:rPr lang="en-US" altLang="zh-CN" sz="1720" b="1">
                <a:solidFill>
                  <a:srgbClr val="2A6A4D"/>
                </a:solidFill>
                <a:highlight>
                  <a:srgbClr val="E2F3EB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- </a:t>
            </a:r>
            <a:r>
              <a:rPr lang="zh-CN" altLang="en-US" sz="1720" b="1">
                <a:solidFill>
                  <a:srgbClr val="2A6A4D"/>
                </a:solidFill>
                <a:highlight>
                  <a:srgbClr val="E2F3EB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支出</a:t>
            </a:r>
            <a:r>
              <a:rPr lang="en-US" altLang="zh-CN" sz="1720" b="1">
                <a:solidFill>
                  <a:srgbClr val="2A6A4D"/>
                </a:solidFill>
                <a:highlight>
                  <a:srgbClr val="E2F3EB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720" b="1">
                <a:solidFill>
                  <a:srgbClr val="2A6A4D"/>
                </a:solidFill>
                <a:highlight>
                  <a:srgbClr val="E2F3EB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节余</a:t>
            </a:r>
            <a:endParaRPr lang="zh-CN" altLang="en-US" sz="1720" b="1">
              <a:solidFill>
                <a:srgbClr val="2A6A4D"/>
              </a:solidFill>
              <a:highlight>
                <a:srgbClr val="E2F3EB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5885180" y="1299845"/>
            <a:ext cx="5539740" cy="1527175"/>
          </a:xfrm>
          <a:custGeom>
            <a:avLst/>
            <a:gdLst>
              <a:gd name="sw" fmla="*/ 1 w 8724"/>
              <a:gd name="sh" fmla="*/ 1 h 2405"/>
              <a:gd name="mins" fmla="min sw sh"/>
              <a:gd name="dsw" fmla="+- 0 sw mins"/>
              <a:gd name="dsh" fmla="+- 0 sh mins"/>
              <a:gd name="p0x0" fmla="*/ 180 w 8724"/>
              <a:gd name="p0y0" fmla="*/ 0 h 2405"/>
              <a:gd name="p0x1" fmla="*/ 8544 w 8724"/>
              <a:gd name="p0y1" fmla="*/ 0 h 2405"/>
              <a:gd name="p0x2" fmla="*/ 8643 w 8724"/>
              <a:gd name="p0y2" fmla="*/ 0 h 2405"/>
              <a:gd name="p0x3" fmla="*/ 8724 w 8724"/>
              <a:gd name="p0y3" fmla="*/ 80 h 2405"/>
              <a:gd name="p0x4" fmla="*/ 8724 w 8724"/>
              <a:gd name="p0y4" fmla="*/ 180 h 2405"/>
              <a:gd name="p0x5" fmla="*/ 8724 w 8724"/>
              <a:gd name="p0y5" fmla="*/ 2225 h 2405"/>
              <a:gd name="p0x6" fmla="*/ 8724 w 8724"/>
              <a:gd name="p0y6" fmla="*/ 2324 h 2405"/>
              <a:gd name="p0x7" fmla="*/ 8643 w 8724"/>
              <a:gd name="p0y7" fmla="*/ 2405 h 2405"/>
              <a:gd name="p0x8" fmla="*/ 8544 w 8724"/>
              <a:gd name="p0y8" fmla="*/ 2405 h 2405"/>
              <a:gd name="p0x9" fmla="*/ 180 w 8724"/>
              <a:gd name="p0y9" fmla="*/ 2405 h 2405"/>
              <a:gd name="p0x10" fmla="*/ 80 w 8724"/>
              <a:gd name="p0y10" fmla="*/ 2405 h 2405"/>
              <a:gd name="p0x11" fmla="*/ 0 w 8724"/>
              <a:gd name="p0y11" fmla="*/ 2324 h 2405"/>
              <a:gd name="p0x12" fmla="*/ 0 w 8724"/>
              <a:gd name="p0y12" fmla="*/ 2225 h 2405"/>
              <a:gd name="p0x13" fmla="*/ 0 w 8724"/>
              <a:gd name="p0y13" fmla="*/ 180 h 2405"/>
              <a:gd name="p0x14" fmla="*/ 0 w 8724"/>
              <a:gd name="p0y14" fmla="*/ 80 h 2405"/>
              <a:gd name="p0x15" fmla="*/ 80 w 8724"/>
              <a:gd name="p0y15" fmla="*/ 0 h 2405"/>
              <a:gd name="p0x16" fmla="*/ 180 w 8724"/>
              <a:gd name="p0y16" fmla="*/ 0 h 2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6080125" y="18535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6795" t="-10152" r="-6795" b="-10152"/>
          <a:stretch>
            <a:fillRect/>
          </a:stretch>
        </p:blipFill>
        <p:spPr>
          <a:xfrm>
            <a:off x="6149340" y="1934845"/>
            <a:ext cx="281305" cy="2520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6652241" y="1709395"/>
            <a:ext cx="45777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古代家庭记账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6652241" y="2082775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收入（田租、俸禄）减去支出（衣食、赋税）得节余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5885180" y="3027045"/>
            <a:ext cx="5539740" cy="1527175"/>
          </a:xfrm>
          <a:custGeom>
            <a:avLst/>
            <a:gdLst>
              <a:gd name="sw" fmla="*/ 1 w 8724"/>
              <a:gd name="sh" fmla="*/ 1 h 2405"/>
              <a:gd name="mins" fmla="min sw sh"/>
              <a:gd name="dsw" fmla="+- 0 sw mins"/>
              <a:gd name="dsh" fmla="+- 0 sh mins"/>
              <a:gd name="p0x0" fmla="*/ 180 w 8724"/>
              <a:gd name="p0y0" fmla="*/ 0 h 2405"/>
              <a:gd name="p0x1" fmla="*/ 8544 w 8724"/>
              <a:gd name="p0y1" fmla="*/ 0 h 2405"/>
              <a:gd name="p0x2" fmla="*/ 8643 w 8724"/>
              <a:gd name="p0y2" fmla="*/ 0 h 2405"/>
              <a:gd name="p0x3" fmla="*/ 8724 w 8724"/>
              <a:gd name="p0y3" fmla="*/ 80 h 2405"/>
              <a:gd name="p0x4" fmla="*/ 8724 w 8724"/>
              <a:gd name="p0y4" fmla="*/ 180 h 2405"/>
              <a:gd name="p0x5" fmla="*/ 8724 w 8724"/>
              <a:gd name="p0y5" fmla="*/ 2225 h 2405"/>
              <a:gd name="p0x6" fmla="*/ 8724 w 8724"/>
              <a:gd name="p0y6" fmla="*/ 2324 h 2405"/>
              <a:gd name="p0x7" fmla="*/ 8643 w 8724"/>
              <a:gd name="p0y7" fmla="*/ 2405 h 2405"/>
              <a:gd name="p0x8" fmla="*/ 8544 w 8724"/>
              <a:gd name="p0y8" fmla="*/ 2405 h 2405"/>
              <a:gd name="p0x9" fmla="*/ 180 w 8724"/>
              <a:gd name="p0y9" fmla="*/ 2405 h 2405"/>
              <a:gd name="p0x10" fmla="*/ 80 w 8724"/>
              <a:gd name="p0y10" fmla="*/ 2405 h 2405"/>
              <a:gd name="p0x11" fmla="*/ 0 w 8724"/>
              <a:gd name="p0y11" fmla="*/ 2324 h 2405"/>
              <a:gd name="p0x12" fmla="*/ 0 w 8724"/>
              <a:gd name="p0y12" fmla="*/ 2225 h 2405"/>
              <a:gd name="p0x13" fmla="*/ 0 w 8724"/>
              <a:gd name="p0y13" fmla="*/ 180 h 2405"/>
              <a:gd name="p0x14" fmla="*/ 0 w 8724"/>
              <a:gd name="p0y14" fmla="*/ 80 h 2405"/>
              <a:gd name="p0x15" fmla="*/ 80 w 8724"/>
              <a:gd name="p0y15" fmla="*/ 0 h 2405"/>
              <a:gd name="p0x16" fmla="*/ 180 w 8724"/>
              <a:gd name="p0y16" fmla="*/ 0 h 2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6080125" y="35814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000" t="-5278" r="-2000" b="-5278"/>
          <a:stretch>
            <a:fillRect/>
          </a:stretch>
        </p:blipFill>
        <p:spPr>
          <a:xfrm>
            <a:off x="6165850" y="3662045"/>
            <a:ext cx="247650" cy="2527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6652241" y="3284220"/>
            <a:ext cx="45777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教材呼应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6652241" y="3657600"/>
            <a:ext cx="457773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亮亮和奶奶每月收入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元，八月花了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745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元，节余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55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3"/>
            </p:custDataLst>
          </p:nvPr>
        </p:nvSpPr>
        <p:spPr>
          <a:xfrm>
            <a:off x="5885180" y="4754245"/>
            <a:ext cx="5539740" cy="1527175"/>
          </a:xfrm>
          <a:custGeom>
            <a:avLst/>
            <a:gdLst>
              <a:gd name="sw" fmla="*/ 1 w 8724"/>
              <a:gd name="sh" fmla="*/ 1 h 2405"/>
              <a:gd name="mins" fmla="min sw sh"/>
              <a:gd name="dsw" fmla="+- 0 sw mins"/>
              <a:gd name="dsh" fmla="+- 0 sh mins"/>
              <a:gd name="p0x0" fmla="*/ 180 w 8724"/>
              <a:gd name="p0y0" fmla="*/ 0 h 2405"/>
              <a:gd name="p0x1" fmla="*/ 8544 w 8724"/>
              <a:gd name="p0y1" fmla="*/ 0 h 2405"/>
              <a:gd name="p0x2" fmla="*/ 8643 w 8724"/>
              <a:gd name="p0y2" fmla="*/ 0 h 2405"/>
              <a:gd name="p0x3" fmla="*/ 8724 w 8724"/>
              <a:gd name="p0y3" fmla="*/ 80 h 2405"/>
              <a:gd name="p0x4" fmla="*/ 8724 w 8724"/>
              <a:gd name="p0y4" fmla="*/ 180 h 2405"/>
              <a:gd name="p0x5" fmla="*/ 8724 w 8724"/>
              <a:gd name="p0y5" fmla="*/ 2225 h 2405"/>
              <a:gd name="p0x6" fmla="*/ 8724 w 8724"/>
              <a:gd name="p0y6" fmla="*/ 2324 h 2405"/>
              <a:gd name="p0x7" fmla="*/ 8643 w 8724"/>
              <a:gd name="p0y7" fmla="*/ 2405 h 2405"/>
              <a:gd name="p0x8" fmla="*/ 8544 w 8724"/>
              <a:gd name="p0y8" fmla="*/ 2405 h 2405"/>
              <a:gd name="p0x9" fmla="*/ 180 w 8724"/>
              <a:gd name="p0y9" fmla="*/ 2405 h 2405"/>
              <a:gd name="p0x10" fmla="*/ 80 w 8724"/>
              <a:gd name="p0y10" fmla="*/ 2405 h 2405"/>
              <a:gd name="p0x11" fmla="*/ 0 w 8724"/>
              <a:gd name="p0y11" fmla="*/ 2324 h 2405"/>
              <a:gd name="p0x12" fmla="*/ 0 w 8724"/>
              <a:gd name="p0y12" fmla="*/ 2225 h 2405"/>
              <a:gd name="p0x13" fmla="*/ 0 w 8724"/>
              <a:gd name="p0y13" fmla="*/ 180 h 2405"/>
              <a:gd name="p0x14" fmla="*/ 0 w 8724"/>
              <a:gd name="p0y14" fmla="*/ 80 h 2405"/>
              <a:gd name="p0x15" fmla="*/ 80 w 8724"/>
              <a:gd name="p0y15" fmla="*/ 0 h 2405"/>
              <a:gd name="p0x16" fmla="*/ 180 w 8724"/>
              <a:gd name="p0y16" fmla="*/ 0 h 2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4"/>
            </p:custDataLst>
          </p:nvPr>
        </p:nvSpPr>
        <p:spPr>
          <a:xfrm>
            <a:off x="6080125" y="53086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6180455" y="5389245"/>
            <a:ext cx="219075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8"/>
            </p:custDataLst>
          </p:nvPr>
        </p:nvSpPr>
        <p:spPr>
          <a:xfrm>
            <a:off x="6652241" y="5163845"/>
            <a:ext cx="45777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古今贯通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6652241" y="5537226"/>
            <a:ext cx="29097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节余计算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连加连减的生活原型</a:t>
            </a:r>
            <a:endParaRPr lang="zh-CN" altLang="en-US"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捐书活动：三位数连加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303395" cy="1654175"/>
          </a:xfrm>
          <a:custGeom>
            <a:avLst/>
            <a:gdLst>
              <a:gd name="sw" fmla="*/ 1 w 6776"/>
              <a:gd name="sh" fmla="*/ 1 h 2604"/>
              <a:gd name="mins" fmla="min sw sh"/>
              <a:gd name="dsw" fmla="+- 0 sw mins"/>
              <a:gd name="dsh" fmla="+- 0 sh mins"/>
              <a:gd name="p0x0" fmla="*/ 180 w 6776"/>
              <a:gd name="p0y0" fmla="*/ 0 h 2604"/>
              <a:gd name="p0x1" fmla="*/ 6596 w 6776"/>
              <a:gd name="p0y1" fmla="*/ 0 h 2604"/>
              <a:gd name="p0x2" fmla="*/ 6696 w 6776"/>
              <a:gd name="p0y2" fmla="*/ 0 h 2604"/>
              <a:gd name="p0x3" fmla="*/ 6776 w 6776"/>
              <a:gd name="p0y3" fmla="*/ 80 h 2604"/>
              <a:gd name="p0x4" fmla="*/ 6776 w 6776"/>
              <a:gd name="p0y4" fmla="*/ 180 h 2604"/>
              <a:gd name="p0x5" fmla="*/ 6776 w 6776"/>
              <a:gd name="p0y5" fmla="*/ 2424 h 2604"/>
              <a:gd name="p0x6" fmla="*/ 6776 w 6776"/>
              <a:gd name="p0y6" fmla="*/ 2524 h 2604"/>
              <a:gd name="p0x7" fmla="*/ 6696 w 6776"/>
              <a:gd name="p0y7" fmla="*/ 2604 h 2604"/>
              <a:gd name="p0x8" fmla="*/ 6596 w 6776"/>
              <a:gd name="p0y8" fmla="*/ 2604 h 2604"/>
              <a:gd name="p0x9" fmla="*/ 180 w 6776"/>
              <a:gd name="p0y9" fmla="*/ 2604 h 2604"/>
              <a:gd name="p0x10" fmla="*/ 80 w 6776"/>
              <a:gd name="p0y10" fmla="*/ 2604 h 2604"/>
              <a:gd name="p0x11" fmla="*/ 0 w 6776"/>
              <a:gd name="p0y11" fmla="*/ 2524 h 2604"/>
              <a:gd name="p0x12" fmla="*/ 0 w 6776"/>
              <a:gd name="p0y12" fmla="*/ 2424 h 2604"/>
              <a:gd name="p0x13" fmla="*/ 0 w 6776"/>
              <a:gd name="p0y13" fmla="*/ 180 h 2604"/>
              <a:gd name="p0x14" fmla="*/ 0 w 6776"/>
              <a:gd name="p0y14" fmla="*/ 80 h 2604"/>
              <a:gd name="p0x15" fmla="*/ 80 w 6776"/>
              <a:gd name="p0y15" fmla="*/ 0 h 2604"/>
              <a:gd name="p0x16" fmla="*/ 180 w 6776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4312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903761" y="150426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304925" y="148330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分步连加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1950987"/>
            <a:ext cx="3912841" cy="50006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118 + 104 = 222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222 + 95 = 317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575945" y="2963545"/>
            <a:ext cx="4303395" cy="1654175"/>
          </a:xfrm>
          <a:custGeom>
            <a:avLst/>
            <a:gdLst>
              <a:gd name="sw" fmla="*/ 1 w 6776"/>
              <a:gd name="sh" fmla="*/ 1 h 2604"/>
              <a:gd name="mins" fmla="min sw sh"/>
              <a:gd name="dsw" fmla="+- 0 sw mins"/>
              <a:gd name="dsh" fmla="+- 0 sh mins"/>
              <a:gd name="p0x0" fmla="*/ 180 w 6776"/>
              <a:gd name="p0y0" fmla="*/ 0 h 2604"/>
              <a:gd name="p0x1" fmla="*/ 6596 w 6776"/>
              <a:gd name="p0y1" fmla="*/ 0 h 2604"/>
              <a:gd name="p0x2" fmla="*/ 6696 w 6776"/>
              <a:gd name="p0y2" fmla="*/ 0 h 2604"/>
              <a:gd name="p0x3" fmla="*/ 6776 w 6776"/>
              <a:gd name="p0y3" fmla="*/ 80 h 2604"/>
              <a:gd name="p0x4" fmla="*/ 6776 w 6776"/>
              <a:gd name="p0y4" fmla="*/ 180 h 2604"/>
              <a:gd name="p0x5" fmla="*/ 6776 w 6776"/>
              <a:gd name="p0y5" fmla="*/ 2424 h 2604"/>
              <a:gd name="p0x6" fmla="*/ 6776 w 6776"/>
              <a:gd name="p0y6" fmla="*/ 2524 h 2604"/>
              <a:gd name="p0x7" fmla="*/ 6696 w 6776"/>
              <a:gd name="p0y7" fmla="*/ 2604 h 2604"/>
              <a:gd name="p0x8" fmla="*/ 6596 w 6776"/>
              <a:gd name="p0y8" fmla="*/ 2604 h 2604"/>
              <a:gd name="p0x9" fmla="*/ 180 w 6776"/>
              <a:gd name="p0y9" fmla="*/ 2604 h 2604"/>
              <a:gd name="p0x10" fmla="*/ 80 w 6776"/>
              <a:gd name="p0y10" fmla="*/ 2604 h 2604"/>
              <a:gd name="p0x11" fmla="*/ 0 w 6776"/>
              <a:gd name="p0y11" fmla="*/ 2524 h 2604"/>
              <a:gd name="p0x12" fmla="*/ 0 w 6776"/>
              <a:gd name="p0y12" fmla="*/ 2424 h 2604"/>
              <a:gd name="p0x13" fmla="*/ 0 w 6776"/>
              <a:gd name="p0y13" fmla="*/ 180 h 2604"/>
              <a:gd name="p0x14" fmla="*/ 0 w 6776"/>
              <a:gd name="p0y14" fmla="*/ 80 h 2604"/>
              <a:gd name="p0x15" fmla="*/ 80 w 6776"/>
              <a:gd name="p0y15" fmla="*/ 0 h 2604"/>
              <a:gd name="p0x16" fmla="*/ 180 w 6776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32188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903761" y="329176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304925" y="327080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竖式连加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771525" y="3738486"/>
            <a:ext cx="39128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列竖式计算，个位满十进一，十位、百位依次累加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75945" y="4817745"/>
            <a:ext cx="4303395" cy="1654175"/>
          </a:xfrm>
          <a:custGeom>
            <a:avLst/>
            <a:gdLst>
              <a:gd name="sw" fmla="*/ 1 w 6776"/>
              <a:gd name="sh" fmla="*/ 1 h 2604"/>
              <a:gd name="mins" fmla="min sw sh"/>
              <a:gd name="dsw" fmla="+- 0 sw mins"/>
              <a:gd name="dsh" fmla="+- 0 sh mins"/>
              <a:gd name="p0x0" fmla="*/ 180 w 6776"/>
              <a:gd name="p0y0" fmla="*/ 0 h 2604"/>
              <a:gd name="p0x1" fmla="*/ 6596 w 6776"/>
              <a:gd name="p0y1" fmla="*/ 0 h 2604"/>
              <a:gd name="p0x2" fmla="*/ 6696 w 6776"/>
              <a:gd name="p0y2" fmla="*/ 0 h 2604"/>
              <a:gd name="p0x3" fmla="*/ 6776 w 6776"/>
              <a:gd name="p0y3" fmla="*/ 80 h 2604"/>
              <a:gd name="p0x4" fmla="*/ 6776 w 6776"/>
              <a:gd name="p0y4" fmla="*/ 180 h 2604"/>
              <a:gd name="p0x5" fmla="*/ 6776 w 6776"/>
              <a:gd name="p0y5" fmla="*/ 2424 h 2604"/>
              <a:gd name="p0x6" fmla="*/ 6776 w 6776"/>
              <a:gd name="p0y6" fmla="*/ 2524 h 2604"/>
              <a:gd name="p0x7" fmla="*/ 6696 w 6776"/>
              <a:gd name="p0y7" fmla="*/ 2604 h 2604"/>
              <a:gd name="p0x8" fmla="*/ 6596 w 6776"/>
              <a:gd name="p0y8" fmla="*/ 2604 h 2604"/>
              <a:gd name="p0x9" fmla="*/ 180 w 6776"/>
              <a:gd name="p0y9" fmla="*/ 2604 h 2604"/>
              <a:gd name="p0x10" fmla="*/ 80 w 6776"/>
              <a:gd name="p0y10" fmla="*/ 2604 h 2604"/>
              <a:gd name="p0x11" fmla="*/ 0 w 6776"/>
              <a:gd name="p0y11" fmla="*/ 2524 h 2604"/>
              <a:gd name="p0x12" fmla="*/ 0 w 6776"/>
              <a:gd name="p0y12" fmla="*/ 2424 h 2604"/>
              <a:gd name="p0x13" fmla="*/ 0 w 6776"/>
              <a:gd name="p0y13" fmla="*/ 180 h 2604"/>
              <a:gd name="p0x14" fmla="*/ 0 w 6776"/>
              <a:gd name="p0y14" fmla="*/ 80 h 2604"/>
              <a:gd name="p0x15" fmla="*/ 80 w 6776"/>
              <a:gd name="p0y15" fmla="*/ 0 h 2604"/>
              <a:gd name="p0x16" fmla="*/ 180 w 6776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771525" y="52590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903761" y="5331676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304925" y="531072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凑整估算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771525" y="5778398"/>
            <a:ext cx="39128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118+104+95 ≈ 120+100+100 = 320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5155565" y="1109345"/>
            <a:ext cx="6459855" cy="2781300"/>
          </a:xfrm>
          <a:custGeom>
            <a:avLst/>
            <a:gdLst>
              <a:gd name="sw" fmla="*/ 1 w 10173"/>
              <a:gd name="sh" fmla="*/ 1 h 4380"/>
              <a:gd name="mins" fmla="min sw sh"/>
              <a:gd name="dsw" fmla="+- 0 sw mins"/>
              <a:gd name="dsh" fmla="+- 0 sh mins"/>
              <a:gd name="p0x0" fmla="*/ 180 w 10173"/>
              <a:gd name="p0y0" fmla="*/ 0 h 4380"/>
              <a:gd name="p0x1" fmla="*/ 9993 w 10173"/>
              <a:gd name="p0y1" fmla="*/ 0 h 4380"/>
              <a:gd name="p0x2" fmla="*/ 10092 w 10173"/>
              <a:gd name="p0y2" fmla="*/ 0 h 4380"/>
              <a:gd name="p0x3" fmla="*/ 10173 w 10173"/>
              <a:gd name="p0y3" fmla="*/ 80 h 4380"/>
              <a:gd name="p0x4" fmla="*/ 10173 w 10173"/>
              <a:gd name="p0y4" fmla="*/ 180 h 4380"/>
              <a:gd name="p0x5" fmla="*/ 10173 w 10173"/>
              <a:gd name="p0y5" fmla="*/ 4200 h 4380"/>
              <a:gd name="p0x6" fmla="*/ 10173 w 10173"/>
              <a:gd name="p0y6" fmla="*/ 4299 h 4380"/>
              <a:gd name="p0x7" fmla="*/ 10092 w 10173"/>
              <a:gd name="p0y7" fmla="*/ 4380 h 4380"/>
              <a:gd name="p0x8" fmla="*/ 9993 w 10173"/>
              <a:gd name="p0y8" fmla="*/ 4380 h 4380"/>
              <a:gd name="p0x9" fmla="*/ 180 w 10173"/>
              <a:gd name="p0y9" fmla="*/ 4380 h 4380"/>
              <a:gd name="p0x10" fmla="*/ 80 w 10173"/>
              <a:gd name="p0y10" fmla="*/ 4380 h 4380"/>
              <a:gd name="p0x11" fmla="*/ 0 w 10173"/>
              <a:gd name="p0y11" fmla="*/ 4299 h 4380"/>
              <a:gd name="p0x12" fmla="*/ 0 w 10173"/>
              <a:gd name="p0y12" fmla="*/ 4200 h 4380"/>
              <a:gd name="p0x13" fmla="*/ 0 w 10173"/>
              <a:gd name="p0y13" fmla="*/ 180 h 4380"/>
              <a:gd name="p0x14" fmla="*/ 0 w 10173"/>
              <a:gd name="p0y14" fmla="*/ 80 h 4380"/>
              <a:gd name="p0x15" fmla="*/ 80 w 10173"/>
              <a:gd name="p0y15" fmla="*/ 0 h 4380"/>
              <a:gd name="p0x16" fmla="*/ 180 w 10173"/>
              <a:gd name="p0y16" fmla="*/ 0 h 43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5350510" y="16998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6795" t="-10152" r="-6795" b="-10152"/>
          <a:stretch>
            <a:fillRect/>
          </a:stretch>
        </p:blipFill>
        <p:spPr>
          <a:xfrm>
            <a:off x="5419725" y="1781175"/>
            <a:ext cx="281305" cy="2520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5884516" y="1726883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古代书院藏书统计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5351116" y="2257425"/>
            <a:ext cx="6069359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古代书院藏书丰富，需将各房书籍数量连加统计。如白鹿洞书院、岳麓书院等，藏书按经、史、子、集分类存放，年终盘点时将各房册数相加，计算方法与今日相同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都是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三位数连加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，满十进一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5155565" y="4090670"/>
            <a:ext cx="2019935" cy="2381250"/>
          </a:xfrm>
          <a:custGeom>
            <a:avLst/>
            <a:gdLst>
              <a:gd name="sw" fmla="*/ 1 w 3181"/>
              <a:gd name="sh" fmla="*/ 1 h 3750"/>
              <a:gd name="mins" fmla="min sw sh"/>
              <a:gd name="dsw" fmla="+- 0 sw mins"/>
              <a:gd name="dsh" fmla="+- 0 sh mins"/>
              <a:gd name="p0x0" fmla="*/ 180 w 3181"/>
              <a:gd name="p0y0" fmla="*/ 0 h 3750"/>
              <a:gd name="p0x1" fmla="*/ 3001 w 3181"/>
              <a:gd name="p0y1" fmla="*/ 0 h 3750"/>
              <a:gd name="p0x2" fmla="*/ 3100 w 3181"/>
              <a:gd name="p0y2" fmla="*/ 0 h 3750"/>
              <a:gd name="p0x3" fmla="*/ 3181 w 3181"/>
              <a:gd name="p0y3" fmla="*/ 80 h 3750"/>
              <a:gd name="p0x4" fmla="*/ 3181 w 3181"/>
              <a:gd name="p0y4" fmla="*/ 180 h 3750"/>
              <a:gd name="p0x5" fmla="*/ 3181 w 3181"/>
              <a:gd name="p0y5" fmla="*/ 3570 h 3750"/>
              <a:gd name="p0x6" fmla="*/ 3181 w 3181"/>
              <a:gd name="p0y6" fmla="*/ 3669 h 3750"/>
              <a:gd name="p0x7" fmla="*/ 3100 w 3181"/>
              <a:gd name="p0y7" fmla="*/ 3750 h 3750"/>
              <a:gd name="p0x8" fmla="*/ 3001 w 3181"/>
              <a:gd name="p0y8" fmla="*/ 3750 h 3750"/>
              <a:gd name="p0x9" fmla="*/ 180 w 3181"/>
              <a:gd name="p0y9" fmla="*/ 3750 h 3750"/>
              <a:gd name="p0x10" fmla="*/ 80 w 3181"/>
              <a:gd name="p0y10" fmla="*/ 3750 h 3750"/>
              <a:gd name="p0x11" fmla="*/ 0 w 3181"/>
              <a:gd name="p0y11" fmla="*/ 3669 h 3750"/>
              <a:gd name="p0x12" fmla="*/ 0 w 3181"/>
              <a:gd name="p0y12" fmla="*/ 3570 h 3750"/>
              <a:gd name="p0x13" fmla="*/ 0 w 3181"/>
              <a:gd name="p0y13" fmla="*/ 180 h 3750"/>
              <a:gd name="p0x14" fmla="*/ 0 w 3181"/>
              <a:gd name="p0y14" fmla="*/ 80 h 3750"/>
              <a:gd name="p0x15" fmla="*/ 80 w 3181"/>
              <a:gd name="p0y15" fmla="*/ 0 h 3750"/>
              <a:gd name="p0x16" fmla="*/ 180 w 3181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5595195" y="4728210"/>
            <a:ext cx="175081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118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5911977" y="5596890"/>
            <a:ext cx="660054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(1)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班</a:t>
            </a:r>
            <a:endParaRPr lang="zh-CN" altLang="en-US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7375525" y="4090670"/>
            <a:ext cx="2019935" cy="2381250"/>
          </a:xfrm>
          <a:custGeom>
            <a:avLst/>
            <a:gdLst>
              <a:gd name="sw" fmla="*/ 1 w 3181"/>
              <a:gd name="sh" fmla="*/ 1 h 3750"/>
              <a:gd name="mins" fmla="min sw sh"/>
              <a:gd name="dsw" fmla="+- 0 sw mins"/>
              <a:gd name="dsh" fmla="+- 0 sh mins"/>
              <a:gd name="p0x0" fmla="*/ 180 w 3181"/>
              <a:gd name="p0y0" fmla="*/ 0 h 3750"/>
              <a:gd name="p0x1" fmla="*/ 3001 w 3181"/>
              <a:gd name="p0y1" fmla="*/ 0 h 3750"/>
              <a:gd name="p0x2" fmla="*/ 3100 w 3181"/>
              <a:gd name="p0y2" fmla="*/ 0 h 3750"/>
              <a:gd name="p0x3" fmla="*/ 3181 w 3181"/>
              <a:gd name="p0y3" fmla="*/ 80 h 3750"/>
              <a:gd name="p0x4" fmla="*/ 3181 w 3181"/>
              <a:gd name="p0y4" fmla="*/ 180 h 3750"/>
              <a:gd name="p0x5" fmla="*/ 3181 w 3181"/>
              <a:gd name="p0y5" fmla="*/ 3570 h 3750"/>
              <a:gd name="p0x6" fmla="*/ 3181 w 3181"/>
              <a:gd name="p0y6" fmla="*/ 3669 h 3750"/>
              <a:gd name="p0x7" fmla="*/ 3100 w 3181"/>
              <a:gd name="p0y7" fmla="*/ 3750 h 3750"/>
              <a:gd name="p0x8" fmla="*/ 3001 w 3181"/>
              <a:gd name="p0y8" fmla="*/ 3750 h 3750"/>
              <a:gd name="p0x9" fmla="*/ 180 w 3181"/>
              <a:gd name="p0y9" fmla="*/ 3750 h 3750"/>
              <a:gd name="p0x10" fmla="*/ 80 w 3181"/>
              <a:gd name="p0y10" fmla="*/ 3750 h 3750"/>
              <a:gd name="p0x11" fmla="*/ 0 w 3181"/>
              <a:gd name="p0y11" fmla="*/ 3669 h 3750"/>
              <a:gd name="p0x12" fmla="*/ 0 w 3181"/>
              <a:gd name="p0y12" fmla="*/ 3570 h 3750"/>
              <a:gd name="p0x13" fmla="*/ 0 w 3181"/>
              <a:gd name="p0y13" fmla="*/ 180 h 3750"/>
              <a:gd name="p0x14" fmla="*/ 0 w 3181"/>
              <a:gd name="p0y14" fmla="*/ 80 h 3750"/>
              <a:gd name="p0x15" fmla="*/ 80 w 3181"/>
              <a:gd name="p0y15" fmla="*/ 0 h 3750"/>
              <a:gd name="p0x16" fmla="*/ 180 w 3181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7815187" y="4728210"/>
            <a:ext cx="175081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104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8131969" y="5596890"/>
            <a:ext cx="660054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(2)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班</a:t>
            </a:r>
            <a:endParaRPr lang="zh-CN" altLang="en-US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0"/>
            </p:custDataLst>
          </p:nvPr>
        </p:nvSpPr>
        <p:spPr>
          <a:xfrm>
            <a:off x="9595485" y="4090670"/>
            <a:ext cx="2019935" cy="2381250"/>
          </a:xfrm>
          <a:custGeom>
            <a:avLst/>
            <a:gdLst>
              <a:gd name="sw" fmla="*/ 1 w 3181"/>
              <a:gd name="sh" fmla="*/ 1 h 3750"/>
              <a:gd name="mins" fmla="min sw sh"/>
              <a:gd name="dsw" fmla="+- 0 sw mins"/>
              <a:gd name="dsh" fmla="+- 0 sh mins"/>
              <a:gd name="p0x0" fmla="*/ 180 w 3181"/>
              <a:gd name="p0y0" fmla="*/ 0 h 3750"/>
              <a:gd name="p0x1" fmla="*/ 3001 w 3181"/>
              <a:gd name="p0y1" fmla="*/ 0 h 3750"/>
              <a:gd name="p0x2" fmla="*/ 3100 w 3181"/>
              <a:gd name="p0y2" fmla="*/ 0 h 3750"/>
              <a:gd name="p0x3" fmla="*/ 3181 w 3181"/>
              <a:gd name="p0y3" fmla="*/ 80 h 3750"/>
              <a:gd name="p0x4" fmla="*/ 3181 w 3181"/>
              <a:gd name="p0y4" fmla="*/ 180 h 3750"/>
              <a:gd name="p0x5" fmla="*/ 3181 w 3181"/>
              <a:gd name="p0y5" fmla="*/ 3570 h 3750"/>
              <a:gd name="p0x6" fmla="*/ 3181 w 3181"/>
              <a:gd name="p0y6" fmla="*/ 3669 h 3750"/>
              <a:gd name="p0x7" fmla="*/ 3100 w 3181"/>
              <a:gd name="p0y7" fmla="*/ 3750 h 3750"/>
              <a:gd name="p0x8" fmla="*/ 3001 w 3181"/>
              <a:gd name="p0y8" fmla="*/ 3750 h 3750"/>
              <a:gd name="p0x9" fmla="*/ 180 w 3181"/>
              <a:gd name="p0y9" fmla="*/ 3750 h 3750"/>
              <a:gd name="p0x10" fmla="*/ 80 w 3181"/>
              <a:gd name="p0y10" fmla="*/ 3750 h 3750"/>
              <a:gd name="p0x11" fmla="*/ 0 w 3181"/>
              <a:gd name="p0y11" fmla="*/ 3669 h 3750"/>
              <a:gd name="p0x12" fmla="*/ 0 w 3181"/>
              <a:gd name="p0y12" fmla="*/ 3570 h 3750"/>
              <a:gd name="p0x13" fmla="*/ 0 w 3181"/>
              <a:gd name="p0y13" fmla="*/ 180 h 3750"/>
              <a:gd name="p0x14" fmla="*/ 0 w 3181"/>
              <a:gd name="p0y14" fmla="*/ 80 h 3750"/>
              <a:gd name="p0x15" fmla="*/ 80 w 3181"/>
              <a:gd name="p0y15" fmla="*/ 0 h 3750"/>
              <a:gd name="p0x16" fmla="*/ 180 w 3181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10225392" y="4728210"/>
            <a:ext cx="13704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95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2"/>
            </p:custDataLst>
          </p:nvPr>
        </p:nvSpPr>
        <p:spPr>
          <a:xfrm>
            <a:off x="10351970" y="5596890"/>
            <a:ext cx="660054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(3)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班</a:t>
            </a:r>
            <a:endParaRPr lang="zh-CN" altLang="en-US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知识建构：三位数连加连减运算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节余多少钱：连减与加减混合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959475" cy="1654175"/>
          </a:xfrm>
          <a:custGeom>
            <a:avLst/>
            <a:gdLst>
              <a:gd name="sw" fmla="*/ 1 w 9385"/>
              <a:gd name="sh" fmla="*/ 1 h 2604"/>
              <a:gd name="mins" fmla="min sw sh"/>
              <a:gd name="dsw" fmla="+- 0 sw mins"/>
              <a:gd name="dsh" fmla="+- 0 sh mins"/>
              <a:gd name="p0x0" fmla="*/ 180 w 9385"/>
              <a:gd name="p0y0" fmla="*/ 0 h 2604"/>
              <a:gd name="p0x1" fmla="*/ 9205 w 9385"/>
              <a:gd name="p0y1" fmla="*/ 0 h 2604"/>
              <a:gd name="p0x2" fmla="*/ 9304 w 9385"/>
              <a:gd name="p0y2" fmla="*/ 0 h 2604"/>
              <a:gd name="p0x3" fmla="*/ 9385 w 9385"/>
              <a:gd name="p0y3" fmla="*/ 80 h 2604"/>
              <a:gd name="p0x4" fmla="*/ 9385 w 9385"/>
              <a:gd name="p0y4" fmla="*/ 180 h 2604"/>
              <a:gd name="p0x5" fmla="*/ 9385 w 9385"/>
              <a:gd name="p0y5" fmla="*/ 2424 h 2604"/>
              <a:gd name="p0x6" fmla="*/ 9385 w 9385"/>
              <a:gd name="p0y6" fmla="*/ 2524 h 2604"/>
              <a:gd name="p0x7" fmla="*/ 9304 w 9385"/>
              <a:gd name="p0y7" fmla="*/ 2604 h 2604"/>
              <a:gd name="p0x8" fmla="*/ 9205 w 9385"/>
              <a:gd name="p0y8" fmla="*/ 2604 h 2604"/>
              <a:gd name="p0x9" fmla="*/ 180 w 9385"/>
              <a:gd name="p0y9" fmla="*/ 2604 h 2604"/>
              <a:gd name="p0x10" fmla="*/ 80 w 9385"/>
              <a:gd name="p0y10" fmla="*/ 2604 h 2604"/>
              <a:gd name="p0x11" fmla="*/ 0 w 9385"/>
              <a:gd name="p0y11" fmla="*/ 2524 h 2604"/>
              <a:gd name="p0x12" fmla="*/ 0 w 9385"/>
              <a:gd name="p0y12" fmla="*/ 2424 h 2604"/>
              <a:gd name="p0x13" fmla="*/ 0 w 9385"/>
              <a:gd name="p0y13" fmla="*/ 180 h 2604"/>
              <a:gd name="p0x14" fmla="*/ 0 w 9385"/>
              <a:gd name="p0y14" fmla="*/ 80 h 2604"/>
              <a:gd name="p0x15" fmla="*/ 80 w 9385"/>
              <a:gd name="p0y15" fmla="*/ 0 h 2604"/>
              <a:gd name="p0x16" fmla="*/ 180 w 938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404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1421765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6760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连加运算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1795780"/>
            <a:ext cx="5568950" cy="426085"/>
          </a:xfrm>
          <a:custGeom>
            <a:avLst/>
            <a:gdLst>
              <a:gd name="sw" fmla="*/ 1 w 8770"/>
              <a:gd name="sh" fmla="*/ 1 h 671"/>
              <a:gd name="mins" fmla="min sw sh"/>
              <a:gd name="dsw" fmla="+- 0 sw mins"/>
              <a:gd name="dsh" fmla="+- 0 sh mins"/>
              <a:gd name="p0x0" fmla="*/ 180 w 8770"/>
              <a:gd name="p0y0" fmla="*/ 0 h 671"/>
              <a:gd name="p0x1" fmla="*/ 8590 w 8770"/>
              <a:gd name="p0y1" fmla="*/ 0 h 671"/>
              <a:gd name="p0x2" fmla="*/ 8689 w 8770"/>
              <a:gd name="p0y2" fmla="*/ 0 h 671"/>
              <a:gd name="p0x3" fmla="*/ 8770 w 8770"/>
              <a:gd name="p0y3" fmla="*/ 80 h 671"/>
              <a:gd name="p0x4" fmla="*/ 8770 w 8770"/>
              <a:gd name="p0y4" fmla="*/ 180 h 671"/>
              <a:gd name="p0x5" fmla="*/ 8770 w 8770"/>
              <a:gd name="p0y5" fmla="*/ 491 h 671"/>
              <a:gd name="p0x6" fmla="*/ 8770 w 8770"/>
              <a:gd name="p0y6" fmla="*/ 590 h 671"/>
              <a:gd name="p0x7" fmla="*/ 8689 w 8770"/>
              <a:gd name="p0y7" fmla="*/ 671 h 671"/>
              <a:gd name="p0x8" fmla="*/ 8590 w 8770"/>
              <a:gd name="p0y8" fmla="*/ 671 h 671"/>
              <a:gd name="p0x9" fmla="*/ 180 w 8770"/>
              <a:gd name="p0y9" fmla="*/ 671 h 671"/>
              <a:gd name="p0x10" fmla="*/ 80 w 8770"/>
              <a:gd name="p0y10" fmla="*/ 671 h 671"/>
              <a:gd name="p0x11" fmla="*/ 0 w 8770"/>
              <a:gd name="p0y11" fmla="*/ 590 h 671"/>
              <a:gd name="p0x12" fmla="*/ 0 w 8770"/>
              <a:gd name="p0y12" fmla="*/ 491 h 671"/>
              <a:gd name="p0x13" fmla="*/ 0 w 8770"/>
              <a:gd name="p0y13" fmla="*/ 180 h 671"/>
              <a:gd name="p0x14" fmla="*/ 0 w 8770"/>
              <a:gd name="p0y14" fmla="*/ 80 h 671"/>
              <a:gd name="p0x15" fmla="*/ 80 w 8770"/>
              <a:gd name="p0y15" fmla="*/ 0 h 671"/>
              <a:gd name="p0x16" fmla="*/ 180 w 8770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982791" y="1812874"/>
            <a:ext cx="3146612" cy="3854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118 + 104 + 95 = </a:t>
            </a:r>
            <a:r>
              <a:rPr sz="2200" b="1" spc="-22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317</a:t>
            </a:r>
            <a:endParaRPr sz="2200" b="1" spc="-22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2243004"/>
            <a:ext cx="556922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三个数连续相加，从左到右依次计算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2963545"/>
            <a:ext cx="5959475" cy="1654175"/>
          </a:xfrm>
          <a:custGeom>
            <a:avLst/>
            <a:gdLst>
              <a:gd name="sw" fmla="*/ 1 w 9385"/>
              <a:gd name="sh" fmla="*/ 1 h 2604"/>
              <a:gd name="mins" fmla="min sw sh"/>
              <a:gd name="dsw" fmla="+- 0 sw mins"/>
              <a:gd name="dsh" fmla="+- 0 sh mins"/>
              <a:gd name="p0x0" fmla="*/ 180 w 9385"/>
              <a:gd name="p0y0" fmla="*/ 0 h 2604"/>
              <a:gd name="p0x1" fmla="*/ 9205 w 9385"/>
              <a:gd name="p0y1" fmla="*/ 0 h 2604"/>
              <a:gd name="p0x2" fmla="*/ 9304 w 9385"/>
              <a:gd name="p0y2" fmla="*/ 0 h 2604"/>
              <a:gd name="p0x3" fmla="*/ 9385 w 9385"/>
              <a:gd name="p0y3" fmla="*/ 80 h 2604"/>
              <a:gd name="p0x4" fmla="*/ 9385 w 9385"/>
              <a:gd name="p0y4" fmla="*/ 180 h 2604"/>
              <a:gd name="p0x5" fmla="*/ 9385 w 9385"/>
              <a:gd name="p0y5" fmla="*/ 2424 h 2604"/>
              <a:gd name="p0x6" fmla="*/ 9385 w 9385"/>
              <a:gd name="p0y6" fmla="*/ 2524 h 2604"/>
              <a:gd name="p0x7" fmla="*/ 9304 w 9385"/>
              <a:gd name="p0y7" fmla="*/ 2604 h 2604"/>
              <a:gd name="p0x8" fmla="*/ 9205 w 9385"/>
              <a:gd name="p0y8" fmla="*/ 2604 h 2604"/>
              <a:gd name="p0x9" fmla="*/ 180 w 9385"/>
              <a:gd name="p0y9" fmla="*/ 2604 h 2604"/>
              <a:gd name="p0x10" fmla="*/ 80 w 9385"/>
              <a:gd name="p0y10" fmla="*/ 2604 h 2604"/>
              <a:gd name="p0x11" fmla="*/ 0 w 9385"/>
              <a:gd name="p0y11" fmla="*/ 2524 h 2604"/>
              <a:gd name="p0x12" fmla="*/ 0 w 9385"/>
              <a:gd name="p0y12" fmla="*/ 2424 h 2604"/>
              <a:gd name="p0x13" fmla="*/ 0 w 9385"/>
              <a:gd name="p0y13" fmla="*/ 180 h 2604"/>
              <a:gd name="p0x14" fmla="*/ 0 w 9385"/>
              <a:gd name="p0y14" fmla="*/ 80 h 2604"/>
              <a:gd name="p0x15" fmla="*/ 80 w 9385"/>
              <a:gd name="p0y15" fmla="*/ 0 h 2604"/>
              <a:gd name="p0x16" fmla="*/ 180 w 938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31946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273" t="-391111" r="-2273" b="-391111"/>
          <a:stretch>
            <a:fillRect/>
          </a:stretch>
        </p:blipFill>
        <p:spPr>
          <a:xfrm>
            <a:off x="871220" y="3275965"/>
            <a:ext cx="219075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04925" y="3221784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连减运算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3649980"/>
            <a:ext cx="5568950" cy="426085"/>
          </a:xfrm>
          <a:custGeom>
            <a:avLst/>
            <a:gdLst>
              <a:gd name="sw" fmla="*/ 1 w 8770"/>
              <a:gd name="sh" fmla="*/ 1 h 671"/>
              <a:gd name="mins" fmla="min sw sh"/>
              <a:gd name="dsw" fmla="+- 0 sw mins"/>
              <a:gd name="dsh" fmla="+- 0 sh mins"/>
              <a:gd name="p0x0" fmla="*/ 180 w 8770"/>
              <a:gd name="p0y0" fmla="*/ 0 h 671"/>
              <a:gd name="p0x1" fmla="*/ 8590 w 8770"/>
              <a:gd name="p0y1" fmla="*/ 0 h 671"/>
              <a:gd name="p0x2" fmla="*/ 8689 w 8770"/>
              <a:gd name="p0y2" fmla="*/ 0 h 671"/>
              <a:gd name="p0x3" fmla="*/ 8770 w 8770"/>
              <a:gd name="p0y3" fmla="*/ 80 h 671"/>
              <a:gd name="p0x4" fmla="*/ 8770 w 8770"/>
              <a:gd name="p0y4" fmla="*/ 180 h 671"/>
              <a:gd name="p0x5" fmla="*/ 8770 w 8770"/>
              <a:gd name="p0y5" fmla="*/ 491 h 671"/>
              <a:gd name="p0x6" fmla="*/ 8770 w 8770"/>
              <a:gd name="p0y6" fmla="*/ 590 h 671"/>
              <a:gd name="p0x7" fmla="*/ 8689 w 8770"/>
              <a:gd name="p0y7" fmla="*/ 671 h 671"/>
              <a:gd name="p0x8" fmla="*/ 8590 w 8770"/>
              <a:gd name="p0y8" fmla="*/ 671 h 671"/>
              <a:gd name="p0x9" fmla="*/ 180 w 8770"/>
              <a:gd name="p0y9" fmla="*/ 671 h 671"/>
              <a:gd name="p0x10" fmla="*/ 80 w 8770"/>
              <a:gd name="p0y10" fmla="*/ 671 h 671"/>
              <a:gd name="p0x11" fmla="*/ 0 w 8770"/>
              <a:gd name="p0y11" fmla="*/ 590 h 671"/>
              <a:gd name="p0x12" fmla="*/ 0 w 8770"/>
              <a:gd name="p0y12" fmla="*/ 491 h 671"/>
              <a:gd name="p0x13" fmla="*/ 0 w 8770"/>
              <a:gd name="p0y13" fmla="*/ 180 h 671"/>
              <a:gd name="p0x14" fmla="*/ 0 w 8770"/>
              <a:gd name="p0y14" fmla="*/ 80 h 671"/>
              <a:gd name="p0x15" fmla="*/ 80 w 8770"/>
              <a:gd name="p0y15" fmla="*/ 0 h 671"/>
              <a:gd name="p0x16" fmla="*/ 180 w 8770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1795300" y="3667049"/>
            <a:ext cx="3521592" cy="3854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800 - 245 - 350 = </a:t>
            </a:r>
            <a:r>
              <a:rPr sz="2200" b="1" spc="-22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205</a:t>
            </a:r>
            <a:endParaRPr sz="2200" b="1" spc="-22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771525" y="4097179"/>
            <a:ext cx="556922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从被减数中连续减去两个减数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575945" y="4817745"/>
            <a:ext cx="5959475" cy="1654175"/>
          </a:xfrm>
          <a:custGeom>
            <a:avLst/>
            <a:gdLst>
              <a:gd name="sw" fmla="*/ 1 w 9385"/>
              <a:gd name="sh" fmla="*/ 1 h 2604"/>
              <a:gd name="mins" fmla="min sw sh"/>
              <a:gd name="dsw" fmla="+- 0 sw mins"/>
              <a:gd name="dsh" fmla="+- 0 sh mins"/>
              <a:gd name="p0x0" fmla="*/ 180 w 9385"/>
              <a:gd name="p0y0" fmla="*/ 0 h 2604"/>
              <a:gd name="p0x1" fmla="*/ 9205 w 9385"/>
              <a:gd name="p0y1" fmla="*/ 0 h 2604"/>
              <a:gd name="p0x2" fmla="*/ 9304 w 9385"/>
              <a:gd name="p0y2" fmla="*/ 0 h 2604"/>
              <a:gd name="p0x3" fmla="*/ 9385 w 9385"/>
              <a:gd name="p0y3" fmla="*/ 80 h 2604"/>
              <a:gd name="p0x4" fmla="*/ 9385 w 9385"/>
              <a:gd name="p0y4" fmla="*/ 180 h 2604"/>
              <a:gd name="p0x5" fmla="*/ 9385 w 9385"/>
              <a:gd name="p0y5" fmla="*/ 2424 h 2604"/>
              <a:gd name="p0x6" fmla="*/ 9385 w 9385"/>
              <a:gd name="p0y6" fmla="*/ 2524 h 2604"/>
              <a:gd name="p0x7" fmla="*/ 9304 w 9385"/>
              <a:gd name="p0y7" fmla="*/ 2604 h 2604"/>
              <a:gd name="p0x8" fmla="*/ 9205 w 9385"/>
              <a:gd name="p0y8" fmla="*/ 2604 h 2604"/>
              <a:gd name="p0x9" fmla="*/ 180 w 9385"/>
              <a:gd name="p0y9" fmla="*/ 2604 h 2604"/>
              <a:gd name="p0x10" fmla="*/ 80 w 9385"/>
              <a:gd name="p0y10" fmla="*/ 2604 h 2604"/>
              <a:gd name="p0x11" fmla="*/ 0 w 9385"/>
              <a:gd name="p0y11" fmla="*/ 2524 h 2604"/>
              <a:gd name="p0x12" fmla="*/ 0 w 9385"/>
              <a:gd name="p0y12" fmla="*/ 2424 h 2604"/>
              <a:gd name="p0x13" fmla="*/ 0 w 9385"/>
              <a:gd name="p0y13" fmla="*/ 180 h 2604"/>
              <a:gd name="p0x14" fmla="*/ 0 w 9385"/>
              <a:gd name="p0y14" fmla="*/ 80 h 2604"/>
              <a:gd name="p0x15" fmla="*/ 80 w 9385"/>
              <a:gd name="p0y15" fmla="*/ 0 h 2604"/>
              <a:gd name="p0x16" fmla="*/ 180 w 938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771525" y="50488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5130165"/>
            <a:ext cx="186055" cy="2520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1304925" y="507595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加减混合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771525" y="5504180"/>
            <a:ext cx="5568950" cy="426085"/>
          </a:xfrm>
          <a:custGeom>
            <a:avLst/>
            <a:gdLst>
              <a:gd name="sw" fmla="*/ 1 w 8770"/>
              <a:gd name="sh" fmla="*/ 1 h 671"/>
              <a:gd name="mins" fmla="min sw sh"/>
              <a:gd name="dsw" fmla="+- 0 sw mins"/>
              <a:gd name="dsh" fmla="+- 0 sh mins"/>
              <a:gd name="p0x0" fmla="*/ 180 w 8770"/>
              <a:gd name="p0y0" fmla="*/ 0 h 671"/>
              <a:gd name="p0x1" fmla="*/ 8590 w 8770"/>
              <a:gd name="p0y1" fmla="*/ 0 h 671"/>
              <a:gd name="p0x2" fmla="*/ 8689 w 8770"/>
              <a:gd name="p0y2" fmla="*/ 0 h 671"/>
              <a:gd name="p0x3" fmla="*/ 8770 w 8770"/>
              <a:gd name="p0y3" fmla="*/ 80 h 671"/>
              <a:gd name="p0x4" fmla="*/ 8770 w 8770"/>
              <a:gd name="p0y4" fmla="*/ 180 h 671"/>
              <a:gd name="p0x5" fmla="*/ 8770 w 8770"/>
              <a:gd name="p0y5" fmla="*/ 491 h 671"/>
              <a:gd name="p0x6" fmla="*/ 8770 w 8770"/>
              <a:gd name="p0y6" fmla="*/ 590 h 671"/>
              <a:gd name="p0x7" fmla="*/ 8689 w 8770"/>
              <a:gd name="p0y7" fmla="*/ 671 h 671"/>
              <a:gd name="p0x8" fmla="*/ 8590 w 8770"/>
              <a:gd name="p0y8" fmla="*/ 671 h 671"/>
              <a:gd name="p0x9" fmla="*/ 180 w 8770"/>
              <a:gd name="p0y9" fmla="*/ 671 h 671"/>
              <a:gd name="p0x10" fmla="*/ 80 w 8770"/>
              <a:gd name="p0y10" fmla="*/ 671 h 671"/>
              <a:gd name="p0x11" fmla="*/ 0 w 8770"/>
              <a:gd name="p0y11" fmla="*/ 590 h 671"/>
              <a:gd name="p0x12" fmla="*/ 0 w 8770"/>
              <a:gd name="p0y12" fmla="*/ 491 h 671"/>
              <a:gd name="p0x13" fmla="*/ 0 w 8770"/>
              <a:gd name="p0y13" fmla="*/ 180 h 671"/>
              <a:gd name="p0x14" fmla="*/ 0 w 8770"/>
              <a:gd name="p0y14" fmla="*/ 80 h 671"/>
              <a:gd name="p0x15" fmla="*/ 80 w 8770"/>
              <a:gd name="p0y15" fmla="*/ 0 h 671"/>
              <a:gd name="p0x16" fmla="*/ 180 w 8770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2000650" y="5521223"/>
            <a:ext cx="3110893" cy="3854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55 + 260 - 100 = </a:t>
            </a:r>
            <a:r>
              <a:rPr sz="2200" b="1" spc="-22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215</a:t>
            </a:r>
            <a:endParaRPr sz="2200" b="1" spc="-22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771525" y="5951353"/>
            <a:ext cx="556922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亮亮两个月节余计算：八月节余加九月节余，再减去支出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6754495" y="1109345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6950075" y="13042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7895" t="-6167" r="-7895" b="-6167"/>
          <a:stretch>
            <a:fillRect/>
          </a:stretch>
        </p:blipFill>
        <p:spPr>
          <a:xfrm>
            <a:off x="7016750" y="1366520"/>
            <a:ext cx="209550" cy="2139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7369445" y="131796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计算策略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6950075" y="17995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t="-7143" b="-7143"/>
          <a:stretch>
            <a:fillRect/>
          </a:stretch>
        </p:blipFill>
        <p:spPr>
          <a:xfrm>
            <a:off x="7016750" y="1856740"/>
            <a:ext cx="133350" cy="1524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7331345" y="1785347"/>
            <a:ext cx="20574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竖式计算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40"/>
            </p:custDataLst>
          </p:nvPr>
        </p:nvSpPr>
        <p:spPr>
          <a:xfrm>
            <a:off x="7331345" y="2060619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逐位运算，注意进位与退位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1"/>
            </p:custDataLst>
          </p:nvPr>
        </p:nvSpPr>
        <p:spPr>
          <a:xfrm>
            <a:off x="6950075" y="236791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>
            <a:fillRect/>
          </a:stretch>
        </p:blipFill>
        <p:spPr>
          <a:xfrm>
            <a:off x="7007225" y="2425065"/>
            <a:ext cx="152400" cy="1524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7331345" y="2353875"/>
            <a:ext cx="20574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估算检验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6"/>
            </p:custDataLst>
          </p:nvPr>
        </p:nvSpPr>
        <p:spPr>
          <a:xfrm>
            <a:off x="7331345" y="2629148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先估后算，判断结果合理性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7"/>
            </p:custDataLst>
          </p:nvPr>
        </p:nvSpPr>
        <p:spPr>
          <a:xfrm>
            <a:off x="6950075" y="29362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6250" r="-6250"/>
          <a:stretch>
            <a:fillRect/>
          </a:stretch>
        </p:blipFill>
        <p:spPr>
          <a:xfrm>
            <a:off x="6997700" y="2993390"/>
            <a:ext cx="171450" cy="1524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51"/>
            </p:custDataLst>
          </p:nvPr>
        </p:nvSpPr>
        <p:spPr>
          <a:xfrm>
            <a:off x="7331345" y="2922394"/>
            <a:ext cx="18860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凑整巧算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52"/>
            </p:custDataLst>
          </p:nvPr>
        </p:nvSpPr>
        <p:spPr>
          <a:xfrm>
            <a:off x="7331345" y="3197666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找接近整百的数简化计算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53"/>
            </p:custDataLst>
          </p:nvPr>
        </p:nvSpPr>
        <p:spPr>
          <a:xfrm>
            <a:off x="6754495" y="3900170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54"/>
            </p:custDataLst>
          </p:nvPr>
        </p:nvSpPr>
        <p:spPr>
          <a:xfrm>
            <a:off x="8975725" y="43059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55"/>
            </p:custDataLst>
          </p:nvPr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 l="-1404" t="-897" r="-1404" b="-897"/>
          <a:stretch>
            <a:fillRect/>
          </a:stretch>
        </p:blipFill>
        <p:spPr>
          <a:xfrm>
            <a:off x="9091930" y="4387215"/>
            <a:ext cx="186055" cy="252095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58"/>
            </p:custDataLst>
          </p:nvPr>
        </p:nvSpPr>
        <p:spPr>
          <a:xfrm>
            <a:off x="8251917" y="4861579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掌握三大方法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59"/>
            </p:custDataLst>
          </p:nvPr>
        </p:nvSpPr>
        <p:spPr>
          <a:xfrm>
            <a:off x="8270875" y="5363210"/>
            <a:ext cx="533400" cy="276225"/>
          </a:xfrm>
          <a:custGeom>
            <a:avLst/>
            <a:gdLst>
              <a:gd name="sw" fmla="*/ 1 w 840"/>
              <a:gd name="sh" fmla="*/ 1 h 435"/>
              <a:gd name="mins" fmla="min sw sh"/>
              <a:gd name="dsw" fmla="+- 0 sw mins"/>
              <a:gd name="dsh" fmla="+- 0 sh mins"/>
              <a:gd name="p0x0" fmla="*/ 217 w 840"/>
              <a:gd name="p0y0" fmla="*/ 0 h 435"/>
              <a:gd name="p0x1" fmla="*/ 622 w 840"/>
              <a:gd name="p0y1" fmla="*/ 0 h 435"/>
              <a:gd name="p0x2" fmla="*/ 742 w 840"/>
              <a:gd name="p0y2" fmla="*/ 0 h 435"/>
              <a:gd name="p0x3" fmla="*/ 840 w 840"/>
              <a:gd name="p0y3" fmla="*/ 97 h 435"/>
              <a:gd name="p0x4" fmla="*/ 840 w 840"/>
              <a:gd name="p0y4" fmla="*/ 217 h 435"/>
              <a:gd name="p0x5" fmla="*/ 840 w 840"/>
              <a:gd name="p0y5" fmla="*/ 337 h 435"/>
              <a:gd name="p0x6" fmla="*/ 742 w 840"/>
              <a:gd name="p0y6" fmla="*/ 435 h 435"/>
              <a:gd name="p0x7" fmla="*/ 622 w 840"/>
              <a:gd name="p0y7" fmla="*/ 435 h 435"/>
              <a:gd name="p0x8" fmla="*/ 217 w 840"/>
              <a:gd name="p0y8" fmla="*/ 435 h 435"/>
              <a:gd name="p0x9" fmla="*/ 97 w 840"/>
              <a:gd name="p0y9" fmla="*/ 435 h 435"/>
              <a:gd name="p0x10" fmla="*/ 0 w 840"/>
              <a:gd name="p0y10" fmla="*/ 337 h 435"/>
              <a:gd name="p0x11" fmla="*/ 0 w 840"/>
              <a:gd name="p0y11" fmla="*/ 217 h 435"/>
              <a:gd name="p0x12" fmla="*/ 0 w 840"/>
              <a:gd name="p0y12" fmla="*/ 97 h 435"/>
              <a:gd name="p0x13" fmla="*/ 97 w 840"/>
              <a:gd name="p0y13" fmla="*/ 0 h 435"/>
              <a:gd name="p0x14" fmla="*/ 217 w 84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60"/>
            </p:custDataLst>
          </p:nvPr>
        </p:nvSpPr>
        <p:spPr>
          <a:xfrm>
            <a:off x="8385201" y="5401647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竖式</a:t>
            </a:r>
            <a:endParaRPr sz="12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61"/>
            </p:custDataLst>
          </p:nvPr>
        </p:nvSpPr>
        <p:spPr>
          <a:xfrm>
            <a:off x="8918575" y="5363210"/>
            <a:ext cx="533400" cy="276225"/>
          </a:xfrm>
          <a:custGeom>
            <a:avLst/>
            <a:gdLst>
              <a:gd name="sw" fmla="*/ 1 w 840"/>
              <a:gd name="sh" fmla="*/ 1 h 435"/>
              <a:gd name="mins" fmla="min sw sh"/>
              <a:gd name="dsw" fmla="+- 0 sw mins"/>
              <a:gd name="dsh" fmla="+- 0 sh mins"/>
              <a:gd name="p0x0" fmla="*/ 217 w 840"/>
              <a:gd name="p0y0" fmla="*/ 0 h 435"/>
              <a:gd name="p0x1" fmla="*/ 622 w 840"/>
              <a:gd name="p0y1" fmla="*/ 0 h 435"/>
              <a:gd name="p0x2" fmla="*/ 742 w 840"/>
              <a:gd name="p0y2" fmla="*/ 0 h 435"/>
              <a:gd name="p0x3" fmla="*/ 840 w 840"/>
              <a:gd name="p0y3" fmla="*/ 97 h 435"/>
              <a:gd name="p0x4" fmla="*/ 840 w 840"/>
              <a:gd name="p0y4" fmla="*/ 217 h 435"/>
              <a:gd name="p0x5" fmla="*/ 840 w 840"/>
              <a:gd name="p0y5" fmla="*/ 337 h 435"/>
              <a:gd name="p0x6" fmla="*/ 742 w 840"/>
              <a:gd name="p0y6" fmla="*/ 435 h 435"/>
              <a:gd name="p0x7" fmla="*/ 622 w 840"/>
              <a:gd name="p0y7" fmla="*/ 435 h 435"/>
              <a:gd name="p0x8" fmla="*/ 217 w 840"/>
              <a:gd name="p0y8" fmla="*/ 435 h 435"/>
              <a:gd name="p0x9" fmla="*/ 97 w 840"/>
              <a:gd name="p0y9" fmla="*/ 435 h 435"/>
              <a:gd name="p0x10" fmla="*/ 0 w 840"/>
              <a:gd name="p0y10" fmla="*/ 337 h 435"/>
              <a:gd name="p0x11" fmla="*/ 0 w 840"/>
              <a:gd name="p0y11" fmla="*/ 217 h 435"/>
              <a:gd name="p0x12" fmla="*/ 0 w 840"/>
              <a:gd name="p0y12" fmla="*/ 97 h 435"/>
              <a:gd name="p0x13" fmla="*/ 97 w 840"/>
              <a:gd name="p0y13" fmla="*/ 0 h 435"/>
              <a:gd name="p0x14" fmla="*/ 217 w 84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62"/>
            </p:custDataLst>
          </p:nvPr>
        </p:nvSpPr>
        <p:spPr>
          <a:xfrm>
            <a:off x="9032977" y="5401647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估算</a:t>
            </a:r>
            <a:endParaRPr sz="12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63"/>
            </p:custDataLst>
          </p:nvPr>
        </p:nvSpPr>
        <p:spPr>
          <a:xfrm>
            <a:off x="9566275" y="5363210"/>
            <a:ext cx="533400" cy="276225"/>
          </a:xfrm>
          <a:custGeom>
            <a:avLst/>
            <a:gdLst>
              <a:gd name="sw" fmla="*/ 1 w 840"/>
              <a:gd name="sh" fmla="*/ 1 h 435"/>
              <a:gd name="mins" fmla="min sw sh"/>
              <a:gd name="dsw" fmla="+- 0 sw mins"/>
              <a:gd name="dsh" fmla="+- 0 sh mins"/>
              <a:gd name="p0x0" fmla="*/ 217 w 840"/>
              <a:gd name="p0y0" fmla="*/ 0 h 435"/>
              <a:gd name="p0x1" fmla="*/ 622 w 840"/>
              <a:gd name="p0y1" fmla="*/ 0 h 435"/>
              <a:gd name="p0x2" fmla="*/ 742 w 840"/>
              <a:gd name="p0y2" fmla="*/ 0 h 435"/>
              <a:gd name="p0x3" fmla="*/ 840 w 840"/>
              <a:gd name="p0y3" fmla="*/ 97 h 435"/>
              <a:gd name="p0x4" fmla="*/ 840 w 840"/>
              <a:gd name="p0y4" fmla="*/ 217 h 435"/>
              <a:gd name="p0x5" fmla="*/ 840 w 840"/>
              <a:gd name="p0y5" fmla="*/ 337 h 435"/>
              <a:gd name="p0x6" fmla="*/ 742 w 840"/>
              <a:gd name="p0y6" fmla="*/ 435 h 435"/>
              <a:gd name="p0x7" fmla="*/ 622 w 840"/>
              <a:gd name="p0y7" fmla="*/ 435 h 435"/>
              <a:gd name="p0x8" fmla="*/ 217 w 840"/>
              <a:gd name="p0y8" fmla="*/ 435 h 435"/>
              <a:gd name="p0x9" fmla="*/ 97 w 840"/>
              <a:gd name="p0y9" fmla="*/ 435 h 435"/>
              <a:gd name="p0x10" fmla="*/ 0 w 840"/>
              <a:gd name="p0y10" fmla="*/ 337 h 435"/>
              <a:gd name="p0x11" fmla="*/ 0 w 840"/>
              <a:gd name="p0y11" fmla="*/ 217 h 435"/>
              <a:gd name="p0x12" fmla="*/ 0 w 840"/>
              <a:gd name="p0y12" fmla="*/ 97 h 435"/>
              <a:gd name="p0x13" fmla="*/ 97 w 840"/>
              <a:gd name="p0y13" fmla="*/ 0 h 435"/>
              <a:gd name="p0x14" fmla="*/ 217 w 84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64"/>
            </p:custDataLst>
          </p:nvPr>
        </p:nvSpPr>
        <p:spPr>
          <a:xfrm>
            <a:off x="9680753" y="5401647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凑整</a:t>
            </a:r>
            <a:endParaRPr sz="12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65"/>
            </p:custDataLst>
          </p:nvPr>
        </p:nvSpPr>
        <p:spPr>
          <a:xfrm>
            <a:off x="7813767" y="5776931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7FEF9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灵活运用，提高计算效率与准确性</a:t>
            </a:r>
            <a:endParaRPr sz="1350">
              <a:solidFill>
                <a:srgbClr val="F7FEF9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2809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估算：古人量入为出的智慧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71500" y="974407"/>
            <a:ext cx="65379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估算方法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23526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657225" y="2433955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104900" y="2395985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把加数看成接近的整十或整百数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571500" y="3766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687705" y="3847465"/>
            <a:ext cx="186055" cy="2527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104900" y="3743268"/>
            <a:ext cx="4126040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如：</a:t>
            </a:r>
            <a:r>
              <a:rPr sz="2100" b="1" spc="-2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298+304≈300+300=600</a:t>
            </a:r>
            <a:endParaRPr sz="2100" b="1" spc="-2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571500" y="5180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4259" t="-10303" r="-4259" b="-10303"/>
          <a:stretch>
            <a:fillRect/>
          </a:stretch>
        </p:blipFill>
        <p:spPr>
          <a:xfrm>
            <a:off x="687705" y="5261610"/>
            <a:ext cx="186055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104900" y="5223872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估算结果与精确结果接近，用于检验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7478982" y="1721148"/>
            <a:ext cx="4000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文化对照：古人量入为出的智慧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9"/>
            </p:custDataLst>
          </p:nvPr>
        </p:nvSpPr>
        <p:spPr>
          <a:xfrm>
            <a:off x="7342505" y="3050540"/>
            <a:ext cx="4272915" cy="3383280"/>
          </a:xfrm>
          <a:custGeom>
            <a:avLst/>
            <a:gdLst>
              <a:gd name="sw" fmla="*/ 1 w 6729"/>
              <a:gd name="sh" fmla="*/ 1 h 5328"/>
              <a:gd name="mins" fmla="min sw sh"/>
              <a:gd name="dsw" fmla="+- 0 sw mins"/>
              <a:gd name="dsh" fmla="+- 0 sh mins"/>
              <a:gd name="p0x0" fmla="*/ 180 w 6729"/>
              <a:gd name="p0y0" fmla="*/ 0 h 5328"/>
              <a:gd name="p0x1" fmla="*/ 6549 w 6729"/>
              <a:gd name="p0y1" fmla="*/ 0 h 5328"/>
              <a:gd name="p0x2" fmla="*/ 6648 w 6729"/>
              <a:gd name="p0y2" fmla="*/ 0 h 5328"/>
              <a:gd name="p0x3" fmla="*/ 6729 w 6729"/>
              <a:gd name="p0y3" fmla="*/ 80 h 5328"/>
              <a:gd name="p0x4" fmla="*/ 6729 w 6729"/>
              <a:gd name="p0y4" fmla="*/ 180 h 5328"/>
              <a:gd name="p0x5" fmla="*/ 6729 w 6729"/>
              <a:gd name="p0y5" fmla="*/ 5148 h 5328"/>
              <a:gd name="p0x6" fmla="*/ 6729 w 6729"/>
              <a:gd name="p0y6" fmla="*/ 5247 h 5328"/>
              <a:gd name="p0x7" fmla="*/ 6648 w 6729"/>
              <a:gd name="p0y7" fmla="*/ 5328 h 5328"/>
              <a:gd name="p0x8" fmla="*/ 6549 w 6729"/>
              <a:gd name="p0y8" fmla="*/ 5328 h 5328"/>
              <a:gd name="p0x9" fmla="*/ 180 w 6729"/>
              <a:gd name="p0y9" fmla="*/ 5328 h 5328"/>
              <a:gd name="p0x10" fmla="*/ 80 w 6729"/>
              <a:gd name="p0y10" fmla="*/ 5328 h 5328"/>
              <a:gd name="p0x11" fmla="*/ 0 w 6729"/>
              <a:gd name="p0y11" fmla="*/ 5247 h 5328"/>
              <a:gd name="p0x12" fmla="*/ 0 w 6729"/>
              <a:gd name="p0y12" fmla="*/ 5148 h 5328"/>
              <a:gd name="p0x13" fmla="*/ 0 w 6729"/>
              <a:gd name="p0y13" fmla="*/ 180 h 5328"/>
              <a:gd name="p0x14" fmla="*/ 0 w 6729"/>
              <a:gd name="p0y14" fmla="*/ 80 h 5328"/>
              <a:gd name="p0x15" fmla="*/ 80 w 6729"/>
              <a:gd name="p0y15" fmla="*/ 0 h 5328"/>
              <a:gd name="p0x16" fmla="*/ 180 w 6729"/>
              <a:gd name="p0y16" fmla="*/ 0 h 53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16" name="表格 15"/>
          <p:cNvGraphicFramePr/>
          <p:nvPr>
            <p:custDataLst>
              <p:tags r:id="rId20"/>
            </p:custDataLst>
          </p:nvPr>
        </p:nvGraphicFramePr>
        <p:xfrm>
          <a:off x="7546975" y="3255010"/>
          <a:ext cx="3872874" cy="2983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197"/>
                <a:gridCol w="1452267"/>
                <a:gridCol w="1452410"/>
              </a:tblGrid>
              <a:tr h="436215">
                <a:tc>
                  <a:txBody>
                    <a:bodyPr wrap="square"/>
                    <a:p>
                      <a:pPr algn="ctr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场景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古人做法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数学方法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848989"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年终盘账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大致估算全年收支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凑整估算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48989"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采买物资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先估总价再带银两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估算上限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49064"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赋税计算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按亩估算应缴税额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近似计算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实践拓展：生活中的加减智慧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运送大米：大数加减综合应用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751667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三次共运大米多少袋？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221551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217 w 1200"/>
              <a:gd name="p0y0" fmla="*/ 0 h 435"/>
              <a:gd name="p0x1" fmla="*/ 982 w 1200"/>
              <a:gd name="p0y1" fmla="*/ 0 h 435"/>
              <a:gd name="p0x2" fmla="*/ 1102 w 1200"/>
              <a:gd name="p0y2" fmla="*/ 0 h 435"/>
              <a:gd name="p0x3" fmla="*/ 1200 w 1200"/>
              <a:gd name="p0y3" fmla="*/ 97 h 435"/>
              <a:gd name="p0x4" fmla="*/ 1200 w 1200"/>
              <a:gd name="p0y4" fmla="*/ 217 h 435"/>
              <a:gd name="p0x5" fmla="*/ 1200 w 1200"/>
              <a:gd name="p0y5" fmla="*/ 337 h 435"/>
              <a:gd name="p0x6" fmla="*/ 1102 w 1200"/>
              <a:gd name="p0y6" fmla="*/ 435 h 435"/>
              <a:gd name="p0x7" fmla="*/ 982 w 1200"/>
              <a:gd name="p0y7" fmla="*/ 435 h 435"/>
              <a:gd name="p0x8" fmla="*/ 217 w 1200"/>
              <a:gd name="p0y8" fmla="*/ 435 h 435"/>
              <a:gd name="p0x9" fmla="*/ 97 w 1200"/>
              <a:gd name="p0y9" fmla="*/ 435 h 435"/>
              <a:gd name="p0x10" fmla="*/ 0 w 1200"/>
              <a:gd name="p0y10" fmla="*/ 337 h 435"/>
              <a:gd name="p0x11" fmla="*/ 0 w 1200"/>
              <a:gd name="p0y11" fmla="*/ 217 h 435"/>
              <a:gd name="p0x12" fmla="*/ 0 w 1200"/>
              <a:gd name="p0y12" fmla="*/ 97 h 435"/>
              <a:gd name="p0x13" fmla="*/ 97 w 1200"/>
              <a:gd name="p0y13" fmla="*/ 0 h 435"/>
              <a:gd name="p0x14" fmla="*/ 217 w 120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47725" y="2253634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连加运算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2606040"/>
            <a:ext cx="3155950" cy="426085"/>
          </a:xfrm>
          <a:custGeom>
            <a:avLst/>
            <a:gdLst>
              <a:gd name="sw" fmla="*/ 1 w 4970"/>
              <a:gd name="sh" fmla="*/ 1 h 671"/>
              <a:gd name="mins" fmla="min sw sh"/>
              <a:gd name="dsw" fmla="+- 0 sw mins"/>
              <a:gd name="dsh" fmla="+- 0 sh mins"/>
              <a:gd name="p0x0" fmla="*/ 180 w 4970"/>
              <a:gd name="p0y0" fmla="*/ 0 h 671"/>
              <a:gd name="p0x1" fmla="*/ 4790 w 4970"/>
              <a:gd name="p0y1" fmla="*/ 0 h 671"/>
              <a:gd name="p0x2" fmla="*/ 4889 w 4970"/>
              <a:gd name="p0y2" fmla="*/ 0 h 671"/>
              <a:gd name="p0x3" fmla="*/ 4970 w 4970"/>
              <a:gd name="p0y3" fmla="*/ 80 h 671"/>
              <a:gd name="p0x4" fmla="*/ 4970 w 4970"/>
              <a:gd name="p0y4" fmla="*/ 180 h 671"/>
              <a:gd name="p0x5" fmla="*/ 4970 w 4970"/>
              <a:gd name="p0y5" fmla="*/ 491 h 671"/>
              <a:gd name="p0x6" fmla="*/ 4970 w 4970"/>
              <a:gd name="p0y6" fmla="*/ 591 h 671"/>
              <a:gd name="p0x7" fmla="*/ 4889 w 4970"/>
              <a:gd name="p0y7" fmla="*/ 671 h 671"/>
              <a:gd name="p0x8" fmla="*/ 4790 w 4970"/>
              <a:gd name="p0y8" fmla="*/ 671 h 671"/>
              <a:gd name="p0x9" fmla="*/ 180 w 4970"/>
              <a:gd name="p0y9" fmla="*/ 671 h 671"/>
              <a:gd name="p0x10" fmla="*/ 80 w 4970"/>
              <a:gd name="p0y10" fmla="*/ 671 h 671"/>
              <a:gd name="p0x11" fmla="*/ 0 w 4970"/>
              <a:gd name="p0y11" fmla="*/ 591 h 671"/>
              <a:gd name="p0x12" fmla="*/ 0 w 4970"/>
              <a:gd name="p0y12" fmla="*/ 491 h 671"/>
              <a:gd name="p0x13" fmla="*/ 0 w 4970"/>
              <a:gd name="p0y13" fmla="*/ 180 h 671"/>
              <a:gd name="p0x14" fmla="*/ 0 w 4970"/>
              <a:gd name="p0y14" fmla="*/ 80 h 671"/>
              <a:gd name="p0x15" fmla="*/ 80 w 4970"/>
              <a:gd name="p0y15" fmla="*/ 0 h 671"/>
              <a:gd name="p0x16" fmla="*/ 180 w 4970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885825" y="2667019"/>
            <a:ext cx="305559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第一次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第二次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第三次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总袋数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43224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518051" y="1584979"/>
            <a:ext cx="3155975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第一次比第二次多运多少袋？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4518025" y="238188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217 w 1200"/>
              <a:gd name="p0y0" fmla="*/ 0 h 435"/>
              <a:gd name="p0x1" fmla="*/ 982 w 1200"/>
              <a:gd name="p0y1" fmla="*/ 0 h 435"/>
              <a:gd name="p0x2" fmla="*/ 1102 w 1200"/>
              <a:gd name="p0y2" fmla="*/ 0 h 435"/>
              <a:gd name="p0x3" fmla="*/ 1200 w 1200"/>
              <a:gd name="p0y3" fmla="*/ 97 h 435"/>
              <a:gd name="p0x4" fmla="*/ 1200 w 1200"/>
              <a:gd name="p0y4" fmla="*/ 217 h 435"/>
              <a:gd name="p0x5" fmla="*/ 1200 w 1200"/>
              <a:gd name="p0y5" fmla="*/ 337 h 435"/>
              <a:gd name="p0x6" fmla="*/ 1102 w 1200"/>
              <a:gd name="p0y6" fmla="*/ 435 h 435"/>
              <a:gd name="p0x7" fmla="*/ 982 w 1200"/>
              <a:gd name="p0y7" fmla="*/ 435 h 435"/>
              <a:gd name="p0x8" fmla="*/ 217 w 1200"/>
              <a:gd name="p0y8" fmla="*/ 435 h 435"/>
              <a:gd name="p0x9" fmla="*/ 97 w 1200"/>
              <a:gd name="p0y9" fmla="*/ 435 h 435"/>
              <a:gd name="p0x10" fmla="*/ 0 w 1200"/>
              <a:gd name="p0y10" fmla="*/ 337 h 435"/>
              <a:gd name="p0x11" fmla="*/ 0 w 1200"/>
              <a:gd name="p0y11" fmla="*/ 217 h 435"/>
              <a:gd name="p0x12" fmla="*/ 0 w 1200"/>
              <a:gd name="p0y12" fmla="*/ 97 h 435"/>
              <a:gd name="p0x13" fmla="*/ 97 w 1200"/>
              <a:gd name="p0y13" fmla="*/ 0 h 435"/>
              <a:gd name="p0x14" fmla="*/ 217 w 120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594251" y="2420322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减法比较</a:t>
            </a:r>
            <a:endParaRPr sz="120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4518025" y="2772410"/>
            <a:ext cx="3155950" cy="426720"/>
          </a:xfrm>
          <a:custGeom>
            <a:avLst/>
            <a:gdLst>
              <a:gd name="sw" fmla="*/ 1 w 4970"/>
              <a:gd name="sh" fmla="*/ 1 h 671"/>
              <a:gd name="mins" fmla="min sw sh"/>
              <a:gd name="dsw" fmla="+- 0 sw mins"/>
              <a:gd name="dsh" fmla="+- 0 sh mins"/>
              <a:gd name="p0x0" fmla="*/ 180 w 4970"/>
              <a:gd name="p0y0" fmla="*/ 0 h 671"/>
              <a:gd name="p0x1" fmla="*/ 4790 w 4970"/>
              <a:gd name="p0y1" fmla="*/ 0 h 671"/>
              <a:gd name="p0x2" fmla="*/ 4889 w 4970"/>
              <a:gd name="p0y2" fmla="*/ 0 h 671"/>
              <a:gd name="p0x3" fmla="*/ 4970 w 4970"/>
              <a:gd name="p0y3" fmla="*/ 80 h 671"/>
              <a:gd name="p0x4" fmla="*/ 4970 w 4970"/>
              <a:gd name="p0y4" fmla="*/ 180 h 671"/>
              <a:gd name="p0x5" fmla="*/ 4970 w 4970"/>
              <a:gd name="p0y5" fmla="*/ 491 h 671"/>
              <a:gd name="p0x6" fmla="*/ 4970 w 4970"/>
              <a:gd name="p0y6" fmla="*/ 591 h 671"/>
              <a:gd name="p0x7" fmla="*/ 4889 w 4970"/>
              <a:gd name="p0y7" fmla="*/ 671 h 671"/>
              <a:gd name="p0x8" fmla="*/ 4790 w 4970"/>
              <a:gd name="p0y8" fmla="*/ 671 h 671"/>
              <a:gd name="p0x9" fmla="*/ 180 w 4970"/>
              <a:gd name="p0y9" fmla="*/ 671 h 671"/>
              <a:gd name="p0x10" fmla="*/ 80 w 4970"/>
              <a:gd name="p0y10" fmla="*/ 671 h 671"/>
              <a:gd name="p0x11" fmla="*/ 0 w 4970"/>
              <a:gd name="p0y11" fmla="*/ 591 h 671"/>
              <a:gd name="p0x12" fmla="*/ 0 w 4970"/>
              <a:gd name="p0y12" fmla="*/ 491 h 671"/>
              <a:gd name="p0x13" fmla="*/ 0 w 4970"/>
              <a:gd name="p0y13" fmla="*/ 180 h 671"/>
              <a:gd name="p0x14" fmla="*/ 0 w 4970"/>
              <a:gd name="p0y14" fmla="*/ 80 h 671"/>
              <a:gd name="p0x15" fmla="*/ 80 w 4970"/>
              <a:gd name="p0y15" fmla="*/ 0 h 671"/>
              <a:gd name="p0x16" fmla="*/ 180 w 4970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4632351" y="2833706"/>
            <a:ext cx="29273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第一次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第二次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相差袋数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8068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8264576" y="1751667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还剩多少袋未运？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8264525" y="221551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217 w 1200"/>
              <a:gd name="p0y0" fmla="*/ 0 h 435"/>
              <a:gd name="p0x1" fmla="*/ 982 w 1200"/>
              <a:gd name="p0y1" fmla="*/ 0 h 435"/>
              <a:gd name="p0x2" fmla="*/ 1102 w 1200"/>
              <a:gd name="p0y2" fmla="*/ 0 h 435"/>
              <a:gd name="p0x3" fmla="*/ 1200 w 1200"/>
              <a:gd name="p0y3" fmla="*/ 97 h 435"/>
              <a:gd name="p0x4" fmla="*/ 1200 w 1200"/>
              <a:gd name="p0y4" fmla="*/ 217 h 435"/>
              <a:gd name="p0x5" fmla="*/ 1200 w 1200"/>
              <a:gd name="p0y5" fmla="*/ 337 h 435"/>
              <a:gd name="p0x6" fmla="*/ 1102 w 1200"/>
              <a:gd name="p0y6" fmla="*/ 435 h 435"/>
              <a:gd name="p0x7" fmla="*/ 982 w 1200"/>
              <a:gd name="p0y7" fmla="*/ 435 h 435"/>
              <a:gd name="p0x8" fmla="*/ 217 w 1200"/>
              <a:gd name="p0y8" fmla="*/ 435 h 435"/>
              <a:gd name="p0x9" fmla="*/ 97 w 1200"/>
              <a:gd name="p0y9" fmla="*/ 435 h 435"/>
              <a:gd name="p0x10" fmla="*/ 0 w 1200"/>
              <a:gd name="p0y10" fmla="*/ 337 h 435"/>
              <a:gd name="p0x11" fmla="*/ 0 w 1200"/>
              <a:gd name="p0y11" fmla="*/ 217 h 435"/>
              <a:gd name="p0x12" fmla="*/ 0 w 1200"/>
              <a:gd name="p0y12" fmla="*/ 97 h 435"/>
              <a:gd name="p0x13" fmla="*/ 97 w 1200"/>
              <a:gd name="p0y13" fmla="*/ 0 h 435"/>
              <a:gd name="p0x14" fmla="*/ 217 w 120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F4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8340776" y="2253634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3E6B5D"/>
                </a:solidFill>
                <a:latin typeface="微软雅黑" panose="020B0503020204020204" charset="-122"/>
                <a:ea typeface="微软雅黑" panose="020B0503020204020204" charset="-122"/>
              </a:rPr>
              <a:t>连减运算</a:t>
            </a:r>
            <a:endParaRPr sz="1200">
              <a:solidFill>
                <a:srgbClr val="3E6B5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8264525" y="2606040"/>
            <a:ext cx="3155950" cy="426085"/>
          </a:xfrm>
          <a:custGeom>
            <a:avLst/>
            <a:gdLst>
              <a:gd name="sw" fmla="*/ 1 w 4970"/>
              <a:gd name="sh" fmla="*/ 1 h 671"/>
              <a:gd name="mins" fmla="min sw sh"/>
              <a:gd name="dsw" fmla="+- 0 sw mins"/>
              <a:gd name="dsh" fmla="+- 0 sh mins"/>
              <a:gd name="p0x0" fmla="*/ 180 w 4970"/>
              <a:gd name="p0y0" fmla="*/ 0 h 671"/>
              <a:gd name="p0x1" fmla="*/ 4790 w 4970"/>
              <a:gd name="p0y1" fmla="*/ 0 h 671"/>
              <a:gd name="p0x2" fmla="*/ 4889 w 4970"/>
              <a:gd name="p0y2" fmla="*/ 0 h 671"/>
              <a:gd name="p0x3" fmla="*/ 4970 w 4970"/>
              <a:gd name="p0y3" fmla="*/ 80 h 671"/>
              <a:gd name="p0x4" fmla="*/ 4970 w 4970"/>
              <a:gd name="p0y4" fmla="*/ 180 h 671"/>
              <a:gd name="p0x5" fmla="*/ 4970 w 4970"/>
              <a:gd name="p0y5" fmla="*/ 491 h 671"/>
              <a:gd name="p0x6" fmla="*/ 4970 w 4970"/>
              <a:gd name="p0y6" fmla="*/ 591 h 671"/>
              <a:gd name="p0x7" fmla="*/ 4889 w 4970"/>
              <a:gd name="p0y7" fmla="*/ 671 h 671"/>
              <a:gd name="p0x8" fmla="*/ 4790 w 4970"/>
              <a:gd name="p0y8" fmla="*/ 671 h 671"/>
              <a:gd name="p0x9" fmla="*/ 180 w 4970"/>
              <a:gd name="p0y9" fmla="*/ 671 h 671"/>
              <a:gd name="p0x10" fmla="*/ 80 w 4970"/>
              <a:gd name="p0y10" fmla="*/ 671 h 671"/>
              <a:gd name="p0x11" fmla="*/ 0 w 4970"/>
              <a:gd name="p0y11" fmla="*/ 591 h 671"/>
              <a:gd name="p0x12" fmla="*/ 0 w 4970"/>
              <a:gd name="p0y12" fmla="*/ 491 h 671"/>
              <a:gd name="p0x13" fmla="*/ 0 w 4970"/>
              <a:gd name="p0y13" fmla="*/ 180 h 671"/>
              <a:gd name="p0x14" fmla="*/ 0 w 4970"/>
              <a:gd name="p0y14" fmla="*/ 80 h 671"/>
              <a:gd name="p0x15" fmla="*/ 80 w 4970"/>
              <a:gd name="p0y15" fmla="*/ 0 h 671"/>
              <a:gd name="p0x16" fmla="*/ 180 w 4970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8378876" y="2667019"/>
            <a:ext cx="29273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总量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已运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再运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剩余袋数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575945" y="38906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180 w 8535"/>
              <a:gd name="p0y0" fmla="*/ 0 h 4065"/>
              <a:gd name="p0x1" fmla="*/ 8355 w 8535"/>
              <a:gd name="p0y1" fmla="*/ 0 h 4065"/>
              <a:gd name="p0x2" fmla="*/ 8454 w 8535"/>
              <a:gd name="p0y2" fmla="*/ 0 h 4065"/>
              <a:gd name="p0x3" fmla="*/ 8535 w 8535"/>
              <a:gd name="p0y3" fmla="*/ 80 h 4065"/>
              <a:gd name="p0x4" fmla="*/ 8535 w 8535"/>
              <a:gd name="p0y4" fmla="*/ 180 h 4065"/>
              <a:gd name="p0x5" fmla="*/ 8535 w 8535"/>
              <a:gd name="p0y5" fmla="*/ 3885 h 4065"/>
              <a:gd name="p0x6" fmla="*/ 8535 w 8535"/>
              <a:gd name="p0y6" fmla="*/ 3984 h 4065"/>
              <a:gd name="p0x7" fmla="*/ 8454 w 8535"/>
              <a:gd name="p0y7" fmla="*/ 4065 h 4065"/>
              <a:gd name="p0x8" fmla="*/ 8355 w 8535"/>
              <a:gd name="p0y8" fmla="*/ 4065 h 4065"/>
              <a:gd name="p0x9" fmla="*/ 180 w 8535"/>
              <a:gd name="p0y9" fmla="*/ 4065 h 4065"/>
              <a:gd name="p0x10" fmla="*/ 80 w 8535"/>
              <a:gd name="p0y10" fmla="*/ 4065 h 4065"/>
              <a:gd name="p0x11" fmla="*/ 0 w 8535"/>
              <a:gd name="p0y11" fmla="*/ 3984 h 4065"/>
              <a:gd name="p0x12" fmla="*/ 0 w 8535"/>
              <a:gd name="p0y12" fmla="*/ 3885 h 4065"/>
              <a:gd name="p0x13" fmla="*/ 0 w 8535"/>
              <a:gd name="p0y13" fmla="*/ 180 h 4065"/>
              <a:gd name="p0x14" fmla="*/ 0 w 8535"/>
              <a:gd name="p0y14" fmla="*/ 80 h 4065"/>
              <a:gd name="p0x15" fmla="*/ 80 w 8535"/>
              <a:gd name="p0y15" fmla="*/ 0 h 4065"/>
              <a:gd name="p0x16" fmla="*/ 18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771525" y="4438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4111" t="-3067" r="-4111" b="-3067"/>
          <a:stretch>
            <a:fillRect/>
          </a:stretch>
        </p:blipFill>
        <p:spPr>
          <a:xfrm>
            <a:off x="826135" y="4519295"/>
            <a:ext cx="309245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1304925" y="4465320"/>
            <a:ext cx="15501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漕运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771525" y="4995863"/>
            <a:ext cx="502920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将粮食从南方运往北方，需精确计算运量与损耗。大运河上的漕船，每船载重、航程损耗、中转分配，都离不开大数的加减运算。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6195695" y="38906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180 w 8535"/>
              <a:gd name="p0y0" fmla="*/ 0 h 4065"/>
              <a:gd name="p0x1" fmla="*/ 8355 w 8535"/>
              <a:gd name="p0y1" fmla="*/ 0 h 4065"/>
              <a:gd name="p0x2" fmla="*/ 8454 w 8535"/>
              <a:gd name="p0y2" fmla="*/ 0 h 4065"/>
              <a:gd name="p0x3" fmla="*/ 8535 w 8535"/>
              <a:gd name="p0y3" fmla="*/ 80 h 4065"/>
              <a:gd name="p0x4" fmla="*/ 8535 w 8535"/>
              <a:gd name="p0y4" fmla="*/ 180 h 4065"/>
              <a:gd name="p0x5" fmla="*/ 8535 w 8535"/>
              <a:gd name="p0y5" fmla="*/ 3885 h 4065"/>
              <a:gd name="p0x6" fmla="*/ 8535 w 8535"/>
              <a:gd name="p0y6" fmla="*/ 3984 h 4065"/>
              <a:gd name="p0x7" fmla="*/ 8454 w 8535"/>
              <a:gd name="p0y7" fmla="*/ 4065 h 4065"/>
              <a:gd name="p0x8" fmla="*/ 8355 w 8535"/>
              <a:gd name="p0y8" fmla="*/ 4065 h 4065"/>
              <a:gd name="p0x9" fmla="*/ 180 w 8535"/>
              <a:gd name="p0y9" fmla="*/ 4065 h 4065"/>
              <a:gd name="p0x10" fmla="*/ 80 w 8535"/>
              <a:gd name="p0y10" fmla="*/ 4065 h 4065"/>
              <a:gd name="p0x11" fmla="*/ 0 w 8535"/>
              <a:gd name="p0y11" fmla="*/ 3984 h 4065"/>
              <a:gd name="p0x12" fmla="*/ 0 w 8535"/>
              <a:gd name="p0y12" fmla="*/ 3885 h 4065"/>
              <a:gd name="p0x13" fmla="*/ 0 w 8535"/>
              <a:gd name="p0y13" fmla="*/ 180 h 4065"/>
              <a:gd name="p0x14" fmla="*/ 0 w 8535"/>
              <a:gd name="p0y14" fmla="*/ 80 h 4065"/>
              <a:gd name="p0x15" fmla="*/ 80 w 8535"/>
              <a:gd name="p0y15" fmla="*/ 0 h 4065"/>
              <a:gd name="p0x16" fmla="*/ 18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6391275" y="4438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6459855" y="4519295"/>
            <a:ext cx="281305" cy="2527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6924675" y="4465320"/>
            <a:ext cx="28836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《九章算术》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衰分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6391275" y="4995863"/>
            <a:ext cx="502920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按比例分配物资，涉及加减混合运算。古人用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衰分术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解决赋税、徭役、粮食的公平分摊，是中国古代数学的杰出成就。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加与减综合练习与文化延伸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115695"/>
          </a:xfrm>
          <a:custGeom>
            <a:avLst/>
            <a:gdLst>
              <a:gd name="sw" fmla="*/ 1 w 17385"/>
              <a:gd name="sh" fmla="*/ 1 h 1757"/>
              <a:gd name="mins" fmla="min sw sh"/>
              <a:gd name="dsw" fmla="+- 0 sw mins"/>
              <a:gd name="dsh" fmla="+- 0 sh mins"/>
              <a:gd name="p0x0" fmla="*/ 180 w 17385"/>
              <a:gd name="p0y0" fmla="*/ 0 h 1757"/>
              <a:gd name="p0x1" fmla="*/ 17205 w 17385"/>
              <a:gd name="p0y1" fmla="*/ 0 h 1757"/>
              <a:gd name="p0x2" fmla="*/ 17304 w 17385"/>
              <a:gd name="p0y2" fmla="*/ 0 h 1757"/>
              <a:gd name="p0x3" fmla="*/ 17385 w 17385"/>
              <a:gd name="p0y3" fmla="*/ 80 h 1757"/>
              <a:gd name="p0x4" fmla="*/ 17385 w 17385"/>
              <a:gd name="p0y4" fmla="*/ 180 h 1757"/>
              <a:gd name="p0x5" fmla="*/ 17385 w 17385"/>
              <a:gd name="p0y5" fmla="*/ 1577 h 1757"/>
              <a:gd name="p0x6" fmla="*/ 17385 w 17385"/>
              <a:gd name="p0y6" fmla="*/ 1676 h 1757"/>
              <a:gd name="p0x7" fmla="*/ 17304 w 17385"/>
              <a:gd name="p0y7" fmla="*/ 1757 h 1757"/>
              <a:gd name="p0x8" fmla="*/ 17205 w 17385"/>
              <a:gd name="p0y8" fmla="*/ 1757 h 1757"/>
              <a:gd name="p0x9" fmla="*/ 180 w 17385"/>
              <a:gd name="p0y9" fmla="*/ 1757 h 1757"/>
              <a:gd name="p0x10" fmla="*/ 80 w 17385"/>
              <a:gd name="p0y10" fmla="*/ 1757 h 1757"/>
              <a:gd name="p0x11" fmla="*/ 0 w 17385"/>
              <a:gd name="p0y11" fmla="*/ 1676 h 1757"/>
              <a:gd name="p0x12" fmla="*/ 0 w 17385"/>
              <a:gd name="p0y12" fmla="*/ 1577 h 1757"/>
              <a:gd name="p0x13" fmla="*/ 0 w 17385"/>
              <a:gd name="p0y13" fmla="*/ 180 h 1757"/>
              <a:gd name="p0x14" fmla="*/ 0 w 17385"/>
              <a:gd name="p0y14" fmla="*/ 80 h 1757"/>
              <a:gd name="p0x15" fmla="*/ 80 w 17385"/>
              <a:gd name="p0y15" fmla="*/ 0 h 1757"/>
              <a:gd name="p0x16" fmla="*/ 180 w 17385"/>
              <a:gd name="p0y16" fmla="*/ 0 h 1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533574" y="1380839"/>
            <a:ext cx="712477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从《朱子家训》看节约中的大数运算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463165"/>
            <a:ext cx="5075555" cy="1202690"/>
          </a:xfrm>
          <a:custGeom>
            <a:avLst/>
            <a:gdLst>
              <a:gd name="sw" fmla="*/ 1 w 7992"/>
              <a:gd name="sh" fmla="*/ 1 h 1894"/>
              <a:gd name="mins" fmla="min sw sh"/>
              <a:gd name="dsw" fmla="+- 0 sw mins"/>
              <a:gd name="dsh" fmla="+- 0 sh mins"/>
              <a:gd name="p0x0" fmla="*/ 180 w 7992"/>
              <a:gd name="p0y0" fmla="*/ 0 h 1894"/>
              <a:gd name="p0x1" fmla="*/ 7812 w 7992"/>
              <a:gd name="p0y1" fmla="*/ 0 h 1894"/>
              <a:gd name="p0x2" fmla="*/ 7912 w 7992"/>
              <a:gd name="p0y2" fmla="*/ 0 h 1894"/>
              <a:gd name="p0x3" fmla="*/ 7992 w 7992"/>
              <a:gd name="p0y3" fmla="*/ 80 h 1894"/>
              <a:gd name="p0x4" fmla="*/ 7992 w 7992"/>
              <a:gd name="p0y4" fmla="*/ 180 h 1894"/>
              <a:gd name="p0x5" fmla="*/ 7992 w 7992"/>
              <a:gd name="p0y5" fmla="*/ 1714 h 1894"/>
              <a:gd name="p0x6" fmla="*/ 7992 w 7992"/>
              <a:gd name="p0y6" fmla="*/ 1813 h 1894"/>
              <a:gd name="p0x7" fmla="*/ 7912 w 7992"/>
              <a:gd name="p0y7" fmla="*/ 1894 h 1894"/>
              <a:gd name="p0x8" fmla="*/ 7812 w 7992"/>
              <a:gd name="p0y8" fmla="*/ 1894 h 1894"/>
              <a:gd name="p0x9" fmla="*/ 180 w 7992"/>
              <a:gd name="p0y9" fmla="*/ 1894 h 1894"/>
              <a:gd name="p0x10" fmla="*/ 80 w 7992"/>
              <a:gd name="p0y10" fmla="*/ 1894 h 1894"/>
              <a:gd name="p0x11" fmla="*/ 0 w 7992"/>
              <a:gd name="p0y11" fmla="*/ 1813 h 1894"/>
              <a:gd name="p0x12" fmla="*/ 0 w 7992"/>
              <a:gd name="p0y12" fmla="*/ 1714 h 1894"/>
              <a:gd name="p0x13" fmla="*/ 0 w 7992"/>
              <a:gd name="p0y13" fmla="*/ 180 h 1894"/>
              <a:gd name="p0x14" fmla="*/ 0 w 7992"/>
              <a:gd name="p0y14" fmla="*/ 80 h 1894"/>
              <a:gd name="p0x15" fmla="*/ 80 w 7992"/>
              <a:gd name="p0y15" fmla="*/ 0 h 1894"/>
              <a:gd name="p0x16" fmla="*/ 180 w 7992"/>
              <a:gd name="p0y16" fmla="*/ 0 h 18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6924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864235" y="2753995"/>
            <a:ext cx="156845" cy="2146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228725" y="2705776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基础练习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137449"/>
            <a:ext cx="3517516" cy="3101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三位数连加竖式计算，如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456+289+137</a:t>
            </a:r>
            <a:endParaRPr sz="1415" b="1" spc="-14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3865880"/>
            <a:ext cx="5075555" cy="1203325"/>
          </a:xfrm>
          <a:custGeom>
            <a:avLst/>
            <a:gdLst>
              <a:gd name="sw" fmla="*/ 1 w 7992"/>
              <a:gd name="sh" fmla="*/ 1 h 1894"/>
              <a:gd name="mins" fmla="min sw sh"/>
              <a:gd name="dsw" fmla="+- 0 sw mins"/>
              <a:gd name="dsh" fmla="+- 0 sh mins"/>
              <a:gd name="p0x0" fmla="*/ 180 w 7992"/>
              <a:gd name="p0y0" fmla="*/ 0 h 1894"/>
              <a:gd name="p0x1" fmla="*/ 7812 w 7992"/>
              <a:gd name="p0y1" fmla="*/ 0 h 1894"/>
              <a:gd name="p0x2" fmla="*/ 7912 w 7992"/>
              <a:gd name="p0y2" fmla="*/ 0 h 1894"/>
              <a:gd name="p0x3" fmla="*/ 7992 w 7992"/>
              <a:gd name="p0y3" fmla="*/ 80 h 1894"/>
              <a:gd name="p0x4" fmla="*/ 7992 w 7992"/>
              <a:gd name="p0y4" fmla="*/ 180 h 1894"/>
              <a:gd name="p0x5" fmla="*/ 7992 w 7992"/>
              <a:gd name="p0y5" fmla="*/ 1714 h 1894"/>
              <a:gd name="p0x6" fmla="*/ 7992 w 7992"/>
              <a:gd name="p0y6" fmla="*/ 1813 h 1894"/>
              <a:gd name="p0x7" fmla="*/ 7912 w 7992"/>
              <a:gd name="p0y7" fmla="*/ 1894 h 1894"/>
              <a:gd name="p0x8" fmla="*/ 7812 w 7992"/>
              <a:gd name="p0y8" fmla="*/ 1894 h 1894"/>
              <a:gd name="p0x9" fmla="*/ 180 w 7992"/>
              <a:gd name="p0y9" fmla="*/ 1894 h 1894"/>
              <a:gd name="p0x10" fmla="*/ 80 w 7992"/>
              <a:gd name="p0y10" fmla="*/ 1894 h 1894"/>
              <a:gd name="p0x11" fmla="*/ 0 w 7992"/>
              <a:gd name="p0y11" fmla="*/ 1813 h 1894"/>
              <a:gd name="p0x12" fmla="*/ 0 w 7992"/>
              <a:gd name="p0y12" fmla="*/ 1714 h 1894"/>
              <a:gd name="p0x13" fmla="*/ 0 w 7992"/>
              <a:gd name="p0y13" fmla="*/ 180 h 1894"/>
              <a:gd name="p0x14" fmla="*/ 0 w 7992"/>
              <a:gd name="p0y14" fmla="*/ 80 h 1894"/>
              <a:gd name="p0x15" fmla="*/ 80 w 7992"/>
              <a:gd name="p0y15" fmla="*/ 0 h 1894"/>
              <a:gd name="p0x16" fmla="*/ 180 w 7992"/>
              <a:gd name="p0y16" fmla="*/ 0 h 18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0951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864235" y="4156710"/>
            <a:ext cx="156845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228725" y="4108628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进阶练习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71525" y="4540301"/>
            <a:ext cx="3500971" cy="3101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加减混合应用题：月收入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−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−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节余</a:t>
            </a:r>
            <a:endParaRPr sz="1415" b="1" spc="-14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5269230"/>
            <a:ext cx="5075555" cy="1202690"/>
          </a:xfrm>
          <a:custGeom>
            <a:avLst/>
            <a:gdLst>
              <a:gd name="sw" fmla="*/ 1 w 7992"/>
              <a:gd name="sh" fmla="*/ 1 h 1894"/>
              <a:gd name="mins" fmla="min sw sh"/>
              <a:gd name="dsw" fmla="+- 0 sw mins"/>
              <a:gd name="dsh" fmla="+- 0 sh mins"/>
              <a:gd name="p0x0" fmla="*/ 180 w 7992"/>
              <a:gd name="p0y0" fmla="*/ 0 h 1894"/>
              <a:gd name="p0x1" fmla="*/ 7812 w 7992"/>
              <a:gd name="p0y1" fmla="*/ 0 h 1894"/>
              <a:gd name="p0x2" fmla="*/ 7912 w 7992"/>
              <a:gd name="p0y2" fmla="*/ 0 h 1894"/>
              <a:gd name="p0x3" fmla="*/ 7992 w 7992"/>
              <a:gd name="p0y3" fmla="*/ 80 h 1894"/>
              <a:gd name="p0x4" fmla="*/ 7992 w 7992"/>
              <a:gd name="p0y4" fmla="*/ 180 h 1894"/>
              <a:gd name="p0x5" fmla="*/ 7992 w 7992"/>
              <a:gd name="p0y5" fmla="*/ 1714 h 1894"/>
              <a:gd name="p0x6" fmla="*/ 7992 w 7992"/>
              <a:gd name="p0y6" fmla="*/ 1813 h 1894"/>
              <a:gd name="p0x7" fmla="*/ 7912 w 7992"/>
              <a:gd name="p0y7" fmla="*/ 1894 h 1894"/>
              <a:gd name="p0x8" fmla="*/ 7812 w 7992"/>
              <a:gd name="p0y8" fmla="*/ 1894 h 1894"/>
              <a:gd name="p0x9" fmla="*/ 180 w 7992"/>
              <a:gd name="p0y9" fmla="*/ 1894 h 1894"/>
              <a:gd name="p0x10" fmla="*/ 80 w 7992"/>
              <a:gd name="p0y10" fmla="*/ 1894 h 1894"/>
              <a:gd name="p0x11" fmla="*/ 0 w 7992"/>
              <a:gd name="p0y11" fmla="*/ 1813 h 1894"/>
              <a:gd name="p0x12" fmla="*/ 0 w 7992"/>
              <a:gd name="p0y12" fmla="*/ 1714 h 1894"/>
              <a:gd name="p0x13" fmla="*/ 0 w 7992"/>
              <a:gd name="p0y13" fmla="*/ 180 h 1894"/>
              <a:gd name="p0x14" fmla="*/ 0 w 7992"/>
              <a:gd name="p0y14" fmla="*/ 80 h 1894"/>
              <a:gd name="p0x15" fmla="*/ 80 w 7992"/>
              <a:gd name="p0y15" fmla="*/ 0 h 1894"/>
              <a:gd name="p0x16" fmla="*/ 180 w 7992"/>
              <a:gd name="p0y16" fmla="*/ 0 h 18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4978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4259" t="-12407" r="-4259" b="-12407"/>
          <a:stretch>
            <a:fillRect/>
          </a:stretch>
        </p:blipFill>
        <p:spPr>
          <a:xfrm>
            <a:off x="849630" y="5560060"/>
            <a:ext cx="186055" cy="2139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228725" y="551148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拓展练习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71525" y="5943162"/>
            <a:ext cx="4684890" cy="3101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设计</a:t>
            </a:r>
            <a:r>
              <a:rPr lang="en-US"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家庭月度收支表</a:t>
            </a:r>
            <a:r>
              <a:rPr lang="en-US" altLang="zh-CN"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，用连加连减计算节余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5889625" y="2463165"/>
            <a:ext cx="5725795" cy="1202690"/>
          </a:xfrm>
          <a:custGeom>
            <a:avLst/>
            <a:gdLst>
              <a:gd name="sw" fmla="*/ 1 w 9017"/>
              <a:gd name="sh" fmla="*/ 1 h 1894"/>
              <a:gd name="mins" fmla="min sw sh"/>
              <a:gd name="dsw" fmla="+- 0 sw mins"/>
              <a:gd name="dsh" fmla="+- 0 sh mins"/>
              <a:gd name="p0x0" fmla="*/ 180 w 9017"/>
              <a:gd name="p0y0" fmla="*/ 0 h 1894"/>
              <a:gd name="p0x1" fmla="*/ 8837 w 9017"/>
              <a:gd name="p0y1" fmla="*/ 0 h 1894"/>
              <a:gd name="p0x2" fmla="*/ 8936 w 9017"/>
              <a:gd name="p0y2" fmla="*/ 0 h 1894"/>
              <a:gd name="p0x3" fmla="*/ 9017 w 9017"/>
              <a:gd name="p0y3" fmla="*/ 80 h 1894"/>
              <a:gd name="p0x4" fmla="*/ 9017 w 9017"/>
              <a:gd name="p0y4" fmla="*/ 180 h 1894"/>
              <a:gd name="p0x5" fmla="*/ 9017 w 9017"/>
              <a:gd name="p0y5" fmla="*/ 1714 h 1894"/>
              <a:gd name="p0x6" fmla="*/ 9017 w 9017"/>
              <a:gd name="p0y6" fmla="*/ 1813 h 1894"/>
              <a:gd name="p0x7" fmla="*/ 8936 w 9017"/>
              <a:gd name="p0y7" fmla="*/ 1894 h 1894"/>
              <a:gd name="p0x8" fmla="*/ 8837 w 9017"/>
              <a:gd name="p0y8" fmla="*/ 1894 h 1894"/>
              <a:gd name="p0x9" fmla="*/ 180 w 9017"/>
              <a:gd name="p0y9" fmla="*/ 1894 h 1894"/>
              <a:gd name="p0x10" fmla="*/ 80 w 9017"/>
              <a:gd name="p0y10" fmla="*/ 1894 h 1894"/>
              <a:gd name="p0x11" fmla="*/ 0 w 9017"/>
              <a:gd name="p0y11" fmla="*/ 1813 h 1894"/>
              <a:gd name="p0x12" fmla="*/ 0 w 9017"/>
              <a:gd name="p0y12" fmla="*/ 1714 h 1894"/>
              <a:gd name="p0x13" fmla="*/ 0 w 9017"/>
              <a:gd name="p0y13" fmla="*/ 180 h 1894"/>
              <a:gd name="p0x14" fmla="*/ 0 w 9017"/>
              <a:gd name="p0y14" fmla="*/ 80 h 1894"/>
              <a:gd name="p0x15" fmla="*/ 80 w 9017"/>
              <a:gd name="p0y15" fmla="*/ 0 h 1894"/>
              <a:gd name="p0x16" fmla="*/ 180 w 9017"/>
              <a:gd name="p0y16" fmla="*/ 0 h 18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084570" y="26924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6151245" y="2753995"/>
            <a:ext cx="209550" cy="2146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6542265" y="2705776"/>
            <a:ext cx="13286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账房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6085065" y="3137449"/>
            <a:ext cx="5335410" cy="3101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</a:t>
            </a:r>
            <a:r>
              <a:rPr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算盘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进行大数加减运算，传承千年计算智慧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5889625" y="3865880"/>
            <a:ext cx="5725795" cy="1203325"/>
          </a:xfrm>
          <a:custGeom>
            <a:avLst/>
            <a:gdLst>
              <a:gd name="sw" fmla="*/ 1 w 9017"/>
              <a:gd name="sh" fmla="*/ 1 h 1894"/>
              <a:gd name="mins" fmla="min sw sh"/>
              <a:gd name="dsw" fmla="+- 0 sw mins"/>
              <a:gd name="dsh" fmla="+- 0 sh mins"/>
              <a:gd name="p0x0" fmla="*/ 180 w 9017"/>
              <a:gd name="p0y0" fmla="*/ 0 h 1894"/>
              <a:gd name="p0x1" fmla="*/ 8837 w 9017"/>
              <a:gd name="p0y1" fmla="*/ 0 h 1894"/>
              <a:gd name="p0x2" fmla="*/ 8936 w 9017"/>
              <a:gd name="p0y2" fmla="*/ 0 h 1894"/>
              <a:gd name="p0x3" fmla="*/ 9017 w 9017"/>
              <a:gd name="p0y3" fmla="*/ 80 h 1894"/>
              <a:gd name="p0x4" fmla="*/ 9017 w 9017"/>
              <a:gd name="p0y4" fmla="*/ 180 h 1894"/>
              <a:gd name="p0x5" fmla="*/ 9017 w 9017"/>
              <a:gd name="p0y5" fmla="*/ 1714 h 1894"/>
              <a:gd name="p0x6" fmla="*/ 9017 w 9017"/>
              <a:gd name="p0y6" fmla="*/ 1813 h 1894"/>
              <a:gd name="p0x7" fmla="*/ 8936 w 9017"/>
              <a:gd name="p0y7" fmla="*/ 1894 h 1894"/>
              <a:gd name="p0x8" fmla="*/ 8837 w 9017"/>
              <a:gd name="p0y8" fmla="*/ 1894 h 1894"/>
              <a:gd name="p0x9" fmla="*/ 180 w 9017"/>
              <a:gd name="p0y9" fmla="*/ 1894 h 1894"/>
              <a:gd name="p0x10" fmla="*/ 80 w 9017"/>
              <a:gd name="p0y10" fmla="*/ 1894 h 1894"/>
              <a:gd name="p0x11" fmla="*/ 0 w 9017"/>
              <a:gd name="p0y11" fmla="*/ 1813 h 1894"/>
              <a:gd name="p0x12" fmla="*/ 0 w 9017"/>
              <a:gd name="p0y12" fmla="*/ 1714 h 1894"/>
              <a:gd name="p0x13" fmla="*/ 0 w 9017"/>
              <a:gd name="p0y13" fmla="*/ 180 h 1894"/>
              <a:gd name="p0x14" fmla="*/ 0 w 9017"/>
              <a:gd name="p0y14" fmla="*/ 80 h 1894"/>
              <a:gd name="p0x15" fmla="*/ 80 w 9017"/>
              <a:gd name="p0y15" fmla="*/ 0 h 1894"/>
              <a:gd name="p0x16" fmla="*/ 180 w 9017"/>
              <a:gd name="p0y16" fmla="*/ 0 h 18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084570" y="40951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949" t="-3651" r="-2949" b="-3651"/>
          <a:stretch>
            <a:fillRect/>
          </a:stretch>
        </p:blipFill>
        <p:spPr>
          <a:xfrm>
            <a:off x="6125210" y="4156710"/>
            <a:ext cx="262255" cy="2146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542265" y="4108628"/>
            <a:ext cx="13286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斤两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换算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085065" y="4540301"/>
            <a:ext cx="5335410" cy="3101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传统度量：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斤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=16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两，半斤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=8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两，蕴含</a:t>
            </a:r>
            <a:r>
              <a:rPr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十六进制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思维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5889625" y="5269230"/>
            <a:ext cx="5725795" cy="1202690"/>
          </a:xfrm>
          <a:custGeom>
            <a:avLst/>
            <a:gdLst>
              <a:gd name="sw" fmla="*/ 1 w 9017"/>
              <a:gd name="sh" fmla="*/ 1 h 1894"/>
              <a:gd name="mins" fmla="min sw sh"/>
              <a:gd name="dsw" fmla="+- 0 sw mins"/>
              <a:gd name="dsh" fmla="+- 0 sh mins"/>
              <a:gd name="p0x0" fmla="*/ 180 w 9017"/>
              <a:gd name="p0y0" fmla="*/ 0 h 1894"/>
              <a:gd name="p0x1" fmla="*/ 8837 w 9017"/>
              <a:gd name="p0y1" fmla="*/ 0 h 1894"/>
              <a:gd name="p0x2" fmla="*/ 8936 w 9017"/>
              <a:gd name="p0y2" fmla="*/ 0 h 1894"/>
              <a:gd name="p0x3" fmla="*/ 9017 w 9017"/>
              <a:gd name="p0y3" fmla="*/ 80 h 1894"/>
              <a:gd name="p0x4" fmla="*/ 9017 w 9017"/>
              <a:gd name="p0y4" fmla="*/ 180 h 1894"/>
              <a:gd name="p0x5" fmla="*/ 9017 w 9017"/>
              <a:gd name="p0y5" fmla="*/ 1714 h 1894"/>
              <a:gd name="p0x6" fmla="*/ 9017 w 9017"/>
              <a:gd name="p0y6" fmla="*/ 1813 h 1894"/>
              <a:gd name="p0x7" fmla="*/ 8936 w 9017"/>
              <a:gd name="p0y7" fmla="*/ 1894 h 1894"/>
              <a:gd name="p0x8" fmla="*/ 8837 w 9017"/>
              <a:gd name="p0y8" fmla="*/ 1894 h 1894"/>
              <a:gd name="p0x9" fmla="*/ 180 w 9017"/>
              <a:gd name="p0y9" fmla="*/ 1894 h 1894"/>
              <a:gd name="p0x10" fmla="*/ 80 w 9017"/>
              <a:gd name="p0y10" fmla="*/ 1894 h 1894"/>
              <a:gd name="p0x11" fmla="*/ 0 w 9017"/>
              <a:gd name="p0y11" fmla="*/ 1813 h 1894"/>
              <a:gd name="p0x12" fmla="*/ 0 w 9017"/>
              <a:gd name="p0y12" fmla="*/ 1714 h 1894"/>
              <a:gd name="p0x13" fmla="*/ 0 w 9017"/>
              <a:gd name="p0y13" fmla="*/ 180 h 1894"/>
              <a:gd name="p0x14" fmla="*/ 0 w 9017"/>
              <a:gd name="p0y14" fmla="*/ 80 h 1894"/>
              <a:gd name="p0x15" fmla="*/ 80 w 9017"/>
              <a:gd name="p0y15" fmla="*/ 0 h 1894"/>
              <a:gd name="p0x16" fmla="*/ 180 w 9017"/>
              <a:gd name="p0y16" fmla="*/ 0 h 18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6084570" y="54978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381" t="-6167" r="-2381" b="-6167"/>
          <a:stretch>
            <a:fillRect/>
          </a:stretch>
        </p:blipFill>
        <p:spPr>
          <a:xfrm>
            <a:off x="6151245" y="5560060"/>
            <a:ext cx="209550" cy="2139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6542265" y="551148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节余日记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6085065" y="5943162"/>
            <a:ext cx="5335410" cy="3101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制作</a:t>
            </a:r>
            <a:r>
              <a:rPr lang="en-US"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我的节余日记</a:t>
            </a:r>
            <a:r>
              <a:rPr lang="en-US" altLang="zh-CN"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，培养节约意识与运算习惯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45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46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4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11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12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1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27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27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278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1238</Words>
  <Application>WPS 演示</Application>
  <PresentationFormat>宽屏</PresentationFormat>
  <Paragraphs>215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加与减——从《朱子家训》看节约中的大数运算</vt:lpstr>
      <vt:lpstr>文化引入：古人家训中的节余计算</vt:lpstr>
      <vt:lpstr>PowerPoint 演示文稿</vt:lpstr>
      <vt:lpstr>PowerPoint 演示文稿</vt:lpstr>
      <vt:lpstr>知识建构：三位数连加连减运算</vt:lpstr>
      <vt:lpstr>PowerPoint 演示文稿</vt:lpstr>
      <vt:lpstr>PowerPoint 演示文稿</vt:lpstr>
      <vt:lpstr>实践拓展：生活中的加减智慧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