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313" r:id="rId3"/>
    <p:sldId id="314" r:id="rId4"/>
    <p:sldId id="315" r:id="rId5"/>
    <p:sldId id="316" r:id="rId6"/>
    <p:sldId id="317" r:id="rId7"/>
    <p:sldId id="318" r:id="rId8"/>
    <p:sldId id="319" r:id="rId9"/>
    <p:sldId id="320" r:id="rId10"/>
    <p:sldId id="321" r:id="rId11"/>
    <p:sldId id="322" r:id="rId12"/>
    <p:sldId id="323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07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8.xml"/><Relationship Id="rId8" Type="http://schemas.openxmlformats.org/officeDocument/2006/relationships/image" Target="../media/image4.png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0" Type="http://schemas.openxmlformats.org/officeDocument/2006/relationships/slideLayout" Target="../slideLayouts/slideLayout6.xml"/><Relationship Id="rId3" Type="http://schemas.openxmlformats.org/officeDocument/2006/relationships/tags" Target="../tags/tag93.xml"/><Relationship Id="rId29" Type="http://schemas.openxmlformats.org/officeDocument/2006/relationships/tags" Target="../tags/tag112.xml"/><Relationship Id="rId28" Type="http://schemas.openxmlformats.org/officeDocument/2006/relationships/tags" Target="../tags/tag111.xml"/><Relationship Id="rId27" Type="http://schemas.openxmlformats.org/officeDocument/2006/relationships/image" Target="../media/image10.svg"/><Relationship Id="rId26" Type="http://schemas.openxmlformats.org/officeDocument/2006/relationships/image" Target="../media/image9.png"/><Relationship Id="rId25" Type="http://schemas.openxmlformats.org/officeDocument/2006/relationships/tags" Target="../tags/tag110.xml"/><Relationship Id="rId24" Type="http://schemas.openxmlformats.org/officeDocument/2006/relationships/tags" Target="../tags/tag109.xml"/><Relationship Id="rId23" Type="http://schemas.openxmlformats.org/officeDocument/2006/relationships/tags" Target="../tags/tag108.xml"/><Relationship Id="rId22" Type="http://schemas.openxmlformats.org/officeDocument/2006/relationships/tags" Target="../tags/tag107.xml"/><Relationship Id="rId21" Type="http://schemas.openxmlformats.org/officeDocument/2006/relationships/tags" Target="../tags/tag106.xml"/><Relationship Id="rId20" Type="http://schemas.openxmlformats.org/officeDocument/2006/relationships/image" Target="../media/image8.svg"/><Relationship Id="rId2" Type="http://schemas.openxmlformats.org/officeDocument/2006/relationships/tags" Target="../tags/tag92.xml"/><Relationship Id="rId19" Type="http://schemas.openxmlformats.org/officeDocument/2006/relationships/image" Target="../media/image7.png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image" Target="../media/image6.svg"/><Relationship Id="rId12" Type="http://schemas.openxmlformats.org/officeDocument/2006/relationships/image" Target="../media/image5.png"/><Relationship Id="rId11" Type="http://schemas.openxmlformats.org/officeDocument/2006/relationships/tags" Target="../tags/tag100.xml"/><Relationship Id="rId10" Type="http://schemas.openxmlformats.org/officeDocument/2006/relationships/tags" Target="../tags/tag99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19.xml"/><Relationship Id="rId8" Type="http://schemas.openxmlformats.org/officeDocument/2006/relationships/tags" Target="../tags/tag118.xml"/><Relationship Id="rId7" Type="http://schemas.openxmlformats.org/officeDocument/2006/relationships/tags" Target="../tags/tag117.xml"/><Relationship Id="rId6" Type="http://schemas.openxmlformats.org/officeDocument/2006/relationships/image" Target="../media/image12.svg"/><Relationship Id="rId54" Type="http://schemas.openxmlformats.org/officeDocument/2006/relationships/slideLayout" Target="../slideLayouts/slideLayout6.xml"/><Relationship Id="rId53" Type="http://schemas.openxmlformats.org/officeDocument/2006/relationships/tags" Target="../tags/tag157.xml"/><Relationship Id="rId52" Type="http://schemas.openxmlformats.org/officeDocument/2006/relationships/tags" Target="../tags/tag156.xml"/><Relationship Id="rId51" Type="http://schemas.openxmlformats.org/officeDocument/2006/relationships/tags" Target="../tags/tag155.xml"/><Relationship Id="rId50" Type="http://schemas.openxmlformats.org/officeDocument/2006/relationships/tags" Target="../tags/tag154.xml"/><Relationship Id="rId5" Type="http://schemas.openxmlformats.org/officeDocument/2006/relationships/image" Target="../media/image11.png"/><Relationship Id="rId49" Type="http://schemas.openxmlformats.org/officeDocument/2006/relationships/tags" Target="../tags/tag153.xml"/><Relationship Id="rId48" Type="http://schemas.openxmlformats.org/officeDocument/2006/relationships/tags" Target="../tags/tag152.xml"/><Relationship Id="rId47" Type="http://schemas.openxmlformats.org/officeDocument/2006/relationships/tags" Target="../tags/tag151.xml"/><Relationship Id="rId46" Type="http://schemas.openxmlformats.org/officeDocument/2006/relationships/tags" Target="../tags/tag150.xml"/><Relationship Id="rId45" Type="http://schemas.openxmlformats.org/officeDocument/2006/relationships/tags" Target="../tags/tag149.xml"/><Relationship Id="rId44" Type="http://schemas.openxmlformats.org/officeDocument/2006/relationships/tags" Target="../tags/tag148.xml"/><Relationship Id="rId43" Type="http://schemas.openxmlformats.org/officeDocument/2006/relationships/tags" Target="../tags/tag147.xml"/><Relationship Id="rId42" Type="http://schemas.openxmlformats.org/officeDocument/2006/relationships/tags" Target="../tags/tag146.xml"/><Relationship Id="rId41" Type="http://schemas.openxmlformats.org/officeDocument/2006/relationships/image" Target="../media/image18.svg"/><Relationship Id="rId40" Type="http://schemas.openxmlformats.org/officeDocument/2006/relationships/image" Target="../media/image17.png"/><Relationship Id="rId4" Type="http://schemas.openxmlformats.org/officeDocument/2006/relationships/tags" Target="../tags/tag116.xml"/><Relationship Id="rId39" Type="http://schemas.openxmlformats.org/officeDocument/2006/relationships/tags" Target="../tags/tag145.xml"/><Relationship Id="rId38" Type="http://schemas.openxmlformats.org/officeDocument/2006/relationships/tags" Target="../tags/tag144.xml"/><Relationship Id="rId37" Type="http://schemas.openxmlformats.org/officeDocument/2006/relationships/tags" Target="../tags/tag143.xml"/><Relationship Id="rId36" Type="http://schemas.openxmlformats.org/officeDocument/2006/relationships/tags" Target="../tags/tag142.xml"/><Relationship Id="rId35" Type="http://schemas.openxmlformats.org/officeDocument/2006/relationships/tags" Target="../tags/tag141.xml"/><Relationship Id="rId34" Type="http://schemas.openxmlformats.org/officeDocument/2006/relationships/tags" Target="../tags/tag140.xml"/><Relationship Id="rId33" Type="http://schemas.openxmlformats.org/officeDocument/2006/relationships/tags" Target="../tags/tag139.xml"/><Relationship Id="rId32" Type="http://schemas.openxmlformats.org/officeDocument/2006/relationships/tags" Target="../tags/tag138.xml"/><Relationship Id="rId31" Type="http://schemas.openxmlformats.org/officeDocument/2006/relationships/tags" Target="../tags/tag137.xml"/><Relationship Id="rId30" Type="http://schemas.openxmlformats.org/officeDocument/2006/relationships/tags" Target="../tags/tag136.xml"/><Relationship Id="rId3" Type="http://schemas.openxmlformats.org/officeDocument/2006/relationships/tags" Target="../tags/tag115.xml"/><Relationship Id="rId29" Type="http://schemas.openxmlformats.org/officeDocument/2006/relationships/tags" Target="../tags/tag135.xml"/><Relationship Id="rId28" Type="http://schemas.openxmlformats.org/officeDocument/2006/relationships/image" Target="../media/image16.svg"/><Relationship Id="rId27" Type="http://schemas.openxmlformats.org/officeDocument/2006/relationships/image" Target="../media/image15.png"/><Relationship Id="rId26" Type="http://schemas.openxmlformats.org/officeDocument/2006/relationships/tags" Target="../tags/tag134.xml"/><Relationship Id="rId25" Type="http://schemas.openxmlformats.org/officeDocument/2006/relationships/tags" Target="../tags/tag133.xml"/><Relationship Id="rId24" Type="http://schemas.openxmlformats.org/officeDocument/2006/relationships/tags" Target="../tags/tag132.xml"/><Relationship Id="rId23" Type="http://schemas.openxmlformats.org/officeDocument/2006/relationships/tags" Target="../tags/tag131.xml"/><Relationship Id="rId22" Type="http://schemas.openxmlformats.org/officeDocument/2006/relationships/tags" Target="../tags/tag130.xml"/><Relationship Id="rId21" Type="http://schemas.openxmlformats.org/officeDocument/2006/relationships/image" Target="../media/image14.svg"/><Relationship Id="rId20" Type="http://schemas.openxmlformats.org/officeDocument/2006/relationships/image" Target="../media/image13.png"/><Relationship Id="rId2" Type="http://schemas.openxmlformats.org/officeDocument/2006/relationships/tags" Target="../tags/tag114.xml"/><Relationship Id="rId19" Type="http://schemas.openxmlformats.org/officeDocument/2006/relationships/tags" Target="../tags/tag129.xml"/><Relationship Id="rId18" Type="http://schemas.openxmlformats.org/officeDocument/2006/relationships/tags" Target="../tags/tag128.xml"/><Relationship Id="rId17" Type="http://schemas.openxmlformats.org/officeDocument/2006/relationships/tags" Target="../tags/tag127.xml"/><Relationship Id="rId16" Type="http://schemas.openxmlformats.org/officeDocument/2006/relationships/tags" Target="../tags/tag126.xml"/><Relationship Id="rId15" Type="http://schemas.openxmlformats.org/officeDocument/2006/relationships/tags" Target="../tags/tag125.xml"/><Relationship Id="rId14" Type="http://schemas.openxmlformats.org/officeDocument/2006/relationships/tags" Target="../tags/tag124.xml"/><Relationship Id="rId13" Type="http://schemas.openxmlformats.org/officeDocument/2006/relationships/tags" Target="../tags/tag123.xml"/><Relationship Id="rId12" Type="http://schemas.openxmlformats.org/officeDocument/2006/relationships/tags" Target="../tags/tag122.xml"/><Relationship Id="rId11" Type="http://schemas.openxmlformats.org/officeDocument/2006/relationships/tags" Target="../tags/tag121.xml"/><Relationship Id="rId10" Type="http://schemas.openxmlformats.org/officeDocument/2006/relationships/tags" Target="../tags/tag120.xml"/><Relationship Id="rId1" Type="http://schemas.openxmlformats.org/officeDocument/2006/relationships/tags" Target="../tags/tag113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60.xml"/><Relationship Id="rId2" Type="http://schemas.openxmlformats.org/officeDocument/2006/relationships/tags" Target="../tags/tag159.xml"/><Relationship Id="rId1" Type="http://schemas.openxmlformats.org/officeDocument/2006/relationships/tags" Target="../tags/tag15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svg"/><Relationship Id="rId8" Type="http://schemas.openxmlformats.org/officeDocument/2006/relationships/image" Target="../media/image19.png"/><Relationship Id="rId7" Type="http://schemas.openxmlformats.org/officeDocument/2006/relationships/tags" Target="../tags/tag167.xml"/><Relationship Id="rId6" Type="http://schemas.openxmlformats.org/officeDocument/2006/relationships/tags" Target="../tags/tag166.xml"/><Relationship Id="rId5" Type="http://schemas.openxmlformats.org/officeDocument/2006/relationships/tags" Target="../tags/tag165.xml"/><Relationship Id="rId4" Type="http://schemas.openxmlformats.org/officeDocument/2006/relationships/tags" Target="../tags/tag164.xml"/><Relationship Id="rId30" Type="http://schemas.openxmlformats.org/officeDocument/2006/relationships/slideLayout" Target="../slideLayouts/slideLayout6.xml"/><Relationship Id="rId3" Type="http://schemas.openxmlformats.org/officeDocument/2006/relationships/tags" Target="../tags/tag163.xml"/><Relationship Id="rId29" Type="http://schemas.openxmlformats.org/officeDocument/2006/relationships/tags" Target="../tags/tag185.xml"/><Relationship Id="rId28" Type="http://schemas.openxmlformats.org/officeDocument/2006/relationships/image" Target="../media/image22.svg"/><Relationship Id="rId27" Type="http://schemas.openxmlformats.org/officeDocument/2006/relationships/image" Target="../media/image21.png"/><Relationship Id="rId26" Type="http://schemas.openxmlformats.org/officeDocument/2006/relationships/tags" Target="../tags/tag184.xml"/><Relationship Id="rId25" Type="http://schemas.openxmlformats.org/officeDocument/2006/relationships/tags" Target="../tags/tag183.xml"/><Relationship Id="rId24" Type="http://schemas.openxmlformats.org/officeDocument/2006/relationships/tags" Target="../tags/tag182.xml"/><Relationship Id="rId23" Type="http://schemas.openxmlformats.org/officeDocument/2006/relationships/tags" Target="../tags/tag181.xml"/><Relationship Id="rId22" Type="http://schemas.openxmlformats.org/officeDocument/2006/relationships/tags" Target="../tags/tag180.xml"/><Relationship Id="rId21" Type="http://schemas.openxmlformats.org/officeDocument/2006/relationships/tags" Target="../tags/tag179.xml"/><Relationship Id="rId20" Type="http://schemas.openxmlformats.org/officeDocument/2006/relationships/tags" Target="../tags/tag178.xml"/><Relationship Id="rId2" Type="http://schemas.openxmlformats.org/officeDocument/2006/relationships/tags" Target="../tags/tag162.xml"/><Relationship Id="rId19" Type="http://schemas.openxmlformats.org/officeDocument/2006/relationships/tags" Target="../tags/tag177.xml"/><Relationship Id="rId18" Type="http://schemas.openxmlformats.org/officeDocument/2006/relationships/tags" Target="../tags/tag176.xml"/><Relationship Id="rId17" Type="http://schemas.openxmlformats.org/officeDocument/2006/relationships/tags" Target="../tags/tag175.xml"/><Relationship Id="rId16" Type="http://schemas.openxmlformats.org/officeDocument/2006/relationships/tags" Target="../tags/tag174.xml"/><Relationship Id="rId15" Type="http://schemas.openxmlformats.org/officeDocument/2006/relationships/tags" Target="../tags/tag173.xml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tags" Target="../tags/tag168.xml"/><Relationship Id="rId1" Type="http://schemas.openxmlformats.org/officeDocument/2006/relationships/tags" Target="../tags/tag16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2.xml"/><Relationship Id="rId8" Type="http://schemas.openxmlformats.org/officeDocument/2006/relationships/tags" Target="../tags/tag191.xml"/><Relationship Id="rId7" Type="http://schemas.openxmlformats.org/officeDocument/2006/relationships/tags" Target="../tags/tag190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4" Type="http://schemas.openxmlformats.org/officeDocument/2006/relationships/slideLayout" Target="../slideLayouts/slideLayout6.xml"/><Relationship Id="rId43" Type="http://schemas.openxmlformats.org/officeDocument/2006/relationships/tags" Target="../tags/tag216.xml"/><Relationship Id="rId42" Type="http://schemas.openxmlformats.org/officeDocument/2006/relationships/tags" Target="../tags/tag215.xml"/><Relationship Id="rId41" Type="http://schemas.openxmlformats.org/officeDocument/2006/relationships/image" Target="../media/image34.svg"/><Relationship Id="rId40" Type="http://schemas.openxmlformats.org/officeDocument/2006/relationships/image" Target="../media/image33.png"/><Relationship Id="rId4" Type="http://schemas.openxmlformats.org/officeDocument/2006/relationships/tags" Target="../tags/tag189.xml"/><Relationship Id="rId39" Type="http://schemas.openxmlformats.org/officeDocument/2006/relationships/tags" Target="../tags/tag214.xml"/><Relationship Id="rId38" Type="http://schemas.openxmlformats.org/officeDocument/2006/relationships/tags" Target="../tags/tag213.xml"/><Relationship Id="rId37" Type="http://schemas.openxmlformats.org/officeDocument/2006/relationships/tags" Target="../tags/tag212.xml"/><Relationship Id="rId36" Type="http://schemas.openxmlformats.org/officeDocument/2006/relationships/tags" Target="../tags/tag211.xml"/><Relationship Id="rId35" Type="http://schemas.openxmlformats.org/officeDocument/2006/relationships/tags" Target="../tags/tag210.xml"/><Relationship Id="rId34" Type="http://schemas.openxmlformats.org/officeDocument/2006/relationships/image" Target="../media/image32.svg"/><Relationship Id="rId33" Type="http://schemas.openxmlformats.org/officeDocument/2006/relationships/image" Target="../media/image31.png"/><Relationship Id="rId32" Type="http://schemas.openxmlformats.org/officeDocument/2006/relationships/tags" Target="../tags/tag209.xml"/><Relationship Id="rId31" Type="http://schemas.openxmlformats.org/officeDocument/2006/relationships/tags" Target="../tags/tag208.xml"/><Relationship Id="rId30" Type="http://schemas.openxmlformats.org/officeDocument/2006/relationships/tags" Target="../tags/tag207.xml"/><Relationship Id="rId3" Type="http://schemas.openxmlformats.org/officeDocument/2006/relationships/tags" Target="../tags/tag188.xml"/><Relationship Id="rId29" Type="http://schemas.openxmlformats.org/officeDocument/2006/relationships/tags" Target="../tags/tag206.xml"/><Relationship Id="rId28" Type="http://schemas.openxmlformats.org/officeDocument/2006/relationships/tags" Target="../tags/tag205.xml"/><Relationship Id="rId27" Type="http://schemas.openxmlformats.org/officeDocument/2006/relationships/image" Target="../media/image30.svg"/><Relationship Id="rId26" Type="http://schemas.openxmlformats.org/officeDocument/2006/relationships/image" Target="../media/image29.png"/><Relationship Id="rId25" Type="http://schemas.openxmlformats.org/officeDocument/2006/relationships/tags" Target="../tags/tag204.xml"/><Relationship Id="rId24" Type="http://schemas.openxmlformats.org/officeDocument/2006/relationships/tags" Target="../tags/tag203.xml"/><Relationship Id="rId23" Type="http://schemas.openxmlformats.org/officeDocument/2006/relationships/tags" Target="../tags/tag202.xml"/><Relationship Id="rId22" Type="http://schemas.openxmlformats.org/officeDocument/2006/relationships/tags" Target="../tags/tag201.xml"/><Relationship Id="rId21" Type="http://schemas.openxmlformats.org/officeDocument/2006/relationships/tags" Target="../tags/tag200.xml"/><Relationship Id="rId20" Type="http://schemas.openxmlformats.org/officeDocument/2006/relationships/image" Target="../media/image28.svg"/><Relationship Id="rId2" Type="http://schemas.openxmlformats.org/officeDocument/2006/relationships/tags" Target="../tags/tag187.xml"/><Relationship Id="rId19" Type="http://schemas.openxmlformats.org/officeDocument/2006/relationships/image" Target="../media/image27.png"/><Relationship Id="rId18" Type="http://schemas.openxmlformats.org/officeDocument/2006/relationships/tags" Target="../tags/tag199.xml"/><Relationship Id="rId17" Type="http://schemas.openxmlformats.org/officeDocument/2006/relationships/tags" Target="../tags/tag198.xml"/><Relationship Id="rId16" Type="http://schemas.openxmlformats.org/officeDocument/2006/relationships/tags" Target="../tags/tag197.xml"/><Relationship Id="rId15" Type="http://schemas.openxmlformats.org/officeDocument/2006/relationships/tags" Target="../tags/tag196.xml"/><Relationship Id="rId14" Type="http://schemas.openxmlformats.org/officeDocument/2006/relationships/tags" Target="../tags/tag195.xml"/><Relationship Id="rId13" Type="http://schemas.openxmlformats.org/officeDocument/2006/relationships/image" Target="../media/image26.svg"/><Relationship Id="rId12" Type="http://schemas.openxmlformats.org/officeDocument/2006/relationships/image" Target="../media/image25.png"/><Relationship Id="rId11" Type="http://schemas.openxmlformats.org/officeDocument/2006/relationships/tags" Target="../tags/tag194.xml"/><Relationship Id="rId10" Type="http://schemas.openxmlformats.org/officeDocument/2006/relationships/tags" Target="../tags/tag193.xml"/><Relationship Id="rId1" Type="http://schemas.openxmlformats.org/officeDocument/2006/relationships/tags" Target="../tags/tag18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19.xml"/><Relationship Id="rId2" Type="http://schemas.openxmlformats.org/officeDocument/2006/relationships/tags" Target="../tags/tag218.xml"/><Relationship Id="rId1" Type="http://schemas.openxmlformats.org/officeDocument/2006/relationships/tags" Target="../tags/tag217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image" Target="../media/image36.svg"/><Relationship Id="rId58" Type="http://schemas.openxmlformats.org/officeDocument/2006/relationships/slideLayout" Target="../slideLayouts/slideLayout6.xml"/><Relationship Id="rId57" Type="http://schemas.openxmlformats.org/officeDocument/2006/relationships/tags" Target="../tags/tag262.xml"/><Relationship Id="rId56" Type="http://schemas.openxmlformats.org/officeDocument/2006/relationships/tags" Target="../tags/tag261.xml"/><Relationship Id="rId55" Type="http://schemas.openxmlformats.org/officeDocument/2006/relationships/image" Target="../media/image32.svg"/><Relationship Id="rId54" Type="http://schemas.openxmlformats.org/officeDocument/2006/relationships/image" Target="../media/image31.png"/><Relationship Id="rId53" Type="http://schemas.openxmlformats.org/officeDocument/2006/relationships/tags" Target="../tags/tag260.xml"/><Relationship Id="rId52" Type="http://schemas.openxmlformats.org/officeDocument/2006/relationships/tags" Target="../tags/tag259.xml"/><Relationship Id="rId51" Type="http://schemas.openxmlformats.org/officeDocument/2006/relationships/tags" Target="../tags/tag258.xml"/><Relationship Id="rId50" Type="http://schemas.openxmlformats.org/officeDocument/2006/relationships/tags" Target="../tags/tag257.xml"/><Relationship Id="rId5" Type="http://schemas.openxmlformats.org/officeDocument/2006/relationships/image" Target="../media/image35.png"/><Relationship Id="rId49" Type="http://schemas.openxmlformats.org/officeDocument/2006/relationships/tags" Target="../tags/tag256.xml"/><Relationship Id="rId48" Type="http://schemas.openxmlformats.org/officeDocument/2006/relationships/image" Target="../media/image44.svg"/><Relationship Id="rId47" Type="http://schemas.openxmlformats.org/officeDocument/2006/relationships/image" Target="../media/image43.png"/><Relationship Id="rId46" Type="http://schemas.openxmlformats.org/officeDocument/2006/relationships/tags" Target="../tags/tag255.xml"/><Relationship Id="rId45" Type="http://schemas.openxmlformats.org/officeDocument/2006/relationships/tags" Target="../tags/tag254.xml"/><Relationship Id="rId44" Type="http://schemas.openxmlformats.org/officeDocument/2006/relationships/tags" Target="../tags/tag253.xml"/><Relationship Id="rId43" Type="http://schemas.openxmlformats.org/officeDocument/2006/relationships/tags" Target="../tags/tag252.xml"/><Relationship Id="rId42" Type="http://schemas.openxmlformats.org/officeDocument/2006/relationships/tags" Target="../tags/tag251.xml"/><Relationship Id="rId41" Type="http://schemas.openxmlformats.org/officeDocument/2006/relationships/image" Target="../media/image30.svg"/><Relationship Id="rId40" Type="http://schemas.openxmlformats.org/officeDocument/2006/relationships/image" Target="../media/image29.png"/><Relationship Id="rId4" Type="http://schemas.openxmlformats.org/officeDocument/2006/relationships/tags" Target="../tags/tag223.xml"/><Relationship Id="rId39" Type="http://schemas.openxmlformats.org/officeDocument/2006/relationships/tags" Target="../tags/tag250.xml"/><Relationship Id="rId38" Type="http://schemas.openxmlformats.org/officeDocument/2006/relationships/tags" Target="../tags/tag249.xml"/><Relationship Id="rId37" Type="http://schemas.openxmlformats.org/officeDocument/2006/relationships/tags" Target="../tags/tag248.xml"/><Relationship Id="rId36" Type="http://schemas.openxmlformats.org/officeDocument/2006/relationships/tags" Target="../tags/tag247.xml"/><Relationship Id="rId35" Type="http://schemas.openxmlformats.org/officeDocument/2006/relationships/tags" Target="../tags/tag246.xml"/><Relationship Id="rId34" Type="http://schemas.openxmlformats.org/officeDocument/2006/relationships/tags" Target="../tags/tag245.xml"/><Relationship Id="rId33" Type="http://schemas.openxmlformats.org/officeDocument/2006/relationships/tags" Target="../tags/tag244.xml"/><Relationship Id="rId32" Type="http://schemas.openxmlformats.org/officeDocument/2006/relationships/tags" Target="../tags/tag243.xml"/><Relationship Id="rId31" Type="http://schemas.openxmlformats.org/officeDocument/2006/relationships/tags" Target="../tags/tag242.xml"/><Relationship Id="rId30" Type="http://schemas.openxmlformats.org/officeDocument/2006/relationships/tags" Target="../tags/tag241.xml"/><Relationship Id="rId3" Type="http://schemas.openxmlformats.org/officeDocument/2006/relationships/tags" Target="../tags/tag222.xml"/><Relationship Id="rId29" Type="http://schemas.openxmlformats.org/officeDocument/2006/relationships/tags" Target="../tags/tag240.xml"/><Relationship Id="rId28" Type="http://schemas.openxmlformats.org/officeDocument/2006/relationships/tags" Target="../tags/tag239.xml"/><Relationship Id="rId27" Type="http://schemas.openxmlformats.org/officeDocument/2006/relationships/image" Target="../media/image42.svg"/><Relationship Id="rId26" Type="http://schemas.openxmlformats.org/officeDocument/2006/relationships/image" Target="../media/image41.png"/><Relationship Id="rId25" Type="http://schemas.openxmlformats.org/officeDocument/2006/relationships/tags" Target="../tags/tag238.xml"/><Relationship Id="rId24" Type="http://schemas.openxmlformats.org/officeDocument/2006/relationships/tags" Target="../tags/tag237.xml"/><Relationship Id="rId23" Type="http://schemas.openxmlformats.org/officeDocument/2006/relationships/tags" Target="../tags/tag236.xml"/><Relationship Id="rId22" Type="http://schemas.openxmlformats.org/officeDocument/2006/relationships/tags" Target="../tags/tag235.xml"/><Relationship Id="rId21" Type="http://schemas.openxmlformats.org/officeDocument/2006/relationships/tags" Target="../tags/tag234.xml"/><Relationship Id="rId20" Type="http://schemas.openxmlformats.org/officeDocument/2006/relationships/image" Target="../media/image40.svg"/><Relationship Id="rId2" Type="http://schemas.openxmlformats.org/officeDocument/2006/relationships/tags" Target="../tags/tag221.xml"/><Relationship Id="rId19" Type="http://schemas.openxmlformats.org/officeDocument/2006/relationships/image" Target="../media/image39.png"/><Relationship Id="rId18" Type="http://schemas.openxmlformats.org/officeDocument/2006/relationships/tags" Target="../tags/tag233.xml"/><Relationship Id="rId17" Type="http://schemas.openxmlformats.org/officeDocument/2006/relationships/tags" Target="../tags/tag232.xml"/><Relationship Id="rId16" Type="http://schemas.openxmlformats.org/officeDocument/2006/relationships/tags" Target="../tags/tag231.xml"/><Relationship Id="rId15" Type="http://schemas.openxmlformats.org/officeDocument/2006/relationships/tags" Target="../tags/tag230.xml"/><Relationship Id="rId14" Type="http://schemas.openxmlformats.org/officeDocument/2006/relationships/tags" Target="../tags/tag229.xml"/><Relationship Id="rId13" Type="http://schemas.openxmlformats.org/officeDocument/2006/relationships/image" Target="../media/image38.svg"/><Relationship Id="rId12" Type="http://schemas.openxmlformats.org/officeDocument/2006/relationships/image" Target="../media/image37.png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tags" Target="../tags/tag22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69.xml"/><Relationship Id="rId8" Type="http://schemas.openxmlformats.org/officeDocument/2006/relationships/tags" Target="../tags/tag268.xml"/><Relationship Id="rId7" Type="http://schemas.openxmlformats.org/officeDocument/2006/relationships/tags" Target="../tags/tag267.xml"/><Relationship Id="rId6" Type="http://schemas.openxmlformats.org/officeDocument/2006/relationships/image" Target="../media/image46.svg"/><Relationship Id="rId58" Type="http://schemas.openxmlformats.org/officeDocument/2006/relationships/slideLayout" Target="../slideLayouts/slideLayout6.xml"/><Relationship Id="rId57" Type="http://schemas.openxmlformats.org/officeDocument/2006/relationships/tags" Target="../tags/tag303.xml"/><Relationship Id="rId56" Type="http://schemas.openxmlformats.org/officeDocument/2006/relationships/tags" Target="../tags/tag302.xml"/><Relationship Id="rId55" Type="http://schemas.openxmlformats.org/officeDocument/2006/relationships/image" Target="../media/image24.svg"/><Relationship Id="rId54" Type="http://schemas.openxmlformats.org/officeDocument/2006/relationships/image" Target="../media/image23.png"/><Relationship Id="rId53" Type="http://schemas.openxmlformats.org/officeDocument/2006/relationships/tags" Target="../tags/tag301.xml"/><Relationship Id="rId52" Type="http://schemas.openxmlformats.org/officeDocument/2006/relationships/tags" Target="../tags/tag300.xml"/><Relationship Id="rId51" Type="http://schemas.openxmlformats.org/officeDocument/2006/relationships/tags" Target="../tags/tag299.xml"/><Relationship Id="rId50" Type="http://schemas.openxmlformats.org/officeDocument/2006/relationships/tags" Target="../tags/tag298.xml"/><Relationship Id="rId5" Type="http://schemas.openxmlformats.org/officeDocument/2006/relationships/image" Target="../media/image45.png"/><Relationship Id="rId49" Type="http://schemas.openxmlformats.org/officeDocument/2006/relationships/tags" Target="../tags/tag297.xml"/><Relationship Id="rId48" Type="http://schemas.openxmlformats.org/officeDocument/2006/relationships/image" Target="../media/image50.svg"/><Relationship Id="rId47" Type="http://schemas.openxmlformats.org/officeDocument/2006/relationships/image" Target="../media/image49.png"/><Relationship Id="rId46" Type="http://schemas.openxmlformats.org/officeDocument/2006/relationships/tags" Target="../tags/tag296.xml"/><Relationship Id="rId45" Type="http://schemas.openxmlformats.org/officeDocument/2006/relationships/tags" Target="../tags/tag295.xml"/><Relationship Id="rId44" Type="http://schemas.openxmlformats.org/officeDocument/2006/relationships/tags" Target="../tags/tag294.xml"/><Relationship Id="rId43" Type="http://schemas.openxmlformats.org/officeDocument/2006/relationships/tags" Target="../tags/tag293.xml"/><Relationship Id="rId42" Type="http://schemas.openxmlformats.org/officeDocument/2006/relationships/tags" Target="../tags/tag292.xml"/><Relationship Id="rId41" Type="http://schemas.openxmlformats.org/officeDocument/2006/relationships/image" Target="../media/image6.svg"/><Relationship Id="rId40" Type="http://schemas.openxmlformats.org/officeDocument/2006/relationships/image" Target="../media/image5.png"/><Relationship Id="rId4" Type="http://schemas.openxmlformats.org/officeDocument/2006/relationships/tags" Target="../tags/tag266.xml"/><Relationship Id="rId39" Type="http://schemas.openxmlformats.org/officeDocument/2006/relationships/tags" Target="../tags/tag291.xml"/><Relationship Id="rId38" Type="http://schemas.openxmlformats.org/officeDocument/2006/relationships/tags" Target="../tags/tag290.xml"/><Relationship Id="rId37" Type="http://schemas.openxmlformats.org/officeDocument/2006/relationships/tags" Target="../tags/tag289.xml"/><Relationship Id="rId36" Type="http://schemas.openxmlformats.org/officeDocument/2006/relationships/tags" Target="../tags/tag288.xml"/><Relationship Id="rId35" Type="http://schemas.openxmlformats.org/officeDocument/2006/relationships/tags" Target="../tags/tag287.xml"/><Relationship Id="rId34" Type="http://schemas.openxmlformats.org/officeDocument/2006/relationships/image" Target="../media/image40.svg"/><Relationship Id="rId33" Type="http://schemas.openxmlformats.org/officeDocument/2006/relationships/image" Target="../media/image39.png"/><Relationship Id="rId32" Type="http://schemas.openxmlformats.org/officeDocument/2006/relationships/tags" Target="../tags/tag286.xml"/><Relationship Id="rId31" Type="http://schemas.openxmlformats.org/officeDocument/2006/relationships/tags" Target="../tags/tag285.xml"/><Relationship Id="rId30" Type="http://schemas.openxmlformats.org/officeDocument/2006/relationships/tags" Target="../tags/tag284.xml"/><Relationship Id="rId3" Type="http://schemas.openxmlformats.org/officeDocument/2006/relationships/tags" Target="../tags/tag265.xml"/><Relationship Id="rId29" Type="http://schemas.openxmlformats.org/officeDocument/2006/relationships/tags" Target="../tags/tag283.xml"/><Relationship Id="rId28" Type="http://schemas.openxmlformats.org/officeDocument/2006/relationships/tags" Target="../tags/tag282.xml"/><Relationship Id="rId27" Type="http://schemas.openxmlformats.org/officeDocument/2006/relationships/image" Target="../media/image48.svg"/><Relationship Id="rId26" Type="http://schemas.openxmlformats.org/officeDocument/2006/relationships/image" Target="../media/image47.png"/><Relationship Id="rId25" Type="http://schemas.openxmlformats.org/officeDocument/2006/relationships/tags" Target="../tags/tag281.xml"/><Relationship Id="rId24" Type="http://schemas.openxmlformats.org/officeDocument/2006/relationships/tags" Target="../tags/tag280.xml"/><Relationship Id="rId23" Type="http://schemas.openxmlformats.org/officeDocument/2006/relationships/tags" Target="../tags/tag279.xml"/><Relationship Id="rId22" Type="http://schemas.openxmlformats.org/officeDocument/2006/relationships/tags" Target="../tags/tag278.xml"/><Relationship Id="rId21" Type="http://schemas.openxmlformats.org/officeDocument/2006/relationships/tags" Target="../tags/tag277.xml"/><Relationship Id="rId20" Type="http://schemas.openxmlformats.org/officeDocument/2006/relationships/image" Target="../media/image44.svg"/><Relationship Id="rId2" Type="http://schemas.openxmlformats.org/officeDocument/2006/relationships/tags" Target="../tags/tag264.xml"/><Relationship Id="rId19" Type="http://schemas.openxmlformats.org/officeDocument/2006/relationships/image" Target="../media/image43.png"/><Relationship Id="rId18" Type="http://schemas.openxmlformats.org/officeDocument/2006/relationships/tags" Target="../tags/tag276.xml"/><Relationship Id="rId17" Type="http://schemas.openxmlformats.org/officeDocument/2006/relationships/tags" Target="../tags/tag275.xml"/><Relationship Id="rId16" Type="http://schemas.openxmlformats.org/officeDocument/2006/relationships/tags" Target="../tags/tag274.xml"/><Relationship Id="rId15" Type="http://schemas.openxmlformats.org/officeDocument/2006/relationships/tags" Target="../tags/tag273.xml"/><Relationship Id="rId14" Type="http://schemas.openxmlformats.org/officeDocument/2006/relationships/tags" Target="../tags/tag272.xml"/><Relationship Id="rId13" Type="http://schemas.openxmlformats.org/officeDocument/2006/relationships/image" Target="../media/image28.svg"/><Relationship Id="rId12" Type="http://schemas.openxmlformats.org/officeDocument/2006/relationships/image" Target="../media/image27.png"/><Relationship Id="rId11" Type="http://schemas.openxmlformats.org/officeDocument/2006/relationships/tags" Target="../tags/tag271.xml"/><Relationship Id="rId10" Type="http://schemas.openxmlformats.org/officeDocument/2006/relationships/tags" Target="../tags/tag270.xml"/><Relationship Id="rId1" Type="http://schemas.openxmlformats.org/officeDocument/2006/relationships/tags" Target="../tags/tag263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06.xml"/><Relationship Id="rId2" Type="http://schemas.openxmlformats.org/officeDocument/2006/relationships/tags" Target="../tags/tag305.xml"/><Relationship Id="rId1" Type="http://schemas.openxmlformats.org/officeDocument/2006/relationships/tags" Target="../tags/tag3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观察物体——从《清明上河图》看多视角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文化引入：一幅古画中的多视角观察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清明上河图：一幅画中的万千视角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"/>
            </p:custDataLst>
          </p:nvPr>
        </p:nvSpPr>
        <p:spPr>
          <a:xfrm>
            <a:off x="6229350" y="5762625"/>
            <a:ext cx="5391150" cy="714375"/>
          </a:xfrm>
          <a:custGeom>
            <a:avLst/>
            <a:gdLst>
              <a:gd name="sw" fmla="*/ 1 w 8490"/>
              <a:gd name="sh" fmla="*/ 1 h 1125"/>
              <a:gd name="mins" fmla="min sw sh"/>
              <a:gd name="dsw" fmla="+- 0 sw mins"/>
              <a:gd name="dsh" fmla="+- 0 sh mins"/>
              <a:gd name="p0x0" fmla="*/ 270 w 8490"/>
              <a:gd name="p0y0" fmla="*/ 0 h 1125"/>
              <a:gd name="p0x1" fmla="*/ 8220 w 8490"/>
              <a:gd name="p0y1" fmla="*/ 0 h 1125"/>
              <a:gd name="p0x2" fmla="*/ 8369 w 8490"/>
              <a:gd name="p0y2" fmla="*/ 0 h 1125"/>
              <a:gd name="p0x3" fmla="*/ 8490 w 8490"/>
              <a:gd name="p0y3" fmla="*/ 120 h 1125"/>
              <a:gd name="p0x4" fmla="*/ 8490 w 8490"/>
              <a:gd name="p0y4" fmla="*/ 270 h 1125"/>
              <a:gd name="p0x5" fmla="*/ 8490 w 8490"/>
              <a:gd name="p0y5" fmla="*/ 855 h 1125"/>
              <a:gd name="p0x6" fmla="*/ 8490 w 8490"/>
              <a:gd name="p0y6" fmla="*/ 1004 h 1125"/>
              <a:gd name="p0x7" fmla="*/ 8369 w 8490"/>
              <a:gd name="p0y7" fmla="*/ 1125 h 1125"/>
              <a:gd name="p0x8" fmla="*/ 8220 w 8490"/>
              <a:gd name="p0y8" fmla="*/ 1125 h 1125"/>
              <a:gd name="p0x9" fmla="*/ 270 w 8490"/>
              <a:gd name="p0y9" fmla="*/ 1125 h 1125"/>
              <a:gd name="p0x10" fmla="*/ 120 w 8490"/>
              <a:gd name="p0y10" fmla="*/ 1125 h 1125"/>
              <a:gd name="p0x11" fmla="*/ 0 w 8490"/>
              <a:gd name="p0y11" fmla="*/ 1004 h 1125"/>
              <a:gd name="p0x12" fmla="*/ 0 w 8490"/>
              <a:gd name="p0y12" fmla="*/ 855 h 1125"/>
              <a:gd name="p0x13" fmla="*/ 0 w 8490"/>
              <a:gd name="p0y13" fmla="*/ 270 h 1125"/>
              <a:gd name="p0x14" fmla="*/ 0 w 8490"/>
              <a:gd name="p0y14" fmla="*/ 120 h 1125"/>
              <a:gd name="p0x15" fmla="*/ 120 w 8490"/>
              <a:gd name="p0y15" fmla="*/ 0 h 1125"/>
              <a:gd name="p0x16" fmla="*/ 270 w 8490"/>
              <a:gd name="p0y16" fmla="*/ 0 h 11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"/>
            </p:custDataLst>
          </p:nvPr>
        </p:nvSpPr>
        <p:spPr>
          <a:xfrm>
            <a:off x="7458075" y="5936933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观察角度决定所见结果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5381625" cy="5362575"/>
          </a:xfrm>
          <a:custGeom>
            <a:avLst/>
            <a:gdLst>
              <a:gd name="sw" fmla="*/ 1 w 8475"/>
              <a:gd name="sh" fmla="*/ 1 h 8445"/>
              <a:gd name="mins" fmla="min sw sh"/>
              <a:gd name="dsw" fmla="+- 0 sw mins"/>
              <a:gd name="dsh" fmla="+- 0 sh mins"/>
              <a:gd name="p0x0" fmla="*/ 180 w 8475"/>
              <a:gd name="p0y0" fmla="*/ 0 h 8445"/>
              <a:gd name="p0x1" fmla="*/ 8295 w 8475"/>
              <a:gd name="p0y1" fmla="*/ 0 h 8445"/>
              <a:gd name="p0x2" fmla="*/ 8394 w 8475"/>
              <a:gd name="p0y2" fmla="*/ 0 h 8445"/>
              <a:gd name="p0x3" fmla="*/ 8475 w 8475"/>
              <a:gd name="p0y3" fmla="*/ 80 h 8445"/>
              <a:gd name="p0x4" fmla="*/ 8475 w 8475"/>
              <a:gd name="p0y4" fmla="*/ 180 h 8445"/>
              <a:gd name="p0x5" fmla="*/ 8475 w 8475"/>
              <a:gd name="p0y5" fmla="*/ 8265 h 8445"/>
              <a:gd name="p0x6" fmla="*/ 8475 w 8475"/>
              <a:gd name="p0y6" fmla="*/ 8364 h 8445"/>
              <a:gd name="p0x7" fmla="*/ 8394 w 8475"/>
              <a:gd name="p0y7" fmla="*/ 8445 h 8445"/>
              <a:gd name="p0x8" fmla="*/ 8295 w 8475"/>
              <a:gd name="p0y8" fmla="*/ 8445 h 8445"/>
              <a:gd name="p0x9" fmla="*/ 180 w 8475"/>
              <a:gd name="p0y9" fmla="*/ 8445 h 8445"/>
              <a:gd name="p0x10" fmla="*/ 80 w 8475"/>
              <a:gd name="p0y10" fmla="*/ 8445 h 8445"/>
              <a:gd name="p0x11" fmla="*/ 0 w 8475"/>
              <a:gd name="p0y11" fmla="*/ 8364 h 8445"/>
              <a:gd name="p0x12" fmla="*/ 0 w 8475"/>
              <a:gd name="p0y12" fmla="*/ 8265 h 8445"/>
              <a:gd name="p0x13" fmla="*/ 0 w 8475"/>
              <a:gd name="p0y13" fmla="*/ 180 h 8445"/>
              <a:gd name="p0x14" fmla="*/ 0 w 8475"/>
              <a:gd name="p0y14" fmla="*/ 80 h 8445"/>
              <a:gd name="p0x15" fmla="*/ 80 w 8475"/>
              <a:gd name="p0y15" fmla="*/ 0 h 8445"/>
              <a:gd name="p0x16" fmla="*/ 180 w 847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962025" y="1479232"/>
            <a:ext cx="4610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散点透视：行走于街市的观察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962025" y="1851660"/>
            <a:ext cx="46101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《清明上河图》中多个观察点的动态视角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/>
          <p:cNvPicPr/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71525" y="2140585"/>
            <a:ext cx="4991100" cy="4133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</p:pic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6233795" y="1109345"/>
            <a:ext cx="5381625" cy="1352550"/>
          </a:xfrm>
          <a:custGeom>
            <a:avLst/>
            <a:gdLst>
              <a:gd name="sw" fmla="*/ 1 w 8475"/>
              <a:gd name="sh" fmla="*/ 1 h 2130"/>
              <a:gd name="mins" fmla="min sw sh"/>
              <a:gd name="dsw" fmla="+- 0 sw mins"/>
              <a:gd name="dsh" fmla="+- 0 sh mins"/>
              <a:gd name="p0x0" fmla="*/ 180 w 8475"/>
              <a:gd name="p0y0" fmla="*/ 0 h 2130"/>
              <a:gd name="p0x1" fmla="*/ 8295 w 8475"/>
              <a:gd name="p0y1" fmla="*/ 0 h 2130"/>
              <a:gd name="p0x2" fmla="*/ 8394 w 8475"/>
              <a:gd name="p0y2" fmla="*/ 0 h 2130"/>
              <a:gd name="p0x3" fmla="*/ 8475 w 8475"/>
              <a:gd name="p0y3" fmla="*/ 80 h 2130"/>
              <a:gd name="p0x4" fmla="*/ 8475 w 8475"/>
              <a:gd name="p0y4" fmla="*/ 180 h 2130"/>
              <a:gd name="p0x5" fmla="*/ 8475 w 8475"/>
              <a:gd name="p0y5" fmla="*/ 1950 h 2130"/>
              <a:gd name="p0x6" fmla="*/ 8475 w 8475"/>
              <a:gd name="p0y6" fmla="*/ 2049 h 2130"/>
              <a:gd name="p0x7" fmla="*/ 8394 w 8475"/>
              <a:gd name="p0y7" fmla="*/ 2130 h 2130"/>
              <a:gd name="p0x8" fmla="*/ 8295 w 8475"/>
              <a:gd name="p0y8" fmla="*/ 2130 h 2130"/>
              <a:gd name="p0x9" fmla="*/ 180 w 8475"/>
              <a:gd name="p0y9" fmla="*/ 2130 h 2130"/>
              <a:gd name="p0x10" fmla="*/ 80 w 8475"/>
              <a:gd name="p0y10" fmla="*/ 2130 h 2130"/>
              <a:gd name="p0x11" fmla="*/ 0 w 8475"/>
              <a:gd name="p0y11" fmla="*/ 2049 h 2130"/>
              <a:gd name="p0x12" fmla="*/ 0 w 8475"/>
              <a:gd name="p0y12" fmla="*/ 1950 h 2130"/>
              <a:gd name="p0x13" fmla="*/ 0 w 8475"/>
              <a:gd name="p0y13" fmla="*/ 180 h 2130"/>
              <a:gd name="p0x14" fmla="*/ 0 w 8475"/>
              <a:gd name="p0y14" fmla="*/ 80 h 2130"/>
              <a:gd name="p0x15" fmla="*/ 80 w 8475"/>
              <a:gd name="p0y15" fmla="*/ 0 h 2130"/>
              <a:gd name="p0x16" fmla="*/ 180 w 8475"/>
              <a:gd name="p0y16" fmla="*/ 0 h 21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0"/>
            </p:custDataLst>
          </p:nvPr>
        </p:nvSpPr>
        <p:spPr>
          <a:xfrm>
            <a:off x="642937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738" t="-10303" r="-2738" b="-10303"/>
          <a:stretch>
            <a:fillRect/>
          </a:stretch>
        </p:blipFill>
        <p:spPr>
          <a:xfrm>
            <a:off x="6497955" y="1385570"/>
            <a:ext cx="281305" cy="25273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696277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散点透视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6429375" y="1862138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画家如行走于街市，从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多个位置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观察再合于一卷，同一画面呈现不同距离、不同高度的观察结果。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6233795" y="2661920"/>
            <a:ext cx="5381625" cy="1352550"/>
          </a:xfrm>
          <a:custGeom>
            <a:avLst/>
            <a:gdLst>
              <a:gd name="sw" fmla="*/ 1 w 8475"/>
              <a:gd name="sh" fmla="*/ 1 h 2130"/>
              <a:gd name="mins" fmla="min sw sh"/>
              <a:gd name="dsw" fmla="+- 0 sw mins"/>
              <a:gd name="dsh" fmla="+- 0 sh mins"/>
              <a:gd name="p0x0" fmla="*/ 180 w 8475"/>
              <a:gd name="p0y0" fmla="*/ 0 h 2130"/>
              <a:gd name="p0x1" fmla="*/ 8295 w 8475"/>
              <a:gd name="p0y1" fmla="*/ 0 h 2130"/>
              <a:gd name="p0x2" fmla="*/ 8394 w 8475"/>
              <a:gd name="p0y2" fmla="*/ 0 h 2130"/>
              <a:gd name="p0x3" fmla="*/ 8475 w 8475"/>
              <a:gd name="p0y3" fmla="*/ 80 h 2130"/>
              <a:gd name="p0x4" fmla="*/ 8475 w 8475"/>
              <a:gd name="p0y4" fmla="*/ 180 h 2130"/>
              <a:gd name="p0x5" fmla="*/ 8475 w 8475"/>
              <a:gd name="p0y5" fmla="*/ 1950 h 2130"/>
              <a:gd name="p0x6" fmla="*/ 8475 w 8475"/>
              <a:gd name="p0y6" fmla="*/ 2049 h 2130"/>
              <a:gd name="p0x7" fmla="*/ 8394 w 8475"/>
              <a:gd name="p0y7" fmla="*/ 2130 h 2130"/>
              <a:gd name="p0x8" fmla="*/ 8295 w 8475"/>
              <a:gd name="p0y8" fmla="*/ 2130 h 2130"/>
              <a:gd name="p0x9" fmla="*/ 180 w 8475"/>
              <a:gd name="p0y9" fmla="*/ 2130 h 2130"/>
              <a:gd name="p0x10" fmla="*/ 80 w 8475"/>
              <a:gd name="p0y10" fmla="*/ 2130 h 2130"/>
              <a:gd name="p0x11" fmla="*/ 0 w 8475"/>
              <a:gd name="p0y11" fmla="*/ 2049 h 2130"/>
              <a:gd name="p0x12" fmla="*/ 0 w 8475"/>
              <a:gd name="p0y12" fmla="*/ 1950 h 2130"/>
              <a:gd name="p0x13" fmla="*/ 0 w 8475"/>
              <a:gd name="p0y13" fmla="*/ 180 h 2130"/>
              <a:gd name="p0x14" fmla="*/ 0 w 8475"/>
              <a:gd name="p0y14" fmla="*/ 80 h 2130"/>
              <a:gd name="p0x15" fmla="*/ 80 w 8475"/>
              <a:gd name="p0y15" fmla="*/ 0 h 2130"/>
              <a:gd name="p0x16" fmla="*/ 180 w 8475"/>
              <a:gd name="p0y16" fmla="*/ 0 h 21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7"/>
            </p:custDataLst>
          </p:nvPr>
        </p:nvSpPr>
        <p:spPr>
          <a:xfrm>
            <a:off x="6429375" y="28575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10303" r="-2000" b="-10303"/>
          <a:stretch>
            <a:fillRect/>
          </a:stretch>
        </p:blipFill>
        <p:spPr>
          <a:xfrm>
            <a:off x="6515100" y="2938145"/>
            <a:ext cx="247650" cy="25273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1"/>
            </p:custDataLst>
          </p:nvPr>
        </p:nvSpPr>
        <p:spPr>
          <a:xfrm>
            <a:off x="6962775" y="2884170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西方焦点透视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2"/>
            </p:custDataLst>
          </p:nvPr>
        </p:nvSpPr>
        <p:spPr>
          <a:xfrm>
            <a:off x="6429375" y="3414713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固定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一个位置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观察，如相机拍照，所有线条汇聚于单一消失点。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3"/>
            </p:custDataLst>
          </p:nvPr>
        </p:nvSpPr>
        <p:spPr>
          <a:xfrm>
            <a:off x="6233795" y="4214495"/>
            <a:ext cx="5381625" cy="1352550"/>
          </a:xfrm>
          <a:custGeom>
            <a:avLst/>
            <a:gdLst>
              <a:gd name="sw" fmla="*/ 1 w 8475"/>
              <a:gd name="sh" fmla="*/ 1 h 2130"/>
              <a:gd name="mins" fmla="min sw sh"/>
              <a:gd name="dsw" fmla="+- 0 sw mins"/>
              <a:gd name="dsh" fmla="+- 0 sh mins"/>
              <a:gd name="p0x0" fmla="*/ 180 w 8475"/>
              <a:gd name="p0y0" fmla="*/ 0 h 2130"/>
              <a:gd name="p0x1" fmla="*/ 8295 w 8475"/>
              <a:gd name="p0y1" fmla="*/ 0 h 2130"/>
              <a:gd name="p0x2" fmla="*/ 8394 w 8475"/>
              <a:gd name="p0y2" fmla="*/ 0 h 2130"/>
              <a:gd name="p0x3" fmla="*/ 8475 w 8475"/>
              <a:gd name="p0y3" fmla="*/ 80 h 2130"/>
              <a:gd name="p0x4" fmla="*/ 8475 w 8475"/>
              <a:gd name="p0y4" fmla="*/ 180 h 2130"/>
              <a:gd name="p0x5" fmla="*/ 8475 w 8475"/>
              <a:gd name="p0y5" fmla="*/ 1950 h 2130"/>
              <a:gd name="p0x6" fmla="*/ 8475 w 8475"/>
              <a:gd name="p0y6" fmla="*/ 2049 h 2130"/>
              <a:gd name="p0x7" fmla="*/ 8394 w 8475"/>
              <a:gd name="p0y7" fmla="*/ 2130 h 2130"/>
              <a:gd name="p0x8" fmla="*/ 8295 w 8475"/>
              <a:gd name="p0y8" fmla="*/ 2130 h 2130"/>
              <a:gd name="p0x9" fmla="*/ 180 w 8475"/>
              <a:gd name="p0y9" fmla="*/ 2130 h 2130"/>
              <a:gd name="p0x10" fmla="*/ 80 w 8475"/>
              <a:gd name="p0y10" fmla="*/ 2130 h 2130"/>
              <a:gd name="p0x11" fmla="*/ 0 w 8475"/>
              <a:gd name="p0y11" fmla="*/ 2049 h 2130"/>
              <a:gd name="p0x12" fmla="*/ 0 w 8475"/>
              <a:gd name="p0y12" fmla="*/ 1950 h 2130"/>
              <a:gd name="p0x13" fmla="*/ 0 w 8475"/>
              <a:gd name="p0y13" fmla="*/ 180 h 2130"/>
              <a:gd name="p0x14" fmla="*/ 0 w 8475"/>
              <a:gd name="p0y14" fmla="*/ 80 h 2130"/>
              <a:gd name="p0x15" fmla="*/ 80 w 8475"/>
              <a:gd name="p0y15" fmla="*/ 0 h 2130"/>
              <a:gd name="p0x16" fmla="*/ 180 w 8475"/>
              <a:gd name="p0y16" fmla="*/ 0 h 21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4"/>
            </p:custDataLst>
          </p:nvPr>
        </p:nvSpPr>
        <p:spPr>
          <a:xfrm>
            <a:off x="6429375" y="4410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1404" t="-1026" r="-1404" b="-1026"/>
          <a:stretch>
            <a:fillRect/>
          </a:stretch>
        </p:blipFill>
        <p:spPr>
          <a:xfrm>
            <a:off x="6545580" y="4490720"/>
            <a:ext cx="186055" cy="2527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8"/>
            </p:custDataLst>
          </p:nvPr>
        </p:nvSpPr>
        <p:spPr>
          <a:xfrm>
            <a:off x="6962775" y="4436745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中国画法启示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9"/>
            </p:custDataLst>
          </p:nvPr>
        </p:nvSpPr>
        <p:spPr>
          <a:xfrm>
            <a:off x="6429375" y="4967288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同一物体，不同位置看到不同样子</a:t>
            </a:r>
            <a:r>
              <a:rPr 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观察角度决定所见结果。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观察物体：从正面、侧面、上面看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2581275"/>
          </a:xfrm>
          <a:custGeom>
            <a:avLst/>
            <a:gdLst>
              <a:gd name="sw" fmla="*/ 1 w 4970"/>
              <a:gd name="sh" fmla="*/ 1 h 4065"/>
              <a:gd name="mins" fmla="min sw sh"/>
              <a:gd name="dsw" fmla="+- 0 sw mins"/>
              <a:gd name="dsh" fmla="+- 0 sh mins"/>
              <a:gd name="p0x0" fmla="*/ 180 w 4970"/>
              <a:gd name="p0y0" fmla="*/ 0 h 4065"/>
              <a:gd name="p0x1" fmla="*/ 4790 w 4970"/>
              <a:gd name="p0y1" fmla="*/ 0 h 4065"/>
              <a:gd name="p0x2" fmla="*/ 4890 w 4970"/>
              <a:gd name="p0y2" fmla="*/ 0 h 4065"/>
              <a:gd name="p0x3" fmla="*/ 4970 w 4970"/>
              <a:gd name="p0y3" fmla="*/ 80 h 4065"/>
              <a:gd name="p0x4" fmla="*/ 4970 w 4970"/>
              <a:gd name="p0y4" fmla="*/ 180 h 4065"/>
              <a:gd name="p0x5" fmla="*/ 4970 w 4970"/>
              <a:gd name="p0y5" fmla="*/ 3885 h 4065"/>
              <a:gd name="p0x6" fmla="*/ 4970 w 4970"/>
              <a:gd name="p0y6" fmla="*/ 3984 h 4065"/>
              <a:gd name="p0x7" fmla="*/ 4890 w 4970"/>
              <a:gd name="p0y7" fmla="*/ 4065 h 4065"/>
              <a:gd name="p0x8" fmla="*/ 4790 w 4970"/>
              <a:gd name="p0y8" fmla="*/ 4065 h 4065"/>
              <a:gd name="p0x9" fmla="*/ 180 w 4970"/>
              <a:gd name="p0y9" fmla="*/ 4065 h 4065"/>
              <a:gd name="p0x10" fmla="*/ 80 w 4970"/>
              <a:gd name="p0y10" fmla="*/ 4065 h 4065"/>
              <a:gd name="p0x11" fmla="*/ 0 w 4970"/>
              <a:gd name="p0y11" fmla="*/ 3984 h 4065"/>
              <a:gd name="p0x12" fmla="*/ 0 w 4970"/>
              <a:gd name="p0y12" fmla="*/ 3885 h 4065"/>
              <a:gd name="p0x13" fmla="*/ 0 w 4970"/>
              <a:gd name="p0y13" fmla="*/ 180 h 4065"/>
              <a:gd name="p0x14" fmla="*/ 0 w 4970"/>
              <a:gd name="p0y14" fmla="*/ 80 h 4065"/>
              <a:gd name="p0x15" fmla="*/ 80 w 4970"/>
              <a:gd name="p0y15" fmla="*/ 0 h 4065"/>
              <a:gd name="p0x16" fmla="*/ 180 w 497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668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7143" b="-7143"/>
          <a:stretch>
            <a:fillRect/>
          </a:stretch>
        </p:blipFill>
        <p:spPr>
          <a:xfrm>
            <a:off x="847725" y="1562100"/>
            <a:ext cx="3429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81125" y="15316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正面观察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100263"/>
            <a:ext cx="2766041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正对着物体站立，视线与物体正面保持水平，看到物体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正面的形状</a:t>
            </a: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这是观察立体图形最常用的视角。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3890645"/>
            <a:ext cx="3156585" cy="2581275"/>
          </a:xfrm>
          <a:custGeom>
            <a:avLst/>
            <a:gdLst>
              <a:gd name="sw" fmla="*/ 1 w 4970"/>
              <a:gd name="sh" fmla="*/ 1 h 4065"/>
              <a:gd name="mins" fmla="min sw sh"/>
              <a:gd name="dsw" fmla="+- 0 sw mins"/>
              <a:gd name="dsh" fmla="+- 0 sh mins"/>
              <a:gd name="p0x0" fmla="*/ 180 w 4970"/>
              <a:gd name="p0y0" fmla="*/ 0 h 4065"/>
              <a:gd name="p0x1" fmla="*/ 4790 w 4970"/>
              <a:gd name="p0y1" fmla="*/ 0 h 4065"/>
              <a:gd name="p0x2" fmla="*/ 4890 w 4970"/>
              <a:gd name="p0y2" fmla="*/ 0 h 4065"/>
              <a:gd name="p0x3" fmla="*/ 4970 w 4970"/>
              <a:gd name="p0y3" fmla="*/ 80 h 4065"/>
              <a:gd name="p0x4" fmla="*/ 4970 w 4970"/>
              <a:gd name="p0y4" fmla="*/ 180 h 4065"/>
              <a:gd name="p0x5" fmla="*/ 4970 w 4970"/>
              <a:gd name="p0y5" fmla="*/ 3885 h 4065"/>
              <a:gd name="p0x6" fmla="*/ 4970 w 4970"/>
              <a:gd name="p0y6" fmla="*/ 3984 h 4065"/>
              <a:gd name="p0x7" fmla="*/ 4890 w 4970"/>
              <a:gd name="p0y7" fmla="*/ 4065 h 4065"/>
              <a:gd name="p0x8" fmla="*/ 4790 w 4970"/>
              <a:gd name="p0y8" fmla="*/ 4065 h 4065"/>
              <a:gd name="p0x9" fmla="*/ 180 w 4970"/>
              <a:gd name="p0y9" fmla="*/ 4065 h 4065"/>
              <a:gd name="p0x10" fmla="*/ 80 w 4970"/>
              <a:gd name="p0y10" fmla="*/ 4065 h 4065"/>
              <a:gd name="p0x11" fmla="*/ 0 w 4970"/>
              <a:gd name="p0y11" fmla="*/ 3984 h 4065"/>
              <a:gd name="p0x12" fmla="*/ 0 w 4970"/>
              <a:gd name="p0y12" fmla="*/ 3885 h 4065"/>
              <a:gd name="p0x13" fmla="*/ 0 w 4970"/>
              <a:gd name="p0y13" fmla="*/ 180 h 4065"/>
              <a:gd name="p0x14" fmla="*/ 0 w 4970"/>
              <a:gd name="p0y14" fmla="*/ 80 h 4065"/>
              <a:gd name="p0x15" fmla="*/ 80 w 4970"/>
              <a:gd name="p0y15" fmla="*/ 0 h 4065"/>
              <a:gd name="p0x16" fmla="*/ 180 w 497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4341552"/>
            <a:ext cx="27660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小正方体视角示意</a:t>
            </a:r>
            <a:endParaRPr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4993005"/>
            <a:ext cx="64770" cy="76200"/>
          </a:xfrm>
          <a:custGeom>
            <a:avLst/>
            <a:gdLst>
              <a:gd name="sw" fmla="*/ 1 w 102"/>
              <a:gd name="sh" fmla="*/ 1 h 120"/>
              <a:gd name="mins" fmla="min sw sh"/>
              <a:gd name="dsw" fmla="+- 0 sw mins"/>
              <a:gd name="dsh" fmla="+- 0 sh mins"/>
              <a:gd name="p0x0" fmla="*/ 30 w 102"/>
              <a:gd name="p0y0" fmla="*/ 0 h 120"/>
              <a:gd name="p0x1" fmla="*/ 72 w 102"/>
              <a:gd name="p0y1" fmla="*/ 0 h 120"/>
              <a:gd name="p0x2" fmla="*/ 88 w 102"/>
              <a:gd name="p0y2" fmla="*/ 0 h 120"/>
              <a:gd name="p0x3" fmla="*/ 102 w 102"/>
              <a:gd name="p0y3" fmla="*/ 13 h 120"/>
              <a:gd name="p0x4" fmla="*/ 102 w 102"/>
              <a:gd name="p0y4" fmla="*/ 30 h 120"/>
              <a:gd name="p0x5" fmla="*/ 102 w 102"/>
              <a:gd name="p0y5" fmla="*/ 90 h 120"/>
              <a:gd name="p0x6" fmla="*/ 102 w 102"/>
              <a:gd name="p0y6" fmla="*/ 106 h 120"/>
              <a:gd name="p0x7" fmla="*/ 88 w 102"/>
              <a:gd name="p0y7" fmla="*/ 120 h 120"/>
              <a:gd name="p0x8" fmla="*/ 72 w 102"/>
              <a:gd name="p0y8" fmla="*/ 120 h 120"/>
              <a:gd name="p0x9" fmla="*/ 30 w 102"/>
              <a:gd name="p0y9" fmla="*/ 120 h 120"/>
              <a:gd name="p0x10" fmla="*/ 13 w 102"/>
              <a:gd name="p0y10" fmla="*/ 120 h 120"/>
              <a:gd name="p0x11" fmla="*/ 0 w 102"/>
              <a:gd name="p0y11" fmla="*/ 106 h 120"/>
              <a:gd name="p0x12" fmla="*/ 0 w 102"/>
              <a:gd name="p0y12" fmla="*/ 90 h 120"/>
              <a:gd name="p0x13" fmla="*/ 0 w 102"/>
              <a:gd name="p0y13" fmla="*/ 30 h 120"/>
              <a:gd name="p0x14" fmla="*/ 0 w 102"/>
              <a:gd name="p0y14" fmla="*/ 13 h 120"/>
              <a:gd name="p0x15" fmla="*/ 13 w 102"/>
              <a:gd name="p0y15" fmla="*/ 0 h 120"/>
              <a:gd name="p0x16" fmla="*/ 30 w 102"/>
              <a:gd name="p0y16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912543" y="4741602"/>
            <a:ext cx="2625033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从正面看：看到前面一排小正方体的正面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71525" y="54800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30 w 120"/>
              <a:gd name="p0y0" fmla="*/ 0 h 120"/>
              <a:gd name="p0x1" fmla="*/ 90 w 120"/>
              <a:gd name="p0y1" fmla="*/ 0 h 120"/>
              <a:gd name="p0x2" fmla="*/ 106 w 120"/>
              <a:gd name="p0y2" fmla="*/ 0 h 120"/>
              <a:gd name="p0x3" fmla="*/ 120 w 120"/>
              <a:gd name="p0y3" fmla="*/ 13 h 120"/>
              <a:gd name="p0x4" fmla="*/ 120 w 120"/>
              <a:gd name="p0y4" fmla="*/ 30 h 120"/>
              <a:gd name="p0x5" fmla="*/ 120 w 120"/>
              <a:gd name="p0y5" fmla="*/ 90 h 120"/>
              <a:gd name="p0x6" fmla="*/ 120 w 120"/>
              <a:gd name="p0y6" fmla="*/ 106 h 120"/>
              <a:gd name="p0x7" fmla="*/ 106 w 120"/>
              <a:gd name="p0y7" fmla="*/ 120 h 120"/>
              <a:gd name="p0x8" fmla="*/ 90 w 120"/>
              <a:gd name="p0y8" fmla="*/ 120 h 120"/>
              <a:gd name="p0x9" fmla="*/ 30 w 120"/>
              <a:gd name="p0y9" fmla="*/ 120 h 120"/>
              <a:gd name="p0x10" fmla="*/ 13 w 120"/>
              <a:gd name="p0y10" fmla="*/ 120 h 120"/>
              <a:gd name="p0x11" fmla="*/ 0 w 120"/>
              <a:gd name="p0y11" fmla="*/ 106 h 120"/>
              <a:gd name="p0x12" fmla="*/ 0 w 120"/>
              <a:gd name="p0y12" fmla="*/ 90 h 120"/>
              <a:gd name="p0x13" fmla="*/ 0 w 120"/>
              <a:gd name="p0y13" fmla="*/ 30 h 120"/>
              <a:gd name="p0x14" fmla="*/ 0 w 120"/>
              <a:gd name="p0y14" fmla="*/ 13 h 120"/>
              <a:gd name="p0x15" fmla="*/ 13 w 120"/>
              <a:gd name="p0y15" fmla="*/ 0 h 120"/>
              <a:gd name="p0x16" fmla="*/ 30 w 120"/>
              <a:gd name="p0y16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923925" y="5366385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被遮挡的后排正方体不可见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71525" y="583057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30 w 120"/>
              <a:gd name="p0y0" fmla="*/ 0 h 120"/>
              <a:gd name="p0x1" fmla="*/ 90 w 120"/>
              <a:gd name="p0y1" fmla="*/ 0 h 120"/>
              <a:gd name="p0x2" fmla="*/ 106 w 120"/>
              <a:gd name="p0y2" fmla="*/ 0 h 120"/>
              <a:gd name="p0x3" fmla="*/ 120 w 120"/>
              <a:gd name="p0y3" fmla="*/ 13 h 120"/>
              <a:gd name="p0x4" fmla="*/ 120 w 120"/>
              <a:gd name="p0y4" fmla="*/ 30 h 120"/>
              <a:gd name="p0x5" fmla="*/ 120 w 120"/>
              <a:gd name="p0y5" fmla="*/ 90 h 120"/>
              <a:gd name="p0x6" fmla="*/ 120 w 120"/>
              <a:gd name="p0y6" fmla="*/ 106 h 120"/>
              <a:gd name="p0x7" fmla="*/ 106 w 120"/>
              <a:gd name="p0y7" fmla="*/ 120 h 120"/>
              <a:gd name="p0x8" fmla="*/ 90 w 120"/>
              <a:gd name="p0y8" fmla="*/ 120 h 120"/>
              <a:gd name="p0x9" fmla="*/ 30 w 120"/>
              <a:gd name="p0y9" fmla="*/ 120 h 120"/>
              <a:gd name="p0x10" fmla="*/ 13 w 120"/>
              <a:gd name="p0y10" fmla="*/ 120 h 120"/>
              <a:gd name="p0x11" fmla="*/ 0 w 120"/>
              <a:gd name="p0y11" fmla="*/ 106 h 120"/>
              <a:gd name="p0x12" fmla="*/ 0 w 120"/>
              <a:gd name="p0y12" fmla="*/ 90 h 120"/>
              <a:gd name="p0x13" fmla="*/ 0 w 120"/>
              <a:gd name="p0y13" fmla="*/ 30 h 120"/>
              <a:gd name="p0x14" fmla="*/ 0 w 120"/>
              <a:gd name="p0y14" fmla="*/ 13 h 120"/>
              <a:gd name="p0x15" fmla="*/ 13 w 120"/>
              <a:gd name="p0y15" fmla="*/ 0 h 120"/>
              <a:gd name="p0x16" fmla="*/ 30 w 120"/>
              <a:gd name="p0y16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923925" y="5716876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画出的形状是平面图形</a:t>
            </a:r>
            <a:endParaRPr sz="13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3989705" y="1109345"/>
            <a:ext cx="4211955" cy="2780665"/>
          </a:xfrm>
          <a:custGeom>
            <a:avLst/>
            <a:gdLst>
              <a:gd name="sw" fmla="*/ 1 w 6633"/>
              <a:gd name="sh" fmla="*/ 1 h 4378"/>
              <a:gd name="mins" fmla="min sw sh"/>
              <a:gd name="dsw" fmla="+- 0 sw mins"/>
              <a:gd name="dsh" fmla="+- 0 sh mins"/>
              <a:gd name="p0x0" fmla="*/ 180 w 6633"/>
              <a:gd name="p0y0" fmla="*/ 0 h 4378"/>
              <a:gd name="p0x1" fmla="*/ 6453 w 6633"/>
              <a:gd name="p0y1" fmla="*/ 0 h 4378"/>
              <a:gd name="p0x2" fmla="*/ 6552 w 6633"/>
              <a:gd name="p0y2" fmla="*/ 0 h 4378"/>
              <a:gd name="p0x3" fmla="*/ 6633 w 6633"/>
              <a:gd name="p0y3" fmla="*/ 80 h 4378"/>
              <a:gd name="p0x4" fmla="*/ 6633 w 6633"/>
              <a:gd name="p0y4" fmla="*/ 180 h 4378"/>
              <a:gd name="p0x5" fmla="*/ 6633 w 6633"/>
              <a:gd name="p0y5" fmla="*/ 4198 h 4378"/>
              <a:gd name="p0x6" fmla="*/ 6633 w 6633"/>
              <a:gd name="p0y6" fmla="*/ 4298 h 4378"/>
              <a:gd name="p0x7" fmla="*/ 6552 w 6633"/>
              <a:gd name="p0y7" fmla="*/ 4378 h 4378"/>
              <a:gd name="p0x8" fmla="*/ 6453 w 6633"/>
              <a:gd name="p0y8" fmla="*/ 4378 h 4378"/>
              <a:gd name="p0x9" fmla="*/ 180 w 6633"/>
              <a:gd name="p0y9" fmla="*/ 4378 h 4378"/>
              <a:gd name="p0x10" fmla="*/ 80 w 6633"/>
              <a:gd name="p0y10" fmla="*/ 4378 h 4378"/>
              <a:gd name="p0x11" fmla="*/ 0 w 6633"/>
              <a:gd name="p0y11" fmla="*/ 4298 h 4378"/>
              <a:gd name="p0x12" fmla="*/ 0 w 6633"/>
              <a:gd name="p0y12" fmla="*/ 4198 h 4378"/>
              <a:gd name="p0x13" fmla="*/ 0 w 6633"/>
              <a:gd name="p0y13" fmla="*/ 180 h 4378"/>
              <a:gd name="p0x14" fmla="*/ 0 w 6633"/>
              <a:gd name="p0y14" fmla="*/ 80 h 4378"/>
              <a:gd name="p0x15" fmla="*/ 80 w 6633"/>
              <a:gd name="p0y15" fmla="*/ 0 h 4378"/>
              <a:gd name="p0x16" fmla="*/ 180 w 6633"/>
              <a:gd name="p0y16" fmla="*/ 0 h 437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4184650" y="171831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50000" b="-50000"/>
          <a:stretch>
            <a:fillRect/>
          </a:stretch>
        </p:blipFill>
        <p:spPr>
          <a:xfrm>
            <a:off x="4260850" y="1813560"/>
            <a:ext cx="342900" cy="3048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4794866" y="178358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侧面观察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4185266" y="2352227"/>
            <a:ext cx="3821459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站在物体的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左侧或右侧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，视线与物体侧面保持水平，看到物体</a:t>
            </a:r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侧面的形状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。侧面观察能发现物体的厚度与层次结构。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3989705" y="4090035"/>
            <a:ext cx="4211955" cy="2381885"/>
          </a:xfrm>
          <a:custGeom>
            <a:avLst/>
            <a:gdLst>
              <a:gd name="sw" fmla="*/ 1 w 6633"/>
              <a:gd name="sh" fmla="*/ 1 h 3751"/>
              <a:gd name="mins" fmla="min sw sh"/>
              <a:gd name="dsw" fmla="+- 0 sw mins"/>
              <a:gd name="dsh" fmla="+- 0 sh mins"/>
              <a:gd name="p0x0" fmla="*/ 180 w 6633"/>
              <a:gd name="p0y0" fmla="*/ 0 h 3751"/>
              <a:gd name="p0x1" fmla="*/ 6453 w 6633"/>
              <a:gd name="p0y1" fmla="*/ 0 h 3751"/>
              <a:gd name="p0x2" fmla="*/ 6552 w 6633"/>
              <a:gd name="p0y2" fmla="*/ 0 h 3751"/>
              <a:gd name="p0x3" fmla="*/ 6633 w 6633"/>
              <a:gd name="p0y3" fmla="*/ 80 h 3751"/>
              <a:gd name="p0x4" fmla="*/ 6633 w 6633"/>
              <a:gd name="p0y4" fmla="*/ 180 h 3751"/>
              <a:gd name="p0x5" fmla="*/ 6633 w 6633"/>
              <a:gd name="p0y5" fmla="*/ 3571 h 3751"/>
              <a:gd name="p0x6" fmla="*/ 6633 w 6633"/>
              <a:gd name="p0y6" fmla="*/ 3670 h 3751"/>
              <a:gd name="p0x7" fmla="*/ 6552 w 6633"/>
              <a:gd name="p0y7" fmla="*/ 3751 h 3751"/>
              <a:gd name="p0x8" fmla="*/ 6453 w 6633"/>
              <a:gd name="p0y8" fmla="*/ 3751 h 3751"/>
              <a:gd name="p0x9" fmla="*/ 180 w 6633"/>
              <a:gd name="p0y9" fmla="*/ 3751 h 3751"/>
              <a:gd name="p0x10" fmla="*/ 80 w 6633"/>
              <a:gd name="p0y10" fmla="*/ 3751 h 3751"/>
              <a:gd name="p0x11" fmla="*/ 0 w 6633"/>
              <a:gd name="p0y11" fmla="*/ 3670 h 3751"/>
              <a:gd name="p0x12" fmla="*/ 0 w 6633"/>
              <a:gd name="p0y12" fmla="*/ 3571 h 3751"/>
              <a:gd name="p0x13" fmla="*/ 0 w 6633"/>
              <a:gd name="p0y13" fmla="*/ 180 h 3751"/>
              <a:gd name="p0x14" fmla="*/ 0 w 6633"/>
              <a:gd name="p0y14" fmla="*/ 80 h 3751"/>
              <a:gd name="p0x15" fmla="*/ 80 w 6633"/>
              <a:gd name="p0y15" fmla="*/ 0 h 3751"/>
              <a:gd name="p0x16" fmla="*/ 180 w 6633"/>
              <a:gd name="p0y16" fmla="*/ 0 h 375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4184650" y="428498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66" t="-10152" r="-2366" b="-10152"/>
          <a:stretch>
            <a:fillRect/>
          </a:stretch>
        </p:blipFill>
        <p:spPr>
          <a:xfrm>
            <a:off x="4239895" y="4366260"/>
            <a:ext cx="309245" cy="252095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4718666" y="4312025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三人小组协作观察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4184650" y="498030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4318616" y="4842567"/>
            <a:ext cx="337147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学生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：从正面观察，画出看到的形状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4184650" y="52679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4318616" y="5130251"/>
            <a:ext cx="317680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学生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：从侧面观察，记录侧面轮廓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34"/>
            </p:custDataLst>
          </p:nvPr>
        </p:nvSpPr>
        <p:spPr>
          <a:xfrm>
            <a:off x="4184650" y="555561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4318616" y="5417934"/>
            <a:ext cx="318558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学生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：从上面俯瞰，描绘顶部形状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36"/>
            </p:custDataLst>
          </p:nvPr>
        </p:nvSpPr>
        <p:spPr>
          <a:xfrm>
            <a:off x="4185266" y="5857065"/>
            <a:ext cx="382145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小组轮换位置，每人体验三个方向的观察，对比不同视角看到的形状差异。</a:t>
            </a:r>
            <a:endParaRPr sz="13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7"/>
            </p:custDataLst>
          </p:nvPr>
        </p:nvSpPr>
        <p:spPr>
          <a:xfrm>
            <a:off x="8458835" y="1109345"/>
            <a:ext cx="3156585" cy="2581275"/>
          </a:xfrm>
          <a:custGeom>
            <a:avLst/>
            <a:gdLst>
              <a:gd name="sw" fmla="*/ 1 w 4970"/>
              <a:gd name="sh" fmla="*/ 1 h 4065"/>
              <a:gd name="mins" fmla="min sw sh"/>
              <a:gd name="dsw" fmla="+- 0 sw mins"/>
              <a:gd name="dsh" fmla="+- 0 sh mins"/>
              <a:gd name="p0x0" fmla="*/ 180 w 4970"/>
              <a:gd name="p0y0" fmla="*/ 0 h 4065"/>
              <a:gd name="p0x1" fmla="*/ 4790 w 4970"/>
              <a:gd name="p0y1" fmla="*/ 0 h 4065"/>
              <a:gd name="p0x2" fmla="*/ 4890 w 4970"/>
              <a:gd name="p0y2" fmla="*/ 0 h 4065"/>
              <a:gd name="p0x3" fmla="*/ 4970 w 4970"/>
              <a:gd name="p0y3" fmla="*/ 80 h 4065"/>
              <a:gd name="p0x4" fmla="*/ 4970 w 4970"/>
              <a:gd name="p0y4" fmla="*/ 180 h 4065"/>
              <a:gd name="p0x5" fmla="*/ 4970 w 4970"/>
              <a:gd name="p0y5" fmla="*/ 3885 h 4065"/>
              <a:gd name="p0x6" fmla="*/ 4970 w 4970"/>
              <a:gd name="p0y6" fmla="*/ 3984 h 4065"/>
              <a:gd name="p0x7" fmla="*/ 4890 w 4970"/>
              <a:gd name="p0y7" fmla="*/ 4065 h 4065"/>
              <a:gd name="p0x8" fmla="*/ 4790 w 4970"/>
              <a:gd name="p0y8" fmla="*/ 4065 h 4065"/>
              <a:gd name="p0x9" fmla="*/ 180 w 4970"/>
              <a:gd name="p0y9" fmla="*/ 4065 h 4065"/>
              <a:gd name="p0x10" fmla="*/ 80 w 4970"/>
              <a:gd name="p0y10" fmla="*/ 4065 h 4065"/>
              <a:gd name="p0x11" fmla="*/ 0 w 4970"/>
              <a:gd name="p0y11" fmla="*/ 3984 h 4065"/>
              <a:gd name="p0x12" fmla="*/ 0 w 4970"/>
              <a:gd name="p0y12" fmla="*/ 3885 h 4065"/>
              <a:gd name="p0x13" fmla="*/ 0 w 4970"/>
              <a:gd name="p0y13" fmla="*/ 180 h 4065"/>
              <a:gd name="p0x14" fmla="*/ 0 w 4970"/>
              <a:gd name="p0y14" fmla="*/ 80 h 4065"/>
              <a:gd name="p0x15" fmla="*/ 80 w 4970"/>
              <a:gd name="p0y15" fmla="*/ 0 h 4065"/>
              <a:gd name="p0x16" fmla="*/ 180 w 497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8654415" y="14668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8787765" y="1562100"/>
            <a:ext cx="228600" cy="3048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42"/>
            </p:custDataLst>
          </p:nvPr>
        </p:nvSpPr>
        <p:spPr>
          <a:xfrm>
            <a:off x="9264034" y="153162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上面观察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43"/>
            </p:custDataLst>
          </p:nvPr>
        </p:nvSpPr>
        <p:spPr>
          <a:xfrm>
            <a:off x="8654434" y="2100263"/>
            <a:ext cx="2766041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从物体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顶部垂直向下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看，视线与水平面垂直，得到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俯瞰的形状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这是观察物体布局与分布的最佳视角。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44"/>
            </p:custDataLst>
          </p:nvPr>
        </p:nvSpPr>
        <p:spPr>
          <a:xfrm>
            <a:off x="8458835" y="3890645"/>
            <a:ext cx="3156585" cy="2581275"/>
          </a:xfrm>
          <a:custGeom>
            <a:avLst/>
            <a:gdLst>
              <a:gd name="sw" fmla="*/ 1 w 4970"/>
              <a:gd name="sh" fmla="*/ 1 h 4065"/>
              <a:gd name="mins" fmla="min sw sh"/>
              <a:gd name="dsw" fmla="+- 0 sw mins"/>
              <a:gd name="dsh" fmla="+- 0 sh mins"/>
              <a:gd name="p0x0" fmla="*/ 180 w 4970"/>
              <a:gd name="p0y0" fmla="*/ 0 h 4065"/>
              <a:gd name="p0x1" fmla="*/ 4790 w 4970"/>
              <a:gd name="p0y1" fmla="*/ 0 h 4065"/>
              <a:gd name="p0x2" fmla="*/ 4890 w 4970"/>
              <a:gd name="p0y2" fmla="*/ 0 h 4065"/>
              <a:gd name="p0x3" fmla="*/ 4970 w 4970"/>
              <a:gd name="p0y3" fmla="*/ 80 h 4065"/>
              <a:gd name="p0x4" fmla="*/ 4970 w 4970"/>
              <a:gd name="p0y4" fmla="*/ 180 h 4065"/>
              <a:gd name="p0x5" fmla="*/ 4970 w 4970"/>
              <a:gd name="p0y5" fmla="*/ 3885 h 4065"/>
              <a:gd name="p0x6" fmla="*/ 4970 w 4970"/>
              <a:gd name="p0y6" fmla="*/ 3984 h 4065"/>
              <a:gd name="p0x7" fmla="*/ 4890 w 4970"/>
              <a:gd name="p0y7" fmla="*/ 4065 h 4065"/>
              <a:gd name="p0x8" fmla="*/ 4790 w 4970"/>
              <a:gd name="p0y8" fmla="*/ 4065 h 4065"/>
              <a:gd name="p0x9" fmla="*/ 180 w 4970"/>
              <a:gd name="p0y9" fmla="*/ 4065 h 4065"/>
              <a:gd name="p0x10" fmla="*/ 80 w 4970"/>
              <a:gd name="p0y10" fmla="*/ 4065 h 4065"/>
              <a:gd name="p0x11" fmla="*/ 0 w 4970"/>
              <a:gd name="p0y11" fmla="*/ 3984 h 4065"/>
              <a:gd name="p0x12" fmla="*/ 0 w 4970"/>
              <a:gd name="p0y12" fmla="*/ 3885 h 4065"/>
              <a:gd name="p0x13" fmla="*/ 0 w 4970"/>
              <a:gd name="p0y13" fmla="*/ 180 h 4065"/>
              <a:gd name="p0x14" fmla="*/ 0 w 4970"/>
              <a:gd name="p0y14" fmla="*/ 80 h 4065"/>
              <a:gd name="p0x15" fmla="*/ 80 w 4970"/>
              <a:gd name="p0y15" fmla="*/ 0 h 4065"/>
              <a:gd name="p0x16" fmla="*/ 180 w 4970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45"/>
            </p:custDataLst>
          </p:nvPr>
        </p:nvSpPr>
        <p:spPr>
          <a:xfrm>
            <a:off x="8654434" y="4070985"/>
            <a:ext cx="27660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俯瞰视角的图形特征</a:t>
            </a:r>
            <a:endParaRPr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6"/>
            </p:custDataLst>
          </p:nvPr>
        </p:nvSpPr>
        <p:spPr>
          <a:xfrm>
            <a:off x="8654415" y="45808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30 w 120"/>
              <a:gd name="p0y0" fmla="*/ 0 h 120"/>
              <a:gd name="p0x1" fmla="*/ 90 w 120"/>
              <a:gd name="p0y1" fmla="*/ 0 h 120"/>
              <a:gd name="p0x2" fmla="*/ 106 w 120"/>
              <a:gd name="p0y2" fmla="*/ 0 h 120"/>
              <a:gd name="p0x3" fmla="*/ 120 w 120"/>
              <a:gd name="p0y3" fmla="*/ 13 h 120"/>
              <a:gd name="p0x4" fmla="*/ 120 w 120"/>
              <a:gd name="p0y4" fmla="*/ 30 h 120"/>
              <a:gd name="p0x5" fmla="*/ 120 w 120"/>
              <a:gd name="p0y5" fmla="*/ 90 h 120"/>
              <a:gd name="p0x6" fmla="*/ 120 w 120"/>
              <a:gd name="p0y6" fmla="*/ 106 h 120"/>
              <a:gd name="p0x7" fmla="*/ 106 w 120"/>
              <a:gd name="p0y7" fmla="*/ 120 h 120"/>
              <a:gd name="p0x8" fmla="*/ 90 w 120"/>
              <a:gd name="p0y8" fmla="*/ 120 h 120"/>
              <a:gd name="p0x9" fmla="*/ 30 w 120"/>
              <a:gd name="p0y9" fmla="*/ 120 h 120"/>
              <a:gd name="p0x10" fmla="*/ 13 w 120"/>
              <a:gd name="p0y10" fmla="*/ 120 h 120"/>
              <a:gd name="p0x11" fmla="*/ 0 w 120"/>
              <a:gd name="p0y11" fmla="*/ 106 h 120"/>
              <a:gd name="p0x12" fmla="*/ 0 w 120"/>
              <a:gd name="p0y12" fmla="*/ 90 h 120"/>
              <a:gd name="p0x13" fmla="*/ 0 w 120"/>
              <a:gd name="p0y13" fmla="*/ 30 h 120"/>
              <a:gd name="p0x14" fmla="*/ 0 w 120"/>
              <a:gd name="p0y14" fmla="*/ 13 h 120"/>
              <a:gd name="p0x15" fmla="*/ 13 w 120"/>
              <a:gd name="p0y15" fmla="*/ 0 h 120"/>
              <a:gd name="p0x16" fmla="*/ 30 w 120"/>
              <a:gd name="p0y16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7"/>
            </p:custDataLst>
          </p:nvPr>
        </p:nvSpPr>
        <p:spPr>
          <a:xfrm>
            <a:off x="8806834" y="4467168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看到最顶层小正方体的顶面</a:t>
            </a:r>
            <a:endParaRPr sz="13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8"/>
            </p:custDataLst>
          </p:nvPr>
        </p:nvSpPr>
        <p:spPr>
          <a:xfrm>
            <a:off x="8654415" y="492887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30 w 120"/>
              <a:gd name="p0y0" fmla="*/ 0 h 120"/>
              <a:gd name="p0x1" fmla="*/ 90 w 120"/>
              <a:gd name="p0y1" fmla="*/ 0 h 120"/>
              <a:gd name="p0x2" fmla="*/ 106 w 120"/>
              <a:gd name="p0y2" fmla="*/ 0 h 120"/>
              <a:gd name="p0x3" fmla="*/ 120 w 120"/>
              <a:gd name="p0y3" fmla="*/ 13 h 120"/>
              <a:gd name="p0x4" fmla="*/ 120 w 120"/>
              <a:gd name="p0y4" fmla="*/ 30 h 120"/>
              <a:gd name="p0x5" fmla="*/ 120 w 120"/>
              <a:gd name="p0y5" fmla="*/ 90 h 120"/>
              <a:gd name="p0x6" fmla="*/ 120 w 120"/>
              <a:gd name="p0y6" fmla="*/ 106 h 120"/>
              <a:gd name="p0x7" fmla="*/ 106 w 120"/>
              <a:gd name="p0y7" fmla="*/ 120 h 120"/>
              <a:gd name="p0x8" fmla="*/ 90 w 120"/>
              <a:gd name="p0y8" fmla="*/ 120 h 120"/>
              <a:gd name="p0x9" fmla="*/ 30 w 120"/>
              <a:gd name="p0y9" fmla="*/ 120 h 120"/>
              <a:gd name="p0x10" fmla="*/ 13 w 120"/>
              <a:gd name="p0y10" fmla="*/ 120 h 120"/>
              <a:gd name="p0x11" fmla="*/ 0 w 120"/>
              <a:gd name="p0y11" fmla="*/ 106 h 120"/>
              <a:gd name="p0x12" fmla="*/ 0 w 120"/>
              <a:gd name="p0y12" fmla="*/ 90 h 120"/>
              <a:gd name="p0x13" fmla="*/ 0 w 120"/>
              <a:gd name="p0y13" fmla="*/ 30 h 120"/>
              <a:gd name="p0x14" fmla="*/ 0 w 120"/>
              <a:gd name="p0y14" fmla="*/ 13 h 120"/>
              <a:gd name="p0x15" fmla="*/ 13 w 120"/>
              <a:gd name="p0y15" fmla="*/ 0 h 120"/>
              <a:gd name="p0x16" fmla="*/ 30 w 120"/>
              <a:gd name="p0y16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9"/>
            </p:custDataLst>
          </p:nvPr>
        </p:nvSpPr>
        <p:spPr>
          <a:xfrm>
            <a:off x="8806834" y="4814831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下方被遮挡的正方体不可见</a:t>
            </a:r>
            <a:endParaRPr sz="13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50"/>
            </p:custDataLst>
          </p:nvPr>
        </p:nvSpPr>
        <p:spPr>
          <a:xfrm>
            <a:off x="8654415" y="527621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30 w 120"/>
              <a:gd name="p0y0" fmla="*/ 0 h 120"/>
              <a:gd name="p0x1" fmla="*/ 90 w 120"/>
              <a:gd name="p0y1" fmla="*/ 0 h 120"/>
              <a:gd name="p0x2" fmla="*/ 106 w 120"/>
              <a:gd name="p0y2" fmla="*/ 0 h 120"/>
              <a:gd name="p0x3" fmla="*/ 120 w 120"/>
              <a:gd name="p0y3" fmla="*/ 13 h 120"/>
              <a:gd name="p0x4" fmla="*/ 120 w 120"/>
              <a:gd name="p0y4" fmla="*/ 30 h 120"/>
              <a:gd name="p0x5" fmla="*/ 120 w 120"/>
              <a:gd name="p0y5" fmla="*/ 90 h 120"/>
              <a:gd name="p0x6" fmla="*/ 120 w 120"/>
              <a:gd name="p0y6" fmla="*/ 106 h 120"/>
              <a:gd name="p0x7" fmla="*/ 106 w 120"/>
              <a:gd name="p0y7" fmla="*/ 120 h 120"/>
              <a:gd name="p0x8" fmla="*/ 90 w 120"/>
              <a:gd name="p0y8" fmla="*/ 120 h 120"/>
              <a:gd name="p0x9" fmla="*/ 30 w 120"/>
              <a:gd name="p0y9" fmla="*/ 120 h 120"/>
              <a:gd name="p0x10" fmla="*/ 13 w 120"/>
              <a:gd name="p0y10" fmla="*/ 120 h 120"/>
              <a:gd name="p0x11" fmla="*/ 0 w 120"/>
              <a:gd name="p0y11" fmla="*/ 106 h 120"/>
              <a:gd name="p0x12" fmla="*/ 0 w 120"/>
              <a:gd name="p0y12" fmla="*/ 90 h 120"/>
              <a:gd name="p0x13" fmla="*/ 0 w 120"/>
              <a:gd name="p0y13" fmla="*/ 30 h 120"/>
              <a:gd name="p0x14" fmla="*/ 0 w 120"/>
              <a:gd name="p0y14" fmla="*/ 13 h 120"/>
              <a:gd name="p0x15" fmla="*/ 13 w 120"/>
              <a:gd name="p0y15" fmla="*/ 0 h 120"/>
              <a:gd name="p0x16" fmla="*/ 30 w 120"/>
              <a:gd name="p0y16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51"/>
            </p:custDataLst>
          </p:nvPr>
        </p:nvSpPr>
        <p:spPr>
          <a:xfrm>
            <a:off x="8806834" y="5162493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反映物体在水平面上的占地形状</a:t>
            </a:r>
            <a:endParaRPr sz="13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52"/>
            </p:custDataLst>
          </p:nvPr>
        </p:nvSpPr>
        <p:spPr>
          <a:xfrm>
            <a:off x="8654415" y="5640705"/>
            <a:ext cx="2766060" cy="636270"/>
          </a:xfrm>
          <a:custGeom>
            <a:avLst/>
            <a:gdLst>
              <a:gd name="sw" fmla="*/ 1 w 4355"/>
              <a:gd name="sh" fmla="*/ 1 h 1001"/>
              <a:gd name="mins" fmla="min sw sh"/>
              <a:gd name="dsw" fmla="+- 0 sw mins"/>
              <a:gd name="dsh" fmla="+- 0 sh mins"/>
              <a:gd name="p0x0" fmla="*/ 90 w 4355"/>
              <a:gd name="p0y0" fmla="*/ 0 h 1001"/>
              <a:gd name="p0x1" fmla="*/ 4265 w 4355"/>
              <a:gd name="p0y1" fmla="*/ 0 h 1001"/>
              <a:gd name="p0x2" fmla="*/ 4315 w 4355"/>
              <a:gd name="p0y2" fmla="*/ 0 h 1001"/>
              <a:gd name="p0x3" fmla="*/ 4355 w 4355"/>
              <a:gd name="p0y3" fmla="*/ 40 h 1001"/>
              <a:gd name="p0x4" fmla="*/ 4355 w 4355"/>
              <a:gd name="p0y4" fmla="*/ 90 h 1001"/>
              <a:gd name="p0x5" fmla="*/ 4355 w 4355"/>
              <a:gd name="p0y5" fmla="*/ 911 h 1001"/>
              <a:gd name="p0x6" fmla="*/ 4355 w 4355"/>
              <a:gd name="p0y6" fmla="*/ 960 h 1001"/>
              <a:gd name="p0x7" fmla="*/ 4315 w 4355"/>
              <a:gd name="p0y7" fmla="*/ 1001 h 1001"/>
              <a:gd name="p0x8" fmla="*/ 4265 w 4355"/>
              <a:gd name="p0y8" fmla="*/ 1001 h 1001"/>
              <a:gd name="p0x9" fmla="*/ 90 w 4355"/>
              <a:gd name="p0y9" fmla="*/ 1001 h 1001"/>
              <a:gd name="p0x10" fmla="*/ 40 w 4355"/>
              <a:gd name="p0y10" fmla="*/ 1001 h 1001"/>
              <a:gd name="p0x11" fmla="*/ 0 w 4355"/>
              <a:gd name="p0y11" fmla="*/ 960 h 1001"/>
              <a:gd name="p0x12" fmla="*/ 0 w 4355"/>
              <a:gd name="p0y12" fmla="*/ 911 h 1001"/>
              <a:gd name="p0x13" fmla="*/ 0 w 4355"/>
              <a:gd name="p0y13" fmla="*/ 90 h 1001"/>
              <a:gd name="p0x14" fmla="*/ 0 w 4355"/>
              <a:gd name="p0y14" fmla="*/ 40 h 1001"/>
              <a:gd name="p0x15" fmla="*/ 40 w 4355"/>
              <a:gd name="p0y15" fmla="*/ 0 h 1001"/>
              <a:gd name="p0x16" fmla="*/ 90 w 4355"/>
              <a:gd name="p0y16" fmla="*/ 0 h 10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7FEF9">
              <a:alpha val="14118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53"/>
            </p:custDataLst>
          </p:nvPr>
        </p:nvSpPr>
        <p:spPr>
          <a:xfrm>
            <a:off x="8730634" y="5705951"/>
            <a:ext cx="2613641" cy="5047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关键发现</a:t>
            </a:r>
            <a:r>
              <a:rPr sz="12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：同一立体图形，三个方向看到的形状可能完全不同</a:t>
            </a:r>
            <a:endParaRPr sz="12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知识建构：从不同方向观察立体图形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辨认形状：根据观察结果还原立体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4657725"/>
          </a:xfrm>
          <a:custGeom>
            <a:avLst/>
            <a:gdLst>
              <a:gd name="sw" fmla="*/ 1 w 17385"/>
              <a:gd name="sh" fmla="*/ 1 h 7335"/>
              <a:gd name="mins" fmla="min sw sh"/>
              <a:gd name="dsw" fmla="+- 0 sw mins"/>
              <a:gd name="dsh" fmla="+- 0 sh mins"/>
              <a:gd name="p0x0" fmla="*/ 180 w 17385"/>
              <a:gd name="p0y0" fmla="*/ 0 h 7335"/>
              <a:gd name="p0x1" fmla="*/ 17205 w 17385"/>
              <a:gd name="p0y1" fmla="*/ 0 h 7335"/>
              <a:gd name="p0x2" fmla="*/ 17304 w 17385"/>
              <a:gd name="p0y2" fmla="*/ 0 h 7335"/>
              <a:gd name="p0x3" fmla="*/ 17385 w 17385"/>
              <a:gd name="p0y3" fmla="*/ 80 h 7335"/>
              <a:gd name="p0x4" fmla="*/ 17385 w 17385"/>
              <a:gd name="p0y4" fmla="*/ 180 h 7335"/>
              <a:gd name="p0x5" fmla="*/ 17385 w 17385"/>
              <a:gd name="p0y5" fmla="*/ 7155 h 7335"/>
              <a:gd name="p0x6" fmla="*/ 17385 w 17385"/>
              <a:gd name="p0y6" fmla="*/ 7254 h 7335"/>
              <a:gd name="p0x7" fmla="*/ 17304 w 17385"/>
              <a:gd name="p0y7" fmla="*/ 7335 h 7335"/>
              <a:gd name="p0x8" fmla="*/ 17205 w 17385"/>
              <a:gd name="p0y8" fmla="*/ 7335 h 7335"/>
              <a:gd name="p0x9" fmla="*/ 180 w 17385"/>
              <a:gd name="p0y9" fmla="*/ 7335 h 7335"/>
              <a:gd name="p0x10" fmla="*/ 80 w 17385"/>
              <a:gd name="p0y10" fmla="*/ 7335 h 7335"/>
              <a:gd name="p0x11" fmla="*/ 0 w 17385"/>
              <a:gd name="p0y11" fmla="*/ 7254 h 7335"/>
              <a:gd name="p0x12" fmla="*/ 0 w 17385"/>
              <a:gd name="p0y12" fmla="*/ 7155 h 7335"/>
              <a:gd name="p0x13" fmla="*/ 0 w 17385"/>
              <a:gd name="p0y13" fmla="*/ 180 h 7335"/>
              <a:gd name="p0x14" fmla="*/ 0 w 17385"/>
              <a:gd name="p0y14" fmla="*/ 80 h 7335"/>
              <a:gd name="p0x15" fmla="*/ 80 w 17385"/>
              <a:gd name="p0y15" fmla="*/ 0 h 7335"/>
              <a:gd name="p0x16" fmla="*/ 180 w 17385"/>
              <a:gd name="p0y16" fmla="*/ 0 h 7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1710690" y="28727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719339" y="2945149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234602" y="3390919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分析正面图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320327" y="3714769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确定前排层数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6667" b="-16667"/>
          <a:stretch>
            <a:fillRect/>
          </a:stretch>
        </p:blipFill>
        <p:spPr>
          <a:xfrm>
            <a:off x="3178810" y="3305175"/>
            <a:ext cx="266700" cy="266700"/>
          </a:xfrm>
          <a:prstGeom prst="rect">
            <a:avLst/>
          </a:prstGeom>
        </p:spPr>
      </p:pic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494530" y="28727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4503020" y="2945149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4018283" y="3390919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分析侧面图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4104008" y="3714769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确定纵深排数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6667" b="-16667"/>
          <a:stretch>
            <a:fillRect/>
          </a:stretch>
        </p:blipFill>
        <p:spPr>
          <a:xfrm>
            <a:off x="5962650" y="3305175"/>
            <a:ext cx="266700" cy="266700"/>
          </a:xfrm>
          <a:prstGeom prst="rect">
            <a:avLst/>
          </a:prstGeom>
        </p:spPr>
      </p:pic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7277735" y="28727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7286701" y="2945149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6801965" y="3390919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分析上面图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6716240" y="3714769"/>
            <a:ext cx="15431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确定顶部方块位置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t="-16667" b="-16667"/>
          <a:stretch>
            <a:fillRect/>
          </a:stretch>
        </p:blipFill>
        <p:spPr>
          <a:xfrm>
            <a:off x="8745855" y="3305175"/>
            <a:ext cx="266700" cy="266700"/>
          </a:xfrm>
          <a:prstGeom prst="rect">
            <a:avLst/>
          </a:prstGeom>
        </p:spPr>
      </p:pic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10061575" y="287274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10070382" y="2945149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9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9471346" y="3390919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综合三方信息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9671371" y="3714769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还原立体结构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575945" y="5890895"/>
            <a:ext cx="11039475" cy="581025"/>
          </a:xfrm>
          <a:custGeom>
            <a:avLst/>
            <a:gdLst>
              <a:gd name="sw" fmla="*/ 1 w 17385"/>
              <a:gd name="sh" fmla="*/ 1 h 915"/>
              <a:gd name="mins" fmla="min sw sh"/>
              <a:gd name="dsw" fmla="+- 0 sw mins"/>
              <a:gd name="dsh" fmla="+- 0 sh mins"/>
              <a:gd name="p0x0" fmla="*/ 180 w 17385"/>
              <a:gd name="p0y0" fmla="*/ 0 h 915"/>
              <a:gd name="p0x1" fmla="*/ 17205 w 17385"/>
              <a:gd name="p0y1" fmla="*/ 0 h 915"/>
              <a:gd name="p0x2" fmla="*/ 17304 w 17385"/>
              <a:gd name="p0y2" fmla="*/ 0 h 915"/>
              <a:gd name="p0x3" fmla="*/ 17385 w 17385"/>
              <a:gd name="p0y3" fmla="*/ 80 h 915"/>
              <a:gd name="p0x4" fmla="*/ 17385 w 17385"/>
              <a:gd name="p0y4" fmla="*/ 180 h 915"/>
              <a:gd name="p0x5" fmla="*/ 17385 w 17385"/>
              <a:gd name="p0y5" fmla="*/ 735 h 915"/>
              <a:gd name="p0x6" fmla="*/ 17385 w 17385"/>
              <a:gd name="p0y6" fmla="*/ 834 h 915"/>
              <a:gd name="p0x7" fmla="*/ 17304 w 17385"/>
              <a:gd name="p0y7" fmla="*/ 915 h 915"/>
              <a:gd name="p0x8" fmla="*/ 17205 w 17385"/>
              <a:gd name="p0y8" fmla="*/ 915 h 915"/>
              <a:gd name="p0x9" fmla="*/ 180 w 17385"/>
              <a:gd name="p0y9" fmla="*/ 915 h 915"/>
              <a:gd name="p0x10" fmla="*/ 80 w 17385"/>
              <a:gd name="p0y10" fmla="*/ 915 h 915"/>
              <a:gd name="p0x11" fmla="*/ 0 w 17385"/>
              <a:gd name="p0y11" fmla="*/ 834 h 915"/>
              <a:gd name="p0x12" fmla="*/ 0 w 17385"/>
              <a:gd name="p0y12" fmla="*/ 735 h 915"/>
              <a:gd name="p0x13" fmla="*/ 0 w 17385"/>
              <a:gd name="p0y13" fmla="*/ 180 h 915"/>
              <a:gd name="p0x14" fmla="*/ 0 w 17385"/>
              <a:gd name="p0y14" fmla="*/ 80 h 915"/>
              <a:gd name="p0x15" fmla="*/ 80 w 17385"/>
              <a:gd name="p0y15" fmla="*/ 0 h 915"/>
              <a:gd name="p0x16" fmla="*/ 180 w 17385"/>
              <a:gd name="p0y16" fmla="*/ 0 h 9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1883410" y="6010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381" t="-6333" r="-2381" b="-6333"/>
          <a:stretch>
            <a:fillRect/>
          </a:stretch>
        </p:blipFill>
        <p:spPr>
          <a:xfrm>
            <a:off x="1950085" y="6071870"/>
            <a:ext cx="209550" cy="2146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9"/>
            </p:custDataLst>
          </p:nvPr>
        </p:nvSpPr>
        <p:spPr>
          <a:xfrm>
            <a:off x="2188445" y="6015038"/>
            <a:ext cx="83104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文化对照：</a:t>
            </a:r>
            <a:r>
              <a:rPr 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古人造房先画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正面图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（立面），再画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上面图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（平面），与现代建筑制图异曲同工</a:t>
            </a:r>
            <a:endParaRPr lang="zh-CN" altLang="en-US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观察中的易错与辨析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1654175"/>
          </a:xfrm>
          <a:custGeom>
            <a:avLst/>
            <a:gdLst>
              <a:gd name="sw" fmla="*/ 1 w 7625"/>
              <a:gd name="sh" fmla="*/ 1 h 2604"/>
              <a:gd name="mins" fmla="min sw sh"/>
              <a:gd name="dsw" fmla="+- 0 sw mins"/>
              <a:gd name="dsh" fmla="+- 0 sh mins"/>
              <a:gd name="p0x0" fmla="*/ 180 w 7625"/>
              <a:gd name="p0y0" fmla="*/ 0 h 2604"/>
              <a:gd name="p0x1" fmla="*/ 7445 w 7625"/>
              <a:gd name="p0y1" fmla="*/ 0 h 2604"/>
              <a:gd name="p0x2" fmla="*/ 7545 w 7625"/>
              <a:gd name="p0y2" fmla="*/ 0 h 2604"/>
              <a:gd name="p0x3" fmla="*/ 7625 w 7625"/>
              <a:gd name="p0y3" fmla="*/ 80 h 2604"/>
              <a:gd name="p0x4" fmla="*/ 7625 w 7625"/>
              <a:gd name="p0y4" fmla="*/ 180 h 2604"/>
              <a:gd name="p0x5" fmla="*/ 7625 w 7625"/>
              <a:gd name="p0y5" fmla="*/ 2424 h 2604"/>
              <a:gd name="p0x6" fmla="*/ 7625 w 7625"/>
              <a:gd name="p0y6" fmla="*/ 2524 h 2604"/>
              <a:gd name="p0x7" fmla="*/ 7545 w 7625"/>
              <a:gd name="p0y7" fmla="*/ 2604 h 2604"/>
              <a:gd name="p0x8" fmla="*/ 7445 w 7625"/>
              <a:gd name="p0y8" fmla="*/ 2604 h 2604"/>
              <a:gd name="p0x9" fmla="*/ 180 w 7625"/>
              <a:gd name="p0y9" fmla="*/ 2604 h 2604"/>
              <a:gd name="p0x10" fmla="*/ 80 w 7625"/>
              <a:gd name="p0y10" fmla="*/ 2604 h 2604"/>
              <a:gd name="p0x11" fmla="*/ 0 w 7625"/>
              <a:gd name="p0y11" fmla="*/ 2524 h 2604"/>
              <a:gd name="p0x12" fmla="*/ 0 w 7625"/>
              <a:gd name="p0y12" fmla="*/ 2424 h 2604"/>
              <a:gd name="p0x13" fmla="*/ 0 w 7625"/>
              <a:gd name="p0y13" fmla="*/ 180 h 2604"/>
              <a:gd name="p0x14" fmla="*/ 0 w 7625"/>
              <a:gd name="p0y14" fmla="*/ 80 h 2604"/>
              <a:gd name="p0x15" fmla="*/ 80 w 7625"/>
              <a:gd name="p0y15" fmla="*/ 0 h 2604"/>
              <a:gd name="p0x16" fmla="*/ 180 w 762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950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147637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447143"/>
            <a:ext cx="220005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混淆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侧面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正面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913868"/>
            <a:ext cx="445196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物体旋转后方向改变，观察时需确认自身站位与物体朝向的对应关系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963545"/>
            <a:ext cx="4842510" cy="1654175"/>
          </a:xfrm>
          <a:custGeom>
            <a:avLst/>
            <a:gdLst>
              <a:gd name="sw" fmla="*/ 1 w 7625"/>
              <a:gd name="sh" fmla="*/ 1 h 2604"/>
              <a:gd name="mins" fmla="min sw sh"/>
              <a:gd name="dsw" fmla="+- 0 sw mins"/>
              <a:gd name="dsh" fmla="+- 0 sh mins"/>
              <a:gd name="p0x0" fmla="*/ 180 w 7625"/>
              <a:gd name="p0y0" fmla="*/ 0 h 2604"/>
              <a:gd name="p0x1" fmla="*/ 7445 w 7625"/>
              <a:gd name="p0y1" fmla="*/ 0 h 2604"/>
              <a:gd name="p0x2" fmla="*/ 7545 w 7625"/>
              <a:gd name="p0y2" fmla="*/ 0 h 2604"/>
              <a:gd name="p0x3" fmla="*/ 7625 w 7625"/>
              <a:gd name="p0y3" fmla="*/ 80 h 2604"/>
              <a:gd name="p0x4" fmla="*/ 7625 w 7625"/>
              <a:gd name="p0y4" fmla="*/ 180 h 2604"/>
              <a:gd name="p0x5" fmla="*/ 7625 w 7625"/>
              <a:gd name="p0y5" fmla="*/ 2424 h 2604"/>
              <a:gd name="p0x6" fmla="*/ 7625 w 7625"/>
              <a:gd name="p0y6" fmla="*/ 2524 h 2604"/>
              <a:gd name="p0x7" fmla="*/ 7545 w 7625"/>
              <a:gd name="p0y7" fmla="*/ 2604 h 2604"/>
              <a:gd name="p0x8" fmla="*/ 7445 w 7625"/>
              <a:gd name="p0y8" fmla="*/ 2604 h 2604"/>
              <a:gd name="p0x9" fmla="*/ 180 w 7625"/>
              <a:gd name="p0y9" fmla="*/ 2604 h 2604"/>
              <a:gd name="p0x10" fmla="*/ 80 w 7625"/>
              <a:gd name="p0y10" fmla="*/ 2604 h 2604"/>
              <a:gd name="p0x11" fmla="*/ 0 w 7625"/>
              <a:gd name="p0y11" fmla="*/ 2524 h 2604"/>
              <a:gd name="p0x12" fmla="*/ 0 w 7625"/>
              <a:gd name="p0y12" fmla="*/ 2424 h 2604"/>
              <a:gd name="p0x13" fmla="*/ 0 w 7625"/>
              <a:gd name="p0y13" fmla="*/ 180 h 2604"/>
              <a:gd name="p0x14" fmla="*/ 0 w 7625"/>
              <a:gd name="p0y14" fmla="*/ 80 h 2604"/>
              <a:gd name="p0x15" fmla="*/ 80 w 7625"/>
              <a:gd name="p0y15" fmla="*/ 0 h 2604"/>
              <a:gd name="p0x16" fmla="*/ 180 w 762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2492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5793" r="-5793"/>
          <a:stretch>
            <a:fillRect/>
          </a:stretch>
        </p:blipFill>
        <p:spPr>
          <a:xfrm>
            <a:off x="840105" y="3330575"/>
            <a:ext cx="281305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3301317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遮挡判断失误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3768042"/>
            <a:ext cx="445196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后排被前排遮挡的部分看不到，需从视线方向推断可见范围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817745"/>
            <a:ext cx="4842510" cy="1654175"/>
          </a:xfrm>
          <a:custGeom>
            <a:avLst/>
            <a:gdLst>
              <a:gd name="sw" fmla="*/ 1 w 7625"/>
              <a:gd name="sh" fmla="*/ 1 h 2604"/>
              <a:gd name="mins" fmla="min sw sh"/>
              <a:gd name="dsw" fmla="+- 0 sw mins"/>
              <a:gd name="dsh" fmla="+- 0 sh mins"/>
              <a:gd name="p0x0" fmla="*/ 180 w 7625"/>
              <a:gd name="p0y0" fmla="*/ 0 h 2604"/>
              <a:gd name="p0x1" fmla="*/ 7445 w 7625"/>
              <a:gd name="p0y1" fmla="*/ 0 h 2604"/>
              <a:gd name="p0x2" fmla="*/ 7545 w 7625"/>
              <a:gd name="p0y2" fmla="*/ 0 h 2604"/>
              <a:gd name="p0x3" fmla="*/ 7625 w 7625"/>
              <a:gd name="p0y3" fmla="*/ 80 h 2604"/>
              <a:gd name="p0x4" fmla="*/ 7625 w 7625"/>
              <a:gd name="p0y4" fmla="*/ 180 h 2604"/>
              <a:gd name="p0x5" fmla="*/ 7625 w 7625"/>
              <a:gd name="p0y5" fmla="*/ 2424 h 2604"/>
              <a:gd name="p0x6" fmla="*/ 7625 w 7625"/>
              <a:gd name="p0y6" fmla="*/ 2524 h 2604"/>
              <a:gd name="p0x7" fmla="*/ 7545 w 7625"/>
              <a:gd name="p0y7" fmla="*/ 2604 h 2604"/>
              <a:gd name="p0x8" fmla="*/ 7445 w 7625"/>
              <a:gd name="p0y8" fmla="*/ 2604 h 2604"/>
              <a:gd name="p0x9" fmla="*/ 180 w 7625"/>
              <a:gd name="p0y9" fmla="*/ 2604 h 2604"/>
              <a:gd name="p0x10" fmla="*/ 80 w 7625"/>
              <a:gd name="p0y10" fmla="*/ 2604 h 2604"/>
              <a:gd name="p0x11" fmla="*/ 0 w 7625"/>
              <a:gd name="p0y11" fmla="*/ 2524 h 2604"/>
              <a:gd name="p0x12" fmla="*/ 0 w 7625"/>
              <a:gd name="p0y12" fmla="*/ 2424 h 2604"/>
              <a:gd name="p0x13" fmla="*/ 0 w 7625"/>
              <a:gd name="p0y13" fmla="*/ 180 h 2604"/>
              <a:gd name="p0x14" fmla="*/ 0 w 7625"/>
              <a:gd name="p0y14" fmla="*/ 80 h 2604"/>
              <a:gd name="p0x15" fmla="*/ 80 w 7625"/>
              <a:gd name="p0y15" fmla="*/ 0 h 2604"/>
              <a:gd name="p0x16" fmla="*/ 180 w 762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51034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5184775"/>
            <a:ext cx="247650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04925" y="5155492"/>
            <a:ext cx="2514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上面观察忽略高度差异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771525" y="5622217"/>
            <a:ext cx="4451966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俯视时需关注各部件的垂直高度，避免将高低不同的部分视为同一平面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694680" y="1109345"/>
            <a:ext cx="5920740" cy="1654175"/>
          </a:xfrm>
          <a:custGeom>
            <a:avLst/>
            <a:gdLst>
              <a:gd name="sw" fmla="*/ 1 w 9324"/>
              <a:gd name="sh" fmla="*/ 1 h 2604"/>
              <a:gd name="mins" fmla="min sw sh"/>
              <a:gd name="dsw" fmla="+- 0 sw mins"/>
              <a:gd name="dsh" fmla="+- 0 sh mins"/>
              <a:gd name="p0x0" fmla="*/ 180 w 9324"/>
              <a:gd name="p0y0" fmla="*/ 0 h 2604"/>
              <a:gd name="p0x1" fmla="*/ 9144 w 9324"/>
              <a:gd name="p0y1" fmla="*/ 0 h 2604"/>
              <a:gd name="p0x2" fmla="*/ 9243 w 9324"/>
              <a:gd name="p0y2" fmla="*/ 0 h 2604"/>
              <a:gd name="p0x3" fmla="*/ 9324 w 9324"/>
              <a:gd name="p0y3" fmla="*/ 80 h 2604"/>
              <a:gd name="p0x4" fmla="*/ 9324 w 9324"/>
              <a:gd name="p0y4" fmla="*/ 180 h 2604"/>
              <a:gd name="p0x5" fmla="*/ 9324 w 9324"/>
              <a:gd name="p0y5" fmla="*/ 2424 h 2604"/>
              <a:gd name="p0x6" fmla="*/ 9324 w 9324"/>
              <a:gd name="p0y6" fmla="*/ 2524 h 2604"/>
              <a:gd name="p0x7" fmla="*/ 9243 w 9324"/>
              <a:gd name="p0y7" fmla="*/ 2604 h 2604"/>
              <a:gd name="p0x8" fmla="*/ 9144 w 9324"/>
              <a:gd name="p0y8" fmla="*/ 2604 h 2604"/>
              <a:gd name="p0x9" fmla="*/ 180 w 9324"/>
              <a:gd name="p0y9" fmla="*/ 2604 h 2604"/>
              <a:gd name="p0x10" fmla="*/ 80 w 9324"/>
              <a:gd name="p0y10" fmla="*/ 2604 h 2604"/>
              <a:gd name="p0x11" fmla="*/ 0 w 9324"/>
              <a:gd name="p0y11" fmla="*/ 2524 h 2604"/>
              <a:gd name="p0x12" fmla="*/ 0 w 9324"/>
              <a:gd name="p0y12" fmla="*/ 2424 h 2604"/>
              <a:gd name="p0x13" fmla="*/ 0 w 9324"/>
              <a:gd name="p0y13" fmla="*/ 180 h 2604"/>
              <a:gd name="p0x14" fmla="*/ 0 w 9324"/>
              <a:gd name="p0y14" fmla="*/ 80 h 2604"/>
              <a:gd name="p0x15" fmla="*/ 80 w 9324"/>
              <a:gd name="p0y15" fmla="*/ 0 h 2604"/>
              <a:gd name="p0x16" fmla="*/ 180 w 9324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5889625" y="15322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75350" y="1613535"/>
            <a:ext cx="247650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6423641" y="158429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实物验证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5890241" y="2051018"/>
            <a:ext cx="55302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用积木搭建后实际观察，将抽象想象转化为具体感知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5694680" y="2963545"/>
            <a:ext cx="5920740" cy="1654175"/>
          </a:xfrm>
          <a:custGeom>
            <a:avLst/>
            <a:gdLst>
              <a:gd name="sw" fmla="*/ 1 w 9324"/>
              <a:gd name="sh" fmla="*/ 1 h 2604"/>
              <a:gd name="mins" fmla="min sw sh"/>
              <a:gd name="dsw" fmla="+- 0 sw mins"/>
              <a:gd name="dsh" fmla="+- 0 sh mins"/>
              <a:gd name="p0x0" fmla="*/ 180 w 9324"/>
              <a:gd name="p0y0" fmla="*/ 0 h 2604"/>
              <a:gd name="p0x1" fmla="*/ 9144 w 9324"/>
              <a:gd name="p0y1" fmla="*/ 0 h 2604"/>
              <a:gd name="p0x2" fmla="*/ 9243 w 9324"/>
              <a:gd name="p0y2" fmla="*/ 0 h 2604"/>
              <a:gd name="p0x3" fmla="*/ 9324 w 9324"/>
              <a:gd name="p0y3" fmla="*/ 80 h 2604"/>
              <a:gd name="p0x4" fmla="*/ 9324 w 9324"/>
              <a:gd name="p0y4" fmla="*/ 180 h 2604"/>
              <a:gd name="p0x5" fmla="*/ 9324 w 9324"/>
              <a:gd name="p0y5" fmla="*/ 2424 h 2604"/>
              <a:gd name="p0x6" fmla="*/ 9324 w 9324"/>
              <a:gd name="p0y6" fmla="*/ 2524 h 2604"/>
              <a:gd name="p0x7" fmla="*/ 9243 w 9324"/>
              <a:gd name="p0y7" fmla="*/ 2604 h 2604"/>
              <a:gd name="p0x8" fmla="*/ 9144 w 9324"/>
              <a:gd name="p0y8" fmla="*/ 2604 h 2604"/>
              <a:gd name="p0x9" fmla="*/ 180 w 9324"/>
              <a:gd name="p0y9" fmla="*/ 2604 h 2604"/>
              <a:gd name="p0x10" fmla="*/ 80 w 9324"/>
              <a:gd name="p0y10" fmla="*/ 2604 h 2604"/>
              <a:gd name="p0x11" fmla="*/ 0 w 9324"/>
              <a:gd name="p0y11" fmla="*/ 2524 h 2604"/>
              <a:gd name="p0x12" fmla="*/ 0 w 9324"/>
              <a:gd name="p0y12" fmla="*/ 2424 h 2604"/>
              <a:gd name="p0x13" fmla="*/ 0 w 9324"/>
              <a:gd name="p0y13" fmla="*/ 180 h 2604"/>
              <a:gd name="p0x14" fmla="*/ 0 w 9324"/>
              <a:gd name="p0y14" fmla="*/ 80 h 2604"/>
              <a:gd name="p0x15" fmla="*/ 80 w 9324"/>
              <a:gd name="p0y15" fmla="*/ 0 h 2604"/>
              <a:gd name="p0x16" fmla="*/ 180 w 9324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5889625" y="3386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5975350" y="3467735"/>
            <a:ext cx="247650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6423641" y="3438468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画图对照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5890241" y="3905193"/>
            <a:ext cx="55302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将三个方向的视图并列比较，建立平面与立体的对应关系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5694680" y="4817745"/>
            <a:ext cx="5920740" cy="1654175"/>
          </a:xfrm>
          <a:custGeom>
            <a:avLst/>
            <a:gdLst>
              <a:gd name="sw" fmla="*/ 1 w 9324"/>
              <a:gd name="sh" fmla="*/ 1 h 2604"/>
              <a:gd name="mins" fmla="min sw sh"/>
              <a:gd name="dsw" fmla="+- 0 sw mins"/>
              <a:gd name="dsh" fmla="+- 0 sh mins"/>
              <a:gd name="p0x0" fmla="*/ 180 w 9324"/>
              <a:gd name="p0y0" fmla="*/ 0 h 2604"/>
              <a:gd name="p0x1" fmla="*/ 9144 w 9324"/>
              <a:gd name="p0y1" fmla="*/ 0 h 2604"/>
              <a:gd name="p0x2" fmla="*/ 9243 w 9324"/>
              <a:gd name="p0y2" fmla="*/ 0 h 2604"/>
              <a:gd name="p0x3" fmla="*/ 9324 w 9324"/>
              <a:gd name="p0y3" fmla="*/ 80 h 2604"/>
              <a:gd name="p0x4" fmla="*/ 9324 w 9324"/>
              <a:gd name="p0y4" fmla="*/ 180 h 2604"/>
              <a:gd name="p0x5" fmla="*/ 9324 w 9324"/>
              <a:gd name="p0y5" fmla="*/ 2424 h 2604"/>
              <a:gd name="p0x6" fmla="*/ 9324 w 9324"/>
              <a:gd name="p0y6" fmla="*/ 2524 h 2604"/>
              <a:gd name="p0x7" fmla="*/ 9243 w 9324"/>
              <a:gd name="p0y7" fmla="*/ 2604 h 2604"/>
              <a:gd name="p0x8" fmla="*/ 9144 w 9324"/>
              <a:gd name="p0y8" fmla="*/ 2604 h 2604"/>
              <a:gd name="p0x9" fmla="*/ 180 w 9324"/>
              <a:gd name="p0y9" fmla="*/ 2604 h 2604"/>
              <a:gd name="p0x10" fmla="*/ 80 w 9324"/>
              <a:gd name="p0y10" fmla="*/ 2604 h 2604"/>
              <a:gd name="p0x11" fmla="*/ 0 w 9324"/>
              <a:gd name="p0y11" fmla="*/ 2524 h 2604"/>
              <a:gd name="p0x12" fmla="*/ 0 w 9324"/>
              <a:gd name="p0y12" fmla="*/ 2424 h 2604"/>
              <a:gd name="p0x13" fmla="*/ 0 w 9324"/>
              <a:gd name="p0y13" fmla="*/ 180 h 2604"/>
              <a:gd name="p0x14" fmla="*/ 0 w 9324"/>
              <a:gd name="p0y14" fmla="*/ 80 h 2604"/>
              <a:gd name="p0x15" fmla="*/ 80 w 9324"/>
              <a:gd name="p0y15" fmla="*/ 0 h 2604"/>
              <a:gd name="p0x16" fmla="*/ 180 w 9324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5889625" y="5240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738" t="-5139" r="-2738" b="-5139"/>
          <a:stretch>
            <a:fillRect/>
          </a:stretch>
        </p:blipFill>
        <p:spPr>
          <a:xfrm>
            <a:off x="5958840" y="5321935"/>
            <a:ext cx="281305" cy="2520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6423641" y="5292642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同伴互查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5890241" y="5759367"/>
            <a:ext cx="553023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两人交换观察位置核对结果，通过多元视角验证判断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实践拓展：搭建与观察的融合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古建筑中的观察智慧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5322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857250" y="161353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58429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斗拱结构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051018"/>
            <a:ext cx="27660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从不同角度观察呈现不同形态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9635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32492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330575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04925" y="3301317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故宫角楼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771525" y="3768042"/>
            <a:ext cx="27660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从四个方向看各不相同，被誉为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多视角建筑典范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48177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51034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840105" y="5184775"/>
            <a:ext cx="281305" cy="2520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04925" y="5155492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营造法式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771525" y="5622217"/>
            <a:ext cx="27660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用正面图、侧面图、俯视图记录建筑结构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3989705" y="1109345"/>
            <a:ext cx="4211955" cy="5362575"/>
          </a:xfrm>
          <a:custGeom>
            <a:avLst/>
            <a:gdLst>
              <a:gd name="sw" fmla="*/ 1 w 6633"/>
              <a:gd name="sh" fmla="*/ 1 h 8445"/>
              <a:gd name="mins" fmla="min sw sh"/>
              <a:gd name="dsw" fmla="+- 0 sw mins"/>
              <a:gd name="dsh" fmla="+- 0 sh mins"/>
              <a:gd name="p0x0" fmla="*/ 180 w 6633"/>
              <a:gd name="p0y0" fmla="*/ 0 h 8445"/>
              <a:gd name="p0x1" fmla="*/ 6453 w 6633"/>
              <a:gd name="p0y1" fmla="*/ 0 h 8445"/>
              <a:gd name="p0x2" fmla="*/ 6552 w 6633"/>
              <a:gd name="p0y2" fmla="*/ 0 h 8445"/>
              <a:gd name="p0x3" fmla="*/ 6633 w 6633"/>
              <a:gd name="p0y3" fmla="*/ 80 h 8445"/>
              <a:gd name="p0x4" fmla="*/ 6633 w 6633"/>
              <a:gd name="p0y4" fmla="*/ 180 h 8445"/>
              <a:gd name="p0x5" fmla="*/ 6633 w 6633"/>
              <a:gd name="p0y5" fmla="*/ 8265 h 8445"/>
              <a:gd name="p0x6" fmla="*/ 6633 w 6633"/>
              <a:gd name="p0y6" fmla="*/ 8364 h 8445"/>
              <a:gd name="p0x7" fmla="*/ 6552 w 6633"/>
              <a:gd name="p0y7" fmla="*/ 8445 h 8445"/>
              <a:gd name="p0x8" fmla="*/ 6453 w 6633"/>
              <a:gd name="p0y8" fmla="*/ 8445 h 8445"/>
              <a:gd name="p0x9" fmla="*/ 180 w 6633"/>
              <a:gd name="p0y9" fmla="*/ 8445 h 8445"/>
              <a:gd name="p0x10" fmla="*/ 80 w 6633"/>
              <a:gd name="p0y10" fmla="*/ 8445 h 8445"/>
              <a:gd name="p0x11" fmla="*/ 0 w 6633"/>
              <a:gd name="p0y11" fmla="*/ 8364 h 8445"/>
              <a:gd name="p0x12" fmla="*/ 0 w 6633"/>
              <a:gd name="p0y12" fmla="*/ 8265 h 8445"/>
              <a:gd name="p0x13" fmla="*/ 0 w 6633"/>
              <a:gd name="p0y13" fmla="*/ 180 h 8445"/>
              <a:gd name="p0x14" fmla="*/ 0 w 6633"/>
              <a:gd name="p0y14" fmla="*/ 80 h 8445"/>
              <a:gd name="p0x15" fmla="*/ 80 w 6633"/>
              <a:gd name="p0y15" fmla="*/ 0 h 8445"/>
              <a:gd name="p0x16" fmla="*/ 180 w 663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4184650" y="25908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6897" r="-6897"/>
          <a:stretch>
            <a:fillRect/>
          </a:stretch>
        </p:blipFill>
        <p:spPr>
          <a:xfrm>
            <a:off x="4279900" y="2686050"/>
            <a:ext cx="304800" cy="3048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4794866" y="2517458"/>
            <a:ext cx="23502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中国古建筑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斗拱</a:t>
            </a:r>
            <a:r>
              <a:rPr lang="en-US" altLang="zh-CN"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4794250" y="2905125"/>
            <a:ext cx="457835" cy="238125"/>
          </a:xfrm>
          <a:custGeom>
            <a:avLst/>
            <a:gdLst>
              <a:gd name="sw" fmla="*/ 1 w 720"/>
              <a:gd name="sh" fmla="*/ 1 h 375"/>
              <a:gd name="mins" fmla="min sw sh"/>
              <a:gd name="dsw" fmla="+- 0 sw mins"/>
              <a:gd name="dsh" fmla="+- 0 sh mins"/>
              <a:gd name="p0x0" fmla="*/ 90 w 720"/>
              <a:gd name="p0y0" fmla="*/ 0 h 375"/>
              <a:gd name="p0x1" fmla="*/ 630 w 720"/>
              <a:gd name="p0y1" fmla="*/ 0 h 375"/>
              <a:gd name="p0x2" fmla="*/ 679 w 720"/>
              <a:gd name="p0y2" fmla="*/ 0 h 375"/>
              <a:gd name="p0x3" fmla="*/ 720 w 720"/>
              <a:gd name="p0y3" fmla="*/ 40 h 375"/>
              <a:gd name="p0x4" fmla="*/ 720 w 720"/>
              <a:gd name="p0y4" fmla="*/ 90 h 375"/>
              <a:gd name="p0x5" fmla="*/ 720 w 720"/>
              <a:gd name="p0y5" fmla="*/ 285 h 375"/>
              <a:gd name="p0x6" fmla="*/ 720 w 720"/>
              <a:gd name="p0y6" fmla="*/ 334 h 375"/>
              <a:gd name="p0x7" fmla="*/ 679 w 720"/>
              <a:gd name="p0y7" fmla="*/ 375 h 375"/>
              <a:gd name="p0x8" fmla="*/ 630 w 720"/>
              <a:gd name="p0y8" fmla="*/ 375 h 375"/>
              <a:gd name="p0x9" fmla="*/ 90 w 720"/>
              <a:gd name="p0y9" fmla="*/ 375 h 375"/>
              <a:gd name="p0x10" fmla="*/ 40 w 720"/>
              <a:gd name="p0y10" fmla="*/ 375 h 375"/>
              <a:gd name="p0x11" fmla="*/ 0 w 720"/>
              <a:gd name="p0y11" fmla="*/ 334 h 375"/>
              <a:gd name="p0x12" fmla="*/ 0 w 720"/>
              <a:gd name="p0y12" fmla="*/ 285 h 375"/>
              <a:gd name="p0x13" fmla="*/ 0 w 720"/>
              <a:gd name="p0y13" fmla="*/ 90 h 375"/>
              <a:gd name="p0x14" fmla="*/ 0 w 720"/>
              <a:gd name="p0y14" fmla="*/ 40 h 375"/>
              <a:gd name="p0x15" fmla="*/ 40 w 720"/>
              <a:gd name="p0y15" fmla="*/ 0 h 375"/>
              <a:gd name="p0x16" fmla="*/ 90 w 720"/>
              <a:gd name="p0y16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4871066" y="2924175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重点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4184650" y="34099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32"/>
            </p:custDataLst>
          </p:nvPr>
        </p:nvSpPr>
        <p:spPr>
          <a:xfrm>
            <a:off x="4337666" y="3281363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从不同角度观察呈现不同形态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3"/>
            </p:custDataLst>
          </p:nvPr>
        </p:nvSpPr>
        <p:spPr>
          <a:xfrm>
            <a:off x="4184650" y="38290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4"/>
            </p:custDataLst>
          </p:nvPr>
        </p:nvSpPr>
        <p:spPr>
          <a:xfrm>
            <a:off x="4337666" y="3700463"/>
            <a:ext cx="36690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故宫角楼从四个方向看各不相同，被誉为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多视角建筑典范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5"/>
            </p:custDataLst>
          </p:nvPr>
        </p:nvSpPr>
        <p:spPr>
          <a:xfrm>
            <a:off x="4184650" y="455295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4337666" y="4424363"/>
            <a:ext cx="36690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营造法式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用正面图、侧面图、俯视图记录建筑结构</a:t>
            </a:r>
            <a:endParaRPr lang="zh-CN" altLang="en-US"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7"/>
            </p:custDataLst>
          </p:nvPr>
        </p:nvSpPr>
        <p:spPr>
          <a:xfrm>
            <a:off x="8458835" y="11093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8"/>
            </p:custDataLst>
          </p:nvPr>
        </p:nvSpPr>
        <p:spPr>
          <a:xfrm>
            <a:off x="8654415" y="139509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740140" y="1476375"/>
            <a:ext cx="247650" cy="252095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2"/>
            </p:custDataLst>
          </p:nvPr>
        </p:nvSpPr>
        <p:spPr>
          <a:xfrm>
            <a:off x="9187834" y="1447143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活动一：搭建斗拱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8654434" y="1913868"/>
            <a:ext cx="2766041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用积木搭建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简易斗拱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，从三方向观察并记录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4"/>
            </p:custDataLst>
          </p:nvPr>
        </p:nvSpPr>
        <p:spPr>
          <a:xfrm>
            <a:off x="8458835" y="29635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45"/>
            </p:custDataLst>
          </p:nvPr>
        </p:nvSpPr>
        <p:spPr>
          <a:xfrm>
            <a:off x="8654415" y="33864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740140" y="3467735"/>
            <a:ext cx="247650" cy="252095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49"/>
            </p:custDataLst>
          </p:nvPr>
        </p:nvSpPr>
        <p:spPr>
          <a:xfrm>
            <a:off x="9187834" y="3438468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活动二：还原古塔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50"/>
            </p:custDataLst>
          </p:nvPr>
        </p:nvSpPr>
        <p:spPr>
          <a:xfrm>
            <a:off x="8654434" y="3905193"/>
            <a:ext cx="28824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挑战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根据三视图还原古塔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搭建任务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51"/>
            </p:custDataLst>
          </p:nvPr>
        </p:nvSpPr>
        <p:spPr>
          <a:xfrm>
            <a:off x="8458835" y="4817745"/>
            <a:ext cx="3156585" cy="1654175"/>
          </a:xfrm>
          <a:custGeom>
            <a:avLst/>
            <a:gdLst>
              <a:gd name="sw" fmla="*/ 1 w 4970"/>
              <a:gd name="sh" fmla="*/ 1 h 2604"/>
              <a:gd name="mins" fmla="min sw sh"/>
              <a:gd name="dsw" fmla="+- 0 sw mins"/>
              <a:gd name="dsh" fmla="+- 0 sh mins"/>
              <a:gd name="p0x0" fmla="*/ 180 w 4970"/>
              <a:gd name="p0y0" fmla="*/ 0 h 2604"/>
              <a:gd name="p0x1" fmla="*/ 4790 w 4970"/>
              <a:gd name="p0y1" fmla="*/ 0 h 2604"/>
              <a:gd name="p0x2" fmla="*/ 4890 w 4970"/>
              <a:gd name="p0y2" fmla="*/ 0 h 2604"/>
              <a:gd name="p0x3" fmla="*/ 4970 w 4970"/>
              <a:gd name="p0y3" fmla="*/ 80 h 2604"/>
              <a:gd name="p0x4" fmla="*/ 4970 w 4970"/>
              <a:gd name="p0y4" fmla="*/ 180 h 2604"/>
              <a:gd name="p0x5" fmla="*/ 4970 w 4970"/>
              <a:gd name="p0y5" fmla="*/ 2424 h 2604"/>
              <a:gd name="p0x6" fmla="*/ 4970 w 4970"/>
              <a:gd name="p0y6" fmla="*/ 2524 h 2604"/>
              <a:gd name="p0x7" fmla="*/ 4890 w 4970"/>
              <a:gd name="p0y7" fmla="*/ 2604 h 2604"/>
              <a:gd name="p0x8" fmla="*/ 4790 w 4970"/>
              <a:gd name="p0y8" fmla="*/ 2604 h 2604"/>
              <a:gd name="p0x9" fmla="*/ 180 w 4970"/>
              <a:gd name="p0y9" fmla="*/ 2604 h 2604"/>
              <a:gd name="p0x10" fmla="*/ 80 w 4970"/>
              <a:gd name="p0y10" fmla="*/ 2604 h 2604"/>
              <a:gd name="p0x11" fmla="*/ 0 w 4970"/>
              <a:gd name="p0y11" fmla="*/ 2524 h 2604"/>
              <a:gd name="p0x12" fmla="*/ 0 w 4970"/>
              <a:gd name="p0y12" fmla="*/ 2424 h 2604"/>
              <a:gd name="p0x13" fmla="*/ 0 w 4970"/>
              <a:gd name="p0y13" fmla="*/ 180 h 2604"/>
              <a:gd name="p0x14" fmla="*/ 0 w 4970"/>
              <a:gd name="p0y14" fmla="*/ 80 h 2604"/>
              <a:gd name="p0x15" fmla="*/ 80 w 4970"/>
              <a:gd name="p0y15" fmla="*/ 0 h 2604"/>
              <a:gd name="p0x16" fmla="*/ 180 w 4970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任意多边形 41"/>
          <p:cNvSpPr/>
          <p:nvPr>
            <p:custDataLst>
              <p:tags r:id="rId52"/>
            </p:custDataLst>
          </p:nvPr>
        </p:nvSpPr>
        <p:spPr>
          <a:xfrm>
            <a:off x="8654415" y="5240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740140" y="5321935"/>
            <a:ext cx="247650" cy="252095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56"/>
            </p:custDataLst>
          </p:nvPr>
        </p:nvSpPr>
        <p:spPr>
          <a:xfrm>
            <a:off x="9187834" y="5292642"/>
            <a:ext cx="2286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活动三：绘制三视图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57"/>
            </p:custDataLst>
          </p:nvPr>
        </p:nvSpPr>
        <p:spPr>
          <a:xfrm>
            <a:off x="8654434" y="5759367"/>
            <a:ext cx="27660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绘制自己搭建物的三视图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观察物体综合练习与文化延伸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817370"/>
          </a:xfrm>
          <a:custGeom>
            <a:avLst/>
            <a:gdLst>
              <a:gd name="sw" fmla="*/ 1 w 5585"/>
              <a:gd name="sh" fmla="*/ 1 h 2861"/>
              <a:gd name="mins" fmla="min sw sh"/>
              <a:gd name="dsw" fmla="+- 0 sw mins"/>
              <a:gd name="dsh" fmla="+- 0 sh mins"/>
              <a:gd name="p0x0" fmla="*/ 180 w 5585"/>
              <a:gd name="p0y0" fmla="*/ 0 h 2861"/>
              <a:gd name="p0x1" fmla="*/ 5405 w 5585"/>
              <a:gd name="p0y1" fmla="*/ 0 h 2861"/>
              <a:gd name="p0x2" fmla="*/ 5504 w 5585"/>
              <a:gd name="p0y2" fmla="*/ 0 h 2861"/>
              <a:gd name="p0x3" fmla="*/ 5585 w 5585"/>
              <a:gd name="p0y3" fmla="*/ 80 h 2861"/>
              <a:gd name="p0x4" fmla="*/ 5585 w 5585"/>
              <a:gd name="p0y4" fmla="*/ 180 h 2861"/>
              <a:gd name="p0x5" fmla="*/ 5585 w 5585"/>
              <a:gd name="p0y5" fmla="*/ 2681 h 2861"/>
              <a:gd name="p0x6" fmla="*/ 5585 w 5585"/>
              <a:gd name="p0y6" fmla="*/ 2781 h 2861"/>
              <a:gd name="p0x7" fmla="*/ 5504 w 5585"/>
              <a:gd name="p0y7" fmla="*/ 2861 h 2861"/>
              <a:gd name="p0x8" fmla="*/ 5405 w 5585"/>
              <a:gd name="p0y8" fmla="*/ 2861 h 2861"/>
              <a:gd name="p0x9" fmla="*/ 180 w 5585"/>
              <a:gd name="p0y9" fmla="*/ 2861 h 2861"/>
              <a:gd name="p0x10" fmla="*/ 80 w 5585"/>
              <a:gd name="p0y10" fmla="*/ 2861 h 2861"/>
              <a:gd name="p0x11" fmla="*/ 0 w 5585"/>
              <a:gd name="p0y11" fmla="*/ 2781 h 2861"/>
              <a:gd name="p0x12" fmla="*/ 0 w 5585"/>
              <a:gd name="p0y12" fmla="*/ 2681 h 2861"/>
              <a:gd name="p0x13" fmla="*/ 0 w 5585"/>
              <a:gd name="p0y13" fmla="*/ 180 h 2861"/>
              <a:gd name="p0x14" fmla="*/ 0 w 5585"/>
              <a:gd name="p0y14" fmla="*/ 80 h 2861"/>
              <a:gd name="p0x15" fmla="*/ 80 w 5585"/>
              <a:gd name="p0y15" fmla="*/ 0 h 2861"/>
              <a:gd name="p0x16" fmla="*/ 180 w 5585"/>
              <a:gd name="p0y16" fmla="*/ 0 h 28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465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6522" t="-1026" r="-6522" b="-1026"/>
          <a:stretch>
            <a:fillRect/>
          </a:stretch>
        </p:blipFill>
        <p:spPr>
          <a:xfrm>
            <a:off x="857250" y="152717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47349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基础练习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1965941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判断给定立体从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正面、侧面、上面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看到的形状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4322445" y="1109345"/>
            <a:ext cx="3546475" cy="1817370"/>
          </a:xfrm>
          <a:custGeom>
            <a:avLst/>
            <a:gdLst>
              <a:gd name="sw" fmla="*/ 1 w 5585"/>
              <a:gd name="sh" fmla="*/ 1 h 2861"/>
              <a:gd name="mins" fmla="min sw sh"/>
              <a:gd name="dsw" fmla="+- 0 sw mins"/>
              <a:gd name="dsh" fmla="+- 0 sh mins"/>
              <a:gd name="p0x0" fmla="*/ 180 w 5585"/>
              <a:gd name="p0y0" fmla="*/ 0 h 2861"/>
              <a:gd name="p0x1" fmla="*/ 5405 w 5585"/>
              <a:gd name="p0y1" fmla="*/ 0 h 2861"/>
              <a:gd name="p0x2" fmla="*/ 5504 w 5585"/>
              <a:gd name="p0y2" fmla="*/ 0 h 2861"/>
              <a:gd name="p0x3" fmla="*/ 5585 w 5585"/>
              <a:gd name="p0y3" fmla="*/ 80 h 2861"/>
              <a:gd name="p0x4" fmla="*/ 5585 w 5585"/>
              <a:gd name="p0y4" fmla="*/ 180 h 2861"/>
              <a:gd name="p0x5" fmla="*/ 5585 w 5585"/>
              <a:gd name="p0y5" fmla="*/ 2681 h 2861"/>
              <a:gd name="p0x6" fmla="*/ 5585 w 5585"/>
              <a:gd name="p0y6" fmla="*/ 2781 h 2861"/>
              <a:gd name="p0x7" fmla="*/ 5504 w 5585"/>
              <a:gd name="p0y7" fmla="*/ 2861 h 2861"/>
              <a:gd name="p0x8" fmla="*/ 5405 w 5585"/>
              <a:gd name="p0y8" fmla="*/ 2861 h 2861"/>
              <a:gd name="p0x9" fmla="*/ 180 w 5585"/>
              <a:gd name="p0y9" fmla="*/ 2861 h 2861"/>
              <a:gd name="p0x10" fmla="*/ 80 w 5585"/>
              <a:gd name="p0y10" fmla="*/ 2861 h 2861"/>
              <a:gd name="p0x11" fmla="*/ 0 w 5585"/>
              <a:gd name="p0y11" fmla="*/ 2781 h 2861"/>
              <a:gd name="p0x12" fmla="*/ 0 w 5585"/>
              <a:gd name="p0y12" fmla="*/ 2681 h 2861"/>
              <a:gd name="p0x13" fmla="*/ 0 w 5585"/>
              <a:gd name="p0y13" fmla="*/ 180 h 2861"/>
              <a:gd name="p0x14" fmla="*/ 0 w 5585"/>
              <a:gd name="p0y14" fmla="*/ 80 h 2861"/>
              <a:gd name="p0x15" fmla="*/ 80 w 5585"/>
              <a:gd name="p0y15" fmla="*/ 0 h 2861"/>
              <a:gd name="p0x16" fmla="*/ 180 w 5585"/>
              <a:gd name="p0y16" fmla="*/ 0 h 28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4518025" y="14465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4603750" y="1527175"/>
            <a:ext cx="247650" cy="25273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5051451" y="147349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进阶挑战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518051" y="1965941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根据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两个方向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的视图，推测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第三方向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的视图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8068945" y="1109345"/>
            <a:ext cx="3546475" cy="1817370"/>
          </a:xfrm>
          <a:custGeom>
            <a:avLst/>
            <a:gdLst>
              <a:gd name="sw" fmla="*/ 1 w 5585"/>
              <a:gd name="sh" fmla="*/ 1 h 2861"/>
              <a:gd name="mins" fmla="min sw sh"/>
              <a:gd name="dsw" fmla="+- 0 sw mins"/>
              <a:gd name="dsh" fmla="+- 0 sh mins"/>
              <a:gd name="p0x0" fmla="*/ 180 w 5585"/>
              <a:gd name="p0y0" fmla="*/ 0 h 2861"/>
              <a:gd name="p0x1" fmla="*/ 5405 w 5585"/>
              <a:gd name="p0y1" fmla="*/ 0 h 2861"/>
              <a:gd name="p0x2" fmla="*/ 5504 w 5585"/>
              <a:gd name="p0y2" fmla="*/ 0 h 2861"/>
              <a:gd name="p0x3" fmla="*/ 5585 w 5585"/>
              <a:gd name="p0y3" fmla="*/ 80 h 2861"/>
              <a:gd name="p0x4" fmla="*/ 5585 w 5585"/>
              <a:gd name="p0y4" fmla="*/ 180 h 2861"/>
              <a:gd name="p0x5" fmla="*/ 5585 w 5585"/>
              <a:gd name="p0y5" fmla="*/ 2681 h 2861"/>
              <a:gd name="p0x6" fmla="*/ 5585 w 5585"/>
              <a:gd name="p0y6" fmla="*/ 2781 h 2861"/>
              <a:gd name="p0x7" fmla="*/ 5504 w 5585"/>
              <a:gd name="p0y7" fmla="*/ 2861 h 2861"/>
              <a:gd name="p0x8" fmla="*/ 5405 w 5585"/>
              <a:gd name="p0y8" fmla="*/ 2861 h 2861"/>
              <a:gd name="p0x9" fmla="*/ 180 w 5585"/>
              <a:gd name="p0y9" fmla="*/ 2861 h 2861"/>
              <a:gd name="p0x10" fmla="*/ 80 w 5585"/>
              <a:gd name="p0y10" fmla="*/ 2861 h 2861"/>
              <a:gd name="p0x11" fmla="*/ 0 w 5585"/>
              <a:gd name="p0y11" fmla="*/ 2781 h 2861"/>
              <a:gd name="p0x12" fmla="*/ 0 w 5585"/>
              <a:gd name="p0y12" fmla="*/ 2681 h 2861"/>
              <a:gd name="p0x13" fmla="*/ 0 w 5585"/>
              <a:gd name="p0y13" fmla="*/ 180 h 2861"/>
              <a:gd name="p0x14" fmla="*/ 0 w 5585"/>
              <a:gd name="p0y14" fmla="*/ 80 h 2861"/>
              <a:gd name="p0x15" fmla="*/ 80 w 5585"/>
              <a:gd name="p0y15" fmla="*/ 0 h 2861"/>
              <a:gd name="p0x16" fmla="*/ 180 w 5585"/>
              <a:gd name="p0y16" fmla="*/ 0 h 286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8264525" y="15989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350250" y="1679575"/>
            <a:ext cx="24765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8797976" y="1625898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思维拓展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2"/>
            </p:custDataLst>
          </p:nvPr>
        </p:nvSpPr>
        <p:spPr>
          <a:xfrm>
            <a:off x="8264576" y="2118341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最少方块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搭出符合三视图的立体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575945" y="3164840"/>
            <a:ext cx="5400675" cy="969010"/>
          </a:xfrm>
          <a:custGeom>
            <a:avLst/>
            <a:gdLst>
              <a:gd name="sw" fmla="*/ 1 w 8505"/>
              <a:gd name="sh" fmla="*/ 1 h 1526"/>
              <a:gd name="mins" fmla="min sw sh"/>
              <a:gd name="dsw" fmla="+- 0 sw mins"/>
              <a:gd name="dsh" fmla="+- 0 sh mins"/>
              <a:gd name="p0x0" fmla="*/ 180 w 8505"/>
              <a:gd name="p0y0" fmla="*/ 0 h 1526"/>
              <a:gd name="p0x1" fmla="*/ 8325 w 8505"/>
              <a:gd name="p0y1" fmla="*/ 0 h 1526"/>
              <a:gd name="p0x2" fmla="*/ 8424 w 8505"/>
              <a:gd name="p0y2" fmla="*/ 0 h 1526"/>
              <a:gd name="p0x3" fmla="*/ 8505 w 8505"/>
              <a:gd name="p0y3" fmla="*/ 80 h 1526"/>
              <a:gd name="p0x4" fmla="*/ 8505 w 8505"/>
              <a:gd name="p0y4" fmla="*/ 180 h 1526"/>
              <a:gd name="p0x5" fmla="*/ 8505 w 8505"/>
              <a:gd name="p0y5" fmla="*/ 1346 h 1526"/>
              <a:gd name="p0x6" fmla="*/ 8505 w 8505"/>
              <a:gd name="p0y6" fmla="*/ 1445 h 1526"/>
              <a:gd name="p0x7" fmla="*/ 8424 w 8505"/>
              <a:gd name="p0y7" fmla="*/ 1526 h 1526"/>
              <a:gd name="p0x8" fmla="*/ 8325 w 8505"/>
              <a:gd name="p0y8" fmla="*/ 1526 h 1526"/>
              <a:gd name="p0x9" fmla="*/ 180 w 8505"/>
              <a:gd name="p0y9" fmla="*/ 1526 h 1526"/>
              <a:gd name="p0x10" fmla="*/ 80 w 8505"/>
              <a:gd name="p0y10" fmla="*/ 1526 h 1526"/>
              <a:gd name="p0x11" fmla="*/ 0 w 8505"/>
              <a:gd name="p0y11" fmla="*/ 1445 h 1526"/>
              <a:gd name="p0x12" fmla="*/ 0 w 8505"/>
              <a:gd name="p0y12" fmla="*/ 1346 h 1526"/>
              <a:gd name="p0x13" fmla="*/ 0 w 8505"/>
              <a:gd name="p0y13" fmla="*/ 180 h 1526"/>
              <a:gd name="p0x14" fmla="*/ 0 w 8505"/>
              <a:gd name="p0y14" fmla="*/ 80 h 1526"/>
              <a:gd name="p0x15" fmla="*/ 80 w 8505"/>
              <a:gd name="p0y15" fmla="*/ 0 h 1526"/>
              <a:gd name="p0x16" fmla="*/ 180 w 8505"/>
              <a:gd name="p0y16" fmla="*/ 0 h 15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71525" y="335978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3441065"/>
            <a:ext cx="247650" cy="25209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1304925" y="3387061"/>
            <a:ext cx="20835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中国古代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界画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771525" y="3879504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用界尺精确绘制建筑，体现严谨的空间观察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575945" y="4333875"/>
            <a:ext cx="5400675" cy="969010"/>
          </a:xfrm>
          <a:custGeom>
            <a:avLst/>
            <a:gdLst>
              <a:gd name="sw" fmla="*/ 1 w 8505"/>
              <a:gd name="sh" fmla="*/ 1 h 1526"/>
              <a:gd name="mins" fmla="min sw sh"/>
              <a:gd name="dsw" fmla="+- 0 sw mins"/>
              <a:gd name="dsh" fmla="+- 0 sh mins"/>
              <a:gd name="p0x0" fmla="*/ 180 w 8505"/>
              <a:gd name="p0y0" fmla="*/ 0 h 1526"/>
              <a:gd name="p0x1" fmla="*/ 8325 w 8505"/>
              <a:gd name="p0y1" fmla="*/ 0 h 1526"/>
              <a:gd name="p0x2" fmla="*/ 8424 w 8505"/>
              <a:gd name="p0y2" fmla="*/ 0 h 1526"/>
              <a:gd name="p0x3" fmla="*/ 8505 w 8505"/>
              <a:gd name="p0y3" fmla="*/ 80 h 1526"/>
              <a:gd name="p0x4" fmla="*/ 8505 w 8505"/>
              <a:gd name="p0y4" fmla="*/ 180 h 1526"/>
              <a:gd name="p0x5" fmla="*/ 8505 w 8505"/>
              <a:gd name="p0y5" fmla="*/ 1346 h 1526"/>
              <a:gd name="p0x6" fmla="*/ 8505 w 8505"/>
              <a:gd name="p0y6" fmla="*/ 1445 h 1526"/>
              <a:gd name="p0x7" fmla="*/ 8424 w 8505"/>
              <a:gd name="p0y7" fmla="*/ 1526 h 1526"/>
              <a:gd name="p0x8" fmla="*/ 8325 w 8505"/>
              <a:gd name="p0y8" fmla="*/ 1526 h 1526"/>
              <a:gd name="p0x9" fmla="*/ 180 w 8505"/>
              <a:gd name="p0y9" fmla="*/ 1526 h 1526"/>
              <a:gd name="p0x10" fmla="*/ 80 w 8505"/>
              <a:gd name="p0y10" fmla="*/ 1526 h 1526"/>
              <a:gd name="p0x11" fmla="*/ 0 w 8505"/>
              <a:gd name="p0y11" fmla="*/ 1445 h 1526"/>
              <a:gd name="p0x12" fmla="*/ 0 w 8505"/>
              <a:gd name="p0y12" fmla="*/ 1346 h 1526"/>
              <a:gd name="p0x13" fmla="*/ 0 w 8505"/>
              <a:gd name="p0y13" fmla="*/ 180 h 1526"/>
              <a:gd name="p0x14" fmla="*/ 0 w 8505"/>
              <a:gd name="p0y14" fmla="*/ 80 h 1526"/>
              <a:gd name="p0x15" fmla="*/ 80 w 8505"/>
              <a:gd name="p0y15" fmla="*/ 0 h 1526"/>
              <a:gd name="p0x16" fmla="*/ 180 w 8505"/>
              <a:gd name="p0y16" fmla="*/ 0 h 15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771525" y="452882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6795" t="-10152" r="-6795" b="-10152"/>
          <a:stretch>
            <a:fillRect/>
          </a:stretch>
        </p:blipFill>
        <p:spPr>
          <a:xfrm>
            <a:off x="840105" y="4610100"/>
            <a:ext cx="281305" cy="2520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1304925" y="4556103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《营造法式》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6"/>
            </p:custDataLst>
          </p:nvPr>
        </p:nvSpPr>
        <p:spPr>
          <a:xfrm>
            <a:off x="771525" y="5048545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侧样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正样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：古代建筑制图的规范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575945" y="5502910"/>
            <a:ext cx="5400675" cy="969010"/>
          </a:xfrm>
          <a:custGeom>
            <a:avLst/>
            <a:gdLst>
              <a:gd name="sw" fmla="*/ 1 w 8505"/>
              <a:gd name="sh" fmla="*/ 1 h 1526"/>
              <a:gd name="mins" fmla="min sw sh"/>
              <a:gd name="dsw" fmla="+- 0 sw mins"/>
              <a:gd name="dsh" fmla="+- 0 sh mins"/>
              <a:gd name="p0x0" fmla="*/ 180 w 8505"/>
              <a:gd name="p0y0" fmla="*/ 0 h 1526"/>
              <a:gd name="p0x1" fmla="*/ 8325 w 8505"/>
              <a:gd name="p0y1" fmla="*/ 0 h 1526"/>
              <a:gd name="p0x2" fmla="*/ 8424 w 8505"/>
              <a:gd name="p0y2" fmla="*/ 0 h 1526"/>
              <a:gd name="p0x3" fmla="*/ 8505 w 8505"/>
              <a:gd name="p0y3" fmla="*/ 80 h 1526"/>
              <a:gd name="p0x4" fmla="*/ 8505 w 8505"/>
              <a:gd name="p0y4" fmla="*/ 180 h 1526"/>
              <a:gd name="p0x5" fmla="*/ 8505 w 8505"/>
              <a:gd name="p0y5" fmla="*/ 1346 h 1526"/>
              <a:gd name="p0x6" fmla="*/ 8505 w 8505"/>
              <a:gd name="p0y6" fmla="*/ 1445 h 1526"/>
              <a:gd name="p0x7" fmla="*/ 8424 w 8505"/>
              <a:gd name="p0y7" fmla="*/ 1526 h 1526"/>
              <a:gd name="p0x8" fmla="*/ 8325 w 8505"/>
              <a:gd name="p0y8" fmla="*/ 1526 h 1526"/>
              <a:gd name="p0x9" fmla="*/ 180 w 8505"/>
              <a:gd name="p0y9" fmla="*/ 1526 h 1526"/>
              <a:gd name="p0x10" fmla="*/ 80 w 8505"/>
              <a:gd name="p0y10" fmla="*/ 1526 h 1526"/>
              <a:gd name="p0x11" fmla="*/ 0 w 8505"/>
              <a:gd name="p0y11" fmla="*/ 1445 h 1526"/>
              <a:gd name="p0x12" fmla="*/ 0 w 8505"/>
              <a:gd name="p0y12" fmla="*/ 1346 h 1526"/>
              <a:gd name="p0x13" fmla="*/ 0 w 8505"/>
              <a:gd name="p0y13" fmla="*/ 180 h 1526"/>
              <a:gd name="p0x14" fmla="*/ 0 w 8505"/>
              <a:gd name="p0y14" fmla="*/ 80 h 1526"/>
              <a:gd name="p0x15" fmla="*/ 80 w 8505"/>
              <a:gd name="p0y15" fmla="*/ 0 h 1526"/>
              <a:gd name="p0x16" fmla="*/ 180 w 8505"/>
              <a:gd name="p0y16" fmla="*/ 0 h 15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8"/>
            </p:custDataLst>
          </p:nvPr>
        </p:nvSpPr>
        <p:spPr>
          <a:xfrm>
            <a:off x="771525" y="56978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2738" t="-10152" r="-2738" b="-10152"/>
          <a:stretch>
            <a:fillRect/>
          </a:stretch>
        </p:blipFill>
        <p:spPr>
          <a:xfrm>
            <a:off x="840105" y="5779135"/>
            <a:ext cx="281305" cy="252095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1304925" y="5725154"/>
            <a:ext cx="2400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散点透视到三视图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771525" y="6217596"/>
            <a:ext cx="5010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观察方法的传承与演进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4"/>
            </p:custDataLst>
          </p:nvPr>
        </p:nvSpPr>
        <p:spPr>
          <a:xfrm>
            <a:off x="6214745" y="3164840"/>
            <a:ext cx="5400675" cy="1553210"/>
          </a:xfrm>
          <a:custGeom>
            <a:avLst/>
            <a:gdLst>
              <a:gd name="sw" fmla="*/ 1 w 8505"/>
              <a:gd name="sh" fmla="*/ 1 h 2446"/>
              <a:gd name="mins" fmla="min sw sh"/>
              <a:gd name="dsw" fmla="+- 0 sw mins"/>
              <a:gd name="dsh" fmla="+- 0 sh mins"/>
              <a:gd name="p0x0" fmla="*/ 180 w 8505"/>
              <a:gd name="p0y0" fmla="*/ 0 h 2446"/>
              <a:gd name="p0x1" fmla="*/ 8325 w 8505"/>
              <a:gd name="p0y1" fmla="*/ 0 h 2446"/>
              <a:gd name="p0x2" fmla="*/ 8424 w 8505"/>
              <a:gd name="p0y2" fmla="*/ 0 h 2446"/>
              <a:gd name="p0x3" fmla="*/ 8505 w 8505"/>
              <a:gd name="p0y3" fmla="*/ 80 h 2446"/>
              <a:gd name="p0x4" fmla="*/ 8505 w 8505"/>
              <a:gd name="p0y4" fmla="*/ 180 h 2446"/>
              <a:gd name="p0x5" fmla="*/ 8505 w 8505"/>
              <a:gd name="p0y5" fmla="*/ 2266 h 2446"/>
              <a:gd name="p0x6" fmla="*/ 8505 w 8505"/>
              <a:gd name="p0y6" fmla="*/ 2365 h 2446"/>
              <a:gd name="p0x7" fmla="*/ 8424 w 8505"/>
              <a:gd name="p0y7" fmla="*/ 2446 h 2446"/>
              <a:gd name="p0x8" fmla="*/ 8325 w 8505"/>
              <a:gd name="p0y8" fmla="*/ 2446 h 2446"/>
              <a:gd name="p0x9" fmla="*/ 180 w 8505"/>
              <a:gd name="p0y9" fmla="*/ 2446 h 2446"/>
              <a:gd name="p0x10" fmla="*/ 80 w 8505"/>
              <a:gd name="p0y10" fmla="*/ 2446 h 2446"/>
              <a:gd name="p0x11" fmla="*/ 0 w 8505"/>
              <a:gd name="p0y11" fmla="*/ 2365 h 2446"/>
              <a:gd name="p0x12" fmla="*/ 0 w 8505"/>
              <a:gd name="p0y12" fmla="*/ 2266 h 2446"/>
              <a:gd name="p0x13" fmla="*/ 0 w 8505"/>
              <a:gd name="p0y13" fmla="*/ 180 h 2446"/>
              <a:gd name="p0x14" fmla="*/ 0 w 8505"/>
              <a:gd name="p0y14" fmla="*/ 80 h 2446"/>
              <a:gd name="p0x15" fmla="*/ 80 w 8505"/>
              <a:gd name="p0y15" fmla="*/ 0 h 2446"/>
              <a:gd name="p0x16" fmla="*/ 180 w 8505"/>
              <a:gd name="p0y16" fmla="*/ 0 h 24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45"/>
            </p:custDataLst>
          </p:nvPr>
        </p:nvSpPr>
        <p:spPr>
          <a:xfrm>
            <a:off x="6410325" y="336994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2273" t="-10152" r="-2273" b="-10152"/>
          <a:stretch>
            <a:fillRect/>
          </a:stretch>
        </p:blipFill>
        <p:spPr>
          <a:xfrm>
            <a:off x="6510020" y="3451225"/>
            <a:ext cx="219075" cy="252095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9"/>
            </p:custDataLst>
          </p:nvPr>
        </p:nvSpPr>
        <p:spPr>
          <a:xfrm>
            <a:off x="6943725" y="3397034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古代制图智慧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50"/>
            </p:custDataLst>
          </p:nvPr>
        </p:nvSpPr>
        <p:spPr>
          <a:xfrm>
            <a:off x="6410325" y="3889477"/>
            <a:ext cx="50101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侧样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正样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体现先民对空间结构的精准把握，与现代三视图原理相通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51"/>
            </p:custDataLst>
          </p:nvPr>
        </p:nvSpPr>
        <p:spPr>
          <a:xfrm>
            <a:off x="6214745" y="4918075"/>
            <a:ext cx="5400675" cy="1553845"/>
          </a:xfrm>
          <a:custGeom>
            <a:avLst/>
            <a:gdLst>
              <a:gd name="sw" fmla="*/ 1 w 8505"/>
              <a:gd name="sh" fmla="*/ 1 h 2446"/>
              <a:gd name="mins" fmla="min sw sh"/>
              <a:gd name="dsw" fmla="+- 0 sw mins"/>
              <a:gd name="dsh" fmla="+- 0 sh mins"/>
              <a:gd name="p0x0" fmla="*/ 180 w 8505"/>
              <a:gd name="p0y0" fmla="*/ 0 h 2446"/>
              <a:gd name="p0x1" fmla="*/ 8325 w 8505"/>
              <a:gd name="p0y1" fmla="*/ 0 h 2446"/>
              <a:gd name="p0x2" fmla="*/ 8424 w 8505"/>
              <a:gd name="p0y2" fmla="*/ 0 h 2446"/>
              <a:gd name="p0x3" fmla="*/ 8505 w 8505"/>
              <a:gd name="p0y3" fmla="*/ 80 h 2446"/>
              <a:gd name="p0x4" fmla="*/ 8505 w 8505"/>
              <a:gd name="p0y4" fmla="*/ 180 h 2446"/>
              <a:gd name="p0x5" fmla="*/ 8505 w 8505"/>
              <a:gd name="p0y5" fmla="*/ 2266 h 2446"/>
              <a:gd name="p0x6" fmla="*/ 8505 w 8505"/>
              <a:gd name="p0y6" fmla="*/ 2365 h 2446"/>
              <a:gd name="p0x7" fmla="*/ 8424 w 8505"/>
              <a:gd name="p0y7" fmla="*/ 2446 h 2446"/>
              <a:gd name="p0x8" fmla="*/ 8325 w 8505"/>
              <a:gd name="p0y8" fmla="*/ 2446 h 2446"/>
              <a:gd name="p0x9" fmla="*/ 180 w 8505"/>
              <a:gd name="p0y9" fmla="*/ 2446 h 2446"/>
              <a:gd name="p0x10" fmla="*/ 80 w 8505"/>
              <a:gd name="p0y10" fmla="*/ 2446 h 2446"/>
              <a:gd name="p0x11" fmla="*/ 0 w 8505"/>
              <a:gd name="p0y11" fmla="*/ 2365 h 2446"/>
              <a:gd name="p0x12" fmla="*/ 0 w 8505"/>
              <a:gd name="p0y12" fmla="*/ 2266 h 2446"/>
              <a:gd name="p0x13" fmla="*/ 0 w 8505"/>
              <a:gd name="p0y13" fmla="*/ 180 h 2446"/>
              <a:gd name="p0x14" fmla="*/ 0 w 8505"/>
              <a:gd name="p0y14" fmla="*/ 80 h 2446"/>
              <a:gd name="p0x15" fmla="*/ 80 w 8505"/>
              <a:gd name="p0y15" fmla="*/ 0 h 2446"/>
              <a:gd name="p0x16" fmla="*/ 180 w 8505"/>
              <a:gd name="p0y16" fmla="*/ 0 h 24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52"/>
            </p:custDataLst>
          </p:nvPr>
        </p:nvSpPr>
        <p:spPr>
          <a:xfrm>
            <a:off x="6410325" y="51238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6496050" y="5204460"/>
            <a:ext cx="247650" cy="25273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6"/>
            </p:custDataLst>
          </p:nvPr>
        </p:nvSpPr>
        <p:spPr>
          <a:xfrm>
            <a:off x="6943725" y="5150606"/>
            <a:ext cx="21336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观察方法的演进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57"/>
            </p:custDataLst>
          </p:nvPr>
        </p:nvSpPr>
        <p:spPr>
          <a:xfrm>
            <a:off x="6410325" y="5643048"/>
            <a:ext cx="50101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从散点透视的意境表达，到三视图的精确测量，体现数学与艺术的融合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5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6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6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18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19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2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0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06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07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1402</Words>
  <Application>WPS 演示</Application>
  <PresentationFormat>宽屏</PresentationFormat>
  <Paragraphs>206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观察物体——从《清明上河图》看多视角</vt:lpstr>
      <vt:lpstr>文化引入：一幅古画中的多视角观察</vt:lpstr>
      <vt:lpstr>PowerPoint 演示文稿</vt:lpstr>
      <vt:lpstr>PowerPoint 演示文稿</vt:lpstr>
      <vt:lpstr>知识建构：从不同方向观察立体图形</vt:lpstr>
      <vt:lpstr>PowerPoint 演示文稿</vt:lpstr>
      <vt:lpstr>PowerPoint 演示文稿</vt:lpstr>
      <vt:lpstr>实践拓展：搭建与观察的融合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