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46" r:id="rId3"/>
    <p:sldId id="347" r:id="rId4"/>
    <p:sldId id="348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6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73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6" Type="http://schemas.openxmlformats.org/officeDocument/2006/relationships/slideLayout" Target="../slideLayouts/slideLayout6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image" Target="../media/image9.svg"/><Relationship Id="rId22" Type="http://schemas.openxmlformats.org/officeDocument/2006/relationships/image" Target="../media/image8.png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image" Target="../media/image7.svg"/><Relationship Id="rId15" Type="http://schemas.openxmlformats.org/officeDocument/2006/relationships/image" Target="../media/image6.png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2" Type="http://schemas.openxmlformats.org/officeDocument/2006/relationships/slideLayout" Target="../slideLayouts/slideLayout6.xml"/><Relationship Id="rId41" Type="http://schemas.openxmlformats.org/officeDocument/2006/relationships/tags" Target="../tags/tag140.xml"/><Relationship Id="rId40" Type="http://schemas.openxmlformats.org/officeDocument/2006/relationships/tags" Target="../tags/tag139.xml"/><Relationship Id="rId4" Type="http://schemas.openxmlformats.org/officeDocument/2006/relationships/tags" Target="../tags/tag113.xml"/><Relationship Id="rId39" Type="http://schemas.openxmlformats.org/officeDocument/2006/relationships/tags" Target="../tags/tag138.xml"/><Relationship Id="rId38" Type="http://schemas.openxmlformats.org/officeDocument/2006/relationships/tags" Target="../tags/tag137.xml"/><Relationship Id="rId37" Type="http://schemas.openxmlformats.org/officeDocument/2006/relationships/tags" Target="../tags/tag136.xml"/><Relationship Id="rId36" Type="http://schemas.openxmlformats.org/officeDocument/2006/relationships/image" Target="../media/image19.svg"/><Relationship Id="rId35" Type="http://schemas.openxmlformats.org/officeDocument/2006/relationships/image" Target="../media/image18.png"/><Relationship Id="rId34" Type="http://schemas.openxmlformats.org/officeDocument/2006/relationships/tags" Target="../tags/tag135.xml"/><Relationship Id="rId33" Type="http://schemas.openxmlformats.org/officeDocument/2006/relationships/tags" Target="../tags/tag134.xml"/><Relationship Id="rId32" Type="http://schemas.openxmlformats.org/officeDocument/2006/relationships/tags" Target="../tags/tag133.xml"/><Relationship Id="rId31" Type="http://schemas.openxmlformats.org/officeDocument/2006/relationships/tags" Target="../tags/tag132.xml"/><Relationship Id="rId30" Type="http://schemas.openxmlformats.org/officeDocument/2006/relationships/tags" Target="../tags/tag131.xml"/><Relationship Id="rId3" Type="http://schemas.openxmlformats.org/officeDocument/2006/relationships/tags" Target="../tags/tag112.xml"/><Relationship Id="rId29" Type="http://schemas.openxmlformats.org/officeDocument/2006/relationships/tags" Target="../tags/tag130.xml"/><Relationship Id="rId28" Type="http://schemas.openxmlformats.org/officeDocument/2006/relationships/tags" Target="../tags/tag129.xml"/><Relationship Id="rId27" Type="http://schemas.openxmlformats.org/officeDocument/2006/relationships/image" Target="../media/image17.svg"/><Relationship Id="rId26" Type="http://schemas.openxmlformats.org/officeDocument/2006/relationships/image" Target="../media/image16.png"/><Relationship Id="rId25" Type="http://schemas.openxmlformats.org/officeDocument/2006/relationships/tags" Target="../tags/tag128.xml"/><Relationship Id="rId24" Type="http://schemas.openxmlformats.org/officeDocument/2006/relationships/tags" Target="../tags/tag127.xml"/><Relationship Id="rId23" Type="http://schemas.openxmlformats.org/officeDocument/2006/relationships/tags" Target="../tags/tag126.xml"/><Relationship Id="rId22" Type="http://schemas.openxmlformats.org/officeDocument/2006/relationships/tags" Target="../tags/tag125.xml"/><Relationship Id="rId21" Type="http://schemas.openxmlformats.org/officeDocument/2006/relationships/tags" Target="../tags/tag124.xml"/><Relationship Id="rId20" Type="http://schemas.openxmlformats.org/officeDocument/2006/relationships/image" Target="../media/image15.svg"/><Relationship Id="rId2" Type="http://schemas.openxmlformats.org/officeDocument/2006/relationships/tags" Target="../tags/tag111.xml"/><Relationship Id="rId19" Type="http://schemas.openxmlformats.org/officeDocument/2006/relationships/image" Target="../media/image14.png"/><Relationship Id="rId18" Type="http://schemas.openxmlformats.org/officeDocument/2006/relationships/tags" Target="../tags/tag123.xml"/><Relationship Id="rId17" Type="http://schemas.openxmlformats.org/officeDocument/2006/relationships/tags" Target="../tags/tag122.xml"/><Relationship Id="rId16" Type="http://schemas.openxmlformats.org/officeDocument/2006/relationships/tags" Target="../tags/tag121.xml"/><Relationship Id="rId15" Type="http://schemas.openxmlformats.org/officeDocument/2006/relationships/tags" Target="../tags/tag120.xml"/><Relationship Id="rId14" Type="http://schemas.openxmlformats.org/officeDocument/2006/relationships/tags" Target="../tags/tag119.xml"/><Relationship Id="rId13" Type="http://schemas.openxmlformats.org/officeDocument/2006/relationships/image" Target="../media/image13.svg"/><Relationship Id="rId12" Type="http://schemas.openxmlformats.org/officeDocument/2006/relationships/image" Target="../media/image12.png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tags" Target="../tags/tag11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tags" Target="../tags/tag14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2.xml"/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167.xml"/><Relationship Id="rId25" Type="http://schemas.openxmlformats.org/officeDocument/2006/relationships/tags" Target="../tags/tag166.xml"/><Relationship Id="rId24" Type="http://schemas.openxmlformats.org/officeDocument/2006/relationships/image" Target="../media/image21.svg"/><Relationship Id="rId23" Type="http://schemas.openxmlformats.org/officeDocument/2006/relationships/image" Target="../media/image20.png"/><Relationship Id="rId22" Type="http://schemas.openxmlformats.org/officeDocument/2006/relationships/tags" Target="../tags/tag165.xml"/><Relationship Id="rId21" Type="http://schemas.openxmlformats.org/officeDocument/2006/relationships/tags" Target="../tags/tag164.xml"/><Relationship Id="rId20" Type="http://schemas.openxmlformats.org/officeDocument/2006/relationships/tags" Target="../tags/tag163.xml"/><Relationship Id="rId2" Type="http://schemas.openxmlformats.org/officeDocument/2006/relationships/tags" Target="../tags/tag145.xml"/><Relationship Id="rId19" Type="http://schemas.openxmlformats.org/officeDocument/2006/relationships/tags" Target="../tags/tag162.xml"/><Relationship Id="rId18" Type="http://schemas.openxmlformats.org/officeDocument/2006/relationships/tags" Target="../tags/tag161.xml"/><Relationship Id="rId17" Type="http://schemas.openxmlformats.org/officeDocument/2006/relationships/tags" Target="../tags/tag160.xml"/><Relationship Id="rId16" Type="http://schemas.openxmlformats.org/officeDocument/2006/relationships/tags" Target="../tags/tag159.xml"/><Relationship Id="rId15" Type="http://schemas.openxmlformats.org/officeDocument/2006/relationships/tags" Target="../tags/tag158.xml"/><Relationship Id="rId14" Type="http://schemas.openxmlformats.org/officeDocument/2006/relationships/tags" Target="../tags/tag157.xml"/><Relationship Id="rId13" Type="http://schemas.openxmlformats.org/officeDocument/2006/relationships/tags" Target="../tags/tag156.xml"/><Relationship Id="rId12" Type="http://schemas.openxmlformats.org/officeDocument/2006/relationships/tags" Target="../tags/tag155.xml"/><Relationship Id="rId11" Type="http://schemas.openxmlformats.org/officeDocument/2006/relationships/tags" Target="../tags/tag154.xml"/><Relationship Id="rId10" Type="http://schemas.openxmlformats.org/officeDocument/2006/relationships/tags" Target="../tags/tag153.xml"/><Relationship Id="rId1" Type="http://schemas.openxmlformats.org/officeDocument/2006/relationships/tags" Target="../tags/tag14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9" Type="http://schemas.openxmlformats.org/officeDocument/2006/relationships/slideLayout" Target="../slideLayouts/slideLayout6.xml"/><Relationship Id="rId28" Type="http://schemas.openxmlformats.org/officeDocument/2006/relationships/tags" Target="../tags/tag191.xml"/><Relationship Id="rId27" Type="http://schemas.openxmlformats.org/officeDocument/2006/relationships/tags" Target="../tags/tag190.xml"/><Relationship Id="rId26" Type="http://schemas.openxmlformats.org/officeDocument/2006/relationships/image" Target="../media/image17.svg"/><Relationship Id="rId25" Type="http://schemas.openxmlformats.org/officeDocument/2006/relationships/image" Target="../media/image16.png"/><Relationship Id="rId24" Type="http://schemas.openxmlformats.org/officeDocument/2006/relationships/tags" Target="../tags/tag189.xml"/><Relationship Id="rId23" Type="http://schemas.openxmlformats.org/officeDocument/2006/relationships/tags" Target="../tags/tag188.xml"/><Relationship Id="rId22" Type="http://schemas.openxmlformats.org/officeDocument/2006/relationships/tags" Target="../tags/tag187.xml"/><Relationship Id="rId21" Type="http://schemas.openxmlformats.org/officeDocument/2006/relationships/tags" Target="../tags/tag186.xml"/><Relationship Id="rId20" Type="http://schemas.openxmlformats.org/officeDocument/2006/relationships/tags" Target="../tags/tag185.xml"/><Relationship Id="rId2" Type="http://schemas.openxmlformats.org/officeDocument/2006/relationships/tags" Target="../tags/tag169.xml"/><Relationship Id="rId19" Type="http://schemas.openxmlformats.org/officeDocument/2006/relationships/tags" Target="../tags/tag184.xml"/><Relationship Id="rId18" Type="http://schemas.openxmlformats.org/officeDocument/2006/relationships/tags" Target="../tags/tag183.xml"/><Relationship Id="rId17" Type="http://schemas.openxmlformats.org/officeDocument/2006/relationships/tags" Target="../tags/tag182.xml"/><Relationship Id="rId16" Type="http://schemas.openxmlformats.org/officeDocument/2006/relationships/tags" Target="../tags/tag181.xml"/><Relationship Id="rId15" Type="http://schemas.openxmlformats.org/officeDocument/2006/relationships/tags" Target="../tags/tag180.xml"/><Relationship Id="rId14" Type="http://schemas.openxmlformats.org/officeDocument/2006/relationships/image" Target="../media/image23.svg"/><Relationship Id="rId13" Type="http://schemas.openxmlformats.org/officeDocument/2006/relationships/image" Target="../media/image22.png"/><Relationship Id="rId12" Type="http://schemas.openxmlformats.org/officeDocument/2006/relationships/tags" Target="../tags/tag179.xml"/><Relationship Id="rId11" Type="http://schemas.openxmlformats.org/officeDocument/2006/relationships/tags" Target="../tags/tag178.xml"/><Relationship Id="rId10" Type="http://schemas.openxmlformats.org/officeDocument/2006/relationships/tags" Target="../tags/tag177.xml"/><Relationship Id="rId1" Type="http://schemas.openxmlformats.org/officeDocument/2006/relationships/tags" Target="../tags/tag16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tags" Target="../tags/tag19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01.xml"/><Relationship Id="rId8" Type="http://schemas.openxmlformats.org/officeDocument/2006/relationships/tags" Target="../tags/tag200.xml"/><Relationship Id="rId7" Type="http://schemas.openxmlformats.org/officeDocument/2006/relationships/tags" Target="../tags/tag199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232.xml"/><Relationship Id="rId43" Type="http://schemas.openxmlformats.org/officeDocument/2006/relationships/tags" Target="../tags/tag231.xml"/><Relationship Id="rId42" Type="http://schemas.openxmlformats.org/officeDocument/2006/relationships/tags" Target="../tags/tag230.xml"/><Relationship Id="rId41" Type="http://schemas.openxmlformats.org/officeDocument/2006/relationships/tags" Target="../tags/tag229.xml"/><Relationship Id="rId40" Type="http://schemas.openxmlformats.org/officeDocument/2006/relationships/tags" Target="../tags/tag228.xml"/><Relationship Id="rId4" Type="http://schemas.openxmlformats.org/officeDocument/2006/relationships/tags" Target="../tags/tag198.xml"/><Relationship Id="rId39" Type="http://schemas.openxmlformats.org/officeDocument/2006/relationships/tags" Target="../tags/tag227.xml"/><Relationship Id="rId38" Type="http://schemas.openxmlformats.org/officeDocument/2006/relationships/tags" Target="../tags/tag226.xml"/><Relationship Id="rId37" Type="http://schemas.openxmlformats.org/officeDocument/2006/relationships/tags" Target="../tags/tag225.xml"/><Relationship Id="rId36" Type="http://schemas.openxmlformats.org/officeDocument/2006/relationships/tags" Target="../tags/tag224.xml"/><Relationship Id="rId35" Type="http://schemas.openxmlformats.org/officeDocument/2006/relationships/tags" Target="../tags/tag223.xml"/><Relationship Id="rId34" Type="http://schemas.openxmlformats.org/officeDocument/2006/relationships/tags" Target="../tags/tag222.xml"/><Relationship Id="rId33" Type="http://schemas.openxmlformats.org/officeDocument/2006/relationships/tags" Target="../tags/tag221.xml"/><Relationship Id="rId32" Type="http://schemas.openxmlformats.org/officeDocument/2006/relationships/tags" Target="../tags/tag220.xml"/><Relationship Id="rId31" Type="http://schemas.openxmlformats.org/officeDocument/2006/relationships/tags" Target="../tags/tag219.xml"/><Relationship Id="rId30" Type="http://schemas.openxmlformats.org/officeDocument/2006/relationships/tags" Target="../tags/tag218.xml"/><Relationship Id="rId3" Type="http://schemas.openxmlformats.org/officeDocument/2006/relationships/tags" Target="../tags/tag197.xml"/><Relationship Id="rId29" Type="http://schemas.openxmlformats.org/officeDocument/2006/relationships/tags" Target="../tags/tag217.xml"/><Relationship Id="rId28" Type="http://schemas.openxmlformats.org/officeDocument/2006/relationships/tags" Target="../tags/tag216.xml"/><Relationship Id="rId27" Type="http://schemas.openxmlformats.org/officeDocument/2006/relationships/tags" Target="../tags/tag215.xml"/><Relationship Id="rId26" Type="http://schemas.openxmlformats.org/officeDocument/2006/relationships/tags" Target="../tags/tag214.xml"/><Relationship Id="rId25" Type="http://schemas.openxmlformats.org/officeDocument/2006/relationships/tags" Target="../tags/tag213.xml"/><Relationship Id="rId24" Type="http://schemas.openxmlformats.org/officeDocument/2006/relationships/tags" Target="../tags/tag212.xml"/><Relationship Id="rId23" Type="http://schemas.openxmlformats.org/officeDocument/2006/relationships/tags" Target="../tags/tag211.xml"/><Relationship Id="rId22" Type="http://schemas.openxmlformats.org/officeDocument/2006/relationships/tags" Target="../tags/tag210.xml"/><Relationship Id="rId21" Type="http://schemas.openxmlformats.org/officeDocument/2006/relationships/tags" Target="../tags/tag209.xml"/><Relationship Id="rId20" Type="http://schemas.openxmlformats.org/officeDocument/2006/relationships/image" Target="../media/image29.svg"/><Relationship Id="rId2" Type="http://schemas.openxmlformats.org/officeDocument/2006/relationships/tags" Target="../tags/tag196.xml"/><Relationship Id="rId19" Type="http://schemas.openxmlformats.org/officeDocument/2006/relationships/image" Target="../media/image28.png"/><Relationship Id="rId18" Type="http://schemas.openxmlformats.org/officeDocument/2006/relationships/tags" Target="../tags/tag208.xml"/><Relationship Id="rId17" Type="http://schemas.openxmlformats.org/officeDocument/2006/relationships/tags" Target="../tags/tag207.xml"/><Relationship Id="rId16" Type="http://schemas.openxmlformats.org/officeDocument/2006/relationships/tags" Target="../tags/tag206.xml"/><Relationship Id="rId15" Type="http://schemas.openxmlformats.org/officeDocument/2006/relationships/tags" Target="../tags/tag205.xml"/><Relationship Id="rId14" Type="http://schemas.openxmlformats.org/officeDocument/2006/relationships/tags" Target="../tags/tag204.xml"/><Relationship Id="rId13" Type="http://schemas.openxmlformats.org/officeDocument/2006/relationships/image" Target="../media/image27.svg"/><Relationship Id="rId12" Type="http://schemas.openxmlformats.org/officeDocument/2006/relationships/image" Target="../media/image26.png"/><Relationship Id="rId11" Type="http://schemas.openxmlformats.org/officeDocument/2006/relationships/tags" Target="../tags/tag203.xml"/><Relationship Id="rId10" Type="http://schemas.openxmlformats.org/officeDocument/2006/relationships/tags" Target="../tags/tag202.xml"/><Relationship Id="rId1" Type="http://schemas.openxmlformats.org/officeDocument/2006/relationships/tags" Target="../tags/tag19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41.xml"/><Relationship Id="rId8" Type="http://schemas.openxmlformats.org/officeDocument/2006/relationships/tags" Target="../tags/tag240.xml"/><Relationship Id="rId7" Type="http://schemas.openxmlformats.org/officeDocument/2006/relationships/tags" Target="../tags/tag239.xml"/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269.xml"/><Relationship Id="rId44" Type="http://schemas.openxmlformats.org/officeDocument/2006/relationships/image" Target="../media/image37.svg"/><Relationship Id="rId43" Type="http://schemas.openxmlformats.org/officeDocument/2006/relationships/image" Target="../media/image36.png"/><Relationship Id="rId42" Type="http://schemas.openxmlformats.org/officeDocument/2006/relationships/tags" Target="../tags/tag268.xml"/><Relationship Id="rId41" Type="http://schemas.openxmlformats.org/officeDocument/2006/relationships/tags" Target="../tags/tag267.xml"/><Relationship Id="rId40" Type="http://schemas.openxmlformats.org/officeDocument/2006/relationships/tags" Target="../tags/tag266.xml"/><Relationship Id="rId4" Type="http://schemas.openxmlformats.org/officeDocument/2006/relationships/tags" Target="../tags/tag236.xml"/><Relationship Id="rId39" Type="http://schemas.openxmlformats.org/officeDocument/2006/relationships/image" Target="../media/image35.svg"/><Relationship Id="rId38" Type="http://schemas.openxmlformats.org/officeDocument/2006/relationships/image" Target="../media/image34.png"/><Relationship Id="rId37" Type="http://schemas.openxmlformats.org/officeDocument/2006/relationships/tags" Target="../tags/tag265.xml"/><Relationship Id="rId36" Type="http://schemas.openxmlformats.org/officeDocument/2006/relationships/tags" Target="../tags/tag264.xml"/><Relationship Id="rId35" Type="http://schemas.openxmlformats.org/officeDocument/2006/relationships/tags" Target="../tags/tag263.xml"/><Relationship Id="rId34" Type="http://schemas.openxmlformats.org/officeDocument/2006/relationships/image" Target="../media/image33.svg"/><Relationship Id="rId33" Type="http://schemas.openxmlformats.org/officeDocument/2006/relationships/image" Target="../media/image32.png"/><Relationship Id="rId32" Type="http://schemas.openxmlformats.org/officeDocument/2006/relationships/tags" Target="../tags/tag262.xml"/><Relationship Id="rId31" Type="http://schemas.openxmlformats.org/officeDocument/2006/relationships/tags" Target="../tags/tag261.xml"/><Relationship Id="rId30" Type="http://schemas.openxmlformats.org/officeDocument/2006/relationships/tags" Target="../tags/tag260.xml"/><Relationship Id="rId3" Type="http://schemas.openxmlformats.org/officeDocument/2006/relationships/tags" Target="../tags/tag235.xml"/><Relationship Id="rId29" Type="http://schemas.openxmlformats.org/officeDocument/2006/relationships/tags" Target="../tags/tag259.xml"/><Relationship Id="rId28" Type="http://schemas.openxmlformats.org/officeDocument/2006/relationships/tags" Target="../tags/tag258.xml"/><Relationship Id="rId27" Type="http://schemas.openxmlformats.org/officeDocument/2006/relationships/tags" Target="../tags/tag257.xml"/><Relationship Id="rId26" Type="http://schemas.openxmlformats.org/officeDocument/2006/relationships/tags" Target="../tags/tag256.xml"/><Relationship Id="rId25" Type="http://schemas.openxmlformats.org/officeDocument/2006/relationships/image" Target="../media/image31.svg"/><Relationship Id="rId24" Type="http://schemas.openxmlformats.org/officeDocument/2006/relationships/image" Target="../media/image30.png"/><Relationship Id="rId23" Type="http://schemas.openxmlformats.org/officeDocument/2006/relationships/tags" Target="../tags/tag255.xml"/><Relationship Id="rId22" Type="http://schemas.openxmlformats.org/officeDocument/2006/relationships/tags" Target="../tags/tag254.xml"/><Relationship Id="rId21" Type="http://schemas.openxmlformats.org/officeDocument/2006/relationships/tags" Target="../tags/tag253.xml"/><Relationship Id="rId20" Type="http://schemas.openxmlformats.org/officeDocument/2006/relationships/tags" Target="../tags/tag252.xml"/><Relationship Id="rId2" Type="http://schemas.openxmlformats.org/officeDocument/2006/relationships/tags" Target="../tags/tag234.xml"/><Relationship Id="rId19" Type="http://schemas.openxmlformats.org/officeDocument/2006/relationships/tags" Target="../tags/tag251.xml"/><Relationship Id="rId18" Type="http://schemas.openxmlformats.org/officeDocument/2006/relationships/tags" Target="../tags/tag250.xml"/><Relationship Id="rId17" Type="http://schemas.openxmlformats.org/officeDocument/2006/relationships/tags" Target="../tags/tag249.xml"/><Relationship Id="rId16" Type="http://schemas.openxmlformats.org/officeDocument/2006/relationships/tags" Target="../tags/tag248.xml"/><Relationship Id="rId15" Type="http://schemas.openxmlformats.org/officeDocument/2006/relationships/tags" Target="../tags/tag247.xml"/><Relationship Id="rId14" Type="http://schemas.openxmlformats.org/officeDocument/2006/relationships/tags" Target="../tags/tag246.xml"/><Relationship Id="rId13" Type="http://schemas.openxmlformats.org/officeDocument/2006/relationships/tags" Target="../tags/tag245.xml"/><Relationship Id="rId12" Type="http://schemas.openxmlformats.org/officeDocument/2006/relationships/tags" Target="../tags/tag244.xml"/><Relationship Id="rId11" Type="http://schemas.openxmlformats.org/officeDocument/2006/relationships/tags" Target="../tags/tag243.xml"/><Relationship Id="rId10" Type="http://schemas.openxmlformats.org/officeDocument/2006/relationships/tags" Target="../tags/tag242.xml"/><Relationship Id="rId1" Type="http://schemas.openxmlformats.org/officeDocument/2006/relationships/tags" Target="../tags/tag23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tags" Target="../tags/tag2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周长——从《周髀算经》看度量智慧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文化溯源：古人如何丈量边界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周髀算经：丈量天地的数学起点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720953" y="2077402"/>
            <a:ext cx="750018" cy="5981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42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endParaRPr sz="42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009824" y="2734627"/>
            <a:ext cx="6172276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周长概念诞生于古人对边界的丈量需求</a:t>
            </a:r>
            <a:endParaRPr sz="27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039392" y="3300413"/>
            <a:ext cx="211314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 </a:t>
            </a:r>
            <a:r>
              <a:rPr 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《周髀算经》文化启示</a:t>
            </a:r>
            <a:endParaRPr lang="zh-CN"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66445" y="3838575"/>
            <a:ext cx="3419475" cy="1628775"/>
          </a:xfrm>
          <a:custGeom>
            <a:avLst/>
            <a:gdLst>
              <a:gd name="sw" fmla="*/ 1 w 5385"/>
              <a:gd name="sh" fmla="*/ 1 h 2565"/>
              <a:gd name="mins" fmla="min sw sh"/>
              <a:gd name="dsw" fmla="+- 0 sw mins"/>
              <a:gd name="dsh" fmla="+- 0 sh mins"/>
              <a:gd name="p0x0" fmla="*/ 180 w 5385"/>
              <a:gd name="p0y0" fmla="*/ 0 h 2565"/>
              <a:gd name="p0x1" fmla="*/ 5205 w 5385"/>
              <a:gd name="p0y1" fmla="*/ 0 h 2565"/>
              <a:gd name="p0x2" fmla="*/ 5304 w 5385"/>
              <a:gd name="p0y2" fmla="*/ 0 h 2565"/>
              <a:gd name="p0x3" fmla="*/ 5385 w 5385"/>
              <a:gd name="p0y3" fmla="*/ 80 h 2565"/>
              <a:gd name="p0x4" fmla="*/ 5385 w 5385"/>
              <a:gd name="p0y4" fmla="*/ 180 h 2565"/>
              <a:gd name="p0x5" fmla="*/ 5385 w 5385"/>
              <a:gd name="p0y5" fmla="*/ 2385 h 2565"/>
              <a:gd name="p0x6" fmla="*/ 5385 w 5385"/>
              <a:gd name="p0y6" fmla="*/ 2484 h 2565"/>
              <a:gd name="p0x7" fmla="*/ 5304 w 5385"/>
              <a:gd name="p0y7" fmla="*/ 2565 h 2565"/>
              <a:gd name="p0x8" fmla="*/ 5205 w 5385"/>
              <a:gd name="p0y8" fmla="*/ 2565 h 2565"/>
              <a:gd name="p0x9" fmla="*/ 180 w 5385"/>
              <a:gd name="p0y9" fmla="*/ 2565 h 2565"/>
              <a:gd name="p0x10" fmla="*/ 80 w 5385"/>
              <a:gd name="p0y10" fmla="*/ 2565 h 2565"/>
              <a:gd name="p0x11" fmla="*/ 0 w 5385"/>
              <a:gd name="p0y11" fmla="*/ 2484 h 2565"/>
              <a:gd name="p0x12" fmla="*/ 0 w 5385"/>
              <a:gd name="p0y12" fmla="*/ 2385 h 2565"/>
              <a:gd name="p0x13" fmla="*/ 0 w 5385"/>
              <a:gd name="p0y13" fmla="*/ 180 h 2565"/>
              <a:gd name="p0x14" fmla="*/ 0 w 5385"/>
              <a:gd name="p0y14" fmla="*/ 80 h 2565"/>
              <a:gd name="p0x15" fmla="*/ 80 w 5385"/>
              <a:gd name="p0y15" fmla="*/ 0 h 2565"/>
              <a:gd name="p0x16" fmla="*/ 180 w 5385"/>
              <a:gd name="p0y16" fmla="*/ 0 h 25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2266950" y="40335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000" t="-5139" r="-2000" b="-5139"/>
          <a:stretch>
            <a:fillRect/>
          </a:stretch>
        </p:blipFill>
        <p:spPr>
          <a:xfrm>
            <a:off x="2352675" y="4114800"/>
            <a:ext cx="247650" cy="2520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812131" y="4551997"/>
            <a:ext cx="1328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字本义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714500" y="4953000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环绕一周的边界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4385945" y="3838575"/>
            <a:ext cx="3419475" cy="1628775"/>
          </a:xfrm>
          <a:custGeom>
            <a:avLst/>
            <a:gdLst>
              <a:gd name="sw" fmla="*/ 1 w 5385"/>
              <a:gd name="sh" fmla="*/ 1 h 2565"/>
              <a:gd name="mins" fmla="min sw sh"/>
              <a:gd name="dsw" fmla="+- 0 sw mins"/>
              <a:gd name="dsh" fmla="+- 0 sh mins"/>
              <a:gd name="p0x0" fmla="*/ 180 w 5385"/>
              <a:gd name="p0y0" fmla="*/ 0 h 2565"/>
              <a:gd name="p0x1" fmla="*/ 5205 w 5385"/>
              <a:gd name="p0y1" fmla="*/ 0 h 2565"/>
              <a:gd name="p0x2" fmla="*/ 5304 w 5385"/>
              <a:gd name="p0y2" fmla="*/ 0 h 2565"/>
              <a:gd name="p0x3" fmla="*/ 5385 w 5385"/>
              <a:gd name="p0y3" fmla="*/ 80 h 2565"/>
              <a:gd name="p0x4" fmla="*/ 5385 w 5385"/>
              <a:gd name="p0y4" fmla="*/ 180 h 2565"/>
              <a:gd name="p0x5" fmla="*/ 5385 w 5385"/>
              <a:gd name="p0y5" fmla="*/ 2385 h 2565"/>
              <a:gd name="p0x6" fmla="*/ 5385 w 5385"/>
              <a:gd name="p0y6" fmla="*/ 2484 h 2565"/>
              <a:gd name="p0x7" fmla="*/ 5304 w 5385"/>
              <a:gd name="p0y7" fmla="*/ 2565 h 2565"/>
              <a:gd name="p0x8" fmla="*/ 5205 w 5385"/>
              <a:gd name="p0y8" fmla="*/ 2565 h 2565"/>
              <a:gd name="p0x9" fmla="*/ 180 w 5385"/>
              <a:gd name="p0y9" fmla="*/ 2565 h 2565"/>
              <a:gd name="p0x10" fmla="*/ 80 w 5385"/>
              <a:gd name="p0y10" fmla="*/ 2565 h 2565"/>
              <a:gd name="p0x11" fmla="*/ 0 w 5385"/>
              <a:gd name="p0y11" fmla="*/ 2484 h 2565"/>
              <a:gd name="p0x12" fmla="*/ 0 w 5385"/>
              <a:gd name="p0y12" fmla="*/ 2385 h 2565"/>
              <a:gd name="p0x13" fmla="*/ 0 w 5385"/>
              <a:gd name="p0y13" fmla="*/ 180 h 2565"/>
              <a:gd name="p0x14" fmla="*/ 0 w 5385"/>
              <a:gd name="p0y14" fmla="*/ 80 h 2565"/>
              <a:gd name="p0x15" fmla="*/ 80 w 5385"/>
              <a:gd name="p0y15" fmla="*/ 0 h 2565"/>
              <a:gd name="p0x16" fmla="*/ 180 w 5385"/>
              <a:gd name="p0y16" fmla="*/ 0 h 25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5886450" y="40335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6795" t="-897" r="-6795" b="-897"/>
          <a:stretch>
            <a:fillRect/>
          </a:stretch>
        </p:blipFill>
        <p:spPr>
          <a:xfrm>
            <a:off x="5955030" y="4114800"/>
            <a:ext cx="281305" cy="25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5295824" y="4551997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测日影定节气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5143500" y="4953000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计算圆形轨迹的周长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8005445" y="3838575"/>
            <a:ext cx="3419475" cy="1628775"/>
          </a:xfrm>
          <a:custGeom>
            <a:avLst/>
            <a:gdLst>
              <a:gd name="sw" fmla="*/ 1 w 5385"/>
              <a:gd name="sh" fmla="*/ 1 h 2565"/>
              <a:gd name="mins" fmla="min sw sh"/>
              <a:gd name="dsw" fmla="+- 0 sw mins"/>
              <a:gd name="dsh" fmla="+- 0 sh mins"/>
              <a:gd name="p0x0" fmla="*/ 180 w 5385"/>
              <a:gd name="p0y0" fmla="*/ 0 h 2565"/>
              <a:gd name="p0x1" fmla="*/ 5205 w 5385"/>
              <a:gd name="p0y1" fmla="*/ 0 h 2565"/>
              <a:gd name="p0x2" fmla="*/ 5304 w 5385"/>
              <a:gd name="p0y2" fmla="*/ 0 h 2565"/>
              <a:gd name="p0x3" fmla="*/ 5385 w 5385"/>
              <a:gd name="p0y3" fmla="*/ 80 h 2565"/>
              <a:gd name="p0x4" fmla="*/ 5385 w 5385"/>
              <a:gd name="p0y4" fmla="*/ 180 h 2565"/>
              <a:gd name="p0x5" fmla="*/ 5385 w 5385"/>
              <a:gd name="p0y5" fmla="*/ 2385 h 2565"/>
              <a:gd name="p0x6" fmla="*/ 5385 w 5385"/>
              <a:gd name="p0y6" fmla="*/ 2484 h 2565"/>
              <a:gd name="p0x7" fmla="*/ 5304 w 5385"/>
              <a:gd name="p0y7" fmla="*/ 2565 h 2565"/>
              <a:gd name="p0x8" fmla="*/ 5205 w 5385"/>
              <a:gd name="p0y8" fmla="*/ 2565 h 2565"/>
              <a:gd name="p0x9" fmla="*/ 180 w 5385"/>
              <a:gd name="p0y9" fmla="*/ 2565 h 2565"/>
              <a:gd name="p0x10" fmla="*/ 80 w 5385"/>
              <a:gd name="p0y10" fmla="*/ 2565 h 2565"/>
              <a:gd name="p0x11" fmla="*/ 0 w 5385"/>
              <a:gd name="p0y11" fmla="*/ 2484 h 2565"/>
              <a:gd name="p0x12" fmla="*/ 0 w 5385"/>
              <a:gd name="p0y12" fmla="*/ 2385 h 2565"/>
              <a:gd name="p0x13" fmla="*/ 0 w 5385"/>
              <a:gd name="p0y13" fmla="*/ 180 h 2565"/>
              <a:gd name="p0x14" fmla="*/ 0 w 5385"/>
              <a:gd name="p0y14" fmla="*/ 80 h 2565"/>
              <a:gd name="p0x15" fmla="*/ 80 w 5385"/>
              <a:gd name="p0y15" fmla="*/ 0 h 2565"/>
              <a:gd name="p0x16" fmla="*/ 180 w 5385"/>
              <a:gd name="p0y16" fmla="*/ 0 h 25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9505950" y="40335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738" t="-2933" r="-2738" b="-2933"/>
          <a:stretch>
            <a:fillRect/>
          </a:stretch>
        </p:blipFill>
        <p:spPr>
          <a:xfrm>
            <a:off x="9574530" y="4114800"/>
            <a:ext cx="281305" cy="2520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9143924" y="4551997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城池修筑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8572500" y="4953000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计算城墙周长的实际需要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描树叶的边线：认识周长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1654175"/>
          </a:xfrm>
          <a:custGeom>
            <a:avLst/>
            <a:gdLst>
              <a:gd name="sw" fmla="*/ 1 w 7625"/>
              <a:gd name="sh" fmla="*/ 1 h 2604"/>
              <a:gd name="mins" fmla="min sw sh"/>
              <a:gd name="dsw" fmla="+- 0 sw mins"/>
              <a:gd name="dsh" fmla="+- 0 sh mins"/>
              <a:gd name="p0x0" fmla="*/ 180 w 7625"/>
              <a:gd name="p0y0" fmla="*/ 0 h 2604"/>
              <a:gd name="p0x1" fmla="*/ 7445 w 7625"/>
              <a:gd name="p0y1" fmla="*/ 0 h 2604"/>
              <a:gd name="p0x2" fmla="*/ 7545 w 7625"/>
              <a:gd name="p0y2" fmla="*/ 0 h 2604"/>
              <a:gd name="p0x3" fmla="*/ 7625 w 7625"/>
              <a:gd name="p0y3" fmla="*/ 80 h 2604"/>
              <a:gd name="p0x4" fmla="*/ 7625 w 7625"/>
              <a:gd name="p0y4" fmla="*/ 180 h 2604"/>
              <a:gd name="p0x5" fmla="*/ 7625 w 7625"/>
              <a:gd name="p0y5" fmla="*/ 2424 h 2604"/>
              <a:gd name="p0x6" fmla="*/ 7625 w 7625"/>
              <a:gd name="p0y6" fmla="*/ 2524 h 2604"/>
              <a:gd name="p0x7" fmla="*/ 7545 w 7625"/>
              <a:gd name="p0y7" fmla="*/ 2604 h 2604"/>
              <a:gd name="p0x8" fmla="*/ 7445 w 7625"/>
              <a:gd name="p0y8" fmla="*/ 2604 h 2604"/>
              <a:gd name="p0x9" fmla="*/ 180 w 7625"/>
              <a:gd name="p0y9" fmla="*/ 2604 h 2604"/>
              <a:gd name="p0x10" fmla="*/ 80 w 7625"/>
              <a:gd name="p0y10" fmla="*/ 2604 h 2604"/>
              <a:gd name="p0x11" fmla="*/ 0 w 7625"/>
              <a:gd name="p0y11" fmla="*/ 2524 h 2604"/>
              <a:gd name="p0x12" fmla="*/ 0 w 7625"/>
              <a:gd name="p0y12" fmla="*/ 2424 h 2604"/>
              <a:gd name="p0x13" fmla="*/ 0 w 7625"/>
              <a:gd name="p0y13" fmla="*/ 180 h 2604"/>
              <a:gd name="p0x14" fmla="*/ 0 w 7625"/>
              <a:gd name="p0y14" fmla="*/ 80 h 2604"/>
              <a:gd name="p0x15" fmla="*/ 80 w 7625"/>
              <a:gd name="p0y15" fmla="*/ 0 h 2604"/>
              <a:gd name="p0x16" fmla="*/ 180 w 762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726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180784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43025" y="1582369"/>
            <a:ext cx="388046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描一描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43025" y="1955749"/>
            <a:ext cx="38804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沿树叶边线描一周，所得线条长度即周长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963545"/>
            <a:ext cx="4842510" cy="1654175"/>
          </a:xfrm>
          <a:custGeom>
            <a:avLst/>
            <a:gdLst>
              <a:gd name="sw" fmla="*/ 1 w 7625"/>
              <a:gd name="sh" fmla="*/ 1 h 2604"/>
              <a:gd name="mins" fmla="min sw sh"/>
              <a:gd name="dsw" fmla="+- 0 sw mins"/>
              <a:gd name="dsh" fmla="+- 0 sh mins"/>
              <a:gd name="p0x0" fmla="*/ 180 w 7625"/>
              <a:gd name="p0y0" fmla="*/ 0 h 2604"/>
              <a:gd name="p0x1" fmla="*/ 7445 w 7625"/>
              <a:gd name="p0y1" fmla="*/ 0 h 2604"/>
              <a:gd name="p0x2" fmla="*/ 7545 w 7625"/>
              <a:gd name="p0y2" fmla="*/ 0 h 2604"/>
              <a:gd name="p0x3" fmla="*/ 7625 w 7625"/>
              <a:gd name="p0y3" fmla="*/ 80 h 2604"/>
              <a:gd name="p0x4" fmla="*/ 7625 w 7625"/>
              <a:gd name="p0y4" fmla="*/ 180 h 2604"/>
              <a:gd name="p0x5" fmla="*/ 7625 w 7625"/>
              <a:gd name="p0y5" fmla="*/ 2424 h 2604"/>
              <a:gd name="p0x6" fmla="*/ 7625 w 7625"/>
              <a:gd name="p0y6" fmla="*/ 2524 h 2604"/>
              <a:gd name="p0x7" fmla="*/ 7545 w 7625"/>
              <a:gd name="p0y7" fmla="*/ 2604 h 2604"/>
              <a:gd name="p0x8" fmla="*/ 7445 w 7625"/>
              <a:gd name="p0y8" fmla="*/ 2604 h 2604"/>
              <a:gd name="p0x9" fmla="*/ 180 w 7625"/>
              <a:gd name="p0y9" fmla="*/ 2604 h 2604"/>
              <a:gd name="p0x10" fmla="*/ 80 w 7625"/>
              <a:gd name="p0y10" fmla="*/ 2604 h 2604"/>
              <a:gd name="p0x11" fmla="*/ 0 w 7625"/>
              <a:gd name="p0y11" fmla="*/ 2524 h 2604"/>
              <a:gd name="p0x12" fmla="*/ 0 w 7625"/>
              <a:gd name="p0y12" fmla="*/ 2424 h 2604"/>
              <a:gd name="p0x13" fmla="*/ 0 w 7625"/>
              <a:gd name="p0y13" fmla="*/ 180 h 2604"/>
              <a:gd name="p0x14" fmla="*/ 0 w 7625"/>
              <a:gd name="p0y14" fmla="*/ 80 h 2604"/>
              <a:gd name="p0x15" fmla="*/ 80 w 7625"/>
              <a:gd name="p0y15" fmla="*/ 0 h 2604"/>
              <a:gd name="p0x16" fmla="*/ 180 w 762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58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5793" r="-5793"/>
          <a:stretch>
            <a:fillRect/>
          </a:stretch>
        </p:blipFill>
        <p:spPr>
          <a:xfrm>
            <a:off x="840105" y="3662045"/>
            <a:ext cx="281305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43025" y="3436544"/>
            <a:ext cx="388046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量一量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43025" y="3809924"/>
            <a:ext cx="38804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用绳子绕物体一周，再量绳子长度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817745"/>
            <a:ext cx="4842510" cy="1654175"/>
          </a:xfrm>
          <a:custGeom>
            <a:avLst/>
            <a:gdLst>
              <a:gd name="sw" fmla="*/ 1 w 7625"/>
              <a:gd name="sh" fmla="*/ 1 h 2604"/>
              <a:gd name="mins" fmla="min sw sh"/>
              <a:gd name="dsw" fmla="+- 0 sw mins"/>
              <a:gd name="dsh" fmla="+- 0 sh mins"/>
              <a:gd name="p0x0" fmla="*/ 180 w 7625"/>
              <a:gd name="p0y0" fmla="*/ 0 h 2604"/>
              <a:gd name="p0x1" fmla="*/ 7445 w 7625"/>
              <a:gd name="p0y1" fmla="*/ 0 h 2604"/>
              <a:gd name="p0x2" fmla="*/ 7545 w 7625"/>
              <a:gd name="p0y2" fmla="*/ 0 h 2604"/>
              <a:gd name="p0x3" fmla="*/ 7625 w 7625"/>
              <a:gd name="p0y3" fmla="*/ 80 h 2604"/>
              <a:gd name="p0x4" fmla="*/ 7625 w 7625"/>
              <a:gd name="p0y4" fmla="*/ 180 h 2604"/>
              <a:gd name="p0x5" fmla="*/ 7625 w 7625"/>
              <a:gd name="p0y5" fmla="*/ 2424 h 2604"/>
              <a:gd name="p0x6" fmla="*/ 7625 w 7625"/>
              <a:gd name="p0y6" fmla="*/ 2524 h 2604"/>
              <a:gd name="p0x7" fmla="*/ 7545 w 7625"/>
              <a:gd name="p0y7" fmla="*/ 2604 h 2604"/>
              <a:gd name="p0x8" fmla="*/ 7445 w 7625"/>
              <a:gd name="p0y8" fmla="*/ 2604 h 2604"/>
              <a:gd name="p0x9" fmla="*/ 180 w 7625"/>
              <a:gd name="p0y9" fmla="*/ 2604 h 2604"/>
              <a:gd name="p0x10" fmla="*/ 80 w 7625"/>
              <a:gd name="p0y10" fmla="*/ 2604 h 2604"/>
              <a:gd name="p0x11" fmla="*/ 0 w 7625"/>
              <a:gd name="p0y11" fmla="*/ 2524 h 2604"/>
              <a:gd name="p0x12" fmla="*/ 0 w 7625"/>
              <a:gd name="p0y12" fmla="*/ 2424 h 2604"/>
              <a:gd name="p0x13" fmla="*/ 0 w 7625"/>
              <a:gd name="p0y13" fmla="*/ 180 h 2604"/>
              <a:gd name="p0x14" fmla="*/ 0 w 7625"/>
              <a:gd name="p0y14" fmla="*/ 80 h 2604"/>
              <a:gd name="p0x15" fmla="*/ 80 w 7625"/>
              <a:gd name="p0y15" fmla="*/ 0 h 2604"/>
              <a:gd name="p0x16" fmla="*/ 180 w 762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5434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857250" y="5516245"/>
            <a:ext cx="247650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43025" y="5290719"/>
            <a:ext cx="388046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认一认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1343025" y="5664098"/>
            <a:ext cx="38804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封闭图形才有周长，不封闭图形没有周长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694680" y="11093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5889625" y="15500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00" t="-5278" r="-2000" b="-5278"/>
          <a:stretch>
            <a:fillRect/>
          </a:stretch>
        </p:blipFill>
        <p:spPr>
          <a:xfrm>
            <a:off x="5975350" y="1630680"/>
            <a:ext cx="247650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6423641" y="1576864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教材核心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5890241" y="2107406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图形一周的长度就是图形的周长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5889625" y="2540635"/>
            <a:ext cx="5530850" cy="709295"/>
          </a:xfrm>
          <a:custGeom>
            <a:avLst/>
            <a:gdLst>
              <a:gd name="sw" fmla="*/ 1 w 8709"/>
              <a:gd name="sh" fmla="*/ 1 h 1117"/>
              <a:gd name="mins" fmla="min sw sh"/>
              <a:gd name="dsw" fmla="+- 0 sw mins"/>
              <a:gd name="dsh" fmla="+- 0 sh mins"/>
              <a:gd name="p0x0" fmla="*/ 180 w 8709"/>
              <a:gd name="p0y0" fmla="*/ 0 h 1117"/>
              <a:gd name="p0x1" fmla="*/ 8529 w 8709"/>
              <a:gd name="p0y1" fmla="*/ 0 h 1117"/>
              <a:gd name="p0x2" fmla="*/ 8628 w 8709"/>
              <a:gd name="p0y2" fmla="*/ 0 h 1117"/>
              <a:gd name="p0x3" fmla="*/ 8709 w 8709"/>
              <a:gd name="p0y3" fmla="*/ 80 h 1117"/>
              <a:gd name="p0x4" fmla="*/ 8709 w 8709"/>
              <a:gd name="p0y4" fmla="*/ 180 h 1117"/>
              <a:gd name="p0x5" fmla="*/ 8709 w 8709"/>
              <a:gd name="p0y5" fmla="*/ 937 h 1117"/>
              <a:gd name="p0x6" fmla="*/ 8709 w 8709"/>
              <a:gd name="p0y6" fmla="*/ 1036 h 1117"/>
              <a:gd name="p0x7" fmla="*/ 8628 w 8709"/>
              <a:gd name="p0y7" fmla="*/ 1117 h 1117"/>
              <a:gd name="p0x8" fmla="*/ 8529 w 8709"/>
              <a:gd name="p0y8" fmla="*/ 1117 h 1117"/>
              <a:gd name="p0x9" fmla="*/ 180 w 8709"/>
              <a:gd name="p0y9" fmla="*/ 1117 h 1117"/>
              <a:gd name="p0x10" fmla="*/ 80 w 8709"/>
              <a:gd name="p0y10" fmla="*/ 1117 h 1117"/>
              <a:gd name="p0x11" fmla="*/ 0 w 8709"/>
              <a:gd name="p0y11" fmla="*/ 1036 h 1117"/>
              <a:gd name="p0x12" fmla="*/ 0 w 8709"/>
              <a:gd name="p0y12" fmla="*/ 937 h 1117"/>
              <a:gd name="p0x13" fmla="*/ 0 w 8709"/>
              <a:gd name="p0y13" fmla="*/ 180 h 1117"/>
              <a:gd name="p0x14" fmla="*/ 0 w 8709"/>
              <a:gd name="p0y14" fmla="*/ 80 h 1117"/>
              <a:gd name="p0x15" fmla="*/ 80 w 8709"/>
              <a:gd name="p0y15" fmla="*/ 0 h 1117"/>
              <a:gd name="p0x16" fmla="*/ 180 w 8709"/>
              <a:gd name="p0y16" fmla="*/ 0 h 1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7089572" y="2693194"/>
            <a:ext cx="3436363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周长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边线一周的长度</a:t>
            </a:r>
            <a:endParaRPr lang="zh-CN" altLang="en-US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5694680" y="38906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5889625" y="45339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975350" y="4614545"/>
            <a:ext cx="247650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423641" y="45605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文化对照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5889625" y="52292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6023591" y="5091113"/>
            <a:ext cx="3547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古人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封疆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划界，沿边界走一圈即为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封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5889625" y="56483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41"/>
            </p:custDataLst>
          </p:nvPr>
        </p:nvSpPr>
        <p:spPr>
          <a:xfrm>
            <a:off x="6023591" y="5510213"/>
            <a:ext cx="4000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与周长概念完全一致：都是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沿边界一周的长度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知识建构：周长概念与计算方法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长方形的周长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56385"/>
          </a:xfrm>
          <a:custGeom>
            <a:avLst/>
            <a:gdLst>
              <a:gd name="sw" fmla="*/ 1 w 17385"/>
              <a:gd name="sh" fmla="*/ 1 h 2450"/>
              <a:gd name="mins" fmla="min sw sh"/>
              <a:gd name="dsw" fmla="+- 0 sw mins"/>
              <a:gd name="dsh" fmla="+- 0 sh mins"/>
              <a:gd name="p0x0" fmla="*/ 180 w 17385"/>
              <a:gd name="p0y0" fmla="*/ 0 h 2450"/>
              <a:gd name="p0x1" fmla="*/ 17205 w 17385"/>
              <a:gd name="p0y1" fmla="*/ 0 h 2450"/>
              <a:gd name="p0x2" fmla="*/ 17304 w 17385"/>
              <a:gd name="p0y2" fmla="*/ 0 h 2450"/>
              <a:gd name="p0x3" fmla="*/ 17385 w 17385"/>
              <a:gd name="p0y3" fmla="*/ 80 h 2450"/>
              <a:gd name="p0x4" fmla="*/ 17385 w 17385"/>
              <a:gd name="p0y4" fmla="*/ 180 h 2450"/>
              <a:gd name="p0x5" fmla="*/ 17385 w 17385"/>
              <a:gd name="p0y5" fmla="*/ 2270 h 2450"/>
              <a:gd name="p0x6" fmla="*/ 17385 w 17385"/>
              <a:gd name="p0y6" fmla="*/ 2370 h 2450"/>
              <a:gd name="p0x7" fmla="*/ 17304 w 17385"/>
              <a:gd name="p0y7" fmla="*/ 2450 h 2450"/>
              <a:gd name="p0x8" fmla="*/ 17205 w 17385"/>
              <a:gd name="p0y8" fmla="*/ 2450 h 2450"/>
              <a:gd name="p0x9" fmla="*/ 180 w 17385"/>
              <a:gd name="p0y9" fmla="*/ 2450 h 2450"/>
              <a:gd name="p0x10" fmla="*/ 80 w 17385"/>
              <a:gd name="p0y10" fmla="*/ 2450 h 2450"/>
              <a:gd name="p0x11" fmla="*/ 0 w 17385"/>
              <a:gd name="p0y11" fmla="*/ 2370 h 2450"/>
              <a:gd name="p0x12" fmla="*/ 0 w 17385"/>
              <a:gd name="p0y12" fmla="*/ 2270 h 2450"/>
              <a:gd name="p0x13" fmla="*/ 0 w 17385"/>
              <a:gd name="p0y13" fmla="*/ 180 h 2450"/>
              <a:gd name="p0x14" fmla="*/ 0 w 17385"/>
              <a:gd name="p0y14" fmla="*/ 80 h 2450"/>
              <a:gd name="p0x15" fmla="*/ 80 w 17385"/>
              <a:gd name="p0y15" fmla="*/ 0 h 2450"/>
              <a:gd name="p0x16" fmla="*/ 180 w 17385"/>
              <a:gd name="p0y16" fmla="*/ 0 h 2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780834" y="1442514"/>
            <a:ext cx="5011341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长方形周长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(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 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</a:t>
            </a:r>
            <a:endParaRPr lang="en-US" altLang="zh-CN"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524500" y="2056876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教材核心公式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90385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2219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903761" y="329496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343025" y="3094968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逐边相加法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343025" y="3417865"/>
            <a:ext cx="4438650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 + 3 + 5 + 3 = 16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75945" y="415988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44780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03761" y="4550997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343025" y="4351001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对边分别相加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343025" y="4673898"/>
            <a:ext cx="4438650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 </a:t>
            </a:r>
            <a:r>
              <a:rPr lang="zh-CN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+ 3 </a:t>
            </a:r>
            <a:r>
              <a:rPr lang="zh-CN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= 16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575945" y="541591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771525" y="5734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903761" y="5807030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1343025" y="5607034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先算长宽和再乘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1343025" y="5929931"/>
            <a:ext cx="4438650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(5 + 3) </a:t>
            </a:r>
            <a:r>
              <a:rPr lang="zh-CN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= 16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6214745" y="2903855"/>
            <a:ext cx="5400675" cy="3568065"/>
          </a:xfrm>
          <a:custGeom>
            <a:avLst/>
            <a:gdLst>
              <a:gd name="sw" fmla="*/ 1 w 8505"/>
              <a:gd name="sh" fmla="*/ 1 h 5619"/>
              <a:gd name="mins" fmla="min sw sh"/>
              <a:gd name="dsw" fmla="+- 0 sw mins"/>
              <a:gd name="dsh" fmla="+- 0 sh mins"/>
              <a:gd name="p0x0" fmla="*/ 180 w 8505"/>
              <a:gd name="p0y0" fmla="*/ 0 h 5619"/>
              <a:gd name="p0x1" fmla="*/ 8325 w 8505"/>
              <a:gd name="p0y1" fmla="*/ 0 h 5619"/>
              <a:gd name="p0x2" fmla="*/ 8424 w 8505"/>
              <a:gd name="p0y2" fmla="*/ 0 h 5619"/>
              <a:gd name="p0x3" fmla="*/ 8505 w 8505"/>
              <a:gd name="p0y3" fmla="*/ 80 h 5619"/>
              <a:gd name="p0x4" fmla="*/ 8505 w 8505"/>
              <a:gd name="p0y4" fmla="*/ 180 h 5619"/>
              <a:gd name="p0x5" fmla="*/ 8505 w 8505"/>
              <a:gd name="p0y5" fmla="*/ 5439 h 5619"/>
              <a:gd name="p0x6" fmla="*/ 8505 w 8505"/>
              <a:gd name="p0y6" fmla="*/ 5538 h 5619"/>
              <a:gd name="p0x7" fmla="*/ 8424 w 8505"/>
              <a:gd name="p0y7" fmla="*/ 5619 h 5619"/>
              <a:gd name="p0x8" fmla="*/ 8325 w 8505"/>
              <a:gd name="p0y8" fmla="*/ 5619 h 5619"/>
              <a:gd name="p0x9" fmla="*/ 180 w 8505"/>
              <a:gd name="p0y9" fmla="*/ 5619 h 5619"/>
              <a:gd name="p0x10" fmla="*/ 80 w 8505"/>
              <a:gd name="p0y10" fmla="*/ 5619 h 5619"/>
              <a:gd name="p0x11" fmla="*/ 0 w 8505"/>
              <a:gd name="p0y11" fmla="*/ 5538 h 5619"/>
              <a:gd name="p0x12" fmla="*/ 0 w 8505"/>
              <a:gd name="p0y12" fmla="*/ 5439 h 5619"/>
              <a:gd name="p0x13" fmla="*/ 0 w 8505"/>
              <a:gd name="p0y13" fmla="*/ 180 h 5619"/>
              <a:gd name="p0x14" fmla="*/ 0 w 8505"/>
              <a:gd name="p0y14" fmla="*/ 80 h 5619"/>
              <a:gd name="p0x15" fmla="*/ 80 w 8505"/>
              <a:gd name="p0y15" fmla="*/ 0 h 5619"/>
              <a:gd name="p0x16" fmla="*/ 180 w 8505"/>
              <a:gd name="p0y16" fmla="*/ 0 h 56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8667750" y="38354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8763000" y="3930650"/>
            <a:ext cx="304800" cy="3048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8140303" y="4429077"/>
            <a:ext cx="15501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封疆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6438900" y="4916757"/>
            <a:ext cx="4953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古代划分长方形田地时，计算边界长度即为周长计算。长宽各两倍相加，正是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封疆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丈量的智慧传承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正方形的周长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80 w 8535"/>
              <a:gd name="p0y0" fmla="*/ 0 h 4065"/>
              <a:gd name="p0x1" fmla="*/ 8355 w 8535"/>
              <a:gd name="p0y1" fmla="*/ 0 h 4065"/>
              <a:gd name="p0x2" fmla="*/ 8454 w 8535"/>
              <a:gd name="p0y2" fmla="*/ 0 h 4065"/>
              <a:gd name="p0x3" fmla="*/ 8535 w 8535"/>
              <a:gd name="p0y3" fmla="*/ 80 h 4065"/>
              <a:gd name="p0x4" fmla="*/ 8535 w 8535"/>
              <a:gd name="p0y4" fmla="*/ 180 h 4065"/>
              <a:gd name="p0x5" fmla="*/ 8535 w 8535"/>
              <a:gd name="p0y5" fmla="*/ 3885 h 4065"/>
              <a:gd name="p0x6" fmla="*/ 8535 w 8535"/>
              <a:gd name="p0y6" fmla="*/ 3984 h 4065"/>
              <a:gd name="p0x7" fmla="*/ 8454 w 8535"/>
              <a:gd name="p0y7" fmla="*/ 4065 h 4065"/>
              <a:gd name="p0x8" fmla="*/ 8355 w 8535"/>
              <a:gd name="p0y8" fmla="*/ 4065 h 4065"/>
              <a:gd name="p0x9" fmla="*/ 180 w 8535"/>
              <a:gd name="p0y9" fmla="*/ 4065 h 4065"/>
              <a:gd name="p0x10" fmla="*/ 80 w 8535"/>
              <a:gd name="p0y10" fmla="*/ 4065 h 4065"/>
              <a:gd name="p0x11" fmla="*/ 0 w 8535"/>
              <a:gd name="p0y11" fmla="*/ 3984 h 4065"/>
              <a:gd name="p0x12" fmla="*/ 0 w 8535"/>
              <a:gd name="p0y12" fmla="*/ 3885 h 4065"/>
              <a:gd name="p0x13" fmla="*/ 0 w 8535"/>
              <a:gd name="p0y13" fmla="*/ 180 h 4065"/>
              <a:gd name="p0x14" fmla="*/ 0 w 8535"/>
              <a:gd name="p0y14" fmla="*/ 80 h 4065"/>
              <a:gd name="p0x15" fmla="*/ 80 w 8535"/>
              <a:gd name="p0y15" fmla="*/ 0 h 4065"/>
              <a:gd name="p0x16" fmla="*/ 18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419301" y="1796891"/>
            <a:ext cx="3272361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3+3+3+3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120162" y="2140744"/>
            <a:ext cx="129942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=12</a:t>
            </a:r>
            <a:r>
              <a:rPr lang="zh-CN"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</a:t>
            </a:r>
            <a:endParaRPr lang="zh-CN" sz="2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905125" y="2712244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逐边相加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6195695" y="11093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80 w 8535"/>
              <a:gd name="p0y0" fmla="*/ 0 h 4065"/>
              <a:gd name="p0x1" fmla="*/ 8355 w 8535"/>
              <a:gd name="p0y1" fmla="*/ 0 h 4065"/>
              <a:gd name="p0x2" fmla="*/ 8454 w 8535"/>
              <a:gd name="p0y2" fmla="*/ 0 h 4065"/>
              <a:gd name="p0x3" fmla="*/ 8535 w 8535"/>
              <a:gd name="p0y3" fmla="*/ 80 h 4065"/>
              <a:gd name="p0x4" fmla="*/ 8535 w 8535"/>
              <a:gd name="p0y4" fmla="*/ 180 h 4065"/>
              <a:gd name="p0x5" fmla="*/ 8535 w 8535"/>
              <a:gd name="p0y5" fmla="*/ 3885 h 4065"/>
              <a:gd name="p0x6" fmla="*/ 8535 w 8535"/>
              <a:gd name="p0y6" fmla="*/ 3984 h 4065"/>
              <a:gd name="p0x7" fmla="*/ 8454 w 8535"/>
              <a:gd name="p0y7" fmla="*/ 4065 h 4065"/>
              <a:gd name="p0x8" fmla="*/ 8355 w 8535"/>
              <a:gd name="p0y8" fmla="*/ 4065 h 4065"/>
              <a:gd name="p0x9" fmla="*/ 180 w 8535"/>
              <a:gd name="p0y9" fmla="*/ 4065 h 4065"/>
              <a:gd name="p0x10" fmla="*/ 80 w 8535"/>
              <a:gd name="p0y10" fmla="*/ 4065 h 4065"/>
              <a:gd name="p0x11" fmla="*/ 0 w 8535"/>
              <a:gd name="p0y11" fmla="*/ 3984 h 4065"/>
              <a:gd name="p0x12" fmla="*/ 0 w 8535"/>
              <a:gd name="p0y12" fmla="*/ 3885 h 4065"/>
              <a:gd name="p0x13" fmla="*/ 0 w 8535"/>
              <a:gd name="p0y13" fmla="*/ 180 h 4065"/>
              <a:gd name="p0x14" fmla="*/ 0 w 8535"/>
              <a:gd name="p0y14" fmla="*/ 80 h 4065"/>
              <a:gd name="p0x15" fmla="*/ 80 w 8535"/>
              <a:gd name="p0y15" fmla="*/ 0 h 4065"/>
              <a:gd name="p0x16" fmla="*/ 18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99860" y="1796891"/>
            <a:ext cx="175081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zh-CN"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8979179" y="2140744"/>
            <a:ext cx="129942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=12</a:t>
            </a:r>
            <a:r>
              <a:rPr lang="zh-CN"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</a:t>
            </a:r>
            <a:endParaRPr lang="zh-CN" sz="2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524875" y="2712244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简便算法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7594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80 w 8535"/>
              <a:gd name="p0y0" fmla="*/ 0 h 4065"/>
              <a:gd name="p0x1" fmla="*/ 8355 w 8535"/>
              <a:gd name="p0y1" fmla="*/ 0 h 4065"/>
              <a:gd name="p0x2" fmla="*/ 8454 w 8535"/>
              <a:gd name="p0y2" fmla="*/ 0 h 4065"/>
              <a:gd name="p0x3" fmla="*/ 8535 w 8535"/>
              <a:gd name="p0y3" fmla="*/ 80 h 4065"/>
              <a:gd name="p0x4" fmla="*/ 8535 w 8535"/>
              <a:gd name="p0y4" fmla="*/ 180 h 4065"/>
              <a:gd name="p0x5" fmla="*/ 8535 w 8535"/>
              <a:gd name="p0y5" fmla="*/ 3885 h 4065"/>
              <a:gd name="p0x6" fmla="*/ 8535 w 8535"/>
              <a:gd name="p0y6" fmla="*/ 3984 h 4065"/>
              <a:gd name="p0x7" fmla="*/ 8454 w 8535"/>
              <a:gd name="p0y7" fmla="*/ 4065 h 4065"/>
              <a:gd name="p0x8" fmla="*/ 8355 w 8535"/>
              <a:gd name="p0y8" fmla="*/ 4065 h 4065"/>
              <a:gd name="p0x9" fmla="*/ 180 w 8535"/>
              <a:gd name="p0y9" fmla="*/ 4065 h 4065"/>
              <a:gd name="p0x10" fmla="*/ 80 w 8535"/>
              <a:gd name="p0y10" fmla="*/ 4065 h 4065"/>
              <a:gd name="p0x11" fmla="*/ 0 w 8535"/>
              <a:gd name="p0y11" fmla="*/ 3984 h 4065"/>
              <a:gd name="p0x12" fmla="*/ 0 w 8535"/>
              <a:gd name="p0y12" fmla="*/ 3885 h 4065"/>
              <a:gd name="p0x13" fmla="*/ 0 w 8535"/>
              <a:gd name="p0y13" fmla="*/ 180 h 4065"/>
              <a:gd name="p0x14" fmla="*/ 0 w 8535"/>
              <a:gd name="p0y14" fmla="*/ 80 h 4065"/>
              <a:gd name="p0x15" fmla="*/ 80 w 8535"/>
              <a:gd name="p0y15" fmla="*/ 0 h 4065"/>
              <a:gd name="p0x16" fmla="*/ 18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4495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4576445"/>
            <a:ext cx="186055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304925" y="45224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推导过程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771525" y="50673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877567" y="5116830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1266825" y="5072063"/>
            <a:ext cx="385576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方法一：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3+3+3+3=12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厘米（逐边相加）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771525" y="5524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877567" y="5574030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1266825" y="5529263"/>
            <a:ext cx="407067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方法二：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4=12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厘米（四边相等直接乘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619569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80 w 8535"/>
              <a:gd name="p0y0" fmla="*/ 0 h 4065"/>
              <a:gd name="p0x1" fmla="*/ 8355 w 8535"/>
              <a:gd name="p0y1" fmla="*/ 0 h 4065"/>
              <a:gd name="p0x2" fmla="*/ 8454 w 8535"/>
              <a:gd name="p0y2" fmla="*/ 0 h 4065"/>
              <a:gd name="p0x3" fmla="*/ 8535 w 8535"/>
              <a:gd name="p0y3" fmla="*/ 80 h 4065"/>
              <a:gd name="p0x4" fmla="*/ 8535 w 8535"/>
              <a:gd name="p0y4" fmla="*/ 180 h 4065"/>
              <a:gd name="p0x5" fmla="*/ 8535 w 8535"/>
              <a:gd name="p0y5" fmla="*/ 3885 h 4065"/>
              <a:gd name="p0x6" fmla="*/ 8535 w 8535"/>
              <a:gd name="p0y6" fmla="*/ 3984 h 4065"/>
              <a:gd name="p0x7" fmla="*/ 8454 w 8535"/>
              <a:gd name="p0y7" fmla="*/ 4065 h 4065"/>
              <a:gd name="p0x8" fmla="*/ 8355 w 8535"/>
              <a:gd name="p0y8" fmla="*/ 4065 h 4065"/>
              <a:gd name="p0x9" fmla="*/ 180 w 8535"/>
              <a:gd name="p0y9" fmla="*/ 4065 h 4065"/>
              <a:gd name="p0x10" fmla="*/ 80 w 8535"/>
              <a:gd name="p0y10" fmla="*/ 4065 h 4065"/>
              <a:gd name="p0x11" fmla="*/ 0 w 8535"/>
              <a:gd name="p0y11" fmla="*/ 3984 h 4065"/>
              <a:gd name="p0x12" fmla="*/ 0 w 8535"/>
              <a:gd name="p0y12" fmla="*/ 3885 h 4065"/>
              <a:gd name="p0x13" fmla="*/ 0 w 8535"/>
              <a:gd name="p0y13" fmla="*/ 180 h 4065"/>
              <a:gd name="p0x14" fmla="*/ 0 w 8535"/>
              <a:gd name="p0y14" fmla="*/ 80 h 4065"/>
              <a:gd name="p0x15" fmla="*/ 80 w 8535"/>
              <a:gd name="p0y15" fmla="*/ 0 h 4065"/>
              <a:gd name="p0x16" fmla="*/ 18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6391275" y="4591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000" t="-5278" r="-2000" b="-5278"/>
          <a:stretch>
            <a:fillRect/>
          </a:stretch>
        </p:blipFill>
        <p:spPr>
          <a:xfrm>
            <a:off x="6477000" y="4671695"/>
            <a:ext cx="247650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6924675" y="46177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文化对照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6391275" y="5148263"/>
            <a:ext cx="5029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即正方形田地，《九章算术》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方田术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先算面积再算周长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实践拓展：从城池到田亩的周长应用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周长的实际应用与测量策略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5322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161353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584293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给花坛围护栏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04925" y="2051018"/>
            <a:ext cx="14274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需算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花坛周长</a:t>
            </a:r>
            <a:endParaRPr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9635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386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871220" y="3467735"/>
            <a:ext cx="219075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3438468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给相框装边条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04925" y="3905193"/>
            <a:ext cx="14274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需算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相框周长</a:t>
            </a:r>
            <a:endParaRPr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8177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5240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8659" r="-8659"/>
          <a:stretch>
            <a:fillRect/>
          </a:stretch>
        </p:blipFill>
        <p:spPr>
          <a:xfrm>
            <a:off x="871220" y="5321935"/>
            <a:ext cx="21907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04925" y="5292642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跑操场一圈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1304925" y="5759367"/>
            <a:ext cx="10845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跑道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周长</a:t>
            </a:r>
            <a:endParaRPr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3989705" y="1109345"/>
            <a:ext cx="3684270" cy="1654175"/>
          </a:xfrm>
          <a:custGeom>
            <a:avLst/>
            <a:gdLst>
              <a:gd name="sw" fmla="*/ 1 w 5801"/>
              <a:gd name="sh" fmla="*/ 1 h 2604"/>
              <a:gd name="mins" fmla="min sw sh"/>
              <a:gd name="dsw" fmla="+- 0 sw mins"/>
              <a:gd name="dsh" fmla="+- 0 sh mins"/>
              <a:gd name="p0x0" fmla="*/ 180 w 5801"/>
              <a:gd name="p0y0" fmla="*/ 0 h 2604"/>
              <a:gd name="p0x1" fmla="*/ 5621 w 5801"/>
              <a:gd name="p0y1" fmla="*/ 0 h 2604"/>
              <a:gd name="p0x2" fmla="*/ 5721 w 5801"/>
              <a:gd name="p0y2" fmla="*/ 0 h 2604"/>
              <a:gd name="p0x3" fmla="*/ 5801 w 5801"/>
              <a:gd name="p0y3" fmla="*/ 80 h 2604"/>
              <a:gd name="p0x4" fmla="*/ 5801 w 5801"/>
              <a:gd name="p0y4" fmla="*/ 180 h 2604"/>
              <a:gd name="p0x5" fmla="*/ 5801 w 5801"/>
              <a:gd name="p0y5" fmla="*/ 2424 h 2604"/>
              <a:gd name="p0x6" fmla="*/ 5801 w 5801"/>
              <a:gd name="p0y6" fmla="*/ 2524 h 2604"/>
              <a:gd name="p0x7" fmla="*/ 5721 w 5801"/>
              <a:gd name="p0y7" fmla="*/ 2604 h 2604"/>
              <a:gd name="p0x8" fmla="*/ 5621 w 5801"/>
              <a:gd name="p0y8" fmla="*/ 2604 h 2604"/>
              <a:gd name="p0x9" fmla="*/ 180 w 5801"/>
              <a:gd name="p0y9" fmla="*/ 2604 h 2604"/>
              <a:gd name="p0x10" fmla="*/ 80 w 5801"/>
              <a:gd name="p0y10" fmla="*/ 2604 h 2604"/>
              <a:gd name="p0x11" fmla="*/ 0 w 5801"/>
              <a:gd name="p0y11" fmla="*/ 2524 h 2604"/>
              <a:gd name="p0x12" fmla="*/ 0 w 5801"/>
              <a:gd name="p0y12" fmla="*/ 2424 h 2604"/>
              <a:gd name="p0x13" fmla="*/ 0 w 5801"/>
              <a:gd name="p0y13" fmla="*/ 180 h 2604"/>
              <a:gd name="p0x14" fmla="*/ 0 w 5801"/>
              <a:gd name="p0y14" fmla="*/ 80 h 2604"/>
              <a:gd name="p0x15" fmla="*/ 80 w 5801"/>
              <a:gd name="p0y15" fmla="*/ 0 h 2604"/>
              <a:gd name="p0x16" fmla="*/ 180 w 5801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4184650" y="15322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4317502" y="1605248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4718666" y="158429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规则图形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4718666" y="2051018"/>
            <a:ext cx="13717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公式直接计算</a:t>
            </a:r>
            <a:endParaRPr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3989705" y="2963545"/>
            <a:ext cx="3684270" cy="1654175"/>
          </a:xfrm>
          <a:custGeom>
            <a:avLst/>
            <a:gdLst>
              <a:gd name="sw" fmla="*/ 1 w 5801"/>
              <a:gd name="sh" fmla="*/ 1 h 2604"/>
              <a:gd name="mins" fmla="min sw sh"/>
              <a:gd name="dsw" fmla="+- 0 sw mins"/>
              <a:gd name="dsh" fmla="+- 0 sh mins"/>
              <a:gd name="p0x0" fmla="*/ 180 w 5801"/>
              <a:gd name="p0y0" fmla="*/ 0 h 2604"/>
              <a:gd name="p0x1" fmla="*/ 5621 w 5801"/>
              <a:gd name="p0y1" fmla="*/ 0 h 2604"/>
              <a:gd name="p0x2" fmla="*/ 5721 w 5801"/>
              <a:gd name="p0y2" fmla="*/ 0 h 2604"/>
              <a:gd name="p0x3" fmla="*/ 5801 w 5801"/>
              <a:gd name="p0y3" fmla="*/ 80 h 2604"/>
              <a:gd name="p0x4" fmla="*/ 5801 w 5801"/>
              <a:gd name="p0y4" fmla="*/ 180 h 2604"/>
              <a:gd name="p0x5" fmla="*/ 5801 w 5801"/>
              <a:gd name="p0y5" fmla="*/ 2424 h 2604"/>
              <a:gd name="p0x6" fmla="*/ 5801 w 5801"/>
              <a:gd name="p0y6" fmla="*/ 2524 h 2604"/>
              <a:gd name="p0x7" fmla="*/ 5721 w 5801"/>
              <a:gd name="p0y7" fmla="*/ 2604 h 2604"/>
              <a:gd name="p0x8" fmla="*/ 5621 w 5801"/>
              <a:gd name="p0y8" fmla="*/ 2604 h 2604"/>
              <a:gd name="p0x9" fmla="*/ 180 w 5801"/>
              <a:gd name="p0y9" fmla="*/ 2604 h 2604"/>
              <a:gd name="p0x10" fmla="*/ 80 w 5801"/>
              <a:gd name="p0y10" fmla="*/ 2604 h 2604"/>
              <a:gd name="p0x11" fmla="*/ 0 w 5801"/>
              <a:gd name="p0y11" fmla="*/ 2524 h 2604"/>
              <a:gd name="p0x12" fmla="*/ 0 w 5801"/>
              <a:gd name="p0y12" fmla="*/ 2424 h 2604"/>
              <a:gd name="p0x13" fmla="*/ 0 w 5801"/>
              <a:gd name="p0y13" fmla="*/ 180 h 2604"/>
              <a:gd name="p0x14" fmla="*/ 0 w 5801"/>
              <a:gd name="p0y14" fmla="*/ 80 h 2604"/>
              <a:gd name="p0x15" fmla="*/ 80 w 5801"/>
              <a:gd name="p0y15" fmla="*/ 0 h 2604"/>
              <a:gd name="p0x16" fmla="*/ 180 w 5801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4184650" y="3386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4317502" y="3459423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4718666" y="3438468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不规则图形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4718666" y="3905193"/>
            <a:ext cx="27603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绳子绕一周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再量长度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3"/>
            </p:custDataLst>
          </p:nvPr>
        </p:nvSpPr>
        <p:spPr>
          <a:xfrm>
            <a:off x="3989705" y="4817745"/>
            <a:ext cx="3684270" cy="1654175"/>
          </a:xfrm>
          <a:custGeom>
            <a:avLst/>
            <a:gdLst>
              <a:gd name="sw" fmla="*/ 1 w 5801"/>
              <a:gd name="sh" fmla="*/ 1 h 2604"/>
              <a:gd name="mins" fmla="min sw sh"/>
              <a:gd name="dsw" fmla="+- 0 sw mins"/>
              <a:gd name="dsh" fmla="+- 0 sh mins"/>
              <a:gd name="p0x0" fmla="*/ 180 w 5801"/>
              <a:gd name="p0y0" fmla="*/ 0 h 2604"/>
              <a:gd name="p0x1" fmla="*/ 5621 w 5801"/>
              <a:gd name="p0y1" fmla="*/ 0 h 2604"/>
              <a:gd name="p0x2" fmla="*/ 5721 w 5801"/>
              <a:gd name="p0y2" fmla="*/ 0 h 2604"/>
              <a:gd name="p0x3" fmla="*/ 5801 w 5801"/>
              <a:gd name="p0y3" fmla="*/ 80 h 2604"/>
              <a:gd name="p0x4" fmla="*/ 5801 w 5801"/>
              <a:gd name="p0y4" fmla="*/ 180 h 2604"/>
              <a:gd name="p0x5" fmla="*/ 5801 w 5801"/>
              <a:gd name="p0y5" fmla="*/ 2424 h 2604"/>
              <a:gd name="p0x6" fmla="*/ 5801 w 5801"/>
              <a:gd name="p0y6" fmla="*/ 2524 h 2604"/>
              <a:gd name="p0x7" fmla="*/ 5721 w 5801"/>
              <a:gd name="p0y7" fmla="*/ 2604 h 2604"/>
              <a:gd name="p0x8" fmla="*/ 5621 w 5801"/>
              <a:gd name="p0y8" fmla="*/ 2604 h 2604"/>
              <a:gd name="p0x9" fmla="*/ 180 w 5801"/>
              <a:gd name="p0y9" fmla="*/ 2604 h 2604"/>
              <a:gd name="p0x10" fmla="*/ 80 w 5801"/>
              <a:gd name="p0y10" fmla="*/ 2604 h 2604"/>
              <a:gd name="p0x11" fmla="*/ 0 w 5801"/>
              <a:gd name="p0y11" fmla="*/ 2524 h 2604"/>
              <a:gd name="p0x12" fmla="*/ 0 w 5801"/>
              <a:gd name="p0y12" fmla="*/ 2424 h 2604"/>
              <a:gd name="p0x13" fmla="*/ 0 w 5801"/>
              <a:gd name="p0y13" fmla="*/ 180 h 2604"/>
              <a:gd name="p0x14" fmla="*/ 0 w 5801"/>
              <a:gd name="p0y14" fmla="*/ 80 h 2604"/>
              <a:gd name="p0x15" fmla="*/ 80 w 5801"/>
              <a:gd name="p0y15" fmla="*/ 0 h 2604"/>
              <a:gd name="p0x16" fmla="*/ 180 w 5801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4"/>
            </p:custDataLst>
          </p:nvPr>
        </p:nvSpPr>
        <p:spPr>
          <a:xfrm>
            <a:off x="4184650" y="5240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4317502" y="5313597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4718666" y="5292642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近似测量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4718666" y="5759367"/>
            <a:ext cx="27603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步测法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估算周长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7931150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180 w 5801"/>
              <a:gd name="p0y0" fmla="*/ 0 h 8445"/>
              <a:gd name="p0x1" fmla="*/ 5621 w 5801"/>
              <a:gd name="p0y1" fmla="*/ 0 h 8445"/>
              <a:gd name="p0x2" fmla="*/ 5721 w 5801"/>
              <a:gd name="p0y2" fmla="*/ 0 h 8445"/>
              <a:gd name="p0x3" fmla="*/ 5801 w 5801"/>
              <a:gd name="p0y3" fmla="*/ 80 h 8445"/>
              <a:gd name="p0x4" fmla="*/ 5801 w 5801"/>
              <a:gd name="p0y4" fmla="*/ 180 h 8445"/>
              <a:gd name="p0x5" fmla="*/ 5801 w 5801"/>
              <a:gd name="p0y5" fmla="*/ 8265 h 8445"/>
              <a:gd name="p0x6" fmla="*/ 5801 w 5801"/>
              <a:gd name="p0y6" fmla="*/ 8364 h 8445"/>
              <a:gd name="p0x7" fmla="*/ 5721 w 5801"/>
              <a:gd name="p0y7" fmla="*/ 8445 h 8445"/>
              <a:gd name="p0x8" fmla="*/ 5621 w 5801"/>
              <a:gd name="p0y8" fmla="*/ 8445 h 8445"/>
              <a:gd name="p0x9" fmla="*/ 180 w 5801"/>
              <a:gd name="p0y9" fmla="*/ 8445 h 8445"/>
              <a:gd name="p0x10" fmla="*/ 80 w 5801"/>
              <a:gd name="p0y10" fmla="*/ 8445 h 8445"/>
              <a:gd name="p0x11" fmla="*/ 0 w 5801"/>
              <a:gd name="p0y11" fmla="*/ 8364 h 8445"/>
              <a:gd name="p0x12" fmla="*/ 0 w 5801"/>
              <a:gd name="p0y12" fmla="*/ 8265 h 8445"/>
              <a:gd name="p0x13" fmla="*/ 0 w 5801"/>
              <a:gd name="p0y13" fmla="*/ 180 h 8445"/>
              <a:gd name="p0x14" fmla="*/ 0 w 5801"/>
              <a:gd name="p0y14" fmla="*/ 80 h 8445"/>
              <a:gd name="p0x15" fmla="*/ 80 w 5801"/>
              <a:gd name="p0y15" fmla="*/ 0 h 8445"/>
              <a:gd name="p0x16" fmla="*/ 180 w 580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9"/>
            </p:custDataLst>
          </p:nvPr>
        </p:nvSpPr>
        <p:spPr>
          <a:xfrm>
            <a:off x="9430385" y="1304925"/>
            <a:ext cx="685800" cy="276225"/>
          </a:xfrm>
          <a:custGeom>
            <a:avLst/>
            <a:gdLst>
              <a:gd name="sw" fmla="*/ 1 w 1080"/>
              <a:gd name="sh" fmla="*/ 1 h 435"/>
              <a:gd name="mins" fmla="min sw sh"/>
              <a:gd name="dsw" fmla="+- 0 sw mins"/>
              <a:gd name="dsh" fmla="+- 0 sh mins"/>
              <a:gd name="p0x0" fmla="*/ 217 w 1080"/>
              <a:gd name="p0y0" fmla="*/ 0 h 435"/>
              <a:gd name="p0x1" fmla="*/ 862 w 1080"/>
              <a:gd name="p0y1" fmla="*/ 0 h 435"/>
              <a:gd name="p0x2" fmla="*/ 982 w 1080"/>
              <a:gd name="p0y2" fmla="*/ 0 h 435"/>
              <a:gd name="p0x3" fmla="*/ 1080 w 1080"/>
              <a:gd name="p0y3" fmla="*/ 97 h 435"/>
              <a:gd name="p0x4" fmla="*/ 1080 w 1080"/>
              <a:gd name="p0y4" fmla="*/ 217 h 435"/>
              <a:gd name="p0x5" fmla="*/ 1080 w 1080"/>
              <a:gd name="p0y5" fmla="*/ 337 h 435"/>
              <a:gd name="p0x6" fmla="*/ 982 w 1080"/>
              <a:gd name="p0y6" fmla="*/ 435 h 435"/>
              <a:gd name="p0x7" fmla="*/ 862 w 1080"/>
              <a:gd name="p0y7" fmla="*/ 435 h 435"/>
              <a:gd name="p0x8" fmla="*/ 217 w 1080"/>
              <a:gd name="p0y8" fmla="*/ 435 h 435"/>
              <a:gd name="p0x9" fmla="*/ 97 w 1080"/>
              <a:gd name="p0y9" fmla="*/ 435 h 435"/>
              <a:gd name="p0x10" fmla="*/ 0 w 1080"/>
              <a:gd name="p0y10" fmla="*/ 337 h 435"/>
              <a:gd name="p0x11" fmla="*/ 0 w 1080"/>
              <a:gd name="p0y11" fmla="*/ 217 h 435"/>
              <a:gd name="p0x12" fmla="*/ 0 w 1080"/>
              <a:gd name="p0y12" fmla="*/ 97 h 435"/>
              <a:gd name="p0x13" fmla="*/ 97 w 1080"/>
              <a:gd name="p0y13" fmla="*/ 0 h 435"/>
              <a:gd name="p0x14" fmla="*/ 217 w 10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40"/>
            </p:custDataLst>
          </p:nvPr>
        </p:nvSpPr>
        <p:spPr>
          <a:xfrm>
            <a:off x="9468669" y="1343025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步量法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1"/>
            </p:custDataLst>
          </p:nvPr>
        </p:nvSpPr>
        <p:spPr>
          <a:xfrm>
            <a:off x="8840086" y="1679258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古代测量智慧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2"/>
            </p:custDataLst>
          </p:nvPr>
        </p:nvSpPr>
        <p:spPr>
          <a:xfrm>
            <a:off x="9516294" y="5057775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一步约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3"/>
            </p:custDataLst>
          </p:nvPr>
        </p:nvSpPr>
        <p:spPr>
          <a:xfrm>
            <a:off x="9383392" y="5276850"/>
            <a:ext cx="1542307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sz="300"/>
              <a:t> </a:t>
            </a: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尺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4"/>
            </p:custDataLst>
          </p:nvPr>
        </p:nvSpPr>
        <p:spPr>
          <a:xfrm>
            <a:off x="8487661" y="2166938"/>
            <a:ext cx="257175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以</a:t>
            </a:r>
            <a:r>
              <a:rPr sz="1500" b="1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步长</a:t>
            </a:r>
            <a:r>
              <a:rPr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为单位丈量土地边界</a:t>
            </a:r>
            <a:endParaRPr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古人不用尺子，也能精准测量</a:t>
            </a:r>
            <a:endParaRPr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周长综合练习与文化延伸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903730" cy="438150"/>
          </a:xfrm>
          <a:custGeom>
            <a:avLst/>
            <a:gdLst>
              <a:gd name="sw" fmla="*/ 1 w 2998"/>
              <a:gd name="sh" fmla="*/ 1 h 690"/>
              <a:gd name="mins" fmla="min sw sh"/>
              <a:gd name="dsw" fmla="+- 0 sw mins"/>
              <a:gd name="dsh" fmla="+- 0 sh mins"/>
              <a:gd name="p0x0" fmla="*/ 180 w 2998"/>
              <a:gd name="p0y0" fmla="*/ 0 h 690"/>
              <a:gd name="p0x1" fmla="*/ 2818 w 2998"/>
              <a:gd name="p0y1" fmla="*/ 0 h 690"/>
              <a:gd name="p0x2" fmla="*/ 2917 w 2998"/>
              <a:gd name="p0y2" fmla="*/ 0 h 690"/>
              <a:gd name="p0x3" fmla="*/ 2998 w 2998"/>
              <a:gd name="p0y3" fmla="*/ 80 h 690"/>
              <a:gd name="p0x4" fmla="*/ 2998 w 2998"/>
              <a:gd name="p0y4" fmla="*/ 180 h 690"/>
              <a:gd name="p0x5" fmla="*/ 2998 w 2998"/>
              <a:gd name="p0y5" fmla="*/ 510 h 690"/>
              <a:gd name="p0x6" fmla="*/ 2998 w 2998"/>
              <a:gd name="p0y6" fmla="*/ 609 h 690"/>
              <a:gd name="p0x7" fmla="*/ 2917 w 2998"/>
              <a:gd name="p0y7" fmla="*/ 690 h 690"/>
              <a:gd name="p0x8" fmla="*/ 2818 w 2998"/>
              <a:gd name="p0y8" fmla="*/ 690 h 690"/>
              <a:gd name="p0x9" fmla="*/ 180 w 2998"/>
              <a:gd name="p0y9" fmla="*/ 690 h 690"/>
              <a:gd name="p0x10" fmla="*/ 80 w 2998"/>
              <a:gd name="p0y10" fmla="*/ 690 h 690"/>
              <a:gd name="p0x11" fmla="*/ 0 w 2998"/>
              <a:gd name="p0y11" fmla="*/ 609 h 690"/>
              <a:gd name="p0x12" fmla="*/ 0 w 2998"/>
              <a:gd name="p0y12" fmla="*/ 510 h 690"/>
              <a:gd name="p0x13" fmla="*/ 0 w 2998"/>
              <a:gd name="p0y13" fmla="*/ 180 h 690"/>
              <a:gd name="p0x14" fmla="*/ 0 w 2998"/>
              <a:gd name="p0y14" fmla="*/ 80 h 690"/>
              <a:gd name="p0x15" fmla="*/ 80 w 2998"/>
              <a:gd name="p0y15" fmla="*/ 0 h 690"/>
              <a:gd name="p0x16" fmla="*/ 180 w 2998"/>
              <a:gd name="p0y16" fmla="*/ 0 h 6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375839" y="122872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基础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2603500" y="1109345"/>
            <a:ext cx="1904365" cy="438150"/>
          </a:xfrm>
          <a:custGeom>
            <a:avLst/>
            <a:gdLst>
              <a:gd name="sw" fmla="*/ 1 w 2998"/>
              <a:gd name="sh" fmla="*/ 1 h 690"/>
              <a:gd name="mins" fmla="min sw sh"/>
              <a:gd name="dsw" fmla="+- 0 sw mins"/>
              <a:gd name="dsh" fmla="+- 0 sh mins"/>
              <a:gd name="p0x0" fmla="*/ 180 w 2998"/>
              <a:gd name="p0y0" fmla="*/ 0 h 690"/>
              <a:gd name="p0x1" fmla="*/ 2818 w 2998"/>
              <a:gd name="p0y1" fmla="*/ 0 h 690"/>
              <a:gd name="p0x2" fmla="*/ 2917 w 2998"/>
              <a:gd name="p0y2" fmla="*/ 0 h 690"/>
              <a:gd name="p0x3" fmla="*/ 2998 w 2998"/>
              <a:gd name="p0y3" fmla="*/ 80 h 690"/>
              <a:gd name="p0x4" fmla="*/ 2998 w 2998"/>
              <a:gd name="p0y4" fmla="*/ 180 h 690"/>
              <a:gd name="p0x5" fmla="*/ 2998 w 2998"/>
              <a:gd name="p0y5" fmla="*/ 510 h 690"/>
              <a:gd name="p0x6" fmla="*/ 2998 w 2998"/>
              <a:gd name="p0y6" fmla="*/ 609 h 690"/>
              <a:gd name="p0x7" fmla="*/ 2917 w 2998"/>
              <a:gd name="p0y7" fmla="*/ 690 h 690"/>
              <a:gd name="p0x8" fmla="*/ 2818 w 2998"/>
              <a:gd name="p0y8" fmla="*/ 690 h 690"/>
              <a:gd name="p0x9" fmla="*/ 180 w 2998"/>
              <a:gd name="p0y9" fmla="*/ 690 h 690"/>
              <a:gd name="p0x10" fmla="*/ 80 w 2998"/>
              <a:gd name="p0y10" fmla="*/ 690 h 690"/>
              <a:gd name="p0x11" fmla="*/ 0 w 2998"/>
              <a:gd name="p0y11" fmla="*/ 609 h 690"/>
              <a:gd name="p0x12" fmla="*/ 0 w 2998"/>
              <a:gd name="p0y12" fmla="*/ 510 h 690"/>
              <a:gd name="p0x13" fmla="*/ 0 w 2998"/>
              <a:gd name="p0y13" fmla="*/ 180 h 690"/>
              <a:gd name="p0x14" fmla="*/ 0 w 2998"/>
              <a:gd name="p0y14" fmla="*/ 80 h 690"/>
              <a:gd name="p0x15" fmla="*/ 80 w 2998"/>
              <a:gd name="p0y15" fmla="*/ 0 h 690"/>
              <a:gd name="p0x16" fmla="*/ 180 w 2998"/>
              <a:gd name="p0y16" fmla="*/ 0 h 6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403692" y="122872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</a:rPr>
              <a:t>进阶</a:t>
            </a:r>
            <a:endParaRPr sz="1200">
              <a:solidFill>
                <a:srgbClr val="3B18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4631690" y="1109345"/>
            <a:ext cx="1903730" cy="438150"/>
          </a:xfrm>
          <a:custGeom>
            <a:avLst/>
            <a:gdLst>
              <a:gd name="sw" fmla="*/ 1 w 2998"/>
              <a:gd name="sh" fmla="*/ 1 h 690"/>
              <a:gd name="mins" fmla="min sw sh"/>
              <a:gd name="dsw" fmla="+- 0 sw mins"/>
              <a:gd name="dsh" fmla="+- 0 sh mins"/>
              <a:gd name="p0x0" fmla="*/ 180 w 2998"/>
              <a:gd name="p0y0" fmla="*/ 0 h 690"/>
              <a:gd name="p0x1" fmla="*/ 2818 w 2998"/>
              <a:gd name="p0y1" fmla="*/ 0 h 690"/>
              <a:gd name="p0x2" fmla="*/ 2917 w 2998"/>
              <a:gd name="p0y2" fmla="*/ 0 h 690"/>
              <a:gd name="p0x3" fmla="*/ 2998 w 2998"/>
              <a:gd name="p0y3" fmla="*/ 80 h 690"/>
              <a:gd name="p0x4" fmla="*/ 2998 w 2998"/>
              <a:gd name="p0y4" fmla="*/ 180 h 690"/>
              <a:gd name="p0x5" fmla="*/ 2998 w 2998"/>
              <a:gd name="p0y5" fmla="*/ 510 h 690"/>
              <a:gd name="p0x6" fmla="*/ 2998 w 2998"/>
              <a:gd name="p0y6" fmla="*/ 609 h 690"/>
              <a:gd name="p0x7" fmla="*/ 2917 w 2998"/>
              <a:gd name="p0y7" fmla="*/ 690 h 690"/>
              <a:gd name="p0x8" fmla="*/ 2818 w 2998"/>
              <a:gd name="p0y8" fmla="*/ 690 h 690"/>
              <a:gd name="p0x9" fmla="*/ 180 w 2998"/>
              <a:gd name="p0y9" fmla="*/ 690 h 690"/>
              <a:gd name="p0x10" fmla="*/ 80 w 2998"/>
              <a:gd name="p0y10" fmla="*/ 690 h 690"/>
              <a:gd name="p0x11" fmla="*/ 0 w 2998"/>
              <a:gd name="p0y11" fmla="*/ 609 h 690"/>
              <a:gd name="p0x12" fmla="*/ 0 w 2998"/>
              <a:gd name="p0y12" fmla="*/ 510 h 690"/>
              <a:gd name="p0x13" fmla="*/ 0 w 2998"/>
              <a:gd name="p0y13" fmla="*/ 180 h 690"/>
              <a:gd name="p0x14" fmla="*/ 0 w 2998"/>
              <a:gd name="p0y14" fmla="*/ 80 h 690"/>
              <a:gd name="p0x15" fmla="*/ 80 w 2998"/>
              <a:gd name="p0y15" fmla="*/ 0 h 690"/>
              <a:gd name="p0x16" fmla="*/ 180 w 2998"/>
              <a:gd name="p0y16" fmla="*/ 0 h 6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3BCA9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431555" y="122872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0F2A22"/>
                </a:solidFill>
                <a:latin typeface="微软雅黑" panose="020B0503020204020204" charset="-122"/>
                <a:ea typeface="微软雅黑" panose="020B0503020204020204" charset="-122"/>
              </a:rPr>
              <a:t>拓展</a:t>
            </a:r>
            <a:endParaRPr sz="1200">
              <a:solidFill>
                <a:srgbClr val="0F2A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575945" y="1709420"/>
            <a:ext cx="5959475" cy="4762500"/>
          </a:xfrm>
          <a:custGeom>
            <a:avLst/>
            <a:gdLst>
              <a:gd name="sw" fmla="*/ 1 w 9385"/>
              <a:gd name="sh" fmla="*/ 1 h 7500"/>
              <a:gd name="mins" fmla="min sw sh"/>
              <a:gd name="dsw" fmla="+- 0 sw mins"/>
              <a:gd name="dsh" fmla="+- 0 sh mins"/>
              <a:gd name="p0x0" fmla="*/ 180 w 9385"/>
              <a:gd name="p0y0" fmla="*/ 0 h 7500"/>
              <a:gd name="p0x1" fmla="*/ 9205 w 9385"/>
              <a:gd name="p0y1" fmla="*/ 0 h 7500"/>
              <a:gd name="p0x2" fmla="*/ 9304 w 9385"/>
              <a:gd name="p0y2" fmla="*/ 0 h 7500"/>
              <a:gd name="p0x3" fmla="*/ 9385 w 9385"/>
              <a:gd name="p0y3" fmla="*/ 80 h 7500"/>
              <a:gd name="p0x4" fmla="*/ 9385 w 9385"/>
              <a:gd name="p0y4" fmla="*/ 180 h 7500"/>
              <a:gd name="p0x5" fmla="*/ 9385 w 9385"/>
              <a:gd name="p0y5" fmla="*/ 7320 h 7500"/>
              <a:gd name="p0x6" fmla="*/ 9385 w 9385"/>
              <a:gd name="p0y6" fmla="*/ 7419 h 7500"/>
              <a:gd name="p0x7" fmla="*/ 9304 w 9385"/>
              <a:gd name="p0y7" fmla="*/ 7500 h 7500"/>
              <a:gd name="p0x8" fmla="*/ 9205 w 9385"/>
              <a:gd name="p0y8" fmla="*/ 7500 h 7500"/>
              <a:gd name="p0x9" fmla="*/ 180 w 9385"/>
              <a:gd name="p0y9" fmla="*/ 7500 h 7500"/>
              <a:gd name="p0x10" fmla="*/ 80 w 9385"/>
              <a:gd name="p0y10" fmla="*/ 7500 h 7500"/>
              <a:gd name="p0x11" fmla="*/ 0 w 9385"/>
              <a:gd name="p0y11" fmla="*/ 7419 h 7500"/>
              <a:gd name="p0x12" fmla="*/ 0 w 9385"/>
              <a:gd name="p0y12" fmla="*/ 7320 h 7500"/>
              <a:gd name="p0x13" fmla="*/ 0 w 9385"/>
              <a:gd name="p0y13" fmla="*/ 180 h 7500"/>
              <a:gd name="p0x14" fmla="*/ 0 w 9385"/>
              <a:gd name="p0y14" fmla="*/ 80 h 7500"/>
              <a:gd name="p0x15" fmla="*/ 80 w 9385"/>
              <a:gd name="p0y15" fmla="*/ 0 h 7500"/>
              <a:gd name="p0x16" fmla="*/ 180 w 9385"/>
              <a:gd name="p0y16" fmla="*/ 0 h 7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71525" y="25260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903761" y="2598896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343025" y="2511266"/>
            <a:ext cx="499772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基础练习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343025" y="2836069"/>
            <a:ext cx="499772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计算长方形和正方形周长，掌握基本公式运用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771525" y="37763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903761" y="3849053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343025" y="3761422"/>
            <a:ext cx="499772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进阶挑战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343025" y="4086225"/>
            <a:ext cx="500025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已知周长反求边长，如周长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厘米的正方形边长是多少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771525" y="50266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903761" y="5099209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1343025" y="5011579"/>
            <a:ext cx="499772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拓展实践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343025" y="5336381"/>
            <a:ext cx="499772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用绳子测量教室中不规则物体的周长，体验化曲为直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6754495" y="1109345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6950075" y="14668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6667" t="-10303" r="-6667" b="-10303"/>
          <a:stretch>
            <a:fillRect/>
          </a:stretch>
        </p:blipFill>
        <p:spPr>
          <a:xfrm>
            <a:off x="7019290" y="1547495"/>
            <a:ext cx="280670" cy="2527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7483745" y="1493520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《周髀算经》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6950075" y="2038350"/>
            <a:ext cx="4470400" cy="561975"/>
          </a:xfrm>
          <a:custGeom>
            <a:avLst/>
            <a:gdLst>
              <a:gd name="sw" fmla="*/ 1 w 7039"/>
              <a:gd name="sh" fmla="*/ 1 h 885"/>
              <a:gd name="mins" fmla="min sw sh"/>
              <a:gd name="dsw" fmla="+- 0 sw mins"/>
              <a:gd name="dsh" fmla="+- 0 sh mins"/>
              <a:gd name="p0x0" fmla="*/ 180 w 7039"/>
              <a:gd name="p0y0" fmla="*/ 0 h 885"/>
              <a:gd name="p0x1" fmla="*/ 6859 w 7039"/>
              <a:gd name="p0y1" fmla="*/ 0 h 885"/>
              <a:gd name="p0x2" fmla="*/ 6958 w 7039"/>
              <a:gd name="p0y2" fmla="*/ 0 h 885"/>
              <a:gd name="p0x3" fmla="*/ 7039 w 7039"/>
              <a:gd name="p0y3" fmla="*/ 80 h 885"/>
              <a:gd name="p0x4" fmla="*/ 7039 w 7039"/>
              <a:gd name="p0y4" fmla="*/ 180 h 885"/>
              <a:gd name="p0x5" fmla="*/ 7039 w 7039"/>
              <a:gd name="p0y5" fmla="*/ 705 h 885"/>
              <a:gd name="p0x6" fmla="*/ 7039 w 7039"/>
              <a:gd name="p0y6" fmla="*/ 804 h 885"/>
              <a:gd name="p0x7" fmla="*/ 6958 w 7039"/>
              <a:gd name="p0y7" fmla="*/ 885 h 885"/>
              <a:gd name="p0x8" fmla="*/ 6859 w 7039"/>
              <a:gd name="p0y8" fmla="*/ 885 h 885"/>
              <a:gd name="p0x9" fmla="*/ 180 w 7039"/>
              <a:gd name="p0y9" fmla="*/ 885 h 885"/>
              <a:gd name="p0x10" fmla="*/ 80 w 7039"/>
              <a:gd name="p0y10" fmla="*/ 885 h 885"/>
              <a:gd name="p0x11" fmla="*/ 0 w 7039"/>
              <a:gd name="p0y11" fmla="*/ 804 h 885"/>
              <a:gd name="p0x12" fmla="*/ 0 w 7039"/>
              <a:gd name="p0y12" fmla="*/ 705 h 885"/>
              <a:gd name="p0x13" fmla="*/ 0 w 7039"/>
              <a:gd name="p0y13" fmla="*/ 180 h 885"/>
              <a:gd name="p0x14" fmla="*/ 0 w 7039"/>
              <a:gd name="p0y14" fmla="*/ 80 h 885"/>
              <a:gd name="p0x15" fmla="*/ 80 w 7039"/>
              <a:gd name="p0y15" fmla="*/ 0 h 885"/>
              <a:gd name="p0x16" fmla="*/ 180 w 7039"/>
              <a:gd name="p0y16" fmla="*/ 0 h 8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7743596" y="2136458"/>
            <a:ext cx="28836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圆周率三，圆径率一</a:t>
            </a:r>
            <a:r>
              <a:rPr lang="en-US" altLang="zh-CN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6950345" y="2700338"/>
            <a:ext cx="447013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古人以径一周三估算圆周率，虽不够精确，却开启了千年探索之旅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1"/>
            </p:custDataLst>
          </p:nvPr>
        </p:nvSpPr>
        <p:spPr>
          <a:xfrm>
            <a:off x="6950075" y="45002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1228" t="-2933" r="-1228" b="-2933"/>
          <a:stretch>
            <a:fillRect/>
          </a:stretch>
        </p:blipFill>
        <p:spPr>
          <a:xfrm>
            <a:off x="7066915" y="4581525"/>
            <a:ext cx="185420" cy="2520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7483745" y="452723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实践任务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6"/>
            </p:custDataLst>
          </p:nvPr>
        </p:nvSpPr>
        <p:spPr>
          <a:xfrm>
            <a:off x="6950075" y="50717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4074" t="-12407" r="-4074" b="-12407"/>
          <a:stretch>
            <a:fillRect/>
          </a:stretch>
        </p:blipFill>
        <p:spPr>
          <a:xfrm>
            <a:off x="7028815" y="5133975"/>
            <a:ext cx="185420" cy="213995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0"/>
            </p:custDataLst>
          </p:nvPr>
        </p:nvSpPr>
        <p:spPr>
          <a:xfrm>
            <a:off x="7407545" y="5076825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测量校园花坛周长，记录数据与方法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1"/>
            </p:custDataLst>
          </p:nvPr>
        </p:nvSpPr>
        <p:spPr>
          <a:xfrm>
            <a:off x="6950075" y="55289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9710" t="-1061" r="-9710" b="-1061"/>
          <a:stretch>
            <a:fillRect/>
          </a:stretch>
        </p:blipFill>
        <p:spPr>
          <a:xfrm>
            <a:off x="6990715" y="5591175"/>
            <a:ext cx="261620" cy="213995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7407545" y="5534025"/>
            <a:ext cx="3202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制作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周长测量报告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，分享测量心得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42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43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9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94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9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7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7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73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908</Words>
  <Application>WPS 演示</Application>
  <PresentationFormat>宽屏</PresentationFormat>
  <Paragraphs>201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周长——从《周髀算经》看度量智慧</vt:lpstr>
      <vt:lpstr>文化溯源：古人如何丈量边界</vt:lpstr>
      <vt:lpstr>PowerPoint 演示文稿</vt:lpstr>
      <vt:lpstr>PowerPoint 演示文稿</vt:lpstr>
      <vt:lpstr>知识建构：周长概念与计算方法</vt:lpstr>
      <vt:lpstr>PowerPoint 演示文稿</vt:lpstr>
      <vt:lpstr>PowerPoint 演示文稿</vt:lpstr>
      <vt:lpstr>实践拓展：从城池到田亩的周长应用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