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45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部分积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14×2</c:v>
                </c:pt>
                <c:pt idx="1">
                  <c:v>14×10</c:v>
                </c:pt>
                <c:pt idx="2">
                  <c:v>合并相加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140</c:v>
                </c:pt>
                <c:pt idx="2">
                  <c:v>168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859303159"/>
        <c:axId val="913325394"/>
      </c:barChart>
      <c:catAx>
        <c:axId val="859303159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913325394"/>
        <c:crosses val="autoZero"/>
        <c:auto val="1"/>
        <c:lblAlgn val="ctr"/>
        <c:lblOffset val="100"/>
        <c:noMultiLvlLbl val="0"/>
      </c:catAx>
      <c:valAx>
        <c:axId val="913325394"/>
        <c:scaling>
          <c:orientation val="minMax"/>
          <c:max val="160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59303159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4d62e38-f7a7-4f55-b50d-f12efc03b32f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9" Type="http://schemas.openxmlformats.org/officeDocument/2006/relationships/slideLayout" Target="../slideLayouts/slideLayout6.xml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image" Target="../media/image15.svg"/><Relationship Id="rId25" Type="http://schemas.openxmlformats.org/officeDocument/2006/relationships/image" Target="../media/image14.png"/><Relationship Id="rId24" Type="http://schemas.openxmlformats.org/officeDocument/2006/relationships/tags" Target="../tags/tag131.xml"/><Relationship Id="rId23" Type="http://schemas.openxmlformats.org/officeDocument/2006/relationships/tags" Target="../tags/tag130.xml"/><Relationship Id="rId22" Type="http://schemas.openxmlformats.org/officeDocument/2006/relationships/tags" Target="../tags/tag129.xml"/><Relationship Id="rId21" Type="http://schemas.openxmlformats.org/officeDocument/2006/relationships/tags" Target="../tags/tag128.xml"/><Relationship Id="rId20" Type="http://schemas.openxmlformats.org/officeDocument/2006/relationships/tags" Target="../tags/tag127.xml"/><Relationship Id="rId2" Type="http://schemas.openxmlformats.org/officeDocument/2006/relationships/tags" Target="../tags/tag113.xml"/><Relationship Id="rId19" Type="http://schemas.openxmlformats.org/officeDocument/2006/relationships/image" Target="../media/image13.svg"/><Relationship Id="rId18" Type="http://schemas.openxmlformats.org/officeDocument/2006/relationships/image" Target="../media/image12.png"/><Relationship Id="rId17" Type="http://schemas.openxmlformats.org/officeDocument/2006/relationships/tags" Target="../tags/tag126.xml"/><Relationship Id="rId16" Type="http://schemas.openxmlformats.org/officeDocument/2006/relationships/tags" Target="../tags/tag125.xml"/><Relationship Id="rId15" Type="http://schemas.openxmlformats.org/officeDocument/2006/relationships/tags" Target="../tags/tag124.xml"/><Relationship Id="rId14" Type="http://schemas.openxmlformats.org/officeDocument/2006/relationships/tags" Target="../tags/tag123.xml"/><Relationship Id="rId13" Type="http://schemas.openxmlformats.org/officeDocument/2006/relationships/tags" Target="../tags/tag122.xml"/><Relationship Id="rId12" Type="http://schemas.openxmlformats.org/officeDocument/2006/relationships/image" Target="../media/image11.svg"/><Relationship Id="rId11" Type="http://schemas.openxmlformats.org/officeDocument/2006/relationships/image" Target="../media/image10.png"/><Relationship Id="rId10" Type="http://schemas.openxmlformats.org/officeDocument/2006/relationships/tags" Target="../tags/tag121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4.xml"/><Relationship Id="rId8" Type="http://schemas.openxmlformats.org/officeDocument/2006/relationships/tags" Target="../tags/tag143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170.xml"/><Relationship Id="rId44" Type="http://schemas.openxmlformats.org/officeDocument/2006/relationships/tags" Target="../tags/tag169.xml"/><Relationship Id="rId43" Type="http://schemas.openxmlformats.org/officeDocument/2006/relationships/image" Target="../media/image23.svg"/><Relationship Id="rId42" Type="http://schemas.openxmlformats.org/officeDocument/2006/relationships/image" Target="../media/image22.png"/><Relationship Id="rId41" Type="http://schemas.openxmlformats.org/officeDocument/2006/relationships/tags" Target="../tags/tag168.xml"/><Relationship Id="rId40" Type="http://schemas.openxmlformats.org/officeDocument/2006/relationships/tags" Target="../tags/tag167.xml"/><Relationship Id="rId4" Type="http://schemas.openxmlformats.org/officeDocument/2006/relationships/tags" Target="../tags/tag139.xml"/><Relationship Id="rId39" Type="http://schemas.openxmlformats.org/officeDocument/2006/relationships/tags" Target="../tags/tag166.xml"/><Relationship Id="rId38" Type="http://schemas.openxmlformats.org/officeDocument/2006/relationships/tags" Target="../tags/tag165.xml"/><Relationship Id="rId37" Type="http://schemas.openxmlformats.org/officeDocument/2006/relationships/tags" Target="../tags/tag164.xml"/><Relationship Id="rId36" Type="http://schemas.openxmlformats.org/officeDocument/2006/relationships/image" Target="../media/image11.svg"/><Relationship Id="rId35" Type="http://schemas.openxmlformats.org/officeDocument/2006/relationships/image" Target="../media/image10.png"/><Relationship Id="rId34" Type="http://schemas.openxmlformats.org/officeDocument/2006/relationships/tags" Target="../tags/tag163.xml"/><Relationship Id="rId33" Type="http://schemas.openxmlformats.org/officeDocument/2006/relationships/tags" Target="../tags/tag162.xml"/><Relationship Id="rId32" Type="http://schemas.openxmlformats.org/officeDocument/2006/relationships/tags" Target="../tags/tag161.xml"/><Relationship Id="rId31" Type="http://schemas.openxmlformats.org/officeDocument/2006/relationships/tags" Target="../tags/tag160.xml"/><Relationship Id="rId30" Type="http://schemas.openxmlformats.org/officeDocument/2006/relationships/image" Target="../media/image21.svg"/><Relationship Id="rId3" Type="http://schemas.openxmlformats.org/officeDocument/2006/relationships/tags" Target="../tags/tag138.xml"/><Relationship Id="rId29" Type="http://schemas.openxmlformats.org/officeDocument/2006/relationships/image" Target="../media/image20.png"/><Relationship Id="rId28" Type="http://schemas.openxmlformats.org/officeDocument/2006/relationships/tags" Target="../tags/tag159.xml"/><Relationship Id="rId27" Type="http://schemas.openxmlformats.org/officeDocument/2006/relationships/tags" Target="../tags/tag158.xml"/><Relationship Id="rId26" Type="http://schemas.openxmlformats.org/officeDocument/2006/relationships/tags" Target="../tags/tag157.xml"/><Relationship Id="rId25" Type="http://schemas.openxmlformats.org/officeDocument/2006/relationships/tags" Target="../tags/tag156.xml"/><Relationship Id="rId24" Type="http://schemas.openxmlformats.org/officeDocument/2006/relationships/image" Target="../media/image19.svg"/><Relationship Id="rId23" Type="http://schemas.openxmlformats.org/officeDocument/2006/relationships/image" Target="../media/image18.png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7.xml"/><Relationship Id="rId19" Type="http://schemas.openxmlformats.org/officeDocument/2006/relationships/tags" Target="../tags/tag152.xml"/><Relationship Id="rId18" Type="http://schemas.openxmlformats.org/officeDocument/2006/relationships/image" Target="../media/image17.svg"/><Relationship Id="rId17" Type="http://schemas.openxmlformats.org/officeDocument/2006/relationships/image" Target="../media/image16.png"/><Relationship Id="rId16" Type="http://schemas.openxmlformats.org/officeDocument/2006/relationships/tags" Target="../tags/tag151.xml"/><Relationship Id="rId15" Type="http://schemas.openxmlformats.org/officeDocument/2006/relationships/tags" Target="../tags/tag150.xml"/><Relationship Id="rId14" Type="http://schemas.openxmlformats.org/officeDocument/2006/relationships/tags" Target="../tags/tag149.xml"/><Relationship Id="rId13" Type="http://schemas.openxmlformats.org/officeDocument/2006/relationships/tags" Target="../tags/tag148.xml"/><Relationship Id="rId12" Type="http://schemas.openxmlformats.org/officeDocument/2006/relationships/tags" Target="../tags/tag147.xml"/><Relationship Id="rId11" Type="http://schemas.openxmlformats.org/officeDocument/2006/relationships/tags" Target="../tags/tag146.xml"/><Relationship Id="rId10" Type="http://schemas.openxmlformats.org/officeDocument/2006/relationships/tags" Target="../tags/tag145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image" Target="../media/image25.svg"/><Relationship Id="rId7" Type="http://schemas.openxmlformats.org/officeDocument/2006/relationships/image" Target="../media/image24.png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99.xml"/><Relationship Id="rId36" Type="http://schemas.openxmlformats.org/officeDocument/2006/relationships/tags" Target="../tags/tag198.xml"/><Relationship Id="rId35" Type="http://schemas.openxmlformats.org/officeDocument/2006/relationships/tags" Target="../tags/tag197.xml"/><Relationship Id="rId34" Type="http://schemas.openxmlformats.org/officeDocument/2006/relationships/image" Target="../media/image31.svg"/><Relationship Id="rId33" Type="http://schemas.openxmlformats.org/officeDocument/2006/relationships/image" Target="../media/image30.png"/><Relationship Id="rId32" Type="http://schemas.openxmlformats.org/officeDocument/2006/relationships/tags" Target="../tags/tag196.xml"/><Relationship Id="rId31" Type="http://schemas.openxmlformats.org/officeDocument/2006/relationships/tags" Target="../tags/tag195.xml"/><Relationship Id="rId30" Type="http://schemas.openxmlformats.org/officeDocument/2006/relationships/tags" Target="../tags/tag194.xml"/><Relationship Id="rId3" Type="http://schemas.openxmlformats.org/officeDocument/2006/relationships/tags" Target="../tags/tag173.xml"/><Relationship Id="rId29" Type="http://schemas.openxmlformats.org/officeDocument/2006/relationships/tags" Target="../tags/tag193.xml"/><Relationship Id="rId28" Type="http://schemas.openxmlformats.org/officeDocument/2006/relationships/tags" Target="../tags/tag192.xml"/><Relationship Id="rId27" Type="http://schemas.openxmlformats.org/officeDocument/2006/relationships/tags" Target="../tags/tag191.xml"/><Relationship Id="rId26" Type="http://schemas.openxmlformats.org/officeDocument/2006/relationships/image" Target="../media/image29.svg"/><Relationship Id="rId25" Type="http://schemas.openxmlformats.org/officeDocument/2006/relationships/image" Target="../media/image28.png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tags" Target="../tags/tag172.xml"/><Relationship Id="rId19" Type="http://schemas.openxmlformats.org/officeDocument/2006/relationships/tags" Target="../tags/tag185.xml"/><Relationship Id="rId18" Type="http://schemas.openxmlformats.org/officeDocument/2006/relationships/image" Target="../media/image27.svg"/><Relationship Id="rId17" Type="http://schemas.openxmlformats.org/officeDocument/2006/relationships/image" Target="../media/image26.png"/><Relationship Id="rId16" Type="http://schemas.openxmlformats.org/officeDocument/2006/relationships/tags" Target="../tags/tag184.xml"/><Relationship Id="rId15" Type="http://schemas.openxmlformats.org/officeDocument/2006/relationships/tags" Target="../tags/tag183.xml"/><Relationship Id="rId14" Type="http://schemas.openxmlformats.org/officeDocument/2006/relationships/tags" Target="../tags/tag182.xml"/><Relationship Id="rId13" Type="http://schemas.openxmlformats.org/officeDocument/2006/relationships/tags" Target="../tags/tag181.xml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7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tags" Target="../tags/tag20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210.xml"/><Relationship Id="rId1" Type="http://schemas.openxmlformats.org/officeDocument/2006/relationships/tags" Target="../tags/tag20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41.xml"/><Relationship Id="rId42" Type="http://schemas.openxmlformats.org/officeDocument/2006/relationships/tags" Target="../tags/tag240.xml"/><Relationship Id="rId41" Type="http://schemas.openxmlformats.org/officeDocument/2006/relationships/image" Target="../media/image41.svg"/><Relationship Id="rId40" Type="http://schemas.openxmlformats.org/officeDocument/2006/relationships/image" Target="../media/image40.png"/><Relationship Id="rId4" Type="http://schemas.openxmlformats.org/officeDocument/2006/relationships/tags" Target="../tags/tag214.xml"/><Relationship Id="rId39" Type="http://schemas.openxmlformats.org/officeDocument/2006/relationships/tags" Target="../tags/tag239.xml"/><Relationship Id="rId38" Type="http://schemas.openxmlformats.org/officeDocument/2006/relationships/tags" Target="../tags/tag238.xml"/><Relationship Id="rId37" Type="http://schemas.openxmlformats.org/officeDocument/2006/relationships/tags" Target="../tags/tag237.xml"/><Relationship Id="rId36" Type="http://schemas.openxmlformats.org/officeDocument/2006/relationships/tags" Target="../tags/tag236.xml"/><Relationship Id="rId35" Type="http://schemas.openxmlformats.org/officeDocument/2006/relationships/tags" Target="../tags/tag235.xml"/><Relationship Id="rId34" Type="http://schemas.openxmlformats.org/officeDocument/2006/relationships/image" Target="../media/image39.svg"/><Relationship Id="rId33" Type="http://schemas.openxmlformats.org/officeDocument/2006/relationships/image" Target="../media/image38.png"/><Relationship Id="rId32" Type="http://schemas.openxmlformats.org/officeDocument/2006/relationships/tags" Target="../tags/tag234.xml"/><Relationship Id="rId31" Type="http://schemas.openxmlformats.org/officeDocument/2006/relationships/tags" Target="../tags/tag233.xml"/><Relationship Id="rId30" Type="http://schemas.openxmlformats.org/officeDocument/2006/relationships/tags" Target="../tags/tag232.xml"/><Relationship Id="rId3" Type="http://schemas.openxmlformats.org/officeDocument/2006/relationships/tags" Target="../tags/tag213.xml"/><Relationship Id="rId29" Type="http://schemas.openxmlformats.org/officeDocument/2006/relationships/tags" Target="../tags/tag231.xml"/><Relationship Id="rId28" Type="http://schemas.openxmlformats.org/officeDocument/2006/relationships/tags" Target="../tags/tag230.xml"/><Relationship Id="rId27" Type="http://schemas.openxmlformats.org/officeDocument/2006/relationships/image" Target="../media/image13.svg"/><Relationship Id="rId26" Type="http://schemas.openxmlformats.org/officeDocument/2006/relationships/image" Target="../media/image12.png"/><Relationship Id="rId25" Type="http://schemas.openxmlformats.org/officeDocument/2006/relationships/tags" Target="../tags/tag229.xml"/><Relationship Id="rId24" Type="http://schemas.openxmlformats.org/officeDocument/2006/relationships/tags" Target="../tags/tag228.xml"/><Relationship Id="rId23" Type="http://schemas.openxmlformats.org/officeDocument/2006/relationships/tags" Target="../tags/tag227.xml"/><Relationship Id="rId22" Type="http://schemas.openxmlformats.org/officeDocument/2006/relationships/tags" Target="../tags/tag226.xml"/><Relationship Id="rId21" Type="http://schemas.openxmlformats.org/officeDocument/2006/relationships/tags" Target="../tags/tag225.xml"/><Relationship Id="rId20" Type="http://schemas.openxmlformats.org/officeDocument/2006/relationships/image" Target="../media/image37.svg"/><Relationship Id="rId2" Type="http://schemas.openxmlformats.org/officeDocument/2006/relationships/tags" Target="../tags/tag212.xml"/><Relationship Id="rId19" Type="http://schemas.openxmlformats.org/officeDocument/2006/relationships/image" Target="../media/image36.png"/><Relationship Id="rId18" Type="http://schemas.openxmlformats.org/officeDocument/2006/relationships/tags" Target="../tags/tag224.xml"/><Relationship Id="rId17" Type="http://schemas.openxmlformats.org/officeDocument/2006/relationships/tags" Target="../tags/tag223.xml"/><Relationship Id="rId16" Type="http://schemas.openxmlformats.org/officeDocument/2006/relationships/tags" Target="../tags/tag222.xml"/><Relationship Id="rId15" Type="http://schemas.openxmlformats.org/officeDocument/2006/relationships/tags" Target="../tags/tag221.xml"/><Relationship Id="rId14" Type="http://schemas.openxmlformats.org/officeDocument/2006/relationships/tags" Target="../tags/tag220.xml"/><Relationship Id="rId13" Type="http://schemas.openxmlformats.org/officeDocument/2006/relationships/image" Target="../media/image35.svg"/><Relationship Id="rId12" Type="http://schemas.openxmlformats.org/officeDocument/2006/relationships/image" Target="../media/image34.png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1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" Type="http://schemas.openxmlformats.org/officeDocument/2006/relationships/tags" Target="../tags/tag2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乘法——从铺地锦到竖式的计算演变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文化溯源：古代乘法的多种面貌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画线乘法与古印度高位算法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7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38874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471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画线乘法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865262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画两组平行线，数交点得积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336749"/>
            <a:ext cx="49911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示例：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 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23</a:t>
            </a:r>
            <a:endParaRPr lang="en-US" altLang="zh-CN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1616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4259" t="-2933" r="-4259" b="-2933"/>
          <a:stretch>
            <a:fillRect/>
          </a:stretch>
        </p:blipFill>
        <p:spPr>
          <a:xfrm>
            <a:off x="887730" y="3242945"/>
            <a:ext cx="186055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3188894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古印度算法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771525" y="3719436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从高位开始计算，与中国从低位算起方向相反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190924"/>
            <a:ext cx="49911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特点：高位算起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0158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19649" r="-2000" b="-19649"/>
          <a:stretch>
            <a:fillRect/>
          </a:stretch>
        </p:blipFill>
        <p:spPr>
          <a:xfrm>
            <a:off x="857250" y="5097145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043069"/>
            <a:ext cx="18168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台湾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视窗法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573611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用窗口记录心算中间结果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771525" y="6045098"/>
            <a:ext cx="49911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核心：心算窗口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233795" y="5319395"/>
            <a:ext cx="5381625" cy="1152525"/>
          </a:xfrm>
          <a:custGeom>
            <a:avLst/>
            <a:gdLst>
              <a:gd name="sw" fmla="*/ 1 w 8475"/>
              <a:gd name="sh" fmla="*/ 1 h 1815"/>
              <a:gd name="mins" fmla="min sw sh"/>
              <a:gd name="dsw" fmla="+- 0 sw mins"/>
              <a:gd name="dsh" fmla="+- 0 sh mins"/>
              <a:gd name="p0x0" fmla="*/ 270 w 8475"/>
              <a:gd name="p0y0" fmla="*/ 0 h 1815"/>
              <a:gd name="p0x1" fmla="*/ 8205 w 8475"/>
              <a:gd name="p0y1" fmla="*/ 0 h 1815"/>
              <a:gd name="p0x2" fmla="*/ 8354 w 8475"/>
              <a:gd name="p0y2" fmla="*/ 0 h 1815"/>
              <a:gd name="p0x3" fmla="*/ 8475 w 8475"/>
              <a:gd name="p0y3" fmla="*/ 120 h 1815"/>
              <a:gd name="p0x4" fmla="*/ 8475 w 8475"/>
              <a:gd name="p0y4" fmla="*/ 270 h 1815"/>
              <a:gd name="p0x5" fmla="*/ 8475 w 8475"/>
              <a:gd name="p0y5" fmla="*/ 1545 h 1815"/>
              <a:gd name="p0x6" fmla="*/ 8475 w 8475"/>
              <a:gd name="p0y6" fmla="*/ 1694 h 1815"/>
              <a:gd name="p0x7" fmla="*/ 8354 w 8475"/>
              <a:gd name="p0y7" fmla="*/ 1815 h 1815"/>
              <a:gd name="p0x8" fmla="*/ 8205 w 8475"/>
              <a:gd name="p0y8" fmla="*/ 1815 h 1815"/>
              <a:gd name="p0x9" fmla="*/ 270 w 8475"/>
              <a:gd name="p0y9" fmla="*/ 1815 h 1815"/>
              <a:gd name="p0x10" fmla="*/ 120 w 8475"/>
              <a:gd name="p0y10" fmla="*/ 1815 h 1815"/>
              <a:gd name="p0x11" fmla="*/ 0 w 8475"/>
              <a:gd name="p0y11" fmla="*/ 1694 h 1815"/>
              <a:gd name="p0x12" fmla="*/ 0 w 8475"/>
              <a:gd name="p0y12" fmla="*/ 1545 h 1815"/>
              <a:gd name="p0x13" fmla="*/ 0 w 8475"/>
              <a:gd name="p0y13" fmla="*/ 270 h 1815"/>
              <a:gd name="p0x14" fmla="*/ 0 w 8475"/>
              <a:gd name="p0y14" fmla="*/ 120 h 1815"/>
              <a:gd name="p0x15" fmla="*/ 120 w 8475"/>
              <a:gd name="p0y15" fmla="*/ 0 h 1815"/>
              <a:gd name="p0x16" fmla="*/ 270 w 8475"/>
              <a:gd name="p0y16" fmla="*/ 0 h 1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324725" y="5493067"/>
            <a:ext cx="3200400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不同文化孕育不同算法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但数学本质相通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2809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九九表与铺地锦：中国乘法的两大遗产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995045"/>
            <a:ext cx="6528435" cy="5438775"/>
          </a:xfrm>
          <a:custGeom>
            <a:avLst/>
            <a:gdLst>
              <a:gd name="sw" fmla="*/ 1 w 10280"/>
              <a:gd name="sh" fmla="*/ 1 h 8565"/>
              <a:gd name="mins" fmla="min sw sh"/>
              <a:gd name="dsw" fmla="+- 0 sw mins"/>
              <a:gd name="dsh" fmla="+- 0 sh mins"/>
              <a:gd name="p0x0" fmla="*/ 180 w 10280"/>
              <a:gd name="p0y0" fmla="*/ 0 h 8565"/>
              <a:gd name="p0x1" fmla="*/ 10100 w 10280"/>
              <a:gd name="p0y1" fmla="*/ 0 h 8565"/>
              <a:gd name="p0x2" fmla="*/ 10200 w 10280"/>
              <a:gd name="p0y2" fmla="*/ 0 h 8565"/>
              <a:gd name="p0x3" fmla="*/ 10280 w 10280"/>
              <a:gd name="p0y3" fmla="*/ 80 h 8565"/>
              <a:gd name="p0x4" fmla="*/ 10280 w 10280"/>
              <a:gd name="p0y4" fmla="*/ 180 h 8565"/>
              <a:gd name="p0x5" fmla="*/ 10280 w 10280"/>
              <a:gd name="p0y5" fmla="*/ 8385 h 8565"/>
              <a:gd name="p0x6" fmla="*/ 10280 w 10280"/>
              <a:gd name="p0y6" fmla="*/ 8484 h 8565"/>
              <a:gd name="p0x7" fmla="*/ 10200 w 10280"/>
              <a:gd name="p0y7" fmla="*/ 8565 h 8565"/>
              <a:gd name="p0x8" fmla="*/ 10100 w 10280"/>
              <a:gd name="p0y8" fmla="*/ 8565 h 8565"/>
              <a:gd name="p0x9" fmla="*/ 180 w 10280"/>
              <a:gd name="p0y9" fmla="*/ 8565 h 8565"/>
              <a:gd name="p0x10" fmla="*/ 80 w 10280"/>
              <a:gd name="p0y10" fmla="*/ 8565 h 8565"/>
              <a:gd name="p0x11" fmla="*/ 0 w 10280"/>
              <a:gd name="p0y11" fmla="*/ 8484 h 8565"/>
              <a:gd name="p0x12" fmla="*/ 0 w 10280"/>
              <a:gd name="p0y12" fmla="*/ 8385 h 8565"/>
              <a:gd name="p0x13" fmla="*/ 0 w 10280"/>
              <a:gd name="p0y13" fmla="*/ 180 h 8565"/>
              <a:gd name="p0x14" fmla="*/ 0 w 10280"/>
              <a:gd name="p0y14" fmla="*/ 80 h 8565"/>
              <a:gd name="p0x15" fmla="*/ 80 w 10280"/>
              <a:gd name="p0y15" fmla="*/ 0 h 8565"/>
              <a:gd name="p0x16" fmla="*/ 180 w 10280"/>
              <a:gd name="p0y16" fmla="*/ 0 h 8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935432" y="2909888"/>
            <a:ext cx="4572076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九九八十一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352227" y="3971925"/>
            <a:ext cx="3166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九九八十一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起念，故称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九九表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3068320" y="4519295"/>
            <a:ext cx="1543685" cy="228600"/>
          </a:xfrm>
          <a:custGeom>
            <a:avLst/>
            <a:gdLst>
              <a:gd name="sw" fmla="*/ 1 w 2430"/>
              <a:gd name="sh" fmla="*/ 1 h 360"/>
              <a:gd name="mins" fmla="min sw sh"/>
              <a:gd name="dsw" fmla="+- 0 sw mins"/>
              <a:gd name="dsh" fmla="+- 0 sh mins"/>
              <a:gd name="p0x0" fmla="*/ 90 w 2430"/>
              <a:gd name="p0y0" fmla="*/ 0 h 360"/>
              <a:gd name="p0x1" fmla="*/ 2340 w 2430"/>
              <a:gd name="p0y1" fmla="*/ 0 h 360"/>
              <a:gd name="p0x2" fmla="*/ 2389 w 2430"/>
              <a:gd name="p0y2" fmla="*/ 0 h 360"/>
              <a:gd name="p0x3" fmla="*/ 2430 w 2430"/>
              <a:gd name="p0y3" fmla="*/ 40 h 360"/>
              <a:gd name="p0x4" fmla="*/ 2430 w 2430"/>
              <a:gd name="p0y4" fmla="*/ 90 h 360"/>
              <a:gd name="p0x5" fmla="*/ 2430 w 2430"/>
              <a:gd name="p0y5" fmla="*/ 270 h 360"/>
              <a:gd name="p0x6" fmla="*/ 2430 w 2430"/>
              <a:gd name="p0y6" fmla="*/ 319 h 360"/>
              <a:gd name="p0x7" fmla="*/ 2389 w 2430"/>
              <a:gd name="p0y7" fmla="*/ 360 h 360"/>
              <a:gd name="p0x8" fmla="*/ 2340 w 2430"/>
              <a:gd name="p0y8" fmla="*/ 360 h 360"/>
              <a:gd name="p0x9" fmla="*/ 90 w 2430"/>
              <a:gd name="p0y9" fmla="*/ 360 h 360"/>
              <a:gd name="p0x10" fmla="*/ 40 w 2430"/>
              <a:gd name="p0y10" fmla="*/ 360 h 360"/>
              <a:gd name="p0x11" fmla="*/ 0 w 2430"/>
              <a:gd name="p0y11" fmla="*/ 319 h 360"/>
              <a:gd name="p0x12" fmla="*/ 0 w 2430"/>
              <a:gd name="p0y12" fmla="*/ 270 h 360"/>
              <a:gd name="p0x13" fmla="*/ 0 w 2430"/>
              <a:gd name="p0y13" fmla="*/ 90 h 360"/>
              <a:gd name="p0x14" fmla="*/ 0 w 2430"/>
              <a:gd name="p0y14" fmla="*/ 40 h 360"/>
              <a:gd name="p0x15" fmla="*/ 40 w 2430"/>
              <a:gd name="p0y15" fmla="*/ 0 h 360"/>
              <a:gd name="p0x16" fmla="*/ 90 w 243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3068907" y="4519613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里耶秦简为实物证据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951931" y="2681288"/>
            <a:ext cx="192941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春秋战国时期已广泛使用</a:t>
            </a:r>
            <a:endParaRPr sz="1200" spc="72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342505" y="995045"/>
            <a:ext cx="4272915" cy="2339340"/>
          </a:xfrm>
          <a:custGeom>
            <a:avLst/>
            <a:gdLst>
              <a:gd name="sw" fmla="*/ 1 w 6729"/>
              <a:gd name="sh" fmla="*/ 1 h 3684"/>
              <a:gd name="mins" fmla="min sw sh"/>
              <a:gd name="dsw" fmla="+- 0 sw mins"/>
              <a:gd name="dsh" fmla="+- 0 sh mins"/>
              <a:gd name="p0x0" fmla="*/ 180 w 6729"/>
              <a:gd name="p0y0" fmla="*/ 0 h 3684"/>
              <a:gd name="p0x1" fmla="*/ 6549 w 6729"/>
              <a:gd name="p0y1" fmla="*/ 0 h 3684"/>
              <a:gd name="p0x2" fmla="*/ 6648 w 6729"/>
              <a:gd name="p0y2" fmla="*/ 0 h 3684"/>
              <a:gd name="p0x3" fmla="*/ 6729 w 6729"/>
              <a:gd name="p0y3" fmla="*/ 80 h 3684"/>
              <a:gd name="p0x4" fmla="*/ 6729 w 6729"/>
              <a:gd name="p0y4" fmla="*/ 180 h 3684"/>
              <a:gd name="p0x5" fmla="*/ 6729 w 6729"/>
              <a:gd name="p0y5" fmla="*/ 3504 h 3684"/>
              <a:gd name="p0x6" fmla="*/ 6729 w 6729"/>
              <a:gd name="p0y6" fmla="*/ 3603 h 3684"/>
              <a:gd name="p0x7" fmla="*/ 6648 w 6729"/>
              <a:gd name="p0y7" fmla="*/ 3684 h 3684"/>
              <a:gd name="p0x8" fmla="*/ 6549 w 6729"/>
              <a:gd name="p0y8" fmla="*/ 3684 h 3684"/>
              <a:gd name="p0x9" fmla="*/ 180 w 6729"/>
              <a:gd name="p0y9" fmla="*/ 3684 h 3684"/>
              <a:gd name="p0x10" fmla="*/ 80 w 6729"/>
              <a:gd name="p0y10" fmla="*/ 3684 h 3684"/>
              <a:gd name="p0x11" fmla="*/ 0 w 6729"/>
              <a:gd name="p0y11" fmla="*/ 3603 h 3684"/>
              <a:gd name="p0x12" fmla="*/ 0 w 6729"/>
              <a:gd name="p0y12" fmla="*/ 3504 h 3684"/>
              <a:gd name="p0x13" fmla="*/ 0 w 6729"/>
              <a:gd name="p0y13" fmla="*/ 180 h 3684"/>
              <a:gd name="p0x14" fmla="*/ 0 w 6729"/>
              <a:gd name="p0y14" fmla="*/ 80 h 3684"/>
              <a:gd name="p0x15" fmla="*/ 80 w 6729"/>
              <a:gd name="p0y15" fmla="*/ 0 h 3684"/>
              <a:gd name="p0x16" fmla="*/ 180 w 6729"/>
              <a:gd name="p0y16" fmla="*/ 0 h 368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537450" y="1574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7637780" y="1654810"/>
            <a:ext cx="21907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071466" y="1601124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铺地锦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538066" y="2131666"/>
            <a:ext cx="3882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格子乘法：在方格中填入部分积，沿对角线相加得最终结果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342505" y="3572510"/>
            <a:ext cx="4272915" cy="2861310"/>
          </a:xfrm>
          <a:custGeom>
            <a:avLst/>
            <a:gdLst>
              <a:gd name="sw" fmla="*/ 1 w 6729"/>
              <a:gd name="sh" fmla="*/ 1 h 4505"/>
              <a:gd name="mins" fmla="min sw sh"/>
              <a:gd name="dsw" fmla="+- 0 sw mins"/>
              <a:gd name="dsh" fmla="+- 0 sh mins"/>
              <a:gd name="p0x0" fmla="*/ 180 w 6729"/>
              <a:gd name="p0y0" fmla="*/ 0 h 4505"/>
              <a:gd name="p0x1" fmla="*/ 6549 w 6729"/>
              <a:gd name="p0y1" fmla="*/ 0 h 4505"/>
              <a:gd name="p0x2" fmla="*/ 6648 w 6729"/>
              <a:gd name="p0y2" fmla="*/ 0 h 4505"/>
              <a:gd name="p0x3" fmla="*/ 6729 w 6729"/>
              <a:gd name="p0y3" fmla="*/ 80 h 4505"/>
              <a:gd name="p0x4" fmla="*/ 6729 w 6729"/>
              <a:gd name="p0y4" fmla="*/ 180 h 4505"/>
              <a:gd name="p0x5" fmla="*/ 6729 w 6729"/>
              <a:gd name="p0y5" fmla="*/ 4325 h 4505"/>
              <a:gd name="p0x6" fmla="*/ 6729 w 6729"/>
              <a:gd name="p0y6" fmla="*/ 4425 h 4505"/>
              <a:gd name="p0x7" fmla="*/ 6648 w 6729"/>
              <a:gd name="p0y7" fmla="*/ 4505 h 4505"/>
              <a:gd name="p0x8" fmla="*/ 6549 w 6729"/>
              <a:gd name="p0y8" fmla="*/ 4505 h 4505"/>
              <a:gd name="p0x9" fmla="*/ 180 w 6729"/>
              <a:gd name="p0y9" fmla="*/ 4505 h 4505"/>
              <a:gd name="p0x10" fmla="*/ 80 w 6729"/>
              <a:gd name="p0y10" fmla="*/ 4505 h 4505"/>
              <a:gd name="p0x11" fmla="*/ 0 w 6729"/>
              <a:gd name="p0y11" fmla="*/ 4425 h 4505"/>
              <a:gd name="p0x12" fmla="*/ 0 w 6729"/>
              <a:gd name="p0y12" fmla="*/ 4325 h 4505"/>
              <a:gd name="p0x13" fmla="*/ 0 w 6729"/>
              <a:gd name="p0y13" fmla="*/ 180 h 4505"/>
              <a:gd name="p0x14" fmla="*/ 0 w 6729"/>
              <a:gd name="p0y14" fmla="*/ 80 h 4505"/>
              <a:gd name="p0x15" fmla="*/ 80 w 6729"/>
              <a:gd name="p0y15" fmla="*/ 0 h 4505"/>
              <a:gd name="p0x16" fmla="*/ 180 w 6729"/>
              <a:gd name="p0y16" fmla="*/ 0 h 45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537450" y="4152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7616190" y="4214495"/>
            <a:ext cx="186055" cy="2146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957166" y="4198144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明代《算法统宗》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7957166" y="4556760"/>
            <a:ext cx="34633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其中有详细记载铺地锦的计算方法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>
            <p:custDataLst>
              <p:tags r:id="rId22"/>
            </p:custDataLst>
          </p:nvPr>
        </p:nvSpPr>
        <p:spPr>
          <a:xfrm>
            <a:off x="7537450" y="4998085"/>
            <a:ext cx="3883025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7537450" y="51600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4259" t="-90417" r="-4259" b="-90417"/>
          <a:stretch>
            <a:fillRect/>
          </a:stretch>
        </p:blipFill>
        <p:spPr>
          <a:xfrm>
            <a:off x="7616190" y="5222240"/>
            <a:ext cx="186055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957166" y="5205860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与现代竖式对比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7957166" y="5564476"/>
            <a:ext cx="240052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原理相同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，只是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书写形式不同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知识建构：两位数乘一位数竖式计算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队列表演：两位数乘两位数竖式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017905"/>
            <a:ext cx="5381625" cy="3930015"/>
          </a:xfrm>
          <a:custGeom>
            <a:avLst/>
            <a:gdLst>
              <a:gd name="sw" fmla="*/ 1 w 8475"/>
              <a:gd name="sh" fmla="*/ 1 h 6189"/>
              <a:gd name="mins" fmla="min sw sh"/>
              <a:gd name="dsw" fmla="+- 0 sw mins"/>
              <a:gd name="dsh" fmla="+- 0 sh mins"/>
              <a:gd name="p0x0" fmla="*/ 180 w 8475"/>
              <a:gd name="p0y0" fmla="*/ 0 h 6189"/>
              <a:gd name="p0x1" fmla="*/ 8295 w 8475"/>
              <a:gd name="p0y1" fmla="*/ 0 h 6189"/>
              <a:gd name="p0x2" fmla="*/ 8394 w 8475"/>
              <a:gd name="p0y2" fmla="*/ 0 h 6189"/>
              <a:gd name="p0x3" fmla="*/ 8475 w 8475"/>
              <a:gd name="p0y3" fmla="*/ 80 h 6189"/>
              <a:gd name="p0x4" fmla="*/ 8475 w 8475"/>
              <a:gd name="p0y4" fmla="*/ 180 h 6189"/>
              <a:gd name="p0x5" fmla="*/ 8475 w 8475"/>
              <a:gd name="p0y5" fmla="*/ 6009 h 6189"/>
              <a:gd name="p0x6" fmla="*/ 8475 w 8475"/>
              <a:gd name="p0y6" fmla="*/ 6108 h 6189"/>
              <a:gd name="p0x7" fmla="*/ 8394 w 8475"/>
              <a:gd name="p0y7" fmla="*/ 6189 h 6189"/>
              <a:gd name="p0x8" fmla="*/ 8295 w 8475"/>
              <a:gd name="p0y8" fmla="*/ 6189 h 6189"/>
              <a:gd name="p0x9" fmla="*/ 180 w 8475"/>
              <a:gd name="p0y9" fmla="*/ 6189 h 6189"/>
              <a:gd name="p0x10" fmla="*/ 80 w 8475"/>
              <a:gd name="p0y10" fmla="*/ 6189 h 6189"/>
              <a:gd name="p0x11" fmla="*/ 0 w 8475"/>
              <a:gd name="p0y11" fmla="*/ 6108 h 6189"/>
              <a:gd name="p0x12" fmla="*/ 0 w 8475"/>
              <a:gd name="p0y12" fmla="*/ 6009 h 6189"/>
              <a:gd name="p0x13" fmla="*/ 0 w 8475"/>
              <a:gd name="p0y13" fmla="*/ 180 h 6189"/>
              <a:gd name="p0x14" fmla="*/ 0 w 8475"/>
              <a:gd name="p0y14" fmla="*/ 80 h 6189"/>
              <a:gd name="p0x15" fmla="*/ 80 w 8475"/>
              <a:gd name="p0y15" fmla="*/ 0 h 6189"/>
              <a:gd name="p0x16" fmla="*/ 180 w 8475"/>
              <a:gd name="p0y16" fmla="*/ 0 h 61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437286" y="1213466"/>
            <a:ext cx="165957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 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竖式分解与点子图</a:t>
            </a:r>
            <a:endParaRPr lang="zh-CN" altLang="en-US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465580"/>
          <a:ext cx="4991100" cy="3286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16295" y="5512575"/>
            <a:ext cx="685209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28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63356" y="5908777"/>
            <a:ext cx="121964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（个位乘）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43649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981773" y="5512575"/>
            <a:ext cx="875405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140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2682326" y="5908777"/>
            <a:ext cx="1302839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（十位乘）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297045" y="5147945"/>
            <a:ext cx="1660525" cy="1323975"/>
          </a:xfrm>
          <a:custGeom>
            <a:avLst/>
            <a:gdLst>
              <a:gd name="sw" fmla="*/ 1 w 2615"/>
              <a:gd name="sh" fmla="*/ 1 h 2085"/>
              <a:gd name="mins" fmla="min sw sh"/>
              <a:gd name="dsw" fmla="+- 0 sw mins"/>
              <a:gd name="dsh" fmla="+- 0 sh mins"/>
              <a:gd name="p0x0" fmla="*/ 180 w 2615"/>
              <a:gd name="p0y0" fmla="*/ 0 h 2085"/>
              <a:gd name="p0x1" fmla="*/ 2435 w 2615"/>
              <a:gd name="p0y1" fmla="*/ 0 h 2085"/>
              <a:gd name="p0x2" fmla="*/ 2534 w 2615"/>
              <a:gd name="p0y2" fmla="*/ 0 h 2085"/>
              <a:gd name="p0x3" fmla="*/ 2615 w 2615"/>
              <a:gd name="p0y3" fmla="*/ 80 h 2085"/>
              <a:gd name="p0x4" fmla="*/ 2615 w 2615"/>
              <a:gd name="p0y4" fmla="*/ 180 h 2085"/>
              <a:gd name="p0x5" fmla="*/ 2615 w 2615"/>
              <a:gd name="p0y5" fmla="*/ 1905 h 2085"/>
              <a:gd name="p0x6" fmla="*/ 2615 w 2615"/>
              <a:gd name="p0y6" fmla="*/ 2004 h 2085"/>
              <a:gd name="p0x7" fmla="*/ 2534 w 2615"/>
              <a:gd name="p0y7" fmla="*/ 2085 h 2085"/>
              <a:gd name="p0x8" fmla="*/ 2435 w 2615"/>
              <a:gd name="p0y8" fmla="*/ 2085 h 2085"/>
              <a:gd name="p0x9" fmla="*/ 180 w 2615"/>
              <a:gd name="p0y9" fmla="*/ 2085 h 2085"/>
              <a:gd name="p0x10" fmla="*/ 80 w 2615"/>
              <a:gd name="p0y10" fmla="*/ 2085 h 2085"/>
              <a:gd name="p0x11" fmla="*/ 0 w 2615"/>
              <a:gd name="p0y11" fmla="*/ 2004 h 2085"/>
              <a:gd name="p0x12" fmla="*/ 0 w 2615"/>
              <a:gd name="p0y12" fmla="*/ 1905 h 2085"/>
              <a:gd name="p0x13" fmla="*/ 0 w 2615"/>
              <a:gd name="p0y13" fmla="*/ 180 h 2085"/>
              <a:gd name="p0x14" fmla="*/ 0 w 2615"/>
              <a:gd name="p0y14" fmla="*/ 80 h 2085"/>
              <a:gd name="p0x15" fmla="*/ 80 w 2615"/>
              <a:gd name="p0y15" fmla="*/ 0 h 2085"/>
              <a:gd name="p0x16" fmla="*/ 180 w 261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842348" y="5512575"/>
            <a:ext cx="875405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168</a:t>
            </a:r>
            <a:endParaRPr sz="2400" b="1">
              <a:solidFill>
                <a:srgbClr val="FFCF5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567980" y="5908777"/>
            <a:ext cx="1252757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 + 140</a:t>
            </a:r>
            <a:r>
              <a:rPr 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（总和）</a:t>
            </a:r>
            <a:endParaRPr lang="zh-CN"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233795" y="1017905"/>
            <a:ext cx="5381625" cy="2626995"/>
          </a:xfrm>
          <a:custGeom>
            <a:avLst/>
            <a:gdLst>
              <a:gd name="sw" fmla="*/ 1 w 8475"/>
              <a:gd name="sh" fmla="*/ 1 h 4137"/>
              <a:gd name="mins" fmla="min sw sh"/>
              <a:gd name="dsw" fmla="+- 0 sw mins"/>
              <a:gd name="dsh" fmla="+- 0 sh mins"/>
              <a:gd name="p0x0" fmla="*/ 180 w 8475"/>
              <a:gd name="p0y0" fmla="*/ 0 h 4137"/>
              <a:gd name="p0x1" fmla="*/ 8295 w 8475"/>
              <a:gd name="p0y1" fmla="*/ 0 h 4137"/>
              <a:gd name="p0x2" fmla="*/ 8394 w 8475"/>
              <a:gd name="p0y2" fmla="*/ 0 h 4137"/>
              <a:gd name="p0x3" fmla="*/ 8475 w 8475"/>
              <a:gd name="p0y3" fmla="*/ 80 h 4137"/>
              <a:gd name="p0x4" fmla="*/ 8475 w 8475"/>
              <a:gd name="p0y4" fmla="*/ 180 h 4137"/>
              <a:gd name="p0x5" fmla="*/ 8475 w 8475"/>
              <a:gd name="p0y5" fmla="*/ 3957 h 4137"/>
              <a:gd name="p0x6" fmla="*/ 8475 w 8475"/>
              <a:gd name="p0y6" fmla="*/ 4056 h 4137"/>
              <a:gd name="p0x7" fmla="*/ 8394 w 8475"/>
              <a:gd name="p0y7" fmla="*/ 4137 h 4137"/>
              <a:gd name="p0x8" fmla="*/ 8295 w 8475"/>
              <a:gd name="p0y8" fmla="*/ 4137 h 4137"/>
              <a:gd name="p0x9" fmla="*/ 180 w 8475"/>
              <a:gd name="p0y9" fmla="*/ 4137 h 4137"/>
              <a:gd name="p0x10" fmla="*/ 80 w 8475"/>
              <a:gd name="p0y10" fmla="*/ 4137 h 4137"/>
              <a:gd name="p0x11" fmla="*/ 0 w 8475"/>
              <a:gd name="p0y11" fmla="*/ 4056 h 4137"/>
              <a:gd name="p0x12" fmla="*/ 0 w 8475"/>
              <a:gd name="p0y12" fmla="*/ 3957 h 4137"/>
              <a:gd name="p0x13" fmla="*/ 0 w 8475"/>
              <a:gd name="p0y13" fmla="*/ 180 h 4137"/>
              <a:gd name="p0x14" fmla="*/ 0 w 8475"/>
              <a:gd name="p0y14" fmla="*/ 80 h 4137"/>
              <a:gd name="p0x15" fmla="*/ 80 w 8475"/>
              <a:gd name="p0y15" fmla="*/ 0 h 4137"/>
              <a:gd name="p0x16" fmla="*/ 180 w 847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429375" y="130810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522" t="-10152" r="-6522" b="-10152"/>
          <a:stretch>
            <a:fillRect/>
          </a:stretch>
        </p:blipFill>
        <p:spPr>
          <a:xfrm>
            <a:off x="6462395" y="1336675"/>
            <a:ext cx="247650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819900" y="1203388"/>
            <a:ext cx="460057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第一步：个位相乘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819900" y="1373391"/>
            <a:ext cx="4600575" cy="3495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28</a:t>
            </a:r>
            <a:r>
              <a:rPr lang="zh-CN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，用乘数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的个位数字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去乘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，得到第一行部分积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，对应点子图的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下方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点阵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429375" y="188531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9091" t="-10303" r="-9091" b="-10303"/>
          <a:stretch>
            <a:fillRect/>
          </a:stretch>
        </p:blipFill>
        <p:spPr>
          <a:xfrm>
            <a:off x="6462395" y="1913890"/>
            <a:ext cx="247650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6819900" y="1780994"/>
            <a:ext cx="460057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第二步：十位相乘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819900" y="1950996"/>
            <a:ext cx="460057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 = 140</a:t>
            </a:r>
            <a:r>
              <a:rPr lang="zh-CN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，用乘数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的十位数字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（实际代表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）去乘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，得到第二行部分积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，对应点子图的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上方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点阵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429375" y="24631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6477000" y="2491740"/>
            <a:ext cx="219075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6819900" y="2358590"/>
            <a:ext cx="460057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第三步：合并相加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6819900" y="2528592"/>
            <a:ext cx="4600575" cy="3495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28 + 140 = 168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，将两次部分积上下对齐相加，个位对个位、十位对十位、百位对百位，得到最终结果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6429375" y="304038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6477000" y="3068955"/>
            <a:ext cx="219075" cy="2527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7"/>
            </p:custDataLst>
          </p:nvPr>
        </p:nvSpPr>
        <p:spPr>
          <a:xfrm>
            <a:off x="6819900" y="2936196"/>
            <a:ext cx="460057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点子图对应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8"/>
            </p:custDataLst>
          </p:nvPr>
        </p:nvSpPr>
        <p:spPr>
          <a:xfrm>
            <a:off x="6819900" y="3106198"/>
            <a:ext cx="460057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的点阵拆分为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两部分，分别计算后合并，直观呈现竖式每一步的几何意义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233795" y="3844925"/>
            <a:ext cx="5381625" cy="2626995"/>
          </a:xfrm>
          <a:custGeom>
            <a:avLst/>
            <a:gdLst>
              <a:gd name="sw" fmla="*/ 1 w 8475"/>
              <a:gd name="sh" fmla="*/ 1 h 4137"/>
              <a:gd name="mins" fmla="min sw sh"/>
              <a:gd name="dsw" fmla="+- 0 sw mins"/>
              <a:gd name="dsh" fmla="+- 0 sh mins"/>
              <a:gd name="p0x0" fmla="*/ 180 w 8475"/>
              <a:gd name="p0y0" fmla="*/ 0 h 4137"/>
              <a:gd name="p0x1" fmla="*/ 8295 w 8475"/>
              <a:gd name="p0y1" fmla="*/ 0 h 4137"/>
              <a:gd name="p0x2" fmla="*/ 8394 w 8475"/>
              <a:gd name="p0y2" fmla="*/ 0 h 4137"/>
              <a:gd name="p0x3" fmla="*/ 8475 w 8475"/>
              <a:gd name="p0y3" fmla="*/ 80 h 4137"/>
              <a:gd name="p0x4" fmla="*/ 8475 w 8475"/>
              <a:gd name="p0y4" fmla="*/ 180 h 4137"/>
              <a:gd name="p0x5" fmla="*/ 8475 w 8475"/>
              <a:gd name="p0y5" fmla="*/ 3957 h 4137"/>
              <a:gd name="p0x6" fmla="*/ 8475 w 8475"/>
              <a:gd name="p0y6" fmla="*/ 4056 h 4137"/>
              <a:gd name="p0x7" fmla="*/ 8394 w 8475"/>
              <a:gd name="p0y7" fmla="*/ 4137 h 4137"/>
              <a:gd name="p0x8" fmla="*/ 8295 w 8475"/>
              <a:gd name="p0y8" fmla="*/ 4137 h 4137"/>
              <a:gd name="p0x9" fmla="*/ 180 w 8475"/>
              <a:gd name="p0y9" fmla="*/ 4137 h 4137"/>
              <a:gd name="p0x10" fmla="*/ 80 w 8475"/>
              <a:gd name="p0y10" fmla="*/ 4137 h 4137"/>
              <a:gd name="p0x11" fmla="*/ 0 w 8475"/>
              <a:gd name="p0y11" fmla="*/ 4056 h 4137"/>
              <a:gd name="p0x12" fmla="*/ 0 w 8475"/>
              <a:gd name="p0y12" fmla="*/ 3957 h 4137"/>
              <a:gd name="p0x13" fmla="*/ 0 w 8475"/>
              <a:gd name="p0y13" fmla="*/ 180 h 4137"/>
              <a:gd name="p0x14" fmla="*/ 0 w 8475"/>
              <a:gd name="p0y14" fmla="*/ 80 h 4137"/>
              <a:gd name="p0x15" fmla="*/ 80 w 8475"/>
              <a:gd name="p0y15" fmla="*/ 0 h 4137"/>
              <a:gd name="p0x16" fmla="*/ 180 w 8475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6429375" y="413258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6445885" y="4161155"/>
            <a:ext cx="280670" cy="2520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6819900" y="4028151"/>
            <a:ext cx="4600575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文化对照：铺地锦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6819900" y="4198153"/>
            <a:ext cx="460057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古代算法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铺地锦</a:t>
            </a:r>
            <a:r>
              <a:rPr 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拆分为</a:t>
            </a:r>
            <a:r>
              <a:rPr lang="en-US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四个格位部分积，与竖式分步计算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原理完全一致</a:t>
            </a: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，体现了中外数学智慧的相通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乘法估算与实际应用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307803" y="2695537"/>
            <a:ext cx="1988944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r>
              <a:rPr sz="1875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endParaRPr sz="1875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363981" y="3411322"/>
            <a:ext cx="144787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电影院座位估算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4"/>
            </p:custDataLst>
          </p:nvPr>
        </p:nvSpPr>
        <p:spPr>
          <a:xfrm>
            <a:off x="5689600" y="6057265"/>
            <a:ext cx="5930900" cy="419100"/>
          </a:xfrm>
          <a:custGeom>
            <a:avLst/>
            <a:gdLst>
              <a:gd name="sw" fmla="*/ 1 w 9339"/>
              <a:gd name="sh" fmla="*/ 1 h 660"/>
              <a:gd name="mins" fmla="min sw sh"/>
              <a:gd name="dsw" fmla="+- 0 sw mins"/>
              <a:gd name="dsh" fmla="+- 0 sh mins"/>
              <a:gd name="p0x0" fmla="*/ 180 w 9339"/>
              <a:gd name="p0y0" fmla="*/ 0 h 660"/>
              <a:gd name="p0x1" fmla="*/ 9159 w 9339"/>
              <a:gd name="p0y1" fmla="*/ 0 h 660"/>
              <a:gd name="p0x2" fmla="*/ 9258 w 9339"/>
              <a:gd name="p0y2" fmla="*/ 0 h 660"/>
              <a:gd name="p0x3" fmla="*/ 9339 w 9339"/>
              <a:gd name="p0y3" fmla="*/ 80 h 660"/>
              <a:gd name="p0x4" fmla="*/ 9339 w 9339"/>
              <a:gd name="p0y4" fmla="*/ 180 h 660"/>
              <a:gd name="p0x5" fmla="*/ 9339 w 9339"/>
              <a:gd name="p0y5" fmla="*/ 480 h 660"/>
              <a:gd name="p0x6" fmla="*/ 9339 w 9339"/>
              <a:gd name="p0y6" fmla="*/ 579 h 660"/>
              <a:gd name="p0x7" fmla="*/ 9258 w 9339"/>
              <a:gd name="p0y7" fmla="*/ 660 h 660"/>
              <a:gd name="p0x8" fmla="*/ 9159 w 9339"/>
              <a:gd name="p0y8" fmla="*/ 660 h 660"/>
              <a:gd name="p0x9" fmla="*/ 180 w 9339"/>
              <a:gd name="p0y9" fmla="*/ 660 h 660"/>
              <a:gd name="p0x10" fmla="*/ 80 w 9339"/>
              <a:gd name="p0y10" fmla="*/ 660 h 660"/>
              <a:gd name="p0x11" fmla="*/ 0 w 9339"/>
              <a:gd name="p0y11" fmla="*/ 579 h 660"/>
              <a:gd name="p0x12" fmla="*/ 0 w 9339"/>
              <a:gd name="p0y12" fmla="*/ 480 h 660"/>
              <a:gd name="p0x13" fmla="*/ 0 w 9339"/>
              <a:gd name="p0y13" fmla="*/ 180 h 660"/>
              <a:gd name="p0x14" fmla="*/ 0 w 9339"/>
              <a:gd name="p0y14" fmla="*/ 80 h 660"/>
              <a:gd name="p0x15" fmla="*/ 80 w 9339"/>
              <a:gd name="p0y15" fmla="*/ 0 h 660"/>
              <a:gd name="p0x16" fmla="*/ 180 w 9339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5"/>
            </p:custDataLst>
          </p:nvPr>
        </p:nvSpPr>
        <p:spPr>
          <a:xfrm>
            <a:off x="5765800" y="61334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5813425" y="6190615"/>
            <a:ext cx="17145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>
          <a:xfrm>
            <a:off x="6071216" y="6175934"/>
            <a:ext cx="3175397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0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丈量田亩</a:t>
            </a:r>
            <a:r>
              <a:rPr lang="en-US" altLang="zh-CN" sz="10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时常用估算快速判断面积是否达标</a:t>
            </a:r>
            <a:endParaRPr lang="zh-CN" altLang="en-US" sz="10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0"/>
            </p:custDataLst>
          </p:nvPr>
        </p:nvSpPr>
        <p:spPr>
          <a:xfrm>
            <a:off x="575945" y="3705860"/>
            <a:ext cx="4842510" cy="1042670"/>
          </a:xfrm>
          <a:custGeom>
            <a:avLst/>
            <a:gdLst>
              <a:gd name="sw" fmla="*/ 1 w 7625"/>
              <a:gd name="sh" fmla="*/ 1 h 1642"/>
              <a:gd name="mins" fmla="min sw sh"/>
              <a:gd name="dsw" fmla="+- 0 sw mins"/>
              <a:gd name="dsh" fmla="+- 0 sh mins"/>
              <a:gd name="p0x0" fmla="*/ 180 w 7625"/>
              <a:gd name="p0y0" fmla="*/ 0 h 1642"/>
              <a:gd name="p0x1" fmla="*/ 7445 w 7625"/>
              <a:gd name="p0y1" fmla="*/ 0 h 1642"/>
              <a:gd name="p0x2" fmla="*/ 7545 w 7625"/>
              <a:gd name="p0y2" fmla="*/ 0 h 1642"/>
              <a:gd name="p0x3" fmla="*/ 7625 w 7625"/>
              <a:gd name="p0y3" fmla="*/ 80 h 1642"/>
              <a:gd name="p0x4" fmla="*/ 7625 w 7625"/>
              <a:gd name="p0y4" fmla="*/ 180 h 1642"/>
              <a:gd name="p0x5" fmla="*/ 7625 w 7625"/>
              <a:gd name="p0y5" fmla="*/ 1462 h 1642"/>
              <a:gd name="p0x6" fmla="*/ 7625 w 7625"/>
              <a:gd name="p0y6" fmla="*/ 1561 h 1642"/>
              <a:gd name="p0x7" fmla="*/ 7545 w 7625"/>
              <a:gd name="p0y7" fmla="*/ 1642 h 1642"/>
              <a:gd name="p0x8" fmla="*/ 7445 w 7625"/>
              <a:gd name="p0y8" fmla="*/ 1642 h 1642"/>
              <a:gd name="p0x9" fmla="*/ 180 w 7625"/>
              <a:gd name="p0y9" fmla="*/ 1642 h 1642"/>
              <a:gd name="p0x10" fmla="*/ 80 w 7625"/>
              <a:gd name="p0y10" fmla="*/ 1642 h 1642"/>
              <a:gd name="p0x11" fmla="*/ 0 w 7625"/>
              <a:gd name="p0y11" fmla="*/ 1561 h 1642"/>
              <a:gd name="p0x12" fmla="*/ 0 w 7625"/>
              <a:gd name="p0y12" fmla="*/ 1462 h 1642"/>
              <a:gd name="p0x13" fmla="*/ 0 w 7625"/>
              <a:gd name="p0y13" fmla="*/ 180 h 1642"/>
              <a:gd name="p0x14" fmla="*/ 0 w 7625"/>
              <a:gd name="p0y14" fmla="*/ 80 h 1642"/>
              <a:gd name="p0x15" fmla="*/ 80 w 7625"/>
              <a:gd name="p0y15" fmla="*/ 0 h 1642"/>
              <a:gd name="p0x16" fmla="*/ 180 w 7625"/>
              <a:gd name="p0y16" fmla="*/ 0 h 16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2269627" y="3893277"/>
            <a:ext cx="1455687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26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座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546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座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2089547" y="4136165"/>
            <a:ext cx="18158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往小估算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25=500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89547" y="4379052"/>
            <a:ext cx="18158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往大估算</a:t>
            </a:r>
            <a:r>
              <a:rPr 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30=600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4"/>
            </p:custDataLst>
          </p:nvPr>
        </p:nvSpPr>
        <p:spPr>
          <a:xfrm>
            <a:off x="5694680" y="1017905"/>
            <a:ext cx="5920740" cy="1481455"/>
          </a:xfrm>
          <a:custGeom>
            <a:avLst/>
            <a:gdLst>
              <a:gd name="sw" fmla="*/ 1 w 9324"/>
              <a:gd name="sh" fmla="*/ 1 h 2332"/>
              <a:gd name="mins" fmla="min sw sh"/>
              <a:gd name="dsw" fmla="+- 0 sw mins"/>
              <a:gd name="dsh" fmla="+- 0 sh mins"/>
              <a:gd name="p0x0" fmla="*/ 180 w 9324"/>
              <a:gd name="p0y0" fmla="*/ 0 h 2332"/>
              <a:gd name="p0x1" fmla="*/ 9144 w 9324"/>
              <a:gd name="p0y1" fmla="*/ 0 h 2332"/>
              <a:gd name="p0x2" fmla="*/ 9243 w 9324"/>
              <a:gd name="p0y2" fmla="*/ 0 h 2332"/>
              <a:gd name="p0x3" fmla="*/ 9324 w 9324"/>
              <a:gd name="p0y3" fmla="*/ 80 h 2332"/>
              <a:gd name="p0x4" fmla="*/ 9324 w 9324"/>
              <a:gd name="p0y4" fmla="*/ 180 h 2332"/>
              <a:gd name="p0x5" fmla="*/ 9324 w 9324"/>
              <a:gd name="p0y5" fmla="*/ 2152 h 2332"/>
              <a:gd name="p0x6" fmla="*/ 9324 w 9324"/>
              <a:gd name="p0y6" fmla="*/ 2252 h 2332"/>
              <a:gd name="p0x7" fmla="*/ 9243 w 9324"/>
              <a:gd name="p0y7" fmla="*/ 2332 h 2332"/>
              <a:gd name="p0x8" fmla="*/ 9144 w 9324"/>
              <a:gd name="p0y8" fmla="*/ 2332 h 2332"/>
              <a:gd name="p0x9" fmla="*/ 180 w 9324"/>
              <a:gd name="p0y9" fmla="*/ 2332 h 2332"/>
              <a:gd name="p0x10" fmla="*/ 80 w 9324"/>
              <a:gd name="p0y10" fmla="*/ 2332 h 2332"/>
              <a:gd name="p0x11" fmla="*/ 0 w 9324"/>
              <a:gd name="p0y11" fmla="*/ 2252 h 2332"/>
              <a:gd name="p0x12" fmla="*/ 0 w 9324"/>
              <a:gd name="p0y12" fmla="*/ 2152 h 2332"/>
              <a:gd name="p0x13" fmla="*/ 0 w 9324"/>
              <a:gd name="p0y13" fmla="*/ 180 h 2332"/>
              <a:gd name="p0x14" fmla="*/ 0 w 9324"/>
              <a:gd name="p0y14" fmla="*/ 80 h 2332"/>
              <a:gd name="p0x15" fmla="*/ 80 w 9324"/>
              <a:gd name="p0y15" fmla="*/ 0 h 2332"/>
              <a:gd name="p0x16" fmla="*/ 180 w 9324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5"/>
            </p:custDataLst>
          </p:nvPr>
        </p:nvSpPr>
        <p:spPr>
          <a:xfrm>
            <a:off x="5889625" y="13582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5954395" y="1386840"/>
            <a:ext cx="18542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9"/>
            </p:custDataLst>
          </p:nvPr>
        </p:nvSpPr>
        <p:spPr>
          <a:xfrm>
            <a:off x="6280766" y="1401709"/>
            <a:ext cx="144787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策略一：往小估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5890241" y="1741303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21≈20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26≈25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25=500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，够了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5890241" y="1984191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适用场景：快速判断</a:t>
            </a:r>
            <a:r>
              <a:rPr lang="en-US" altLang="zh-CN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是否足够</a:t>
            </a:r>
            <a:r>
              <a:rPr lang="en-US" altLang="zh-CN"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5694680" y="2699385"/>
            <a:ext cx="5920740" cy="1481455"/>
          </a:xfrm>
          <a:custGeom>
            <a:avLst/>
            <a:gdLst>
              <a:gd name="sw" fmla="*/ 1 w 9324"/>
              <a:gd name="sh" fmla="*/ 1 h 2332"/>
              <a:gd name="mins" fmla="min sw sh"/>
              <a:gd name="dsw" fmla="+- 0 sw mins"/>
              <a:gd name="dsh" fmla="+- 0 sh mins"/>
              <a:gd name="p0x0" fmla="*/ 180 w 9324"/>
              <a:gd name="p0y0" fmla="*/ 0 h 2332"/>
              <a:gd name="p0x1" fmla="*/ 9144 w 9324"/>
              <a:gd name="p0y1" fmla="*/ 0 h 2332"/>
              <a:gd name="p0x2" fmla="*/ 9243 w 9324"/>
              <a:gd name="p0y2" fmla="*/ 0 h 2332"/>
              <a:gd name="p0x3" fmla="*/ 9324 w 9324"/>
              <a:gd name="p0y3" fmla="*/ 80 h 2332"/>
              <a:gd name="p0x4" fmla="*/ 9324 w 9324"/>
              <a:gd name="p0y4" fmla="*/ 180 h 2332"/>
              <a:gd name="p0x5" fmla="*/ 9324 w 9324"/>
              <a:gd name="p0y5" fmla="*/ 2152 h 2332"/>
              <a:gd name="p0x6" fmla="*/ 9324 w 9324"/>
              <a:gd name="p0y6" fmla="*/ 2252 h 2332"/>
              <a:gd name="p0x7" fmla="*/ 9243 w 9324"/>
              <a:gd name="p0y7" fmla="*/ 2332 h 2332"/>
              <a:gd name="p0x8" fmla="*/ 9144 w 9324"/>
              <a:gd name="p0y8" fmla="*/ 2332 h 2332"/>
              <a:gd name="p0x9" fmla="*/ 180 w 9324"/>
              <a:gd name="p0y9" fmla="*/ 2332 h 2332"/>
              <a:gd name="p0x10" fmla="*/ 80 w 9324"/>
              <a:gd name="p0y10" fmla="*/ 2332 h 2332"/>
              <a:gd name="p0x11" fmla="*/ 0 w 9324"/>
              <a:gd name="p0y11" fmla="*/ 2252 h 2332"/>
              <a:gd name="p0x12" fmla="*/ 0 w 9324"/>
              <a:gd name="p0y12" fmla="*/ 2152 h 2332"/>
              <a:gd name="p0x13" fmla="*/ 0 w 9324"/>
              <a:gd name="p0y13" fmla="*/ 180 h 2332"/>
              <a:gd name="p0x14" fmla="*/ 0 w 9324"/>
              <a:gd name="p0y14" fmla="*/ 80 h 2332"/>
              <a:gd name="p0x15" fmla="*/ 80 w 9324"/>
              <a:gd name="p0y15" fmla="*/ 0 h 2332"/>
              <a:gd name="p0x16" fmla="*/ 180 w 9324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5889625" y="30397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5923280" y="3068320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6280766" y="3083166"/>
            <a:ext cx="144787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策略二：往大估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5890241" y="3422761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21≈20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26≈30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30=600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，更保险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5890241" y="3665649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适用场景：需要确保万无一失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0"/>
            </p:custDataLst>
          </p:nvPr>
        </p:nvSpPr>
        <p:spPr>
          <a:xfrm>
            <a:off x="5694680" y="4380865"/>
            <a:ext cx="5920740" cy="1481455"/>
          </a:xfrm>
          <a:custGeom>
            <a:avLst/>
            <a:gdLst>
              <a:gd name="sw" fmla="*/ 1 w 9324"/>
              <a:gd name="sh" fmla="*/ 1 h 2332"/>
              <a:gd name="mins" fmla="min sw sh"/>
              <a:gd name="dsw" fmla="+- 0 sw mins"/>
              <a:gd name="dsh" fmla="+- 0 sh mins"/>
              <a:gd name="p0x0" fmla="*/ 180 w 9324"/>
              <a:gd name="p0y0" fmla="*/ 0 h 2332"/>
              <a:gd name="p0x1" fmla="*/ 9144 w 9324"/>
              <a:gd name="p0y1" fmla="*/ 0 h 2332"/>
              <a:gd name="p0x2" fmla="*/ 9243 w 9324"/>
              <a:gd name="p0y2" fmla="*/ 0 h 2332"/>
              <a:gd name="p0x3" fmla="*/ 9324 w 9324"/>
              <a:gd name="p0y3" fmla="*/ 80 h 2332"/>
              <a:gd name="p0x4" fmla="*/ 9324 w 9324"/>
              <a:gd name="p0y4" fmla="*/ 180 h 2332"/>
              <a:gd name="p0x5" fmla="*/ 9324 w 9324"/>
              <a:gd name="p0y5" fmla="*/ 2152 h 2332"/>
              <a:gd name="p0x6" fmla="*/ 9324 w 9324"/>
              <a:gd name="p0y6" fmla="*/ 2252 h 2332"/>
              <a:gd name="p0x7" fmla="*/ 9243 w 9324"/>
              <a:gd name="p0y7" fmla="*/ 2332 h 2332"/>
              <a:gd name="p0x8" fmla="*/ 9144 w 9324"/>
              <a:gd name="p0y8" fmla="*/ 2332 h 2332"/>
              <a:gd name="p0x9" fmla="*/ 180 w 9324"/>
              <a:gd name="p0y9" fmla="*/ 2332 h 2332"/>
              <a:gd name="p0x10" fmla="*/ 80 w 9324"/>
              <a:gd name="p0y10" fmla="*/ 2332 h 2332"/>
              <a:gd name="p0x11" fmla="*/ 0 w 9324"/>
              <a:gd name="p0y11" fmla="*/ 2252 h 2332"/>
              <a:gd name="p0x12" fmla="*/ 0 w 9324"/>
              <a:gd name="p0y12" fmla="*/ 2152 h 2332"/>
              <a:gd name="p0x13" fmla="*/ 0 w 9324"/>
              <a:gd name="p0y13" fmla="*/ 180 h 2332"/>
              <a:gd name="p0x14" fmla="*/ 0 w 9324"/>
              <a:gd name="p0y14" fmla="*/ 80 h 2332"/>
              <a:gd name="p0x15" fmla="*/ 80 w 9324"/>
              <a:gd name="p0y15" fmla="*/ 0 h 2332"/>
              <a:gd name="p0x16" fmla="*/ 180 w 9324"/>
              <a:gd name="p0y16" fmla="*/ 0 h 23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5889625" y="47212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473" t="-3067" r="-2473" b="-3067"/>
          <a:stretch>
            <a:fillRect/>
          </a:stretch>
        </p:blipFill>
        <p:spPr>
          <a:xfrm>
            <a:off x="5892165" y="4749800"/>
            <a:ext cx="30988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5"/>
            </p:custDataLst>
          </p:nvPr>
        </p:nvSpPr>
        <p:spPr>
          <a:xfrm>
            <a:off x="6280766" y="4764634"/>
            <a:ext cx="16288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策略三：灵活选择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6"/>
            </p:custDataLst>
          </p:nvPr>
        </p:nvSpPr>
        <p:spPr>
          <a:xfrm>
            <a:off x="5890241" y="5104228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估算原则：根据实际需要选择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往大估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往小估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5890241" y="5347116"/>
            <a:ext cx="55302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核心：理解估算的目的与情境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实践拓展：多元乘法方法的对比体验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多元乘法方法对比实践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19100"/>
          </a:xfrm>
          <a:custGeom>
            <a:avLst/>
            <a:gdLst>
              <a:gd name="sw" fmla="*/ 1 w 17400"/>
              <a:gd name="sh" fmla="*/ 1 h 660"/>
              <a:gd name="mins" fmla="min sw sh"/>
              <a:gd name="dsw" fmla="+- 0 sw mins"/>
              <a:gd name="dsh" fmla="+- 0 sh mins"/>
              <a:gd name="p0x0" fmla="*/ 180 w 17400"/>
              <a:gd name="p0y0" fmla="*/ 0 h 660"/>
              <a:gd name="p0x1" fmla="*/ 17220 w 17400"/>
              <a:gd name="p0y1" fmla="*/ 0 h 660"/>
              <a:gd name="p0x2" fmla="*/ 17319 w 17400"/>
              <a:gd name="p0y2" fmla="*/ 0 h 660"/>
              <a:gd name="p0x3" fmla="*/ 17400 w 17400"/>
              <a:gd name="p0y3" fmla="*/ 80 h 660"/>
              <a:gd name="p0x4" fmla="*/ 17400 w 17400"/>
              <a:gd name="p0y4" fmla="*/ 180 h 660"/>
              <a:gd name="p0x5" fmla="*/ 17400 w 17400"/>
              <a:gd name="p0y5" fmla="*/ 480 h 660"/>
              <a:gd name="p0x6" fmla="*/ 17400 w 17400"/>
              <a:gd name="p0y6" fmla="*/ 579 h 660"/>
              <a:gd name="p0x7" fmla="*/ 17319 w 17400"/>
              <a:gd name="p0y7" fmla="*/ 660 h 660"/>
              <a:gd name="p0x8" fmla="*/ 17220 w 17400"/>
              <a:gd name="p0y8" fmla="*/ 660 h 660"/>
              <a:gd name="p0x9" fmla="*/ 180 w 17400"/>
              <a:gd name="p0y9" fmla="*/ 660 h 660"/>
              <a:gd name="p0x10" fmla="*/ 80 w 17400"/>
              <a:gd name="p0y10" fmla="*/ 660 h 660"/>
              <a:gd name="p0x11" fmla="*/ 0 w 17400"/>
              <a:gd name="p0y11" fmla="*/ 579 h 660"/>
              <a:gd name="p0x12" fmla="*/ 0 w 17400"/>
              <a:gd name="p0y12" fmla="*/ 480 h 660"/>
              <a:gd name="p0x13" fmla="*/ 0 w 17400"/>
              <a:gd name="p0y13" fmla="*/ 180 h 660"/>
              <a:gd name="p0x14" fmla="*/ 0 w 17400"/>
              <a:gd name="p0y14" fmla="*/ 80 h 660"/>
              <a:gd name="p0x15" fmla="*/ 80 w 17400"/>
              <a:gd name="p0y15" fmla="*/ 0 h 660"/>
              <a:gd name="p0x16" fmla="*/ 180 w 1740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3966845" y="11811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043045" y="1238250"/>
            <a:ext cx="114300" cy="1524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4310139" y="1181100"/>
            <a:ext cx="4314606" cy="2667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课堂活动：用四种方法计算</a:t>
            </a:r>
            <a:r>
              <a:rPr lang="en-US" altLang="zh-CN"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lang="zh-CN" altLang="en-US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，对比异同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24399" y="6172200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体会数学的多元之美</a:t>
            </a:r>
            <a:endParaRPr sz="1350" i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575945" y="1642745"/>
            <a:ext cx="11039475" cy="4333875"/>
          </a:xfrm>
          <a:custGeom>
            <a:avLst/>
            <a:gdLst>
              <a:gd name="sw" fmla="*/ 1 w 17385"/>
              <a:gd name="sh" fmla="*/ 1 h 6825"/>
              <a:gd name="mins" fmla="min sw sh"/>
              <a:gd name="dsw" fmla="+- 0 sw mins"/>
              <a:gd name="dsh" fmla="+- 0 sh mins"/>
              <a:gd name="p0x0" fmla="*/ 180 w 17385"/>
              <a:gd name="p0y0" fmla="*/ 0 h 6825"/>
              <a:gd name="p0x1" fmla="*/ 17205 w 17385"/>
              <a:gd name="p0y1" fmla="*/ 0 h 6825"/>
              <a:gd name="p0x2" fmla="*/ 17304 w 17385"/>
              <a:gd name="p0y2" fmla="*/ 0 h 6825"/>
              <a:gd name="p0x3" fmla="*/ 17385 w 17385"/>
              <a:gd name="p0y3" fmla="*/ 80 h 6825"/>
              <a:gd name="p0x4" fmla="*/ 17385 w 17385"/>
              <a:gd name="p0y4" fmla="*/ 180 h 6825"/>
              <a:gd name="p0x5" fmla="*/ 17385 w 17385"/>
              <a:gd name="p0y5" fmla="*/ 6645 h 6825"/>
              <a:gd name="p0x6" fmla="*/ 17385 w 17385"/>
              <a:gd name="p0y6" fmla="*/ 6744 h 6825"/>
              <a:gd name="p0x7" fmla="*/ 17304 w 17385"/>
              <a:gd name="p0y7" fmla="*/ 6825 h 6825"/>
              <a:gd name="p0x8" fmla="*/ 17205 w 17385"/>
              <a:gd name="p0y8" fmla="*/ 6825 h 6825"/>
              <a:gd name="p0x9" fmla="*/ 180 w 17385"/>
              <a:gd name="p0y9" fmla="*/ 6825 h 6825"/>
              <a:gd name="p0x10" fmla="*/ 80 w 17385"/>
              <a:gd name="p0y10" fmla="*/ 6825 h 6825"/>
              <a:gd name="p0x11" fmla="*/ 0 w 17385"/>
              <a:gd name="p0y11" fmla="*/ 6744 h 6825"/>
              <a:gd name="p0x12" fmla="*/ 0 w 17385"/>
              <a:gd name="p0y12" fmla="*/ 6645 h 6825"/>
              <a:gd name="p0x13" fmla="*/ 0 w 17385"/>
              <a:gd name="p0y13" fmla="*/ 180 h 6825"/>
              <a:gd name="p0x14" fmla="*/ 0 w 17385"/>
              <a:gd name="p0y14" fmla="*/ 80 h 6825"/>
              <a:gd name="p0x15" fmla="*/ 80 w 17385"/>
              <a:gd name="p0y15" fmla="*/ 0 h 6825"/>
              <a:gd name="p0x16" fmla="*/ 180 w 17385"/>
              <a:gd name="p0y16" fmla="*/ 0 h 6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9" name="表格 8"/>
          <p:cNvGraphicFramePr/>
          <p:nvPr>
            <p:custDataLst>
              <p:tags r:id="rId10"/>
            </p:custDataLst>
          </p:nvPr>
        </p:nvGraphicFramePr>
        <p:xfrm>
          <a:off x="581025" y="1666875"/>
          <a:ext cx="11029950" cy="4305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5372"/>
                <a:gridCol w="3088328"/>
                <a:gridCol w="3088328"/>
                <a:gridCol w="2867920"/>
              </a:tblGrid>
              <a:tr h="440977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步骤特点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优势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文化来源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</a:tr>
              <a:tr h="968721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竖式乘法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从低位到高位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规范统一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现代通用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5800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铺地锦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格子填数对角相加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直观清晰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明代中国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5800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画线乘法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数交点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几何直观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东南亚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79589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古印度法</a:t>
                      </a:r>
                      <a:endParaRPr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从高位到低位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口算友好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古印度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乘法综合练习与文化延伸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840355"/>
          </a:xfrm>
          <a:custGeom>
            <a:avLst/>
            <a:gdLst>
              <a:gd name="sw" fmla="*/ 1 w 5585"/>
              <a:gd name="sh" fmla="*/ 1 h 4473"/>
              <a:gd name="mins" fmla="min sw sh"/>
              <a:gd name="dsw" fmla="+- 0 sw mins"/>
              <a:gd name="dsh" fmla="+- 0 sh mins"/>
              <a:gd name="p0x0" fmla="*/ 180 w 5585"/>
              <a:gd name="p0y0" fmla="*/ 0 h 4473"/>
              <a:gd name="p0x1" fmla="*/ 5405 w 5585"/>
              <a:gd name="p0y1" fmla="*/ 0 h 4473"/>
              <a:gd name="p0x2" fmla="*/ 5504 w 5585"/>
              <a:gd name="p0y2" fmla="*/ 0 h 4473"/>
              <a:gd name="p0x3" fmla="*/ 5585 w 5585"/>
              <a:gd name="p0y3" fmla="*/ 80 h 4473"/>
              <a:gd name="p0x4" fmla="*/ 5585 w 5585"/>
              <a:gd name="p0y4" fmla="*/ 180 h 4473"/>
              <a:gd name="p0x5" fmla="*/ 5585 w 5585"/>
              <a:gd name="p0y5" fmla="*/ 4293 h 4473"/>
              <a:gd name="p0x6" fmla="*/ 5585 w 5585"/>
              <a:gd name="p0y6" fmla="*/ 4392 h 4473"/>
              <a:gd name="p0x7" fmla="*/ 5504 w 5585"/>
              <a:gd name="p0y7" fmla="*/ 4473 h 4473"/>
              <a:gd name="p0x8" fmla="*/ 5405 w 5585"/>
              <a:gd name="p0y8" fmla="*/ 4473 h 4473"/>
              <a:gd name="p0x9" fmla="*/ 180 w 5585"/>
              <a:gd name="p0y9" fmla="*/ 4473 h 4473"/>
              <a:gd name="p0x10" fmla="*/ 80 w 5585"/>
              <a:gd name="p0y10" fmla="*/ 4473 h 4473"/>
              <a:gd name="p0x11" fmla="*/ 0 w 5585"/>
              <a:gd name="p0y11" fmla="*/ 4392 h 4473"/>
              <a:gd name="p0x12" fmla="*/ 0 w 5585"/>
              <a:gd name="p0y12" fmla="*/ 4293 h 4473"/>
              <a:gd name="p0x13" fmla="*/ 0 w 5585"/>
              <a:gd name="p0y13" fmla="*/ 180 h 4473"/>
              <a:gd name="p0x14" fmla="*/ 0 w 5585"/>
              <a:gd name="p0y14" fmla="*/ 80 h 4473"/>
              <a:gd name="p0x15" fmla="*/ 80 w 5585"/>
              <a:gd name="p0y15" fmla="*/ 0 h 4473"/>
              <a:gd name="p0x16" fmla="*/ 180 w 5585"/>
              <a:gd name="p0y16" fmla="*/ 0 h 4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091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2172335"/>
            <a:ext cx="18605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11837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64892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两位数乘一位数竖式计算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2840355"/>
          </a:xfrm>
          <a:custGeom>
            <a:avLst/>
            <a:gdLst>
              <a:gd name="sw" fmla="*/ 1 w 5585"/>
              <a:gd name="sh" fmla="*/ 1 h 4473"/>
              <a:gd name="mins" fmla="min sw sh"/>
              <a:gd name="dsw" fmla="+- 0 sw mins"/>
              <a:gd name="dsh" fmla="+- 0 sh mins"/>
              <a:gd name="p0x0" fmla="*/ 180 w 5585"/>
              <a:gd name="p0y0" fmla="*/ 0 h 4473"/>
              <a:gd name="p0x1" fmla="*/ 5405 w 5585"/>
              <a:gd name="p0y1" fmla="*/ 0 h 4473"/>
              <a:gd name="p0x2" fmla="*/ 5504 w 5585"/>
              <a:gd name="p0y2" fmla="*/ 0 h 4473"/>
              <a:gd name="p0x3" fmla="*/ 5585 w 5585"/>
              <a:gd name="p0y3" fmla="*/ 80 h 4473"/>
              <a:gd name="p0x4" fmla="*/ 5585 w 5585"/>
              <a:gd name="p0y4" fmla="*/ 180 h 4473"/>
              <a:gd name="p0x5" fmla="*/ 5585 w 5585"/>
              <a:gd name="p0y5" fmla="*/ 4293 h 4473"/>
              <a:gd name="p0x6" fmla="*/ 5585 w 5585"/>
              <a:gd name="p0y6" fmla="*/ 4392 h 4473"/>
              <a:gd name="p0x7" fmla="*/ 5504 w 5585"/>
              <a:gd name="p0y7" fmla="*/ 4473 h 4473"/>
              <a:gd name="p0x8" fmla="*/ 5405 w 5585"/>
              <a:gd name="p0y8" fmla="*/ 4473 h 4473"/>
              <a:gd name="p0x9" fmla="*/ 180 w 5585"/>
              <a:gd name="p0y9" fmla="*/ 4473 h 4473"/>
              <a:gd name="p0x10" fmla="*/ 80 w 5585"/>
              <a:gd name="p0y10" fmla="*/ 4473 h 4473"/>
              <a:gd name="p0x11" fmla="*/ 0 w 5585"/>
              <a:gd name="p0y11" fmla="*/ 4392 h 4473"/>
              <a:gd name="p0x12" fmla="*/ 0 w 5585"/>
              <a:gd name="p0y12" fmla="*/ 4293 h 4473"/>
              <a:gd name="p0x13" fmla="*/ 0 w 5585"/>
              <a:gd name="p0y13" fmla="*/ 180 h 4473"/>
              <a:gd name="p0x14" fmla="*/ 0 w 5585"/>
              <a:gd name="p0y14" fmla="*/ 80 h 4473"/>
              <a:gd name="p0x15" fmla="*/ 80 w 5585"/>
              <a:gd name="p0y15" fmla="*/ 0 h 4473"/>
              <a:gd name="p0x16" fmla="*/ 180 w 5585"/>
              <a:gd name="p0y16" fmla="*/ 0 h 4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2091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4603750" y="217233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211837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264892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两位数乘两位数竖式计算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2840355"/>
          </a:xfrm>
          <a:custGeom>
            <a:avLst/>
            <a:gdLst>
              <a:gd name="sw" fmla="*/ 1 w 5585"/>
              <a:gd name="sh" fmla="*/ 1 h 4473"/>
              <a:gd name="mins" fmla="min sw sh"/>
              <a:gd name="dsw" fmla="+- 0 sw mins"/>
              <a:gd name="dsh" fmla="+- 0 sh mins"/>
              <a:gd name="p0x0" fmla="*/ 180 w 5585"/>
              <a:gd name="p0y0" fmla="*/ 0 h 4473"/>
              <a:gd name="p0x1" fmla="*/ 5405 w 5585"/>
              <a:gd name="p0y1" fmla="*/ 0 h 4473"/>
              <a:gd name="p0x2" fmla="*/ 5504 w 5585"/>
              <a:gd name="p0y2" fmla="*/ 0 h 4473"/>
              <a:gd name="p0x3" fmla="*/ 5585 w 5585"/>
              <a:gd name="p0y3" fmla="*/ 80 h 4473"/>
              <a:gd name="p0x4" fmla="*/ 5585 w 5585"/>
              <a:gd name="p0y4" fmla="*/ 180 h 4473"/>
              <a:gd name="p0x5" fmla="*/ 5585 w 5585"/>
              <a:gd name="p0y5" fmla="*/ 4293 h 4473"/>
              <a:gd name="p0x6" fmla="*/ 5585 w 5585"/>
              <a:gd name="p0y6" fmla="*/ 4392 h 4473"/>
              <a:gd name="p0x7" fmla="*/ 5504 w 5585"/>
              <a:gd name="p0y7" fmla="*/ 4473 h 4473"/>
              <a:gd name="p0x8" fmla="*/ 5405 w 5585"/>
              <a:gd name="p0y8" fmla="*/ 4473 h 4473"/>
              <a:gd name="p0x9" fmla="*/ 180 w 5585"/>
              <a:gd name="p0y9" fmla="*/ 4473 h 4473"/>
              <a:gd name="p0x10" fmla="*/ 80 w 5585"/>
              <a:gd name="p0y10" fmla="*/ 4473 h 4473"/>
              <a:gd name="p0x11" fmla="*/ 0 w 5585"/>
              <a:gd name="p0y11" fmla="*/ 4392 h 4473"/>
              <a:gd name="p0x12" fmla="*/ 0 w 5585"/>
              <a:gd name="p0y12" fmla="*/ 4293 h 4473"/>
              <a:gd name="p0x13" fmla="*/ 0 w 5585"/>
              <a:gd name="p0y13" fmla="*/ 180 h 4473"/>
              <a:gd name="p0x14" fmla="*/ 0 w 5585"/>
              <a:gd name="p0y14" fmla="*/ 80 h 4473"/>
              <a:gd name="p0x15" fmla="*/ 80 w 5585"/>
              <a:gd name="p0y15" fmla="*/ 0 h 4473"/>
              <a:gd name="p0x16" fmla="*/ 180 w 5585"/>
              <a:gd name="p0y16" fmla="*/ 0 h 44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2091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259" t="-10303" r="-4259" b="-10303"/>
          <a:stretch>
            <a:fillRect/>
          </a:stretch>
        </p:blipFill>
        <p:spPr>
          <a:xfrm>
            <a:off x="8380730" y="2172335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211837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64892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用铺地锦方法验证竖式计算结果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4149725"/>
            <a:ext cx="3546475" cy="2322195"/>
          </a:xfrm>
          <a:custGeom>
            <a:avLst/>
            <a:gdLst>
              <a:gd name="sw" fmla="*/ 1 w 5585"/>
              <a:gd name="sh" fmla="*/ 1 h 3656"/>
              <a:gd name="mins" fmla="min sw sh"/>
              <a:gd name="dsw" fmla="+- 0 sw mins"/>
              <a:gd name="dsh" fmla="+- 0 sh mins"/>
              <a:gd name="p0x0" fmla="*/ 180 w 5585"/>
              <a:gd name="p0y0" fmla="*/ 0 h 3656"/>
              <a:gd name="p0x1" fmla="*/ 5405 w 5585"/>
              <a:gd name="p0y1" fmla="*/ 0 h 3656"/>
              <a:gd name="p0x2" fmla="*/ 5504 w 5585"/>
              <a:gd name="p0y2" fmla="*/ 0 h 3656"/>
              <a:gd name="p0x3" fmla="*/ 5585 w 5585"/>
              <a:gd name="p0y3" fmla="*/ 80 h 3656"/>
              <a:gd name="p0x4" fmla="*/ 5585 w 5585"/>
              <a:gd name="p0y4" fmla="*/ 180 h 3656"/>
              <a:gd name="p0x5" fmla="*/ 5585 w 5585"/>
              <a:gd name="p0y5" fmla="*/ 3476 h 3656"/>
              <a:gd name="p0x6" fmla="*/ 5585 w 5585"/>
              <a:gd name="p0y6" fmla="*/ 3576 h 3656"/>
              <a:gd name="p0x7" fmla="*/ 5504 w 5585"/>
              <a:gd name="p0y7" fmla="*/ 3656 h 3656"/>
              <a:gd name="p0x8" fmla="*/ 5405 w 5585"/>
              <a:gd name="p0y8" fmla="*/ 3656 h 3656"/>
              <a:gd name="p0x9" fmla="*/ 180 w 5585"/>
              <a:gd name="p0y9" fmla="*/ 3656 h 3656"/>
              <a:gd name="p0x10" fmla="*/ 80 w 5585"/>
              <a:gd name="p0y10" fmla="*/ 3656 h 3656"/>
              <a:gd name="p0x11" fmla="*/ 0 w 5585"/>
              <a:gd name="p0y11" fmla="*/ 3576 h 3656"/>
              <a:gd name="p0x12" fmla="*/ 0 w 5585"/>
              <a:gd name="p0y12" fmla="*/ 3476 h 3656"/>
              <a:gd name="p0x13" fmla="*/ 0 w 5585"/>
              <a:gd name="p0y13" fmla="*/ 180 h 3656"/>
              <a:gd name="p0x14" fmla="*/ 0 w 5585"/>
              <a:gd name="p0y14" fmla="*/ 80 h 3656"/>
              <a:gd name="p0x15" fmla="*/ 80 w 5585"/>
              <a:gd name="p0y15" fmla="*/ 0 h 3656"/>
              <a:gd name="p0x16" fmla="*/ 180 w 5585"/>
              <a:gd name="p0y16" fmla="*/ 0 h 3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49453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4259" t="-3651" r="-4259" b="-3651"/>
          <a:stretch>
            <a:fillRect/>
          </a:stretch>
        </p:blipFill>
        <p:spPr>
          <a:xfrm>
            <a:off x="849630" y="5006975"/>
            <a:ext cx="186055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228725" y="495874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《算法统宗》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5387368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记载了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铺地锦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留头乘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等多种乘法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4322445" y="4149725"/>
            <a:ext cx="3546475" cy="2322195"/>
          </a:xfrm>
          <a:custGeom>
            <a:avLst/>
            <a:gdLst>
              <a:gd name="sw" fmla="*/ 1 w 5585"/>
              <a:gd name="sh" fmla="*/ 1 h 3656"/>
              <a:gd name="mins" fmla="min sw sh"/>
              <a:gd name="dsw" fmla="+- 0 sw mins"/>
              <a:gd name="dsh" fmla="+- 0 sh mins"/>
              <a:gd name="p0x0" fmla="*/ 180 w 5585"/>
              <a:gd name="p0y0" fmla="*/ 0 h 3656"/>
              <a:gd name="p0x1" fmla="*/ 5405 w 5585"/>
              <a:gd name="p0y1" fmla="*/ 0 h 3656"/>
              <a:gd name="p0x2" fmla="*/ 5504 w 5585"/>
              <a:gd name="p0y2" fmla="*/ 0 h 3656"/>
              <a:gd name="p0x3" fmla="*/ 5585 w 5585"/>
              <a:gd name="p0y3" fmla="*/ 80 h 3656"/>
              <a:gd name="p0x4" fmla="*/ 5585 w 5585"/>
              <a:gd name="p0y4" fmla="*/ 180 h 3656"/>
              <a:gd name="p0x5" fmla="*/ 5585 w 5585"/>
              <a:gd name="p0y5" fmla="*/ 3476 h 3656"/>
              <a:gd name="p0x6" fmla="*/ 5585 w 5585"/>
              <a:gd name="p0y6" fmla="*/ 3576 h 3656"/>
              <a:gd name="p0x7" fmla="*/ 5504 w 5585"/>
              <a:gd name="p0y7" fmla="*/ 3656 h 3656"/>
              <a:gd name="p0x8" fmla="*/ 5405 w 5585"/>
              <a:gd name="p0y8" fmla="*/ 3656 h 3656"/>
              <a:gd name="p0x9" fmla="*/ 180 w 5585"/>
              <a:gd name="p0y9" fmla="*/ 3656 h 3656"/>
              <a:gd name="p0x10" fmla="*/ 80 w 5585"/>
              <a:gd name="p0y10" fmla="*/ 3656 h 3656"/>
              <a:gd name="p0x11" fmla="*/ 0 w 5585"/>
              <a:gd name="p0y11" fmla="*/ 3576 h 3656"/>
              <a:gd name="p0x12" fmla="*/ 0 w 5585"/>
              <a:gd name="p0y12" fmla="*/ 3476 h 3656"/>
              <a:gd name="p0x13" fmla="*/ 0 w 5585"/>
              <a:gd name="p0y13" fmla="*/ 180 h 3656"/>
              <a:gd name="p0x14" fmla="*/ 0 w 5585"/>
              <a:gd name="p0y14" fmla="*/ 80 h 3656"/>
              <a:gd name="p0x15" fmla="*/ 80 w 5585"/>
              <a:gd name="p0y15" fmla="*/ 0 h 3656"/>
              <a:gd name="p0x16" fmla="*/ 180 w 5585"/>
              <a:gd name="p0y16" fmla="*/ 0 h 3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518025" y="49453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5000" t="-6333" r="-5000" b="-6333"/>
          <a:stretch>
            <a:fillRect/>
          </a:stretch>
        </p:blipFill>
        <p:spPr>
          <a:xfrm>
            <a:off x="4584700" y="5006975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4975251" y="495874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珠算口诀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4518051" y="5387368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一一如一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二二如四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沿用至今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8068945" y="4149725"/>
            <a:ext cx="3546475" cy="2322195"/>
          </a:xfrm>
          <a:custGeom>
            <a:avLst/>
            <a:gdLst>
              <a:gd name="sw" fmla="*/ 1 w 5585"/>
              <a:gd name="sh" fmla="*/ 1 h 3656"/>
              <a:gd name="mins" fmla="min sw sh"/>
              <a:gd name="dsw" fmla="+- 0 sw mins"/>
              <a:gd name="dsh" fmla="+- 0 sh mins"/>
              <a:gd name="p0x0" fmla="*/ 180 w 5585"/>
              <a:gd name="p0y0" fmla="*/ 0 h 3656"/>
              <a:gd name="p0x1" fmla="*/ 5405 w 5585"/>
              <a:gd name="p0y1" fmla="*/ 0 h 3656"/>
              <a:gd name="p0x2" fmla="*/ 5504 w 5585"/>
              <a:gd name="p0y2" fmla="*/ 0 h 3656"/>
              <a:gd name="p0x3" fmla="*/ 5585 w 5585"/>
              <a:gd name="p0y3" fmla="*/ 80 h 3656"/>
              <a:gd name="p0x4" fmla="*/ 5585 w 5585"/>
              <a:gd name="p0y4" fmla="*/ 180 h 3656"/>
              <a:gd name="p0x5" fmla="*/ 5585 w 5585"/>
              <a:gd name="p0y5" fmla="*/ 3476 h 3656"/>
              <a:gd name="p0x6" fmla="*/ 5585 w 5585"/>
              <a:gd name="p0y6" fmla="*/ 3576 h 3656"/>
              <a:gd name="p0x7" fmla="*/ 5504 w 5585"/>
              <a:gd name="p0y7" fmla="*/ 3656 h 3656"/>
              <a:gd name="p0x8" fmla="*/ 5405 w 5585"/>
              <a:gd name="p0y8" fmla="*/ 3656 h 3656"/>
              <a:gd name="p0x9" fmla="*/ 180 w 5585"/>
              <a:gd name="p0y9" fmla="*/ 3656 h 3656"/>
              <a:gd name="p0x10" fmla="*/ 80 w 5585"/>
              <a:gd name="p0y10" fmla="*/ 3656 h 3656"/>
              <a:gd name="p0x11" fmla="*/ 0 w 5585"/>
              <a:gd name="p0y11" fmla="*/ 3576 h 3656"/>
              <a:gd name="p0x12" fmla="*/ 0 w 5585"/>
              <a:gd name="p0y12" fmla="*/ 3476 h 3656"/>
              <a:gd name="p0x13" fmla="*/ 0 w 5585"/>
              <a:gd name="p0y13" fmla="*/ 180 h 3656"/>
              <a:gd name="p0x14" fmla="*/ 0 w 5585"/>
              <a:gd name="p0y14" fmla="*/ 80 h 3656"/>
              <a:gd name="p0x15" fmla="*/ 80 w 5585"/>
              <a:gd name="p0y15" fmla="*/ 0 h 3656"/>
              <a:gd name="p0x16" fmla="*/ 180 w 5585"/>
              <a:gd name="p0y16" fmla="*/ 0 h 3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264525" y="49453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31200" y="5006975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8721776" y="495874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探究问题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264576" y="5387368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为什么全世界最终统一使用竖式乘法？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3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36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4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4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4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1184</Words>
  <Application>WPS 演示</Application>
  <PresentationFormat>宽屏</PresentationFormat>
  <Paragraphs>203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乘法——从铺地锦到竖式的计算演变</vt:lpstr>
      <vt:lpstr>文化溯源：古代乘法的多种面貌</vt:lpstr>
      <vt:lpstr>PowerPoint 演示文稿</vt:lpstr>
      <vt:lpstr>PowerPoint 演示文稿</vt:lpstr>
      <vt:lpstr>知识建构：两位数乘一位数竖式计算</vt:lpstr>
      <vt:lpstr>PowerPoint 演示文稿</vt:lpstr>
      <vt:lpstr>PowerPoint 演示文稿</vt:lpstr>
      <vt:lpstr>实践拓展：多元乘法方法的对比体验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