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58" r:id="rId3"/>
    <p:sldId id="459" r:id="rId4"/>
    <p:sldId id="460" r:id="rId5"/>
    <p:sldId id="461" r:id="rId6"/>
    <p:sldId id="462" r:id="rId7"/>
    <p:sldId id="463" r:id="rId8"/>
    <p:sldId id="464" r:id="rId9"/>
    <p:sldId id="465" r:id="rId10"/>
    <p:sldId id="466" r:id="rId11"/>
    <p:sldId id="467" r:id="rId12"/>
    <p:sldId id="468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263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600" b="0" i="0" u="none" strike="noStrike" kern="1200" spc="0" baseline="0">
                <a:solidFill>
                  <a:scrgbClr r="2122" g="3689" b="913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  <a:r>
              <a:t>班级身高分布统计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人数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22697" g="50289" b="39676">
                      <a:alpha val="100000"/>
                    </a:scrgbClr>
                  </a:gs>
                  <a:gs pos="100000">
                    <a:scrgbClr r="22697" g="50289" b="3967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91310" g="54572" b="30499">
                      <a:alpha val="100000"/>
                    </a:scrgbClr>
                  </a:gs>
                  <a:gs pos="100000">
                    <a:scrgbClr r="91310" g="54572" b="30499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numFmt formatCode="0&quot;人&quot;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120-130cm</c:v>
                </c:pt>
                <c:pt idx="1">
                  <c:v>130-140cm</c:v>
                </c:pt>
                <c:pt idx="2">
                  <c:v>140-150cm</c:v>
                </c:pt>
                <c:pt idx="3">
                  <c:v>150-160cm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8</c:v>
                </c:pt>
                <c:pt idx="2">
                  <c:v>18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515328085"/>
        <c:axId val="396155771"/>
      </c:barChart>
      <c:catAx>
        <c:axId val="51532808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396155771"/>
        <c:crosses val="autoZero"/>
        <c:auto val="1"/>
        <c:lblAlgn val="ctr"/>
        <c:lblOffset val="100"/>
        <c:noMultiLvlLbl val="0"/>
      </c:catAx>
      <c:valAx>
        <c:axId val="396155771"/>
        <c:scaling>
          <c:orientation val="minMax"/>
          <c:max val="25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400" b="0" i="0" u="none" strike="noStrike" kern="1200" baseline="0">
                    <a:solidFill>
                      <a:scrgbClr r="2122" g="3689" b="913">
                        <a:alpha val="47843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r>
                  <a:t>人数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515328085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b440cd1-5a6c-4a18-a103-c2e9e26ca2ca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8" Type="http://schemas.openxmlformats.org/officeDocument/2006/relationships/slideLayout" Target="../slideLayouts/slideLayout6.xml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image" Target="../media/image9.svg"/><Relationship Id="rId23" Type="http://schemas.openxmlformats.org/officeDocument/2006/relationships/image" Target="../media/image8.png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image" Target="../media/image7.svg"/><Relationship Id="rId15" Type="http://schemas.openxmlformats.org/officeDocument/2006/relationships/image" Target="../media/image6.png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18.xml"/><Relationship Id="rId8" Type="http://schemas.openxmlformats.org/officeDocument/2006/relationships/tags" Target="../tags/tag117.xml"/><Relationship Id="rId7" Type="http://schemas.openxmlformats.org/officeDocument/2006/relationships/tags" Target="../tags/tag116.xml"/><Relationship Id="rId6" Type="http://schemas.openxmlformats.org/officeDocument/2006/relationships/tags" Target="../tags/tag115.xml"/><Relationship Id="rId58" Type="http://schemas.openxmlformats.org/officeDocument/2006/relationships/slideLayout" Target="../slideLayouts/slideLayout6.xml"/><Relationship Id="rId57" Type="http://schemas.openxmlformats.org/officeDocument/2006/relationships/tags" Target="../tags/tag154.xml"/><Relationship Id="rId56" Type="http://schemas.openxmlformats.org/officeDocument/2006/relationships/tags" Target="../tags/tag153.xml"/><Relationship Id="rId55" Type="http://schemas.openxmlformats.org/officeDocument/2006/relationships/tags" Target="../tags/tag152.xml"/><Relationship Id="rId54" Type="http://schemas.openxmlformats.org/officeDocument/2006/relationships/tags" Target="../tags/tag151.xml"/><Relationship Id="rId53" Type="http://schemas.openxmlformats.org/officeDocument/2006/relationships/tags" Target="../tags/tag150.xml"/><Relationship Id="rId52" Type="http://schemas.openxmlformats.org/officeDocument/2006/relationships/tags" Target="../tags/tag149.xml"/><Relationship Id="rId51" Type="http://schemas.openxmlformats.org/officeDocument/2006/relationships/tags" Target="../tags/tag148.xml"/><Relationship Id="rId50" Type="http://schemas.openxmlformats.org/officeDocument/2006/relationships/tags" Target="../tags/tag147.xml"/><Relationship Id="rId5" Type="http://schemas.openxmlformats.org/officeDocument/2006/relationships/image" Target="../media/image11.svg"/><Relationship Id="rId49" Type="http://schemas.openxmlformats.org/officeDocument/2006/relationships/tags" Target="../tags/tag146.xml"/><Relationship Id="rId48" Type="http://schemas.openxmlformats.org/officeDocument/2006/relationships/tags" Target="../tags/tag145.xml"/><Relationship Id="rId47" Type="http://schemas.openxmlformats.org/officeDocument/2006/relationships/image" Target="../media/image5.svg"/><Relationship Id="rId46" Type="http://schemas.openxmlformats.org/officeDocument/2006/relationships/image" Target="../media/image4.png"/><Relationship Id="rId45" Type="http://schemas.openxmlformats.org/officeDocument/2006/relationships/tags" Target="../tags/tag144.xml"/><Relationship Id="rId44" Type="http://schemas.openxmlformats.org/officeDocument/2006/relationships/tags" Target="../tags/tag143.xml"/><Relationship Id="rId43" Type="http://schemas.openxmlformats.org/officeDocument/2006/relationships/tags" Target="../tags/tag142.xml"/><Relationship Id="rId42" Type="http://schemas.openxmlformats.org/officeDocument/2006/relationships/tags" Target="../tags/tag141.xml"/><Relationship Id="rId41" Type="http://schemas.openxmlformats.org/officeDocument/2006/relationships/tags" Target="../tags/tag140.xml"/><Relationship Id="rId40" Type="http://schemas.openxmlformats.org/officeDocument/2006/relationships/image" Target="../media/image21.svg"/><Relationship Id="rId4" Type="http://schemas.openxmlformats.org/officeDocument/2006/relationships/image" Target="../media/image10.png"/><Relationship Id="rId39" Type="http://schemas.openxmlformats.org/officeDocument/2006/relationships/image" Target="../media/image20.png"/><Relationship Id="rId38" Type="http://schemas.openxmlformats.org/officeDocument/2006/relationships/tags" Target="../tags/tag139.xml"/><Relationship Id="rId37" Type="http://schemas.openxmlformats.org/officeDocument/2006/relationships/tags" Target="../tags/tag138.xml"/><Relationship Id="rId36" Type="http://schemas.openxmlformats.org/officeDocument/2006/relationships/tags" Target="../tags/tag137.xml"/><Relationship Id="rId35" Type="http://schemas.openxmlformats.org/officeDocument/2006/relationships/tags" Target="../tags/tag136.xml"/><Relationship Id="rId34" Type="http://schemas.openxmlformats.org/officeDocument/2006/relationships/tags" Target="../tags/tag135.xml"/><Relationship Id="rId33" Type="http://schemas.openxmlformats.org/officeDocument/2006/relationships/image" Target="../media/image19.svg"/><Relationship Id="rId32" Type="http://schemas.openxmlformats.org/officeDocument/2006/relationships/image" Target="../media/image18.png"/><Relationship Id="rId31" Type="http://schemas.openxmlformats.org/officeDocument/2006/relationships/tags" Target="../tags/tag134.xml"/><Relationship Id="rId30" Type="http://schemas.openxmlformats.org/officeDocument/2006/relationships/tags" Target="../tags/tag133.xml"/><Relationship Id="rId3" Type="http://schemas.openxmlformats.org/officeDocument/2006/relationships/tags" Target="../tags/tag114.xml"/><Relationship Id="rId29" Type="http://schemas.openxmlformats.org/officeDocument/2006/relationships/tags" Target="../tags/tag132.xml"/><Relationship Id="rId28" Type="http://schemas.openxmlformats.org/officeDocument/2006/relationships/tags" Target="../tags/tag131.xml"/><Relationship Id="rId27" Type="http://schemas.openxmlformats.org/officeDocument/2006/relationships/tags" Target="../tags/tag130.xml"/><Relationship Id="rId26" Type="http://schemas.openxmlformats.org/officeDocument/2006/relationships/image" Target="../media/image17.svg"/><Relationship Id="rId25" Type="http://schemas.openxmlformats.org/officeDocument/2006/relationships/image" Target="../media/image16.png"/><Relationship Id="rId24" Type="http://schemas.openxmlformats.org/officeDocument/2006/relationships/tags" Target="../tags/tag129.xml"/><Relationship Id="rId23" Type="http://schemas.openxmlformats.org/officeDocument/2006/relationships/tags" Target="../tags/tag128.xml"/><Relationship Id="rId22" Type="http://schemas.openxmlformats.org/officeDocument/2006/relationships/tags" Target="../tags/tag127.xml"/><Relationship Id="rId21" Type="http://schemas.openxmlformats.org/officeDocument/2006/relationships/tags" Target="../tags/tag126.xml"/><Relationship Id="rId20" Type="http://schemas.openxmlformats.org/officeDocument/2006/relationships/tags" Target="../tags/tag125.xml"/><Relationship Id="rId2" Type="http://schemas.openxmlformats.org/officeDocument/2006/relationships/tags" Target="../tags/tag113.xml"/><Relationship Id="rId19" Type="http://schemas.openxmlformats.org/officeDocument/2006/relationships/image" Target="../media/image15.svg"/><Relationship Id="rId18" Type="http://schemas.openxmlformats.org/officeDocument/2006/relationships/image" Target="../media/image14.png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image" Target="../media/image13.svg"/><Relationship Id="rId11" Type="http://schemas.openxmlformats.org/officeDocument/2006/relationships/image" Target="../media/image12.png"/><Relationship Id="rId10" Type="http://schemas.openxmlformats.org/officeDocument/2006/relationships/tags" Target="../tags/tag119.xml"/><Relationship Id="rId1" Type="http://schemas.openxmlformats.org/officeDocument/2006/relationships/tags" Target="../tags/tag11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66.xml"/><Relationship Id="rId8" Type="http://schemas.openxmlformats.org/officeDocument/2006/relationships/tags" Target="../tags/tag165.xml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187.xml"/><Relationship Id="rId37" Type="http://schemas.openxmlformats.org/officeDocument/2006/relationships/tags" Target="../tags/tag186.xml"/><Relationship Id="rId36" Type="http://schemas.openxmlformats.org/officeDocument/2006/relationships/image" Target="../media/image27.svg"/><Relationship Id="rId35" Type="http://schemas.openxmlformats.org/officeDocument/2006/relationships/image" Target="../media/image26.png"/><Relationship Id="rId34" Type="http://schemas.openxmlformats.org/officeDocument/2006/relationships/tags" Target="../tags/tag185.xml"/><Relationship Id="rId33" Type="http://schemas.openxmlformats.org/officeDocument/2006/relationships/tags" Target="../tags/tag184.xml"/><Relationship Id="rId32" Type="http://schemas.openxmlformats.org/officeDocument/2006/relationships/tags" Target="../tags/tag183.xml"/><Relationship Id="rId31" Type="http://schemas.openxmlformats.org/officeDocument/2006/relationships/tags" Target="../tags/tag182.xml"/><Relationship Id="rId30" Type="http://schemas.openxmlformats.org/officeDocument/2006/relationships/image" Target="../media/image5.svg"/><Relationship Id="rId3" Type="http://schemas.openxmlformats.org/officeDocument/2006/relationships/tags" Target="../tags/tag160.xml"/><Relationship Id="rId29" Type="http://schemas.openxmlformats.org/officeDocument/2006/relationships/image" Target="../media/image4.png"/><Relationship Id="rId28" Type="http://schemas.openxmlformats.org/officeDocument/2006/relationships/tags" Target="../tags/tag181.xml"/><Relationship Id="rId27" Type="http://schemas.openxmlformats.org/officeDocument/2006/relationships/tags" Target="../tags/tag180.xml"/><Relationship Id="rId26" Type="http://schemas.openxmlformats.org/officeDocument/2006/relationships/tags" Target="../tags/tag179.xml"/><Relationship Id="rId25" Type="http://schemas.openxmlformats.org/officeDocument/2006/relationships/tags" Target="../tags/tag178.xml"/><Relationship Id="rId24" Type="http://schemas.openxmlformats.org/officeDocument/2006/relationships/image" Target="../media/image25.svg"/><Relationship Id="rId23" Type="http://schemas.openxmlformats.org/officeDocument/2006/relationships/image" Target="../media/image24.png"/><Relationship Id="rId22" Type="http://schemas.openxmlformats.org/officeDocument/2006/relationships/tags" Target="../tags/tag177.xml"/><Relationship Id="rId21" Type="http://schemas.openxmlformats.org/officeDocument/2006/relationships/tags" Target="../tags/tag176.xml"/><Relationship Id="rId20" Type="http://schemas.openxmlformats.org/officeDocument/2006/relationships/tags" Target="../tags/tag175.xml"/><Relationship Id="rId2" Type="http://schemas.openxmlformats.org/officeDocument/2006/relationships/tags" Target="../tags/tag159.xml"/><Relationship Id="rId19" Type="http://schemas.openxmlformats.org/officeDocument/2006/relationships/tags" Target="../tags/tag174.xml"/><Relationship Id="rId18" Type="http://schemas.openxmlformats.org/officeDocument/2006/relationships/image" Target="../media/image23.svg"/><Relationship Id="rId17" Type="http://schemas.openxmlformats.org/officeDocument/2006/relationships/image" Target="../media/image22.png"/><Relationship Id="rId16" Type="http://schemas.openxmlformats.org/officeDocument/2006/relationships/tags" Target="../tags/tag173.xml"/><Relationship Id="rId15" Type="http://schemas.openxmlformats.org/officeDocument/2006/relationships/tags" Target="../tags/tag172.xml"/><Relationship Id="rId14" Type="http://schemas.openxmlformats.org/officeDocument/2006/relationships/tags" Target="../tags/tag171.xml"/><Relationship Id="rId13" Type="http://schemas.openxmlformats.org/officeDocument/2006/relationships/tags" Target="../tags/tag170.xml"/><Relationship Id="rId12" Type="http://schemas.openxmlformats.org/officeDocument/2006/relationships/tags" Target="../tags/tag169.xml"/><Relationship Id="rId11" Type="http://schemas.openxmlformats.org/officeDocument/2006/relationships/tags" Target="../tags/tag168.xml"/><Relationship Id="rId10" Type="http://schemas.openxmlformats.org/officeDocument/2006/relationships/tags" Target="../tags/tag167.xml"/><Relationship Id="rId1" Type="http://schemas.openxmlformats.org/officeDocument/2006/relationships/tags" Target="../tags/tag15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3.xml"/><Relationship Id="rId8" Type="http://schemas.openxmlformats.org/officeDocument/2006/relationships/tags" Target="../tags/tag192.xml"/><Relationship Id="rId7" Type="http://schemas.openxmlformats.org/officeDocument/2006/relationships/image" Target="../media/image29.svg"/><Relationship Id="rId6" Type="http://schemas.openxmlformats.org/officeDocument/2006/relationships/image" Target="../media/image28.png"/><Relationship Id="rId5" Type="http://schemas.openxmlformats.org/officeDocument/2006/relationships/tags" Target="../tags/tag191.xml"/><Relationship Id="rId4" Type="http://schemas.openxmlformats.org/officeDocument/2006/relationships/tags" Target="../tags/tag190.xml"/><Relationship Id="rId31" Type="http://schemas.openxmlformats.org/officeDocument/2006/relationships/slideLayout" Target="../slideLayouts/slideLayout6.xml"/><Relationship Id="rId30" Type="http://schemas.openxmlformats.org/officeDocument/2006/relationships/tags" Target="../tags/tag208.xml"/><Relationship Id="rId3" Type="http://schemas.openxmlformats.org/officeDocument/2006/relationships/tags" Target="../tags/tag189.xml"/><Relationship Id="rId29" Type="http://schemas.openxmlformats.org/officeDocument/2006/relationships/tags" Target="../tags/tag207.xml"/><Relationship Id="rId28" Type="http://schemas.openxmlformats.org/officeDocument/2006/relationships/image" Target="../media/image33.svg"/><Relationship Id="rId27" Type="http://schemas.openxmlformats.org/officeDocument/2006/relationships/image" Target="../media/image32.png"/><Relationship Id="rId26" Type="http://schemas.openxmlformats.org/officeDocument/2006/relationships/tags" Target="../tags/tag206.xml"/><Relationship Id="rId25" Type="http://schemas.openxmlformats.org/officeDocument/2006/relationships/tags" Target="../tags/tag205.xml"/><Relationship Id="rId24" Type="http://schemas.openxmlformats.org/officeDocument/2006/relationships/tags" Target="../tags/tag204.xml"/><Relationship Id="rId23" Type="http://schemas.openxmlformats.org/officeDocument/2006/relationships/tags" Target="../tags/tag203.xml"/><Relationship Id="rId22" Type="http://schemas.openxmlformats.org/officeDocument/2006/relationships/tags" Target="../tags/tag202.xml"/><Relationship Id="rId21" Type="http://schemas.openxmlformats.org/officeDocument/2006/relationships/image" Target="../media/image31.svg"/><Relationship Id="rId20" Type="http://schemas.openxmlformats.org/officeDocument/2006/relationships/image" Target="../media/image30.png"/><Relationship Id="rId2" Type="http://schemas.openxmlformats.org/officeDocument/2006/relationships/tags" Target="../tags/tag188.xml"/><Relationship Id="rId19" Type="http://schemas.openxmlformats.org/officeDocument/2006/relationships/tags" Target="../tags/tag201.xml"/><Relationship Id="rId18" Type="http://schemas.openxmlformats.org/officeDocument/2006/relationships/tags" Target="../tags/tag200.xml"/><Relationship Id="rId17" Type="http://schemas.openxmlformats.org/officeDocument/2006/relationships/tags" Target="../tags/tag199.xml"/><Relationship Id="rId16" Type="http://schemas.openxmlformats.org/officeDocument/2006/relationships/tags" Target="../tags/tag198.xml"/><Relationship Id="rId15" Type="http://schemas.openxmlformats.org/officeDocument/2006/relationships/tags" Target="../tags/tag197.xml"/><Relationship Id="rId14" Type="http://schemas.openxmlformats.org/officeDocument/2006/relationships/image" Target="../media/image27.svg"/><Relationship Id="rId13" Type="http://schemas.openxmlformats.org/officeDocument/2006/relationships/image" Target="../media/image26.png"/><Relationship Id="rId12" Type="http://schemas.openxmlformats.org/officeDocument/2006/relationships/tags" Target="../tags/tag196.xml"/><Relationship Id="rId11" Type="http://schemas.openxmlformats.org/officeDocument/2006/relationships/tags" Target="../tags/tag195.xml"/><Relationship Id="rId10" Type="http://schemas.openxmlformats.org/officeDocument/2006/relationships/tags" Target="../tags/tag194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11.xml"/><Relationship Id="rId2" Type="http://schemas.openxmlformats.org/officeDocument/2006/relationships/tags" Target="../tags/tag210.xml"/><Relationship Id="rId1" Type="http://schemas.openxmlformats.org/officeDocument/2006/relationships/tags" Target="../tags/tag20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18.xml"/><Relationship Id="rId8" Type="http://schemas.openxmlformats.org/officeDocument/2006/relationships/image" Target="../media/image35.svg"/><Relationship Id="rId7" Type="http://schemas.openxmlformats.org/officeDocument/2006/relationships/image" Target="../media/image34.png"/><Relationship Id="rId6" Type="http://schemas.openxmlformats.org/officeDocument/2006/relationships/tags" Target="../tags/tag217.xml"/><Relationship Id="rId5" Type="http://schemas.openxmlformats.org/officeDocument/2006/relationships/tags" Target="../tags/tag216.xml"/><Relationship Id="rId4" Type="http://schemas.openxmlformats.org/officeDocument/2006/relationships/tags" Target="../tags/tag215.xml"/><Relationship Id="rId3" Type="http://schemas.openxmlformats.org/officeDocument/2006/relationships/tags" Target="../tags/tag214.xml"/><Relationship Id="rId28" Type="http://schemas.openxmlformats.org/officeDocument/2006/relationships/slideLayout" Target="../slideLayouts/slideLayout6.xml"/><Relationship Id="rId27" Type="http://schemas.openxmlformats.org/officeDocument/2006/relationships/tags" Target="../tags/tag232.xml"/><Relationship Id="rId26" Type="http://schemas.openxmlformats.org/officeDocument/2006/relationships/tags" Target="../tags/tag231.xml"/><Relationship Id="rId25" Type="http://schemas.openxmlformats.org/officeDocument/2006/relationships/tags" Target="../tags/tag230.xml"/><Relationship Id="rId24" Type="http://schemas.openxmlformats.org/officeDocument/2006/relationships/tags" Target="../tags/tag229.xml"/><Relationship Id="rId23" Type="http://schemas.openxmlformats.org/officeDocument/2006/relationships/tags" Target="../tags/tag228.xml"/><Relationship Id="rId22" Type="http://schemas.openxmlformats.org/officeDocument/2006/relationships/image" Target="../media/image39.svg"/><Relationship Id="rId21" Type="http://schemas.openxmlformats.org/officeDocument/2006/relationships/image" Target="../media/image38.png"/><Relationship Id="rId20" Type="http://schemas.openxmlformats.org/officeDocument/2006/relationships/tags" Target="../tags/tag227.xml"/><Relationship Id="rId2" Type="http://schemas.openxmlformats.org/officeDocument/2006/relationships/tags" Target="../tags/tag213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image" Target="../media/image37.svg"/><Relationship Id="rId14" Type="http://schemas.openxmlformats.org/officeDocument/2006/relationships/image" Target="../media/image36.png"/><Relationship Id="rId13" Type="http://schemas.openxmlformats.org/officeDocument/2006/relationships/tags" Target="../tags/tag222.xml"/><Relationship Id="rId12" Type="http://schemas.openxmlformats.org/officeDocument/2006/relationships/tags" Target="../tags/tag221.xml"/><Relationship Id="rId11" Type="http://schemas.openxmlformats.org/officeDocument/2006/relationships/tags" Target="../tags/tag220.xml"/><Relationship Id="rId10" Type="http://schemas.openxmlformats.org/officeDocument/2006/relationships/tags" Target="../tags/tag219.xml"/><Relationship Id="rId1" Type="http://schemas.openxmlformats.org/officeDocument/2006/relationships/tags" Target="../tags/tag21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41.xml"/><Relationship Id="rId8" Type="http://schemas.openxmlformats.org/officeDocument/2006/relationships/tags" Target="../tags/tag240.xml"/><Relationship Id="rId7" Type="http://schemas.openxmlformats.org/officeDocument/2006/relationships/tags" Target="../tags/tag239.xml"/><Relationship Id="rId6" Type="http://schemas.openxmlformats.org/officeDocument/2006/relationships/tags" Target="../tags/tag238.xml"/><Relationship Id="rId5" Type="http://schemas.openxmlformats.org/officeDocument/2006/relationships/tags" Target="../tags/tag237.xml"/><Relationship Id="rId4" Type="http://schemas.openxmlformats.org/officeDocument/2006/relationships/tags" Target="../tags/tag236.xml"/><Relationship Id="rId34" Type="http://schemas.openxmlformats.org/officeDocument/2006/relationships/slideLayout" Target="../slideLayouts/slideLayout6.xml"/><Relationship Id="rId33" Type="http://schemas.openxmlformats.org/officeDocument/2006/relationships/tags" Target="../tags/tag259.xml"/><Relationship Id="rId32" Type="http://schemas.openxmlformats.org/officeDocument/2006/relationships/tags" Target="../tags/tag258.xml"/><Relationship Id="rId31" Type="http://schemas.openxmlformats.org/officeDocument/2006/relationships/tags" Target="../tags/tag257.xml"/><Relationship Id="rId30" Type="http://schemas.openxmlformats.org/officeDocument/2006/relationships/tags" Target="../tags/tag256.xml"/><Relationship Id="rId3" Type="http://schemas.openxmlformats.org/officeDocument/2006/relationships/tags" Target="../tags/tag235.xml"/><Relationship Id="rId29" Type="http://schemas.openxmlformats.org/officeDocument/2006/relationships/image" Target="../media/image45.svg"/><Relationship Id="rId28" Type="http://schemas.openxmlformats.org/officeDocument/2006/relationships/image" Target="../media/image44.png"/><Relationship Id="rId27" Type="http://schemas.openxmlformats.org/officeDocument/2006/relationships/tags" Target="../tags/tag255.xml"/><Relationship Id="rId26" Type="http://schemas.openxmlformats.org/officeDocument/2006/relationships/tags" Target="../tags/tag254.xml"/><Relationship Id="rId25" Type="http://schemas.openxmlformats.org/officeDocument/2006/relationships/tags" Target="../tags/tag253.xml"/><Relationship Id="rId24" Type="http://schemas.openxmlformats.org/officeDocument/2006/relationships/tags" Target="../tags/tag252.xml"/><Relationship Id="rId23" Type="http://schemas.openxmlformats.org/officeDocument/2006/relationships/tags" Target="../tags/tag251.xml"/><Relationship Id="rId22" Type="http://schemas.openxmlformats.org/officeDocument/2006/relationships/image" Target="../media/image43.svg"/><Relationship Id="rId21" Type="http://schemas.openxmlformats.org/officeDocument/2006/relationships/image" Target="../media/image42.png"/><Relationship Id="rId20" Type="http://schemas.openxmlformats.org/officeDocument/2006/relationships/tags" Target="../tags/tag250.xml"/><Relationship Id="rId2" Type="http://schemas.openxmlformats.org/officeDocument/2006/relationships/tags" Target="../tags/tag234.xml"/><Relationship Id="rId19" Type="http://schemas.openxmlformats.org/officeDocument/2006/relationships/tags" Target="../tags/tag249.xml"/><Relationship Id="rId18" Type="http://schemas.openxmlformats.org/officeDocument/2006/relationships/tags" Target="../tags/tag248.xml"/><Relationship Id="rId17" Type="http://schemas.openxmlformats.org/officeDocument/2006/relationships/tags" Target="../tags/tag247.xml"/><Relationship Id="rId16" Type="http://schemas.openxmlformats.org/officeDocument/2006/relationships/tags" Target="../tags/tag246.xml"/><Relationship Id="rId15" Type="http://schemas.openxmlformats.org/officeDocument/2006/relationships/image" Target="../media/image41.svg"/><Relationship Id="rId14" Type="http://schemas.openxmlformats.org/officeDocument/2006/relationships/image" Target="../media/image40.png"/><Relationship Id="rId13" Type="http://schemas.openxmlformats.org/officeDocument/2006/relationships/tags" Target="../tags/tag245.xml"/><Relationship Id="rId12" Type="http://schemas.openxmlformats.org/officeDocument/2006/relationships/tags" Target="../tags/tag244.xml"/><Relationship Id="rId11" Type="http://schemas.openxmlformats.org/officeDocument/2006/relationships/tags" Target="../tags/tag243.xml"/><Relationship Id="rId10" Type="http://schemas.openxmlformats.org/officeDocument/2006/relationships/tags" Target="../tags/tag242.xml"/><Relationship Id="rId1" Type="http://schemas.openxmlformats.org/officeDocument/2006/relationships/tags" Target="../tags/tag23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62.xml"/><Relationship Id="rId2" Type="http://schemas.openxmlformats.org/officeDocument/2006/relationships/tags" Target="../tags/tag261.xml"/><Relationship Id="rId1" Type="http://schemas.openxmlformats.org/officeDocument/2006/relationships/tags" Target="../tags/tag2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数据的整理和表示——从鱼鳞图册到现代统计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文化溯源：古人如何统计与记录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鱼鳞图册：古代的土地统计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793550" y="1439247"/>
            <a:ext cx="4985814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3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鱼鳞图册</a:t>
            </a:r>
            <a:r>
              <a:rPr lang="en-US" altLang="zh-CN" sz="3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3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古代的</a:t>
            </a:r>
            <a:r>
              <a:rPr lang="en-US" altLang="zh-CN" sz="3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数据库</a:t>
            </a:r>
            <a:r>
              <a:rPr lang="en-US" altLang="zh-CN" sz="3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30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352724" y="2000269"/>
            <a:ext cx="5829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明代将全国土地按区块绘制，记录面积、主人、等级，因图似鱼鳞而得名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880995"/>
            <a:ext cx="3546475" cy="3590925"/>
          </a:xfrm>
          <a:custGeom>
            <a:avLst/>
            <a:gdLst>
              <a:gd name="sw" fmla="*/ 1 w 5585"/>
              <a:gd name="sh" fmla="*/ 1 h 5655"/>
              <a:gd name="mins" fmla="min sw sh"/>
              <a:gd name="dsw" fmla="+- 0 sw mins"/>
              <a:gd name="dsh" fmla="+- 0 sh mins"/>
              <a:gd name="p0x0" fmla="*/ 180 w 5585"/>
              <a:gd name="p0y0" fmla="*/ 0 h 5655"/>
              <a:gd name="p0x1" fmla="*/ 5405 w 5585"/>
              <a:gd name="p0y1" fmla="*/ 0 h 5655"/>
              <a:gd name="p0x2" fmla="*/ 5504 w 5585"/>
              <a:gd name="p0y2" fmla="*/ 0 h 5655"/>
              <a:gd name="p0x3" fmla="*/ 5585 w 5585"/>
              <a:gd name="p0y3" fmla="*/ 80 h 5655"/>
              <a:gd name="p0x4" fmla="*/ 5585 w 5585"/>
              <a:gd name="p0y4" fmla="*/ 180 h 5655"/>
              <a:gd name="p0x5" fmla="*/ 5585 w 5585"/>
              <a:gd name="p0y5" fmla="*/ 5475 h 5655"/>
              <a:gd name="p0x6" fmla="*/ 5585 w 5585"/>
              <a:gd name="p0y6" fmla="*/ 5574 h 5655"/>
              <a:gd name="p0x7" fmla="*/ 5504 w 5585"/>
              <a:gd name="p0y7" fmla="*/ 5655 h 5655"/>
              <a:gd name="p0x8" fmla="*/ 5405 w 5585"/>
              <a:gd name="p0y8" fmla="*/ 5655 h 5655"/>
              <a:gd name="p0x9" fmla="*/ 180 w 5585"/>
              <a:gd name="p0y9" fmla="*/ 5655 h 5655"/>
              <a:gd name="p0x10" fmla="*/ 80 w 5585"/>
              <a:gd name="p0y10" fmla="*/ 5655 h 5655"/>
              <a:gd name="p0x11" fmla="*/ 0 w 5585"/>
              <a:gd name="p0y11" fmla="*/ 5574 h 5655"/>
              <a:gd name="p0x12" fmla="*/ 0 w 5585"/>
              <a:gd name="p0y12" fmla="*/ 5475 h 5655"/>
              <a:gd name="p0x13" fmla="*/ 0 w 5585"/>
              <a:gd name="p0y13" fmla="*/ 180 h 5655"/>
              <a:gd name="p0x14" fmla="*/ 0 w 5585"/>
              <a:gd name="p0y14" fmla="*/ 80 h 5655"/>
              <a:gd name="p0x15" fmla="*/ 80 w 5585"/>
              <a:gd name="p0y15" fmla="*/ 0 h 5655"/>
              <a:gd name="p0x16" fmla="*/ 180 w 5585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41052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4185920"/>
            <a:ext cx="247650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413194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分类整理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46624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按区域分类整理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71525" y="5019675"/>
            <a:ext cx="31559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数据分组统计的原始形态</a:t>
            </a:r>
            <a:endParaRPr 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4322445" y="2880995"/>
            <a:ext cx="3546475" cy="3590925"/>
          </a:xfrm>
          <a:custGeom>
            <a:avLst/>
            <a:gdLst>
              <a:gd name="sw" fmla="*/ 1 w 5585"/>
              <a:gd name="sh" fmla="*/ 1 h 5655"/>
              <a:gd name="mins" fmla="min sw sh"/>
              <a:gd name="dsw" fmla="+- 0 sw mins"/>
              <a:gd name="dsh" fmla="+- 0 sh mins"/>
              <a:gd name="p0x0" fmla="*/ 180 w 5585"/>
              <a:gd name="p0y0" fmla="*/ 0 h 5655"/>
              <a:gd name="p0x1" fmla="*/ 5405 w 5585"/>
              <a:gd name="p0y1" fmla="*/ 0 h 5655"/>
              <a:gd name="p0x2" fmla="*/ 5504 w 5585"/>
              <a:gd name="p0y2" fmla="*/ 0 h 5655"/>
              <a:gd name="p0x3" fmla="*/ 5585 w 5585"/>
              <a:gd name="p0y3" fmla="*/ 80 h 5655"/>
              <a:gd name="p0x4" fmla="*/ 5585 w 5585"/>
              <a:gd name="p0y4" fmla="*/ 180 h 5655"/>
              <a:gd name="p0x5" fmla="*/ 5585 w 5585"/>
              <a:gd name="p0y5" fmla="*/ 5475 h 5655"/>
              <a:gd name="p0x6" fmla="*/ 5585 w 5585"/>
              <a:gd name="p0y6" fmla="*/ 5574 h 5655"/>
              <a:gd name="p0x7" fmla="*/ 5504 w 5585"/>
              <a:gd name="p0y7" fmla="*/ 5655 h 5655"/>
              <a:gd name="p0x8" fmla="*/ 5405 w 5585"/>
              <a:gd name="p0y8" fmla="*/ 5655 h 5655"/>
              <a:gd name="p0x9" fmla="*/ 180 w 5585"/>
              <a:gd name="p0y9" fmla="*/ 5655 h 5655"/>
              <a:gd name="p0x10" fmla="*/ 80 w 5585"/>
              <a:gd name="p0y10" fmla="*/ 5655 h 5655"/>
              <a:gd name="p0x11" fmla="*/ 0 w 5585"/>
              <a:gd name="p0y11" fmla="*/ 5574 h 5655"/>
              <a:gd name="p0x12" fmla="*/ 0 w 5585"/>
              <a:gd name="p0y12" fmla="*/ 5475 h 5655"/>
              <a:gd name="p0x13" fmla="*/ 0 w 5585"/>
              <a:gd name="p0y13" fmla="*/ 180 h 5655"/>
              <a:gd name="p0x14" fmla="*/ 0 w 5585"/>
              <a:gd name="p0y14" fmla="*/ 80 h 5655"/>
              <a:gd name="p0x15" fmla="*/ 80 w 5585"/>
              <a:gd name="p0y15" fmla="*/ 0 h 5655"/>
              <a:gd name="p0x16" fmla="*/ 180 w 5585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4518025" y="41052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4617720" y="4185920"/>
            <a:ext cx="219075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5051451" y="413194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图文记录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4518051" y="46624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图文结合记录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4518051" y="5019675"/>
            <a:ext cx="31559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数据可视化思想的萌芽</a:t>
            </a:r>
            <a:endParaRPr 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8068945" y="2880995"/>
            <a:ext cx="3546475" cy="3590925"/>
          </a:xfrm>
          <a:custGeom>
            <a:avLst/>
            <a:gdLst>
              <a:gd name="sw" fmla="*/ 1 w 5585"/>
              <a:gd name="sh" fmla="*/ 1 h 5655"/>
              <a:gd name="mins" fmla="min sw sh"/>
              <a:gd name="dsw" fmla="+- 0 sw mins"/>
              <a:gd name="dsh" fmla="+- 0 sh mins"/>
              <a:gd name="p0x0" fmla="*/ 180 w 5585"/>
              <a:gd name="p0y0" fmla="*/ 0 h 5655"/>
              <a:gd name="p0x1" fmla="*/ 5405 w 5585"/>
              <a:gd name="p0y1" fmla="*/ 0 h 5655"/>
              <a:gd name="p0x2" fmla="*/ 5504 w 5585"/>
              <a:gd name="p0y2" fmla="*/ 0 h 5655"/>
              <a:gd name="p0x3" fmla="*/ 5585 w 5585"/>
              <a:gd name="p0y3" fmla="*/ 80 h 5655"/>
              <a:gd name="p0x4" fmla="*/ 5585 w 5585"/>
              <a:gd name="p0y4" fmla="*/ 180 h 5655"/>
              <a:gd name="p0x5" fmla="*/ 5585 w 5585"/>
              <a:gd name="p0y5" fmla="*/ 5475 h 5655"/>
              <a:gd name="p0x6" fmla="*/ 5585 w 5585"/>
              <a:gd name="p0y6" fmla="*/ 5574 h 5655"/>
              <a:gd name="p0x7" fmla="*/ 5504 w 5585"/>
              <a:gd name="p0y7" fmla="*/ 5655 h 5655"/>
              <a:gd name="p0x8" fmla="*/ 5405 w 5585"/>
              <a:gd name="p0y8" fmla="*/ 5655 h 5655"/>
              <a:gd name="p0x9" fmla="*/ 180 w 5585"/>
              <a:gd name="p0y9" fmla="*/ 5655 h 5655"/>
              <a:gd name="p0x10" fmla="*/ 80 w 5585"/>
              <a:gd name="p0y10" fmla="*/ 5655 h 5655"/>
              <a:gd name="p0x11" fmla="*/ 0 w 5585"/>
              <a:gd name="p0y11" fmla="*/ 5574 h 5655"/>
              <a:gd name="p0x12" fmla="*/ 0 w 5585"/>
              <a:gd name="p0y12" fmla="*/ 5475 h 5655"/>
              <a:gd name="p0x13" fmla="*/ 0 w 5585"/>
              <a:gd name="p0y13" fmla="*/ 180 h 5655"/>
              <a:gd name="p0x14" fmla="*/ 0 w 5585"/>
              <a:gd name="p0y14" fmla="*/ 80 h 5655"/>
              <a:gd name="p0x15" fmla="*/ 80 w 5585"/>
              <a:gd name="p0y15" fmla="*/ 0 h 5655"/>
              <a:gd name="p0x16" fmla="*/ 180 w 5585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8264525" y="41052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8364220" y="4185920"/>
            <a:ext cx="219075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8797976" y="413194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系统管理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8264576" y="46624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系统方法管理信息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8264576" y="5019675"/>
            <a:ext cx="31559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信息秩序的古代智慧</a:t>
            </a:r>
            <a:endParaRPr 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古代户籍制度中的人口统计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3023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6818" t="-12407" r="-6818" b="-12407"/>
          <a:stretch>
            <a:fillRect/>
          </a:stretch>
        </p:blipFill>
        <p:spPr>
          <a:xfrm>
            <a:off x="623570" y="1364615"/>
            <a:ext cx="238125" cy="21399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028700" y="1219200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西周</a:t>
            </a:r>
            <a:endParaRPr sz="13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028700" y="1474470"/>
            <a:ext cx="1524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已有初步的人口登记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733425" y="1919605"/>
            <a:ext cx="19050" cy="7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1500" y="22701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949" t="-9123" r="-2949" b="-9123"/>
          <a:stretch>
            <a:fillRect/>
          </a:stretch>
        </p:blipFill>
        <p:spPr>
          <a:xfrm>
            <a:off x="611505" y="2332355"/>
            <a:ext cx="262255" cy="2139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028700" y="2186883"/>
            <a:ext cx="2133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汉代</a:t>
            </a:r>
            <a:endParaRPr sz="13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028700" y="2442153"/>
            <a:ext cx="2286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编户齐民，按户统计人口与财产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15"/>
            </p:custDataLst>
          </p:nvPr>
        </p:nvSpPr>
        <p:spPr>
          <a:xfrm>
            <a:off x="733425" y="2887345"/>
            <a:ext cx="19050" cy="7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1500" y="33597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664210" y="3422015"/>
            <a:ext cx="156845" cy="2139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1028700" y="3154566"/>
            <a:ext cx="249785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唐代</a:t>
            </a:r>
            <a:endParaRPr sz="13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028700" y="3409836"/>
            <a:ext cx="2497855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户籍三年一造，记录人口、年龄、田亩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>
            <p:custDataLst>
              <p:tags r:id="rId22"/>
            </p:custDataLst>
          </p:nvPr>
        </p:nvSpPr>
        <p:spPr>
          <a:xfrm>
            <a:off x="733425" y="4098925"/>
            <a:ext cx="19050" cy="7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1500" y="45713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4259" t="-3492" r="-4259" b="-3492"/>
          <a:stretch>
            <a:fillRect/>
          </a:stretch>
        </p:blipFill>
        <p:spPr>
          <a:xfrm>
            <a:off x="649605" y="4633595"/>
            <a:ext cx="186055" cy="2139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1028700" y="4366022"/>
            <a:ext cx="249785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明代</a:t>
            </a:r>
            <a:endParaRPr sz="13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028700" y="4621292"/>
            <a:ext cx="2497855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鱼鳞图册</a:t>
            </a:r>
            <a:r>
              <a:rPr lang="en-US" altLang="zh-CN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赋役黄册，土地与人口双重统计</a:t>
            </a:r>
            <a:endParaRPr lang="zh-CN" altLang="en-US"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3778885" y="1109345"/>
            <a:ext cx="3789680" cy="2581275"/>
          </a:xfrm>
          <a:custGeom>
            <a:avLst/>
            <a:gdLst>
              <a:gd name="sw" fmla="*/ 1 w 5968"/>
              <a:gd name="sh" fmla="*/ 1 h 4065"/>
              <a:gd name="mins" fmla="min sw sh"/>
              <a:gd name="dsw" fmla="+- 0 sw mins"/>
              <a:gd name="dsh" fmla="+- 0 sh mins"/>
              <a:gd name="p0x0" fmla="*/ 180 w 5968"/>
              <a:gd name="p0y0" fmla="*/ 0 h 4065"/>
              <a:gd name="p0x1" fmla="*/ 5788 w 5968"/>
              <a:gd name="p0y1" fmla="*/ 0 h 4065"/>
              <a:gd name="p0x2" fmla="*/ 5887 w 5968"/>
              <a:gd name="p0y2" fmla="*/ 0 h 4065"/>
              <a:gd name="p0x3" fmla="*/ 5968 w 5968"/>
              <a:gd name="p0y3" fmla="*/ 80 h 4065"/>
              <a:gd name="p0x4" fmla="*/ 5968 w 5968"/>
              <a:gd name="p0y4" fmla="*/ 180 h 4065"/>
              <a:gd name="p0x5" fmla="*/ 5968 w 5968"/>
              <a:gd name="p0y5" fmla="*/ 3885 h 4065"/>
              <a:gd name="p0x6" fmla="*/ 5968 w 5968"/>
              <a:gd name="p0y6" fmla="*/ 3984 h 4065"/>
              <a:gd name="p0x7" fmla="*/ 5887 w 5968"/>
              <a:gd name="p0y7" fmla="*/ 4065 h 4065"/>
              <a:gd name="p0x8" fmla="*/ 5788 w 5968"/>
              <a:gd name="p0y8" fmla="*/ 4065 h 4065"/>
              <a:gd name="p0x9" fmla="*/ 180 w 5968"/>
              <a:gd name="p0y9" fmla="*/ 4065 h 4065"/>
              <a:gd name="p0x10" fmla="*/ 80 w 5968"/>
              <a:gd name="p0y10" fmla="*/ 4065 h 4065"/>
              <a:gd name="p0x11" fmla="*/ 0 w 5968"/>
              <a:gd name="p0y11" fmla="*/ 3984 h 4065"/>
              <a:gd name="p0x12" fmla="*/ 0 w 5968"/>
              <a:gd name="p0y12" fmla="*/ 3885 h 4065"/>
              <a:gd name="p0x13" fmla="*/ 0 w 5968"/>
              <a:gd name="p0y13" fmla="*/ 180 h 4065"/>
              <a:gd name="p0x14" fmla="*/ 0 w 5968"/>
              <a:gd name="p0y14" fmla="*/ 80 h 4065"/>
              <a:gd name="p0x15" fmla="*/ 80 w 5968"/>
              <a:gd name="p0y15" fmla="*/ 0 h 4065"/>
              <a:gd name="p0x16" fmla="*/ 180 w 5968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3973830" y="15049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619" t="-10303" r="-2619" b="-10303"/>
          <a:stretch>
            <a:fillRect/>
          </a:stretch>
        </p:blipFill>
        <p:spPr>
          <a:xfrm>
            <a:off x="4043045" y="1585595"/>
            <a:ext cx="280670" cy="2527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4507630" y="1531620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编户齐民制度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3974230" y="2062163"/>
            <a:ext cx="3399311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汉代将百姓编入户籍，称为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编户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。国家按户统计人口数量与财产状况，作为征发赋役的依据，实现了人口管理的制度化。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3778885" y="3890645"/>
            <a:ext cx="3789680" cy="2581275"/>
          </a:xfrm>
          <a:custGeom>
            <a:avLst/>
            <a:gdLst>
              <a:gd name="sw" fmla="*/ 1 w 5968"/>
              <a:gd name="sh" fmla="*/ 1 h 4065"/>
              <a:gd name="mins" fmla="min sw sh"/>
              <a:gd name="dsw" fmla="+- 0 sw mins"/>
              <a:gd name="dsh" fmla="+- 0 sh mins"/>
              <a:gd name="p0x0" fmla="*/ 180 w 5968"/>
              <a:gd name="p0y0" fmla="*/ 0 h 4065"/>
              <a:gd name="p0x1" fmla="*/ 5788 w 5968"/>
              <a:gd name="p0y1" fmla="*/ 0 h 4065"/>
              <a:gd name="p0x2" fmla="*/ 5887 w 5968"/>
              <a:gd name="p0y2" fmla="*/ 0 h 4065"/>
              <a:gd name="p0x3" fmla="*/ 5968 w 5968"/>
              <a:gd name="p0y3" fmla="*/ 80 h 4065"/>
              <a:gd name="p0x4" fmla="*/ 5968 w 5968"/>
              <a:gd name="p0y4" fmla="*/ 180 h 4065"/>
              <a:gd name="p0x5" fmla="*/ 5968 w 5968"/>
              <a:gd name="p0y5" fmla="*/ 3885 h 4065"/>
              <a:gd name="p0x6" fmla="*/ 5968 w 5968"/>
              <a:gd name="p0y6" fmla="*/ 3984 h 4065"/>
              <a:gd name="p0x7" fmla="*/ 5887 w 5968"/>
              <a:gd name="p0y7" fmla="*/ 4065 h 4065"/>
              <a:gd name="p0x8" fmla="*/ 5788 w 5968"/>
              <a:gd name="p0y8" fmla="*/ 4065 h 4065"/>
              <a:gd name="p0x9" fmla="*/ 180 w 5968"/>
              <a:gd name="p0y9" fmla="*/ 4065 h 4065"/>
              <a:gd name="p0x10" fmla="*/ 80 w 5968"/>
              <a:gd name="p0y10" fmla="*/ 4065 h 4065"/>
              <a:gd name="p0x11" fmla="*/ 0 w 5968"/>
              <a:gd name="p0y11" fmla="*/ 3984 h 4065"/>
              <a:gd name="p0x12" fmla="*/ 0 w 5968"/>
              <a:gd name="p0y12" fmla="*/ 3885 h 4065"/>
              <a:gd name="p0x13" fmla="*/ 0 w 5968"/>
              <a:gd name="p0y13" fmla="*/ 180 h 4065"/>
              <a:gd name="p0x14" fmla="*/ 0 w 5968"/>
              <a:gd name="p0y14" fmla="*/ 80 h 4065"/>
              <a:gd name="p0x15" fmla="*/ 80 w 5968"/>
              <a:gd name="p0y15" fmla="*/ 0 h 4065"/>
              <a:gd name="p0x16" fmla="*/ 180 w 5968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3973830" y="4438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273" t="-7681" r="-2273" b="-7681"/>
          <a:stretch>
            <a:fillRect/>
          </a:stretch>
        </p:blipFill>
        <p:spPr>
          <a:xfrm>
            <a:off x="4074160" y="4519295"/>
            <a:ext cx="219075" cy="2527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41"/>
            </p:custDataLst>
          </p:nvPr>
        </p:nvSpPr>
        <p:spPr>
          <a:xfrm>
            <a:off x="4507630" y="4465320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三年一造户籍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3974230" y="4995863"/>
            <a:ext cx="3399311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唐代规定户籍每三年重新编制一次，详细记录每户人口、年龄、田亩等信息，形成定期更新的数据档案制度。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3"/>
            </p:custDataLst>
          </p:nvPr>
        </p:nvSpPr>
        <p:spPr>
          <a:xfrm>
            <a:off x="7825740" y="1109345"/>
            <a:ext cx="3789680" cy="2581275"/>
          </a:xfrm>
          <a:custGeom>
            <a:avLst/>
            <a:gdLst>
              <a:gd name="sw" fmla="*/ 1 w 5968"/>
              <a:gd name="sh" fmla="*/ 1 h 4065"/>
              <a:gd name="mins" fmla="min sw sh"/>
              <a:gd name="dsw" fmla="+- 0 sw mins"/>
              <a:gd name="dsh" fmla="+- 0 sh mins"/>
              <a:gd name="p0x0" fmla="*/ 180 w 5968"/>
              <a:gd name="p0y0" fmla="*/ 0 h 4065"/>
              <a:gd name="p0x1" fmla="*/ 5788 w 5968"/>
              <a:gd name="p0y1" fmla="*/ 0 h 4065"/>
              <a:gd name="p0x2" fmla="*/ 5887 w 5968"/>
              <a:gd name="p0y2" fmla="*/ 0 h 4065"/>
              <a:gd name="p0x3" fmla="*/ 5968 w 5968"/>
              <a:gd name="p0y3" fmla="*/ 80 h 4065"/>
              <a:gd name="p0x4" fmla="*/ 5968 w 5968"/>
              <a:gd name="p0y4" fmla="*/ 180 h 4065"/>
              <a:gd name="p0x5" fmla="*/ 5968 w 5968"/>
              <a:gd name="p0y5" fmla="*/ 3885 h 4065"/>
              <a:gd name="p0x6" fmla="*/ 5968 w 5968"/>
              <a:gd name="p0y6" fmla="*/ 3984 h 4065"/>
              <a:gd name="p0x7" fmla="*/ 5887 w 5968"/>
              <a:gd name="p0y7" fmla="*/ 4065 h 4065"/>
              <a:gd name="p0x8" fmla="*/ 5788 w 5968"/>
              <a:gd name="p0y8" fmla="*/ 4065 h 4065"/>
              <a:gd name="p0x9" fmla="*/ 180 w 5968"/>
              <a:gd name="p0y9" fmla="*/ 4065 h 4065"/>
              <a:gd name="p0x10" fmla="*/ 80 w 5968"/>
              <a:gd name="p0y10" fmla="*/ 4065 h 4065"/>
              <a:gd name="p0x11" fmla="*/ 0 w 5968"/>
              <a:gd name="p0y11" fmla="*/ 3984 h 4065"/>
              <a:gd name="p0x12" fmla="*/ 0 w 5968"/>
              <a:gd name="p0y12" fmla="*/ 3885 h 4065"/>
              <a:gd name="p0x13" fmla="*/ 0 w 5968"/>
              <a:gd name="p0y13" fmla="*/ 180 h 4065"/>
              <a:gd name="p0x14" fmla="*/ 0 w 5968"/>
              <a:gd name="p0y14" fmla="*/ 80 h 4065"/>
              <a:gd name="p0x15" fmla="*/ 80 w 5968"/>
              <a:gd name="p0y15" fmla="*/ 0 h 4065"/>
              <a:gd name="p0x16" fmla="*/ 180 w 5968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8020685" y="15049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106410" y="1585595"/>
            <a:ext cx="247650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8554641" y="1531620"/>
            <a:ext cx="2667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鱼鳞图册与赋役黄册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8021241" y="2062163"/>
            <a:ext cx="3399311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明代建立双重统计体系：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鱼鳞图册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登记土地形状、面积、等级，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赋役黄册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登记人口与赋役负担。两册相互核对，确保数据准确。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50"/>
            </p:custDataLst>
          </p:nvPr>
        </p:nvSpPr>
        <p:spPr>
          <a:xfrm>
            <a:off x="7825740" y="3890645"/>
            <a:ext cx="3789680" cy="2581275"/>
          </a:xfrm>
          <a:custGeom>
            <a:avLst/>
            <a:gdLst>
              <a:gd name="sw" fmla="*/ 1 w 5968"/>
              <a:gd name="sh" fmla="*/ 1 h 4065"/>
              <a:gd name="mins" fmla="min sw sh"/>
              <a:gd name="dsw" fmla="+- 0 sw mins"/>
              <a:gd name="dsh" fmla="+- 0 sh mins"/>
              <a:gd name="p0x0" fmla="*/ 180 w 5968"/>
              <a:gd name="p0y0" fmla="*/ 0 h 4065"/>
              <a:gd name="p0x1" fmla="*/ 5788 w 5968"/>
              <a:gd name="p0y1" fmla="*/ 0 h 4065"/>
              <a:gd name="p0x2" fmla="*/ 5887 w 5968"/>
              <a:gd name="p0y2" fmla="*/ 0 h 4065"/>
              <a:gd name="p0x3" fmla="*/ 5968 w 5968"/>
              <a:gd name="p0y3" fmla="*/ 80 h 4065"/>
              <a:gd name="p0x4" fmla="*/ 5968 w 5968"/>
              <a:gd name="p0y4" fmla="*/ 180 h 4065"/>
              <a:gd name="p0x5" fmla="*/ 5968 w 5968"/>
              <a:gd name="p0y5" fmla="*/ 3885 h 4065"/>
              <a:gd name="p0x6" fmla="*/ 5968 w 5968"/>
              <a:gd name="p0y6" fmla="*/ 3984 h 4065"/>
              <a:gd name="p0x7" fmla="*/ 5887 w 5968"/>
              <a:gd name="p0y7" fmla="*/ 4065 h 4065"/>
              <a:gd name="p0x8" fmla="*/ 5788 w 5968"/>
              <a:gd name="p0y8" fmla="*/ 4065 h 4065"/>
              <a:gd name="p0x9" fmla="*/ 180 w 5968"/>
              <a:gd name="p0y9" fmla="*/ 4065 h 4065"/>
              <a:gd name="p0x10" fmla="*/ 80 w 5968"/>
              <a:gd name="p0y10" fmla="*/ 4065 h 4065"/>
              <a:gd name="p0x11" fmla="*/ 0 w 5968"/>
              <a:gd name="p0y11" fmla="*/ 3984 h 4065"/>
              <a:gd name="p0x12" fmla="*/ 0 w 5968"/>
              <a:gd name="p0y12" fmla="*/ 3885 h 4065"/>
              <a:gd name="p0x13" fmla="*/ 0 w 5968"/>
              <a:gd name="p0y13" fmla="*/ 180 h 4065"/>
              <a:gd name="p0x14" fmla="*/ 0 w 5968"/>
              <a:gd name="p0y14" fmla="*/ 80 h 4065"/>
              <a:gd name="p0x15" fmla="*/ 80 w 5968"/>
              <a:gd name="p0y15" fmla="*/ 0 h 4065"/>
              <a:gd name="p0x16" fmla="*/ 180 w 5968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51"/>
            </p:custDataLst>
          </p:nvPr>
        </p:nvSpPr>
        <p:spPr>
          <a:xfrm>
            <a:off x="9263662" y="442058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数学启示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52"/>
            </p:custDataLst>
          </p:nvPr>
        </p:nvSpPr>
        <p:spPr>
          <a:xfrm>
            <a:off x="8577862" y="4873971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分类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3"/>
            </p:custDataLst>
          </p:nvPr>
        </p:nvSpPr>
        <p:spPr>
          <a:xfrm>
            <a:off x="9187462" y="4923977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54"/>
            </p:custDataLst>
          </p:nvPr>
        </p:nvSpPr>
        <p:spPr>
          <a:xfrm>
            <a:off x="9454162" y="4873971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计数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55"/>
            </p:custDataLst>
          </p:nvPr>
        </p:nvSpPr>
        <p:spPr>
          <a:xfrm>
            <a:off x="10063762" y="4923977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56"/>
            </p:custDataLst>
          </p:nvPr>
        </p:nvSpPr>
        <p:spPr>
          <a:xfrm>
            <a:off x="10330462" y="4873971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记录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57"/>
            </p:custDataLst>
          </p:nvPr>
        </p:nvSpPr>
        <p:spPr>
          <a:xfrm>
            <a:off x="8735025" y="5363556"/>
            <a:ext cx="197175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古代统计的核心流程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与现代数据整理完全一致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知识建构：数据的收集、整理与表示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小小鞋店：数据的收集与整理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788166" y="1178700"/>
            <a:ext cx="1808407" cy="8362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5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34</a:t>
            </a:r>
            <a:r>
              <a:rPr sz="21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号</a:t>
            </a:r>
            <a:endParaRPr sz="21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35125" y="2013042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女生最多鞋号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2072640" y="2279650"/>
            <a:ext cx="553085" cy="252095"/>
          </a:xfrm>
          <a:custGeom>
            <a:avLst/>
            <a:gdLst>
              <a:gd name="sw" fmla="*/ 1 w 870"/>
              <a:gd name="sh" fmla="*/ 1 h 397"/>
              <a:gd name="mins" fmla="min sw sh"/>
              <a:gd name="dsw" fmla="+- 0 sw mins"/>
              <a:gd name="dsh" fmla="+- 0 sh mins"/>
              <a:gd name="p0x0" fmla="*/ 198 w 870"/>
              <a:gd name="p0y0" fmla="*/ 0 h 397"/>
              <a:gd name="p0x1" fmla="*/ 671 w 870"/>
              <a:gd name="p0y1" fmla="*/ 0 h 397"/>
              <a:gd name="p0x2" fmla="*/ 781 w 870"/>
              <a:gd name="p0y2" fmla="*/ 0 h 397"/>
              <a:gd name="p0x3" fmla="*/ 870 w 870"/>
              <a:gd name="p0y3" fmla="*/ 88 h 397"/>
              <a:gd name="p0x4" fmla="*/ 870 w 870"/>
              <a:gd name="p0y4" fmla="*/ 198 h 397"/>
              <a:gd name="p0x5" fmla="*/ 870 w 870"/>
              <a:gd name="p0y5" fmla="*/ 308 h 397"/>
              <a:gd name="p0x6" fmla="*/ 781 w 870"/>
              <a:gd name="p0y6" fmla="*/ 397 h 397"/>
              <a:gd name="p0x7" fmla="*/ 671 w 870"/>
              <a:gd name="p0y7" fmla="*/ 397 h 397"/>
              <a:gd name="p0x8" fmla="*/ 198 w 870"/>
              <a:gd name="p0y8" fmla="*/ 397 h 397"/>
              <a:gd name="p0x9" fmla="*/ 88 w 870"/>
              <a:gd name="p0y9" fmla="*/ 397 h 397"/>
              <a:gd name="p0x10" fmla="*/ 0 w 870"/>
              <a:gd name="p0y10" fmla="*/ 308 h 397"/>
              <a:gd name="p0x11" fmla="*/ 0 w 870"/>
              <a:gd name="p0y11" fmla="*/ 198 h 397"/>
              <a:gd name="p0x12" fmla="*/ 0 w 870"/>
              <a:gd name="p0y12" fmla="*/ 88 h 397"/>
              <a:gd name="p0x13" fmla="*/ 88 w 870"/>
              <a:gd name="p0y13" fmla="*/ 0 h 397"/>
              <a:gd name="p0x14" fmla="*/ 198 w 870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149450" y="2317842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热门款</a:t>
            </a:r>
            <a:endParaRPr sz="10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320751" y="1178700"/>
            <a:ext cx="2236365" cy="8362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5400" b="1">
                <a:solidFill>
                  <a:srgbClr val="DD9787"/>
                </a:solidFill>
                <a:latin typeface="微软雅黑" panose="020B0503020204020204" charset="-122"/>
                <a:ea typeface="微软雅黑" panose="020B0503020204020204" charset="-122"/>
              </a:rPr>
              <a:t>156</a:t>
            </a:r>
            <a:r>
              <a:rPr sz="2100" b="1">
                <a:solidFill>
                  <a:srgbClr val="DD9787"/>
                </a:solidFill>
                <a:latin typeface="微软雅黑" panose="020B0503020204020204" charset="-122"/>
                <a:ea typeface="微软雅黑" panose="020B0503020204020204" charset="-122"/>
              </a:rPr>
              <a:t>双</a:t>
            </a:r>
            <a:endParaRPr sz="2100" b="1">
              <a:solidFill>
                <a:srgbClr val="DD978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581650" y="2013042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全班调查总数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5819775" y="2279650"/>
            <a:ext cx="552450" cy="252095"/>
          </a:xfrm>
          <a:custGeom>
            <a:avLst/>
            <a:gdLst>
              <a:gd name="sw" fmla="*/ 1 w 870"/>
              <a:gd name="sh" fmla="*/ 1 h 397"/>
              <a:gd name="mins" fmla="min sw sh"/>
              <a:gd name="dsw" fmla="+- 0 sw mins"/>
              <a:gd name="dsh" fmla="+- 0 sh mins"/>
              <a:gd name="p0x0" fmla="*/ 198 w 870"/>
              <a:gd name="p0y0" fmla="*/ 0 h 397"/>
              <a:gd name="p0x1" fmla="*/ 671 w 870"/>
              <a:gd name="p0y1" fmla="*/ 0 h 397"/>
              <a:gd name="p0x2" fmla="*/ 781 w 870"/>
              <a:gd name="p0y2" fmla="*/ 0 h 397"/>
              <a:gd name="p0x3" fmla="*/ 870 w 870"/>
              <a:gd name="p0y3" fmla="*/ 88 h 397"/>
              <a:gd name="p0x4" fmla="*/ 870 w 870"/>
              <a:gd name="p0y4" fmla="*/ 198 h 397"/>
              <a:gd name="p0x5" fmla="*/ 870 w 870"/>
              <a:gd name="p0y5" fmla="*/ 308 h 397"/>
              <a:gd name="p0x6" fmla="*/ 781 w 870"/>
              <a:gd name="p0y6" fmla="*/ 397 h 397"/>
              <a:gd name="p0x7" fmla="*/ 671 w 870"/>
              <a:gd name="p0y7" fmla="*/ 397 h 397"/>
              <a:gd name="p0x8" fmla="*/ 198 w 870"/>
              <a:gd name="p0y8" fmla="*/ 397 h 397"/>
              <a:gd name="p0x9" fmla="*/ 88 w 870"/>
              <a:gd name="p0y9" fmla="*/ 397 h 397"/>
              <a:gd name="p0x10" fmla="*/ 0 w 870"/>
              <a:gd name="p0y10" fmla="*/ 308 h 397"/>
              <a:gd name="p0x11" fmla="*/ 0 w 870"/>
              <a:gd name="p0y11" fmla="*/ 198 h 397"/>
              <a:gd name="p0x12" fmla="*/ 0 w 870"/>
              <a:gd name="p0y12" fmla="*/ 88 h 397"/>
              <a:gd name="p0x13" fmla="*/ 88 w 870"/>
              <a:gd name="p0y13" fmla="*/ 0 h 397"/>
              <a:gd name="p0x14" fmla="*/ 198 w 870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895975" y="2317842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样本量</a:t>
            </a:r>
            <a:endParaRPr sz="1050" b="1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9067276" y="1178700"/>
            <a:ext cx="2236365" cy="8362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5400" b="1">
                <a:solidFill>
                  <a:srgbClr val="83BCA9"/>
                </a:solidFill>
                <a:latin typeface="微软雅黑" panose="020B0503020204020204" charset="-122"/>
                <a:ea typeface="微软雅黑" panose="020B0503020204020204" charset="-122"/>
              </a:rPr>
              <a:t>120</a:t>
            </a:r>
            <a:r>
              <a:rPr sz="2100" b="1">
                <a:solidFill>
                  <a:srgbClr val="83BCA9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endParaRPr sz="2100" b="1">
              <a:solidFill>
                <a:srgbClr val="83BCA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9328176" y="2013042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黄册统计历史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9499600" y="2279650"/>
            <a:ext cx="685800" cy="252095"/>
          </a:xfrm>
          <a:custGeom>
            <a:avLst/>
            <a:gdLst>
              <a:gd name="sw" fmla="*/ 1 w 1080"/>
              <a:gd name="sh" fmla="*/ 1 h 397"/>
              <a:gd name="mins" fmla="min sw sh"/>
              <a:gd name="dsw" fmla="+- 0 sw mins"/>
              <a:gd name="dsh" fmla="+- 0 sh mins"/>
              <a:gd name="p0x0" fmla="*/ 198 w 1080"/>
              <a:gd name="p0y0" fmla="*/ 0 h 397"/>
              <a:gd name="p0x1" fmla="*/ 881 w 1080"/>
              <a:gd name="p0y1" fmla="*/ 0 h 397"/>
              <a:gd name="p0x2" fmla="*/ 991 w 1080"/>
              <a:gd name="p0y2" fmla="*/ 0 h 397"/>
              <a:gd name="p0x3" fmla="*/ 1080 w 1080"/>
              <a:gd name="p0y3" fmla="*/ 88 h 397"/>
              <a:gd name="p0x4" fmla="*/ 1080 w 1080"/>
              <a:gd name="p0y4" fmla="*/ 198 h 397"/>
              <a:gd name="p0x5" fmla="*/ 1080 w 1080"/>
              <a:gd name="p0y5" fmla="*/ 308 h 397"/>
              <a:gd name="p0x6" fmla="*/ 991 w 1080"/>
              <a:gd name="p0y6" fmla="*/ 397 h 397"/>
              <a:gd name="p0x7" fmla="*/ 881 w 1080"/>
              <a:gd name="p0y7" fmla="*/ 397 h 397"/>
              <a:gd name="p0x8" fmla="*/ 198 w 1080"/>
              <a:gd name="p0y8" fmla="*/ 397 h 397"/>
              <a:gd name="p0x9" fmla="*/ 88 w 1080"/>
              <a:gd name="p0y9" fmla="*/ 397 h 397"/>
              <a:gd name="p0x10" fmla="*/ 0 w 1080"/>
              <a:gd name="p0y10" fmla="*/ 308 h 397"/>
              <a:gd name="p0x11" fmla="*/ 0 w 1080"/>
              <a:gd name="p0y11" fmla="*/ 198 h 397"/>
              <a:gd name="p0x12" fmla="*/ 0 w 1080"/>
              <a:gd name="p0y12" fmla="*/ 88 h 397"/>
              <a:gd name="p0x13" fmla="*/ 88 w 1080"/>
              <a:gd name="p0y13" fmla="*/ 0 h 397"/>
              <a:gd name="p0x14" fmla="*/ 198 w 1080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4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575826" y="2317842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3E6B5D"/>
                </a:solidFill>
                <a:latin typeface="微软雅黑" panose="020B0503020204020204" charset="-122"/>
                <a:ea typeface="微软雅黑" panose="020B0503020204020204" charset="-122"/>
              </a:rPr>
              <a:t>明代制度</a:t>
            </a:r>
            <a:endParaRPr sz="1050" b="1">
              <a:solidFill>
                <a:srgbClr val="3E6B5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14"/>
            </p:custDataLst>
          </p:nvPr>
        </p:nvSpPr>
        <p:spPr>
          <a:xfrm>
            <a:off x="571500" y="6050280"/>
            <a:ext cx="11049000" cy="426085"/>
          </a:xfrm>
          <a:custGeom>
            <a:avLst/>
            <a:gdLst>
              <a:gd name="sw" fmla="*/ 1 w 17400"/>
              <a:gd name="sh" fmla="*/ 1 h 671"/>
              <a:gd name="mins" fmla="min sw sh"/>
              <a:gd name="dsw" fmla="+- 0 sw mins"/>
              <a:gd name="dsh" fmla="+- 0 sh mins"/>
              <a:gd name="p0x0" fmla="*/ 180 w 17400"/>
              <a:gd name="p0y0" fmla="*/ 0 h 671"/>
              <a:gd name="p0x1" fmla="*/ 17220 w 17400"/>
              <a:gd name="p0y1" fmla="*/ 0 h 671"/>
              <a:gd name="p0x2" fmla="*/ 17319 w 17400"/>
              <a:gd name="p0y2" fmla="*/ 0 h 671"/>
              <a:gd name="p0x3" fmla="*/ 17400 w 17400"/>
              <a:gd name="p0y3" fmla="*/ 80 h 671"/>
              <a:gd name="p0x4" fmla="*/ 17400 w 17400"/>
              <a:gd name="p0y4" fmla="*/ 180 h 671"/>
              <a:gd name="p0x5" fmla="*/ 17400 w 17400"/>
              <a:gd name="p0y5" fmla="*/ 491 h 671"/>
              <a:gd name="p0x6" fmla="*/ 17400 w 17400"/>
              <a:gd name="p0y6" fmla="*/ 591 h 671"/>
              <a:gd name="p0x7" fmla="*/ 17319 w 17400"/>
              <a:gd name="p0y7" fmla="*/ 671 h 671"/>
              <a:gd name="p0x8" fmla="*/ 17220 w 17400"/>
              <a:gd name="p0y8" fmla="*/ 671 h 671"/>
              <a:gd name="p0x9" fmla="*/ 180 w 17400"/>
              <a:gd name="p0y9" fmla="*/ 671 h 671"/>
              <a:gd name="p0x10" fmla="*/ 80 w 17400"/>
              <a:gd name="p0y10" fmla="*/ 671 h 671"/>
              <a:gd name="p0x11" fmla="*/ 0 w 17400"/>
              <a:gd name="p0y11" fmla="*/ 591 h 671"/>
              <a:gd name="p0x12" fmla="*/ 0 w 17400"/>
              <a:gd name="p0y12" fmla="*/ 491 h 671"/>
              <a:gd name="p0x13" fmla="*/ 0 w 17400"/>
              <a:gd name="p0y13" fmla="*/ 180 h 671"/>
              <a:gd name="p0x14" fmla="*/ 0 w 17400"/>
              <a:gd name="p0y14" fmla="*/ 80 h 671"/>
              <a:gd name="p0x15" fmla="*/ 80 w 17400"/>
              <a:gd name="p0y15" fmla="*/ 0 h 671"/>
              <a:gd name="p0x16" fmla="*/ 180 w 1740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15"/>
            </p:custDataLst>
          </p:nvPr>
        </p:nvSpPr>
        <p:spPr>
          <a:xfrm>
            <a:off x="3111500" y="61302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7037" t="-11778" r="-7037" b="-11778"/>
          <a:stretch>
            <a:fillRect/>
          </a:stretch>
        </p:blipFill>
        <p:spPr>
          <a:xfrm>
            <a:off x="3147060" y="6172835"/>
            <a:ext cx="195580" cy="1765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19"/>
            </p:custDataLst>
          </p:nvPr>
        </p:nvSpPr>
        <p:spPr>
          <a:xfrm>
            <a:off x="3454603" y="6111268"/>
            <a:ext cx="59685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文化对照：古代</a:t>
            </a:r>
            <a:r>
              <a:rPr lang="en-US" alt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赋役黄册</a:t>
            </a:r>
            <a:r>
              <a:rPr lang="en-US" alt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按户等分类统计人口，与鞋号分类统计方法一致</a:t>
            </a:r>
            <a:endParaRPr lang="zh-CN" altLang="en-US"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575945" y="2880995"/>
            <a:ext cx="11039475" cy="2973705"/>
          </a:xfrm>
          <a:custGeom>
            <a:avLst/>
            <a:gdLst>
              <a:gd name="sw" fmla="*/ 1 w 17385"/>
              <a:gd name="sh" fmla="*/ 1 h 4683"/>
              <a:gd name="mins" fmla="min sw sh"/>
              <a:gd name="dsw" fmla="+- 0 sw mins"/>
              <a:gd name="dsh" fmla="+- 0 sh mins"/>
              <a:gd name="p0x0" fmla="*/ 180 w 17385"/>
              <a:gd name="p0y0" fmla="*/ 0 h 4683"/>
              <a:gd name="p0x1" fmla="*/ 17205 w 17385"/>
              <a:gd name="p0y1" fmla="*/ 0 h 4683"/>
              <a:gd name="p0x2" fmla="*/ 17304 w 17385"/>
              <a:gd name="p0y2" fmla="*/ 0 h 4683"/>
              <a:gd name="p0x3" fmla="*/ 17385 w 17385"/>
              <a:gd name="p0y3" fmla="*/ 80 h 4683"/>
              <a:gd name="p0x4" fmla="*/ 17385 w 17385"/>
              <a:gd name="p0y4" fmla="*/ 180 h 4683"/>
              <a:gd name="p0x5" fmla="*/ 17385 w 17385"/>
              <a:gd name="p0y5" fmla="*/ 4503 h 4683"/>
              <a:gd name="p0x6" fmla="*/ 17385 w 17385"/>
              <a:gd name="p0y6" fmla="*/ 4602 h 4683"/>
              <a:gd name="p0x7" fmla="*/ 17304 w 17385"/>
              <a:gd name="p0y7" fmla="*/ 4683 h 4683"/>
              <a:gd name="p0x8" fmla="*/ 17205 w 17385"/>
              <a:gd name="p0y8" fmla="*/ 4683 h 4683"/>
              <a:gd name="p0x9" fmla="*/ 180 w 17385"/>
              <a:gd name="p0y9" fmla="*/ 4683 h 4683"/>
              <a:gd name="p0x10" fmla="*/ 80 w 17385"/>
              <a:gd name="p0y10" fmla="*/ 4683 h 4683"/>
              <a:gd name="p0x11" fmla="*/ 0 w 17385"/>
              <a:gd name="p0y11" fmla="*/ 4602 h 4683"/>
              <a:gd name="p0x12" fmla="*/ 0 w 17385"/>
              <a:gd name="p0y12" fmla="*/ 4503 h 4683"/>
              <a:gd name="p0x13" fmla="*/ 0 w 17385"/>
              <a:gd name="p0y13" fmla="*/ 180 h 4683"/>
              <a:gd name="p0x14" fmla="*/ 0 w 17385"/>
              <a:gd name="p0y14" fmla="*/ 80 h 4683"/>
              <a:gd name="p0x15" fmla="*/ 80 w 17385"/>
              <a:gd name="p0y15" fmla="*/ 0 h 4683"/>
              <a:gd name="p0x16" fmla="*/ 180 w 17385"/>
              <a:gd name="p0y16" fmla="*/ 0 h 46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21"/>
            </p:custDataLst>
          </p:nvPr>
        </p:nvSpPr>
        <p:spPr>
          <a:xfrm>
            <a:off x="771525" y="3377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3458210"/>
            <a:ext cx="247650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1304925" y="3257569"/>
            <a:ext cx="4191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第一步：收集数据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1304925" y="3582372"/>
            <a:ext cx="457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调查全班同学鞋号，记录每位同学的鞋子尺码信息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7"/>
            </p:custDataLst>
          </p:nvPr>
        </p:nvSpPr>
        <p:spPr>
          <a:xfrm>
            <a:off x="771525" y="41586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4239260"/>
            <a:ext cx="247650" cy="2527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31"/>
            </p:custDataLst>
          </p:nvPr>
        </p:nvSpPr>
        <p:spPr>
          <a:xfrm>
            <a:off x="1304925" y="4038619"/>
            <a:ext cx="3619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第二步：整理数据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2"/>
            </p:custDataLst>
          </p:nvPr>
        </p:nvSpPr>
        <p:spPr>
          <a:xfrm>
            <a:off x="1304925" y="4363422"/>
            <a:ext cx="3810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按鞋号分类计数，统计每个尺码出现的次数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3"/>
            </p:custDataLst>
          </p:nvPr>
        </p:nvSpPr>
        <p:spPr>
          <a:xfrm>
            <a:off x="771525" y="49396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857250" y="5020310"/>
            <a:ext cx="247650" cy="2527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7"/>
            </p:custDataLst>
          </p:nvPr>
        </p:nvSpPr>
        <p:spPr>
          <a:xfrm>
            <a:off x="1304925" y="4819669"/>
            <a:ext cx="37026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第三步：表示数据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8"/>
            </p:custDataLst>
          </p:nvPr>
        </p:nvSpPr>
        <p:spPr>
          <a:xfrm>
            <a:off x="1304925" y="5144472"/>
            <a:ext cx="40836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或条形图展示，直观呈现鞋号分布情况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快乐成长：用图表表示数据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3"/>
            </p:custDataLst>
          </p:nvPr>
        </p:nvSpPr>
        <p:spPr>
          <a:xfrm>
            <a:off x="6768465" y="6057265"/>
            <a:ext cx="4852035" cy="419100"/>
          </a:xfrm>
          <a:custGeom>
            <a:avLst/>
            <a:gdLst>
              <a:gd name="sw" fmla="*/ 1 w 7640"/>
              <a:gd name="sh" fmla="*/ 1 h 660"/>
              <a:gd name="mins" fmla="min sw sh"/>
              <a:gd name="dsw" fmla="+- 0 sw mins"/>
              <a:gd name="dsh" fmla="+- 0 sh mins"/>
              <a:gd name="p0x0" fmla="*/ 180 w 7640"/>
              <a:gd name="p0y0" fmla="*/ 0 h 660"/>
              <a:gd name="p0x1" fmla="*/ 7460 w 7640"/>
              <a:gd name="p0y1" fmla="*/ 0 h 660"/>
              <a:gd name="p0x2" fmla="*/ 7560 w 7640"/>
              <a:gd name="p0y2" fmla="*/ 0 h 660"/>
              <a:gd name="p0x3" fmla="*/ 7640 w 7640"/>
              <a:gd name="p0y3" fmla="*/ 80 h 660"/>
              <a:gd name="p0x4" fmla="*/ 7640 w 7640"/>
              <a:gd name="p0y4" fmla="*/ 180 h 660"/>
              <a:gd name="p0x5" fmla="*/ 7640 w 7640"/>
              <a:gd name="p0y5" fmla="*/ 480 h 660"/>
              <a:gd name="p0x6" fmla="*/ 7640 w 7640"/>
              <a:gd name="p0y6" fmla="*/ 579 h 660"/>
              <a:gd name="p0x7" fmla="*/ 7560 w 7640"/>
              <a:gd name="p0y7" fmla="*/ 660 h 660"/>
              <a:gd name="p0x8" fmla="*/ 7460 w 7640"/>
              <a:gd name="p0y8" fmla="*/ 660 h 660"/>
              <a:gd name="p0x9" fmla="*/ 180 w 7640"/>
              <a:gd name="p0y9" fmla="*/ 660 h 660"/>
              <a:gd name="p0x10" fmla="*/ 80 w 7640"/>
              <a:gd name="p0y10" fmla="*/ 660 h 660"/>
              <a:gd name="p0x11" fmla="*/ 0 w 7640"/>
              <a:gd name="p0y11" fmla="*/ 579 h 660"/>
              <a:gd name="p0x12" fmla="*/ 0 w 7640"/>
              <a:gd name="p0y12" fmla="*/ 480 h 660"/>
              <a:gd name="p0x13" fmla="*/ 0 w 7640"/>
              <a:gd name="p0y13" fmla="*/ 180 h 660"/>
              <a:gd name="p0x14" fmla="*/ 0 w 7640"/>
              <a:gd name="p0y14" fmla="*/ 80 h 660"/>
              <a:gd name="p0x15" fmla="*/ 80 w 7640"/>
              <a:gd name="p0y15" fmla="*/ 0 h 660"/>
              <a:gd name="p0x16" fmla="*/ 180 w 764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4"/>
            </p:custDataLst>
          </p:nvPr>
        </p:nvSpPr>
        <p:spPr>
          <a:xfrm>
            <a:off x="7054215" y="61334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941" t="-7143" r="-2941" b="-7143"/>
          <a:stretch>
            <a:fillRect/>
          </a:stretch>
        </p:blipFill>
        <p:spPr>
          <a:xfrm>
            <a:off x="7101840" y="6190615"/>
            <a:ext cx="17145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>
            <a:off x="7359110" y="6175934"/>
            <a:ext cx="4242273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文化对照：</a:t>
            </a:r>
            <a:r>
              <a:rPr 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量体裁衣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需统计身高数据，征兵标准也需身高统计</a:t>
            </a:r>
            <a:endParaRPr lang="zh-CN" altLang="en-US" sz="10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9"/>
            </p:custDataLst>
          </p:nvPr>
        </p:nvSpPr>
        <p:spPr>
          <a:xfrm>
            <a:off x="575945" y="1017905"/>
            <a:ext cx="5920740" cy="5454015"/>
          </a:xfrm>
          <a:custGeom>
            <a:avLst/>
            <a:gdLst>
              <a:gd name="sw" fmla="*/ 1 w 9324"/>
              <a:gd name="sh" fmla="*/ 1 h 8589"/>
              <a:gd name="mins" fmla="min sw sh"/>
              <a:gd name="dsw" fmla="+- 0 sw mins"/>
              <a:gd name="dsh" fmla="+- 0 sh mins"/>
              <a:gd name="p0x0" fmla="*/ 180 w 9324"/>
              <a:gd name="p0y0" fmla="*/ 0 h 8589"/>
              <a:gd name="p0x1" fmla="*/ 9144 w 9324"/>
              <a:gd name="p0y1" fmla="*/ 0 h 8589"/>
              <a:gd name="p0x2" fmla="*/ 9243 w 9324"/>
              <a:gd name="p0y2" fmla="*/ 0 h 8589"/>
              <a:gd name="p0x3" fmla="*/ 9324 w 9324"/>
              <a:gd name="p0y3" fmla="*/ 80 h 8589"/>
              <a:gd name="p0x4" fmla="*/ 9324 w 9324"/>
              <a:gd name="p0y4" fmla="*/ 180 h 8589"/>
              <a:gd name="p0x5" fmla="*/ 9324 w 9324"/>
              <a:gd name="p0y5" fmla="*/ 8409 h 8589"/>
              <a:gd name="p0x6" fmla="*/ 9324 w 9324"/>
              <a:gd name="p0y6" fmla="*/ 8508 h 8589"/>
              <a:gd name="p0x7" fmla="*/ 9243 w 9324"/>
              <a:gd name="p0y7" fmla="*/ 8589 h 8589"/>
              <a:gd name="p0x8" fmla="*/ 9144 w 9324"/>
              <a:gd name="p0y8" fmla="*/ 8589 h 8589"/>
              <a:gd name="p0x9" fmla="*/ 180 w 9324"/>
              <a:gd name="p0y9" fmla="*/ 8589 h 8589"/>
              <a:gd name="p0x10" fmla="*/ 80 w 9324"/>
              <a:gd name="p0y10" fmla="*/ 8589 h 8589"/>
              <a:gd name="p0x11" fmla="*/ 0 w 9324"/>
              <a:gd name="p0y11" fmla="*/ 8508 h 8589"/>
              <a:gd name="p0x12" fmla="*/ 0 w 9324"/>
              <a:gd name="p0y12" fmla="*/ 8409 h 8589"/>
              <a:gd name="p0x13" fmla="*/ 0 w 9324"/>
              <a:gd name="p0y13" fmla="*/ 180 h 8589"/>
              <a:gd name="p0x14" fmla="*/ 0 w 9324"/>
              <a:gd name="p0y14" fmla="*/ 80 h 8589"/>
              <a:gd name="p0x15" fmla="*/ 80 w 9324"/>
              <a:gd name="p0y15" fmla="*/ 0 h 8589"/>
              <a:gd name="p0x16" fmla="*/ 180 w 9324"/>
              <a:gd name="p0y16" fmla="*/ 0 h 858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5" name="图表 4"/>
          <p:cNvGraphicFramePr/>
          <p:nvPr/>
        </p:nvGraphicFramePr>
        <p:xfrm>
          <a:off x="771525" y="1212850"/>
          <a:ext cx="5534025" cy="506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任意多边形 6"/>
          <p:cNvSpPr/>
          <p:nvPr>
            <p:custDataLst>
              <p:tags r:id="rId10"/>
            </p:custDataLst>
          </p:nvPr>
        </p:nvSpPr>
        <p:spPr>
          <a:xfrm>
            <a:off x="6772910" y="1017905"/>
            <a:ext cx="4842510" cy="1481455"/>
          </a:xfrm>
          <a:custGeom>
            <a:avLst/>
            <a:gdLst>
              <a:gd name="sw" fmla="*/ 1 w 7625"/>
              <a:gd name="sh" fmla="*/ 1 h 2332"/>
              <a:gd name="mins" fmla="min sw sh"/>
              <a:gd name="dsw" fmla="+- 0 sw mins"/>
              <a:gd name="dsh" fmla="+- 0 sh mins"/>
              <a:gd name="p0x0" fmla="*/ 180 w 7625"/>
              <a:gd name="p0y0" fmla="*/ 0 h 2332"/>
              <a:gd name="p0x1" fmla="*/ 7445 w 7625"/>
              <a:gd name="p0y1" fmla="*/ 0 h 2332"/>
              <a:gd name="p0x2" fmla="*/ 7545 w 7625"/>
              <a:gd name="p0y2" fmla="*/ 0 h 2332"/>
              <a:gd name="p0x3" fmla="*/ 7625 w 7625"/>
              <a:gd name="p0y3" fmla="*/ 80 h 2332"/>
              <a:gd name="p0x4" fmla="*/ 7625 w 7625"/>
              <a:gd name="p0y4" fmla="*/ 180 h 2332"/>
              <a:gd name="p0x5" fmla="*/ 7625 w 7625"/>
              <a:gd name="p0y5" fmla="*/ 2152 h 2332"/>
              <a:gd name="p0x6" fmla="*/ 7625 w 7625"/>
              <a:gd name="p0y6" fmla="*/ 2252 h 2332"/>
              <a:gd name="p0x7" fmla="*/ 7545 w 7625"/>
              <a:gd name="p0y7" fmla="*/ 2332 h 2332"/>
              <a:gd name="p0x8" fmla="*/ 7445 w 7625"/>
              <a:gd name="p0y8" fmla="*/ 2332 h 2332"/>
              <a:gd name="p0x9" fmla="*/ 180 w 7625"/>
              <a:gd name="p0y9" fmla="*/ 2332 h 2332"/>
              <a:gd name="p0x10" fmla="*/ 80 w 7625"/>
              <a:gd name="p0y10" fmla="*/ 2332 h 2332"/>
              <a:gd name="p0x11" fmla="*/ 0 w 7625"/>
              <a:gd name="p0y11" fmla="*/ 2252 h 2332"/>
              <a:gd name="p0x12" fmla="*/ 0 w 7625"/>
              <a:gd name="p0y12" fmla="*/ 2152 h 2332"/>
              <a:gd name="p0x13" fmla="*/ 0 w 7625"/>
              <a:gd name="p0y13" fmla="*/ 180 h 2332"/>
              <a:gd name="p0x14" fmla="*/ 0 w 7625"/>
              <a:gd name="p0y14" fmla="*/ 80 h 2332"/>
              <a:gd name="p0x15" fmla="*/ 80 w 7625"/>
              <a:gd name="p0y15" fmla="*/ 0 h 2332"/>
              <a:gd name="p0x16" fmla="*/ 180 w 7625"/>
              <a:gd name="p0y16" fmla="*/ 0 h 23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11"/>
            </p:custDataLst>
          </p:nvPr>
        </p:nvSpPr>
        <p:spPr>
          <a:xfrm>
            <a:off x="6968490" y="139636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7001510" y="1424940"/>
            <a:ext cx="247650" cy="2527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7359034" y="1468384"/>
            <a:ext cx="2249910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全班大部分同学身高在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140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厘米左右</a:t>
            </a:r>
            <a:endParaRPr lang="zh-CN" altLang="en-US"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6"/>
            </p:custDataLst>
          </p:nvPr>
        </p:nvSpPr>
        <p:spPr>
          <a:xfrm>
            <a:off x="7463809" y="1779403"/>
            <a:ext cx="3956666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从条形图中可以清晰看出，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140-150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厘米区间的人数最多，达到</a:t>
            </a:r>
            <a:r>
              <a:rPr 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，占总人数的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45%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，是班级的身高集中区域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7"/>
            </p:custDataLst>
          </p:nvPr>
        </p:nvSpPr>
        <p:spPr>
          <a:xfrm>
            <a:off x="6772910" y="2699385"/>
            <a:ext cx="4842510" cy="1481455"/>
          </a:xfrm>
          <a:custGeom>
            <a:avLst/>
            <a:gdLst>
              <a:gd name="sw" fmla="*/ 1 w 7625"/>
              <a:gd name="sh" fmla="*/ 1 h 2332"/>
              <a:gd name="mins" fmla="min sw sh"/>
              <a:gd name="dsw" fmla="+- 0 sw mins"/>
              <a:gd name="dsh" fmla="+- 0 sh mins"/>
              <a:gd name="p0x0" fmla="*/ 180 w 7625"/>
              <a:gd name="p0y0" fmla="*/ 0 h 2332"/>
              <a:gd name="p0x1" fmla="*/ 7445 w 7625"/>
              <a:gd name="p0y1" fmla="*/ 0 h 2332"/>
              <a:gd name="p0x2" fmla="*/ 7545 w 7625"/>
              <a:gd name="p0y2" fmla="*/ 0 h 2332"/>
              <a:gd name="p0x3" fmla="*/ 7625 w 7625"/>
              <a:gd name="p0y3" fmla="*/ 80 h 2332"/>
              <a:gd name="p0x4" fmla="*/ 7625 w 7625"/>
              <a:gd name="p0y4" fmla="*/ 180 h 2332"/>
              <a:gd name="p0x5" fmla="*/ 7625 w 7625"/>
              <a:gd name="p0y5" fmla="*/ 2152 h 2332"/>
              <a:gd name="p0x6" fmla="*/ 7625 w 7625"/>
              <a:gd name="p0y6" fmla="*/ 2252 h 2332"/>
              <a:gd name="p0x7" fmla="*/ 7545 w 7625"/>
              <a:gd name="p0y7" fmla="*/ 2332 h 2332"/>
              <a:gd name="p0x8" fmla="*/ 7445 w 7625"/>
              <a:gd name="p0y8" fmla="*/ 2332 h 2332"/>
              <a:gd name="p0x9" fmla="*/ 180 w 7625"/>
              <a:gd name="p0y9" fmla="*/ 2332 h 2332"/>
              <a:gd name="p0x10" fmla="*/ 80 w 7625"/>
              <a:gd name="p0y10" fmla="*/ 2332 h 2332"/>
              <a:gd name="p0x11" fmla="*/ 0 w 7625"/>
              <a:gd name="p0y11" fmla="*/ 2252 h 2332"/>
              <a:gd name="p0x12" fmla="*/ 0 w 7625"/>
              <a:gd name="p0y12" fmla="*/ 2152 h 2332"/>
              <a:gd name="p0x13" fmla="*/ 0 w 7625"/>
              <a:gd name="p0y13" fmla="*/ 180 h 2332"/>
              <a:gd name="p0x14" fmla="*/ 0 w 7625"/>
              <a:gd name="p0y14" fmla="*/ 80 h 2332"/>
              <a:gd name="p0x15" fmla="*/ 80 w 7625"/>
              <a:gd name="p0y15" fmla="*/ 0 h 2332"/>
              <a:gd name="p0x16" fmla="*/ 180 w 7625"/>
              <a:gd name="p0y16" fmla="*/ 0 h 23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8"/>
            </p:custDataLst>
          </p:nvPr>
        </p:nvSpPr>
        <p:spPr>
          <a:xfrm>
            <a:off x="6968490" y="307784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7161" r="-7161"/>
          <a:stretch>
            <a:fillRect/>
          </a:stretch>
        </p:blipFill>
        <p:spPr>
          <a:xfrm>
            <a:off x="7063740" y="3106420"/>
            <a:ext cx="123825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22"/>
            </p:custDataLst>
          </p:nvPr>
        </p:nvSpPr>
        <p:spPr>
          <a:xfrm>
            <a:off x="7359034" y="3149841"/>
            <a:ext cx="1832820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156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厘米，最矮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120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</a:t>
            </a:r>
            <a:endParaRPr lang="zh-CN" altLang="en-US"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7463809" y="3460861"/>
            <a:ext cx="3956666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全班身高跨度为</a:t>
            </a:r>
            <a:r>
              <a:rPr 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，分布在四个区间中，呈现中间多、两头少的正态分布特征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4"/>
            </p:custDataLst>
          </p:nvPr>
        </p:nvSpPr>
        <p:spPr>
          <a:xfrm>
            <a:off x="6772910" y="4380865"/>
            <a:ext cx="4842510" cy="1481455"/>
          </a:xfrm>
          <a:custGeom>
            <a:avLst/>
            <a:gdLst>
              <a:gd name="sw" fmla="*/ 1 w 7625"/>
              <a:gd name="sh" fmla="*/ 1 h 2332"/>
              <a:gd name="mins" fmla="min sw sh"/>
              <a:gd name="dsw" fmla="+- 0 sw mins"/>
              <a:gd name="dsh" fmla="+- 0 sh mins"/>
              <a:gd name="p0x0" fmla="*/ 180 w 7625"/>
              <a:gd name="p0y0" fmla="*/ 0 h 2332"/>
              <a:gd name="p0x1" fmla="*/ 7445 w 7625"/>
              <a:gd name="p0y1" fmla="*/ 0 h 2332"/>
              <a:gd name="p0x2" fmla="*/ 7545 w 7625"/>
              <a:gd name="p0y2" fmla="*/ 0 h 2332"/>
              <a:gd name="p0x3" fmla="*/ 7625 w 7625"/>
              <a:gd name="p0y3" fmla="*/ 80 h 2332"/>
              <a:gd name="p0x4" fmla="*/ 7625 w 7625"/>
              <a:gd name="p0y4" fmla="*/ 180 h 2332"/>
              <a:gd name="p0x5" fmla="*/ 7625 w 7625"/>
              <a:gd name="p0y5" fmla="*/ 2152 h 2332"/>
              <a:gd name="p0x6" fmla="*/ 7625 w 7625"/>
              <a:gd name="p0y6" fmla="*/ 2252 h 2332"/>
              <a:gd name="p0x7" fmla="*/ 7545 w 7625"/>
              <a:gd name="p0y7" fmla="*/ 2332 h 2332"/>
              <a:gd name="p0x8" fmla="*/ 7445 w 7625"/>
              <a:gd name="p0y8" fmla="*/ 2332 h 2332"/>
              <a:gd name="p0x9" fmla="*/ 180 w 7625"/>
              <a:gd name="p0y9" fmla="*/ 2332 h 2332"/>
              <a:gd name="p0x10" fmla="*/ 80 w 7625"/>
              <a:gd name="p0y10" fmla="*/ 2332 h 2332"/>
              <a:gd name="p0x11" fmla="*/ 0 w 7625"/>
              <a:gd name="p0y11" fmla="*/ 2252 h 2332"/>
              <a:gd name="p0x12" fmla="*/ 0 w 7625"/>
              <a:gd name="p0y12" fmla="*/ 2152 h 2332"/>
              <a:gd name="p0x13" fmla="*/ 0 w 7625"/>
              <a:gd name="p0y13" fmla="*/ 180 h 2332"/>
              <a:gd name="p0x14" fmla="*/ 0 w 7625"/>
              <a:gd name="p0y14" fmla="*/ 80 h 2332"/>
              <a:gd name="p0x15" fmla="*/ 80 w 7625"/>
              <a:gd name="p0y15" fmla="*/ 0 h 2332"/>
              <a:gd name="p0x16" fmla="*/ 180 w 7625"/>
              <a:gd name="p0y16" fmla="*/ 0 h 23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5"/>
            </p:custDataLst>
          </p:nvPr>
        </p:nvSpPr>
        <p:spPr>
          <a:xfrm>
            <a:off x="6968490" y="475932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619" t="-10303" r="-2619" b="-10303"/>
          <a:stretch>
            <a:fillRect/>
          </a:stretch>
        </p:blipFill>
        <p:spPr>
          <a:xfrm>
            <a:off x="6985000" y="4787900"/>
            <a:ext cx="280670" cy="2527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9"/>
            </p:custDataLst>
          </p:nvPr>
        </p:nvSpPr>
        <p:spPr>
          <a:xfrm>
            <a:off x="7359034" y="4831309"/>
            <a:ext cx="18669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条形图直观展示数据分布趋势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30"/>
            </p:custDataLst>
          </p:nvPr>
        </p:nvSpPr>
        <p:spPr>
          <a:xfrm>
            <a:off x="7463809" y="5142328"/>
            <a:ext cx="3956666" cy="3495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相比文字描述，条形图能让我们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一眼看出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哪个区间人数最多，数据高低对比一目了然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实践拓展：从古代统计到现代调查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数据整理的综合应用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"/>
            </p:custDataLst>
          </p:nvPr>
        </p:nvSpPr>
        <p:spPr>
          <a:xfrm>
            <a:off x="571500" y="5943600"/>
            <a:ext cx="11049000" cy="533400"/>
          </a:xfrm>
          <a:custGeom>
            <a:avLst/>
            <a:gdLst>
              <a:gd name="sw" fmla="*/ 1 w 17400"/>
              <a:gd name="sh" fmla="*/ 1 h 840"/>
              <a:gd name="mins" fmla="min sw sh"/>
              <a:gd name="dsw" fmla="+- 0 sw mins"/>
              <a:gd name="dsh" fmla="+- 0 sh mins"/>
              <a:gd name="p0x0" fmla="*/ 180 w 17400"/>
              <a:gd name="p0y0" fmla="*/ 0 h 840"/>
              <a:gd name="p0x1" fmla="*/ 17220 w 17400"/>
              <a:gd name="p0y1" fmla="*/ 0 h 840"/>
              <a:gd name="p0x2" fmla="*/ 17319 w 17400"/>
              <a:gd name="p0y2" fmla="*/ 0 h 840"/>
              <a:gd name="p0x3" fmla="*/ 17400 w 17400"/>
              <a:gd name="p0y3" fmla="*/ 80 h 840"/>
              <a:gd name="p0x4" fmla="*/ 17400 w 17400"/>
              <a:gd name="p0y4" fmla="*/ 180 h 840"/>
              <a:gd name="p0x5" fmla="*/ 17400 w 17400"/>
              <a:gd name="p0y5" fmla="*/ 660 h 840"/>
              <a:gd name="p0x6" fmla="*/ 17400 w 17400"/>
              <a:gd name="p0y6" fmla="*/ 759 h 840"/>
              <a:gd name="p0x7" fmla="*/ 17319 w 17400"/>
              <a:gd name="p0y7" fmla="*/ 840 h 840"/>
              <a:gd name="p0x8" fmla="*/ 17220 w 17400"/>
              <a:gd name="p0y8" fmla="*/ 840 h 840"/>
              <a:gd name="p0x9" fmla="*/ 180 w 17400"/>
              <a:gd name="p0y9" fmla="*/ 840 h 840"/>
              <a:gd name="p0x10" fmla="*/ 80 w 17400"/>
              <a:gd name="p0y10" fmla="*/ 840 h 840"/>
              <a:gd name="p0x11" fmla="*/ 0 w 17400"/>
              <a:gd name="p0y11" fmla="*/ 759 h 840"/>
              <a:gd name="p0x12" fmla="*/ 0 w 17400"/>
              <a:gd name="p0y12" fmla="*/ 660 h 840"/>
              <a:gd name="p0x13" fmla="*/ 0 w 17400"/>
              <a:gd name="p0y13" fmla="*/ 180 h 840"/>
              <a:gd name="p0x14" fmla="*/ 0 w 17400"/>
              <a:gd name="p0y14" fmla="*/ 80 h 840"/>
              <a:gd name="p0x15" fmla="*/ 80 w 17400"/>
              <a:gd name="p0y15" fmla="*/ 0 h 840"/>
              <a:gd name="p0x16" fmla="*/ 180 w 1740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3"/>
            </p:custDataLst>
          </p:nvPr>
        </p:nvSpPr>
        <p:spPr>
          <a:xfrm>
            <a:off x="2190750" y="6043613"/>
            <a:ext cx="7810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从编户齐民到大数据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，统计方法随时代演进，但</a:t>
            </a:r>
            <a:r>
              <a:rPr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整理数据、发现规律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的核心智慧一脉相承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3546475" cy="1533525"/>
          </a:xfrm>
          <a:custGeom>
            <a:avLst/>
            <a:gdLst>
              <a:gd name="sw" fmla="*/ 1 w 5585"/>
              <a:gd name="sh" fmla="*/ 1 h 2415"/>
              <a:gd name="mins" fmla="min sw sh"/>
              <a:gd name="dsw" fmla="+- 0 sw mins"/>
              <a:gd name="dsh" fmla="+- 0 sh mins"/>
              <a:gd name="p0x0" fmla="*/ 180 w 5585"/>
              <a:gd name="p0y0" fmla="*/ 0 h 2415"/>
              <a:gd name="p0x1" fmla="*/ 5405 w 5585"/>
              <a:gd name="p0y1" fmla="*/ 0 h 2415"/>
              <a:gd name="p0x2" fmla="*/ 5504 w 5585"/>
              <a:gd name="p0y2" fmla="*/ 0 h 2415"/>
              <a:gd name="p0x3" fmla="*/ 5585 w 5585"/>
              <a:gd name="p0y3" fmla="*/ 80 h 2415"/>
              <a:gd name="p0x4" fmla="*/ 5585 w 5585"/>
              <a:gd name="p0y4" fmla="*/ 180 h 2415"/>
              <a:gd name="p0x5" fmla="*/ 5585 w 5585"/>
              <a:gd name="p0y5" fmla="*/ 2235 h 2415"/>
              <a:gd name="p0x6" fmla="*/ 5585 w 5585"/>
              <a:gd name="p0y6" fmla="*/ 2334 h 2415"/>
              <a:gd name="p0x7" fmla="*/ 5504 w 5585"/>
              <a:gd name="p0y7" fmla="*/ 2415 h 2415"/>
              <a:gd name="p0x8" fmla="*/ 5405 w 5585"/>
              <a:gd name="p0y8" fmla="*/ 2415 h 2415"/>
              <a:gd name="p0x9" fmla="*/ 180 w 5585"/>
              <a:gd name="p0y9" fmla="*/ 2415 h 2415"/>
              <a:gd name="p0x10" fmla="*/ 80 w 5585"/>
              <a:gd name="p0y10" fmla="*/ 2415 h 2415"/>
              <a:gd name="p0x11" fmla="*/ 0 w 5585"/>
              <a:gd name="p0y11" fmla="*/ 2334 h 2415"/>
              <a:gd name="p0x12" fmla="*/ 0 w 5585"/>
              <a:gd name="p0y12" fmla="*/ 2235 h 2415"/>
              <a:gd name="p0x13" fmla="*/ 0 w 5585"/>
              <a:gd name="p0y13" fmla="*/ 180 h 2415"/>
              <a:gd name="p0x14" fmla="*/ 0 w 5585"/>
              <a:gd name="p0y14" fmla="*/ 80 h 2415"/>
              <a:gd name="p0x15" fmla="*/ 80 w 5585"/>
              <a:gd name="p0y15" fmla="*/ 0 h 2415"/>
              <a:gd name="p0x16" fmla="*/ 180 w 5585"/>
              <a:gd name="p0y16" fmla="*/ 0 h 24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273" t="-7681" r="-2273" b="-7681"/>
          <a:stretch>
            <a:fillRect/>
          </a:stretch>
        </p:blipFill>
        <p:spPr>
          <a:xfrm>
            <a:off x="871220" y="1385570"/>
            <a:ext cx="21907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1304925" y="1356360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活动一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771525" y="1824038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调查全班同学出生月份，制作月份分布条形图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1"/>
            </p:custDataLst>
          </p:nvPr>
        </p:nvSpPr>
        <p:spPr>
          <a:xfrm>
            <a:off x="4322445" y="1109345"/>
            <a:ext cx="3546475" cy="1533525"/>
          </a:xfrm>
          <a:custGeom>
            <a:avLst/>
            <a:gdLst>
              <a:gd name="sw" fmla="*/ 1 w 5585"/>
              <a:gd name="sh" fmla="*/ 1 h 2415"/>
              <a:gd name="mins" fmla="min sw sh"/>
              <a:gd name="dsw" fmla="+- 0 sw mins"/>
              <a:gd name="dsh" fmla="+- 0 sh mins"/>
              <a:gd name="p0x0" fmla="*/ 180 w 5585"/>
              <a:gd name="p0y0" fmla="*/ 0 h 2415"/>
              <a:gd name="p0x1" fmla="*/ 5405 w 5585"/>
              <a:gd name="p0y1" fmla="*/ 0 h 2415"/>
              <a:gd name="p0x2" fmla="*/ 5504 w 5585"/>
              <a:gd name="p0y2" fmla="*/ 0 h 2415"/>
              <a:gd name="p0x3" fmla="*/ 5585 w 5585"/>
              <a:gd name="p0y3" fmla="*/ 80 h 2415"/>
              <a:gd name="p0x4" fmla="*/ 5585 w 5585"/>
              <a:gd name="p0y4" fmla="*/ 180 h 2415"/>
              <a:gd name="p0x5" fmla="*/ 5585 w 5585"/>
              <a:gd name="p0y5" fmla="*/ 2235 h 2415"/>
              <a:gd name="p0x6" fmla="*/ 5585 w 5585"/>
              <a:gd name="p0y6" fmla="*/ 2334 h 2415"/>
              <a:gd name="p0x7" fmla="*/ 5504 w 5585"/>
              <a:gd name="p0y7" fmla="*/ 2415 h 2415"/>
              <a:gd name="p0x8" fmla="*/ 5405 w 5585"/>
              <a:gd name="p0y8" fmla="*/ 2415 h 2415"/>
              <a:gd name="p0x9" fmla="*/ 180 w 5585"/>
              <a:gd name="p0y9" fmla="*/ 2415 h 2415"/>
              <a:gd name="p0x10" fmla="*/ 80 w 5585"/>
              <a:gd name="p0y10" fmla="*/ 2415 h 2415"/>
              <a:gd name="p0x11" fmla="*/ 0 w 5585"/>
              <a:gd name="p0y11" fmla="*/ 2334 h 2415"/>
              <a:gd name="p0x12" fmla="*/ 0 w 5585"/>
              <a:gd name="p0y12" fmla="*/ 2235 h 2415"/>
              <a:gd name="p0x13" fmla="*/ 0 w 5585"/>
              <a:gd name="p0y13" fmla="*/ 180 h 2415"/>
              <a:gd name="p0x14" fmla="*/ 0 w 5585"/>
              <a:gd name="p0y14" fmla="*/ 80 h 2415"/>
              <a:gd name="p0x15" fmla="*/ 80 w 5585"/>
              <a:gd name="p0y15" fmla="*/ 0 h 2415"/>
              <a:gd name="p0x16" fmla="*/ 180 w 5585"/>
              <a:gd name="p0y16" fmla="*/ 0 h 24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2"/>
            </p:custDataLst>
          </p:nvPr>
        </p:nvSpPr>
        <p:spPr>
          <a:xfrm>
            <a:off x="45180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4617720" y="1385570"/>
            <a:ext cx="21907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5051451" y="1356360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活动二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4518051" y="1824038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统计班级图书角各类图书数量，制作分类统计表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8068945" y="1109345"/>
            <a:ext cx="3546475" cy="1533525"/>
          </a:xfrm>
          <a:custGeom>
            <a:avLst/>
            <a:gdLst>
              <a:gd name="sw" fmla="*/ 1 w 5585"/>
              <a:gd name="sh" fmla="*/ 1 h 2415"/>
              <a:gd name="mins" fmla="min sw sh"/>
              <a:gd name="dsw" fmla="+- 0 sw mins"/>
              <a:gd name="dsh" fmla="+- 0 sh mins"/>
              <a:gd name="p0x0" fmla="*/ 180 w 5585"/>
              <a:gd name="p0y0" fmla="*/ 0 h 2415"/>
              <a:gd name="p0x1" fmla="*/ 5405 w 5585"/>
              <a:gd name="p0y1" fmla="*/ 0 h 2415"/>
              <a:gd name="p0x2" fmla="*/ 5504 w 5585"/>
              <a:gd name="p0y2" fmla="*/ 0 h 2415"/>
              <a:gd name="p0x3" fmla="*/ 5585 w 5585"/>
              <a:gd name="p0y3" fmla="*/ 80 h 2415"/>
              <a:gd name="p0x4" fmla="*/ 5585 w 5585"/>
              <a:gd name="p0y4" fmla="*/ 180 h 2415"/>
              <a:gd name="p0x5" fmla="*/ 5585 w 5585"/>
              <a:gd name="p0y5" fmla="*/ 2235 h 2415"/>
              <a:gd name="p0x6" fmla="*/ 5585 w 5585"/>
              <a:gd name="p0y6" fmla="*/ 2334 h 2415"/>
              <a:gd name="p0x7" fmla="*/ 5504 w 5585"/>
              <a:gd name="p0y7" fmla="*/ 2415 h 2415"/>
              <a:gd name="p0x8" fmla="*/ 5405 w 5585"/>
              <a:gd name="p0y8" fmla="*/ 2415 h 2415"/>
              <a:gd name="p0x9" fmla="*/ 180 w 5585"/>
              <a:gd name="p0y9" fmla="*/ 2415 h 2415"/>
              <a:gd name="p0x10" fmla="*/ 80 w 5585"/>
              <a:gd name="p0y10" fmla="*/ 2415 h 2415"/>
              <a:gd name="p0x11" fmla="*/ 0 w 5585"/>
              <a:gd name="p0y11" fmla="*/ 2334 h 2415"/>
              <a:gd name="p0x12" fmla="*/ 0 w 5585"/>
              <a:gd name="p0y12" fmla="*/ 2235 h 2415"/>
              <a:gd name="p0x13" fmla="*/ 0 w 5585"/>
              <a:gd name="p0y13" fmla="*/ 180 h 2415"/>
              <a:gd name="p0x14" fmla="*/ 0 w 5585"/>
              <a:gd name="p0y14" fmla="*/ 80 h 2415"/>
              <a:gd name="p0x15" fmla="*/ 80 w 5585"/>
              <a:gd name="p0y15" fmla="*/ 0 h 2415"/>
              <a:gd name="p0x16" fmla="*/ 180 w 5585"/>
              <a:gd name="p0y16" fmla="*/ 0 h 24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8264525" y="14573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7976" t="-1026" r="-7976" b="-1026"/>
          <a:stretch>
            <a:fillRect/>
          </a:stretch>
        </p:blipFill>
        <p:spPr>
          <a:xfrm>
            <a:off x="8319135" y="1537970"/>
            <a:ext cx="30924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3"/>
            </p:custDataLst>
          </p:nvPr>
        </p:nvSpPr>
        <p:spPr>
          <a:xfrm>
            <a:off x="8797976" y="1508760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活动三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8264576" y="1976438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记录一周天气情况，用符号整理数据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5"/>
            </p:custDataLst>
          </p:nvPr>
        </p:nvSpPr>
        <p:spPr>
          <a:xfrm>
            <a:off x="575945" y="2766695"/>
            <a:ext cx="11039475" cy="3057525"/>
          </a:xfrm>
          <a:custGeom>
            <a:avLst/>
            <a:gdLst>
              <a:gd name="sw" fmla="*/ 1 w 17385"/>
              <a:gd name="sh" fmla="*/ 1 h 4815"/>
              <a:gd name="mins" fmla="min sw sh"/>
              <a:gd name="dsw" fmla="+- 0 sw mins"/>
              <a:gd name="dsh" fmla="+- 0 sh mins"/>
              <a:gd name="p0x0" fmla="*/ 180 w 17385"/>
              <a:gd name="p0y0" fmla="*/ 0 h 4815"/>
              <a:gd name="p0x1" fmla="*/ 17205 w 17385"/>
              <a:gd name="p0y1" fmla="*/ 0 h 4815"/>
              <a:gd name="p0x2" fmla="*/ 17304 w 17385"/>
              <a:gd name="p0y2" fmla="*/ 0 h 4815"/>
              <a:gd name="p0x3" fmla="*/ 17385 w 17385"/>
              <a:gd name="p0y3" fmla="*/ 80 h 4815"/>
              <a:gd name="p0x4" fmla="*/ 17385 w 17385"/>
              <a:gd name="p0y4" fmla="*/ 180 h 4815"/>
              <a:gd name="p0x5" fmla="*/ 17385 w 17385"/>
              <a:gd name="p0y5" fmla="*/ 4635 h 4815"/>
              <a:gd name="p0x6" fmla="*/ 17385 w 17385"/>
              <a:gd name="p0y6" fmla="*/ 4734 h 4815"/>
              <a:gd name="p0x7" fmla="*/ 17304 w 17385"/>
              <a:gd name="p0y7" fmla="*/ 4815 h 4815"/>
              <a:gd name="p0x8" fmla="*/ 17205 w 17385"/>
              <a:gd name="p0y8" fmla="*/ 4815 h 4815"/>
              <a:gd name="p0x9" fmla="*/ 180 w 17385"/>
              <a:gd name="p0y9" fmla="*/ 4815 h 4815"/>
              <a:gd name="p0x10" fmla="*/ 80 w 17385"/>
              <a:gd name="p0y10" fmla="*/ 4815 h 4815"/>
              <a:gd name="p0x11" fmla="*/ 0 w 17385"/>
              <a:gd name="p0y11" fmla="*/ 4734 h 4815"/>
              <a:gd name="p0x12" fmla="*/ 0 w 17385"/>
              <a:gd name="p0y12" fmla="*/ 4635 h 4815"/>
              <a:gd name="p0x13" fmla="*/ 0 w 17385"/>
              <a:gd name="p0y13" fmla="*/ 180 h 4815"/>
              <a:gd name="p0x14" fmla="*/ 0 w 17385"/>
              <a:gd name="p0y14" fmla="*/ 80 h 4815"/>
              <a:gd name="p0x15" fmla="*/ 80 w 17385"/>
              <a:gd name="p0y15" fmla="*/ 0 h 4815"/>
              <a:gd name="p0x16" fmla="*/ 180 w 17385"/>
              <a:gd name="p0y16" fmla="*/ 0 h 48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771525" y="2947035"/>
            <a:ext cx="106489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古今对照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1" name="表格 20"/>
          <p:cNvGraphicFramePr/>
          <p:nvPr>
            <p:custDataLst>
              <p:tags r:id="rId27"/>
            </p:custDataLst>
          </p:nvPr>
        </p:nvGraphicFramePr>
        <p:xfrm>
          <a:off x="781050" y="3332480"/>
          <a:ext cx="10639424" cy="2296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56"/>
                <a:gridCol w="3989784"/>
                <a:gridCol w="3989784"/>
              </a:tblGrid>
              <a:tr h="43621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统计场景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古代方法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现代方法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620018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人口统计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编户齐民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人口普查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0018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土地统计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鱼鳞图册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卫星遥感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0018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商业统计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行会记录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大数据分析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数据整理综合练习与文化延伸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095500"/>
          </a:xfrm>
          <a:custGeom>
            <a:avLst/>
            <a:gdLst>
              <a:gd name="sw" fmla="*/ 1 w 5585"/>
              <a:gd name="sh" fmla="*/ 1 h 3300"/>
              <a:gd name="mins" fmla="min sw sh"/>
              <a:gd name="dsw" fmla="+- 0 sw mins"/>
              <a:gd name="dsh" fmla="+- 0 sh mins"/>
              <a:gd name="p0x0" fmla="*/ 180 w 5585"/>
              <a:gd name="p0y0" fmla="*/ 0 h 3300"/>
              <a:gd name="p0x1" fmla="*/ 5405 w 5585"/>
              <a:gd name="p0y1" fmla="*/ 0 h 3300"/>
              <a:gd name="p0x2" fmla="*/ 5504 w 5585"/>
              <a:gd name="p0y2" fmla="*/ 0 h 3300"/>
              <a:gd name="p0x3" fmla="*/ 5585 w 5585"/>
              <a:gd name="p0y3" fmla="*/ 80 h 3300"/>
              <a:gd name="p0x4" fmla="*/ 5585 w 5585"/>
              <a:gd name="p0y4" fmla="*/ 180 h 3300"/>
              <a:gd name="p0x5" fmla="*/ 5585 w 5585"/>
              <a:gd name="p0y5" fmla="*/ 3120 h 3300"/>
              <a:gd name="p0x6" fmla="*/ 5585 w 5585"/>
              <a:gd name="p0y6" fmla="*/ 3219 h 3300"/>
              <a:gd name="p0x7" fmla="*/ 5504 w 5585"/>
              <a:gd name="p0y7" fmla="*/ 3300 h 3300"/>
              <a:gd name="p0x8" fmla="*/ 5405 w 5585"/>
              <a:gd name="p0y8" fmla="*/ 3300 h 3300"/>
              <a:gd name="p0x9" fmla="*/ 180 w 5585"/>
              <a:gd name="p0y9" fmla="*/ 3300 h 3300"/>
              <a:gd name="p0x10" fmla="*/ 80 w 5585"/>
              <a:gd name="p0y10" fmla="*/ 3300 h 3300"/>
              <a:gd name="p0x11" fmla="*/ 0 w 5585"/>
              <a:gd name="p0y11" fmla="*/ 3219 h 3300"/>
              <a:gd name="p0x12" fmla="*/ 0 w 5585"/>
              <a:gd name="p0y12" fmla="*/ 3120 h 3300"/>
              <a:gd name="p0x13" fmla="*/ 0 w 5585"/>
              <a:gd name="p0y13" fmla="*/ 180 h 3300"/>
              <a:gd name="p0x14" fmla="*/ 0 w 5585"/>
              <a:gd name="p0y14" fmla="*/ 80 h 3300"/>
              <a:gd name="p0x15" fmla="*/ 80 w 5585"/>
              <a:gd name="p0y15" fmla="*/ 0 h 3300"/>
              <a:gd name="p0x16" fmla="*/ 180 w 5585"/>
              <a:gd name="p0y16" fmla="*/ 0 h 33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827848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基础练习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71525" y="2152650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或条形图表示给定数据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4322445" y="1109345"/>
            <a:ext cx="3546475" cy="2095500"/>
          </a:xfrm>
          <a:custGeom>
            <a:avLst/>
            <a:gdLst>
              <a:gd name="sw" fmla="*/ 1 w 5585"/>
              <a:gd name="sh" fmla="*/ 1 h 3300"/>
              <a:gd name="mins" fmla="min sw sh"/>
              <a:gd name="dsw" fmla="+- 0 sw mins"/>
              <a:gd name="dsh" fmla="+- 0 sh mins"/>
              <a:gd name="p0x0" fmla="*/ 180 w 5585"/>
              <a:gd name="p0y0" fmla="*/ 0 h 3300"/>
              <a:gd name="p0x1" fmla="*/ 5405 w 5585"/>
              <a:gd name="p0y1" fmla="*/ 0 h 3300"/>
              <a:gd name="p0x2" fmla="*/ 5504 w 5585"/>
              <a:gd name="p0y2" fmla="*/ 0 h 3300"/>
              <a:gd name="p0x3" fmla="*/ 5585 w 5585"/>
              <a:gd name="p0y3" fmla="*/ 80 h 3300"/>
              <a:gd name="p0x4" fmla="*/ 5585 w 5585"/>
              <a:gd name="p0y4" fmla="*/ 180 h 3300"/>
              <a:gd name="p0x5" fmla="*/ 5585 w 5585"/>
              <a:gd name="p0y5" fmla="*/ 3120 h 3300"/>
              <a:gd name="p0x6" fmla="*/ 5585 w 5585"/>
              <a:gd name="p0y6" fmla="*/ 3219 h 3300"/>
              <a:gd name="p0x7" fmla="*/ 5504 w 5585"/>
              <a:gd name="p0y7" fmla="*/ 3300 h 3300"/>
              <a:gd name="p0x8" fmla="*/ 5405 w 5585"/>
              <a:gd name="p0y8" fmla="*/ 3300 h 3300"/>
              <a:gd name="p0x9" fmla="*/ 180 w 5585"/>
              <a:gd name="p0y9" fmla="*/ 3300 h 3300"/>
              <a:gd name="p0x10" fmla="*/ 80 w 5585"/>
              <a:gd name="p0y10" fmla="*/ 3300 h 3300"/>
              <a:gd name="p0x11" fmla="*/ 0 w 5585"/>
              <a:gd name="p0y11" fmla="*/ 3219 h 3300"/>
              <a:gd name="p0x12" fmla="*/ 0 w 5585"/>
              <a:gd name="p0y12" fmla="*/ 3120 h 3300"/>
              <a:gd name="p0x13" fmla="*/ 0 w 5585"/>
              <a:gd name="p0y13" fmla="*/ 180 h 3300"/>
              <a:gd name="p0x14" fmla="*/ 0 w 5585"/>
              <a:gd name="p0y14" fmla="*/ 80 h 3300"/>
              <a:gd name="p0x15" fmla="*/ 80 w 5585"/>
              <a:gd name="p0y15" fmla="*/ 0 h 3300"/>
              <a:gd name="p0x16" fmla="*/ 180 w 5585"/>
              <a:gd name="p0y16" fmla="*/ 0 h 33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518051" y="1827848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进阶练习</a:t>
            </a:r>
            <a:endParaRPr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518051" y="2152650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根据统计图回答问题并做出简单判断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8068945" y="1109345"/>
            <a:ext cx="3546475" cy="2095500"/>
          </a:xfrm>
          <a:custGeom>
            <a:avLst/>
            <a:gdLst>
              <a:gd name="sw" fmla="*/ 1 w 5585"/>
              <a:gd name="sh" fmla="*/ 1 h 3300"/>
              <a:gd name="mins" fmla="min sw sh"/>
              <a:gd name="dsw" fmla="+- 0 sw mins"/>
              <a:gd name="dsh" fmla="+- 0 sh mins"/>
              <a:gd name="p0x0" fmla="*/ 180 w 5585"/>
              <a:gd name="p0y0" fmla="*/ 0 h 3300"/>
              <a:gd name="p0x1" fmla="*/ 5405 w 5585"/>
              <a:gd name="p0y1" fmla="*/ 0 h 3300"/>
              <a:gd name="p0x2" fmla="*/ 5504 w 5585"/>
              <a:gd name="p0y2" fmla="*/ 0 h 3300"/>
              <a:gd name="p0x3" fmla="*/ 5585 w 5585"/>
              <a:gd name="p0y3" fmla="*/ 80 h 3300"/>
              <a:gd name="p0x4" fmla="*/ 5585 w 5585"/>
              <a:gd name="p0y4" fmla="*/ 180 h 3300"/>
              <a:gd name="p0x5" fmla="*/ 5585 w 5585"/>
              <a:gd name="p0y5" fmla="*/ 3120 h 3300"/>
              <a:gd name="p0x6" fmla="*/ 5585 w 5585"/>
              <a:gd name="p0y6" fmla="*/ 3219 h 3300"/>
              <a:gd name="p0x7" fmla="*/ 5504 w 5585"/>
              <a:gd name="p0y7" fmla="*/ 3300 h 3300"/>
              <a:gd name="p0x8" fmla="*/ 5405 w 5585"/>
              <a:gd name="p0y8" fmla="*/ 3300 h 3300"/>
              <a:gd name="p0x9" fmla="*/ 180 w 5585"/>
              <a:gd name="p0y9" fmla="*/ 3300 h 3300"/>
              <a:gd name="p0x10" fmla="*/ 80 w 5585"/>
              <a:gd name="p0y10" fmla="*/ 3300 h 3300"/>
              <a:gd name="p0x11" fmla="*/ 0 w 5585"/>
              <a:gd name="p0y11" fmla="*/ 3219 h 3300"/>
              <a:gd name="p0x12" fmla="*/ 0 w 5585"/>
              <a:gd name="p0y12" fmla="*/ 3120 h 3300"/>
              <a:gd name="p0x13" fmla="*/ 0 w 5585"/>
              <a:gd name="p0y13" fmla="*/ 180 h 3300"/>
              <a:gd name="p0x14" fmla="*/ 0 w 5585"/>
              <a:gd name="p0y14" fmla="*/ 80 h 3300"/>
              <a:gd name="p0x15" fmla="*/ 80 w 5585"/>
              <a:gd name="p0y15" fmla="*/ 0 h 3300"/>
              <a:gd name="p0x16" fmla="*/ 180 w 5585"/>
              <a:gd name="p0y16" fmla="*/ 0 h 33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264576" y="1675448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拓展练习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8264576" y="2000250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设计一个班级小调查，完成从收集到表示的全过程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575945" y="3404870"/>
            <a:ext cx="3546475" cy="2095500"/>
          </a:xfrm>
          <a:custGeom>
            <a:avLst/>
            <a:gdLst>
              <a:gd name="sw" fmla="*/ 1 w 5585"/>
              <a:gd name="sh" fmla="*/ 1 h 3300"/>
              <a:gd name="mins" fmla="min sw sh"/>
              <a:gd name="dsw" fmla="+- 0 sw mins"/>
              <a:gd name="dsh" fmla="+- 0 sh mins"/>
              <a:gd name="p0x0" fmla="*/ 180 w 5585"/>
              <a:gd name="p0y0" fmla="*/ 0 h 3300"/>
              <a:gd name="p0x1" fmla="*/ 5405 w 5585"/>
              <a:gd name="p0y1" fmla="*/ 0 h 3300"/>
              <a:gd name="p0x2" fmla="*/ 5504 w 5585"/>
              <a:gd name="p0y2" fmla="*/ 0 h 3300"/>
              <a:gd name="p0x3" fmla="*/ 5585 w 5585"/>
              <a:gd name="p0y3" fmla="*/ 80 h 3300"/>
              <a:gd name="p0x4" fmla="*/ 5585 w 5585"/>
              <a:gd name="p0y4" fmla="*/ 180 h 3300"/>
              <a:gd name="p0x5" fmla="*/ 5585 w 5585"/>
              <a:gd name="p0y5" fmla="*/ 3120 h 3300"/>
              <a:gd name="p0x6" fmla="*/ 5585 w 5585"/>
              <a:gd name="p0y6" fmla="*/ 3219 h 3300"/>
              <a:gd name="p0x7" fmla="*/ 5504 w 5585"/>
              <a:gd name="p0y7" fmla="*/ 3300 h 3300"/>
              <a:gd name="p0x8" fmla="*/ 5405 w 5585"/>
              <a:gd name="p0y8" fmla="*/ 3300 h 3300"/>
              <a:gd name="p0x9" fmla="*/ 180 w 5585"/>
              <a:gd name="p0y9" fmla="*/ 3300 h 3300"/>
              <a:gd name="p0x10" fmla="*/ 80 w 5585"/>
              <a:gd name="p0y10" fmla="*/ 3300 h 3300"/>
              <a:gd name="p0x11" fmla="*/ 0 w 5585"/>
              <a:gd name="p0y11" fmla="*/ 3219 h 3300"/>
              <a:gd name="p0x12" fmla="*/ 0 w 5585"/>
              <a:gd name="p0y12" fmla="*/ 3120 h 3300"/>
              <a:gd name="p0x13" fmla="*/ 0 w 5585"/>
              <a:gd name="p0y13" fmla="*/ 180 h 3300"/>
              <a:gd name="p0x14" fmla="*/ 0 w 5585"/>
              <a:gd name="p0y14" fmla="*/ 80 h 3300"/>
              <a:gd name="p0x15" fmla="*/ 80 w 5585"/>
              <a:gd name="p0y15" fmla="*/ 0 h 3300"/>
              <a:gd name="p0x16" fmla="*/ 180 w 5585"/>
              <a:gd name="p0y16" fmla="*/ 0 h 33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42430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6795" t="-10152" r="-6795" b="-10152"/>
          <a:stretch>
            <a:fillRect/>
          </a:stretch>
        </p:blipFill>
        <p:spPr>
          <a:xfrm>
            <a:off x="840105" y="4324350"/>
            <a:ext cx="281305" cy="2520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343025" y="3970972"/>
            <a:ext cx="25844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上计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制度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343025" y="4295775"/>
            <a:ext cx="25844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地方官每年向中央报告人口与赋税数据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4322445" y="3404870"/>
            <a:ext cx="3546475" cy="2095500"/>
          </a:xfrm>
          <a:custGeom>
            <a:avLst/>
            <a:gdLst>
              <a:gd name="sw" fmla="*/ 1 w 5585"/>
              <a:gd name="sh" fmla="*/ 1 h 3300"/>
              <a:gd name="mins" fmla="min sw sh"/>
              <a:gd name="dsw" fmla="+- 0 sw mins"/>
              <a:gd name="dsh" fmla="+- 0 sh mins"/>
              <a:gd name="p0x0" fmla="*/ 180 w 5585"/>
              <a:gd name="p0y0" fmla="*/ 0 h 3300"/>
              <a:gd name="p0x1" fmla="*/ 5405 w 5585"/>
              <a:gd name="p0y1" fmla="*/ 0 h 3300"/>
              <a:gd name="p0x2" fmla="*/ 5504 w 5585"/>
              <a:gd name="p0y2" fmla="*/ 0 h 3300"/>
              <a:gd name="p0x3" fmla="*/ 5585 w 5585"/>
              <a:gd name="p0y3" fmla="*/ 80 h 3300"/>
              <a:gd name="p0x4" fmla="*/ 5585 w 5585"/>
              <a:gd name="p0y4" fmla="*/ 180 h 3300"/>
              <a:gd name="p0x5" fmla="*/ 5585 w 5585"/>
              <a:gd name="p0y5" fmla="*/ 3120 h 3300"/>
              <a:gd name="p0x6" fmla="*/ 5585 w 5585"/>
              <a:gd name="p0y6" fmla="*/ 3219 h 3300"/>
              <a:gd name="p0x7" fmla="*/ 5504 w 5585"/>
              <a:gd name="p0y7" fmla="*/ 3300 h 3300"/>
              <a:gd name="p0x8" fmla="*/ 5405 w 5585"/>
              <a:gd name="p0y8" fmla="*/ 3300 h 3300"/>
              <a:gd name="p0x9" fmla="*/ 180 w 5585"/>
              <a:gd name="p0y9" fmla="*/ 3300 h 3300"/>
              <a:gd name="p0x10" fmla="*/ 80 w 5585"/>
              <a:gd name="p0y10" fmla="*/ 3300 h 3300"/>
              <a:gd name="p0x11" fmla="*/ 0 w 5585"/>
              <a:gd name="p0y11" fmla="*/ 3219 h 3300"/>
              <a:gd name="p0x12" fmla="*/ 0 w 5585"/>
              <a:gd name="p0y12" fmla="*/ 3120 h 3300"/>
              <a:gd name="p0x13" fmla="*/ 0 w 5585"/>
              <a:gd name="p0y13" fmla="*/ 180 h 3300"/>
              <a:gd name="p0x14" fmla="*/ 0 w 5585"/>
              <a:gd name="p0y14" fmla="*/ 80 h 3300"/>
              <a:gd name="p0x15" fmla="*/ 80 w 5585"/>
              <a:gd name="p0y15" fmla="*/ 0 h 3300"/>
              <a:gd name="p0x16" fmla="*/ 180 w 5585"/>
              <a:gd name="p0y16" fmla="*/ 0 h 33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4518025" y="42430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7536" r="-2000" b="-7536"/>
          <a:stretch>
            <a:fillRect/>
          </a:stretch>
        </p:blipFill>
        <p:spPr>
          <a:xfrm>
            <a:off x="4603750" y="4324350"/>
            <a:ext cx="247650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5089551" y="4123372"/>
            <a:ext cx="2286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鱼鳞图册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5089551" y="4448175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是古代地理信息系统的雏形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8068945" y="3404870"/>
            <a:ext cx="3546475" cy="2095500"/>
          </a:xfrm>
          <a:custGeom>
            <a:avLst/>
            <a:gdLst>
              <a:gd name="sw" fmla="*/ 1 w 5585"/>
              <a:gd name="sh" fmla="*/ 1 h 3300"/>
              <a:gd name="mins" fmla="min sw sh"/>
              <a:gd name="dsw" fmla="+- 0 sw mins"/>
              <a:gd name="dsh" fmla="+- 0 sh mins"/>
              <a:gd name="p0x0" fmla="*/ 180 w 5585"/>
              <a:gd name="p0y0" fmla="*/ 0 h 3300"/>
              <a:gd name="p0x1" fmla="*/ 5405 w 5585"/>
              <a:gd name="p0y1" fmla="*/ 0 h 3300"/>
              <a:gd name="p0x2" fmla="*/ 5504 w 5585"/>
              <a:gd name="p0y2" fmla="*/ 0 h 3300"/>
              <a:gd name="p0x3" fmla="*/ 5585 w 5585"/>
              <a:gd name="p0y3" fmla="*/ 80 h 3300"/>
              <a:gd name="p0x4" fmla="*/ 5585 w 5585"/>
              <a:gd name="p0y4" fmla="*/ 180 h 3300"/>
              <a:gd name="p0x5" fmla="*/ 5585 w 5585"/>
              <a:gd name="p0y5" fmla="*/ 3120 h 3300"/>
              <a:gd name="p0x6" fmla="*/ 5585 w 5585"/>
              <a:gd name="p0y6" fmla="*/ 3219 h 3300"/>
              <a:gd name="p0x7" fmla="*/ 5504 w 5585"/>
              <a:gd name="p0y7" fmla="*/ 3300 h 3300"/>
              <a:gd name="p0x8" fmla="*/ 5405 w 5585"/>
              <a:gd name="p0y8" fmla="*/ 3300 h 3300"/>
              <a:gd name="p0x9" fmla="*/ 180 w 5585"/>
              <a:gd name="p0y9" fmla="*/ 3300 h 3300"/>
              <a:gd name="p0x10" fmla="*/ 80 w 5585"/>
              <a:gd name="p0y10" fmla="*/ 3300 h 3300"/>
              <a:gd name="p0x11" fmla="*/ 0 w 5585"/>
              <a:gd name="p0y11" fmla="*/ 3219 h 3300"/>
              <a:gd name="p0x12" fmla="*/ 0 w 5585"/>
              <a:gd name="p0y12" fmla="*/ 3120 h 3300"/>
              <a:gd name="p0x13" fmla="*/ 0 w 5585"/>
              <a:gd name="p0y13" fmla="*/ 180 h 3300"/>
              <a:gd name="p0x14" fmla="*/ 0 w 5585"/>
              <a:gd name="p0y14" fmla="*/ 80 h 3300"/>
              <a:gd name="p0x15" fmla="*/ 80 w 5585"/>
              <a:gd name="p0y15" fmla="*/ 0 h 3300"/>
              <a:gd name="p0x16" fmla="*/ 180 w 5585"/>
              <a:gd name="p0y16" fmla="*/ 0 h 33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8264525" y="42430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000" t="-5139" r="-2000" b="-5139"/>
          <a:stretch>
            <a:fillRect/>
          </a:stretch>
        </p:blipFill>
        <p:spPr>
          <a:xfrm>
            <a:off x="8350250" y="4324350"/>
            <a:ext cx="247650" cy="2520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8836076" y="3970972"/>
            <a:ext cx="25844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班级数据年鉴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8836076" y="4295775"/>
            <a:ext cx="25844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引导学生制作年鉴，体验数据整理的完整流程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575945" y="5700395"/>
            <a:ext cx="11039475" cy="771525"/>
          </a:xfrm>
          <a:custGeom>
            <a:avLst/>
            <a:gdLst>
              <a:gd name="sw" fmla="*/ 1 w 17385"/>
              <a:gd name="sh" fmla="*/ 1 h 1215"/>
              <a:gd name="mins" fmla="min sw sh"/>
              <a:gd name="dsw" fmla="+- 0 sw mins"/>
              <a:gd name="dsh" fmla="+- 0 sh mins"/>
              <a:gd name="p0x0" fmla="*/ 180 w 17385"/>
              <a:gd name="p0y0" fmla="*/ 0 h 1215"/>
              <a:gd name="p0x1" fmla="*/ 17205 w 17385"/>
              <a:gd name="p0y1" fmla="*/ 0 h 1215"/>
              <a:gd name="p0x2" fmla="*/ 17304 w 17385"/>
              <a:gd name="p0y2" fmla="*/ 0 h 1215"/>
              <a:gd name="p0x3" fmla="*/ 17385 w 17385"/>
              <a:gd name="p0y3" fmla="*/ 80 h 1215"/>
              <a:gd name="p0x4" fmla="*/ 17385 w 17385"/>
              <a:gd name="p0y4" fmla="*/ 180 h 1215"/>
              <a:gd name="p0x5" fmla="*/ 17385 w 17385"/>
              <a:gd name="p0y5" fmla="*/ 1035 h 1215"/>
              <a:gd name="p0x6" fmla="*/ 17385 w 17385"/>
              <a:gd name="p0y6" fmla="*/ 1134 h 1215"/>
              <a:gd name="p0x7" fmla="*/ 17304 w 17385"/>
              <a:gd name="p0y7" fmla="*/ 1215 h 1215"/>
              <a:gd name="p0x8" fmla="*/ 17205 w 17385"/>
              <a:gd name="p0y8" fmla="*/ 1215 h 1215"/>
              <a:gd name="p0x9" fmla="*/ 180 w 17385"/>
              <a:gd name="p0y9" fmla="*/ 1215 h 1215"/>
              <a:gd name="p0x10" fmla="*/ 80 w 17385"/>
              <a:gd name="p0y10" fmla="*/ 1215 h 1215"/>
              <a:gd name="p0x11" fmla="*/ 0 w 17385"/>
              <a:gd name="p0y11" fmla="*/ 1134 h 1215"/>
              <a:gd name="p0x12" fmla="*/ 0 w 17385"/>
              <a:gd name="p0y12" fmla="*/ 1035 h 1215"/>
              <a:gd name="p0x13" fmla="*/ 0 w 17385"/>
              <a:gd name="p0y13" fmla="*/ 180 h 1215"/>
              <a:gd name="p0x14" fmla="*/ 0 w 17385"/>
              <a:gd name="p0y14" fmla="*/ 80 h 1215"/>
              <a:gd name="p0x15" fmla="*/ 80 w 17385"/>
              <a:gd name="p0y15" fmla="*/ 0 h 1215"/>
              <a:gd name="p0x16" fmla="*/ 180 w 17385"/>
              <a:gd name="p0y16" fmla="*/ 0 h 1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2924251" y="5874067"/>
            <a:ext cx="6953097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制作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班级数据年鉴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，体验数据整理的完整流程</a:t>
            </a:r>
            <a:endParaRPr lang="zh-CN" altLang="en-US" sz="24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56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57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5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1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11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6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6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63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1224</Words>
  <Application>WPS 演示</Application>
  <PresentationFormat>宽屏</PresentationFormat>
  <Paragraphs>207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数据的整理和表示——从鱼鳞图册到现代统计</vt:lpstr>
      <vt:lpstr>文化溯源：古人如何统计与记录</vt:lpstr>
      <vt:lpstr>PowerPoint 演示文稿</vt:lpstr>
      <vt:lpstr>PowerPoint 演示文稿</vt:lpstr>
      <vt:lpstr>知识建构：数据的收集、整理与表示</vt:lpstr>
      <vt:lpstr>PowerPoint 演示文稿</vt:lpstr>
      <vt:lpstr>PowerPoint 演示文稿</vt:lpstr>
      <vt:lpstr>实践拓展：从古代统计到现代调查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