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12" r:id="rId3"/>
    <p:sldId id="413" r:id="rId4"/>
    <p:sldId id="414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46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乘积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91310" g="54572" b="30499">
                      <a:alpha val="100000"/>
                    </a:scrgbClr>
                  </a:gs>
                  <a:gs pos="100000">
                    <a:scrgbClr r="91310" g="54572" b="3049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50×10</c:v>
                </c:pt>
                <c:pt idx="1">
                  <c:v>120×40</c:v>
                </c:pt>
                <c:pt idx="2">
                  <c:v>5×1</c:v>
                </c:pt>
                <c:pt idx="3">
                  <c:v>12×4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</c:v>
                </c:pt>
                <c:pt idx="1">
                  <c:v>4800</c:v>
                </c:pt>
                <c:pt idx="2">
                  <c:v>5</c:v>
                </c:pt>
                <c:pt idx="3">
                  <c:v>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22"/>
        <c:overlap val="-30"/>
        <c:axId val="848188974"/>
        <c:axId val="329216588"/>
      </c:barChart>
      <c:catAx>
        <c:axId val="84818897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329216588"/>
        <c:crosses val="autoZero"/>
        <c:auto val="1"/>
        <c:lblAlgn val="ctr"/>
        <c:lblOffset val="100"/>
        <c:noMultiLvlLbl val="0"/>
      </c:catAx>
      <c:valAx>
        <c:axId val="32921658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4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积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4818897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fcd549b-654f-48ef-80cd-37df871139fb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image" Target="../media/image9.svg"/><Relationship Id="rId22" Type="http://schemas.openxmlformats.org/officeDocument/2006/relationships/image" Target="../media/image8.png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image" Target="../media/image7.svg"/><Relationship Id="rId16" Type="http://schemas.openxmlformats.org/officeDocument/2006/relationships/image" Target="../media/image6.png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image" Target="../media/image5.svg"/><Relationship Id="rId10" Type="http://schemas.openxmlformats.org/officeDocument/2006/relationships/image" Target="../media/image4.png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8.xml"/><Relationship Id="rId8" Type="http://schemas.openxmlformats.org/officeDocument/2006/relationships/tags" Target="../tags/tag117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1" Type="http://schemas.openxmlformats.org/officeDocument/2006/relationships/slideLayout" Target="../slideLayouts/slideLayout6.xml"/><Relationship Id="rId40" Type="http://schemas.openxmlformats.org/officeDocument/2006/relationships/tags" Target="../tags/tag141.xml"/><Relationship Id="rId4" Type="http://schemas.openxmlformats.org/officeDocument/2006/relationships/tags" Target="../tags/tag113.xml"/><Relationship Id="rId39" Type="http://schemas.openxmlformats.org/officeDocument/2006/relationships/tags" Target="../tags/tag140.xml"/><Relationship Id="rId38" Type="http://schemas.openxmlformats.org/officeDocument/2006/relationships/image" Target="../media/image17.svg"/><Relationship Id="rId37" Type="http://schemas.openxmlformats.org/officeDocument/2006/relationships/image" Target="../media/image16.png"/><Relationship Id="rId36" Type="http://schemas.openxmlformats.org/officeDocument/2006/relationships/tags" Target="../tags/tag139.xml"/><Relationship Id="rId35" Type="http://schemas.openxmlformats.org/officeDocument/2006/relationships/tags" Target="../tags/tag138.xml"/><Relationship Id="rId34" Type="http://schemas.openxmlformats.org/officeDocument/2006/relationships/tags" Target="../tags/tag137.xml"/><Relationship Id="rId33" Type="http://schemas.openxmlformats.org/officeDocument/2006/relationships/tags" Target="../tags/tag136.xml"/><Relationship Id="rId32" Type="http://schemas.openxmlformats.org/officeDocument/2006/relationships/tags" Target="../tags/tag135.xml"/><Relationship Id="rId31" Type="http://schemas.openxmlformats.org/officeDocument/2006/relationships/image" Target="../media/image15.svg"/><Relationship Id="rId30" Type="http://schemas.openxmlformats.org/officeDocument/2006/relationships/image" Target="../media/image14.png"/><Relationship Id="rId3" Type="http://schemas.openxmlformats.org/officeDocument/2006/relationships/tags" Target="../tags/tag112.xml"/><Relationship Id="rId29" Type="http://schemas.openxmlformats.org/officeDocument/2006/relationships/tags" Target="../tags/tag134.xml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130.xml"/><Relationship Id="rId22" Type="http://schemas.openxmlformats.org/officeDocument/2006/relationships/tags" Target="../tags/tag129.xml"/><Relationship Id="rId21" Type="http://schemas.openxmlformats.org/officeDocument/2006/relationships/tags" Target="../tags/tag128.xml"/><Relationship Id="rId20" Type="http://schemas.openxmlformats.org/officeDocument/2006/relationships/tags" Target="../tags/tag127.xml"/><Relationship Id="rId2" Type="http://schemas.openxmlformats.org/officeDocument/2006/relationships/tags" Target="../tags/tag111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126.xml"/><Relationship Id="rId16" Type="http://schemas.openxmlformats.org/officeDocument/2006/relationships/tags" Target="../tags/tag125.xml"/><Relationship Id="rId15" Type="http://schemas.openxmlformats.org/officeDocument/2006/relationships/tags" Target="../tags/tag124.xml"/><Relationship Id="rId14" Type="http://schemas.openxmlformats.org/officeDocument/2006/relationships/tags" Target="../tags/tag123.xml"/><Relationship Id="rId13" Type="http://schemas.openxmlformats.org/officeDocument/2006/relationships/tags" Target="../tags/tag122.xml"/><Relationship Id="rId12" Type="http://schemas.openxmlformats.org/officeDocument/2006/relationships/tags" Target="../tags/tag121.xml"/><Relationship Id="rId11" Type="http://schemas.openxmlformats.org/officeDocument/2006/relationships/tags" Target="../tags/tag120.xml"/><Relationship Id="rId10" Type="http://schemas.openxmlformats.org/officeDocument/2006/relationships/tags" Target="../tags/tag119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" Type="http://schemas.openxmlformats.org/officeDocument/2006/relationships/tags" Target="../tags/tag14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180.xml"/><Relationship Id="rId35" Type="http://schemas.openxmlformats.org/officeDocument/2006/relationships/tags" Target="../tags/tag179.xml"/><Relationship Id="rId34" Type="http://schemas.openxmlformats.org/officeDocument/2006/relationships/tags" Target="../tags/tag178.xml"/><Relationship Id="rId33" Type="http://schemas.openxmlformats.org/officeDocument/2006/relationships/tags" Target="../tags/tag177.xml"/><Relationship Id="rId32" Type="http://schemas.openxmlformats.org/officeDocument/2006/relationships/tags" Target="../tags/tag176.xml"/><Relationship Id="rId31" Type="http://schemas.openxmlformats.org/officeDocument/2006/relationships/tags" Target="../tags/tag175.xml"/><Relationship Id="rId30" Type="http://schemas.openxmlformats.org/officeDocument/2006/relationships/tags" Target="../tags/tag174.xml"/><Relationship Id="rId3" Type="http://schemas.openxmlformats.org/officeDocument/2006/relationships/tags" Target="../tags/tag147.xml"/><Relationship Id="rId29" Type="http://schemas.openxmlformats.org/officeDocument/2006/relationships/tags" Target="../tags/tag173.xml"/><Relationship Id="rId28" Type="http://schemas.openxmlformats.org/officeDocument/2006/relationships/tags" Target="../tags/tag172.xml"/><Relationship Id="rId27" Type="http://schemas.openxmlformats.org/officeDocument/2006/relationships/tags" Target="../tags/tag171.xml"/><Relationship Id="rId26" Type="http://schemas.openxmlformats.org/officeDocument/2006/relationships/tags" Target="../tags/tag170.xml"/><Relationship Id="rId25" Type="http://schemas.openxmlformats.org/officeDocument/2006/relationships/tags" Target="../tags/tag169.xml"/><Relationship Id="rId24" Type="http://schemas.openxmlformats.org/officeDocument/2006/relationships/tags" Target="../tags/tag168.xml"/><Relationship Id="rId23" Type="http://schemas.openxmlformats.org/officeDocument/2006/relationships/tags" Target="../tags/tag167.xml"/><Relationship Id="rId22" Type="http://schemas.openxmlformats.org/officeDocument/2006/relationships/tags" Target="../tags/tag166.xml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tags" Target="../tags/tag146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12.xml"/><Relationship Id="rId43" Type="http://schemas.openxmlformats.org/officeDocument/2006/relationships/tags" Target="../tags/tag211.xml"/><Relationship Id="rId42" Type="http://schemas.openxmlformats.org/officeDocument/2006/relationships/tags" Target="../tags/tag210.xml"/><Relationship Id="rId41" Type="http://schemas.openxmlformats.org/officeDocument/2006/relationships/tags" Target="../tags/tag209.xml"/><Relationship Id="rId40" Type="http://schemas.openxmlformats.org/officeDocument/2006/relationships/tags" Target="../tags/tag208.xml"/><Relationship Id="rId4" Type="http://schemas.openxmlformats.org/officeDocument/2006/relationships/tags" Target="../tags/tag184.xml"/><Relationship Id="rId39" Type="http://schemas.openxmlformats.org/officeDocument/2006/relationships/tags" Target="../tags/tag207.xml"/><Relationship Id="rId38" Type="http://schemas.openxmlformats.org/officeDocument/2006/relationships/tags" Target="../tags/tag206.xml"/><Relationship Id="rId37" Type="http://schemas.openxmlformats.org/officeDocument/2006/relationships/image" Target="../media/image27.svg"/><Relationship Id="rId36" Type="http://schemas.openxmlformats.org/officeDocument/2006/relationships/image" Target="../media/image26.png"/><Relationship Id="rId35" Type="http://schemas.openxmlformats.org/officeDocument/2006/relationships/tags" Target="../tags/tag205.xml"/><Relationship Id="rId34" Type="http://schemas.openxmlformats.org/officeDocument/2006/relationships/tags" Target="../tags/tag204.xml"/><Relationship Id="rId33" Type="http://schemas.openxmlformats.org/officeDocument/2006/relationships/tags" Target="../tags/tag203.xml"/><Relationship Id="rId32" Type="http://schemas.openxmlformats.org/officeDocument/2006/relationships/tags" Target="../tags/tag202.xml"/><Relationship Id="rId31" Type="http://schemas.openxmlformats.org/officeDocument/2006/relationships/tags" Target="../tags/tag201.xml"/><Relationship Id="rId30" Type="http://schemas.openxmlformats.org/officeDocument/2006/relationships/image" Target="../media/image17.svg"/><Relationship Id="rId3" Type="http://schemas.openxmlformats.org/officeDocument/2006/relationships/tags" Target="../tags/tag183.xml"/><Relationship Id="rId29" Type="http://schemas.openxmlformats.org/officeDocument/2006/relationships/image" Target="../media/image16.png"/><Relationship Id="rId28" Type="http://schemas.openxmlformats.org/officeDocument/2006/relationships/tags" Target="../tags/tag200.xml"/><Relationship Id="rId27" Type="http://schemas.openxmlformats.org/officeDocument/2006/relationships/tags" Target="../tags/tag199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tags" Target="../tags/tag196.xml"/><Relationship Id="rId23" Type="http://schemas.openxmlformats.org/officeDocument/2006/relationships/image" Target="../media/image25.svg"/><Relationship Id="rId22" Type="http://schemas.openxmlformats.org/officeDocument/2006/relationships/image" Target="../media/image24.png"/><Relationship Id="rId21" Type="http://schemas.openxmlformats.org/officeDocument/2006/relationships/tags" Target="../tags/tag195.xml"/><Relationship Id="rId20" Type="http://schemas.openxmlformats.org/officeDocument/2006/relationships/tags" Target="../tags/tag194.xml"/><Relationship Id="rId2" Type="http://schemas.openxmlformats.org/officeDocument/2006/relationships/tags" Target="../tags/tag182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image" Target="../media/image23.svg"/><Relationship Id="rId16" Type="http://schemas.openxmlformats.org/officeDocument/2006/relationships/image" Target="../media/image22.png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image" Target="../media/image21.svg"/><Relationship Id="rId10" Type="http://schemas.openxmlformats.org/officeDocument/2006/relationships/image" Target="../media/image20.png"/><Relationship Id="rId1" Type="http://schemas.openxmlformats.org/officeDocument/2006/relationships/tags" Target="../tags/tag18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2.xml"/><Relationship Id="rId8" Type="http://schemas.openxmlformats.org/officeDocument/2006/relationships/tags" Target="../tags/tag221.xml"/><Relationship Id="rId7" Type="http://schemas.openxmlformats.org/officeDocument/2006/relationships/image" Target="../media/image29.svg"/><Relationship Id="rId6" Type="http://schemas.openxmlformats.org/officeDocument/2006/relationships/image" Target="../media/image28.png"/><Relationship Id="rId5" Type="http://schemas.openxmlformats.org/officeDocument/2006/relationships/tags" Target="../tags/tag220.xml"/><Relationship Id="rId4" Type="http://schemas.openxmlformats.org/officeDocument/2006/relationships/tags" Target="../tags/tag219.xml"/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0" Type="http://schemas.openxmlformats.org/officeDocument/2006/relationships/slideLayout" Target="../slideLayouts/slideLayout6.xml"/><Relationship Id="rId1" Type="http://schemas.openxmlformats.org/officeDocument/2006/relationships/tags" Target="../tags/tag21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242.xml"/><Relationship Id="rId25" Type="http://schemas.openxmlformats.org/officeDocument/2006/relationships/tags" Target="../tags/tag241.xml"/><Relationship Id="rId24" Type="http://schemas.openxmlformats.org/officeDocument/2006/relationships/image" Target="../media/image33.svg"/><Relationship Id="rId23" Type="http://schemas.openxmlformats.org/officeDocument/2006/relationships/image" Target="../media/image32.png"/><Relationship Id="rId22" Type="http://schemas.openxmlformats.org/officeDocument/2006/relationships/tags" Target="../tags/tag240.xml"/><Relationship Id="rId21" Type="http://schemas.openxmlformats.org/officeDocument/2006/relationships/tags" Target="../tags/tag239.xml"/><Relationship Id="rId20" Type="http://schemas.openxmlformats.org/officeDocument/2006/relationships/tags" Target="../tags/tag238.xml"/><Relationship Id="rId2" Type="http://schemas.openxmlformats.org/officeDocument/2006/relationships/tags" Target="../tags/tag224.xml"/><Relationship Id="rId19" Type="http://schemas.openxmlformats.org/officeDocument/2006/relationships/tags" Target="../tags/tag237.xml"/><Relationship Id="rId18" Type="http://schemas.openxmlformats.org/officeDocument/2006/relationships/image" Target="../media/image19.svg"/><Relationship Id="rId17" Type="http://schemas.openxmlformats.org/officeDocument/2006/relationships/image" Target="../media/image18.png"/><Relationship Id="rId16" Type="http://schemas.openxmlformats.org/officeDocument/2006/relationships/tags" Target="../tags/tag236.xml"/><Relationship Id="rId15" Type="http://schemas.openxmlformats.org/officeDocument/2006/relationships/tags" Target="../tags/tag235.xml"/><Relationship Id="rId14" Type="http://schemas.openxmlformats.org/officeDocument/2006/relationships/tags" Target="../tags/tag234.xml"/><Relationship Id="rId13" Type="http://schemas.openxmlformats.org/officeDocument/2006/relationships/tags" Target="../tags/tag233.xml"/><Relationship Id="rId12" Type="http://schemas.openxmlformats.org/officeDocument/2006/relationships/image" Target="../media/image31.svg"/><Relationship Id="rId11" Type="http://schemas.openxmlformats.org/officeDocument/2006/relationships/image" Target="../media/image30.png"/><Relationship Id="rId10" Type="http://schemas.openxmlformats.org/officeDocument/2006/relationships/tags" Target="../tags/tag232.xml"/><Relationship Id="rId1" Type="http://schemas.openxmlformats.org/officeDocument/2006/relationships/tags" Target="../tags/tag22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tags" Target="../tags/tag2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乘法——从九九表到铺地锦的乘法演变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文化溯源：九九乘法表的千年传承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九九表：中华数学的根基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049593" y="1468164"/>
            <a:ext cx="2397623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2200</a:t>
            </a:r>
            <a:endParaRPr sz="5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837617" y="1844402"/>
            <a:ext cx="609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732488" y="2442572"/>
            <a:ext cx="8983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8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距今超过</a:t>
            </a:r>
            <a:endParaRPr sz="1350" spc="8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4895774" y="2868692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九九乘法表的历史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256606" y="3318272"/>
            <a:ext cx="7678712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春秋战国时期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已广泛使用九九乘法表，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里耶秦简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出土文物证实其距今超过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3235325" y="3888740"/>
            <a:ext cx="1504950" cy="1158240"/>
          </a:xfrm>
          <a:custGeom>
            <a:avLst/>
            <a:gdLst>
              <a:gd name="sw" fmla="*/ 1 w 2370"/>
              <a:gd name="sh" fmla="*/ 1 h 1823"/>
              <a:gd name="mins" fmla="min sw sh"/>
              <a:gd name="dsw" fmla="+- 0 sw mins"/>
              <a:gd name="dsh" fmla="+- 0 sh mins"/>
              <a:gd name="p0x0" fmla="*/ 180 w 2370"/>
              <a:gd name="p0y0" fmla="*/ 0 h 1823"/>
              <a:gd name="p0x1" fmla="*/ 2190 w 2370"/>
              <a:gd name="p0y1" fmla="*/ 0 h 1823"/>
              <a:gd name="p0x2" fmla="*/ 2289 w 2370"/>
              <a:gd name="p0y2" fmla="*/ 0 h 1823"/>
              <a:gd name="p0x3" fmla="*/ 2370 w 2370"/>
              <a:gd name="p0y3" fmla="*/ 80 h 1823"/>
              <a:gd name="p0x4" fmla="*/ 2370 w 2370"/>
              <a:gd name="p0y4" fmla="*/ 180 h 1823"/>
              <a:gd name="p0x5" fmla="*/ 2370 w 2370"/>
              <a:gd name="p0y5" fmla="*/ 1643 h 1823"/>
              <a:gd name="p0x6" fmla="*/ 2370 w 2370"/>
              <a:gd name="p0y6" fmla="*/ 1743 h 1823"/>
              <a:gd name="p0x7" fmla="*/ 2289 w 2370"/>
              <a:gd name="p0y7" fmla="*/ 1823 h 1823"/>
              <a:gd name="p0x8" fmla="*/ 2190 w 2370"/>
              <a:gd name="p0y8" fmla="*/ 1823 h 1823"/>
              <a:gd name="p0x9" fmla="*/ 180 w 2370"/>
              <a:gd name="p0y9" fmla="*/ 1823 h 1823"/>
              <a:gd name="p0x10" fmla="*/ 80 w 2370"/>
              <a:gd name="p0y10" fmla="*/ 1823 h 1823"/>
              <a:gd name="p0x11" fmla="*/ 0 w 2370"/>
              <a:gd name="p0y11" fmla="*/ 1743 h 1823"/>
              <a:gd name="p0x12" fmla="*/ 0 w 2370"/>
              <a:gd name="p0y12" fmla="*/ 1643 h 1823"/>
              <a:gd name="p0x13" fmla="*/ 0 w 2370"/>
              <a:gd name="p0y13" fmla="*/ 180 h 1823"/>
              <a:gd name="p0x14" fmla="*/ 0 w 2370"/>
              <a:gd name="p0y14" fmla="*/ 80 h 1823"/>
              <a:gd name="p0x15" fmla="*/ 80 w 2370"/>
              <a:gd name="p0y15" fmla="*/ 0 h 1823"/>
              <a:gd name="p0x16" fmla="*/ 180 w 2370"/>
              <a:gd name="p0y16" fmla="*/ 0 h 18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3816350" y="40030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6818" t="-12407" r="-6818" b="-12407"/>
          <a:stretch>
            <a:fillRect/>
          </a:stretch>
        </p:blipFill>
        <p:spPr>
          <a:xfrm>
            <a:off x="3868420" y="4065270"/>
            <a:ext cx="23812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3344990" y="4369241"/>
            <a:ext cx="128595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世界上最早的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完整乘法口诀表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930775" y="3888740"/>
            <a:ext cx="1815465" cy="1158240"/>
          </a:xfrm>
          <a:custGeom>
            <a:avLst/>
            <a:gdLst>
              <a:gd name="sw" fmla="*/ 1 w 2859"/>
              <a:gd name="sh" fmla="*/ 1 h 1823"/>
              <a:gd name="mins" fmla="min sw sh"/>
              <a:gd name="dsw" fmla="+- 0 sw mins"/>
              <a:gd name="dsh" fmla="+- 0 sh mins"/>
              <a:gd name="p0x0" fmla="*/ 180 w 2859"/>
              <a:gd name="p0y0" fmla="*/ 0 h 1823"/>
              <a:gd name="p0x1" fmla="*/ 2679 w 2859"/>
              <a:gd name="p0y1" fmla="*/ 0 h 1823"/>
              <a:gd name="p0x2" fmla="*/ 2778 w 2859"/>
              <a:gd name="p0y2" fmla="*/ 0 h 1823"/>
              <a:gd name="p0x3" fmla="*/ 2859 w 2859"/>
              <a:gd name="p0y3" fmla="*/ 80 h 1823"/>
              <a:gd name="p0x4" fmla="*/ 2859 w 2859"/>
              <a:gd name="p0y4" fmla="*/ 180 h 1823"/>
              <a:gd name="p0x5" fmla="*/ 2859 w 2859"/>
              <a:gd name="p0y5" fmla="*/ 1643 h 1823"/>
              <a:gd name="p0x6" fmla="*/ 2859 w 2859"/>
              <a:gd name="p0y6" fmla="*/ 1743 h 1823"/>
              <a:gd name="p0x7" fmla="*/ 2778 w 2859"/>
              <a:gd name="p0y7" fmla="*/ 1823 h 1823"/>
              <a:gd name="p0x8" fmla="*/ 2679 w 2859"/>
              <a:gd name="p0y8" fmla="*/ 1823 h 1823"/>
              <a:gd name="p0x9" fmla="*/ 180 w 2859"/>
              <a:gd name="p0y9" fmla="*/ 1823 h 1823"/>
              <a:gd name="p0x10" fmla="*/ 80 w 2859"/>
              <a:gd name="p0y10" fmla="*/ 1823 h 1823"/>
              <a:gd name="p0x11" fmla="*/ 0 w 2859"/>
              <a:gd name="p0y11" fmla="*/ 1743 h 1823"/>
              <a:gd name="p0x12" fmla="*/ 0 w 2859"/>
              <a:gd name="p0y12" fmla="*/ 1643 h 1823"/>
              <a:gd name="p0x13" fmla="*/ 0 w 2859"/>
              <a:gd name="p0y13" fmla="*/ 180 h 1823"/>
              <a:gd name="p0x14" fmla="*/ 0 w 2859"/>
              <a:gd name="p0y14" fmla="*/ 80 h 1823"/>
              <a:gd name="p0x15" fmla="*/ 80 w 2859"/>
              <a:gd name="p0y15" fmla="*/ 0 h 1823"/>
              <a:gd name="p0x16" fmla="*/ 180 w 2859"/>
              <a:gd name="p0y16" fmla="*/ 0 h 18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666740" y="40030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4259" t="-36410" r="-4259" b="-36410"/>
          <a:stretch>
            <a:fillRect/>
          </a:stretch>
        </p:blipFill>
        <p:spPr>
          <a:xfrm>
            <a:off x="5745480" y="4065270"/>
            <a:ext cx="18605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040516" y="4369241"/>
            <a:ext cx="159655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九九八十一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起念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九九表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936740" y="3888740"/>
            <a:ext cx="2019300" cy="1158240"/>
          </a:xfrm>
          <a:custGeom>
            <a:avLst/>
            <a:gdLst>
              <a:gd name="sw" fmla="*/ 1 w 3180"/>
              <a:gd name="sh" fmla="*/ 1 h 1823"/>
              <a:gd name="mins" fmla="min sw sh"/>
              <a:gd name="dsw" fmla="+- 0 sw mins"/>
              <a:gd name="dsh" fmla="+- 0 sh mins"/>
              <a:gd name="p0x0" fmla="*/ 180 w 3180"/>
              <a:gd name="p0y0" fmla="*/ 0 h 1823"/>
              <a:gd name="p0x1" fmla="*/ 3000 w 3180"/>
              <a:gd name="p0y1" fmla="*/ 0 h 1823"/>
              <a:gd name="p0x2" fmla="*/ 3099 w 3180"/>
              <a:gd name="p0y2" fmla="*/ 0 h 1823"/>
              <a:gd name="p0x3" fmla="*/ 3180 w 3180"/>
              <a:gd name="p0y3" fmla="*/ 80 h 1823"/>
              <a:gd name="p0x4" fmla="*/ 3180 w 3180"/>
              <a:gd name="p0y4" fmla="*/ 180 h 1823"/>
              <a:gd name="p0x5" fmla="*/ 3180 w 3180"/>
              <a:gd name="p0y5" fmla="*/ 1643 h 1823"/>
              <a:gd name="p0x6" fmla="*/ 3180 w 3180"/>
              <a:gd name="p0y6" fmla="*/ 1743 h 1823"/>
              <a:gd name="p0x7" fmla="*/ 3099 w 3180"/>
              <a:gd name="p0y7" fmla="*/ 1823 h 1823"/>
              <a:gd name="p0x8" fmla="*/ 3000 w 3180"/>
              <a:gd name="p0y8" fmla="*/ 1823 h 1823"/>
              <a:gd name="p0x9" fmla="*/ 180 w 3180"/>
              <a:gd name="p0y9" fmla="*/ 1823 h 1823"/>
              <a:gd name="p0x10" fmla="*/ 80 w 3180"/>
              <a:gd name="p0y10" fmla="*/ 1823 h 1823"/>
              <a:gd name="p0x11" fmla="*/ 0 w 3180"/>
              <a:gd name="p0y11" fmla="*/ 1743 h 1823"/>
              <a:gd name="p0x12" fmla="*/ 0 w 3180"/>
              <a:gd name="p0y12" fmla="*/ 1643 h 1823"/>
              <a:gd name="p0x13" fmla="*/ 0 w 3180"/>
              <a:gd name="p0y13" fmla="*/ 180 h 1823"/>
              <a:gd name="p0x14" fmla="*/ 0 w 3180"/>
              <a:gd name="p0y14" fmla="*/ 80 h 1823"/>
              <a:gd name="p0x15" fmla="*/ 80 w 3180"/>
              <a:gd name="p0y15" fmla="*/ 0 h 1823"/>
              <a:gd name="p0x16" fmla="*/ 180 w 3180"/>
              <a:gd name="p0y16" fmla="*/ 0 h 18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74940" y="40030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7841615" y="4065270"/>
            <a:ext cx="209550" cy="2139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046643" y="4369241"/>
            <a:ext cx="180030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汉代韩婴《韩诗外传》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记载齐桓公招贤典故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766445" y="5265420"/>
            <a:ext cx="10658475" cy="802005"/>
          </a:xfrm>
          <a:custGeom>
            <a:avLst/>
            <a:gdLst>
              <a:gd name="sw" fmla="*/ 1 w 16785"/>
              <a:gd name="sh" fmla="*/ 1 h 1262"/>
              <a:gd name="mins" fmla="min sw sh"/>
              <a:gd name="dsw" fmla="+- 0 sw mins"/>
              <a:gd name="dsh" fmla="+- 0 sh mins"/>
              <a:gd name="p0x0" fmla="*/ 180 w 16785"/>
              <a:gd name="p0y0" fmla="*/ 0 h 1262"/>
              <a:gd name="p0x1" fmla="*/ 16605 w 16785"/>
              <a:gd name="p0y1" fmla="*/ 0 h 1262"/>
              <a:gd name="p0x2" fmla="*/ 16704 w 16785"/>
              <a:gd name="p0y2" fmla="*/ 0 h 1262"/>
              <a:gd name="p0x3" fmla="*/ 16785 w 16785"/>
              <a:gd name="p0y3" fmla="*/ 80 h 1262"/>
              <a:gd name="p0x4" fmla="*/ 16785 w 16785"/>
              <a:gd name="p0y4" fmla="*/ 180 h 1262"/>
              <a:gd name="p0x5" fmla="*/ 16785 w 16785"/>
              <a:gd name="p0y5" fmla="*/ 1082 h 1262"/>
              <a:gd name="p0x6" fmla="*/ 16785 w 16785"/>
              <a:gd name="p0y6" fmla="*/ 1182 h 1262"/>
              <a:gd name="p0x7" fmla="*/ 16704 w 16785"/>
              <a:gd name="p0y7" fmla="*/ 1262 h 1262"/>
              <a:gd name="p0x8" fmla="*/ 16605 w 16785"/>
              <a:gd name="p0y8" fmla="*/ 1262 h 1262"/>
              <a:gd name="p0x9" fmla="*/ 180 w 16785"/>
              <a:gd name="p0y9" fmla="*/ 1262 h 1262"/>
              <a:gd name="p0x10" fmla="*/ 80 w 16785"/>
              <a:gd name="p0y10" fmla="*/ 1262 h 1262"/>
              <a:gd name="p0x11" fmla="*/ 0 w 16785"/>
              <a:gd name="p0y11" fmla="*/ 1182 h 1262"/>
              <a:gd name="p0x12" fmla="*/ 0 w 16785"/>
              <a:gd name="p0y12" fmla="*/ 1082 h 1262"/>
              <a:gd name="p0x13" fmla="*/ 0 w 16785"/>
              <a:gd name="p0y13" fmla="*/ 180 h 1262"/>
              <a:gd name="p0x14" fmla="*/ 0 w 16785"/>
              <a:gd name="p0y14" fmla="*/ 80 h 1262"/>
              <a:gd name="p0x15" fmla="*/ 80 w 16785"/>
              <a:gd name="p0y15" fmla="*/ 0 h 1262"/>
              <a:gd name="p0x16" fmla="*/ 180 w 16785"/>
              <a:gd name="p0y16" fmla="*/ 0 h 12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3200400" y="5400142"/>
            <a:ext cx="5791200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九九表是中华数学对世界文明的重大贡献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找规律：整十数乘法的奥秘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30492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整十数乘法规律可视化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18945"/>
          <a:ext cx="4991100" cy="178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963882" y="4719666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94455" y="5379691"/>
            <a:ext cx="12427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一乘数扩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2279015" y="4953000"/>
            <a:ext cx="952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602116" y="4719666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倍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2613355" y="5379691"/>
            <a:ext cx="14141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两乘数各扩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>
            <p:custDataLst>
              <p:tags r:id="rId11"/>
            </p:custDataLst>
          </p:nvPr>
        </p:nvSpPr>
        <p:spPr>
          <a:xfrm>
            <a:off x="4180205" y="4953000"/>
            <a:ext cx="9525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771806" y="4719666"/>
            <a:ext cx="11329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503763" y="5379691"/>
            <a:ext cx="13071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末尾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个数之和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429375" y="1304925"/>
            <a:ext cx="49911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规律发现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6429375" y="16389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522" t="-10152" r="-6522" b="-10152"/>
          <a:stretch>
            <a:fillRect/>
          </a:stretch>
        </p:blipFill>
        <p:spPr>
          <a:xfrm>
            <a:off x="6515100" y="1720215"/>
            <a:ext cx="247650" cy="2520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7000875" y="1625051"/>
            <a:ext cx="314250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一个乘数扩大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倍，积也扩大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7000875" y="1900323"/>
            <a:ext cx="38938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1=5 → 50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1=50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，乘数添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，积同步添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429375" y="2308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6529070" y="2389505"/>
            <a:ext cx="21907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7000875" y="2294630"/>
            <a:ext cx="32614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两个乘数各扩大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倍，积扩大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7000875" y="2569902"/>
            <a:ext cx="47072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4=48 → 120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40=4800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，各添一个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，积添两个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6429375" y="2978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529070" y="3059430"/>
            <a:ext cx="219075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7000875" y="2964209"/>
            <a:ext cx="390948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末尾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的个数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两个乘数末尾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的个数之和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7000875" y="3239481"/>
            <a:ext cx="35284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0+1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0=2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，积为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4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6429375" y="4552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97955" y="4633595"/>
            <a:ext cx="281305" cy="2527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9"/>
            </p:custDataLst>
          </p:nvPr>
        </p:nvSpPr>
        <p:spPr>
          <a:xfrm>
            <a:off x="6962775" y="4612481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6429375" y="5110163"/>
            <a:ext cx="488141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古人用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算筹定位法</a:t>
            </a:r>
            <a:r>
              <a:rPr 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，先算有效数字再补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，与今日方法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本质相同</a:t>
            </a:r>
            <a:endParaRPr sz="15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知识建构：两位数乘两位数竖式与估算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队列表演：两位数乘两位数竖式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284219" y="1674019"/>
            <a:ext cx="2188521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168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874415" y="2674144"/>
            <a:ext cx="144601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12=</a:t>
            </a:r>
            <a:endParaRPr lang="en-US" alt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053734" y="2712244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队列表演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38906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4414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77567" y="44643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4345781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个位乘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28725" y="4598194"/>
            <a:ext cx="92035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2=28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5010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77567" y="5059680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4941094"/>
            <a:ext cx="96292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十位乘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228725" y="5193506"/>
            <a:ext cx="113437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10=140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56051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77567" y="5654992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228725" y="5536406"/>
            <a:ext cx="106984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合并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228725" y="5788819"/>
            <a:ext cx="124129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28+140=168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694680" y="11093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铺地锦对照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5890241" y="1776413"/>
            <a:ext cx="5449862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四个部分积填入格子，沿对角线相加得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168——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原理完全一致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694680" y="3890645"/>
            <a:ext cx="5920740" cy="2581275"/>
          </a:xfrm>
          <a:custGeom>
            <a:avLst/>
            <a:gdLst>
              <a:gd name="sw" fmla="*/ 1 w 9324"/>
              <a:gd name="sh" fmla="*/ 1 h 4065"/>
              <a:gd name="mins" fmla="min sw sh"/>
              <a:gd name="dsw" fmla="+- 0 sw mins"/>
              <a:gd name="dsh" fmla="+- 0 sh mins"/>
              <a:gd name="p0x0" fmla="*/ 180 w 9324"/>
              <a:gd name="p0y0" fmla="*/ 0 h 4065"/>
              <a:gd name="p0x1" fmla="*/ 9144 w 9324"/>
              <a:gd name="p0y1" fmla="*/ 0 h 4065"/>
              <a:gd name="p0x2" fmla="*/ 9243 w 9324"/>
              <a:gd name="p0y2" fmla="*/ 0 h 4065"/>
              <a:gd name="p0x3" fmla="*/ 9324 w 9324"/>
              <a:gd name="p0y3" fmla="*/ 80 h 4065"/>
              <a:gd name="p0x4" fmla="*/ 9324 w 9324"/>
              <a:gd name="p0y4" fmla="*/ 180 h 4065"/>
              <a:gd name="p0x5" fmla="*/ 9324 w 9324"/>
              <a:gd name="p0y5" fmla="*/ 3885 h 4065"/>
              <a:gd name="p0x6" fmla="*/ 9324 w 9324"/>
              <a:gd name="p0y6" fmla="*/ 3984 h 4065"/>
              <a:gd name="p0x7" fmla="*/ 9243 w 9324"/>
              <a:gd name="p0y7" fmla="*/ 4065 h 4065"/>
              <a:gd name="p0x8" fmla="*/ 9144 w 9324"/>
              <a:gd name="p0y8" fmla="*/ 4065 h 4065"/>
              <a:gd name="p0x9" fmla="*/ 180 w 9324"/>
              <a:gd name="p0y9" fmla="*/ 4065 h 4065"/>
              <a:gd name="p0x10" fmla="*/ 80 w 9324"/>
              <a:gd name="p0y10" fmla="*/ 4065 h 4065"/>
              <a:gd name="p0x11" fmla="*/ 0 w 9324"/>
              <a:gd name="p0y11" fmla="*/ 3984 h 4065"/>
              <a:gd name="p0x12" fmla="*/ 0 w 9324"/>
              <a:gd name="p0y12" fmla="*/ 3885 h 4065"/>
              <a:gd name="p0x13" fmla="*/ 0 w 9324"/>
              <a:gd name="p0y13" fmla="*/ 180 h 4065"/>
              <a:gd name="p0x14" fmla="*/ 0 w 9324"/>
              <a:gd name="p0y14" fmla="*/ 80 h 4065"/>
              <a:gd name="p0x15" fmla="*/ 80 w 9324"/>
              <a:gd name="p0y15" fmla="*/ 0 h 4065"/>
              <a:gd name="p0x16" fmla="*/ 180 w 9324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7855220" y="4086225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格子乘法示意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889625" y="4538345"/>
            <a:ext cx="2708275" cy="669290"/>
          </a:xfrm>
          <a:custGeom>
            <a:avLst/>
            <a:gdLst>
              <a:gd name="sw" fmla="*/ 1 w 4264"/>
              <a:gd name="sh" fmla="*/ 1 h 1053"/>
              <a:gd name="mins" fmla="min sw sh"/>
              <a:gd name="dsw" fmla="+- 0 sw mins"/>
              <a:gd name="dsh" fmla="+- 0 sh mins"/>
              <a:gd name="p0x0" fmla="*/ 180 w 4264"/>
              <a:gd name="p0y0" fmla="*/ 0 h 1053"/>
              <a:gd name="p0x1" fmla="*/ 4084 w 4264"/>
              <a:gd name="p0y1" fmla="*/ 0 h 1053"/>
              <a:gd name="p0x2" fmla="*/ 4183 w 4264"/>
              <a:gd name="p0y2" fmla="*/ 0 h 1053"/>
              <a:gd name="p0x3" fmla="*/ 4264 w 4264"/>
              <a:gd name="p0y3" fmla="*/ 80 h 1053"/>
              <a:gd name="p0x4" fmla="*/ 4264 w 4264"/>
              <a:gd name="p0y4" fmla="*/ 180 h 1053"/>
              <a:gd name="p0x5" fmla="*/ 4264 w 4264"/>
              <a:gd name="p0y5" fmla="*/ 873 h 1053"/>
              <a:gd name="p0x6" fmla="*/ 4264 w 4264"/>
              <a:gd name="p0y6" fmla="*/ 973 h 1053"/>
              <a:gd name="p0x7" fmla="*/ 4183 w 4264"/>
              <a:gd name="p0y7" fmla="*/ 1053 h 1053"/>
              <a:gd name="p0x8" fmla="*/ 4084 w 4264"/>
              <a:gd name="p0y8" fmla="*/ 1053 h 1053"/>
              <a:gd name="p0x9" fmla="*/ 180 w 4264"/>
              <a:gd name="p0y9" fmla="*/ 1053 h 1053"/>
              <a:gd name="p0x10" fmla="*/ 80 w 4264"/>
              <a:gd name="p0y10" fmla="*/ 1053 h 1053"/>
              <a:gd name="p0x11" fmla="*/ 0 w 4264"/>
              <a:gd name="p0y11" fmla="*/ 973 h 1053"/>
              <a:gd name="p0x12" fmla="*/ 0 w 4264"/>
              <a:gd name="p0y12" fmla="*/ 873 h 1053"/>
              <a:gd name="p0x13" fmla="*/ 0 w 4264"/>
              <a:gd name="p0y13" fmla="*/ 180 h 1053"/>
              <a:gd name="p0x14" fmla="*/ 0 w 4264"/>
              <a:gd name="p0y14" fmla="*/ 80 h 1053"/>
              <a:gd name="p0x15" fmla="*/ 80 w 4264"/>
              <a:gd name="p0y15" fmla="*/ 0 h 1053"/>
              <a:gd name="p0x16" fmla="*/ 180 w 4264"/>
              <a:gd name="p0y16" fmla="*/ 0 h 10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7083695" y="4652963"/>
            <a:ext cx="4924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7149103" y="4824117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8712200" y="4538345"/>
            <a:ext cx="2708275" cy="669290"/>
          </a:xfrm>
          <a:custGeom>
            <a:avLst/>
            <a:gdLst>
              <a:gd name="sw" fmla="*/ 1 w 4264"/>
              <a:gd name="sh" fmla="*/ 1 h 1053"/>
              <a:gd name="mins" fmla="min sw sh"/>
              <a:gd name="dsw" fmla="+- 0 sw mins"/>
              <a:gd name="dsh" fmla="+- 0 sh mins"/>
              <a:gd name="p0x0" fmla="*/ 180 w 4264"/>
              <a:gd name="p0y0" fmla="*/ 0 h 1053"/>
              <a:gd name="p0x1" fmla="*/ 4084 w 4264"/>
              <a:gd name="p0y1" fmla="*/ 0 h 1053"/>
              <a:gd name="p0x2" fmla="*/ 4183 w 4264"/>
              <a:gd name="p0y2" fmla="*/ 0 h 1053"/>
              <a:gd name="p0x3" fmla="*/ 4264 w 4264"/>
              <a:gd name="p0y3" fmla="*/ 80 h 1053"/>
              <a:gd name="p0x4" fmla="*/ 4264 w 4264"/>
              <a:gd name="p0y4" fmla="*/ 180 h 1053"/>
              <a:gd name="p0x5" fmla="*/ 4264 w 4264"/>
              <a:gd name="p0y5" fmla="*/ 873 h 1053"/>
              <a:gd name="p0x6" fmla="*/ 4264 w 4264"/>
              <a:gd name="p0y6" fmla="*/ 973 h 1053"/>
              <a:gd name="p0x7" fmla="*/ 4183 w 4264"/>
              <a:gd name="p0y7" fmla="*/ 1053 h 1053"/>
              <a:gd name="p0x8" fmla="*/ 4084 w 4264"/>
              <a:gd name="p0y8" fmla="*/ 1053 h 1053"/>
              <a:gd name="p0x9" fmla="*/ 180 w 4264"/>
              <a:gd name="p0y9" fmla="*/ 1053 h 1053"/>
              <a:gd name="p0x10" fmla="*/ 80 w 4264"/>
              <a:gd name="p0y10" fmla="*/ 1053 h 1053"/>
              <a:gd name="p0x11" fmla="*/ 0 w 4264"/>
              <a:gd name="p0y11" fmla="*/ 973 h 1053"/>
              <a:gd name="p0x12" fmla="*/ 0 w 4264"/>
              <a:gd name="p0y12" fmla="*/ 873 h 1053"/>
              <a:gd name="p0x13" fmla="*/ 0 w 4264"/>
              <a:gd name="p0y13" fmla="*/ 180 h 1053"/>
              <a:gd name="p0x14" fmla="*/ 0 w 4264"/>
              <a:gd name="p0y14" fmla="*/ 80 h 1053"/>
              <a:gd name="p0x15" fmla="*/ 80 w 4264"/>
              <a:gd name="p0y15" fmla="*/ 0 h 1053"/>
              <a:gd name="p0x16" fmla="*/ 180 w 4264"/>
              <a:gd name="p0y16" fmla="*/ 0 h 10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905924" y="4652963"/>
            <a:ext cx="4924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9971332" y="4824117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5889625" y="5226685"/>
            <a:ext cx="2708275" cy="669290"/>
          </a:xfrm>
          <a:custGeom>
            <a:avLst/>
            <a:gdLst>
              <a:gd name="sw" fmla="*/ 1 w 4264"/>
              <a:gd name="sh" fmla="*/ 1 h 1053"/>
              <a:gd name="mins" fmla="min sw sh"/>
              <a:gd name="dsw" fmla="+- 0 sw mins"/>
              <a:gd name="dsh" fmla="+- 0 sh mins"/>
              <a:gd name="p0x0" fmla="*/ 180 w 4264"/>
              <a:gd name="p0y0" fmla="*/ 0 h 1053"/>
              <a:gd name="p0x1" fmla="*/ 4084 w 4264"/>
              <a:gd name="p0y1" fmla="*/ 0 h 1053"/>
              <a:gd name="p0x2" fmla="*/ 4183 w 4264"/>
              <a:gd name="p0y2" fmla="*/ 0 h 1053"/>
              <a:gd name="p0x3" fmla="*/ 4264 w 4264"/>
              <a:gd name="p0y3" fmla="*/ 80 h 1053"/>
              <a:gd name="p0x4" fmla="*/ 4264 w 4264"/>
              <a:gd name="p0y4" fmla="*/ 180 h 1053"/>
              <a:gd name="p0x5" fmla="*/ 4264 w 4264"/>
              <a:gd name="p0y5" fmla="*/ 873 h 1053"/>
              <a:gd name="p0x6" fmla="*/ 4264 w 4264"/>
              <a:gd name="p0y6" fmla="*/ 973 h 1053"/>
              <a:gd name="p0x7" fmla="*/ 4183 w 4264"/>
              <a:gd name="p0y7" fmla="*/ 1053 h 1053"/>
              <a:gd name="p0x8" fmla="*/ 4084 w 4264"/>
              <a:gd name="p0y8" fmla="*/ 1053 h 1053"/>
              <a:gd name="p0x9" fmla="*/ 180 w 4264"/>
              <a:gd name="p0y9" fmla="*/ 1053 h 1053"/>
              <a:gd name="p0x10" fmla="*/ 80 w 4264"/>
              <a:gd name="p0y10" fmla="*/ 1053 h 1053"/>
              <a:gd name="p0x11" fmla="*/ 0 w 4264"/>
              <a:gd name="p0y11" fmla="*/ 973 h 1053"/>
              <a:gd name="p0x12" fmla="*/ 0 w 4264"/>
              <a:gd name="p0y12" fmla="*/ 873 h 1053"/>
              <a:gd name="p0x13" fmla="*/ 0 w 4264"/>
              <a:gd name="p0y13" fmla="*/ 180 h 1053"/>
              <a:gd name="p0x14" fmla="*/ 0 w 4264"/>
              <a:gd name="p0y14" fmla="*/ 80 h 1053"/>
              <a:gd name="p0x15" fmla="*/ 80 w 4264"/>
              <a:gd name="p0y15" fmla="*/ 0 h 1053"/>
              <a:gd name="p0x16" fmla="*/ 180 w 4264"/>
              <a:gd name="p0y16" fmla="*/ 0 h 10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083695" y="5341144"/>
            <a:ext cx="4924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7149103" y="5512298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8712200" y="5226685"/>
            <a:ext cx="2708275" cy="669290"/>
          </a:xfrm>
          <a:custGeom>
            <a:avLst/>
            <a:gdLst>
              <a:gd name="sw" fmla="*/ 1 w 4264"/>
              <a:gd name="sh" fmla="*/ 1 h 1053"/>
              <a:gd name="mins" fmla="min sw sh"/>
              <a:gd name="dsw" fmla="+- 0 sw mins"/>
              <a:gd name="dsh" fmla="+- 0 sh mins"/>
              <a:gd name="p0x0" fmla="*/ 180 w 4264"/>
              <a:gd name="p0y0" fmla="*/ 0 h 1053"/>
              <a:gd name="p0x1" fmla="*/ 4084 w 4264"/>
              <a:gd name="p0y1" fmla="*/ 0 h 1053"/>
              <a:gd name="p0x2" fmla="*/ 4183 w 4264"/>
              <a:gd name="p0y2" fmla="*/ 0 h 1053"/>
              <a:gd name="p0x3" fmla="*/ 4264 w 4264"/>
              <a:gd name="p0y3" fmla="*/ 80 h 1053"/>
              <a:gd name="p0x4" fmla="*/ 4264 w 4264"/>
              <a:gd name="p0y4" fmla="*/ 180 h 1053"/>
              <a:gd name="p0x5" fmla="*/ 4264 w 4264"/>
              <a:gd name="p0y5" fmla="*/ 873 h 1053"/>
              <a:gd name="p0x6" fmla="*/ 4264 w 4264"/>
              <a:gd name="p0y6" fmla="*/ 973 h 1053"/>
              <a:gd name="p0x7" fmla="*/ 4183 w 4264"/>
              <a:gd name="p0y7" fmla="*/ 1053 h 1053"/>
              <a:gd name="p0x8" fmla="*/ 4084 w 4264"/>
              <a:gd name="p0y8" fmla="*/ 1053 h 1053"/>
              <a:gd name="p0x9" fmla="*/ 180 w 4264"/>
              <a:gd name="p0y9" fmla="*/ 1053 h 1053"/>
              <a:gd name="p0x10" fmla="*/ 80 w 4264"/>
              <a:gd name="p0y10" fmla="*/ 1053 h 1053"/>
              <a:gd name="p0x11" fmla="*/ 0 w 4264"/>
              <a:gd name="p0y11" fmla="*/ 973 h 1053"/>
              <a:gd name="p0x12" fmla="*/ 0 w 4264"/>
              <a:gd name="p0y12" fmla="*/ 873 h 1053"/>
              <a:gd name="p0x13" fmla="*/ 0 w 4264"/>
              <a:gd name="p0y13" fmla="*/ 180 h 1053"/>
              <a:gd name="p0x14" fmla="*/ 0 w 4264"/>
              <a:gd name="p0y14" fmla="*/ 80 h 1053"/>
              <a:gd name="p0x15" fmla="*/ 80 w 4264"/>
              <a:gd name="p0y15" fmla="*/ 0 h 1053"/>
              <a:gd name="p0x16" fmla="*/ 180 w 4264"/>
              <a:gd name="p0y16" fmla="*/ 0 h 10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9905924" y="5341144"/>
            <a:ext cx="4924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zh-CN"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9971332" y="5512298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24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7054005" y="6048375"/>
            <a:ext cx="320270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沿对角线相加：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| 4+2=6 | 8 → 168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电影院估算：乘法中的近似策略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564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2646045"/>
            <a:ext cx="186055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59180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估算策略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15531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7725" y="3212465"/>
            <a:ext cx="1143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3122343"/>
            <a:ext cx="313037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策略一：往小估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152525" y="3397615"/>
            <a:ext cx="347327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21≈20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26≈25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25=500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够了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382016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8675" y="3877310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152525" y="3787159"/>
            <a:ext cx="330182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策略二：往大估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152525" y="4062431"/>
            <a:ext cx="364472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21≈20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26≈30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30=600 →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更保险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44850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632" r="-2632"/>
          <a:stretch>
            <a:fillRect/>
          </a:stretch>
        </p:blipFill>
        <p:spPr>
          <a:xfrm>
            <a:off x="809625" y="4542155"/>
            <a:ext cx="190500" cy="1524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52525" y="4451976"/>
            <a:ext cx="26787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选择依据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152525" y="4727248"/>
            <a:ext cx="28502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实际问题决定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往大估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往小估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6429375" y="1943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97955" y="2023745"/>
            <a:ext cx="281305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6962775" y="19697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6429375" y="2500313"/>
            <a:ext cx="49911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古代丈量田亩时常用估算快速判断面积是否达标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6429375" y="4528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6515100" y="4610100"/>
            <a:ext cx="24765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6962775" y="455580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策略对比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9"/>
            </p:custDataLst>
          </p:nvPr>
        </p:nvSpPr>
        <p:spPr>
          <a:xfrm>
            <a:off x="6429375" y="5100320"/>
            <a:ext cx="2438400" cy="733425"/>
          </a:xfrm>
          <a:custGeom>
            <a:avLst/>
            <a:gdLst>
              <a:gd name="sw" fmla="*/ 1 w 3840"/>
              <a:gd name="sh" fmla="*/ 1 h 1155"/>
              <a:gd name="mins" fmla="min sw sh"/>
              <a:gd name="dsw" fmla="+- 0 sw mins"/>
              <a:gd name="dsh" fmla="+- 0 sh mins"/>
              <a:gd name="p0x0" fmla="*/ 180 w 3840"/>
              <a:gd name="p0y0" fmla="*/ 0 h 1155"/>
              <a:gd name="p0x1" fmla="*/ 3660 w 3840"/>
              <a:gd name="p0y1" fmla="*/ 0 h 1155"/>
              <a:gd name="p0x2" fmla="*/ 3759 w 3840"/>
              <a:gd name="p0y2" fmla="*/ 0 h 1155"/>
              <a:gd name="p0x3" fmla="*/ 3840 w 3840"/>
              <a:gd name="p0y3" fmla="*/ 80 h 1155"/>
              <a:gd name="p0x4" fmla="*/ 3840 w 3840"/>
              <a:gd name="p0y4" fmla="*/ 180 h 1155"/>
              <a:gd name="p0x5" fmla="*/ 3840 w 3840"/>
              <a:gd name="p0y5" fmla="*/ 975 h 1155"/>
              <a:gd name="p0x6" fmla="*/ 3840 w 3840"/>
              <a:gd name="p0y6" fmla="*/ 1074 h 1155"/>
              <a:gd name="p0x7" fmla="*/ 3759 w 3840"/>
              <a:gd name="p0y7" fmla="*/ 1155 h 1155"/>
              <a:gd name="p0x8" fmla="*/ 3660 w 3840"/>
              <a:gd name="p0y8" fmla="*/ 1155 h 1155"/>
              <a:gd name="p0x9" fmla="*/ 180 w 3840"/>
              <a:gd name="p0y9" fmla="*/ 1155 h 1155"/>
              <a:gd name="p0x10" fmla="*/ 80 w 3840"/>
              <a:gd name="p0y10" fmla="*/ 1155 h 1155"/>
              <a:gd name="p0x11" fmla="*/ 0 w 3840"/>
              <a:gd name="p0y11" fmla="*/ 1074 h 1155"/>
              <a:gd name="p0x12" fmla="*/ 0 w 3840"/>
              <a:gd name="p0y12" fmla="*/ 975 h 1155"/>
              <a:gd name="p0x13" fmla="*/ 0 w 3840"/>
              <a:gd name="p0y13" fmla="*/ 180 h 1155"/>
              <a:gd name="p0x14" fmla="*/ 0 w 3840"/>
              <a:gd name="p0y14" fmla="*/ 80 h 1155"/>
              <a:gd name="p0x15" fmla="*/ 80 w 3840"/>
              <a:gd name="p0y15" fmla="*/ 0 h 1155"/>
              <a:gd name="p0x16" fmla="*/ 180 w 3840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6543675" y="5214938"/>
            <a:ext cx="22098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往小估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6543675" y="5519738"/>
            <a:ext cx="22098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判断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够不够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时使用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8982075" y="5100320"/>
            <a:ext cx="2438400" cy="733425"/>
          </a:xfrm>
          <a:custGeom>
            <a:avLst/>
            <a:gdLst>
              <a:gd name="sw" fmla="*/ 1 w 3840"/>
              <a:gd name="sh" fmla="*/ 1 h 1155"/>
              <a:gd name="mins" fmla="min sw sh"/>
              <a:gd name="dsw" fmla="+- 0 sw mins"/>
              <a:gd name="dsh" fmla="+- 0 sh mins"/>
              <a:gd name="p0x0" fmla="*/ 180 w 3840"/>
              <a:gd name="p0y0" fmla="*/ 0 h 1155"/>
              <a:gd name="p0x1" fmla="*/ 3660 w 3840"/>
              <a:gd name="p0y1" fmla="*/ 0 h 1155"/>
              <a:gd name="p0x2" fmla="*/ 3759 w 3840"/>
              <a:gd name="p0y2" fmla="*/ 0 h 1155"/>
              <a:gd name="p0x3" fmla="*/ 3840 w 3840"/>
              <a:gd name="p0y3" fmla="*/ 80 h 1155"/>
              <a:gd name="p0x4" fmla="*/ 3840 w 3840"/>
              <a:gd name="p0y4" fmla="*/ 180 h 1155"/>
              <a:gd name="p0x5" fmla="*/ 3840 w 3840"/>
              <a:gd name="p0y5" fmla="*/ 975 h 1155"/>
              <a:gd name="p0x6" fmla="*/ 3840 w 3840"/>
              <a:gd name="p0y6" fmla="*/ 1074 h 1155"/>
              <a:gd name="p0x7" fmla="*/ 3759 w 3840"/>
              <a:gd name="p0y7" fmla="*/ 1155 h 1155"/>
              <a:gd name="p0x8" fmla="*/ 3660 w 3840"/>
              <a:gd name="p0y8" fmla="*/ 1155 h 1155"/>
              <a:gd name="p0x9" fmla="*/ 180 w 3840"/>
              <a:gd name="p0y9" fmla="*/ 1155 h 1155"/>
              <a:gd name="p0x10" fmla="*/ 80 w 3840"/>
              <a:gd name="p0y10" fmla="*/ 1155 h 1155"/>
              <a:gd name="p0x11" fmla="*/ 0 w 3840"/>
              <a:gd name="p0y11" fmla="*/ 1074 h 1155"/>
              <a:gd name="p0x12" fmla="*/ 0 w 3840"/>
              <a:gd name="p0y12" fmla="*/ 975 h 1155"/>
              <a:gd name="p0x13" fmla="*/ 0 w 3840"/>
              <a:gd name="p0y13" fmla="*/ 180 h 1155"/>
              <a:gd name="p0x14" fmla="*/ 0 w 3840"/>
              <a:gd name="p0y14" fmla="*/ 80 h 1155"/>
              <a:gd name="p0x15" fmla="*/ 80 w 3840"/>
              <a:gd name="p0y15" fmla="*/ 0 h 1155"/>
              <a:gd name="p0x16" fmla="*/ 180 w 3840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9096375" y="5214938"/>
            <a:ext cx="22098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往大估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9096375" y="5519738"/>
            <a:ext cx="22098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需要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保险余量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时使用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实践拓展：多元乘法方法的文化体验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四种乘法方法对比体验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3" cy="4333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076"/>
                <a:gridCol w="3532584"/>
                <a:gridCol w="2428656"/>
                <a:gridCol w="3091157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核心步骤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文化来源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适用场景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974378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竖式乘法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从低位到高位逐位乘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现代通用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规范计算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74378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铺地锦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格子填数对角相加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明代中国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直观理解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74378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画线乘法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数平行线交点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东南亚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几何直觉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74521">
                <a:tc>
                  <a:txBody>
                    <a:bodyPr wrap="square"/>
                    <a:p>
                      <a:pPr algn="l"/>
                      <a:r>
                        <a:rPr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古印度法</a:t>
                      </a:r>
                      <a:endParaRPr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从高位到低位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古印度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口算友好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5605145"/>
            <a:ext cx="11039475" cy="866775"/>
          </a:xfrm>
          <a:custGeom>
            <a:avLst/>
            <a:gdLst>
              <a:gd name="sw" fmla="*/ 1 w 17385"/>
              <a:gd name="sh" fmla="*/ 1 h 1365"/>
              <a:gd name="mins" fmla="min sw sh"/>
              <a:gd name="dsw" fmla="+- 0 sw mins"/>
              <a:gd name="dsh" fmla="+- 0 sh mins"/>
              <a:gd name="p0x0" fmla="*/ 180 w 17385"/>
              <a:gd name="p0y0" fmla="*/ 0 h 1365"/>
              <a:gd name="p0x1" fmla="*/ 17205 w 17385"/>
              <a:gd name="p0y1" fmla="*/ 0 h 1365"/>
              <a:gd name="p0x2" fmla="*/ 17304 w 17385"/>
              <a:gd name="p0y2" fmla="*/ 0 h 1365"/>
              <a:gd name="p0x3" fmla="*/ 17385 w 17385"/>
              <a:gd name="p0y3" fmla="*/ 80 h 1365"/>
              <a:gd name="p0x4" fmla="*/ 17385 w 17385"/>
              <a:gd name="p0y4" fmla="*/ 180 h 1365"/>
              <a:gd name="p0x5" fmla="*/ 17385 w 17385"/>
              <a:gd name="p0y5" fmla="*/ 1185 h 1365"/>
              <a:gd name="p0x6" fmla="*/ 17385 w 17385"/>
              <a:gd name="p0y6" fmla="*/ 1284 h 1365"/>
              <a:gd name="p0x7" fmla="*/ 17304 w 17385"/>
              <a:gd name="p0y7" fmla="*/ 1365 h 1365"/>
              <a:gd name="p0x8" fmla="*/ 17205 w 17385"/>
              <a:gd name="p0y8" fmla="*/ 1365 h 1365"/>
              <a:gd name="p0x9" fmla="*/ 180 w 17385"/>
              <a:gd name="p0y9" fmla="*/ 1365 h 1365"/>
              <a:gd name="p0x10" fmla="*/ 80 w 17385"/>
              <a:gd name="p0y10" fmla="*/ 1365 h 1365"/>
              <a:gd name="p0x11" fmla="*/ 0 w 17385"/>
              <a:gd name="p0y11" fmla="*/ 1284 h 1365"/>
              <a:gd name="p0x12" fmla="*/ 0 w 17385"/>
              <a:gd name="p0y12" fmla="*/ 1185 h 1365"/>
              <a:gd name="p0x13" fmla="*/ 0 w 17385"/>
              <a:gd name="p0y13" fmla="*/ 180 h 1365"/>
              <a:gd name="p0x14" fmla="*/ 0 w 17385"/>
              <a:gd name="p0y14" fmla="*/ 80 h 1365"/>
              <a:gd name="p0x15" fmla="*/ 80 w 17385"/>
              <a:gd name="p0y15" fmla="*/ 0 h 1365"/>
              <a:gd name="p0x16" fmla="*/ 180 w 17385"/>
              <a:gd name="p0y16" fmla="*/ 0 h 13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5829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366" t="-10303" r="-2366" b="-10303"/>
          <a:stretch>
            <a:fillRect/>
          </a:stretch>
        </p:blipFill>
        <p:spPr>
          <a:xfrm>
            <a:off x="826135" y="5909945"/>
            <a:ext cx="30924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5709285"/>
            <a:ext cx="4000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6034088"/>
            <a:ext cx="438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分组用不同方法计算同一道题，汇报体验与发现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乘法综合练习与文化延伸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486400" y="1473518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综合练习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009515" y="1952625"/>
            <a:ext cx="647700" cy="304800"/>
          </a:xfrm>
          <a:custGeom>
            <a:avLst/>
            <a:gdLst>
              <a:gd name="sw" fmla="*/ 1 w 1020"/>
              <a:gd name="sh" fmla="*/ 1 h 480"/>
              <a:gd name="mins" fmla="min sw sh"/>
              <a:gd name="dsw" fmla="+- 0 sw mins"/>
              <a:gd name="dsh" fmla="+- 0 sh mins"/>
              <a:gd name="p0x0" fmla="*/ 240 w 1020"/>
              <a:gd name="p0y0" fmla="*/ 0 h 480"/>
              <a:gd name="p0x1" fmla="*/ 780 w 1020"/>
              <a:gd name="p0y1" fmla="*/ 0 h 480"/>
              <a:gd name="p0x2" fmla="*/ 912 w 1020"/>
              <a:gd name="p0y2" fmla="*/ 0 h 480"/>
              <a:gd name="p0x3" fmla="*/ 1020 w 1020"/>
              <a:gd name="p0y3" fmla="*/ 107 h 480"/>
              <a:gd name="p0x4" fmla="*/ 1020 w 1020"/>
              <a:gd name="p0y4" fmla="*/ 240 h 480"/>
              <a:gd name="p0x5" fmla="*/ 1020 w 1020"/>
              <a:gd name="p0y5" fmla="*/ 372 h 480"/>
              <a:gd name="p0x6" fmla="*/ 912 w 1020"/>
              <a:gd name="p0y6" fmla="*/ 480 h 480"/>
              <a:gd name="p0x7" fmla="*/ 780 w 1020"/>
              <a:gd name="p0y7" fmla="*/ 480 h 480"/>
              <a:gd name="p0x8" fmla="*/ 240 w 1020"/>
              <a:gd name="p0y8" fmla="*/ 480 h 480"/>
              <a:gd name="p0x9" fmla="*/ 107 w 1020"/>
              <a:gd name="p0y9" fmla="*/ 480 h 480"/>
              <a:gd name="p0x10" fmla="*/ 0 w 1020"/>
              <a:gd name="p0y10" fmla="*/ 372 h 480"/>
              <a:gd name="p0x11" fmla="*/ 0 w 1020"/>
              <a:gd name="p0y11" fmla="*/ 240 h 480"/>
              <a:gd name="p0x12" fmla="*/ 0 w 1020"/>
              <a:gd name="p0y12" fmla="*/ 107 h 480"/>
              <a:gd name="p0x13" fmla="*/ 107 w 1020"/>
              <a:gd name="p0y13" fmla="*/ 0 h 480"/>
              <a:gd name="p0x14" fmla="*/ 240 w 102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162398" y="19907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基础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71515" y="1952625"/>
            <a:ext cx="647700" cy="304800"/>
          </a:xfrm>
          <a:custGeom>
            <a:avLst/>
            <a:gdLst>
              <a:gd name="sw" fmla="*/ 1 w 1020"/>
              <a:gd name="sh" fmla="*/ 1 h 480"/>
              <a:gd name="mins" fmla="min sw sh"/>
              <a:gd name="dsw" fmla="+- 0 sw mins"/>
              <a:gd name="dsh" fmla="+- 0 sh mins"/>
              <a:gd name="p0x0" fmla="*/ 240 w 1020"/>
              <a:gd name="p0y0" fmla="*/ 0 h 480"/>
              <a:gd name="p0x1" fmla="*/ 780 w 1020"/>
              <a:gd name="p0y1" fmla="*/ 0 h 480"/>
              <a:gd name="p0x2" fmla="*/ 912 w 1020"/>
              <a:gd name="p0y2" fmla="*/ 0 h 480"/>
              <a:gd name="p0x3" fmla="*/ 1020 w 1020"/>
              <a:gd name="p0y3" fmla="*/ 107 h 480"/>
              <a:gd name="p0x4" fmla="*/ 1020 w 1020"/>
              <a:gd name="p0y4" fmla="*/ 240 h 480"/>
              <a:gd name="p0x5" fmla="*/ 1020 w 1020"/>
              <a:gd name="p0y5" fmla="*/ 372 h 480"/>
              <a:gd name="p0x6" fmla="*/ 912 w 1020"/>
              <a:gd name="p0y6" fmla="*/ 480 h 480"/>
              <a:gd name="p0x7" fmla="*/ 780 w 1020"/>
              <a:gd name="p0y7" fmla="*/ 480 h 480"/>
              <a:gd name="p0x8" fmla="*/ 240 w 1020"/>
              <a:gd name="p0y8" fmla="*/ 480 h 480"/>
              <a:gd name="p0x9" fmla="*/ 107 w 1020"/>
              <a:gd name="p0y9" fmla="*/ 480 h 480"/>
              <a:gd name="p0x10" fmla="*/ 0 w 1020"/>
              <a:gd name="p0y10" fmla="*/ 372 h 480"/>
              <a:gd name="p0x11" fmla="*/ 0 w 1020"/>
              <a:gd name="p0y11" fmla="*/ 240 h 480"/>
              <a:gd name="p0x12" fmla="*/ 0 w 1020"/>
              <a:gd name="p0y12" fmla="*/ 107 h 480"/>
              <a:gd name="p0x13" fmla="*/ 107 w 1020"/>
              <a:gd name="p0y13" fmla="*/ 0 h 480"/>
              <a:gd name="p0x14" fmla="*/ 240 w 102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924474" y="19907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进阶</a:t>
            </a:r>
            <a:endParaRPr sz="135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6534150" y="1952625"/>
            <a:ext cx="647700" cy="304800"/>
          </a:xfrm>
          <a:custGeom>
            <a:avLst/>
            <a:gdLst>
              <a:gd name="sw" fmla="*/ 1 w 1020"/>
              <a:gd name="sh" fmla="*/ 1 h 480"/>
              <a:gd name="mins" fmla="min sw sh"/>
              <a:gd name="dsw" fmla="+- 0 sw mins"/>
              <a:gd name="dsh" fmla="+- 0 sh mins"/>
              <a:gd name="p0x0" fmla="*/ 240 w 1020"/>
              <a:gd name="p0y0" fmla="*/ 0 h 480"/>
              <a:gd name="p0x1" fmla="*/ 780 w 1020"/>
              <a:gd name="p0y1" fmla="*/ 0 h 480"/>
              <a:gd name="p0x2" fmla="*/ 912 w 1020"/>
              <a:gd name="p0y2" fmla="*/ 0 h 480"/>
              <a:gd name="p0x3" fmla="*/ 1020 w 1020"/>
              <a:gd name="p0y3" fmla="*/ 107 h 480"/>
              <a:gd name="p0x4" fmla="*/ 1020 w 1020"/>
              <a:gd name="p0y4" fmla="*/ 240 h 480"/>
              <a:gd name="p0x5" fmla="*/ 1020 w 1020"/>
              <a:gd name="p0y5" fmla="*/ 372 h 480"/>
              <a:gd name="p0x6" fmla="*/ 912 w 1020"/>
              <a:gd name="p0y6" fmla="*/ 480 h 480"/>
              <a:gd name="p0x7" fmla="*/ 780 w 1020"/>
              <a:gd name="p0y7" fmla="*/ 480 h 480"/>
              <a:gd name="p0x8" fmla="*/ 240 w 1020"/>
              <a:gd name="p0y8" fmla="*/ 480 h 480"/>
              <a:gd name="p0x9" fmla="*/ 107 w 1020"/>
              <a:gd name="p0y9" fmla="*/ 480 h 480"/>
              <a:gd name="p0x10" fmla="*/ 0 w 1020"/>
              <a:gd name="p0y10" fmla="*/ 372 h 480"/>
              <a:gd name="p0x11" fmla="*/ 0 w 1020"/>
              <a:gd name="p0y11" fmla="*/ 240 h 480"/>
              <a:gd name="p0x12" fmla="*/ 0 w 1020"/>
              <a:gd name="p0y12" fmla="*/ 107 h 480"/>
              <a:gd name="p0x13" fmla="*/ 107 w 1020"/>
              <a:gd name="p0y13" fmla="*/ 0 h 480"/>
              <a:gd name="p0x14" fmla="*/ 240 w 102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686550" y="199072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sz="1350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1500" y="3248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671195" y="3328670"/>
            <a:ext cx="21907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43000" y="3232785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《算法统宗》记载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143000" y="3557588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铺地锦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留头乘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掉尾乘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等多种乘法方法，展现古代算法的丰富性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571500" y="4362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687705" y="4443095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143000" y="4347210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珠算乘法口诀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143000" y="4672013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至今仍在使用，传统计算工具的智慧传承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71500" y="5476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57225" y="555752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143000" y="5461635"/>
            <a:ext cx="1047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引导学生探究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1143000" y="5786438"/>
            <a:ext cx="1047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不同文化为何发展出不同的乘法方法？数学方法的多样性源于怎样的需求与智慧？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4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4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1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1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4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4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46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</Words>
  <Application>WPS 演示</Application>
  <PresentationFormat>宽屏</PresentationFormat>
  <Paragraphs>223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乘法——从九九表到铺地锦的乘法演变</vt:lpstr>
      <vt:lpstr>文化溯源：九九乘法表的千年传承</vt:lpstr>
      <vt:lpstr>PowerPoint 演示文稿</vt:lpstr>
      <vt:lpstr>PowerPoint 演示文稿</vt:lpstr>
      <vt:lpstr>知识建构：两位数乘两位数竖式与估算</vt:lpstr>
      <vt:lpstr>PowerPoint 演示文稿</vt:lpstr>
      <vt:lpstr>PowerPoint 演示文稿</vt:lpstr>
      <vt:lpstr>实践拓展：多元乘法方法的文化体验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