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435" r:id="rId3"/>
    <p:sldId id="436" r:id="rId4"/>
    <p:sldId id="437" r:id="rId5"/>
    <p:sldId id="438" r:id="rId6"/>
    <p:sldId id="439" r:id="rId7"/>
    <p:sldId id="440" r:id="rId8"/>
    <p:sldId id="441" r:id="rId9"/>
    <p:sldId id="442" r:id="rId10"/>
    <p:sldId id="443" r:id="rId11"/>
    <p:sldId id="444" r:id="rId12"/>
    <p:sldId id="445" r:id="rId13"/>
    <p:sldId id="446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287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每行个数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第1步：摆1行</c:v>
                </c:pt>
                <c:pt idx="1">
                  <c:v>第2步：摆2行</c:v>
                </c:pt>
                <c:pt idx="2">
                  <c:v>第3步：摆3行</c:v>
                </c:pt>
                <c:pt idx="3">
                  <c:v>第4步：摆满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行数</c:v>
                </c:pt>
              </c:strCache>
            </c:strRef>
          </c:tx>
          <c:spPr>
            <a:solidFill>
              <a:scrgbClr r="14126" g="46208" b="18782">
                <a:alpha val="100000"/>
              </a:scrgbClr>
            </a:solidFill>
            <a:ln>
              <a:solidFill>
                <a:scrgbClr r="14126" g="46208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第1步：摆1行</c:v>
                </c:pt>
                <c:pt idx="1">
                  <c:v>第2步：摆2行</c:v>
                </c:pt>
                <c:pt idx="2">
                  <c:v>第3步：摆3行</c:v>
                </c:pt>
                <c:pt idx="3">
                  <c:v>第4步：摆满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400"/>
        <c:overlap val="-30"/>
        <c:axId val="874427043"/>
        <c:axId val="758392980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累积小正方形</c:v>
                </c:pt>
              </c:strCache>
            </c:strRef>
          </c:tx>
          <c:spPr>
            <a:ln w="28575" cap="rnd">
              <a:solidFill>
                <a:scrgbClr r="22697" g="50289" b="39676">
                  <a:alpha val="100000"/>
                </a:scrgb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rgbClr r="22697" g="50289" b="39676">
                  <a:alpha val="100000"/>
                </a:scrgbClr>
              </a:solidFill>
              <a:ln w="38100">
                <a:solidFill>
                  <a:scrgbClr r="22697" g="50289" b="39676">
                    <a:alpha val="100000"/>
                  </a:scrgbClr>
                </a:solidFill>
              </a:ln>
              <a:effectLst/>
            </c:spPr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第1步：摆1行</c:v>
                </c:pt>
                <c:pt idx="1">
                  <c:v>第2步：摆2行</c:v>
                </c:pt>
                <c:pt idx="2">
                  <c:v>第3步：摆3行</c:v>
                </c:pt>
                <c:pt idx="3">
                  <c:v>第4步：摆满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874427043"/>
        <c:axId val="758392980"/>
      </c:lineChart>
      <c:catAx>
        <c:axId val="87442704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758392980"/>
        <c:crosses val="autoZero"/>
        <c:auto val="1"/>
        <c:lblAlgn val="ctr"/>
        <c:lblOffset val="100"/>
        <c:noMultiLvlLbl val="0"/>
      </c:catAx>
      <c:valAx>
        <c:axId val="758392980"/>
        <c:scaling>
          <c:orientation val="minMax"/>
          <c:max val="16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数量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874427043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7309c40-100e-4480-895e-000596009582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96.xml"/><Relationship Id="rId56" Type="http://schemas.openxmlformats.org/officeDocument/2006/relationships/slideLayout" Target="../slideLayouts/slideLayout6.xml"/><Relationship Id="rId55" Type="http://schemas.openxmlformats.org/officeDocument/2006/relationships/tags" Target="../tags/tag129.xml"/><Relationship Id="rId54" Type="http://schemas.openxmlformats.org/officeDocument/2006/relationships/image" Target="../media/image19.svg"/><Relationship Id="rId53" Type="http://schemas.openxmlformats.org/officeDocument/2006/relationships/image" Target="../media/image18.png"/><Relationship Id="rId52" Type="http://schemas.openxmlformats.org/officeDocument/2006/relationships/tags" Target="../tags/tag128.xml"/><Relationship Id="rId51" Type="http://schemas.openxmlformats.org/officeDocument/2006/relationships/tags" Target="../tags/tag127.xml"/><Relationship Id="rId50" Type="http://schemas.openxmlformats.org/officeDocument/2006/relationships/tags" Target="../tags/tag126.xml"/><Relationship Id="rId5" Type="http://schemas.openxmlformats.org/officeDocument/2006/relationships/tags" Target="../tags/tag95.xml"/><Relationship Id="rId49" Type="http://schemas.openxmlformats.org/officeDocument/2006/relationships/tags" Target="../tags/tag125.xml"/><Relationship Id="rId48" Type="http://schemas.openxmlformats.org/officeDocument/2006/relationships/image" Target="../media/image17.svg"/><Relationship Id="rId47" Type="http://schemas.openxmlformats.org/officeDocument/2006/relationships/image" Target="../media/image16.png"/><Relationship Id="rId46" Type="http://schemas.openxmlformats.org/officeDocument/2006/relationships/tags" Target="../tags/tag124.xml"/><Relationship Id="rId45" Type="http://schemas.openxmlformats.org/officeDocument/2006/relationships/tags" Target="../tags/tag123.xml"/><Relationship Id="rId44" Type="http://schemas.openxmlformats.org/officeDocument/2006/relationships/tags" Target="../tags/tag122.xml"/><Relationship Id="rId43" Type="http://schemas.openxmlformats.org/officeDocument/2006/relationships/tags" Target="../tags/tag121.xml"/><Relationship Id="rId42" Type="http://schemas.openxmlformats.org/officeDocument/2006/relationships/image" Target="../media/image15.svg"/><Relationship Id="rId41" Type="http://schemas.openxmlformats.org/officeDocument/2006/relationships/image" Target="../media/image14.png"/><Relationship Id="rId40" Type="http://schemas.openxmlformats.org/officeDocument/2006/relationships/tags" Target="../tags/tag120.xml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image" Target="../media/image13.svg"/><Relationship Id="rId35" Type="http://schemas.openxmlformats.org/officeDocument/2006/relationships/image" Target="../media/image12.png"/><Relationship Id="rId34" Type="http://schemas.openxmlformats.org/officeDocument/2006/relationships/tags" Target="../tags/tag116.xml"/><Relationship Id="rId33" Type="http://schemas.openxmlformats.org/officeDocument/2006/relationships/tags" Target="../tags/tag115.xml"/><Relationship Id="rId32" Type="http://schemas.openxmlformats.org/officeDocument/2006/relationships/tags" Target="../tags/tag114.xml"/><Relationship Id="rId31" Type="http://schemas.openxmlformats.org/officeDocument/2006/relationships/tags" Target="../tags/tag113.xml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image" Target="../media/image11.svg"/><Relationship Id="rId28" Type="http://schemas.openxmlformats.org/officeDocument/2006/relationships/image" Target="../media/image10.png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image" Target="../media/image7.svg"/><Relationship Id="rId14" Type="http://schemas.openxmlformats.org/officeDocument/2006/relationships/image" Target="../media/image6.png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image" Target="../media/image21.svg"/><Relationship Id="rId63" Type="http://schemas.openxmlformats.org/officeDocument/2006/relationships/slideLayout" Target="../slideLayouts/slideLayout6.xml"/><Relationship Id="rId62" Type="http://schemas.openxmlformats.org/officeDocument/2006/relationships/tags" Target="../tags/tag169.xml"/><Relationship Id="rId61" Type="http://schemas.openxmlformats.org/officeDocument/2006/relationships/image" Target="../media/image41.svg"/><Relationship Id="rId60" Type="http://schemas.openxmlformats.org/officeDocument/2006/relationships/image" Target="../media/image40.png"/><Relationship Id="rId6" Type="http://schemas.openxmlformats.org/officeDocument/2006/relationships/image" Target="../media/image20.png"/><Relationship Id="rId59" Type="http://schemas.openxmlformats.org/officeDocument/2006/relationships/tags" Target="../tags/tag168.xml"/><Relationship Id="rId58" Type="http://schemas.openxmlformats.org/officeDocument/2006/relationships/tags" Target="../tags/tag167.xml"/><Relationship Id="rId57" Type="http://schemas.openxmlformats.org/officeDocument/2006/relationships/tags" Target="../tags/tag166.xml"/><Relationship Id="rId56" Type="http://schemas.openxmlformats.org/officeDocument/2006/relationships/image" Target="../media/image39.svg"/><Relationship Id="rId55" Type="http://schemas.openxmlformats.org/officeDocument/2006/relationships/image" Target="../media/image38.png"/><Relationship Id="rId54" Type="http://schemas.openxmlformats.org/officeDocument/2006/relationships/tags" Target="../tags/tag165.xml"/><Relationship Id="rId53" Type="http://schemas.openxmlformats.org/officeDocument/2006/relationships/tags" Target="../tags/tag164.xml"/><Relationship Id="rId52" Type="http://schemas.openxmlformats.org/officeDocument/2006/relationships/tags" Target="../tags/tag163.xml"/><Relationship Id="rId51" Type="http://schemas.openxmlformats.org/officeDocument/2006/relationships/image" Target="../media/image37.svg"/><Relationship Id="rId50" Type="http://schemas.openxmlformats.org/officeDocument/2006/relationships/image" Target="../media/image36.png"/><Relationship Id="rId5" Type="http://schemas.openxmlformats.org/officeDocument/2006/relationships/tags" Target="../tags/tag134.xml"/><Relationship Id="rId49" Type="http://schemas.openxmlformats.org/officeDocument/2006/relationships/tags" Target="../tags/tag162.xml"/><Relationship Id="rId48" Type="http://schemas.openxmlformats.org/officeDocument/2006/relationships/tags" Target="../tags/tag161.xml"/><Relationship Id="rId47" Type="http://schemas.openxmlformats.org/officeDocument/2006/relationships/tags" Target="../tags/tag160.xml"/><Relationship Id="rId46" Type="http://schemas.openxmlformats.org/officeDocument/2006/relationships/tags" Target="../tags/tag159.xml"/><Relationship Id="rId45" Type="http://schemas.openxmlformats.org/officeDocument/2006/relationships/image" Target="../media/image35.svg"/><Relationship Id="rId44" Type="http://schemas.openxmlformats.org/officeDocument/2006/relationships/image" Target="../media/image34.png"/><Relationship Id="rId43" Type="http://schemas.openxmlformats.org/officeDocument/2006/relationships/tags" Target="../tags/tag158.xml"/><Relationship Id="rId42" Type="http://schemas.openxmlformats.org/officeDocument/2006/relationships/tags" Target="../tags/tag157.xml"/><Relationship Id="rId41" Type="http://schemas.openxmlformats.org/officeDocument/2006/relationships/tags" Target="../tags/tag156.xml"/><Relationship Id="rId40" Type="http://schemas.openxmlformats.org/officeDocument/2006/relationships/image" Target="../media/image33.svg"/><Relationship Id="rId4" Type="http://schemas.openxmlformats.org/officeDocument/2006/relationships/tags" Target="../tags/tag133.xml"/><Relationship Id="rId39" Type="http://schemas.openxmlformats.org/officeDocument/2006/relationships/image" Target="../media/image32.png"/><Relationship Id="rId38" Type="http://schemas.openxmlformats.org/officeDocument/2006/relationships/tags" Target="../tags/tag155.xml"/><Relationship Id="rId37" Type="http://schemas.openxmlformats.org/officeDocument/2006/relationships/tags" Target="../tags/tag154.xml"/><Relationship Id="rId36" Type="http://schemas.openxmlformats.org/officeDocument/2006/relationships/tags" Target="../tags/tag153.xml"/><Relationship Id="rId35" Type="http://schemas.openxmlformats.org/officeDocument/2006/relationships/image" Target="../media/image31.svg"/><Relationship Id="rId34" Type="http://schemas.openxmlformats.org/officeDocument/2006/relationships/image" Target="../media/image30.png"/><Relationship Id="rId33" Type="http://schemas.openxmlformats.org/officeDocument/2006/relationships/tags" Target="../tags/tag152.xml"/><Relationship Id="rId32" Type="http://schemas.openxmlformats.org/officeDocument/2006/relationships/tags" Target="../tags/tag151.xml"/><Relationship Id="rId31" Type="http://schemas.openxmlformats.org/officeDocument/2006/relationships/tags" Target="../tags/tag150.xml"/><Relationship Id="rId30" Type="http://schemas.openxmlformats.org/officeDocument/2006/relationships/tags" Target="../tags/tag149.xml"/><Relationship Id="rId3" Type="http://schemas.openxmlformats.org/officeDocument/2006/relationships/tags" Target="../tags/tag132.xml"/><Relationship Id="rId29" Type="http://schemas.openxmlformats.org/officeDocument/2006/relationships/tags" Target="../tags/tag148.xml"/><Relationship Id="rId28" Type="http://schemas.openxmlformats.org/officeDocument/2006/relationships/image" Target="../media/image29.svg"/><Relationship Id="rId27" Type="http://schemas.openxmlformats.org/officeDocument/2006/relationships/image" Target="../media/image28.png"/><Relationship Id="rId26" Type="http://schemas.openxmlformats.org/officeDocument/2006/relationships/tags" Target="../tags/tag147.xml"/><Relationship Id="rId25" Type="http://schemas.openxmlformats.org/officeDocument/2006/relationships/tags" Target="../tags/tag146.xml"/><Relationship Id="rId24" Type="http://schemas.openxmlformats.org/officeDocument/2006/relationships/tags" Target="../tags/tag145.xml"/><Relationship Id="rId23" Type="http://schemas.openxmlformats.org/officeDocument/2006/relationships/tags" Target="../tags/tag144.xml"/><Relationship Id="rId22" Type="http://schemas.openxmlformats.org/officeDocument/2006/relationships/image" Target="../media/image27.svg"/><Relationship Id="rId21" Type="http://schemas.openxmlformats.org/officeDocument/2006/relationships/image" Target="../media/image26.png"/><Relationship Id="rId20" Type="http://schemas.openxmlformats.org/officeDocument/2006/relationships/tags" Target="../tags/tag143.xml"/><Relationship Id="rId2" Type="http://schemas.openxmlformats.org/officeDocument/2006/relationships/tags" Target="../tags/tag131.xml"/><Relationship Id="rId19" Type="http://schemas.openxmlformats.org/officeDocument/2006/relationships/tags" Target="../tags/tag142.xml"/><Relationship Id="rId18" Type="http://schemas.openxmlformats.org/officeDocument/2006/relationships/tags" Target="../tags/tag141.xml"/><Relationship Id="rId17" Type="http://schemas.openxmlformats.org/officeDocument/2006/relationships/image" Target="../media/image25.svg"/><Relationship Id="rId16" Type="http://schemas.openxmlformats.org/officeDocument/2006/relationships/image" Target="../media/image24.png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image" Target="../media/image23.svg"/><Relationship Id="rId11" Type="http://schemas.openxmlformats.org/officeDocument/2006/relationships/image" Target="../media/image22.png"/><Relationship Id="rId10" Type="http://schemas.openxmlformats.org/officeDocument/2006/relationships/tags" Target="../tags/tag137.xml"/><Relationship Id="rId1" Type="http://schemas.openxmlformats.org/officeDocument/2006/relationships/tags" Target="../tags/tag13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tags" Target="../tags/tag17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image" Target="../media/image43.svg"/><Relationship Id="rId7" Type="http://schemas.openxmlformats.org/officeDocument/2006/relationships/image" Target="../media/image42.png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93.xml"/><Relationship Id="rId26" Type="http://schemas.openxmlformats.org/officeDocument/2006/relationships/tags" Target="../tags/tag192.xml"/><Relationship Id="rId25" Type="http://schemas.openxmlformats.org/officeDocument/2006/relationships/tags" Target="../tags/tag191.xml"/><Relationship Id="rId24" Type="http://schemas.openxmlformats.org/officeDocument/2006/relationships/tags" Target="../tags/tag190.xml"/><Relationship Id="rId23" Type="http://schemas.openxmlformats.org/officeDocument/2006/relationships/tags" Target="../tags/tag189.xml"/><Relationship Id="rId22" Type="http://schemas.openxmlformats.org/officeDocument/2006/relationships/image" Target="../media/image7.svg"/><Relationship Id="rId21" Type="http://schemas.openxmlformats.org/officeDocument/2006/relationships/image" Target="../media/image6.png"/><Relationship Id="rId20" Type="http://schemas.openxmlformats.org/officeDocument/2006/relationships/tags" Target="../tags/tag188.xml"/><Relationship Id="rId2" Type="http://schemas.openxmlformats.org/officeDocument/2006/relationships/tags" Target="../tags/tag174.xml"/><Relationship Id="rId19" Type="http://schemas.openxmlformats.org/officeDocument/2006/relationships/tags" Target="../tags/tag187.xml"/><Relationship Id="rId18" Type="http://schemas.openxmlformats.org/officeDocument/2006/relationships/tags" Target="../tags/tag186.xml"/><Relationship Id="rId17" Type="http://schemas.openxmlformats.org/officeDocument/2006/relationships/tags" Target="../tags/tag185.xml"/><Relationship Id="rId16" Type="http://schemas.openxmlformats.org/officeDocument/2006/relationships/tags" Target="../tags/tag184.xml"/><Relationship Id="rId15" Type="http://schemas.openxmlformats.org/officeDocument/2006/relationships/image" Target="../media/image45.svg"/><Relationship Id="rId14" Type="http://schemas.openxmlformats.org/officeDocument/2006/relationships/image" Target="../media/image44.png"/><Relationship Id="rId13" Type="http://schemas.openxmlformats.org/officeDocument/2006/relationships/tags" Target="../tags/tag183.xml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tags" Target="../tags/tag17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tags" Target="../tags/tag197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221.xml"/><Relationship Id="rId31" Type="http://schemas.openxmlformats.org/officeDocument/2006/relationships/tags" Target="../tags/tag220.xml"/><Relationship Id="rId30" Type="http://schemas.openxmlformats.org/officeDocument/2006/relationships/image" Target="../media/image49.svg"/><Relationship Id="rId3" Type="http://schemas.openxmlformats.org/officeDocument/2006/relationships/tags" Target="../tags/tag196.xml"/><Relationship Id="rId29" Type="http://schemas.openxmlformats.org/officeDocument/2006/relationships/image" Target="../media/image48.png"/><Relationship Id="rId28" Type="http://schemas.openxmlformats.org/officeDocument/2006/relationships/tags" Target="../tags/tag219.xml"/><Relationship Id="rId27" Type="http://schemas.openxmlformats.org/officeDocument/2006/relationships/tags" Target="../tags/tag218.xml"/><Relationship Id="rId26" Type="http://schemas.openxmlformats.org/officeDocument/2006/relationships/tags" Target="../tags/tag217.xml"/><Relationship Id="rId25" Type="http://schemas.openxmlformats.org/officeDocument/2006/relationships/tags" Target="../tags/tag216.xml"/><Relationship Id="rId24" Type="http://schemas.openxmlformats.org/officeDocument/2006/relationships/tags" Target="../tags/tag215.xml"/><Relationship Id="rId23" Type="http://schemas.openxmlformats.org/officeDocument/2006/relationships/image" Target="../media/image47.svg"/><Relationship Id="rId22" Type="http://schemas.openxmlformats.org/officeDocument/2006/relationships/image" Target="../media/image46.png"/><Relationship Id="rId21" Type="http://schemas.openxmlformats.org/officeDocument/2006/relationships/tags" Target="../tags/tag214.xml"/><Relationship Id="rId20" Type="http://schemas.openxmlformats.org/officeDocument/2006/relationships/tags" Target="../tags/tag213.xml"/><Relationship Id="rId2" Type="http://schemas.openxmlformats.org/officeDocument/2006/relationships/tags" Target="../tags/tag195.xml"/><Relationship Id="rId19" Type="http://schemas.openxmlformats.org/officeDocument/2006/relationships/tags" Target="../tags/tag212.xml"/><Relationship Id="rId18" Type="http://schemas.openxmlformats.org/officeDocument/2006/relationships/tags" Target="../tags/tag211.xml"/><Relationship Id="rId17" Type="http://schemas.openxmlformats.org/officeDocument/2006/relationships/tags" Target="../tags/tag210.xml"/><Relationship Id="rId16" Type="http://schemas.openxmlformats.org/officeDocument/2006/relationships/tags" Target="../tags/tag209.xml"/><Relationship Id="rId15" Type="http://schemas.openxmlformats.org/officeDocument/2006/relationships/tags" Target="../tags/tag208.xml"/><Relationship Id="rId14" Type="http://schemas.openxmlformats.org/officeDocument/2006/relationships/tags" Target="../tags/tag207.xml"/><Relationship Id="rId13" Type="http://schemas.openxmlformats.org/officeDocument/2006/relationships/tags" Target="../tags/tag206.xml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tags" Target="../tags/tag203.xml"/><Relationship Id="rId1" Type="http://schemas.openxmlformats.org/officeDocument/2006/relationships/tags" Target="../tags/tag19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image" Target="../media/image51.svg"/><Relationship Id="rId6" Type="http://schemas.openxmlformats.org/officeDocument/2006/relationships/image" Target="../media/image50.png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5" Type="http://schemas.openxmlformats.org/officeDocument/2006/relationships/slideLayout" Target="../slideLayouts/slideLayout6.xml"/><Relationship Id="rId24" Type="http://schemas.openxmlformats.org/officeDocument/2006/relationships/tags" Target="../tags/tag238.xml"/><Relationship Id="rId23" Type="http://schemas.openxmlformats.org/officeDocument/2006/relationships/tags" Target="../tags/tag237.xml"/><Relationship Id="rId22" Type="http://schemas.openxmlformats.org/officeDocument/2006/relationships/tags" Target="../tags/tag236.xml"/><Relationship Id="rId21" Type="http://schemas.openxmlformats.org/officeDocument/2006/relationships/tags" Target="../tags/tag235.xml"/><Relationship Id="rId20" Type="http://schemas.openxmlformats.org/officeDocument/2006/relationships/tags" Target="../tags/tag234.xml"/><Relationship Id="rId2" Type="http://schemas.openxmlformats.org/officeDocument/2006/relationships/tags" Target="../tags/tag222.xml"/><Relationship Id="rId19" Type="http://schemas.openxmlformats.org/officeDocument/2006/relationships/tags" Target="../tags/tag233.xml"/><Relationship Id="rId18" Type="http://schemas.openxmlformats.org/officeDocument/2006/relationships/tags" Target="../tags/tag232.xml"/><Relationship Id="rId17" Type="http://schemas.openxmlformats.org/officeDocument/2006/relationships/image" Target="../media/image55.svg"/><Relationship Id="rId16" Type="http://schemas.openxmlformats.org/officeDocument/2006/relationships/image" Target="../media/image54.png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image" Target="../media/image53.svg"/><Relationship Id="rId11" Type="http://schemas.openxmlformats.org/officeDocument/2006/relationships/image" Target="../media/image52.png"/><Relationship Id="rId10" Type="http://schemas.openxmlformats.org/officeDocument/2006/relationships/tags" Target="../tags/tag228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41.xml"/><Relationship Id="rId2" Type="http://schemas.openxmlformats.org/officeDocument/2006/relationships/tags" Target="../tags/tag240.xml"/><Relationship Id="rId1" Type="http://schemas.openxmlformats.org/officeDocument/2006/relationships/tags" Target="../tags/tag23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9" Type="http://schemas.openxmlformats.org/officeDocument/2006/relationships/slideLayout" Target="../slideLayouts/slideLayout6.xml"/><Relationship Id="rId18" Type="http://schemas.openxmlformats.org/officeDocument/2006/relationships/tags" Target="../tags/tag255.xml"/><Relationship Id="rId17" Type="http://schemas.openxmlformats.org/officeDocument/2006/relationships/tags" Target="../tags/tag254.xml"/><Relationship Id="rId16" Type="http://schemas.openxmlformats.org/officeDocument/2006/relationships/tags" Target="../tags/tag253.xml"/><Relationship Id="rId15" Type="http://schemas.openxmlformats.org/officeDocument/2006/relationships/image" Target="../media/image57.svg"/><Relationship Id="rId14" Type="http://schemas.openxmlformats.org/officeDocument/2006/relationships/image" Target="../media/image56.png"/><Relationship Id="rId13" Type="http://schemas.openxmlformats.org/officeDocument/2006/relationships/tags" Target="../tags/tag252.xml"/><Relationship Id="rId12" Type="http://schemas.openxmlformats.org/officeDocument/2006/relationships/tags" Target="../tags/tag251.xml"/><Relationship Id="rId11" Type="http://schemas.openxmlformats.org/officeDocument/2006/relationships/tags" Target="../tags/tag250.xml"/><Relationship Id="rId10" Type="http://schemas.openxmlformats.org/officeDocument/2006/relationships/tags" Target="../tags/tag249.xml"/><Relationship Id="rId1" Type="http://schemas.openxmlformats.org/officeDocument/2006/relationships/tags" Target="../tags/tag24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64.xml"/><Relationship Id="rId8" Type="http://schemas.openxmlformats.org/officeDocument/2006/relationships/tags" Target="../tags/tag263.xml"/><Relationship Id="rId7" Type="http://schemas.openxmlformats.org/officeDocument/2006/relationships/tags" Target="../tags/tag262.xml"/><Relationship Id="rId6" Type="http://schemas.openxmlformats.org/officeDocument/2006/relationships/tags" Target="../tags/tag261.xml"/><Relationship Id="rId5" Type="http://schemas.openxmlformats.org/officeDocument/2006/relationships/tags" Target="../tags/tag260.xml"/><Relationship Id="rId4" Type="http://schemas.openxmlformats.org/officeDocument/2006/relationships/tags" Target="../tags/tag259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283.xml"/><Relationship Id="rId31" Type="http://schemas.openxmlformats.org/officeDocument/2006/relationships/image" Target="../media/image59.svg"/><Relationship Id="rId30" Type="http://schemas.openxmlformats.org/officeDocument/2006/relationships/image" Target="../media/image58.png"/><Relationship Id="rId3" Type="http://schemas.openxmlformats.org/officeDocument/2006/relationships/tags" Target="../tags/tag258.xml"/><Relationship Id="rId29" Type="http://schemas.openxmlformats.org/officeDocument/2006/relationships/tags" Target="../tags/tag282.xml"/><Relationship Id="rId28" Type="http://schemas.openxmlformats.org/officeDocument/2006/relationships/tags" Target="../tags/tag281.xml"/><Relationship Id="rId27" Type="http://schemas.openxmlformats.org/officeDocument/2006/relationships/tags" Target="../tags/tag280.xml"/><Relationship Id="rId26" Type="http://schemas.openxmlformats.org/officeDocument/2006/relationships/tags" Target="../tags/tag279.xml"/><Relationship Id="rId25" Type="http://schemas.openxmlformats.org/officeDocument/2006/relationships/image" Target="../media/image47.svg"/><Relationship Id="rId24" Type="http://schemas.openxmlformats.org/officeDocument/2006/relationships/image" Target="../media/image46.png"/><Relationship Id="rId23" Type="http://schemas.openxmlformats.org/officeDocument/2006/relationships/tags" Target="../tags/tag278.xml"/><Relationship Id="rId22" Type="http://schemas.openxmlformats.org/officeDocument/2006/relationships/tags" Target="../tags/tag277.xml"/><Relationship Id="rId21" Type="http://schemas.openxmlformats.org/officeDocument/2006/relationships/tags" Target="../tags/tag276.xml"/><Relationship Id="rId20" Type="http://schemas.openxmlformats.org/officeDocument/2006/relationships/tags" Target="../tags/tag275.xml"/><Relationship Id="rId2" Type="http://schemas.openxmlformats.org/officeDocument/2006/relationships/tags" Target="../tags/tag257.xml"/><Relationship Id="rId19" Type="http://schemas.openxmlformats.org/officeDocument/2006/relationships/tags" Target="../tags/tag274.xml"/><Relationship Id="rId18" Type="http://schemas.openxmlformats.org/officeDocument/2006/relationships/tags" Target="../tags/tag273.xml"/><Relationship Id="rId17" Type="http://schemas.openxmlformats.org/officeDocument/2006/relationships/tags" Target="../tags/tag272.xml"/><Relationship Id="rId16" Type="http://schemas.openxmlformats.org/officeDocument/2006/relationships/tags" Target="../tags/tag271.xml"/><Relationship Id="rId15" Type="http://schemas.openxmlformats.org/officeDocument/2006/relationships/tags" Target="../tags/tag270.xml"/><Relationship Id="rId14" Type="http://schemas.openxmlformats.org/officeDocument/2006/relationships/tags" Target="../tags/tag269.xml"/><Relationship Id="rId13" Type="http://schemas.openxmlformats.org/officeDocument/2006/relationships/tags" Target="../tags/tag268.xml"/><Relationship Id="rId12" Type="http://schemas.openxmlformats.org/officeDocument/2006/relationships/tags" Target="../tags/tag267.xml"/><Relationship Id="rId11" Type="http://schemas.openxmlformats.org/officeDocument/2006/relationships/tags" Target="../tags/tag266.xml"/><Relationship Id="rId10" Type="http://schemas.openxmlformats.org/officeDocument/2006/relationships/tags" Target="../tags/tag265.xml"/><Relationship Id="rId1" Type="http://schemas.openxmlformats.org/officeDocument/2006/relationships/tags" Target="../tags/tag25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86.xml"/><Relationship Id="rId2" Type="http://schemas.openxmlformats.org/officeDocument/2006/relationships/tags" Target="../tags/tag285.xml"/><Relationship Id="rId1" Type="http://schemas.openxmlformats.org/officeDocument/2006/relationships/tags" Target="../tags/tag28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面积——从井田制到方田术的面积智慧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文化溯源：古人如何丈量土地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井田制：面积概念的古代原型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895350"/>
          </a:xfrm>
          <a:custGeom>
            <a:avLst/>
            <a:gdLst>
              <a:gd name="sw" fmla="*/ 1 w 17385"/>
              <a:gd name="sh" fmla="*/ 1 h 1410"/>
              <a:gd name="mins" fmla="min sw sh"/>
              <a:gd name="dsw" fmla="+- 0 sw mins"/>
              <a:gd name="dsh" fmla="+- 0 sh mins"/>
              <a:gd name="p0x0" fmla="*/ 180 w 17385"/>
              <a:gd name="p0y0" fmla="*/ 0 h 1410"/>
              <a:gd name="p0x1" fmla="*/ 17205 w 17385"/>
              <a:gd name="p0y1" fmla="*/ 0 h 1410"/>
              <a:gd name="p0x2" fmla="*/ 17304 w 17385"/>
              <a:gd name="p0y2" fmla="*/ 0 h 1410"/>
              <a:gd name="p0x3" fmla="*/ 17385 w 17385"/>
              <a:gd name="p0y3" fmla="*/ 80 h 1410"/>
              <a:gd name="p0x4" fmla="*/ 17385 w 17385"/>
              <a:gd name="p0y4" fmla="*/ 180 h 1410"/>
              <a:gd name="p0x5" fmla="*/ 17385 w 17385"/>
              <a:gd name="p0y5" fmla="*/ 1230 h 1410"/>
              <a:gd name="p0x6" fmla="*/ 17385 w 17385"/>
              <a:gd name="p0y6" fmla="*/ 1329 h 1410"/>
              <a:gd name="p0x7" fmla="*/ 17304 w 17385"/>
              <a:gd name="p0y7" fmla="*/ 1410 h 1410"/>
              <a:gd name="p0x8" fmla="*/ 17205 w 17385"/>
              <a:gd name="p0y8" fmla="*/ 1410 h 1410"/>
              <a:gd name="p0x9" fmla="*/ 180 w 17385"/>
              <a:gd name="p0y9" fmla="*/ 1410 h 1410"/>
              <a:gd name="p0x10" fmla="*/ 80 w 17385"/>
              <a:gd name="p0y10" fmla="*/ 1410 h 1410"/>
              <a:gd name="p0x11" fmla="*/ 0 w 17385"/>
              <a:gd name="p0y11" fmla="*/ 1329 h 1410"/>
              <a:gd name="p0x12" fmla="*/ 0 w 17385"/>
              <a:gd name="p0y12" fmla="*/ 1230 h 1410"/>
              <a:gd name="p0x13" fmla="*/ 0 w 17385"/>
              <a:gd name="p0y13" fmla="*/ 180 h 1410"/>
              <a:gd name="p0x14" fmla="*/ 0 w 17385"/>
              <a:gd name="p0y14" fmla="*/ 80 h 1410"/>
              <a:gd name="p0x15" fmla="*/ 80 w 17385"/>
              <a:gd name="p0y15" fmla="*/ 0 h 1410"/>
              <a:gd name="p0x16" fmla="*/ 180 w 17385"/>
              <a:gd name="p0y16" fmla="*/ 0 h 14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476500" y="1295400"/>
            <a:ext cx="7239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面积概念源于古人对土地公平划分的需要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42820"/>
            <a:ext cx="5897245" cy="1276350"/>
          </a:xfrm>
          <a:custGeom>
            <a:avLst/>
            <a:gdLst>
              <a:gd name="sw" fmla="*/ 1 w 9286"/>
              <a:gd name="sh" fmla="*/ 1 h 2010"/>
              <a:gd name="mins" fmla="min sw sh"/>
              <a:gd name="dsw" fmla="+- 0 sw mins"/>
              <a:gd name="dsh" fmla="+- 0 sh mins"/>
              <a:gd name="p0x0" fmla="*/ 180 w 9286"/>
              <a:gd name="p0y0" fmla="*/ 0 h 2010"/>
              <a:gd name="p0x1" fmla="*/ 9106 w 9286"/>
              <a:gd name="p0y1" fmla="*/ 0 h 2010"/>
              <a:gd name="p0x2" fmla="*/ 9206 w 9286"/>
              <a:gd name="p0y2" fmla="*/ 0 h 2010"/>
              <a:gd name="p0x3" fmla="*/ 9286 w 9286"/>
              <a:gd name="p0y3" fmla="*/ 80 h 2010"/>
              <a:gd name="p0x4" fmla="*/ 9286 w 9286"/>
              <a:gd name="p0y4" fmla="*/ 180 h 2010"/>
              <a:gd name="p0x5" fmla="*/ 9286 w 9286"/>
              <a:gd name="p0y5" fmla="*/ 1830 h 2010"/>
              <a:gd name="p0x6" fmla="*/ 9286 w 9286"/>
              <a:gd name="p0y6" fmla="*/ 1929 h 2010"/>
              <a:gd name="p0x7" fmla="*/ 9206 w 9286"/>
              <a:gd name="p0y7" fmla="*/ 2010 h 2010"/>
              <a:gd name="p0x8" fmla="*/ 9106 w 9286"/>
              <a:gd name="p0y8" fmla="*/ 2010 h 2010"/>
              <a:gd name="p0x9" fmla="*/ 180 w 9286"/>
              <a:gd name="p0y9" fmla="*/ 2010 h 2010"/>
              <a:gd name="p0x10" fmla="*/ 80 w 9286"/>
              <a:gd name="p0y10" fmla="*/ 2010 h 2010"/>
              <a:gd name="p0x11" fmla="*/ 0 w 9286"/>
              <a:gd name="p0y11" fmla="*/ 1929 h 2010"/>
              <a:gd name="p0x12" fmla="*/ 0 w 9286"/>
              <a:gd name="p0y12" fmla="*/ 1830 h 2010"/>
              <a:gd name="p0x13" fmla="*/ 0 w 9286"/>
              <a:gd name="p0y13" fmla="*/ 180 h 2010"/>
              <a:gd name="p0x14" fmla="*/ 0 w 9286"/>
              <a:gd name="p0y14" fmla="*/ 80 h 2010"/>
              <a:gd name="p0x15" fmla="*/ 80 w 9286"/>
              <a:gd name="p0y15" fmla="*/ 0 h 2010"/>
              <a:gd name="p0x16" fmla="*/ 180 w 9286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4428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871220" y="2524125"/>
            <a:ext cx="21907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49459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面积相等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000375"/>
            <a:ext cx="55066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井田制天然蕴含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面积相等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的概念，每块土地大小一致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719195"/>
            <a:ext cx="5897245" cy="1276350"/>
          </a:xfrm>
          <a:custGeom>
            <a:avLst/>
            <a:gdLst>
              <a:gd name="sw" fmla="*/ 1 w 9286"/>
              <a:gd name="sh" fmla="*/ 1 h 2010"/>
              <a:gd name="mins" fmla="min sw sh"/>
              <a:gd name="dsw" fmla="+- 0 sw mins"/>
              <a:gd name="dsh" fmla="+- 0 sh mins"/>
              <a:gd name="p0x0" fmla="*/ 180 w 9286"/>
              <a:gd name="p0y0" fmla="*/ 0 h 2010"/>
              <a:gd name="p0x1" fmla="*/ 9106 w 9286"/>
              <a:gd name="p0y1" fmla="*/ 0 h 2010"/>
              <a:gd name="p0x2" fmla="*/ 9206 w 9286"/>
              <a:gd name="p0y2" fmla="*/ 0 h 2010"/>
              <a:gd name="p0x3" fmla="*/ 9286 w 9286"/>
              <a:gd name="p0y3" fmla="*/ 80 h 2010"/>
              <a:gd name="p0x4" fmla="*/ 9286 w 9286"/>
              <a:gd name="p0y4" fmla="*/ 180 h 2010"/>
              <a:gd name="p0x5" fmla="*/ 9286 w 9286"/>
              <a:gd name="p0y5" fmla="*/ 1830 h 2010"/>
              <a:gd name="p0x6" fmla="*/ 9286 w 9286"/>
              <a:gd name="p0y6" fmla="*/ 1929 h 2010"/>
              <a:gd name="p0x7" fmla="*/ 9206 w 9286"/>
              <a:gd name="p0y7" fmla="*/ 2010 h 2010"/>
              <a:gd name="p0x8" fmla="*/ 9106 w 9286"/>
              <a:gd name="p0y8" fmla="*/ 2010 h 2010"/>
              <a:gd name="p0x9" fmla="*/ 180 w 9286"/>
              <a:gd name="p0y9" fmla="*/ 2010 h 2010"/>
              <a:gd name="p0x10" fmla="*/ 80 w 9286"/>
              <a:gd name="p0y10" fmla="*/ 2010 h 2010"/>
              <a:gd name="p0x11" fmla="*/ 0 w 9286"/>
              <a:gd name="p0y11" fmla="*/ 1929 h 2010"/>
              <a:gd name="p0x12" fmla="*/ 0 w 9286"/>
              <a:gd name="p0y12" fmla="*/ 1830 h 2010"/>
              <a:gd name="p0x13" fmla="*/ 0 w 9286"/>
              <a:gd name="p0y13" fmla="*/ 180 h 2010"/>
              <a:gd name="p0x14" fmla="*/ 0 w 9286"/>
              <a:gd name="p0y14" fmla="*/ 80 h 2010"/>
              <a:gd name="p0x15" fmla="*/ 80 w 9286"/>
              <a:gd name="p0y15" fmla="*/ 0 h 2010"/>
              <a:gd name="p0x16" fmla="*/ 180 w 9286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9192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71220" y="4000500"/>
            <a:ext cx="21907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3970972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规则划分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476750"/>
            <a:ext cx="55066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将不规则土地划分为规则方块，面积计算的原始思路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195570"/>
            <a:ext cx="5897245" cy="1276350"/>
          </a:xfrm>
          <a:custGeom>
            <a:avLst/>
            <a:gdLst>
              <a:gd name="sw" fmla="*/ 1 w 9286"/>
              <a:gd name="sh" fmla="*/ 1 h 2010"/>
              <a:gd name="mins" fmla="min sw sh"/>
              <a:gd name="dsw" fmla="+- 0 sw mins"/>
              <a:gd name="dsh" fmla="+- 0 sh mins"/>
              <a:gd name="p0x0" fmla="*/ 180 w 9286"/>
              <a:gd name="p0y0" fmla="*/ 0 h 2010"/>
              <a:gd name="p0x1" fmla="*/ 9106 w 9286"/>
              <a:gd name="p0y1" fmla="*/ 0 h 2010"/>
              <a:gd name="p0x2" fmla="*/ 9206 w 9286"/>
              <a:gd name="p0y2" fmla="*/ 0 h 2010"/>
              <a:gd name="p0x3" fmla="*/ 9286 w 9286"/>
              <a:gd name="p0y3" fmla="*/ 80 h 2010"/>
              <a:gd name="p0x4" fmla="*/ 9286 w 9286"/>
              <a:gd name="p0y4" fmla="*/ 180 h 2010"/>
              <a:gd name="p0x5" fmla="*/ 9286 w 9286"/>
              <a:gd name="p0y5" fmla="*/ 1830 h 2010"/>
              <a:gd name="p0x6" fmla="*/ 9286 w 9286"/>
              <a:gd name="p0y6" fmla="*/ 1929 h 2010"/>
              <a:gd name="p0x7" fmla="*/ 9206 w 9286"/>
              <a:gd name="p0y7" fmla="*/ 2010 h 2010"/>
              <a:gd name="p0x8" fmla="*/ 9106 w 9286"/>
              <a:gd name="p0y8" fmla="*/ 2010 h 2010"/>
              <a:gd name="p0x9" fmla="*/ 180 w 9286"/>
              <a:gd name="p0y9" fmla="*/ 2010 h 2010"/>
              <a:gd name="p0x10" fmla="*/ 80 w 9286"/>
              <a:gd name="p0y10" fmla="*/ 2010 h 2010"/>
              <a:gd name="p0x11" fmla="*/ 0 w 9286"/>
              <a:gd name="p0y11" fmla="*/ 1929 h 2010"/>
              <a:gd name="p0x12" fmla="*/ 0 w 9286"/>
              <a:gd name="p0y12" fmla="*/ 1830 h 2010"/>
              <a:gd name="p0x13" fmla="*/ 0 w 9286"/>
              <a:gd name="p0y13" fmla="*/ 180 h 2010"/>
              <a:gd name="p0x14" fmla="*/ 0 w 9286"/>
              <a:gd name="p0y14" fmla="*/ 80 h 2010"/>
              <a:gd name="p0x15" fmla="*/ 80 w 9286"/>
              <a:gd name="p0y15" fmla="*/ 0 h 2010"/>
              <a:gd name="p0x16" fmla="*/ 180 w 9286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3955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826135" y="5476875"/>
            <a:ext cx="30924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44734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公平分配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5953125"/>
            <a:ext cx="55066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公平分配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是面积概念产生的社会动力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711315" y="2242820"/>
            <a:ext cx="4904105" cy="1976755"/>
          </a:xfrm>
          <a:custGeom>
            <a:avLst/>
            <a:gdLst>
              <a:gd name="sw" fmla="*/ 1 w 7723"/>
              <a:gd name="sh" fmla="*/ 1 h 3112"/>
              <a:gd name="mins" fmla="min sw sh"/>
              <a:gd name="dsw" fmla="+- 0 sw mins"/>
              <a:gd name="dsh" fmla="+- 0 sh mins"/>
              <a:gd name="p0x0" fmla="*/ 180 w 7723"/>
              <a:gd name="p0y0" fmla="*/ 0 h 3112"/>
              <a:gd name="p0x1" fmla="*/ 7543 w 7723"/>
              <a:gd name="p0y1" fmla="*/ 0 h 3112"/>
              <a:gd name="p0x2" fmla="*/ 7642 w 7723"/>
              <a:gd name="p0y2" fmla="*/ 0 h 3112"/>
              <a:gd name="p0x3" fmla="*/ 7723 w 7723"/>
              <a:gd name="p0y3" fmla="*/ 80 h 3112"/>
              <a:gd name="p0x4" fmla="*/ 7723 w 7723"/>
              <a:gd name="p0y4" fmla="*/ 180 h 3112"/>
              <a:gd name="p0x5" fmla="*/ 7723 w 7723"/>
              <a:gd name="p0y5" fmla="*/ 2932 h 3112"/>
              <a:gd name="p0x6" fmla="*/ 7723 w 7723"/>
              <a:gd name="p0y6" fmla="*/ 3031 h 3112"/>
              <a:gd name="p0x7" fmla="*/ 7642 w 7723"/>
              <a:gd name="p0y7" fmla="*/ 3112 h 3112"/>
              <a:gd name="p0x8" fmla="*/ 7543 w 7723"/>
              <a:gd name="p0y8" fmla="*/ 3112 h 3112"/>
              <a:gd name="p0x9" fmla="*/ 180 w 7723"/>
              <a:gd name="p0y9" fmla="*/ 3112 h 3112"/>
              <a:gd name="p0x10" fmla="*/ 80 w 7723"/>
              <a:gd name="p0y10" fmla="*/ 3112 h 3112"/>
              <a:gd name="p0x11" fmla="*/ 0 w 7723"/>
              <a:gd name="p0y11" fmla="*/ 3031 h 3112"/>
              <a:gd name="p0x12" fmla="*/ 0 w 7723"/>
              <a:gd name="p0y12" fmla="*/ 2932 h 3112"/>
              <a:gd name="p0x13" fmla="*/ 0 w 7723"/>
              <a:gd name="p0y13" fmla="*/ 180 h 3112"/>
              <a:gd name="p0x14" fmla="*/ 0 w 7723"/>
              <a:gd name="p0y14" fmla="*/ 80 h 3112"/>
              <a:gd name="p0x15" fmla="*/ 80 w 7723"/>
              <a:gd name="p0y15" fmla="*/ 0 h 3112"/>
              <a:gd name="p0x16" fmla="*/ 180 w 7723"/>
              <a:gd name="p0y16" fmla="*/ 0 h 31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6906260" y="30594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972935" y="3121660"/>
            <a:ext cx="209550" cy="2139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7364016" y="3048476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井田制结构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6711315" y="4419600"/>
            <a:ext cx="4904105" cy="2052320"/>
          </a:xfrm>
          <a:custGeom>
            <a:avLst/>
            <a:gdLst>
              <a:gd name="sw" fmla="*/ 1 w 7723"/>
              <a:gd name="sh" fmla="*/ 1 h 3232"/>
              <a:gd name="mins" fmla="min sw sh"/>
              <a:gd name="dsw" fmla="+- 0 sw mins"/>
              <a:gd name="dsh" fmla="+- 0 sh mins"/>
              <a:gd name="p0x0" fmla="*/ 180 w 7723"/>
              <a:gd name="p0y0" fmla="*/ 0 h 3232"/>
              <a:gd name="p0x1" fmla="*/ 7543 w 7723"/>
              <a:gd name="p0y1" fmla="*/ 0 h 3232"/>
              <a:gd name="p0x2" fmla="*/ 7642 w 7723"/>
              <a:gd name="p0y2" fmla="*/ 0 h 3232"/>
              <a:gd name="p0x3" fmla="*/ 7723 w 7723"/>
              <a:gd name="p0y3" fmla="*/ 80 h 3232"/>
              <a:gd name="p0x4" fmla="*/ 7723 w 7723"/>
              <a:gd name="p0y4" fmla="*/ 180 h 3232"/>
              <a:gd name="p0x5" fmla="*/ 7723 w 7723"/>
              <a:gd name="p0y5" fmla="*/ 3052 h 3232"/>
              <a:gd name="p0x6" fmla="*/ 7723 w 7723"/>
              <a:gd name="p0y6" fmla="*/ 3151 h 3232"/>
              <a:gd name="p0x7" fmla="*/ 7642 w 7723"/>
              <a:gd name="p0y7" fmla="*/ 3232 h 3232"/>
              <a:gd name="p0x8" fmla="*/ 7543 w 7723"/>
              <a:gd name="p0y8" fmla="*/ 3232 h 3232"/>
              <a:gd name="p0x9" fmla="*/ 180 w 7723"/>
              <a:gd name="p0y9" fmla="*/ 3232 h 3232"/>
              <a:gd name="p0x10" fmla="*/ 80 w 7723"/>
              <a:gd name="p0y10" fmla="*/ 3232 h 3232"/>
              <a:gd name="p0x11" fmla="*/ 0 w 7723"/>
              <a:gd name="p0y11" fmla="*/ 3151 h 3232"/>
              <a:gd name="p0x12" fmla="*/ 0 w 7723"/>
              <a:gd name="p0y12" fmla="*/ 3052 h 3232"/>
              <a:gd name="p0x13" fmla="*/ 0 w 7723"/>
              <a:gd name="p0y13" fmla="*/ 180 h 3232"/>
              <a:gd name="p0x14" fmla="*/ 0 w 7723"/>
              <a:gd name="p0y14" fmla="*/ 80 h 3232"/>
              <a:gd name="p0x15" fmla="*/ 80 w 7723"/>
              <a:gd name="p0y15" fmla="*/ 0 h 3232"/>
              <a:gd name="p0x16" fmla="*/ 180 w 7723"/>
              <a:gd name="p0y16" fmla="*/ 0 h 32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6906260" y="4614545"/>
            <a:ext cx="2199640" cy="774065"/>
          </a:xfrm>
          <a:custGeom>
            <a:avLst/>
            <a:gdLst>
              <a:gd name="sw" fmla="*/ 1 w 3464"/>
              <a:gd name="sh" fmla="*/ 1 h 1218"/>
              <a:gd name="mins" fmla="min sw sh"/>
              <a:gd name="dsw" fmla="+- 0 sw mins"/>
              <a:gd name="dsh" fmla="+- 0 sh mins"/>
              <a:gd name="p0x0" fmla="*/ 180 w 3464"/>
              <a:gd name="p0y0" fmla="*/ 0 h 1218"/>
              <a:gd name="p0x1" fmla="*/ 3284 w 3464"/>
              <a:gd name="p0y1" fmla="*/ 0 h 1218"/>
              <a:gd name="p0x2" fmla="*/ 3383 w 3464"/>
              <a:gd name="p0y2" fmla="*/ 0 h 1218"/>
              <a:gd name="p0x3" fmla="*/ 3464 w 3464"/>
              <a:gd name="p0y3" fmla="*/ 80 h 1218"/>
              <a:gd name="p0x4" fmla="*/ 3464 w 3464"/>
              <a:gd name="p0y4" fmla="*/ 180 h 1218"/>
              <a:gd name="p0x5" fmla="*/ 3464 w 3464"/>
              <a:gd name="p0y5" fmla="*/ 1038 h 1218"/>
              <a:gd name="p0x6" fmla="*/ 3464 w 3464"/>
              <a:gd name="p0y6" fmla="*/ 1138 h 1218"/>
              <a:gd name="p0x7" fmla="*/ 3383 w 3464"/>
              <a:gd name="p0y7" fmla="*/ 1218 h 1218"/>
              <a:gd name="p0x8" fmla="*/ 3284 w 3464"/>
              <a:gd name="p0y8" fmla="*/ 1218 h 1218"/>
              <a:gd name="p0x9" fmla="*/ 180 w 3464"/>
              <a:gd name="p0y9" fmla="*/ 1218 h 1218"/>
              <a:gd name="p0x10" fmla="*/ 80 w 3464"/>
              <a:gd name="p0y10" fmla="*/ 1218 h 1218"/>
              <a:gd name="p0x11" fmla="*/ 0 w 3464"/>
              <a:gd name="p0y11" fmla="*/ 1138 h 1218"/>
              <a:gd name="p0x12" fmla="*/ 0 w 3464"/>
              <a:gd name="p0y12" fmla="*/ 1038 h 1218"/>
              <a:gd name="p0x13" fmla="*/ 0 w 3464"/>
              <a:gd name="p0y13" fmla="*/ 180 h 1218"/>
              <a:gd name="p0x14" fmla="*/ 0 w 3464"/>
              <a:gd name="p0y14" fmla="*/ 80 h 1218"/>
              <a:gd name="p0x15" fmla="*/ 80 w 3464"/>
              <a:gd name="p0y15" fmla="*/ 0 h 1218"/>
              <a:gd name="p0x16" fmla="*/ 180 w 3464"/>
              <a:gd name="p0y16" fmla="*/ 0 h 12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7020560" y="48679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7077710" y="4925060"/>
            <a:ext cx="15240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7364016" y="4875609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公田（中间）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9220200" y="4614545"/>
            <a:ext cx="2200275" cy="774065"/>
          </a:xfrm>
          <a:custGeom>
            <a:avLst/>
            <a:gdLst>
              <a:gd name="sw" fmla="*/ 1 w 3464"/>
              <a:gd name="sh" fmla="*/ 1 h 1218"/>
              <a:gd name="mins" fmla="min sw sh"/>
              <a:gd name="dsw" fmla="+- 0 sw mins"/>
              <a:gd name="dsh" fmla="+- 0 sh mins"/>
              <a:gd name="p0x0" fmla="*/ 180 w 3464"/>
              <a:gd name="p0y0" fmla="*/ 0 h 1218"/>
              <a:gd name="p0x1" fmla="*/ 3284 w 3464"/>
              <a:gd name="p0y1" fmla="*/ 0 h 1218"/>
              <a:gd name="p0x2" fmla="*/ 3383 w 3464"/>
              <a:gd name="p0y2" fmla="*/ 0 h 1218"/>
              <a:gd name="p0x3" fmla="*/ 3464 w 3464"/>
              <a:gd name="p0y3" fmla="*/ 80 h 1218"/>
              <a:gd name="p0x4" fmla="*/ 3464 w 3464"/>
              <a:gd name="p0y4" fmla="*/ 180 h 1218"/>
              <a:gd name="p0x5" fmla="*/ 3464 w 3464"/>
              <a:gd name="p0y5" fmla="*/ 1038 h 1218"/>
              <a:gd name="p0x6" fmla="*/ 3464 w 3464"/>
              <a:gd name="p0y6" fmla="*/ 1138 h 1218"/>
              <a:gd name="p0x7" fmla="*/ 3383 w 3464"/>
              <a:gd name="p0y7" fmla="*/ 1218 h 1218"/>
              <a:gd name="p0x8" fmla="*/ 3284 w 3464"/>
              <a:gd name="p0y8" fmla="*/ 1218 h 1218"/>
              <a:gd name="p0x9" fmla="*/ 180 w 3464"/>
              <a:gd name="p0y9" fmla="*/ 1218 h 1218"/>
              <a:gd name="p0x10" fmla="*/ 80 w 3464"/>
              <a:gd name="p0y10" fmla="*/ 1218 h 1218"/>
              <a:gd name="p0x11" fmla="*/ 0 w 3464"/>
              <a:gd name="p0y11" fmla="*/ 1138 h 1218"/>
              <a:gd name="p0x12" fmla="*/ 0 w 3464"/>
              <a:gd name="p0y12" fmla="*/ 1038 h 1218"/>
              <a:gd name="p0x13" fmla="*/ 0 w 3464"/>
              <a:gd name="p0y13" fmla="*/ 180 h 1218"/>
              <a:gd name="p0x14" fmla="*/ 0 w 3464"/>
              <a:gd name="p0y14" fmla="*/ 80 h 1218"/>
              <a:gd name="p0x15" fmla="*/ 80 w 3464"/>
              <a:gd name="p0y15" fmla="*/ 0 h 1218"/>
              <a:gd name="p0x16" fmla="*/ 180 w 3464"/>
              <a:gd name="p0y16" fmla="*/ 0 h 12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9334500" y="48679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>
            <a:fillRect/>
          </a:stretch>
        </p:blipFill>
        <p:spPr>
          <a:xfrm>
            <a:off x="9391650" y="4925060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9678000" y="4875609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私田（周围）</a:t>
            </a:r>
            <a:endParaRPr sz="15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906260" y="5502910"/>
            <a:ext cx="2199640" cy="774065"/>
          </a:xfrm>
          <a:custGeom>
            <a:avLst/>
            <a:gdLst>
              <a:gd name="sw" fmla="*/ 1 w 3464"/>
              <a:gd name="sh" fmla="*/ 1 h 1218"/>
              <a:gd name="mins" fmla="min sw sh"/>
              <a:gd name="dsw" fmla="+- 0 sw mins"/>
              <a:gd name="dsh" fmla="+- 0 sh mins"/>
              <a:gd name="p0x0" fmla="*/ 180 w 3464"/>
              <a:gd name="p0y0" fmla="*/ 0 h 1218"/>
              <a:gd name="p0x1" fmla="*/ 3284 w 3464"/>
              <a:gd name="p0y1" fmla="*/ 0 h 1218"/>
              <a:gd name="p0x2" fmla="*/ 3383 w 3464"/>
              <a:gd name="p0y2" fmla="*/ 0 h 1218"/>
              <a:gd name="p0x3" fmla="*/ 3464 w 3464"/>
              <a:gd name="p0y3" fmla="*/ 80 h 1218"/>
              <a:gd name="p0x4" fmla="*/ 3464 w 3464"/>
              <a:gd name="p0y4" fmla="*/ 180 h 1218"/>
              <a:gd name="p0x5" fmla="*/ 3464 w 3464"/>
              <a:gd name="p0y5" fmla="*/ 1038 h 1218"/>
              <a:gd name="p0x6" fmla="*/ 3464 w 3464"/>
              <a:gd name="p0y6" fmla="*/ 1138 h 1218"/>
              <a:gd name="p0x7" fmla="*/ 3383 w 3464"/>
              <a:gd name="p0y7" fmla="*/ 1218 h 1218"/>
              <a:gd name="p0x8" fmla="*/ 3284 w 3464"/>
              <a:gd name="p0y8" fmla="*/ 1218 h 1218"/>
              <a:gd name="p0x9" fmla="*/ 180 w 3464"/>
              <a:gd name="p0y9" fmla="*/ 1218 h 1218"/>
              <a:gd name="p0x10" fmla="*/ 80 w 3464"/>
              <a:gd name="p0y10" fmla="*/ 1218 h 1218"/>
              <a:gd name="p0x11" fmla="*/ 0 w 3464"/>
              <a:gd name="p0y11" fmla="*/ 1138 h 1218"/>
              <a:gd name="p0x12" fmla="*/ 0 w 3464"/>
              <a:gd name="p0y12" fmla="*/ 1038 h 1218"/>
              <a:gd name="p0x13" fmla="*/ 0 w 3464"/>
              <a:gd name="p0y13" fmla="*/ 180 h 1218"/>
              <a:gd name="p0x14" fmla="*/ 0 w 3464"/>
              <a:gd name="p0y14" fmla="*/ 80 h 1218"/>
              <a:gd name="p0x15" fmla="*/ 80 w 3464"/>
              <a:gd name="p0y15" fmla="*/ 0 h 1218"/>
              <a:gd name="p0x16" fmla="*/ 180 w 3464"/>
              <a:gd name="p0y16" fmla="*/ 0 h 12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7020560" y="5756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7143" t="-3333" r="-7143" b="-3333"/>
          <a:stretch>
            <a:fillRect/>
          </a:stretch>
        </p:blipFill>
        <p:spPr>
          <a:xfrm>
            <a:off x="7077710" y="5813425"/>
            <a:ext cx="152400" cy="1524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7364016" y="5763816"/>
            <a:ext cx="11072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形如</a:t>
            </a:r>
            <a:r>
              <a:rPr lang="en-US" altLang="zh-CN" sz="15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井</a:t>
            </a:r>
            <a:r>
              <a:rPr lang="en-US" altLang="zh-CN" sz="15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3E6B5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</a:t>
            </a:r>
            <a:endParaRPr lang="zh-CN" altLang="en-US" sz="1500">
              <a:solidFill>
                <a:srgbClr val="3E6B5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9220200" y="5502910"/>
            <a:ext cx="2200275" cy="774065"/>
          </a:xfrm>
          <a:custGeom>
            <a:avLst/>
            <a:gdLst>
              <a:gd name="sw" fmla="*/ 1 w 3464"/>
              <a:gd name="sh" fmla="*/ 1 h 1218"/>
              <a:gd name="mins" fmla="min sw sh"/>
              <a:gd name="dsw" fmla="+- 0 sw mins"/>
              <a:gd name="dsh" fmla="+- 0 sh mins"/>
              <a:gd name="p0x0" fmla="*/ 180 w 3464"/>
              <a:gd name="p0y0" fmla="*/ 0 h 1218"/>
              <a:gd name="p0x1" fmla="*/ 3284 w 3464"/>
              <a:gd name="p0y1" fmla="*/ 0 h 1218"/>
              <a:gd name="p0x2" fmla="*/ 3383 w 3464"/>
              <a:gd name="p0y2" fmla="*/ 0 h 1218"/>
              <a:gd name="p0x3" fmla="*/ 3464 w 3464"/>
              <a:gd name="p0y3" fmla="*/ 80 h 1218"/>
              <a:gd name="p0x4" fmla="*/ 3464 w 3464"/>
              <a:gd name="p0y4" fmla="*/ 180 h 1218"/>
              <a:gd name="p0x5" fmla="*/ 3464 w 3464"/>
              <a:gd name="p0y5" fmla="*/ 1038 h 1218"/>
              <a:gd name="p0x6" fmla="*/ 3464 w 3464"/>
              <a:gd name="p0y6" fmla="*/ 1138 h 1218"/>
              <a:gd name="p0x7" fmla="*/ 3383 w 3464"/>
              <a:gd name="p0y7" fmla="*/ 1218 h 1218"/>
              <a:gd name="p0x8" fmla="*/ 3284 w 3464"/>
              <a:gd name="p0y8" fmla="*/ 1218 h 1218"/>
              <a:gd name="p0x9" fmla="*/ 180 w 3464"/>
              <a:gd name="p0y9" fmla="*/ 1218 h 1218"/>
              <a:gd name="p0x10" fmla="*/ 80 w 3464"/>
              <a:gd name="p0y10" fmla="*/ 1218 h 1218"/>
              <a:gd name="p0x11" fmla="*/ 0 w 3464"/>
              <a:gd name="p0y11" fmla="*/ 1138 h 1218"/>
              <a:gd name="p0x12" fmla="*/ 0 w 3464"/>
              <a:gd name="p0y12" fmla="*/ 1038 h 1218"/>
              <a:gd name="p0x13" fmla="*/ 0 w 3464"/>
              <a:gd name="p0y13" fmla="*/ 180 h 1218"/>
              <a:gd name="p0x14" fmla="*/ 0 w 3464"/>
              <a:gd name="p0y14" fmla="*/ 80 h 1218"/>
              <a:gd name="p0x15" fmla="*/ 80 w 3464"/>
              <a:gd name="p0y15" fmla="*/ 0 h 1218"/>
              <a:gd name="p0x16" fmla="*/ 180 w 3464"/>
              <a:gd name="p0y16" fmla="*/ 0 h 121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9334500" y="5756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16667" b="-16667"/>
          <a:stretch>
            <a:fillRect/>
          </a:stretch>
        </p:blipFill>
        <p:spPr>
          <a:xfrm>
            <a:off x="9401175" y="5813425"/>
            <a:ext cx="13335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9678000" y="5763816"/>
            <a:ext cx="1071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块土地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幂与积：面积概念的文化渊源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2"/>
            </p:custDataLst>
          </p:nvPr>
        </p:nvSpPr>
        <p:spPr>
          <a:xfrm>
            <a:off x="8309296" y="5836977"/>
            <a:ext cx="3139602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171450" algn="ctr">
              <a:lnSpc>
                <a:spcPct val="133000"/>
              </a:lnSpc>
            </a:pPr>
            <a:r>
              <a:rPr lang="zh-CN" altLang="en-US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文化对照：现代数学中</a:t>
            </a:r>
            <a:r>
              <a:rPr lang="en-US" altLang="zh-CN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幂</a:t>
            </a:r>
            <a:r>
              <a:rPr lang="en-US" altLang="zh-CN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指乘方结果，</a:t>
            </a:r>
            <a:r>
              <a:rPr lang="en-US" altLang="zh-CN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积</a:t>
            </a:r>
            <a:r>
              <a:rPr lang="en-US" altLang="zh-CN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指乘法结果，均与面积计算相关</a:t>
            </a:r>
            <a:endParaRPr lang="zh-CN" altLang="en-US" sz="1350" i="1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771525" y="2933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301434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304925" y="2960370"/>
            <a:ext cx="53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幂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771525" y="35052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7143" b="-7143"/>
          <a:stretch>
            <a:fillRect/>
          </a:stretch>
        </p:blipFill>
        <p:spPr>
          <a:xfrm>
            <a:off x="838200" y="3562350"/>
            <a:ext cx="13335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1152525" y="3490913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遮盖物品的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方形布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4"/>
            </p:custDataLst>
          </p:nvPr>
        </p:nvSpPr>
        <p:spPr>
          <a:xfrm>
            <a:off x="771525" y="39243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828675" y="398145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8"/>
            </p:custDataLst>
          </p:nvPr>
        </p:nvSpPr>
        <p:spPr>
          <a:xfrm>
            <a:off x="1152525" y="391001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引申为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覆盖的区域大小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9"/>
            </p:custDataLst>
          </p:nvPr>
        </p:nvSpPr>
        <p:spPr>
          <a:xfrm>
            <a:off x="771525" y="43434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7143" b="-7143"/>
          <a:stretch>
            <a:fillRect/>
          </a:stretch>
        </p:blipFill>
        <p:spPr>
          <a:xfrm>
            <a:off x="838200" y="4400550"/>
            <a:ext cx="13335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3"/>
            </p:custDataLst>
          </p:nvPr>
        </p:nvSpPr>
        <p:spPr>
          <a:xfrm>
            <a:off x="1152525" y="4329113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古代表示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面积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的量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4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4501515" y="29337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587240" y="3014345"/>
            <a:ext cx="24765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9"/>
            </p:custDataLst>
          </p:nvPr>
        </p:nvSpPr>
        <p:spPr>
          <a:xfrm>
            <a:off x="5035305" y="2960370"/>
            <a:ext cx="5334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积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30"/>
            </p:custDataLst>
          </p:nvPr>
        </p:nvSpPr>
        <p:spPr>
          <a:xfrm>
            <a:off x="5377815" y="3004820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31"/>
            </p:custDataLst>
          </p:nvPr>
        </p:nvSpPr>
        <p:spPr>
          <a:xfrm>
            <a:off x="5454405" y="304323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2"/>
            </p:custDataLst>
          </p:nvPr>
        </p:nvSpPr>
        <p:spPr>
          <a:xfrm>
            <a:off x="4501515" y="35052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4577715" y="3562350"/>
            <a:ext cx="11430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6"/>
            </p:custDataLst>
          </p:nvPr>
        </p:nvSpPr>
        <p:spPr>
          <a:xfrm>
            <a:off x="4882905" y="3490913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积累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之意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7"/>
            </p:custDataLst>
          </p:nvPr>
        </p:nvSpPr>
        <p:spPr>
          <a:xfrm>
            <a:off x="4501515" y="39243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6250" r="-6250"/>
          <a:stretch>
            <a:fillRect/>
          </a:stretch>
        </p:blipFill>
        <p:spPr>
          <a:xfrm>
            <a:off x="4549140" y="3981450"/>
            <a:ext cx="17145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41"/>
            </p:custDataLst>
          </p:nvPr>
        </p:nvSpPr>
        <p:spPr>
          <a:xfrm>
            <a:off x="4882905" y="391001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面积是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长度积累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的结果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42"/>
            </p:custDataLst>
          </p:nvPr>
        </p:nvSpPr>
        <p:spPr>
          <a:xfrm>
            <a:off x="4501515" y="43434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4558665" y="4400550"/>
            <a:ext cx="1524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6"/>
            </p:custDataLst>
          </p:nvPr>
        </p:nvSpPr>
        <p:spPr>
          <a:xfrm>
            <a:off x="4882905" y="4329113"/>
            <a:ext cx="143790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endParaRPr lang="zh-CN" altLang="en-US"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7"/>
            </p:custDataLst>
          </p:nvPr>
        </p:nvSpPr>
        <p:spPr>
          <a:xfrm>
            <a:off x="8141970" y="1109345"/>
            <a:ext cx="3473450" cy="4471035"/>
          </a:xfrm>
          <a:custGeom>
            <a:avLst/>
            <a:gdLst>
              <a:gd name="sw" fmla="*/ 1 w 5469"/>
              <a:gd name="sh" fmla="*/ 1 h 7041"/>
              <a:gd name="mins" fmla="min sw sh"/>
              <a:gd name="dsw" fmla="+- 0 sw mins"/>
              <a:gd name="dsh" fmla="+- 0 sh mins"/>
              <a:gd name="p0x0" fmla="*/ 180 w 5469"/>
              <a:gd name="p0y0" fmla="*/ 0 h 7041"/>
              <a:gd name="p0x1" fmla="*/ 5289 w 5469"/>
              <a:gd name="p0y1" fmla="*/ 0 h 7041"/>
              <a:gd name="p0x2" fmla="*/ 5389 w 5469"/>
              <a:gd name="p0y2" fmla="*/ 0 h 7041"/>
              <a:gd name="p0x3" fmla="*/ 5469 w 5469"/>
              <a:gd name="p0y3" fmla="*/ 80 h 7041"/>
              <a:gd name="p0x4" fmla="*/ 5469 w 5469"/>
              <a:gd name="p0y4" fmla="*/ 180 h 7041"/>
              <a:gd name="p0x5" fmla="*/ 5469 w 5469"/>
              <a:gd name="p0y5" fmla="*/ 6861 h 7041"/>
              <a:gd name="p0x6" fmla="*/ 5469 w 5469"/>
              <a:gd name="p0y6" fmla="*/ 6960 h 7041"/>
              <a:gd name="p0x7" fmla="*/ 5389 w 5469"/>
              <a:gd name="p0y7" fmla="*/ 7041 h 7041"/>
              <a:gd name="p0x8" fmla="*/ 5289 w 5469"/>
              <a:gd name="p0y8" fmla="*/ 7041 h 7041"/>
              <a:gd name="p0x9" fmla="*/ 180 w 5469"/>
              <a:gd name="p0y9" fmla="*/ 7041 h 7041"/>
              <a:gd name="p0x10" fmla="*/ 80 w 5469"/>
              <a:gd name="p0y10" fmla="*/ 7041 h 7041"/>
              <a:gd name="p0x11" fmla="*/ 0 w 5469"/>
              <a:gd name="p0y11" fmla="*/ 6960 h 7041"/>
              <a:gd name="p0x12" fmla="*/ 0 w 5469"/>
              <a:gd name="p0y12" fmla="*/ 6861 h 7041"/>
              <a:gd name="p0x13" fmla="*/ 0 w 5469"/>
              <a:gd name="p0y13" fmla="*/ 180 h 7041"/>
              <a:gd name="p0x14" fmla="*/ 0 w 5469"/>
              <a:gd name="p0y14" fmla="*/ 80 h 7041"/>
              <a:gd name="p0x15" fmla="*/ 80 w 5469"/>
              <a:gd name="p0y15" fmla="*/ 0 h 7041"/>
              <a:gd name="p0x16" fmla="*/ 180 w 5469"/>
              <a:gd name="p0y16" fmla="*/ 0 h 70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8"/>
            </p:custDataLst>
          </p:nvPr>
        </p:nvSpPr>
        <p:spPr>
          <a:xfrm>
            <a:off x="8337550" y="26974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423275" y="2778125"/>
            <a:ext cx="247650" cy="2527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52"/>
            </p:custDataLst>
          </p:nvPr>
        </p:nvSpPr>
        <p:spPr>
          <a:xfrm>
            <a:off x="8871194" y="2724178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面积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53"/>
            </p:custDataLst>
          </p:nvPr>
        </p:nvSpPr>
        <p:spPr>
          <a:xfrm>
            <a:off x="8337550" y="32689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>
            <a:fillRect/>
          </a:stretch>
        </p:blipFill>
        <p:spPr>
          <a:xfrm>
            <a:off x="8394700" y="3326130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7"/>
            </p:custDataLst>
          </p:nvPr>
        </p:nvSpPr>
        <p:spPr>
          <a:xfrm>
            <a:off x="8718794" y="3254721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面的积累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8"/>
            </p:custDataLst>
          </p:nvPr>
        </p:nvSpPr>
        <p:spPr>
          <a:xfrm>
            <a:off x="8337550" y="36880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/>
          <a:stretch>
            <a:fillRect/>
          </a:stretch>
        </p:blipFill>
        <p:spPr>
          <a:xfrm>
            <a:off x="8413750" y="3745230"/>
            <a:ext cx="114300" cy="15240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62"/>
            </p:custDataLst>
          </p:nvPr>
        </p:nvSpPr>
        <p:spPr>
          <a:xfrm>
            <a:off x="8718794" y="3673821"/>
            <a:ext cx="181890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长度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宽度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知识建构：面积概念、单位与计算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比一比：认识面积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505075" y="1082993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认识面积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8162925" y="1082993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古人智慧</a:t>
            </a:r>
            <a:endParaRPr sz="24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5945" y="1680845"/>
            <a:ext cx="1660525" cy="4791075"/>
          </a:xfrm>
          <a:custGeom>
            <a:avLst/>
            <a:gdLst>
              <a:gd name="sw" fmla="*/ 1 w 2615"/>
              <a:gd name="sh" fmla="*/ 1 h 7545"/>
              <a:gd name="mins" fmla="min sw sh"/>
              <a:gd name="dsw" fmla="+- 0 sw mins"/>
              <a:gd name="dsh" fmla="+- 0 sh mins"/>
              <a:gd name="p0x0" fmla="*/ 180 w 2615"/>
              <a:gd name="p0y0" fmla="*/ 0 h 7545"/>
              <a:gd name="p0x1" fmla="*/ 2435 w 2615"/>
              <a:gd name="p0y1" fmla="*/ 0 h 7545"/>
              <a:gd name="p0x2" fmla="*/ 2534 w 2615"/>
              <a:gd name="p0y2" fmla="*/ 0 h 7545"/>
              <a:gd name="p0x3" fmla="*/ 2615 w 2615"/>
              <a:gd name="p0y3" fmla="*/ 80 h 7545"/>
              <a:gd name="p0x4" fmla="*/ 2615 w 2615"/>
              <a:gd name="p0y4" fmla="*/ 180 h 7545"/>
              <a:gd name="p0x5" fmla="*/ 2615 w 2615"/>
              <a:gd name="p0y5" fmla="*/ 7365 h 7545"/>
              <a:gd name="p0x6" fmla="*/ 2615 w 2615"/>
              <a:gd name="p0y6" fmla="*/ 7464 h 7545"/>
              <a:gd name="p0x7" fmla="*/ 2534 w 2615"/>
              <a:gd name="p0y7" fmla="*/ 7545 h 7545"/>
              <a:gd name="p0x8" fmla="*/ 2435 w 2615"/>
              <a:gd name="p0y8" fmla="*/ 7545 h 7545"/>
              <a:gd name="p0x9" fmla="*/ 180 w 2615"/>
              <a:gd name="p0y9" fmla="*/ 7545 h 7545"/>
              <a:gd name="p0x10" fmla="*/ 80 w 2615"/>
              <a:gd name="p0y10" fmla="*/ 7545 h 7545"/>
              <a:gd name="p0x11" fmla="*/ 0 w 2615"/>
              <a:gd name="p0y11" fmla="*/ 7464 h 7545"/>
              <a:gd name="p0x12" fmla="*/ 0 w 2615"/>
              <a:gd name="p0y12" fmla="*/ 7365 h 7545"/>
              <a:gd name="p0x13" fmla="*/ 0 w 2615"/>
              <a:gd name="p0y13" fmla="*/ 180 h 7545"/>
              <a:gd name="p0x14" fmla="*/ 0 w 2615"/>
              <a:gd name="p0y14" fmla="*/ 80 h 7545"/>
              <a:gd name="p0x15" fmla="*/ 80 w 2615"/>
              <a:gd name="p0y15" fmla="*/ 0 h 7545"/>
              <a:gd name="p0x16" fmla="*/ 180 w 2615"/>
              <a:gd name="p0y16" fmla="*/ 0 h 7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1196340" y="3335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1265555" y="3416300"/>
            <a:ext cx="281305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949300" y="3853843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观察法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06425" y="4253893"/>
            <a:ext cx="12002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直接比较两个图形的大小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2436495" y="1680845"/>
            <a:ext cx="1660525" cy="4791075"/>
          </a:xfrm>
          <a:custGeom>
            <a:avLst/>
            <a:gdLst>
              <a:gd name="sw" fmla="*/ 1 w 2615"/>
              <a:gd name="sh" fmla="*/ 1 h 7545"/>
              <a:gd name="mins" fmla="min sw sh"/>
              <a:gd name="dsw" fmla="+- 0 sw mins"/>
              <a:gd name="dsh" fmla="+- 0 sh mins"/>
              <a:gd name="p0x0" fmla="*/ 180 w 2615"/>
              <a:gd name="p0y0" fmla="*/ 0 h 7545"/>
              <a:gd name="p0x1" fmla="*/ 2435 w 2615"/>
              <a:gd name="p0y1" fmla="*/ 0 h 7545"/>
              <a:gd name="p0x2" fmla="*/ 2534 w 2615"/>
              <a:gd name="p0y2" fmla="*/ 0 h 7545"/>
              <a:gd name="p0x3" fmla="*/ 2615 w 2615"/>
              <a:gd name="p0y3" fmla="*/ 80 h 7545"/>
              <a:gd name="p0x4" fmla="*/ 2615 w 2615"/>
              <a:gd name="p0y4" fmla="*/ 180 h 7545"/>
              <a:gd name="p0x5" fmla="*/ 2615 w 2615"/>
              <a:gd name="p0y5" fmla="*/ 7365 h 7545"/>
              <a:gd name="p0x6" fmla="*/ 2615 w 2615"/>
              <a:gd name="p0y6" fmla="*/ 7464 h 7545"/>
              <a:gd name="p0x7" fmla="*/ 2534 w 2615"/>
              <a:gd name="p0y7" fmla="*/ 7545 h 7545"/>
              <a:gd name="p0x8" fmla="*/ 2435 w 2615"/>
              <a:gd name="p0y8" fmla="*/ 7545 h 7545"/>
              <a:gd name="p0x9" fmla="*/ 180 w 2615"/>
              <a:gd name="p0y9" fmla="*/ 7545 h 7545"/>
              <a:gd name="p0x10" fmla="*/ 80 w 2615"/>
              <a:gd name="p0y10" fmla="*/ 7545 h 7545"/>
              <a:gd name="p0x11" fmla="*/ 0 w 2615"/>
              <a:gd name="p0y11" fmla="*/ 7464 h 7545"/>
              <a:gd name="p0x12" fmla="*/ 0 w 2615"/>
              <a:gd name="p0y12" fmla="*/ 7365 h 7545"/>
              <a:gd name="p0x13" fmla="*/ 0 w 2615"/>
              <a:gd name="p0y13" fmla="*/ 180 h 7545"/>
              <a:gd name="p0x14" fmla="*/ 0 w 2615"/>
              <a:gd name="p0y14" fmla="*/ 80 h 7545"/>
              <a:gd name="p0x15" fmla="*/ 80 w 2615"/>
              <a:gd name="p0y15" fmla="*/ 0 h 7545"/>
              <a:gd name="p0x16" fmla="*/ 180 w 2615"/>
              <a:gd name="p0y16" fmla="*/ 0 h 7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3057525" y="3335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3143250" y="3416300"/>
            <a:ext cx="247650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2809875" y="3853843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重叠法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2667000" y="4253893"/>
            <a:ext cx="12002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将两个图形重叠比较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4297045" y="1680845"/>
            <a:ext cx="1660525" cy="4791075"/>
          </a:xfrm>
          <a:custGeom>
            <a:avLst/>
            <a:gdLst>
              <a:gd name="sw" fmla="*/ 1 w 2615"/>
              <a:gd name="sh" fmla="*/ 1 h 7545"/>
              <a:gd name="mins" fmla="min sw sh"/>
              <a:gd name="dsw" fmla="+- 0 sw mins"/>
              <a:gd name="dsh" fmla="+- 0 sh mins"/>
              <a:gd name="p0x0" fmla="*/ 180 w 2615"/>
              <a:gd name="p0y0" fmla="*/ 0 h 7545"/>
              <a:gd name="p0x1" fmla="*/ 2435 w 2615"/>
              <a:gd name="p0y1" fmla="*/ 0 h 7545"/>
              <a:gd name="p0x2" fmla="*/ 2534 w 2615"/>
              <a:gd name="p0y2" fmla="*/ 0 h 7545"/>
              <a:gd name="p0x3" fmla="*/ 2615 w 2615"/>
              <a:gd name="p0y3" fmla="*/ 80 h 7545"/>
              <a:gd name="p0x4" fmla="*/ 2615 w 2615"/>
              <a:gd name="p0y4" fmla="*/ 180 h 7545"/>
              <a:gd name="p0x5" fmla="*/ 2615 w 2615"/>
              <a:gd name="p0y5" fmla="*/ 7365 h 7545"/>
              <a:gd name="p0x6" fmla="*/ 2615 w 2615"/>
              <a:gd name="p0y6" fmla="*/ 7464 h 7545"/>
              <a:gd name="p0x7" fmla="*/ 2534 w 2615"/>
              <a:gd name="p0y7" fmla="*/ 7545 h 7545"/>
              <a:gd name="p0x8" fmla="*/ 2435 w 2615"/>
              <a:gd name="p0y8" fmla="*/ 7545 h 7545"/>
              <a:gd name="p0x9" fmla="*/ 180 w 2615"/>
              <a:gd name="p0y9" fmla="*/ 7545 h 7545"/>
              <a:gd name="p0x10" fmla="*/ 80 w 2615"/>
              <a:gd name="p0y10" fmla="*/ 7545 h 7545"/>
              <a:gd name="p0x11" fmla="*/ 0 w 2615"/>
              <a:gd name="p0y11" fmla="*/ 7464 h 7545"/>
              <a:gd name="p0x12" fmla="*/ 0 w 2615"/>
              <a:gd name="p0y12" fmla="*/ 7365 h 7545"/>
              <a:gd name="p0x13" fmla="*/ 0 w 2615"/>
              <a:gd name="p0y13" fmla="*/ 180 h 7545"/>
              <a:gd name="p0x14" fmla="*/ 0 w 2615"/>
              <a:gd name="p0y14" fmla="*/ 80 h 7545"/>
              <a:gd name="p0x15" fmla="*/ 80 w 2615"/>
              <a:gd name="p0y15" fmla="*/ 0 h 7545"/>
              <a:gd name="p0x16" fmla="*/ 180 w 2615"/>
              <a:gd name="p0y16" fmla="*/ 0 h 7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9"/>
            </p:custDataLst>
          </p:nvPr>
        </p:nvSpPr>
        <p:spPr>
          <a:xfrm>
            <a:off x="4918075" y="3335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5017770" y="3416300"/>
            <a:ext cx="219075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4670451" y="3853843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数格法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4527576" y="4253893"/>
            <a:ext cx="120022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用统一大小的方格去量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6233795" y="1680845"/>
            <a:ext cx="5381625" cy="4791075"/>
          </a:xfrm>
          <a:custGeom>
            <a:avLst/>
            <a:gdLst>
              <a:gd name="sw" fmla="*/ 1 w 8475"/>
              <a:gd name="sh" fmla="*/ 1 h 7545"/>
              <a:gd name="mins" fmla="min sw sh"/>
              <a:gd name="dsw" fmla="+- 0 sw mins"/>
              <a:gd name="dsh" fmla="+- 0 sh mins"/>
              <a:gd name="p0x0" fmla="*/ 180 w 8475"/>
              <a:gd name="p0y0" fmla="*/ 0 h 7545"/>
              <a:gd name="p0x1" fmla="*/ 8295 w 8475"/>
              <a:gd name="p0y1" fmla="*/ 0 h 7545"/>
              <a:gd name="p0x2" fmla="*/ 8394 w 8475"/>
              <a:gd name="p0y2" fmla="*/ 0 h 7545"/>
              <a:gd name="p0x3" fmla="*/ 8475 w 8475"/>
              <a:gd name="p0y3" fmla="*/ 80 h 7545"/>
              <a:gd name="p0x4" fmla="*/ 8475 w 8475"/>
              <a:gd name="p0y4" fmla="*/ 180 h 7545"/>
              <a:gd name="p0x5" fmla="*/ 8475 w 8475"/>
              <a:gd name="p0y5" fmla="*/ 7365 h 7545"/>
              <a:gd name="p0x6" fmla="*/ 8475 w 8475"/>
              <a:gd name="p0y6" fmla="*/ 7464 h 7545"/>
              <a:gd name="p0x7" fmla="*/ 8394 w 8475"/>
              <a:gd name="p0y7" fmla="*/ 7545 h 7545"/>
              <a:gd name="p0x8" fmla="*/ 8295 w 8475"/>
              <a:gd name="p0y8" fmla="*/ 7545 h 7545"/>
              <a:gd name="p0x9" fmla="*/ 180 w 8475"/>
              <a:gd name="p0y9" fmla="*/ 7545 h 7545"/>
              <a:gd name="p0x10" fmla="*/ 80 w 8475"/>
              <a:gd name="p0y10" fmla="*/ 7545 h 7545"/>
              <a:gd name="p0x11" fmla="*/ 0 w 8475"/>
              <a:gd name="p0y11" fmla="*/ 7464 h 7545"/>
              <a:gd name="p0x12" fmla="*/ 0 w 8475"/>
              <a:gd name="p0y12" fmla="*/ 7365 h 7545"/>
              <a:gd name="p0x13" fmla="*/ 0 w 8475"/>
              <a:gd name="p0y13" fmla="*/ 180 h 7545"/>
              <a:gd name="p0x14" fmla="*/ 0 w 8475"/>
              <a:gd name="p0y14" fmla="*/ 80 h 7545"/>
              <a:gd name="p0x15" fmla="*/ 80 w 8475"/>
              <a:gd name="p0y15" fmla="*/ 0 h 7545"/>
              <a:gd name="p0x16" fmla="*/ 180 w 8475"/>
              <a:gd name="p0y16" fmla="*/ 0 h 7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124825" y="3329940"/>
            <a:ext cx="21336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步量法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7734300" y="4167188"/>
            <a:ext cx="23812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以步长为标准丈量土地面积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与数格法本质相同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2809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面积单位与换算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6793258" y="975360"/>
            <a:ext cx="48272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换算关系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6793258" y="3291868"/>
            <a:ext cx="48272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古今对照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30" name="表格 29"/>
          <p:cNvGraphicFramePr/>
          <p:nvPr>
            <p:custDataLst>
              <p:tags r:id="rId4"/>
            </p:custDataLst>
          </p:nvPr>
        </p:nvGraphicFramePr>
        <p:xfrm>
          <a:off x="6802755" y="3683000"/>
          <a:ext cx="4817705" cy="2755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9779"/>
                <a:gridCol w="1589779"/>
                <a:gridCol w="1638147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现代单位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传统单位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换算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887312"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平方米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0.15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亩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亩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≈666.67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平方米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785"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公顷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亩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顷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=100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亩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87462"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平方千米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1500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亩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平方公里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=100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公顷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995045"/>
            <a:ext cx="5983605" cy="5438775"/>
          </a:xfrm>
          <a:custGeom>
            <a:avLst/>
            <a:gdLst>
              <a:gd name="sw" fmla="*/ 1 w 9423"/>
              <a:gd name="sh" fmla="*/ 1 h 8565"/>
              <a:gd name="mins" fmla="min sw sh"/>
              <a:gd name="dsw" fmla="+- 0 sw mins"/>
              <a:gd name="dsh" fmla="+- 0 sh mins"/>
              <a:gd name="p0x0" fmla="*/ 180 w 9423"/>
              <a:gd name="p0y0" fmla="*/ 0 h 8565"/>
              <a:gd name="p0x1" fmla="*/ 9243 w 9423"/>
              <a:gd name="p0y1" fmla="*/ 0 h 8565"/>
              <a:gd name="p0x2" fmla="*/ 9342 w 9423"/>
              <a:gd name="p0y2" fmla="*/ 0 h 8565"/>
              <a:gd name="p0x3" fmla="*/ 9423 w 9423"/>
              <a:gd name="p0y3" fmla="*/ 80 h 8565"/>
              <a:gd name="p0x4" fmla="*/ 9423 w 9423"/>
              <a:gd name="p0y4" fmla="*/ 180 h 8565"/>
              <a:gd name="p0x5" fmla="*/ 9423 w 9423"/>
              <a:gd name="p0y5" fmla="*/ 8385 h 8565"/>
              <a:gd name="p0x6" fmla="*/ 9423 w 9423"/>
              <a:gd name="p0y6" fmla="*/ 8484 h 8565"/>
              <a:gd name="p0x7" fmla="*/ 9342 w 9423"/>
              <a:gd name="p0y7" fmla="*/ 8565 h 8565"/>
              <a:gd name="p0x8" fmla="*/ 9243 w 9423"/>
              <a:gd name="p0y8" fmla="*/ 8565 h 8565"/>
              <a:gd name="p0x9" fmla="*/ 180 w 9423"/>
              <a:gd name="p0y9" fmla="*/ 8565 h 8565"/>
              <a:gd name="p0x10" fmla="*/ 80 w 9423"/>
              <a:gd name="p0y10" fmla="*/ 8565 h 8565"/>
              <a:gd name="p0x11" fmla="*/ 0 w 9423"/>
              <a:gd name="p0y11" fmla="*/ 8484 h 8565"/>
              <a:gd name="p0x12" fmla="*/ 0 w 9423"/>
              <a:gd name="p0y12" fmla="*/ 8385 h 8565"/>
              <a:gd name="p0x13" fmla="*/ 0 w 9423"/>
              <a:gd name="p0y13" fmla="*/ 180 h 8565"/>
              <a:gd name="p0x14" fmla="*/ 0 w 9423"/>
              <a:gd name="p0y14" fmla="*/ 80 h 8565"/>
              <a:gd name="p0x15" fmla="*/ 80 w 9423"/>
              <a:gd name="p0y15" fmla="*/ 0 h 8565"/>
              <a:gd name="p0x16" fmla="*/ 180 w 9423"/>
              <a:gd name="p0y16" fmla="*/ 0 h 8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2901334" y="1174432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单位体系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7"/>
            </p:custDataLst>
          </p:nvPr>
        </p:nvSpPr>
        <p:spPr>
          <a:xfrm>
            <a:off x="771525" y="3197860"/>
            <a:ext cx="1736725" cy="1480185"/>
          </a:xfrm>
          <a:custGeom>
            <a:avLst/>
            <a:gdLst>
              <a:gd name="sw" fmla="*/ 1 w 2735"/>
              <a:gd name="sh" fmla="*/ 1 h 2330"/>
              <a:gd name="mins" fmla="min sw sh"/>
              <a:gd name="dsw" fmla="+- 0 sw mins"/>
              <a:gd name="dsh" fmla="+- 0 sh mins"/>
              <a:gd name="p0x0" fmla="*/ 180 w 2735"/>
              <a:gd name="p0y0" fmla="*/ 0 h 2330"/>
              <a:gd name="p0x1" fmla="*/ 2555 w 2735"/>
              <a:gd name="p0y1" fmla="*/ 0 h 2330"/>
              <a:gd name="p0x2" fmla="*/ 2655 w 2735"/>
              <a:gd name="p0y2" fmla="*/ 0 h 2330"/>
              <a:gd name="p0x3" fmla="*/ 2735 w 2735"/>
              <a:gd name="p0y3" fmla="*/ 80 h 2330"/>
              <a:gd name="p0x4" fmla="*/ 2735 w 2735"/>
              <a:gd name="p0y4" fmla="*/ 180 h 2330"/>
              <a:gd name="p0x5" fmla="*/ 2735 w 2735"/>
              <a:gd name="p0y5" fmla="*/ 2150 h 2330"/>
              <a:gd name="p0x6" fmla="*/ 2735 w 2735"/>
              <a:gd name="p0y6" fmla="*/ 2250 h 2330"/>
              <a:gd name="p0x7" fmla="*/ 2655 w 2735"/>
              <a:gd name="p0y7" fmla="*/ 2330 h 2330"/>
              <a:gd name="p0x8" fmla="*/ 2555 w 2735"/>
              <a:gd name="p0y8" fmla="*/ 2330 h 2330"/>
              <a:gd name="p0x9" fmla="*/ 180 w 2735"/>
              <a:gd name="p0y9" fmla="*/ 2330 h 2330"/>
              <a:gd name="p0x10" fmla="*/ 80 w 2735"/>
              <a:gd name="p0y10" fmla="*/ 2330 h 2330"/>
              <a:gd name="p0x11" fmla="*/ 0 w 2735"/>
              <a:gd name="p0y11" fmla="*/ 2250 h 2330"/>
              <a:gd name="p0x12" fmla="*/ 0 w 2735"/>
              <a:gd name="p0y12" fmla="*/ 2150 h 2330"/>
              <a:gd name="p0x13" fmla="*/ 0 w 2735"/>
              <a:gd name="p0y13" fmla="*/ 180 h 2330"/>
              <a:gd name="p0x14" fmla="*/ 0 w 2735"/>
              <a:gd name="p0y14" fmla="*/ 80 h 2330"/>
              <a:gd name="p0x15" fmla="*/ 80 w 2735"/>
              <a:gd name="p0y15" fmla="*/ 0 h 2330"/>
              <a:gd name="p0x16" fmla="*/ 180 w 2735"/>
              <a:gd name="p0y16" fmla="*/ 0 h 2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195092" y="3271809"/>
            <a:ext cx="149974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cm²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297257" y="4059507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平方厘米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182957" y="436430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指甲盖大小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2698750" y="3197860"/>
            <a:ext cx="1737360" cy="1480185"/>
          </a:xfrm>
          <a:custGeom>
            <a:avLst/>
            <a:gdLst>
              <a:gd name="sw" fmla="*/ 1 w 2735"/>
              <a:gd name="sh" fmla="*/ 1 h 2330"/>
              <a:gd name="mins" fmla="min sw sh"/>
              <a:gd name="dsw" fmla="+- 0 sw mins"/>
              <a:gd name="dsh" fmla="+- 0 sh mins"/>
              <a:gd name="p0x0" fmla="*/ 180 w 2735"/>
              <a:gd name="p0y0" fmla="*/ 0 h 2330"/>
              <a:gd name="p0x1" fmla="*/ 2555 w 2735"/>
              <a:gd name="p0y1" fmla="*/ 0 h 2330"/>
              <a:gd name="p0x2" fmla="*/ 2655 w 2735"/>
              <a:gd name="p0y2" fmla="*/ 0 h 2330"/>
              <a:gd name="p0x3" fmla="*/ 2735 w 2735"/>
              <a:gd name="p0y3" fmla="*/ 80 h 2330"/>
              <a:gd name="p0x4" fmla="*/ 2735 w 2735"/>
              <a:gd name="p0y4" fmla="*/ 180 h 2330"/>
              <a:gd name="p0x5" fmla="*/ 2735 w 2735"/>
              <a:gd name="p0y5" fmla="*/ 2150 h 2330"/>
              <a:gd name="p0x6" fmla="*/ 2735 w 2735"/>
              <a:gd name="p0y6" fmla="*/ 2250 h 2330"/>
              <a:gd name="p0x7" fmla="*/ 2655 w 2735"/>
              <a:gd name="p0y7" fmla="*/ 2330 h 2330"/>
              <a:gd name="p0x8" fmla="*/ 2555 w 2735"/>
              <a:gd name="p0y8" fmla="*/ 2330 h 2330"/>
              <a:gd name="p0x9" fmla="*/ 180 w 2735"/>
              <a:gd name="p0y9" fmla="*/ 2330 h 2330"/>
              <a:gd name="p0x10" fmla="*/ 80 w 2735"/>
              <a:gd name="p0y10" fmla="*/ 2330 h 2330"/>
              <a:gd name="p0x11" fmla="*/ 0 w 2735"/>
              <a:gd name="p0y11" fmla="*/ 2250 h 2330"/>
              <a:gd name="p0x12" fmla="*/ 0 w 2735"/>
              <a:gd name="p0y12" fmla="*/ 2150 h 2330"/>
              <a:gd name="p0x13" fmla="*/ 0 w 2735"/>
              <a:gd name="p0y13" fmla="*/ 180 h 2330"/>
              <a:gd name="p0x14" fmla="*/ 0 w 2735"/>
              <a:gd name="p0y14" fmla="*/ 80 h 2330"/>
              <a:gd name="p0x15" fmla="*/ 80 w 2735"/>
              <a:gd name="p0y15" fmla="*/ 0 h 2330"/>
              <a:gd name="p0x16" fmla="*/ 180 w 2735"/>
              <a:gd name="p0y16" fmla="*/ 0 h 2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3117647" y="3271809"/>
            <a:ext cx="151038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dm²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3225098" y="4059507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平方分米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3186998" y="4364307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手掌大小</a:t>
            </a:r>
            <a:endParaRPr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5"/>
            </p:custDataLst>
          </p:nvPr>
        </p:nvSpPr>
        <p:spPr>
          <a:xfrm>
            <a:off x="4626610" y="3197860"/>
            <a:ext cx="1737360" cy="1480185"/>
          </a:xfrm>
          <a:custGeom>
            <a:avLst/>
            <a:gdLst>
              <a:gd name="sw" fmla="*/ 1 w 2735"/>
              <a:gd name="sh" fmla="*/ 1 h 2330"/>
              <a:gd name="mins" fmla="min sw sh"/>
              <a:gd name="dsw" fmla="+- 0 sw mins"/>
              <a:gd name="dsh" fmla="+- 0 sh mins"/>
              <a:gd name="p0x0" fmla="*/ 180 w 2735"/>
              <a:gd name="p0y0" fmla="*/ 0 h 2330"/>
              <a:gd name="p0x1" fmla="*/ 2555 w 2735"/>
              <a:gd name="p0y1" fmla="*/ 0 h 2330"/>
              <a:gd name="p0x2" fmla="*/ 2655 w 2735"/>
              <a:gd name="p0y2" fmla="*/ 0 h 2330"/>
              <a:gd name="p0x3" fmla="*/ 2735 w 2735"/>
              <a:gd name="p0y3" fmla="*/ 80 h 2330"/>
              <a:gd name="p0x4" fmla="*/ 2735 w 2735"/>
              <a:gd name="p0y4" fmla="*/ 180 h 2330"/>
              <a:gd name="p0x5" fmla="*/ 2735 w 2735"/>
              <a:gd name="p0y5" fmla="*/ 2150 h 2330"/>
              <a:gd name="p0x6" fmla="*/ 2735 w 2735"/>
              <a:gd name="p0y6" fmla="*/ 2250 h 2330"/>
              <a:gd name="p0x7" fmla="*/ 2655 w 2735"/>
              <a:gd name="p0y7" fmla="*/ 2330 h 2330"/>
              <a:gd name="p0x8" fmla="*/ 2555 w 2735"/>
              <a:gd name="p0y8" fmla="*/ 2330 h 2330"/>
              <a:gd name="p0x9" fmla="*/ 180 w 2735"/>
              <a:gd name="p0y9" fmla="*/ 2330 h 2330"/>
              <a:gd name="p0x10" fmla="*/ 80 w 2735"/>
              <a:gd name="p0y10" fmla="*/ 2330 h 2330"/>
              <a:gd name="p0x11" fmla="*/ 0 w 2735"/>
              <a:gd name="p0y11" fmla="*/ 2250 h 2330"/>
              <a:gd name="p0x12" fmla="*/ 0 w 2735"/>
              <a:gd name="p0y12" fmla="*/ 2150 h 2330"/>
              <a:gd name="p0x13" fmla="*/ 0 w 2735"/>
              <a:gd name="p0y13" fmla="*/ 180 h 2330"/>
              <a:gd name="p0x14" fmla="*/ 0 w 2735"/>
              <a:gd name="p0y14" fmla="*/ 80 h 2330"/>
              <a:gd name="p0x15" fmla="*/ 80 w 2735"/>
              <a:gd name="p0y15" fmla="*/ 0 h 2330"/>
              <a:gd name="p0x16" fmla="*/ 180 w 2735"/>
              <a:gd name="p0y16" fmla="*/ 0 h 2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5127203" y="3271809"/>
            <a:ext cx="1346902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m²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238674" y="4059507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平方米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943551" y="4364307"/>
            <a:ext cx="11046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地面约站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lang="zh-CN" altLang="en-US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6797675" y="1395095"/>
            <a:ext cx="4817745" cy="796290"/>
          </a:xfrm>
          <a:custGeom>
            <a:avLst/>
            <a:gdLst>
              <a:gd name="sw" fmla="*/ 1 w 7586"/>
              <a:gd name="sh" fmla="*/ 1 h 1254"/>
              <a:gd name="mins" fmla="min sw sh"/>
              <a:gd name="dsw" fmla="+- 0 sw mins"/>
              <a:gd name="dsh" fmla="+- 0 sh mins"/>
              <a:gd name="p0x0" fmla="*/ 180 w 7586"/>
              <a:gd name="p0y0" fmla="*/ 0 h 1254"/>
              <a:gd name="p0x1" fmla="*/ 7406 w 7586"/>
              <a:gd name="p0y1" fmla="*/ 0 h 1254"/>
              <a:gd name="p0x2" fmla="*/ 7506 w 7586"/>
              <a:gd name="p0y2" fmla="*/ 0 h 1254"/>
              <a:gd name="p0x3" fmla="*/ 7586 w 7586"/>
              <a:gd name="p0y3" fmla="*/ 80 h 1254"/>
              <a:gd name="p0x4" fmla="*/ 7586 w 7586"/>
              <a:gd name="p0y4" fmla="*/ 180 h 1254"/>
              <a:gd name="p0x5" fmla="*/ 7586 w 7586"/>
              <a:gd name="p0y5" fmla="*/ 1074 h 1254"/>
              <a:gd name="p0x6" fmla="*/ 7586 w 7586"/>
              <a:gd name="p0y6" fmla="*/ 1173 h 1254"/>
              <a:gd name="p0x7" fmla="*/ 7506 w 7586"/>
              <a:gd name="p0y7" fmla="*/ 1254 h 1254"/>
              <a:gd name="p0x8" fmla="*/ 7406 w 7586"/>
              <a:gd name="p0y8" fmla="*/ 1254 h 1254"/>
              <a:gd name="p0x9" fmla="*/ 180 w 7586"/>
              <a:gd name="p0y9" fmla="*/ 1254 h 1254"/>
              <a:gd name="p0x10" fmla="*/ 80 w 7586"/>
              <a:gd name="p0y10" fmla="*/ 1254 h 1254"/>
              <a:gd name="p0x11" fmla="*/ 0 w 7586"/>
              <a:gd name="p0y11" fmla="*/ 1173 h 1254"/>
              <a:gd name="p0x12" fmla="*/ 0 w 7586"/>
              <a:gd name="p0y12" fmla="*/ 1074 h 1254"/>
              <a:gd name="p0x13" fmla="*/ 0 w 7586"/>
              <a:gd name="p0y13" fmla="*/ 180 h 1254"/>
              <a:gd name="p0x14" fmla="*/ 0 w 7586"/>
              <a:gd name="p0y14" fmla="*/ 80 h 1254"/>
              <a:gd name="p0x15" fmla="*/ 80 w 7586"/>
              <a:gd name="p0y15" fmla="*/ 0 h 1254"/>
              <a:gd name="p0x16" fmla="*/ 180 w 7586"/>
              <a:gd name="p0y16" fmla="*/ 0 h 125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917055" y="1621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6995160" y="1683385"/>
            <a:ext cx="186055" cy="2146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7336183" y="1547998"/>
            <a:ext cx="4160492" cy="24712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平方分米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平方厘米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7336183" y="1825076"/>
            <a:ext cx="416049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相邻单位进率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endParaRPr lang="en-US" alt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6797675" y="2277110"/>
            <a:ext cx="4817745" cy="796290"/>
          </a:xfrm>
          <a:custGeom>
            <a:avLst/>
            <a:gdLst>
              <a:gd name="sw" fmla="*/ 1 w 7586"/>
              <a:gd name="sh" fmla="*/ 1 h 1254"/>
              <a:gd name="mins" fmla="min sw sh"/>
              <a:gd name="dsw" fmla="+- 0 sw mins"/>
              <a:gd name="dsh" fmla="+- 0 sh mins"/>
              <a:gd name="p0x0" fmla="*/ 180 w 7586"/>
              <a:gd name="p0y0" fmla="*/ 0 h 1254"/>
              <a:gd name="p0x1" fmla="*/ 7406 w 7586"/>
              <a:gd name="p0y1" fmla="*/ 0 h 1254"/>
              <a:gd name="p0x2" fmla="*/ 7506 w 7586"/>
              <a:gd name="p0y2" fmla="*/ 0 h 1254"/>
              <a:gd name="p0x3" fmla="*/ 7586 w 7586"/>
              <a:gd name="p0y3" fmla="*/ 80 h 1254"/>
              <a:gd name="p0x4" fmla="*/ 7586 w 7586"/>
              <a:gd name="p0y4" fmla="*/ 180 h 1254"/>
              <a:gd name="p0x5" fmla="*/ 7586 w 7586"/>
              <a:gd name="p0y5" fmla="*/ 1074 h 1254"/>
              <a:gd name="p0x6" fmla="*/ 7586 w 7586"/>
              <a:gd name="p0y6" fmla="*/ 1173 h 1254"/>
              <a:gd name="p0x7" fmla="*/ 7506 w 7586"/>
              <a:gd name="p0y7" fmla="*/ 1254 h 1254"/>
              <a:gd name="p0x8" fmla="*/ 7406 w 7586"/>
              <a:gd name="p0y8" fmla="*/ 1254 h 1254"/>
              <a:gd name="p0x9" fmla="*/ 180 w 7586"/>
              <a:gd name="p0y9" fmla="*/ 1254 h 1254"/>
              <a:gd name="p0x10" fmla="*/ 80 w 7586"/>
              <a:gd name="p0y10" fmla="*/ 1254 h 1254"/>
              <a:gd name="p0x11" fmla="*/ 0 w 7586"/>
              <a:gd name="p0y11" fmla="*/ 1173 h 1254"/>
              <a:gd name="p0x12" fmla="*/ 0 w 7586"/>
              <a:gd name="p0y12" fmla="*/ 1074 h 1254"/>
              <a:gd name="p0x13" fmla="*/ 0 w 7586"/>
              <a:gd name="p0y13" fmla="*/ 180 h 1254"/>
              <a:gd name="p0x14" fmla="*/ 0 w 7586"/>
              <a:gd name="p0y14" fmla="*/ 80 h 1254"/>
              <a:gd name="p0x15" fmla="*/ 80 w 7586"/>
              <a:gd name="p0y15" fmla="*/ 0 h 1254"/>
              <a:gd name="p0x16" fmla="*/ 180 w 7586"/>
              <a:gd name="p0y16" fmla="*/ 0 h 125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6917055" y="2503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6995160" y="2565400"/>
            <a:ext cx="186055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7336183" y="2430032"/>
            <a:ext cx="4160492" cy="24712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平方米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sz="1415" b="1" spc="-14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100</a:t>
            </a: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平方分米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7336183" y="2707110"/>
            <a:ext cx="416049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大化小乘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altLang="en-US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，小化大除</a:t>
            </a:r>
            <a:r>
              <a:rPr lang="en-US" altLang="zh-CN" sz="12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endParaRPr lang="en-US" altLang="zh-CN" sz="12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长方形和正方形的面积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229350" y="1088707"/>
            <a:ext cx="5391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《九章算术》方田术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>
          <a:xfrm>
            <a:off x="6229350" y="34239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083" t="-62333" r="-2083" b="-62333"/>
          <a:stretch>
            <a:fillRect/>
          </a:stretch>
        </p:blipFill>
        <p:spPr>
          <a:xfrm>
            <a:off x="6281420" y="3486150"/>
            <a:ext cx="238125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6686550" y="3429000"/>
            <a:ext cx="1957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广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宽（横向步数）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6229350" y="38811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8754" r="-8754"/>
          <a:stretch>
            <a:fillRect/>
          </a:stretch>
        </p:blipFill>
        <p:spPr>
          <a:xfrm>
            <a:off x="6348095" y="3943350"/>
            <a:ext cx="104775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6686550" y="3886200"/>
            <a:ext cx="1957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长（纵向步数）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229350" y="4338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6307455" y="4400550"/>
            <a:ext cx="186055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686550" y="4343400"/>
            <a:ext cx="2147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积步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面积（平方步）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9"/>
            </p:custDataLst>
          </p:nvPr>
        </p:nvSpPr>
        <p:spPr>
          <a:xfrm>
            <a:off x="57594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80 w 8475"/>
              <a:gd name="p0y0" fmla="*/ 0 h 8445"/>
              <a:gd name="p0x1" fmla="*/ 8295 w 8475"/>
              <a:gd name="p0y1" fmla="*/ 0 h 8445"/>
              <a:gd name="p0x2" fmla="*/ 8394 w 8475"/>
              <a:gd name="p0y2" fmla="*/ 0 h 8445"/>
              <a:gd name="p0x3" fmla="*/ 8475 w 8475"/>
              <a:gd name="p0y3" fmla="*/ 80 h 8445"/>
              <a:gd name="p0x4" fmla="*/ 8475 w 8475"/>
              <a:gd name="p0y4" fmla="*/ 180 h 8445"/>
              <a:gd name="p0x5" fmla="*/ 8475 w 8475"/>
              <a:gd name="p0y5" fmla="*/ 8265 h 8445"/>
              <a:gd name="p0x6" fmla="*/ 8475 w 8475"/>
              <a:gd name="p0y6" fmla="*/ 8364 h 8445"/>
              <a:gd name="p0x7" fmla="*/ 8394 w 8475"/>
              <a:gd name="p0y7" fmla="*/ 8445 h 8445"/>
              <a:gd name="p0x8" fmla="*/ 8295 w 8475"/>
              <a:gd name="p0y8" fmla="*/ 8445 h 8445"/>
              <a:gd name="p0x9" fmla="*/ 180 w 8475"/>
              <a:gd name="p0y9" fmla="*/ 8445 h 8445"/>
              <a:gd name="p0x10" fmla="*/ 80 w 8475"/>
              <a:gd name="p0y10" fmla="*/ 8445 h 8445"/>
              <a:gd name="p0x11" fmla="*/ 0 w 8475"/>
              <a:gd name="p0y11" fmla="*/ 8364 h 8445"/>
              <a:gd name="p0x12" fmla="*/ 0 w 8475"/>
              <a:gd name="p0y12" fmla="*/ 8265 h 8445"/>
              <a:gd name="p0x13" fmla="*/ 0 w 8475"/>
              <a:gd name="p0y13" fmla="*/ 180 h 8445"/>
              <a:gd name="p0x14" fmla="*/ 0 w 8475"/>
              <a:gd name="p0y14" fmla="*/ 80 h 8445"/>
              <a:gd name="p0x15" fmla="*/ 80 w 8475"/>
              <a:gd name="p0y15" fmla="*/ 0 h 8445"/>
              <a:gd name="p0x16" fmla="*/ 180 w 847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0"/>
            </p:custDataLst>
          </p:nvPr>
        </p:nvSpPr>
        <p:spPr>
          <a:xfrm>
            <a:off x="2066925" y="1288732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面积公式推导过程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52600"/>
          <a:ext cx="4991100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任意多边形 8"/>
          <p:cNvSpPr/>
          <p:nvPr>
            <p:custDataLst>
              <p:tags r:id="rId21"/>
            </p:custDataLst>
          </p:nvPr>
        </p:nvSpPr>
        <p:spPr>
          <a:xfrm>
            <a:off x="6233795" y="1633220"/>
            <a:ext cx="5381625" cy="1595755"/>
          </a:xfrm>
          <a:custGeom>
            <a:avLst/>
            <a:gdLst>
              <a:gd name="sw" fmla="*/ 1 w 8475"/>
              <a:gd name="sh" fmla="*/ 1 h 2512"/>
              <a:gd name="mins" fmla="min sw sh"/>
              <a:gd name="dsw" fmla="+- 0 sw mins"/>
              <a:gd name="dsh" fmla="+- 0 sh mins"/>
              <a:gd name="p0x0" fmla="*/ 180 w 8475"/>
              <a:gd name="p0y0" fmla="*/ 0 h 2512"/>
              <a:gd name="p0x1" fmla="*/ 8295 w 8475"/>
              <a:gd name="p0y1" fmla="*/ 0 h 2512"/>
              <a:gd name="p0x2" fmla="*/ 8394 w 8475"/>
              <a:gd name="p0y2" fmla="*/ 0 h 2512"/>
              <a:gd name="p0x3" fmla="*/ 8475 w 8475"/>
              <a:gd name="p0y3" fmla="*/ 80 h 2512"/>
              <a:gd name="p0x4" fmla="*/ 8475 w 8475"/>
              <a:gd name="p0y4" fmla="*/ 180 h 2512"/>
              <a:gd name="p0x5" fmla="*/ 8475 w 8475"/>
              <a:gd name="p0y5" fmla="*/ 2332 h 2512"/>
              <a:gd name="p0x6" fmla="*/ 8475 w 8475"/>
              <a:gd name="p0y6" fmla="*/ 2431 h 2512"/>
              <a:gd name="p0x7" fmla="*/ 8394 w 8475"/>
              <a:gd name="p0y7" fmla="*/ 2512 h 2512"/>
              <a:gd name="p0x8" fmla="*/ 8295 w 8475"/>
              <a:gd name="p0y8" fmla="*/ 2512 h 2512"/>
              <a:gd name="p0x9" fmla="*/ 180 w 8475"/>
              <a:gd name="p0y9" fmla="*/ 2512 h 2512"/>
              <a:gd name="p0x10" fmla="*/ 80 w 8475"/>
              <a:gd name="p0y10" fmla="*/ 2512 h 2512"/>
              <a:gd name="p0x11" fmla="*/ 0 w 8475"/>
              <a:gd name="p0y11" fmla="*/ 2431 h 2512"/>
              <a:gd name="p0x12" fmla="*/ 0 w 8475"/>
              <a:gd name="p0y12" fmla="*/ 2332 h 2512"/>
              <a:gd name="p0x13" fmla="*/ 0 w 8475"/>
              <a:gd name="p0y13" fmla="*/ 180 h 2512"/>
              <a:gd name="p0x14" fmla="*/ 0 w 8475"/>
              <a:gd name="p0y14" fmla="*/ 80 h 2512"/>
              <a:gd name="p0x15" fmla="*/ 80 w 8475"/>
              <a:gd name="p0y15" fmla="*/ 0 h 2512"/>
              <a:gd name="p0x16" fmla="*/ 180 w 8475"/>
              <a:gd name="p0y16" fmla="*/ 0 h 25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2"/>
            </p:custDataLst>
          </p:nvPr>
        </p:nvSpPr>
        <p:spPr>
          <a:xfrm>
            <a:off x="7210349" y="2194084"/>
            <a:ext cx="34290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广从步数相乘得积步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6233795" y="4876800"/>
            <a:ext cx="5381625" cy="1595120"/>
          </a:xfrm>
          <a:custGeom>
            <a:avLst/>
            <a:gdLst>
              <a:gd name="sw" fmla="*/ 1 w 8475"/>
              <a:gd name="sh" fmla="*/ 1 h 2512"/>
              <a:gd name="mins" fmla="min sw sh"/>
              <a:gd name="dsw" fmla="+- 0 sw mins"/>
              <a:gd name="dsh" fmla="+- 0 sh mins"/>
              <a:gd name="p0x0" fmla="*/ 180 w 8475"/>
              <a:gd name="p0y0" fmla="*/ 0 h 2512"/>
              <a:gd name="p0x1" fmla="*/ 8295 w 8475"/>
              <a:gd name="p0y1" fmla="*/ 0 h 2512"/>
              <a:gd name="p0x2" fmla="*/ 8394 w 8475"/>
              <a:gd name="p0y2" fmla="*/ 0 h 2512"/>
              <a:gd name="p0x3" fmla="*/ 8475 w 8475"/>
              <a:gd name="p0y3" fmla="*/ 80 h 2512"/>
              <a:gd name="p0x4" fmla="*/ 8475 w 8475"/>
              <a:gd name="p0y4" fmla="*/ 180 h 2512"/>
              <a:gd name="p0x5" fmla="*/ 8475 w 8475"/>
              <a:gd name="p0y5" fmla="*/ 2332 h 2512"/>
              <a:gd name="p0x6" fmla="*/ 8475 w 8475"/>
              <a:gd name="p0y6" fmla="*/ 2431 h 2512"/>
              <a:gd name="p0x7" fmla="*/ 8394 w 8475"/>
              <a:gd name="p0y7" fmla="*/ 2512 h 2512"/>
              <a:gd name="p0x8" fmla="*/ 8295 w 8475"/>
              <a:gd name="p0y8" fmla="*/ 2512 h 2512"/>
              <a:gd name="p0x9" fmla="*/ 180 w 8475"/>
              <a:gd name="p0y9" fmla="*/ 2512 h 2512"/>
              <a:gd name="p0x10" fmla="*/ 80 w 8475"/>
              <a:gd name="p0y10" fmla="*/ 2512 h 2512"/>
              <a:gd name="p0x11" fmla="*/ 0 w 8475"/>
              <a:gd name="p0y11" fmla="*/ 2431 h 2512"/>
              <a:gd name="p0x12" fmla="*/ 0 w 8475"/>
              <a:gd name="p0y12" fmla="*/ 2332 h 2512"/>
              <a:gd name="p0x13" fmla="*/ 0 w 8475"/>
              <a:gd name="p0y13" fmla="*/ 180 h 2512"/>
              <a:gd name="p0x14" fmla="*/ 0 w 8475"/>
              <a:gd name="p0y14" fmla="*/ 80 h 2512"/>
              <a:gd name="p0x15" fmla="*/ 80 w 8475"/>
              <a:gd name="p0y15" fmla="*/ 0 h 2512"/>
              <a:gd name="p0x16" fmla="*/ 180 w 8475"/>
              <a:gd name="p0y16" fmla="*/ 0 h 25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6502003" y="5462111"/>
            <a:ext cx="484584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与今日公式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长×宽</a:t>
            </a:r>
            <a:r>
              <a:rPr lang="en-US" altLang="zh-CN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zh-CN" altLang="en-US"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</a:t>
            </a:r>
            <a:r>
              <a:rPr 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完全一致</a:t>
            </a:r>
            <a:endParaRPr lang="zh-CN"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实践拓展：从方田术到现代面积应用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面积的实际应用与周长辨析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2"/>
            </p:custDataLst>
          </p:nvPr>
        </p:nvGraphicFramePr>
        <p:xfrm>
          <a:off x="581025" y="3117850"/>
          <a:ext cx="11039473" cy="3358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7866"/>
                <a:gridCol w="4415732"/>
                <a:gridCol w="4415875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对比维度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周长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面积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730522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意义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一周的长度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面的大小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0522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单位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厘米、分米、米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平方厘米、平方分米、平方米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0522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长方形公式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长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宽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)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×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长×宽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0746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变化关系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长宽同倍扩大，周长同倍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长宽同倍扩大，面积倍数平方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5419725" cy="1804035"/>
          </a:xfrm>
          <a:custGeom>
            <a:avLst/>
            <a:gdLst>
              <a:gd name="sw" fmla="*/ 1 w 8535"/>
              <a:gd name="sh" fmla="*/ 1 h 2840"/>
              <a:gd name="mins" fmla="min sw sh"/>
              <a:gd name="dsw" fmla="+- 0 sw mins"/>
              <a:gd name="dsh" fmla="+- 0 sh mins"/>
              <a:gd name="p0x0" fmla="*/ 180 w 8535"/>
              <a:gd name="p0y0" fmla="*/ 0 h 2840"/>
              <a:gd name="p0x1" fmla="*/ 8355 w 8535"/>
              <a:gd name="p0y1" fmla="*/ 0 h 2840"/>
              <a:gd name="p0x2" fmla="*/ 8454 w 8535"/>
              <a:gd name="p0y2" fmla="*/ 0 h 2840"/>
              <a:gd name="p0x3" fmla="*/ 8535 w 8535"/>
              <a:gd name="p0y3" fmla="*/ 80 h 2840"/>
              <a:gd name="p0x4" fmla="*/ 8535 w 8535"/>
              <a:gd name="p0y4" fmla="*/ 180 h 2840"/>
              <a:gd name="p0x5" fmla="*/ 8535 w 8535"/>
              <a:gd name="p0y5" fmla="*/ 2660 h 2840"/>
              <a:gd name="p0x6" fmla="*/ 8535 w 8535"/>
              <a:gd name="p0y6" fmla="*/ 2760 h 2840"/>
              <a:gd name="p0x7" fmla="*/ 8454 w 8535"/>
              <a:gd name="p0y7" fmla="*/ 2840 h 2840"/>
              <a:gd name="p0x8" fmla="*/ 8355 w 8535"/>
              <a:gd name="p0y8" fmla="*/ 2840 h 2840"/>
              <a:gd name="p0x9" fmla="*/ 180 w 8535"/>
              <a:gd name="p0y9" fmla="*/ 2840 h 2840"/>
              <a:gd name="p0x10" fmla="*/ 80 w 8535"/>
              <a:gd name="p0y10" fmla="*/ 2840 h 2840"/>
              <a:gd name="p0x11" fmla="*/ 0 w 8535"/>
              <a:gd name="p0y11" fmla="*/ 2760 h 2840"/>
              <a:gd name="p0x12" fmla="*/ 0 w 8535"/>
              <a:gd name="p0y12" fmla="*/ 2660 h 2840"/>
              <a:gd name="p0x13" fmla="*/ 0 w 8535"/>
              <a:gd name="p0y13" fmla="*/ 180 h 2840"/>
              <a:gd name="p0x14" fmla="*/ 0 w 8535"/>
              <a:gd name="p0y14" fmla="*/ 80 h 2840"/>
              <a:gd name="p0x15" fmla="*/ 80 w 8535"/>
              <a:gd name="p0y15" fmla="*/ 0 h 2840"/>
              <a:gd name="p0x16" fmla="*/ 180 w 8535"/>
              <a:gd name="p0y16" fmla="*/ 0 h 2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771525" y="14243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871220" y="1504950"/>
            <a:ext cx="21907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304925" y="145110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铺地砖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71525" y="1995935"/>
            <a:ext cx="50292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房间面积÷每块砖面积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所需块数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71525" y="2309308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计算铺满地面需要多少块地砖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6195695" y="1109345"/>
            <a:ext cx="5419725" cy="1804035"/>
          </a:xfrm>
          <a:custGeom>
            <a:avLst/>
            <a:gdLst>
              <a:gd name="sw" fmla="*/ 1 w 8535"/>
              <a:gd name="sh" fmla="*/ 1 h 2840"/>
              <a:gd name="mins" fmla="min sw sh"/>
              <a:gd name="dsw" fmla="+- 0 sw mins"/>
              <a:gd name="dsh" fmla="+- 0 sh mins"/>
              <a:gd name="p0x0" fmla="*/ 180 w 8535"/>
              <a:gd name="p0y0" fmla="*/ 0 h 2840"/>
              <a:gd name="p0x1" fmla="*/ 8355 w 8535"/>
              <a:gd name="p0y1" fmla="*/ 0 h 2840"/>
              <a:gd name="p0x2" fmla="*/ 8454 w 8535"/>
              <a:gd name="p0y2" fmla="*/ 0 h 2840"/>
              <a:gd name="p0x3" fmla="*/ 8535 w 8535"/>
              <a:gd name="p0y3" fmla="*/ 80 h 2840"/>
              <a:gd name="p0x4" fmla="*/ 8535 w 8535"/>
              <a:gd name="p0y4" fmla="*/ 180 h 2840"/>
              <a:gd name="p0x5" fmla="*/ 8535 w 8535"/>
              <a:gd name="p0y5" fmla="*/ 2660 h 2840"/>
              <a:gd name="p0x6" fmla="*/ 8535 w 8535"/>
              <a:gd name="p0y6" fmla="*/ 2760 h 2840"/>
              <a:gd name="p0x7" fmla="*/ 8454 w 8535"/>
              <a:gd name="p0y7" fmla="*/ 2840 h 2840"/>
              <a:gd name="p0x8" fmla="*/ 8355 w 8535"/>
              <a:gd name="p0y8" fmla="*/ 2840 h 2840"/>
              <a:gd name="p0x9" fmla="*/ 180 w 8535"/>
              <a:gd name="p0y9" fmla="*/ 2840 h 2840"/>
              <a:gd name="p0x10" fmla="*/ 80 w 8535"/>
              <a:gd name="p0y10" fmla="*/ 2840 h 2840"/>
              <a:gd name="p0x11" fmla="*/ 0 w 8535"/>
              <a:gd name="p0y11" fmla="*/ 2760 h 2840"/>
              <a:gd name="p0x12" fmla="*/ 0 w 8535"/>
              <a:gd name="p0y12" fmla="*/ 2660 h 2840"/>
              <a:gd name="p0x13" fmla="*/ 0 w 8535"/>
              <a:gd name="p0y13" fmla="*/ 180 h 2840"/>
              <a:gd name="p0x14" fmla="*/ 0 w 8535"/>
              <a:gd name="p0y14" fmla="*/ 80 h 2840"/>
              <a:gd name="p0x15" fmla="*/ 80 w 8535"/>
              <a:gd name="p0y15" fmla="*/ 0 h 2840"/>
              <a:gd name="p0x16" fmla="*/ 180 w 8535"/>
              <a:gd name="p0y16" fmla="*/ 0 h 2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6391275" y="14243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1026" r="-2000" b="-1026"/>
          <a:stretch>
            <a:fillRect/>
          </a:stretch>
        </p:blipFill>
        <p:spPr>
          <a:xfrm>
            <a:off x="6477000" y="1504950"/>
            <a:ext cx="247650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6"/>
            </p:custDataLst>
          </p:nvPr>
        </p:nvSpPr>
        <p:spPr>
          <a:xfrm>
            <a:off x="6924675" y="1451105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刷墙面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7"/>
            </p:custDataLst>
          </p:nvPr>
        </p:nvSpPr>
        <p:spPr>
          <a:xfrm>
            <a:off x="6391275" y="1995935"/>
            <a:ext cx="50292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墙面面积×每平方米用漆量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总用漆量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8"/>
            </p:custDataLst>
          </p:nvPr>
        </p:nvSpPr>
        <p:spPr>
          <a:xfrm>
            <a:off x="6391275" y="2309308"/>
            <a:ext cx="50292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计算粉刷墙面需要多少油漆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面积综合练习与文化延伸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081088"/>
            <a:ext cx="596927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综合练习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3"/>
            </p:custDataLst>
          </p:nvPr>
        </p:nvSpPr>
        <p:spPr>
          <a:xfrm>
            <a:off x="6750320" y="1088707"/>
            <a:ext cx="48701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文化延伸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4"/>
            </p:custDataLst>
          </p:nvPr>
        </p:nvSpPr>
        <p:spPr>
          <a:xfrm>
            <a:off x="6750320" y="1538288"/>
            <a:ext cx="487018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篇：系统记载各种图形面积算法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5"/>
            </p:custDataLst>
          </p:nvPr>
        </p:nvSpPr>
        <p:spPr>
          <a:xfrm>
            <a:off x="8413842" y="6187468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制作校园面积地图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575945" y="1776095"/>
            <a:ext cx="5959475" cy="1431925"/>
          </a:xfrm>
          <a:custGeom>
            <a:avLst/>
            <a:gdLst>
              <a:gd name="sw" fmla="*/ 1 w 9385"/>
              <a:gd name="sh" fmla="*/ 1 h 2255"/>
              <a:gd name="mins" fmla="min sw sh"/>
              <a:gd name="dsw" fmla="+- 0 sw mins"/>
              <a:gd name="dsh" fmla="+- 0 sh mins"/>
              <a:gd name="p0x0" fmla="*/ 180 w 9385"/>
              <a:gd name="p0y0" fmla="*/ 0 h 2255"/>
              <a:gd name="p0x1" fmla="*/ 9205 w 9385"/>
              <a:gd name="p0y1" fmla="*/ 0 h 2255"/>
              <a:gd name="p0x2" fmla="*/ 9304 w 9385"/>
              <a:gd name="p0y2" fmla="*/ 0 h 2255"/>
              <a:gd name="p0x3" fmla="*/ 9385 w 9385"/>
              <a:gd name="p0y3" fmla="*/ 80 h 2255"/>
              <a:gd name="p0x4" fmla="*/ 9385 w 9385"/>
              <a:gd name="p0y4" fmla="*/ 180 h 2255"/>
              <a:gd name="p0x5" fmla="*/ 9385 w 9385"/>
              <a:gd name="p0y5" fmla="*/ 2075 h 2255"/>
              <a:gd name="p0x6" fmla="*/ 9385 w 9385"/>
              <a:gd name="p0y6" fmla="*/ 2174 h 2255"/>
              <a:gd name="p0x7" fmla="*/ 9304 w 9385"/>
              <a:gd name="p0y7" fmla="*/ 2255 h 2255"/>
              <a:gd name="p0x8" fmla="*/ 9205 w 9385"/>
              <a:gd name="p0y8" fmla="*/ 2255 h 2255"/>
              <a:gd name="p0x9" fmla="*/ 180 w 9385"/>
              <a:gd name="p0y9" fmla="*/ 2255 h 2255"/>
              <a:gd name="p0x10" fmla="*/ 80 w 9385"/>
              <a:gd name="p0y10" fmla="*/ 2255 h 2255"/>
              <a:gd name="p0x11" fmla="*/ 0 w 9385"/>
              <a:gd name="p0y11" fmla="*/ 2174 h 2255"/>
              <a:gd name="p0x12" fmla="*/ 0 w 9385"/>
              <a:gd name="p0y12" fmla="*/ 2075 h 2255"/>
              <a:gd name="p0x13" fmla="*/ 0 w 9385"/>
              <a:gd name="p0y13" fmla="*/ 180 h 2255"/>
              <a:gd name="p0x14" fmla="*/ 0 w 9385"/>
              <a:gd name="p0y14" fmla="*/ 80 h 2255"/>
              <a:gd name="p0x15" fmla="*/ 80 w 9385"/>
              <a:gd name="p0y15" fmla="*/ 0 h 2255"/>
              <a:gd name="p0x16" fmla="*/ 180 w 9385"/>
              <a:gd name="p0y16" fmla="*/ 0 h 22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7"/>
            </p:custDataLst>
          </p:nvPr>
        </p:nvSpPr>
        <p:spPr>
          <a:xfrm>
            <a:off x="771525" y="22821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903761" y="2355190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1343025" y="2138020"/>
            <a:ext cx="49977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1343025" y="2511400"/>
            <a:ext cx="49977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计算长方形和正方形面积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575945" y="3408045"/>
            <a:ext cx="5959475" cy="1431925"/>
          </a:xfrm>
          <a:custGeom>
            <a:avLst/>
            <a:gdLst>
              <a:gd name="sw" fmla="*/ 1 w 9385"/>
              <a:gd name="sh" fmla="*/ 1 h 2255"/>
              <a:gd name="mins" fmla="min sw sh"/>
              <a:gd name="dsw" fmla="+- 0 sw mins"/>
              <a:gd name="dsh" fmla="+- 0 sh mins"/>
              <a:gd name="p0x0" fmla="*/ 180 w 9385"/>
              <a:gd name="p0y0" fmla="*/ 0 h 2255"/>
              <a:gd name="p0x1" fmla="*/ 9205 w 9385"/>
              <a:gd name="p0y1" fmla="*/ 0 h 2255"/>
              <a:gd name="p0x2" fmla="*/ 9304 w 9385"/>
              <a:gd name="p0y2" fmla="*/ 0 h 2255"/>
              <a:gd name="p0x3" fmla="*/ 9385 w 9385"/>
              <a:gd name="p0y3" fmla="*/ 80 h 2255"/>
              <a:gd name="p0x4" fmla="*/ 9385 w 9385"/>
              <a:gd name="p0y4" fmla="*/ 180 h 2255"/>
              <a:gd name="p0x5" fmla="*/ 9385 w 9385"/>
              <a:gd name="p0y5" fmla="*/ 2075 h 2255"/>
              <a:gd name="p0x6" fmla="*/ 9385 w 9385"/>
              <a:gd name="p0y6" fmla="*/ 2174 h 2255"/>
              <a:gd name="p0x7" fmla="*/ 9304 w 9385"/>
              <a:gd name="p0y7" fmla="*/ 2255 h 2255"/>
              <a:gd name="p0x8" fmla="*/ 9205 w 9385"/>
              <a:gd name="p0y8" fmla="*/ 2255 h 2255"/>
              <a:gd name="p0x9" fmla="*/ 180 w 9385"/>
              <a:gd name="p0y9" fmla="*/ 2255 h 2255"/>
              <a:gd name="p0x10" fmla="*/ 80 w 9385"/>
              <a:gd name="p0y10" fmla="*/ 2255 h 2255"/>
              <a:gd name="p0x11" fmla="*/ 0 w 9385"/>
              <a:gd name="p0y11" fmla="*/ 2174 h 2255"/>
              <a:gd name="p0x12" fmla="*/ 0 w 9385"/>
              <a:gd name="p0y12" fmla="*/ 2075 h 2255"/>
              <a:gd name="p0x13" fmla="*/ 0 w 9385"/>
              <a:gd name="p0y13" fmla="*/ 180 h 2255"/>
              <a:gd name="p0x14" fmla="*/ 0 w 9385"/>
              <a:gd name="p0y14" fmla="*/ 80 h 2255"/>
              <a:gd name="p0x15" fmla="*/ 80 w 9385"/>
              <a:gd name="p0y15" fmla="*/ 0 h 2255"/>
              <a:gd name="p0x16" fmla="*/ 180 w 9385"/>
              <a:gd name="p0y16" fmla="*/ 0 h 22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771525" y="3914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903761" y="398716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1343025" y="3769995"/>
            <a:ext cx="49977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进阶挑战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1343025" y="4143375"/>
            <a:ext cx="49977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面积单位换算与组合图形面积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575945" y="5039995"/>
            <a:ext cx="5959475" cy="1431925"/>
          </a:xfrm>
          <a:custGeom>
            <a:avLst/>
            <a:gdLst>
              <a:gd name="sw" fmla="*/ 1 w 9385"/>
              <a:gd name="sh" fmla="*/ 1 h 2255"/>
              <a:gd name="mins" fmla="min sw sh"/>
              <a:gd name="dsw" fmla="+- 0 sw mins"/>
              <a:gd name="dsh" fmla="+- 0 sh mins"/>
              <a:gd name="p0x0" fmla="*/ 180 w 9385"/>
              <a:gd name="p0y0" fmla="*/ 0 h 2255"/>
              <a:gd name="p0x1" fmla="*/ 9205 w 9385"/>
              <a:gd name="p0y1" fmla="*/ 0 h 2255"/>
              <a:gd name="p0x2" fmla="*/ 9304 w 9385"/>
              <a:gd name="p0y2" fmla="*/ 0 h 2255"/>
              <a:gd name="p0x3" fmla="*/ 9385 w 9385"/>
              <a:gd name="p0y3" fmla="*/ 80 h 2255"/>
              <a:gd name="p0x4" fmla="*/ 9385 w 9385"/>
              <a:gd name="p0y4" fmla="*/ 180 h 2255"/>
              <a:gd name="p0x5" fmla="*/ 9385 w 9385"/>
              <a:gd name="p0y5" fmla="*/ 2075 h 2255"/>
              <a:gd name="p0x6" fmla="*/ 9385 w 9385"/>
              <a:gd name="p0y6" fmla="*/ 2174 h 2255"/>
              <a:gd name="p0x7" fmla="*/ 9304 w 9385"/>
              <a:gd name="p0y7" fmla="*/ 2255 h 2255"/>
              <a:gd name="p0x8" fmla="*/ 9205 w 9385"/>
              <a:gd name="p0y8" fmla="*/ 2255 h 2255"/>
              <a:gd name="p0x9" fmla="*/ 180 w 9385"/>
              <a:gd name="p0y9" fmla="*/ 2255 h 2255"/>
              <a:gd name="p0x10" fmla="*/ 80 w 9385"/>
              <a:gd name="p0y10" fmla="*/ 2255 h 2255"/>
              <a:gd name="p0x11" fmla="*/ 0 w 9385"/>
              <a:gd name="p0y11" fmla="*/ 2174 h 2255"/>
              <a:gd name="p0x12" fmla="*/ 0 w 9385"/>
              <a:gd name="p0y12" fmla="*/ 2075 h 2255"/>
              <a:gd name="p0x13" fmla="*/ 0 w 9385"/>
              <a:gd name="p0y13" fmla="*/ 180 h 2255"/>
              <a:gd name="p0x14" fmla="*/ 0 w 9385"/>
              <a:gd name="p0y14" fmla="*/ 80 h 2255"/>
              <a:gd name="p0x15" fmla="*/ 80 w 9385"/>
              <a:gd name="p0y15" fmla="*/ 0 h 2255"/>
              <a:gd name="p0x16" fmla="*/ 180 w 9385"/>
              <a:gd name="p0y16" fmla="*/ 0 h 22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771525" y="5546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903761" y="5619140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343025" y="5401970"/>
            <a:ext cx="49977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实践拓展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343025" y="5775351"/>
            <a:ext cx="499772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测量教室地面面积，计算所需地砖数量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6754495" y="3900170"/>
            <a:ext cx="4860925" cy="953770"/>
          </a:xfrm>
          <a:custGeom>
            <a:avLst/>
            <a:gdLst>
              <a:gd name="sw" fmla="*/ 1 w 7654"/>
              <a:gd name="sh" fmla="*/ 1 h 1501"/>
              <a:gd name="mins" fmla="min sw sh"/>
              <a:gd name="dsw" fmla="+- 0 sw mins"/>
              <a:gd name="dsh" fmla="+- 0 sh mins"/>
              <a:gd name="p0x0" fmla="*/ 180 w 7654"/>
              <a:gd name="p0y0" fmla="*/ 0 h 1501"/>
              <a:gd name="p0x1" fmla="*/ 7474 w 7654"/>
              <a:gd name="p0y1" fmla="*/ 0 h 1501"/>
              <a:gd name="p0x2" fmla="*/ 7573 w 7654"/>
              <a:gd name="p0y2" fmla="*/ 0 h 1501"/>
              <a:gd name="p0x3" fmla="*/ 7654 w 7654"/>
              <a:gd name="p0y3" fmla="*/ 80 h 1501"/>
              <a:gd name="p0x4" fmla="*/ 7654 w 7654"/>
              <a:gd name="p0y4" fmla="*/ 180 h 1501"/>
              <a:gd name="p0x5" fmla="*/ 7654 w 7654"/>
              <a:gd name="p0y5" fmla="*/ 1321 h 1501"/>
              <a:gd name="p0x6" fmla="*/ 7654 w 7654"/>
              <a:gd name="p0y6" fmla="*/ 1420 h 1501"/>
              <a:gd name="p0x7" fmla="*/ 7573 w 7654"/>
              <a:gd name="p0y7" fmla="*/ 1501 h 1501"/>
              <a:gd name="p0x8" fmla="*/ 7474 w 7654"/>
              <a:gd name="p0y8" fmla="*/ 1501 h 1501"/>
              <a:gd name="p0x9" fmla="*/ 180 w 7654"/>
              <a:gd name="p0y9" fmla="*/ 1501 h 1501"/>
              <a:gd name="p0x10" fmla="*/ 80 w 7654"/>
              <a:gd name="p0y10" fmla="*/ 1501 h 1501"/>
              <a:gd name="p0x11" fmla="*/ 0 w 7654"/>
              <a:gd name="p0y11" fmla="*/ 1420 h 1501"/>
              <a:gd name="p0x12" fmla="*/ 0 w 7654"/>
              <a:gd name="p0y12" fmla="*/ 1321 h 1501"/>
              <a:gd name="p0x13" fmla="*/ 0 w 7654"/>
              <a:gd name="p0y13" fmla="*/ 180 h 1501"/>
              <a:gd name="p0x14" fmla="*/ 0 w 7654"/>
              <a:gd name="p0y14" fmla="*/ 80 h 1501"/>
              <a:gd name="p0x15" fmla="*/ 80 w 7654"/>
              <a:gd name="p0y15" fmla="*/ 0 h 1501"/>
              <a:gd name="p0x16" fmla="*/ 180 w 7654"/>
              <a:gd name="p0y16" fmla="*/ 0 h 15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950075" y="42056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4074" t="-12593" r="-4074" b="-12593"/>
          <a:stretch>
            <a:fillRect/>
          </a:stretch>
        </p:blipFill>
        <p:spPr>
          <a:xfrm>
            <a:off x="7028815" y="4267200"/>
            <a:ext cx="185420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7407545" y="4210498"/>
            <a:ext cx="379705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亩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的确定：宽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步、长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240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步为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亩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6754495" y="5053965"/>
            <a:ext cx="4860925" cy="953135"/>
          </a:xfrm>
          <a:custGeom>
            <a:avLst/>
            <a:gdLst>
              <a:gd name="sw" fmla="*/ 1 w 7654"/>
              <a:gd name="sh" fmla="*/ 1 h 1501"/>
              <a:gd name="mins" fmla="min sw sh"/>
              <a:gd name="dsw" fmla="+- 0 sw mins"/>
              <a:gd name="dsh" fmla="+- 0 sh mins"/>
              <a:gd name="p0x0" fmla="*/ 180 w 7654"/>
              <a:gd name="p0y0" fmla="*/ 0 h 1501"/>
              <a:gd name="p0x1" fmla="*/ 7474 w 7654"/>
              <a:gd name="p0y1" fmla="*/ 0 h 1501"/>
              <a:gd name="p0x2" fmla="*/ 7573 w 7654"/>
              <a:gd name="p0y2" fmla="*/ 0 h 1501"/>
              <a:gd name="p0x3" fmla="*/ 7654 w 7654"/>
              <a:gd name="p0y3" fmla="*/ 80 h 1501"/>
              <a:gd name="p0x4" fmla="*/ 7654 w 7654"/>
              <a:gd name="p0y4" fmla="*/ 180 h 1501"/>
              <a:gd name="p0x5" fmla="*/ 7654 w 7654"/>
              <a:gd name="p0y5" fmla="*/ 1321 h 1501"/>
              <a:gd name="p0x6" fmla="*/ 7654 w 7654"/>
              <a:gd name="p0y6" fmla="*/ 1420 h 1501"/>
              <a:gd name="p0x7" fmla="*/ 7573 w 7654"/>
              <a:gd name="p0y7" fmla="*/ 1501 h 1501"/>
              <a:gd name="p0x8" fmla="*/ 7474 w 7654"/>
              <a:gd name="p0y8" fmla="*/ 1501 h 1501"/>
              <a:gd name="p0x9" fmla="*/ 180 w 7654"/>
              <a:gd name="p0y9" fmla="*/ 1501 h 1501"/>
              <a:gd name="p0x10" fmla="*/ 80 w 7654"/>
              <a:gd name="p0y10" fmla="*/ 1501 h 1501"/>
              <a:gd name="p0x11" fmla="*/ 0 w 7654"/>
              <a:gd name="p0y11" fmla="*/ 1420 h 1501"/>
              <a:gd name="p0x12" fmla="*/ 0 w 7654"/>
              <a:gd name="p0y12" fmla="*/ 1321 h 1501"/>
              <a:gd name="p0x13" fmla="*/ 0 w 7654"/>
              <a:gd name="p0y13" fmla="*/ 180 h 1501"/>
              <a:gd name="p0x14" fmla="*/ 0 w 7654"/>
              <a:gd name="p0y14" fmla="*/ 80 h 1501"/>
              <a:gd name="p0x15" fmla="*/ 80 w 7654"/>
              <a:gd name="p0y15" fmla="*/ 0 h 1501"/>
              <a:gd name="p0x16" fmla="*/ 180 w 7654"/>
              <a:gd name="p0y16" fmla="*/ 0 h 15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6950075" y="53587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9710" t="-3492" r="-9710" b="-3492"/>
          <a:stretch>
            <a:fillRect/>
          </a:stretch>
        </p:blipFill>
        <p:spPr>
          <a:xfrm>
            <a:off x="6990715" y="5420995"/>
            <a:ext cx="261620" cy="2139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7407545" y="5211670"/>
            <a:ext cx="401293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引导学生测量校园花坛面积，制作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校园面积地图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7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7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4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4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8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8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87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989</Words>
  <Application>WPS 演示</Application>
  <PresentationFormat>宽屏</PresentationFormat>
  <Paragraphs>245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面积——从井田制到方田术的面积智慧</vt:lpstr>
      <vt:lpstr>文化溯源：古人如何丈量土地</vt:lpstr>
      <vt:lpstr>PowerPoint 演示文稿</vt:lpstr>
      <vt:lpstr>PowerPoint 演示文稿</vt:lpstr>
      <vt:lpstr>知识建构：面积概念、单位与计算</vt:lpstr>
      <vt:lpstr>PowerPoint 演示文稿</vt:lpstr>
      <vt:lpstr>PowerPoint 演示文稿</vt:lpstr>
      <vt:lpstr>PowerPoint 演示文稿</vt:lpstr>
      <vt:lpstr>实践拓展：从方田术到现代面积应用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