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423" r:id="rId3"/>
    <p:sldId id="424" r:id="rId4"/>
    <p:sldId id="425" r:id="rId5"/>
    <p:sldId id="426" r:id="rId6"/>
    <p:sldId id="427" r:id="rId7"/>
    <p:sldId id="428" r:id="rId8"/>
    <p:sldId id="429" r:id="rId9"/>
    <p:sldId id="430" r:id="rId10"/>
    <p:sldId id="431" r:id="rId11"/>
    <p:sldId id="432" r:id="rId12"/>
    <p:sldId id="433" r:id="rId13"/>
    <p:sldId id="434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265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600" b="0" i="0" u="none" strike="noStrike" kern="1200" spc="0" baseline="0">
              <a:solidFill>
                <a:scrgbClr r="2122" g="3689" b="913">
                  <a:alpha val="100000"/>
                </a:scrgbClr>
              </a:solidFill>
              <a:latin typeface="+mn-lt"/>
              <a:ea typeface="+mn-ea"/>
              <a:cs typeface="+mn-cs"/>
            </a:defRPr>
          </a:pPr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石头重量</c:v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22697" g="50289" b="39676">
                      <a:alpha val="100000"/>
                    </a:scrgbClr>
                  </a:gs>
                  <a:gs pos="100000">
                    <a:scrgbClr r="22697" g="50289" b="3967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crgbClr r="91310" g="54572" b="30499">
                      <a:alpha val="100000"/>
                    </a:scrgbClr>
                  </a:gs>
                  <a:gs pos="100000">
                    <a:scrgbClr r="91310" g="54572" b="30499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crgbClr r="100000" g="62396" b="9306">
                      <a:alpha val="100000"/>
                    </a:scrgbClr>
                  </a:gs>
                  <a:gs pos="100000">
                    <a:scrgbClr r="100000" g="62396" b="930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crgbClr r="72306" g="30947" b="24228">
                      <a:alpha val="100000"/>
                    </a:scrgbClr>
                  </a:gs>
                  <a:gs pos="100000">
                    <a:scrgbClr r="72306" g="30947" b="24228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6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7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6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第1次</c:v>
                </c:pt>
                <c:pt idx="1">
                  <c:v>第2次</c:v>
                </c:pt>
                <c:pt idx="2">
                  <c:v>第3次</c:v>
                </c:pt>
                <c:pt idx="3">
                  <c:v>第4次</c:v>
                </c:pt>
                <c:pt idx="4">
                  <c:v>第5次</c:v>
                </c:pt>
                <c:pt idx="5">
                  <c:v>第6次</c:v>
                </c:pt>
                <c:pt idx="6">
                  <c:v>第7次</c:v>
                </c:pt>
                <c:pt idx="7">
                  <c:v>第8次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280</c:v>
                </c:pt>
                <c:pt idx="1">
                  <c:v>220</c:v>
                </c:pt>
                <c:pt idx="2">
                  <c:v>250</c:v>
                </c:pt>
                <c:pt idx="3">
                  <c:v>300</c:v>
                </c:pt>
                <c:pt idx="4">
                  <c:v>230</c:v>
                </c:pt>
                <c:pt idx="5">
                  <c:v>250</c:v>
                </c:pt>
                <c:pt idx="6">
                  <c:v>270</c:v>
                </c:pt>
                <c:pt idx="7">
                  <c:v>350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50"/>
        <c:overlap val="-30"/>
        <c:axId val="238040534"/>
        <c:axId val="619910955"/>
      </c:barChart>
      <c:catAx>
        <c:axId val="23804053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619910955"/>
        <c:crosses val="autoZero"/>
        <c:auto val="1"/>
        <c:lblAlgn val="ctr"/>
        <c:lblOffset val="100"/>
        <c:noMultiLvlLbl val="0"/>
      </c:catAx>
      <c:valAx>
        <c:axId val="619910955"/>
        <c:scaling>
          <c:orientation val="minMax"/>
          <c:max val="400"/>
          <c:min val="0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400" b="0" i="0" u="none" strike="noStrike" kern="1200" baseline="0">
                    <a:solidFill>
                      <a:scrgbClr r="2122" g="3689" b="913">
                        <a:alpha val="47843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  <a:r>
                  <a:t>重量(千克)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238040534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ae15cdc-e7eb-4804-a2d4-ea4c5a0d4ee3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tags" Target="../tags/tag96.xml"/><Relationship Id="rId7" Type="http://schemas.openxmlformats.org/officeDocument/2006/relationships/image" Target="../media/image5.svg"/><Relationship Id="rId6" Type="http://schemas.openxmlformats.org/officeDocument/2006/relationships/image" Target="../media/image4.png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03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Relationship Id="rId31" Type="http://schemas.openxmlformats.org/officeDocument/2006/relationships/slideLayout" Target="../slideLayouts/slideLayout6.xml"/><Relationship Id="rId30" Type="http://schemas.openxmlformats.org/officeDocument/2006/relationships/tags" Target="../tags/tag118.xml"/><Relationship Id="rId3" Type="http://schemas.openxmlformats.org/officeDocument/2006/relationships/tags" Target="../tags/tag99.xml"/><Relationship Id="rId29" Type="http://schemas.openxmlformats.org/officeDocument/2006/relationships/image" Target="../media/image11.svg"/><Relationship Id="rId28" Type="http://schemas.openxmlformats.org/officeDocument/2006/relationships/image" Target="../media/image10.png"/><Relationship Id="rId27" Type="http://schemas.openxmlformats.org/officeDocument/2006/relationships/tags" Target="../tags/tag117.xml"/><Relationship Id="rId26" Type="http://schemas.openxmlformats.org/officeDocument/2006/relationships/tags" Target="../tags/tag116.xml"/><Relationship Id="rId25" Type="http://schemas.openxmlformats.org/officeDocument/2006/relationships/tags" Target="../tags/tag115.xml"/><Relationship Id="rId24" Type="http://schemas.openxmlformats.org/officeDocument/2006/relationships/tags" Target="../tags/tag114.xml"/><Relationship Id="rId23" Type="http://schemas.openxmlformats.org/officeDocument/2006/relationships/tags" Target="../tags/tag113.xml"/><Relationship Id="rId22" Type="http://schemas.openxmlformats.org/officeDocument/2006/relationships/image" Target="../media/image9.svg"/><Relationship Id="rId21" Type="http://schemas.openxmlformats.org/officeDocument/2006/relationships/image" Target="../media/image8.png"/><Relationship Id="rId20" Type="http://schemas.openxmlformats.org/officeDocument/2006/relationships/tags" Target="../tags/tag112.xml"/><Relationship Id="rId2" Type="http://schemas.openxmlformats.org/officeDocument/2006/relationships/tags" Target="../tags/tag98.xml"/><Relationship Id="rId19" Type="http://schemas.openxmlformats.org/officeDocument/2006/relationships/tags" Target="../tags/tag111.xml"/><Relationship Id="rId18" Type="http://schemas.openxmlformats.org/officeDocument/2006/relationships/tags" Target="../tags/tag110.xml"/><Relationship Id="rId17" Type="http://schemas.openxmlformats.org/officeDocument/2006/relationships/tags" Target="../tags/tag109.xml"/><Relationship Id="rId16" Type="http://schemas.openxmlformats.org/officeDocument/2006/relationships/tags" Target="../tags/tag108.xml"/><Relationship Id="rId15" Type="http://schemas.openxmlformats.org/officeDocument/2006/relationships/image" Target="../media/image7.svg"/><Relationship Id="rId14" Type="http://schemas.openxmlformats.org/officeDocument/2006/relationships/image" Target="../media/image6.png"/><Relationship Id="rId13" Type="http://schemas.openxmlformats.org/officeDocument/2006/relationships/tags" Target="../tags/tag107.xml"/><Relationship Id="rId12" Type="http://schemas.openxmlformats.org/officeDocument/2006/relationships/tags" Target="../tags/tag106.xml"/><Relationship Id="rId11" Type="http://schemas.openxmlformats.org/officeDocument/2006/relationships/tags" Target="../tags/tag105.xml"/><Relationship Id="rId10" Type="http://schemas.openxmlformats.org/officeDocument/2006/relationships/tags" Target="../tags/tag104.xml"/><Relationship Id="rId1" Type="http://schemas.openxmlformats.org/officeDocument/2006/relationships/tags" Target="../tags/tag97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30.xml"/><Relationship Id="rId8" Type="http://schemas.openxmlformats.org/officeDocument/2006/relationships/tags" Target="../tags/tag129.xml"/><Relationship Id="rId7" Type="http://schemas.openxmlformats.org/officeDocument/2006/relationships/tags" Target="../tags/tag128.xml"/><Relationship Id="rId6" Type="http://schemas.openxmlformats.org/officeDocument/2006/relationships/tags" Target="../tags/tag127.xml"/><Relationship Id="rId51" Type="http://schemas.openxmlformats.org/officeDocument/2006/relationships/slideLayout" Target="../slideLayouts/slideLayout6.xml"/><Relationship Id="rId50" Type="http://schemas.openxmlformats.org/officeDocument/2006/relationships/tags" Target="../tags/tag161.xml"/><Relationship Id="rId5" Type="http://schemas.openxmlformats.org/officeDocument/2006/relationships/tags" Target="../tags/tag126.xml"/><Relationship Id="rId49" Type="http://schemas.openxmlformats.org/officeDocument/2006/relationships/image" Target="../media/image19.svg"/><Relationship Id="rId48" Type="http://schemas.openxmlformats.org/officeDocument/2006/relationships/image" Target="../media/image18.png"/><Relationship Id="rId47" Type="http://schemas.openxmlformats.org/officeDocument/2006/relationships/tags" Target="../tags/tag160.xml"/><Relationship Id="rId46" Type="http://schemas.openxmlformats.org/officeDocument/2006/relationships/tags" Target="../tags/tag159.xml"/><Relationship Id="rId45" Type="http://schemas.openxmlformats.org/officeDocument/2006/relationships/tags" Target="../tags/tag158.xml"/><Relationship Id="rId44" Type="http://schemas.openxmlformats.org/officeDocument/2006/relationships/tags" Target="../tags/tag157.xml"/><Relationship Id="rId43" Type="http://schemas.openxmlformats.org/officeDocument/2006/relationships/tags" Target="../tags/tag156.xml"/><Relationship Id="rId42" Type="http://schemas.openxmlformats.org/officeDocument/2006/relationships/image" Target="../media/image17.svg"/><Relationship Id="rId41" Type="http://schemas.openxmlformats.org/officeDocument/2006/relationships/image" Target="../media/image16.png"/><Relationship Id="rId40" Type="http://schemas.openxmlformats.org/officeDocument/2006/relationships/tags" Target="../tags/tag155.xml"/><Relationship Id="rId4" Type="http://schemas.openxmlformats.org/officeDocument/2006/relationships/tags" Target="../tags/tag125.xml"/><Relationship Id="rId39" Type="http://schemas.openxmlformats.org/officeDocument/2006/relationships/tags" Target="../tags/tag154.xml"/><Relationship Id="rId38" Type="http://schemas.openxmlformats.org/officeDocument/2006/relationships/tags" Target="../tags/tag153.xml"/><Relationship Id="rId37" Type="http://schemas.openxmlformats.org/officeDocument/2006/relationships/tags" Target="../tags/tag152.xml"/><Relationship Id="rId36" Type="http://schemas.openxmlformats.org/officeDocument/2006/relationships/tags" Target="../tags/tag151.xml"/><Relationship Id="rId35" Type="http://schemas.openxmlformats.org/officeDocument/2006/relationships/tags" Target="../tags/tag150.xml"/><Relationship Id="rId34" Type="http://schemas.openxmlformats.org/officeDocument/2006/relationships/tags" Target="../tags/tag149.xml"/><Relationship Id="rId33" Type="http://schemas.openxmlformats.org/officeDocument/2006/relationships/tags" Target="../tags/tag148.xml"/><Relationship Id="rId32" Type="http://schemas.openxmlformats.org/officeDocument/2006/relationships/tags" Target="../tags/tag147.xml"/><Relationship Id="rId31" Type="http://schemas.openxmlformats.org/officeDocument/2006/relationships/image" Target="../media/image9.svg"/><Relationship Id="rId30" Type="http://schemas.openxmlformats.org/officeDocument/2006/relationships/image" Target="../media/image8.png"/><Relationship Id="rId3" Type="http://schemas.openxmlformats.org/officeDocument/2006/relationships/tags" Target="../tags/tag124.xml"/><Relationship Id="rId29" Type="http://schemas.openxmlformats.org/officeDocument/2006/relationships/tags" Target="../tags/tag146.xml"/><Relationship Id="rId28" Type="http://schemas.openxmlformats.org/officeDocument/2006/relationships/tags" Target="../tags/tag145.xml"/><Relationship Id="rId27" Type="http://schemas.openxmlformats.org/officeDocument/2006/relationships/tags" Target="../tags/tag144.xml"/><Relationship Id="rId26" Type="http://schemas.openxmlformats.org/officeDocument/2006/relationships/tags" Target="../tags/tag143.xml"/><Relationship Id="rId25" Type="http://schemas.openxmlformats.org/officeDocument/2006/relationships/image" Target="../media/image15.svg"/><Relationship Id="rId24" Type="http://schemas.openxmlformats.org/officeDocument/2006/relationships/image" Target="../media/image14.png"/><Relationship Id="rId23" Type="http://schemas.openxmlformats.org/officeDocument/2006/relationships/tags" Target="../tags/tag142.xml"/><Relationship Id="rId22" Type="http://schemas.openxmlformats.org/officeDocument/2006/relationships/tags" Target="../tags/tag141.xml"/><Relationship Id="rId21" Type="http://schemas.openxmlformats.org/officeDocument/2006/relationships/tags" Target="../tags/tag140.xml"/><Relationship Id="rId20" Type="http://schemas.openxmlformats.org/officeDocument/2006/relationships/tags" Target="../tags/tag139.xml"/><Relationship Id="rId2" Type="http://schemas.openxmlformats.org/officeDocument/2006/relationships/tags" Target="../tags/tag123.xml"/><Relationship Id="rId19" Type="http://schemas.openxmlformats.org/officeDocument/2006/relationships/tags" Target="../tags/tag138.xml"/><Relationship Id="rId18" Type="http://schemas.openxmlformats.org/officeDocument/2006/relationships/image" Target="../media/image13.svg"/><Relationship Id="rId17" Type="http://schemas.openxmlformats.org/officeDocument/2006/relationships/image" Target="../media/image12.png"/><Relationship Id="rId16" Type="http://schemas.openxmlformats.org/officeDocument/2006/relationships/tags" Target="../tags/tag137.xml"/><Relationship Id="rId15" Type="http://schemas.openxmlformats.org/officeDocument/2006/relationships/tags" Target="../tags/tag136.xml"/><Relationship Id="rId14" Type="http://schemas.openxmlformats.org/officeDocument/2006/relationships/tags" Target="../tags/tag135.xml"/><Relationship Id="rId13" Type="http://schemas.openxmlformats.org/officeDocument/2006/relationships/tags" Target="../tags/tag134.xml"/><Relationship Id="rId12" Type="http://schemas.openxmlformats.org/officeDocument/2006/relationships/tags" Target="../tags/tag133.xml"/><Relationship Id="rId11" Type="http://schemas.openxmlformats.org/officeDocument/2006/relationships/tags" Target="../tags/tag132.xml"/><Relationship Id="rId10" Type="http://schemas.openxmlformats.org/officeDocument/2006/relationships/tags" Target="../tags/tag131.xml"/><Relationship Id="rId1" Type="http://schemas.openxmlformats.org/officeDocument/2006/relationships/tags" Target="../tags/tag12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70.xml"/><Relationship Id="rId8" Type="http://schemas.openxmlformats.org/officeDocument/2006/relationships/tags" Target="../tags/tag169.xml"/><Relationship Id="rId7" Type="http://schemas.openxmlformats.org/officeDocument/2006/relationships/tags" Target="../tags/tag168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2" Type="http://schemas.openxmlformats.org/officeDocument/2006/relationships/slideLayout" Target="../slideLayouts/slideLayout6.xml"/><Relationship Id="rId21" Type="http://schemas.openxmlformats.org/officeDocument/2006/relationships/tags" Target="../tags/tag182.xml"/><Relationship Id="rId20" Type="http://schemas.openxmlformats.org/officeDocument/2006/relationships/tags" Target="../tags/tag181.xml"/><Relationship Id="rId2" Type="http://schemas.openxmlformats.org/officeDocument/2006/relationships/tags" Target="../tags/tag163.xml"/><Relationship Id="rId19" Type="http://schemas.openxmlformats.org/officeDocument/2006/relationships/tags" Target="../tags/tag180.xml"/><Relationship Id="rId18" Type="http://schemas.openxmlformats.org/officeDocument/2006/relationships/tags" Target="../tags/tag179.xml"/><Relationship Id="rId17" Type="http://schemas.openxmlformats.org/officeDocument/2006/relationships/tags" Target="../tags/tag178.xml"/><Relationship Id="rId16" Type="http://schemas.openxmlformats.org/officeDocument/2006/relationships/tags" Target="../tags/tag177.xml"/><Relationship Id="rId15" Type="http://schemas.openxmlformats.org/officeDocument/2006/relationships/tags" Target="../tags/tag176.xml"/><Relationship Id="rId14" Type="http://schemas.openxmlformats.org/officeDocument/2006/relationships/tags" Target="../tags/tag175.xml"/><Relationship Id="rId13" Type="http://schemas.openxmlformats.org/officeDocument/2006/relationships/tags" Target="../tags/tag174.xml"/><Relationship Id="rId12" Type="http://schemas.openxmlformats.org/officeDocument/2006/relationships/tags" Target="../tags/tag173.xml"/><Relationship Id="rId11" Type="http://schemas.openxmlformats.org/officeDocument/2006/relationships/tags" Target="../tags/tag172.xml"/><Relationship Id="rId10" Type="http://schemas.openxmlformats.org/officeDocument/2006/relationships/tags" Target="../tags/tag171.xml"/><Relationship Id="rId1" Type="http://schemas.openxmlformats.org/officeDocument/2006/relationships/tags" Target="../tags/tag16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" Type="http://schemas.openxmlformats.org/officeDocument/2006/relationships/tags" Target="../tags/tag18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91.xml"/><Relationship Id="rId8" Type="http://schemas.openxmlformats.org/officeDocument/2006/relationships/tags" Target="../tags/tag190.xml"/><Relationship Id="rId7" Type="http://schemas.openxmlformats.org/officeDocument/2006/relationships/image" Target="../media/image5.svg"/><Relationship Id="rId6" Type="http://schemas.openxmlformats.org/officeDocument/2006/relationships/image" Target="../media/image4.png"/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3" Type="http://schemas.openxmlformats.org/officeDocument/2006/relationships/tags" Target="../tags/tag187.xml"/><Relationship Id="rId20" Type="http://schemas.openxmlformats.org/officeDocument/2006/relationships/slideLayout" Target="../slideLayouts/slideLayout6.xml"/><Relationship Id="rId2" Type="http://schemas.openxmlformats.org/officeDocument/2006/relationships/tags" Target="../tags/tag186.xml"/><Relationship Id="rId19" Type="http://schemas.openxmlformats.org/officeDocument/2006/relationships/tags" Target="../tags/tag199.xml"/><Relationship Id="rId18" Type="http://schemas.openxmlformats.org/officeDocument/2006/relationships/tags" Target="../tags/tag198.xml"/><Relationship Id="rId17" Type="http://schemas.openxmlformats.org/officeDocument/2006/relationships/image" Target="../media/image21.svg"/><Relationship Id="rId16" Type="http://schemas.openxmlformats.org/officeDocument/2006/relationships/image" Target="../media/image20.png"/><Relationship Id="rId15" Type="http://schemas.openxmlformats.org/officeDocument/2006/relationships/tags" Target="../tags/tag197.xml"/><Relationship Id="rId14" Type="http://schemas.openxmlformats.org/officeDocument/2006/relationships/tags" Target="../tags/tag196.xml"/><Relationship Id="rId13" Type="http://schemas.openxmlformats.org/officeDocument/2006/relationships/tags" Target="../tags/tag195.xml"/><Relationship Id="rId12" Type="http://schemas.openxmlformats.org/officeDocument/2006/relationships/tags" Target="../tags/tag194.xml"/><Relationship Id="rId11" Type="http://schemas.openxmlformats.org/officeDocument/2006/relationships/tags" Target="../tags/tag193.xml"/><Relationship Id="rId10" Type="http://schemas.openxmlformats.org/officeDocument/2006/relationships/tags" Target="../tags/tag192.xml"/><Relationship Id="rId1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06.xml"/><Relationship Id="rId8" Type="http://schemas.openxmlformats.org/officeDocument/2006/relationships/tags" Target="../tags/tag205.xml"/><Relationship Id="rId7" Type="http://schemas.openxmlformats.org/officeDocument/2006/relationships/tags" Target="../tags/tag204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tags" Target="../tags/tag203.xml"/><Relationship Id="rId39" Type="http://schemas.openxmlformats.org/officeDocument/2006/relationships/slideLayout" Target="../slideLayouts/slideLayout6.xml"/><Relationship Id="rId38" Type="http://schemas.openxmlformats.org/officeDocument/2006/relationships/tags" Target="../tags/tag227.xml"/><Relationship Id="rId37" Type="http://schemas.openxmlformats.org/officeDocument/2006/relationships/tags" Target="../tags/tag226.xml"/><Relationship Id="rId36" Type="http://schemas.openxmlformats.org/officeDocument/2006/relationships/tags" Target="../tags/tag225.xml"/><Relationship Id="rId35" Type="http://schemas.openxmlformats.org/officeDocument/2006/relationships/tags" Target="../tags/tag224.xml"/><Relationship Id="rId34" Type="http://schemas.openxmlformats.org/officeDocument/2006/relationships/tags" Target="../tags/tag223.xml"/><Relationship Id="rId33" Type="http://schemas.openxmlformats.org/officeDocument/2006/relationships/image" Target="../media/image31.svg"/><Relationship Id="rId32" Type="http://schemas.openxmlformats.org/officeDocument/2006/relationships/image" Target="../media/image30.png"/><Relationship Id="rId31" Type="http://schemas.openxmlformats.org/officeDocument/2006/relationships/tags" Target="../tags/tag222.xml"/><Relationship Id="rId30" Type="http://schemas.openxmlformats.org/officeDocument/2006/relationships/tags" Target="../tags/tag221.xml"/><Relationship Id="rId3" Type="http://schemas.openxmlformats.org/officeDocument/2006/relationships/tags" Target="../tags/tag202.xml"/><Relationship Id="rId29" Type="http://schemas.openxmlformats.org/officeDocument/2006/relationships/tags" Target="../tags/tag220.xml"/><Relationship Id="rId28" Type="http://schemas.openxmlformats.org/officeDocument/2006/relationships/tags" Target="../tags/tag219.xml"/><Relationship Id="rId27" Type="http://schemas.openxmlformats.org/officeDocument/2006/relationships/tags" Target="../tags/tag218.xml"/><Relationship Id="rId26" Type="http://schemas.openxmlformats.org/officeDocument/2006/relationships/image" Target="../media/image29.svg"/><Relationship Id="rId25" Type="http://schemas.openxmlformats.org/officeDocument/2006/relationships/image" Target="../media/image28.png"/><Relationship Id="rId24" Type="http://schemas.openxmlformats.org/officeDocument/2006/relationships/tags" Target="../tags/tag217.xml"/><Relationship Id="rId23" Type="http://schemas.openxmlformats.org/officeDocument/2006/relationships/tags" Target="../tags/tag216.xml"/><Relationship Id="rId22" Type="http://schemas.openxmlformats.org/officeDocument/2006/relationships/tags" Target="../tags/tag215.xml"/><Relationship Id="rId21" Type="http://schemas.openxmlformats.org/officeDocument/2006/relationships/tags" Target="../tags/tag214.xml"/><Relationship Id="rId20" Type="http://schemas.openxmlformats.org/officeDocument/2006/relationships/image" Target="../media/image27.svg"/><Relationship Id="rId2" Type="http://schemas.openxmlformats.org/officeDocument/2006/relationships/tags" Target="../tags/tag201.xml"/><Relationship Id="rId19" Type="http://schemas.openxmlformats.org/officeDocument/2006/relationships/image" Target="../media/image26.png"/><Relationship Id="rId18" Type="http://schemas.openxmlformats.org/officeDocument/2006/relationships/tags" Target="../tags/tag213.xml"/><Relationship Id="rId17" Type="http://schemas.openxmlformats.org/officeDocument/2006/relationships/tags" Target="../tags/tag212.xml"/><Relationship Id="rId16" Type="http://schemas.openxmlformats.org/officeDocument/2006/relationships/tags" Target="../tags/tag211.xml"/><Relationship Id="rId15" Type="http://schemas.openxmlformats.org/officeDocument/2006/relationships/tags" Target="../tags/tag210.xml"/><Relationship Id="rId14" Type="http://schemas.openxmlformats.org/officeDocument/2006/relationships/image" Target="../media/image25.svg"/><Relationship Id="rId13" Type="http://schemas.openxmlformats.org/officeDocument/2006/relationships/image" Target="../media/image24.png"/><Relationship Id="rId12" Type="http://schemas.openxmlformats.org/officeDocument/2006/relationships/tags" Target="../tags/tag209.xml"/><Relationship Id="rId11" Type="http://schemas.openxmlformats.org/officeDocument/2006/relationships/tags" Target="../tags/tag208.xml"/><Relationship Id="rId10" Type="http://schemas.openxmlformats.org/officeDocument/2006/relationships/tags" Target="../tags/tag207.xml"/><Relationship Id="rId1" Type="http://schemas.openxmlformats.org/officeDocument/2006/relationships/tags" Target="../tags/tag20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34.xml"/><Relationship Id="rId8" Type="http://schemas.openxmlformats.org/officeDocument/2006/relationships/tags" Target="../tags/tag233.xml"/><Relationship Id="rId7" Type="http://schemas.openxmlformats.org/officeDocument/2006/relationships/tags" Target="../tags/tag23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7" Type="http://schemas.openxmlformats.org/officeDocument/2006/relationships/slideLayout" Target="../slideLayouts/slideLayout6.xml"/><Relationship Id="rId46" Type="http://schemas.openxmlformats.org/officeDocument/2006/relationships/tags" Target="../tags/tag261.xml"/><Relationship Id="rId45" Type="http://schemas.openxmlformats.org/officeDocument/2006/relationships/tags" Target="../tags/tag260.xml"/><Relationship Id="rId44" Type="http://schemas.openxmlformats.org/officeDocument/2006/relationships/image" Target="../media/image41.svg"/><Relationship Id="rId43" Type="http://schemas.openxmlformats.org/officeDocument/2006/relationships/image" Target="../media/image40.png"/><Relationship Id="rId42" Type="http://schemas.openxmlformats.org/officeDocument/2006/relationships/tags" Target="../tags/tag259.xml"/><Relationship Id="rId41" Type="http://schemas.openxmlformats.org/officeDocument/2006/relationships/tags" Target="../tags/tag258.xml"/><Relationship Id="rId40" Type="http://schemas.openxmlformats.org/officeDocument/2006/relationships/tags" Target="../tags/tag257.xml"/><Relationship Id="rId4" Type="http://schemas.openxmlformats.org/officeDocument/2006/relationships/tags" Target="../tags/tag231.xml"/><Relationship Id="rId39" Type="http://schemas.openxmlformats.org/officeDocument/2006/relationships/tags" Target="../tags/tag256.xml"/><Relationship Id="rId38" Type="http://schemas.openxmlformats.org/officeDocument/2006/relationships/tags" Target="../tags/tag255.xml"/><Relationship Id="rId37" Type="http://schemas.openxmlformats.org/officeDocument/2006/relationships/image" Target="../media/image23.svg"/><Relationship Id="rId36" Type="http://schemas.openxmlformats.org/officeDocument/2006/relationships/image" Target="../media/image22.png"/><Relationship Id="rId35" Type="http://schemas.openxmlformats.org/officeDocument/2006/relationships/tags" Target="../tags/tag254.xml"/><Relationship Id="rId34" Type="http://schemas.openxmlformats.org/officeDocument/2006/relationships/tags" Target="../tags/tag253.xml"/><Relationship Id="rId33" Type="http://schemas.openxmlformats.org/officeDocument/2006/relationships/tags" Target="../tags/tag252.xml"/><Relationship Id="rId32" Type="http://schemas.openxmlformats.org/officeDocument/2006/relationships/tags" Target="../tags/tag251.xml"/><Relationship Id="rId31" Type="http://schemas.openxmlformats.org/officeDocument/2006/relationships/tags" Target="../tags/tag250.xml"/><Relationship Id="rId30" Type="http://schemas.openxmlformats.org/officeDocument/2006/relationships/image" Target="../media/image39.svg"/><Relationship Id="rId3" Type="http://schemas.openxmlformats.org/officeDocument/2006/relationships/tags" Target="../tags/tag230.xml"/><Relationship Id="rId29" Type="http://schemas.openxmlformats.org/officeDocument/2006/relationships/image" Target="../media/image38.png"/><Relationship Id="rId28" Type="http://schemas.openxmlformats.org/officeDocument/2006/relationships/tags" Target="../tags/tag249.xml"/><Relationship Id="rId27" Type="http://schemas.openxmlformats.org/officeDocument/2006/relationships/tags" Target="../tags/tag248.xml"/><Relationship Id="rId26" Type="http://schemas.openxmlformats.org/officeDocument/2006/relationships/tags" Target="../tags/tag247.xml"/><Relationship Id="rId25" Type="http://schemas.openxmlformats.org/officeDocument/2006/relationships/tags" Target="../tags/tag246.xml"/><Relationship Id="rId24" Type="http://schemas.openxmlformats.org/officeDocument/2006/relationships/tags" Target="../tags/tag245.xml"/><Relationship Id="rId23" Type="http://schemas.openxmlformats.org/officeDocument/2006/relationships/tags" Target="../tags/tag244.xml"/><Relationship Id="rId22" Type="http://schemas.openxmlformats.org/officeDocument/2006/relationships/image" Target="../media/image37.svg"/><Relationship Id="rId21" Type="http://schemas.openxmlformats.org/officeDocument/2006/relationships/image" Target="../media/image36.png"/><Relationship Id="rId20" Type="http://schemas.openxmlformats.org/officeDocument/2006/relationships/tags" Target="../tags/tag243.xml"/><Relationship Id="rId2" Type="http://schemas.openxmlformats.org/officeDocument/2006/relationships/tags" Target="../tags/tag229.xml"/><Relationship Id="rId19" Type="http://schemas.openxmlformats.org/officeDocument/2006/relationships/tags" Target="../tags/tag242.xml"/><Relationship Id="rId18" Type="http://schemas.openxmlformats.org/officeDocument/2006/relationships/tags" Target="../tags/tag241.xml"/><Relationship Id="rId17" Type="http://schemas.openxmlformats.org/officeDocument/2006/relationships/tags" Target="../tags/tag240.xml"/><Relationship Id="rId16" Type="http://schemas.openxmlformats.org/officeDocument/2006/relationships/tags" Target="../tags/tag239.xml"/><Relationship Id="rId15" Type="http://schemas.openxmlformats.org/officeDocument/2006/relationships/tags" Target="../tags/tag238.xml"/><Relationship Id="rId14" Type="http://schemas.openxmlformats.org/officeDocument/2006/relationships/image" Target="../media/image35.svg"/><Relationship Id="rId13" Type="http://schemas.openxmlformats.org/officeDocument/2006/relationships/image" Target="../media/image34.png"/><Relationship Id="rId12" Type="http://schemas.openxmlformats.org/officeDocument/2006/relationships/tags" Target="../tags/tag237.xml"/><Relationship Id="rId11" Type="http://schemas.openxmlformats.org/officeDocument/2006/relationships/tags" Target="../tags/tag236.xml"/><Relationship Id="rId10" Type="http://schemas.openxmlformats.org/officeDocument/2006/relationships/tags" Target="../tags/tag235.xml"/><Relationship Id="rId1" Type="http://schemas.openxmlformats.org/officeDocument/2006/relationships/tags" Target="../tags/tag22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64.xml"/><Relationship Id="rId2" Type="http://schemas.openxmlformats.org/officeDocument/2006/relationships/tags" Target="../tags/tag263.xml"/><Relationship Id="rId1" Type="http://schemas.openxmlformats.org/officeDocument/2006/relationships/tags" Target="../tags/tag2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千克、克、吨——从度量衡到曹冲称象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文化溯源：中国古代度量衡制度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斤两钱分：中国传统的质量单位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81025" y="1114425"/>
          <a:ext cx="11039474" cy="3971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9868"/>
                <a:gridCol w="3863797"/>
                <a:gridCol w="4415809"/>
              </a:tblGrid>
              <a:tr h="436215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传统单位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换算关系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现代对应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1178566">
                <a:tc>
                  <a:txBody>
                    <a:bodyPr wrap="square"/>
                    <a:p>
                      <a:pPr algn="l"/>
                      <a:r>
                        <a:rPr 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斤</a:t>
                      </a:r>
                      <a:endParaRPr lang="zh-CN"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 500</a:t>
                      </a:r>
                      <a:r>
                        <a:rPr 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克</a:t>
                      </a:r>
                      <a:endParaRPr 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</a:t>
                      </a:r>
                      <a:r>
                        <a:rPr 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千克</a:t>
                      </a:r>
                      <a:endParaRPr 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178566">
                <a:tc>
                  <a:txBody>
                    <a:bodyPr wrap="square"/>
                    <a:p>
                      <a:pPr algn="l"/>
                      <a:r>
                        <a:rPr 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两</a:t>
                      </a:r>
                      <a:endParaRPr lang="zh-CN"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 50</a:t>
                      </a:r>
                      <a:r>
                        <a:rPr 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克</a:t>
                      </a:r>
                      <a:endParaRPr 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0.05</a:t>
                      </a:r>
                      <a:r>
                        <a:rPr 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千克</a:t>
                      </a:r>
                      <a:endParaRPr 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178566">
                <a:tc>
                  <a:txBody>
                    <a:bodyPr wrap="square"/>
                    <a:p>
                      <a:pPr algn="l"/>
                      <a:r>
                        <a:rPr lang="zh-CN" alt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古制</a:t>
                      </a:r>
                      <a:r>
                        <a:rPr lang="en-US" altLang="zh-CN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alt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斤</a:t>
                      </a:r>
                      <a:endParaRPr lang="zh-CN" altLang="en-US"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 16</a:t>
                      </a:r>
                      <a:r>
                        <a:rPr 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两</a:t>
                      </a:r>
                      <a:endParaRPr 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"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半斤八两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"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由来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5281295"/>
            <a:ext cx="11039475" cy="1190625"/>
          </a:xfrm>
          <a:custGeom>
            <a:avLst/>
            <a:gdLst>
              <a:gd name="sw" fmla="*/ 1 w 17385"/>
              <a:gd name="sh" fmla="*/ 1 h 1875"/>
              <a:gd name="mins" fmla="min sw sh"/>
              <a:gd name="dsw" fmla="+- 0 sw mins"/>
              <a:gd name="dsh" fmla="+- 0 sh mins"/>
              <a:gd name="p0x0" fmla="*/ 180 w 17385"/>
              <a:gd name="p0y0" fmla="*/ 0 h 1875"/>
              <a:gd name="p0x1" fmla="*/ 17205 w 17385"/>
              <a:gd name="p0y1" fmla="*/ 0 h 1875"/>
              <a:gd name="p0x2" fmla="*/ 17304 w 17385"/>
              <a:gd name="p0y2" fmla="*/ 0 h 1875"/>
              <a:gd name="p0x3" fmla="*/ 17385 w 17385"/>
              <a:gd name="p0y3" fmla="*/ 80 h 1875"/>
              <a:gd name="p0x4" fmla="*/ 17385 w 17385"/>
              <a:gd name="p0y4" fmla="*/ 180 h 1875"/>
              <a:gd name="p0x5" fmla="*/ 17385 w 17385"/>
              <a:gd name="p0y5" fmla="*/ 1695 h 1875"/>
              <a:gd name="p0x6" fmla="*/ 17385 w 17385"/>
              <a:gd name="p0y6" fmla="*/ 1794 h 1875"/>
              <a:gd name="p0x7" fmla="*/ 17304 w 17385"/>
              <a:gd name="p0y7" fmla="*/ 1875 h 1875"/>
              <a:gd name="p0x8" fmla="*/ 17205 w 17385"/>
              <a:gd name="p0y8" fmla="*/ 1875 h 1875"/>
              <a:gd name="p0x9" fmla="*/ 180 w 17385"/>
              <a:gd name="p0y9" fmla="*/ 1875 h 1875"/>
              <a:gd name="p0x10" fmla="*/ 80 w 17385"/>
              <a:gd name="p0y10" fmla="*/ 1875 h 1875"/>
              <a:gd name="p0x11" fmla="*/ 0 w 17385"/>
              <a:gd name="p0y11" fmla="*/ 1794 h 1875"/>
              <a:gd name="p0x12" fmla="*/ 0 w 17385"/>
              <a:gd name="p0y12" fmla="*/ 1695 h 1875"/>
              <a:gd name="p0x13" fmla="*/ 0 w 17385"/>
              <a:gd name="p0y13" fmla="*/ 180 h 1875"/>
              <a:gd name="p0x14" fmla="*/ 0 w 17385"/>
              <a:gd name="p0y14" fmla="*/ 80 h 1875"/>
              <a:gd name="p0x15" fmla="*/ 80 w 17385"/>
              <a:gd name="p0y15" fmla="*/ 0 h 1875"/>
              <a:gd name="p0x16" fmla="*/ 180 w 17385"/>
              <a:gd name="p0y16" fmla="*/ 0 h 18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2562860" y="56673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366" t="-3067" r="-2366" b="-3067"/>
          <a:stretch>
            <a:fillRect/>
          </a:stretch>
        </p:blipFill>
        <p:spPr>
          <a:xfrm>
            <a:off x="2617470" y="5748020"/>
            <a:ext cx="309245" cy="252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3134392" y="5664517"/>
            <a:ext cx="7104307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半斤八两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成语源于古制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斤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=16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两，半斤即八两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度量衡统一：秦始皇的数学遗产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276350"/>
          </a:xfrm>
          <a:custGeom>
            <a:avLst/>
            <a:gdLst>
              <a:gd name="sw" fmla="*/ 1 w 17385"/>
              <a:gd name="sh" fmla="*/ 1 h 2010"/>
              <a:gd name="mins" fmla="min sw sh"/>
              <a:gd name="dsw" fmla="+- 0 sw mins"/>
              <a:gd name="dsh" fmla="+- 0 sh mins"/>
              <a:gd name="p0x0" fmla="*/ 180 w 17385"/>
              <a:gd name="p0y0" fmla="*/ 0 h 2010"/>
              <a:gd name="p0x1" fmla="*/ 17205 w 17385"/>
              <a:gd name="p0y1" fmla="*/ 0 h 2010"/>
              <a:gd name="p0x2" fmla="*/ 17304 w 17385"/>
              <a:gd name="p0y2" fmla="*/ 0 h 2010"/>
              <a:gd name="p0x3" fmla="*/ 17385 w 17385"/>
              <a:gd name="p0y3" fmla="*/ 80 h 2010"/>
              <a:gd name="p0x4" fmla="*/ 17385 w 17385"/>
              <a:gd name="p0y4" fmla="*/ 180 h 2010"/>
              <a:gd name="p0x5" fmla="*/ 17385 w 17385"/>
              <a:gd name="p0y5" fmla="*/ 1830 h 2010"/>
              <a:gd name="p0x6" fmla="*/ 17385 w 17385"/>
              <a:gd name="p0y6" fmla="*/ 1929 h 2010"/>
              <a:gd name="p0x7" fmla="*/ 17304 w 17385"/>
              <a:gd name="p0y7" fmla="*/ 2010 h 2010"/>
              <a:gd name="p0x8" fmla="*/ 17205 w 17385"/>
              <a:gd name="p0y8" fmla="*/ 2010 h 2010"/>
              <a:gd name="p0x9" fmla="*/ 180 w 17385"/>
              <a:gd name="p0y9" fmla="*/ 2010 h 2010"/>
              <a:gd name="p0x10" fmla="*/ 80 w 17385"/>
              <a:gd name="p0y10" fmla="*/ 2010 h 2010"/>
              <a:gd name="p0x11" fmla="*/ 0 w 17385"/>
              <a:gd name="p0y11" fmla="*/ 1929 h 2010"/>
              <a:gd name="p0x12" fmla="*/ 0 w 17385"/>
              <a:gd name="p0y12" fmla="*/ 1830 h 2010"/>
              <a:gd name="p0x13" fmla="*/ 0 w 17385"/>
              <a:gd name="p0y13" fmla="*/ 180 h 2010"/>
              <a:gd name="p0x14" fmla="*/ 0 w 17385"/>
              <a:gd name="p0y14" fmla="*/ 80 h 2010"/>
              <a:gd name="p0x15" fmla="*/ 80 w 17385"/>
              <a:gd name="p0y15" fmla="*/ 0 h 2010"/>
              <a:gd name="p0x16" fmla="*/ 180 w 17385"/>
              <a:gd name="p0y16" fmla="*/ 0 h 20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933575" y="1535430"/>
            <a:ext cx="8324774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sz="2400" b="1" spc="144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sz="2400" b="1" spc="144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书同文、车同轨、</a:t>
            </a:r>
            <a:r>
              <a:rPr sz="2400" b="1" spc="144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统一度量衡</a:t>
            </a:r>
            <a:r>
              <a:rPr lang="en-US" sz="2400" b="1" spc="144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"——</a:t>
            </a:r>
            <a:r>
              <a:rPr lang="zh-CN" altLang="en-US" sz="2400" b="1" spc="144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秦始皇的数学遗产</a:t>
            </a:r>
            <a:endParaRPr lang="zh-CN" altLang="en-US" sz="2400" b="1" spc="144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623820"/>
            <a:ext cx="11039475" cy="850265"/>
          </a:xfrm>
          <a:custGeom>
            <a:avLst/>
            <a:gdLst>
              <a:gd name="sw" fmla="*/ 1 w 17385"/>
              <a:gd name="sh" fmla="*/ 1 h 1338"/>
              <a:gd name="mins" fmla="min sw sh"/>
              <a:gd name="dsw" fmla="+- 0 sw mins"/>
              <a:gd name="dsh" fmla="+- 0 sh mins"/>
              <a:gd name="p0x0" fmla="*/ 180 w 17385"/>
              <a:gd name="p0y0" fmla="*/ 0 h 1338"/>
              <a:gd name="p0x1" fmla="*/ 17205 w 17385"/>
              <a:gd name="p0y1" fmla="*/ 0 h 1338"/>
              <a:gd name="p0x2" fmla="*/ 17304 w 17385"/>
              <a:gd name="p0y2" fmla="*/ 0 h 1338"/>
              <a:gd name="p0x3" fmla="*/ 17385 w 17385"/>
              <a:gd name="p0y3" fmla="*/ 80 h 1338"/>
              <a:gd name="p0x4" fmla="*/ 17385 w 17385"/>
              <a:gd name="p0y4" fmla="*/ 180 h 1338"/>
              <a:gd name="p0x5" fmla="*/ 17385 w 17385"/>
              <a:gd name="p0y5" fmla="*/ 1158 h 1338"/>
              <a:gd name="p0x6" fmla="*/ 17385 w 17385"/>
              <a:gd name="p0y6" fmla="*/ 1258 h 1338"/>
              <a:gd name="p0x7" fmla="*/ 17304 w 17385"/>
              <a:gd name="p0y7" fmla="*/ 1338 h 1338"/>
              <a:gd name="p0x8" fmla="*/ 17205 w 17385"/>
              <a:gd name="p0y8" fmla="*/ 1338 h 1338"/>
              <a:gd name="p0x9" fmla="*/ 180 w 17385"/>
              <a:gd name="p0y9" fmla="*/ 1338 h 1338"/>
              <a:gd name="p0x10" fmla="*/ 80 w 17385"/>
              <a:gd name="p0y10" fmla="*/ 1338 h 1338"/>
              <a:gd name="p0x11" fmla="*/ 0 w 17385"/>
              <a:gd name="p0y11" fmla="*/ 1258 h 1338"/>
              <a:gd name="p0x12" fmla="*/ 0 w 17385"/>
              <a:gd name="p0y12" fmla="*/ 1158 h 1338"/>
              <a:gd name="p0x13" fmla="*/ 0 w 17385"/>
              <a:gd name="p0y13" fmla="*/ 180 h 1338"/>
              <a:gd name="p0x14" fmla="*/ 0 w 17385"/>
              <a:gd name="p0y14" fmla="*/ 80 h 1338"/>
              <a:gd name="p0x15" fmla="*/ 80 w 17385"/>
              <a:gd name="p0y15" fmla="*/ 0 h 1338"/>
              <a:gd name="p0x16" fmla="*/ 180 w 17385"/>
              <a:gd name="p0y16" fmla="*/ 0 h 13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8390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366" t="-2933" r="-2366" b="-2933"/>
          <a:stretch>
            <a:fillRect/>
          </a:stretch>
        </p:blipFill>
        <p:spPr>
          <a:xfrm>
            <a:off x="826135" y="2920365"/>
            <a:ext cx="309245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43025" y="2719626"/>
            <a:ext cx="10077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统一度量衡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43025" y="3044428"/>
            <a:ext cx="10077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商贸公平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数学标准化，奠定古代计量体系基础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3674110"/>
            <a:ext cx="11039475" cy="850265"/>
          </a:xfrm>
          <a:custGeom>
            <a:avLst/>
            <a:gdLst>
              <a:gd name="sw" fmla="*/ 1 w 17385"/>
              <a:gd name="sh" fmla="*/ 1 h 1338"/>
              <a:gd name="mins" fmla="min sw sh"/>
              <a:gd name="dsw" fmla="+- 0 sw mins"/>
              <a:gd name="dsh" fmla="+- 0 sh mins"/>
              <a:gd name="p0x0" fmla="*/ 180 w 17385"/>
              <a:gd name="p0y0" fmla="*/ 0 h 1338"/>
              <a:gd name="p0x1" fmla="*/ 17205 w 17385"/>
              <a:gd name="p0y1" fmla="*/ 0 h 1338"/>
              <a:gd name="p0x2" fmla="*/ 17304 w 17385"/>
              <a:gd name="p0y2" fmla="*/ 0 h 1338"/>
              <a:gd name="p0x3" fmla="*/ 17385 w 17385"/>
              <a:gd name="p0y3" fmla="*/ 80 h 1338"/>
              <a:gd name="p0x4" fmla="*/ 17385 w 17385"/>
              <a:gd name="p0y4" fmla="*/ 180 h 1338"/>
              <a:gd name="p0x5" fmla="*/ 17385 w 17385"/>
              <a:gd name="p0y5" fmla="*/ 1158 h 1338"/>
              <a:gd name="p0x6" fmla="*/ 17385 w 17385"/>
              <a:gd name="p0y6" fmla="*/ 1258 h 1338"/>
              <a:gd name="p0x7" fmla="*/ 17304 w 17385"/>
              <a:gd name="p0y7" fmla="*/ 1338 h 1338"/>
              <a:gd name="p0x8" fmla="*/ 17205 w 17385"/>
              <a:gd name="p0y8" fmla="*/ 1338 h 1338"/>
              <a:gd name="p0x9" fmla="*/ 180 w 17385"/>
              <a:gd name="p0y9" fmla="*/ 1338 h 1338"/>
              <a:gd name="p0x10" fmla="*/ 80 w 17385"/>
              <a:gd name="p0y10" fmla="*/ 1338 h 1338"/>
              <a:gd name="p0x11" fmla="*/ 0 w 17385"/>
              <a:gd name="p0y11" fmla="*/ 1258 h 1338"/>
              <a:gd name="p0x12" fmla="*/ 0 w 17385"/>
              <a:gd name="p0y12" fmla="*/ 1158 h 1338"/>
              <a:gd name="p0x13" fmla="*/ 0 w 17385"/>
              <a:gd name="p0y13" fmla="*/ 180 h 1338"/>
              <a:gd name="p0x14" fmla="*/ 0 w 17385"/>
              <a:gd name="p0y14" fmla="*/ 80 h 1338"/>
              <a:gd name="p0x15" fmla="*/ 80 w 17385"/>
              <a:gd name="p0y15" fmla="*/ 0 h 1338"/>
              <a:gd name="p0x16" fmla="*/ 180 w 17385"/>
              <a:gd name="p0y16" fmla="*/ 0 h 13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38893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273" t="-2933" r="-2273" b="-2933"/>
          <a:stretch>
            <a:fillRect/>
          </a:stretch>
        </p:blipFill>
        <p:spPr>
          <a:xfrm>
            <a:off x="871220" y="3970655"/>
            <a:ext cx="219075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43025" y="3769757"/>
            <a:ext cx="10077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商鞅方升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343025" y="4094559"/>
            <a:ext cx="10077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现存最早的标准量器，见证秦国计量制度的严谨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4724400"/>
            <a:ext cx="11039475" cy="849630"/>
          </a:xfrm>
          <a:custGeom>
            <a:avLst/>
            <a:gdLst>
              <a:gd name="sw" fmla="*/ 1 w 17385"/>
              <a:gd name="sh" fmla="*/ 1 h 1338"/>
              <a:gd name="mins" fmla="min sw sh"/>
              <a:gd name="dsw" fmla="+- 0 sw mins"/>
              <a:gd name="dsh" fmla="+- 0 sh mins"/>
              <a:gd name="p0x0" fmla="*/ 180 w 17385"/>
              <a:gd name="p0y0" fmla="*/ 0 h 1338"/>
              <a:gd name="p0x1" fmla="*/ 17205 w 17385"/>
              <a:gd name="p0y1" fmla="*/ 0 h 1338"/>
              <a:gd name="p0x2" fmla="*/ 17304 w 17385"/>
              <a:gd name="p0y2" fmla="*/ 0 h 1338"/>
              <a:gd name="p0x3" fmla="*/ 17385 w 17385"/>
              <a:gd name="p0y3" fmla="*/ 80 h 1338"/>
              <a:gd name="p0x4" fmla="*/ 17385 w 17385"/>
              <a:gd name="p0y4" fmla="*/ 180 h 1338"/>
              <a:gd name="p0x5" fmla="*/ 17385 w 17385"/>
              <a:gd name="p0y5" fmla="*/ 1158 h 1338"/>
              <a:gd name="p0x6" fmla="*/ 17385 w 17385"/>
              <a:gd name="p0y6" fmla="*/ 1258 h 1338"/>
              <a:gd name="p0x7" fmla="*/ 17304 w 17385"/>
              <a:gd name="p0y7" fmla="*/ 1338 h 1338"/>
              <a:gd name="p0x8" fmla="*/ 17205 w 17385"/>
              <a:gd name="p0y8" fmla="*/ 1338 h 1338"/>
              <a:gd name="p0x9" fmla="*/ 180 w 17385"/>
              <a:gd name="p0y9" fmla="*/ 1338 h 1338"/>
              <a:gd name="p0x10" fmla="*/ 80 w 17385"/>
              <a:gd name="p0y10" fmla="*/ 1338 h 1338"/>
              <a:gd name="p0x11" fmla="*/ 0 w 17385"/>
              <a:gd name="p0y11" fmla="*/ 1258 h 1338"/>
              <a:gd name="p0x12" fmla="*/ 0 w 17385"/>
              <a:gd name="p0y12" fmla="*/ 1158 h 1338"/>
              <a:gd name="p0x13" fmla="*/ 0 w 17385"/>
              <a:gd name="p0y13" fmla="*/ 180 h 1338"/>
              <a:gd name="p0x14" fmla="*/ 0 w 17385"/>
              <a:gd name="p0y14" fmla="*/ 80 h 1338"/>
              <a:gd name="p0x15" fmla="*/ 80 w 17385"/>
              <a:gd name="p0y15" fmla="*/ 0 h 1338"/>
              <a:gd name="p0x16" fmla="*/ 180 w 17385"/>
              <a:gd name="p0y16" fmla="*/ 0 h 13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49396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5020310"/>
            <a:ext cx="247650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43025" y="4819888"/>
            <a:ext cx="10077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权：标准砝码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343025" y="5144691"/>
            <a:ext cx="10077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用于校准秤具，确保称量准确一致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575945" y="5774055"/>
            <a:ext cx="11039475" cy="697865"/>
          </a:xfrm>
          <a:custGeom>
            <a:avLst/>
            <a:gdLst>
              <a:gd name="sw" fmla="*/ 1 w 17385"/>
              <a:gd name="sh" fmla="*/ 1 h 1098"/>
              <a:gd name="mins" fmla="min sw sh"/>
              <a:gd name="dsw" fmla="+- 0 sw mins"/>
              <a:gd name="dsh" fmla="+- 0 sh mins"/>
              <a:gd name="p0x0" fmla="*/ 180 w 17385"/>
              <a:gd name="p0y0" fmla="*/ 0 h 1098"/>
              <a:gd name="p0x1" fmla="*/ 17205 w 17385"/>
              <a:gd name="p0y1" fmla="*/ 0 h 1098"/>
              <a:gd name="p0x2" fmla="*/ 17304 w 17385"/>
              <a:gd name="p0y2" fmla="*/ 0 h 1098"/>
              <a:gd name="p0x3" fmla="*/ 17385 w 17385"/>
              <a:gd name="p0y3" fmla="*/ 80 h 1098"/>
              <a:gd name="p0x4" fmla="*/ 17385 w 17385"/>
              <a:gd name="p0y4" fmla="*/ 180 h 1098"/>
              <a:gd name="p0x5" fmla="*/ 17385 w 17385"/>
              <a:gd name="p0y5" fmla="*/ 918 h 1098"/>
              <a:gd name="p0x6" fmla="*/ 17385 w 17385"/>
              <a:gd name="p0y6" fmla="*/ 1018 h 1098"/>
              <a:gd name="p0x7" fmla="*/ 17304 w 17385"/>
              <a:gd name="p0y7" fmla="*/ 1098 h 1098"/>
              <a:gd name="p0x8" fmla="*/ 17205 w 17385"/>
              <a:gd name="p0y8" fmla="*/ 1098 h 1098"/>
              <a:gd name="p0x9" fmla="*/ 180 w 17385"/>
              <a:gd name="p0y9" fmla="*/ 1098 h 1098"/>
              <a:gd name="p0x10" fmla="*/ 80 w 17385"/>
              <a:gd name="p0y10" fmla="*/ 1098 h 1098"/>
              <a:gd name="p0x11" fmla="*/ 0 w 17385"/>
              <a:gd name="p0y11" fmla="*/ 1018 h 1098"/>
              <a:gd name="p0x12" fmla="*/ 0 w 17385"/>
              <a:gd name="p0y12" fmla="*/ 918 h 1098"/>
              <a:gd name="p0x13" fmla="*/ 0 w 17385"/>
              <a:gd name="p0y13" fmla="*/ 180 h 1098"/>
              <a:gd name="p0x14" fmla="*/ 0 w 17385"/>
              <a:gd name="p0y14" fmla="*/ 80 h 1098"/>
              <a:gd name="p0x15" fmla="*/ 80 w 17385"/>
              <a:gd name="p0y15" fmla="*/ 0 h 1098"/>
              <a:gd name="p0x16" fmla="*/ 180 w 17385"/>
              <a:gd name="p0y16" fmla="*/ 0 h 10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771525" y="59518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5067" t="-6333" r="-5067" b="-6333"/>
          <a:stretch>
            <a:fillRect/>
          </a:stretch>
        </p:blipFill>
        <p:spPr>
          <a:xfrm>
            <a:off x="811530" y="6013450"/>
            <a:ext cx="262255" cy="2146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1228725" y="5971003"/>
            <a:ext cx="56580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课堂活动：</a:t>
            </a:r>
            <a:r>
              <a:rPr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用电子秤和传统杆秤分别称量同一物体，对比古今测量方法</a:t>
            </a:r>
            <a:endParaRPr sz="13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知识建构：千克、克、吨的认识与换算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认识克与千克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049666" y="1851184"/>
            <a:ext cx="866251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420617" y="2159794"/>
            <a:ext cx="4572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个</a:t>
            </a:r>
            <a:endParaRPr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623270" y="2664619"/>
            <a:ext cx="1452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苹果约重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千克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43224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5629799" y="1851184"/>
            <a:ext cx="1199112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16</a:t>
            </a:r>
            <a:endParaRPr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333611" y="2159794"/>
            <a:ext cx="4572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个</a:t>
            </a:r>
            <a:endParaRPr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369795" y="2664619"/>
            <a:ext cx="1452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鸡蛋约重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千克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8068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9542717" y="1851184"/>
            <a:ext cx="866251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42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913668" y="2159794"/>
            <a:ext cx="4572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枚</a:t>
            </a:r>
            <a:endParaRPr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056865" y="2664619"/>
            <a:ext cx="157132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分硬币约重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克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771525" y="44443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4167" t="-5139" r="-4167" b="-5139"/>
          <a:stretch>
            <a:fillRect/>
          </a:stretch>
        </p:blipFill>
        <p:spPr>
          <a:xfrm>
            <a:off x="857250" y="4525645"/>
            <a:ext cx="247650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1304925" y="4471644"/>
            <a:ext cx="69986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克</a:t>
            </a:r>
            <a:endParaRPr 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1304925" y="4925987"/>
            <a:ext cx="26225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极轻，一枚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分硬币的质量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71525" y="5603240"/>
            <a:ext cx="3155950" cy="313690"/>
            <a:chOff x="1215" y="8824"/>
            <a:chExt cx="4970" cy="494"/>
          </a:xfrm>
        </p:grpSpPr>
        <p:sp>
          <p:nvSpPr>
            <p:cNvPr id="21" name="任意多边形 20"/>
            <p:cNvSpPr/>
            <p:nvPr>
              <p:custDataLst>
                <p:tags r:id="rId21"/>
              </p:custDataLst>
            </p:nvPr>
          </p:nvSpPr>
          <p:spPr>
            <a:xfrm>
              <a:off x="1215" y="8824"/>
              <a:ext cx="4970" cy="495"/>
            </a:xfrm>
            <a:custGeom>
              <a:avLst/>
              <a:gdLst>
                <a:gd name="sw" fmla="*/ 1 w 4970"/>
                <a:gd name="sh" fmla="*/ 1 h 495"/>
                <a:gd name="mins" fmla="min sw sh"/>
                <a:gd name="dsw" fmla="+- 0 sw mins"/>
                <a:gd name="dsh" fmla="+- 0 sh mins"/>
                <a:gd name="p0x0" fmla="*/ 0 w 4970"/>
                <a:gd name="p0y0" fmla="*/ 0 h 495"/>
                <a:gd name="p0x1" fmla="*/ 4970 w 4970"/>
                <a:gd name="p0y1" fmla="*/ 0 h 495"/>
                <a:gd name="p0x2" fmla="*/ 4970 w 4970"/>
                <a:gd name="p0y2" fmla="*/ 495 h 495"/>
                <a:gd name="p0x3" fmla="*/ 0 w 4970"/>
                <a:gd name="p0y3" fmla="*/ 495 h 495"/>
                <a:gd name="p0x4" fmla="*/ 0 w 4970"/>
                <a:gd name="p0y4" fmla="*/ 0 h 4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22"/>
              </p:custDataLst>
            </p:nvPr>
          </p:nvSpPr>
          <p:spPr>
            <a:xfrm>
              <a:off x="1215" y="8824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0 w 4970"/>
                <a:gd name="p0y0" fmla="*/ 0 h 15"/>
                <a:gd name="p0x1" fmla="*/ 4970 w 4970"/>
                <a:gd name="p0y1" fmla="*/ 0 h 15"/>
                <a:gd name="p0x2" fmla="*/ 4970 w 4970"/>
                <a:gd name="p0y2" fmla="*/ 15 h 15"/>
                <a:gd name="p0x3" fmla="*/ 0 w 4970"/>
                <a:gd name="p0y3" fmla="*/ 15 h 15"/>
                <a:gd name="p0x4" fmla="*/ 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24" name="图片 23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3333" t="-4314" r="-3333" b="-4314"/>
          <a:stretch>
            <a:fillRect/>
          </a:stretch>
        </p:blipFill>
        <p:spPr>
          <a:xfrm>
            <a:off x="1335405" y="5703570"/>
            <a:ext cx="152400" cy="1758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1557338" y="5689549"/>
            <a:ext cx="237016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掂一掂：感受极轻的触感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7"/>
            </p:custDataLst>
          </p:nvPr>
        </p:nvSpPr>
        <p:spPr>
          <a:xfrm>
            <a:off x="43224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8"/>
            </p:custDataLst>
          </p:nvPr>
        </p:nvSpPr>
        <p:spPr>
          <a:xfrm>
            <a:off x="4518025" y="44443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4603750" y="4525645"/>
            <a:ext cx="247650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2"/>
            </p:custDataLst>
          </p:nvPr>
        </p:nvSpPr>
        <p:spPr>
          <a:xfrm>
            <a:off x="5051451" y="4471644"/>
            <a:ext cx="96656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千克</a:t>
            </a:r>
            <a:endParaRPr 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3"/>
            </p:custDataLst>
          </p:nvPr>
        </p:nvSpPr>
        <p:spPr>
          <a:xfrm>
            <a:off x="5051451" y="4925987"/>
            <a:ext cx="2785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较重，一袋盐或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个苹果的质量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518025" y="5603240"/>
            <a:ext cx="3155950" cy="313690"/>
            <a:chOff x="7115" y="8824"/>
            <a:chExt cx="4970" cy="494"/>
          </a:xfrm>
        </p:grpSpPr>
        <p:sp>
          <p:nvSpPr>
            <p:cNvPr id="31" name="任意多边形 30"/>
            <p:cNvSpPr/>
            <p:nvPr>
              <p:custDataLst>
                <p:tags r:id="rId34"/>
              </p:custDataLst>
            </p:nvPr>
          </p:nvSpPr>
          <p:spPr>
            <a:xfrm>
              <a:off x="7115" y="8824"/>
              <a:ext cx="4970" cy="495"/>
            </a:xfrm>
            <a:custGeom>
              <a:avLst/>
              <a:gdLst>
                <a:gd name="sw" fmla="*/ 1 w 4970"/>
                <a:gd name="sh" fmla="*/ 1 h 495"/>
                <a:gd name="mins" fmla="min sw sh"/>
                <a:gd name="dsw" fmla="+- 0 sw mins"/>
                <a:gd name="dsh" fmla="+- 0 sh mins"/>
                <a:gd name="p0x0" fmla="*/ 0 w 4970"/>
                <a:gd name="p0y0" fmla="*/ 0 h 495"/>
                <a:gd name="p0x1" fmla="*/ 4970 w 4970"/>
                <a:gd name="p0y1" fmla="*/ 0 h 495"/>
                <a:gd name="p0x2" fmla="*/ 4970 w 4970"/>
                <a:gd name="p0y2" fmla="*/ 495 h 495"/>
                <a:gd name="p0x3" fmla="*/ 0 w 4970"/>
                <a:gd name="p0y3" fmla="*/ 495 h 495"/>
                <a:gd name="p0x4" fmla="*/ 0 w 4970"/>
                <a:gd name="p0y4" fmla="*/ 0 h 4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35"/>
              </p:custDataLst>
            </p:nvPr>
          </p:nvSpPr>
          <p:spPr>
            <a:xfrm>
              <a:off x="7115" y="8824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0 w 4970"/>
                <a:gd name="p0y0" fmla="*/ 0 h 15"/>
                <a:gd name="p0x1" fmla="*/ 4970 w 4970"/>
                <a:gd name="p0y1" fmla="*/ 0 h 15"/>
                <a:gd name="p0x2" fmla="*/ 4970 w 4970"/>
                <a:gd name="p0y2" fmla="*/ 15 h 15"/>
                <a:gd name="p0x3" fmla="*/ 0 w 4970"/>
                <a:gd name="p0y3" fmla="*/ 15 h 15"/>
                <a:gd name="p0x4" fmla="*/ 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4" name="图片 33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3333" t="-4314" r="-3333" b="-4314"/>
          <a:stretch>
            <a:fillRect/>
          </a:stretch>
        </p:blipFill>
        <p:spPr>
          <a:xfrm>
            <a:off x="5081905" y="5703570"/>
            <a:ext cx="152400" cy="17589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5303863" y="5689549"/>
            <a:ext cx="237016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掂一掂：感受明显的重量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8"/>
            </p:custDataLst>
          </p:nvPr>
        </p:nvSpPr>
        <p:spPr>
          <a:xfrm>
            <a:off x="80689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80 w 5585"/>
              <a:gd name="p0y0" fmla="*/ 0 h 4065"/>
              <a:gd name="p0x1" fmla="*/ 5405 w 5585"/>
              <a:gd name="p0y1" fmla="*/ 0 h 4065"/>
              <a:gd name="p0x2" fmla="*/ 5504 w 5585"/>
              <a:gd name="p0y2" fmla="*/ 0 h 4065"/>
              <a:gd name="p0x3" fmla="*/ 5585 w 5585"/>
              <a:gd name="p0y3" fmla="*/ 80 h 4065"/>
              <a:gd name="p0x4" fmla="*/ 5585 w 5585"/>
              <a:gd name="p0y4" fmla="*/ 180 h 4065"/>
              <a:gd name="p0x5" fmla="*/ 5585 w 5585"/>
              <a:gd name="p0y5" fmla="*/ 3885 h 4065"/>
              <a:gd name="p0x6" fmla="*/ 5585 w 5585"/>
              <a:gd name="p0y6" fmla="*/ 3984 h 4065"/>
              <a:gd name="p0x7" fmla="*/ 5504 w 5585"/>
              <a:gd name="p0y7" fmla="*/ 4065 h 4065"/>
              <a:gd name="p0x8" fmla="*/ 5405 w 5585"/>
              <a:gd name="p0y8" fmla="*/ 4065 h 4065"/>
              <a:gd name="p0x9" fmla="*/ 180 w 5585"/>
              <a:gd name="p0y9" fmla="*/ 4065 h 4065"/>
              <a:gd name="p0x10" fmla="*/ 80 w 5585"/>
              <a:gd name="p0y10" fmla="*/ 4065 h 4065"/>
              <a:gd name="p0x11" fmla="*/ 0 w 5585"/>
              <a:gd name="p0y11" fmla="*/ 3984 h 4065"/>
              <a:gd name="p0x12" fmla="*/ 0 w 5585"/>
              <a:gd name="p0y12" fmla="*/ 3885 h 4065"/>
              <a:gd name="p0x13" fmla="*/ 0 w 5585"/>
              <a:gd name="p0y13" fmla="*/ 180 h 4065"/>
              <a:gd name="p0x14" fmla="*/ 0 w 5585"/>
              <a:gd name="p0y14" fmla="*/ 80 h 4065"/>
              <a:gd name="p0x15" fmla="*/ 80 w 5585"/>
              <a:gd name="p0y15" fmla="*/ 0 h 4065"/>
              <a:gd name="p0x16" fmla="*/ 18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9"/>
            </p:custDataLst>
          </p:nvPr>
        </p:nvSpPr>
        <p:spPr>
          <a:xfrm>
            <a:off x="8264525" y="44196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273" t="-97407" r="-2273" b="-97407"/>
          <a:stretch>
            <a:fillRect/>
          </a:stretch>
        </p:blipFill>
        <p:spPr>
          <a:xfrm>
            <a:off x="8364220" y="4500245"/>
            <a:ext cx="219075" cy="25273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3"/>
            </p:custDataLst>
          </p:nvPr>
        </p:nvSpPr>
        <p:spPr>
          <a:xfrm>
            <a:off x="8797976" y="444627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换算关系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4"/>
            </p:custDataLst>
          </p:nvPr>
        </p:nvSpPr>
        <p:spPr>
          <a:xfrm>
            <a:off x="8797976" y="4892992"/>
            <a:ext cx="2622575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千克</a:t>
            </a:r>
            <a:r>
              <a:rPr lang="en-US" altLang="zh-CN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1000</a:t>
            </a:r>
            <a:r>
              <a:rPr lang="zh-CN" altLang="en-US"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克</a:t>
            </a:r>
            <a:endParaRPr lang="zh-CN" altLang="en-US"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264525" y="5629275"/>
            <a:ext cx="3155950" cy="313690"/>
            <a:chOff x="13015" y="8865"/>
            <a:chExt cx="4970" cy="494"/>
          </a:xfrm>
        </p:grpSpPr>
        <p:sp>
          <p:nvSpPr>
            <p:cNvPr id="41" name="任意多边形 40"/>
            <p:cNvSpPr/>
            <p:nvPr>
              <p:custDataLst>
                <p:tags r:id="rId45"/>
              </p:custDataLst>
            </p:nvPr>
          </p:nvSpPr>
          <p:spPr>
            <a:xfrm>
              <a:off x="13015" y="8865"/>
              <a:ext cx="4970" cy="495"/>
            </a:xfrm>
            <a:custGeom>
              <a:avLst/>
              <a:gdLst>
                <a:gd name="sw" fmla="*/ 1 w 4970"/>
                <a:gd name="sh" fmla="*/ 1 h 495"/>
                <a:gd name="mins" fmla="min sw sh"/>
                <a:gd name="dsw" fmla="+- 0 sw mins"/>
                <a:gd name="dsh" fmla="+- 0 sh mins"/>
                <a:gd name="p0x0" fmla="*/ 0 w 4970"/>
                <a:gd name="p0y0" fmla="*/ 0 h 495"/>
                <a:gd name="p0x1" fmla="*/ 4970 w 4970"/>
                <a:gd name="p0y1" fmla="*/ 0 h 495"/>
                <a:gd name="p0x2" fmla="*/ 4970 w 4970"/>
                <a:gd name="p0y2" fmla="*/ 495 h 495"/>
                <a:gd name="p0x3" fmla="*/ 0 w 4970"/>
                <a:gd name="p0y3" fmla="*/ 495 h 495"/>
                <a:gd name="p0x4" fmla="*/ 0 w 4970"/>
                <a:gd name="p0y4" fmla="*/ 0 h 49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46"/>
              </p:custDataLst>
            </p:nvPr>
          </p:nvSpPr>
          <p:spPr>
            <a:xfrm>
              <a:off x="13015" y="8865"/>
              <a:ext cx="4970" cy="15"/>
            </a:xfrm>
            <a:custGeom>
              <a:avLst/>
              <a:gdLst>
                <a:gd name="sw" fmla="*/ 1 w 4970"/>
                <a:gd name="sh" fmla="*/ 1 h 15"/>
                <a:gd name="mins" fmla="min sw sh"/>
                <a:gd name="dsw" fmla="+- 0 sw mins"/>
                <a:gd name="dsh" fmla="+- 0 sh mins"/>
                <a:gd name="p0x0" fmla="*/ 0 w 4970"/>
                <a:gd name="p0y0" fmla="*/ 0 h 15"/>
                <a:gd name="p0x1" fmla="*/ 4970 w 4970"/>
                <a:gd name="p0y1" fmla="*/ 0 h 15"/>
                <a:gd name="p0x2" fmla="*/ 4970 w 4970"/>
                <a:gd name="p0y2" fmla="*/ 15 h 15"/>
                <a:gd name="p0x3" fmla="*/ 0 w 4970"/>
                <a:gd name="p0y3" fmla="*/ 15 h 15"/>
                <a:gd name="p0x4" fmla="*/ 0 w 49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44" name="图片 43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2051" t="-4510" r="-2051" b="-4510"/>
          <a:stretch>
            <a:fillRect/>
          </a:stretch>
        </p:blipFill>
        <p:spPr>
          <a:xfrm>
            <a:off x="8840470" y="5728970"/>
            <a:ext cx="128905" cy="17653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50"/>
            </p:custDataLst>
          </p:nvPr>
        </p:nvSpPr>
        <p:spPr>
          <a:xfrm>
            <a:off x="9050389" y="5715000"/>
            <a:ext cx="237016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千克与克的进率是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</a:t>
            </a:r>
            <a:endParaRPr lang="en-US" altLang="zh-CN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认识吨与单位换算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1900555"/>
          </a:xfrm>
          <a:custGeom>
            <a:avLst/>
            <a:gdLst>
              <a:gd name="sw" fmla="*/ 1 w 8535"/>
              <a:gd name="sh" fmla="*/ 1 h 2992"/>
              <a:gd name="mins" fmla="min sw sh"/>
              <a:gd name="dsw" fmla="+- 0 sw mins"/>
              <a:gd name="dsh" fmla="+- 0 sh mins"/>
              <a:gd name="p0x0" fmla="*/ 180 w 8535"/>
              <a:gd name="p0y0" fmla="*/ 0 h 2992"/>
              <a:gd name="p0x1" fmla="*/ 8355 w 8535"/>
              <a:gd name="p0y1" fmla="*/ 0 h 2992"/>
              <a:gd name="p0x2" fmla="*/ 8454 w 8535"/>
              <a:gd name="p0y2" fmla="*/ 0 h 2992"/>
              <a:gd name="p0x3" fmla="*/ 8535 w 8535"/>
              <a:gd name="p0y3" fmla="*/ 80 h 2992"/>
              <a:gd name="p0x4" fmla="*/ 8535 w 8535"/>
              <a:gd name="p0y4" fmla="*/ 180 h 2992"/>
              <a:gd name="p0x5" fmla="*/ 8535 w 8535"/>
              <a:gd name="p0y5" fmla="*/ 2812 h 2992"/>
              <a:gd name="p0x6" fmla="*/ 8535 w 8535"/>
              <a:gd name="p0y6" fmla="*/ 2911 h 2992"/>
              <a:gd name="p0x7" fmla="*/ 8454 w 8535"/>
              <a:gd name="p0y7" fmla="*/ 2992 h 2992"/>
              <a:gd name="p0x8" fmla="*/ 8355 w 8535"/>
              <a:gd name="p0y8" fmla="*/ 2992 h 2992"/>
              <a:gd name="p0x9" fmla="*/ 180 w 8535"/>
              <a:gd name="p0y9" fmla="*/ 2992 h 2992"/>
              <a:gd name="p0x10" fmla="*/ 80 w 8535"/>
              <a:gd name="p0y10" fmla="*/ 2992 h 2992"/>
              <a:gd name="p0x11" fmla="*/ 0 w 8535"/>
              <a:gd name="p0y11" fmla="*/ 2911 h 2992"/>
              <a:gd name="p0x12" fmla="*/ 0 w 8535"/>
              <a:gd name="p0y12" fmla="*/ 2812 h 2992"/>
              <a:gd name="p0x13" fmla="*/ 0 w 8535"/>
              <a:gd name="p0y13" fmla="*/ 180 h 2992"/>
              <a:gd name="p0x14" fmla="*/ 0 w 8535"/>
              <a:gd name="p0y14" fmla="*/ 80 h 2992"/>
              <a:gd name="p0x15" fmla="*/ 80 w 8535"/>
              <a:gd name="p0y15" fmla="*/ 0 h 2992"/>
              <a:gd name="p0x16" fmla="*/ 180 w 8535"/>
              <a:gd name="p0y16" fmla="*/ 0 h 29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718443" y="1485900"/>
            <a:ext cx="990009" cy="804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136953" y="1776413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吨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479853" y="1814513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1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2684412" y="1485900"/>
            <a:ext cx="2131219" cy="804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1000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4244130" y="1776413"/>
            <a:ext cx="9144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千克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2257349" y="2405063"/>
            <a:ext cx="20574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计量大宗物品的重量单位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6195695" y="1109345"/>
            <a:ext cx="5419725" cy="1900555"/>
          </a:xfrm>
          <a:custGeom>
            <a:avLst/>
            <a:gdLst>
              <a:gd name="sw" fmla="*/ 1 w 8535"/>
              <a:gd name="sh" fmla="*/ 1 h 2992"/>
              <a:gd name="mins" fmla="min sw sh"/>
              <a:gd name="dsw" fmla="+- 0 sw mins"/>
              <a:gd name="dsh" fmla="+- 0 sh mins"/>
              <a:gd name="p0x0" fmla="*/ 180 w 8535"/>
              <a:gd name="p0y0" fmla="*/ 0 h 2992"/>
              <a:gd name="p0x1" fmla="*/ 8355 w 8535"/>
              <a:gd name="p0y1" fmla="*/ 0 h 2992"/>
              <a:gd name="p0x2" fmla="*/ 8454 w 8535"/>
              <a:gd name="p0y2" fmla="*/ 0 h 2992"/>
              <a:gd name="p0x3" fmla="*/ 8535 w 8535"/>
              <a:gd name="p0y3" fmla="*/ 80 h 2992"/>
              <a:gd name="p0x4" fmla="*/ 8535 w 8535"/>
              <a:gd name="p0y4" fmla="*/ 180 h 2992"/>
              <a:gd name="p0x5" fmla="*/ 8535 w 8535"/>
              <a:gd name="p0y5" fmla="*/ 2812 h 2992"/>
              <a:gd name="p0x6" fmla="*/ 8535 w 8535"/>
              <a:gd name="p0y6" fmla="*/ 2911 h 2992"/>
              <a:gd name="p0x7" fmla="*/ 8454 w 8535"/>
              <a:gd name="p0y7" fmla="*/ 2992 h 2992"/>
              <a:gd name="p0x8" fmla="*/ 8355 w 8535"/>
              <a:gd name="p0y8" fmla="*/ 2992 h 2992"/>
              <a:gd name="p0x9" fmla="*/ 180 w 8535"/>
              <a:gd name="p0y9" fmla="*/ 2992 h 2992"/>
              <a:gd name="p0x10" fmla="*/ 80 w 8535"/>
              <a:gd name="p0y10" fmla="*/ 2992 h 2992"/>
              <a:gd name="p0x11" fmla="*/ 0 w 8535"/>
              <a:gd name="p0y11" fmla="*/ 2911 h 2992"/>
              <a:gd name="p0x12" fmla="*/ 0 w 8535"/>
              <a:gd name="p0y12" fmla="*/ 2812 h 2992"/>
              <a:gd name="p0x13" fmla="*/ 0 w 8535"/>
              <a:gd name="p0y13" fmla="*/ 180 h 2992"/>
              <a:gd name="p0x14" fmla="*/ 0 w 8535"/>
              <a:gd name="p0y14" fmla="*/ 80 h 2992"/>
              <a:gd name="p0x15" fmla="*/ 80 w 8535"/>
              <a:gd name="p0y15" fmla="*/ 0 h 2992"/>
              <a:gd name="p0x16" fmla="*/ 180 w 8535"/>
              <a:gd name="p0y16" fmla="*/ 0 h 29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7729318" y="1304925"/>
            <a:ext cx="942156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3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25</a:t>
            </a:r>
            <a:endParaRPr sz="33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328575" y="1454944"/>
            <a:ext cx="83574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千克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050017" y="1404938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×</a:t>
            </a:r>
            <a:endParaRPr sz="21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292685" y="1304925"/>
            <a:ext cx="942156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3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40</a:t>
            </a:r>
            <a:endParaRPr sz="33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9891941" y="1454944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人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8513264" y="2045494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endParaRPr sz="21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717832" y="1971675"/>
            <a:ext cx="618754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8993686" y="2019300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吨</a:t>
            </a:r>
            <a:endParaRPr sz="24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8059560" y="2586038"/>
            <a:ext cx="169262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个小朋友约重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吨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575945" y="3209925"/>
            <a:ext cx="11039475" cy="3261995"/>
          </a:xfrm>
          <a:custGeom>
            <a:avLst/>
            <a:gdLst>
              <a:gd name="sw" fmla="*/ 1 w 17385"/>
              <a:gd name="sh" fmla="*/ 1 h 5137"/>
              <a:gd name="mins" fmla="min sw sh"/>
              <a:gd name="dsw" fmla="+- 0 sw mins"/>
              <a:gd name="dsh" fmla="+- 0 sh mins"/>
              <a:gd name="p0x0" fmla="*/ 180 w 17385"/>
              <a:gd name="p0y0" fmla="*/ 0 h 5137"/>
              <a:gd name="p0x1" fmla="*/ 17205 w 17385"/>
              <a:gd name="p0y1" fmla="*/ 0 h 5137"/>
              <a:gd name="p0x2" fmla="*/ 17304 w 17385"/>
              <a:gd name="p0y2" fmla="*/ 0 h 5137"/>
              <a:gd name="p0x3" fmla="*/ 17385 w 17385"/>
              <a:gd name="p0y3" fmla="*/ 80 h 5137"/>
              <a:gd name="p0x4" fmla="*/ 17385 w 17385"/>
              <a:gd name="p0y4" fmla="*/ 180 h 5137"/>
              <a:gd name="p0x5" fmla="*/ 17385 w 17385"/>
              <a:gd name="p0y5" fmla="*/ 4957 h 5137"/>
              <a:gd name="p0x6" fmla="*/ 17385 w 17385"/>
              <a:gd name="p0y6" fmla="*/ 5056 h 5137"/>
              <a:gd name="p0x7" fmla="*/ 17304 w 17385"/>
              <a:gd name="p0y7" fmla="*/ 5137 h 5137"/>
              <a:gd name="p0x8" fmla="*/ 17205 w 17385"/>
              <a:gd name="p0y8" fmla="*/ 5137 h 5137"/>
              <a:gd name="p0x9" fmla="*/ 180 w 17385"/>
              <a:gd name="p0y9" fmla="*/ 5137 h 5137"/>
              <a:gd name="p0x10" fmla="*/ 80 w 17385"/>
              <a:gd name="p0y10" fmla="*/ 5137 h 5137"/>
              <a:gd name="p0x11" fmla="*/ 0 w 17385"/>
              <a:gd name="p0y11" fmla="*/ 5056 h 5137"/>
              <a:gd name="p0x12" fmla="*/ 0 w 17385"/>
              <a:gd name="p0y12" fmla="*/ 4957 h 5137"/>
              <a:gd name="p0x13" fmla="*/ 0 w 17385"/>
              <a:gd name="p0y13" fmla="*/ 180 h 5137"/>
              <a:gd name="p0x14" fmla="*/ 0 w 17385"/>
              <a:gd name="p0y14" fmla="*/ 80 h 5137"/>
              <a:gd name="p0x15" fmla="*/ 80 w 17385"/>
              <a:gd name="p0y15" fmla="*/ 0 h 5137"/>
              <a:gd name="p0x16" fmla="*/ 180 w 17385"/>
              <a:gd name="p0y16" fmla="*/ 0 h 5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5295824" y="3405188"/>
            <a:ext cx="16002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古今单位对照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23" name="表格 22"/>
          <p:cNvGraphicFramePr/>
          <p:nvPr>
            <p:custDataLst>
              <p:tags r:id="rId21"/>
            </p:custDataLst>
          </p:nvPr>
        </p:nvGraphicFramePr>
        <p:xfrm>
          <a:off x="781050" y="3789680"/>
          <a:ext cx="10639424" cy="24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56"/>
                <a:gridCol w="2659856"/>
                <a:gridCol w="5319712"/>
              </a:tblGrid>
              <a:tr h="436215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现代单位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传统对应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典型事物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683641">
                <a:tc>
                  <a:txBody>
                    <a:bodyPr wrap="square"/>
                    <a:p>
                      <a:pPr algn="l"/>
                      <a:r>
                        <a:rPr lang="en-US"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克</a:t>
                      </a:r>
                      <a:endParaRPr lang="zh-CN"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约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0.02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两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一枚硬币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3641">
                <a:tc>
                  <a:txBody>
                    <a:bodyPr wrap="square"/>
                    <a:p>
                      <a:pPr algn="l"/>
                      <a:r>
                        <a:rPr lang="en-US"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千克</a:t>
                      </a:r>
                      <a:endParaRPr lang="zh-CN"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r>
                        <a:rPr 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斤</a:t>
                      </a:r>
                      <a:endParaRPr 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一袋盐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3715">
                <a:tc>
                  <a:txBody>
                    <a:bodyPr wrap="square"/>
                    <a:p>
                      <a:pPr algn="l"/>
                      <a:r>
                        <a:rPr lang="en-US"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sz="13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吨</a:t>
                      </a:r>
                      <a:endParaRPr lang="zh-CN" sz="13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2000</a:t>
                      </a:r>
                      <a:r>
                        <a:rPr 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斤</a:t>
                      </a:r>
                      <a:endParaRPr 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一辆小汽车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实践拓展：曹冲称象中的等量代换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曹冲称象：等量代换的经典案例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11039475" cy="3207385"/>
          </a:xfrm>
          <a:custGeom>
            <a:avLst/>
            <a:gdLst>
              <a:gd name="sw" fmla="*/ 1 w 17385"/>
              <a:gd name="sh" fmla="*/ 1 h 5050"/>
              <a:gd name="mins" fmla="min sw sh"/>
              <a:gd name="dsw" fmla="+- 0 sw mins"/>
              <a:gd name="dsh" fmla="+- 0 sh mins"/>
              <a:gd name="p0x0" fmla="*/ 180 w 17385"/>
              <a:gd name="p0y0" fmla="*/ 0 h 5050"/>
              <a:gd name="p0x1" fmla="*/ 17205 w 17385"/>
              <a:gd name="p0y1" fmla="*/ 0 h 5050"/>
              <a:gd name="p0x2" fmla="*/ 17304 w 17385"/>
              <a:gd name="p0y2" fmla="*/ 0 h 5050"/>
              <a:gd name="p0x3" fmla="*/ 17385 w 17385"/>
              <a:gd name="p0y3" fmla="*/ 80 h 5050"/>
              <a:gd name="p0x4" fmla="*/ 17385 w 17385"/>
              <a:gd name="p0y4" fmla="*/ 180 h 5050"/>
              <a:gd name="p0x5" fmla="*/ 17385 w 17385"/>
              <a:gd name="p0y5" fmla="*/ 4870 h 5050"/>
              <a:gd name="p0x6" fmla="*/ 17385 w 17385"/>
              <a:gd name="p0y6" fmla="*/ 4970 h 5050"/>
              <a:gd name="p0x7" fmla="*/ 17304 w 17385"/>
              <a:gd name="p0y7" fmla="*/ 5050 h 5050"/>
              <a:gd name="p0x8" fmla="*/ 17205 w 17385"/>
              <a:gd name="p0y8" fmla="*/ 5050 h 5050"/>
              <a:gd name="p0x9" fmla="*/ 180 w 17385"/>
              <a:gd name="p0y9" fmla="*/ 5050 h 5050"/>
              <a:gd name="p0x10" fmla="*/ 80 w 17385"/>
              <a:gd name="p0y10" fmla="*/ 5050 h 5050"/>
              <a:gd name="p0x11" fmla="*/ 0 w 17385"/>
              <a:gd name="p0y11" fmla="*/ 4970 h 5050"/>
              <a:gd name="p0x12" fmla="*/ 0 w 17385"/>
              <a:gd name="p0y12" fmla="*/ 4870 h 5050"/>
              <a:gd name="p0x13" fmla="*/ 0 w 17385"/>
              <a:gd name="p0y13" fmla="*/ 180 h 5050"/>
              <a:gd name="p0x14" fmla="*/ 0 w 17385"/>
              <a:gd name="p0y14" fmla="*/ 80 h 5050"/>
              <a:gd name="p0x15" fmla="*/ 80 w 17385"/>
              <a:gd name="p0y15" fmla="*/ 0 h 5050"/>
              <a:gd name="p0x16" fmla="*/ 180 w 17385"/>
              <a:gd name="p0y16" fmla="*/ 0 h 5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366" t="-3067" r="-2366" b="-3067"/>
          <a:stretch>
            <a:fillRect/>
          </a:stretch>
        </p:blipFill>
        <p:spPr>
          <a:xfrm>
            <a:off x="826135" y="1385570"/>
            <a:ext cx="30924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1304925" y="1331595"/>
            <a:ext cx="310016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曹冲称象：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次称重记录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71525" y="3296285"/>
            <a:ext cx="10648950" cy="824230"/>
            <a:chOff x="1215" y="5191"/>
            <a:chExt cx="16770" cy="1298"/>
          </a:xfrm>
        </p:grpSpPr>
        <p:sp>
          <p:nvSpPr>
            <p:cNvPr id="10" name="任意多边形 9"/>
            <p:cNvSpPr/>
            <p:nvPr>
              <p:custDataLst>
                <p:tags r:id="rId9"/>
              </p:custDataLst>
            </p:nvPr>
          </p:nvSpPr>
          <p:spPr>
            <a:xfrm>
              <a:off x="1215" y="5191"/>
              <a:ext cx="16770" cy="1299"/>
            </a:xfrm>
            <a:custGeom>
              <a:avLst/>
              <a:gdLst>
                <a:gd name="sw" fmla="*/ 1 w 16770"/>
                <a:gd name="sh" fmla="*/ 1 h 1298"/>
                <a:gd name="mins" fmla="min sw sh"/>
                <a:gd name="dsw" fmla="+- 0 sw mins"/>
                <a:gd name="dsh" fmla="+- 0 sh mins"/>
                <a:gd name="p0x0" fmla="*/ 0 w 16770"/>
                <a:gd name="p0y0" fmla="*/ 0 h 1298"/>
                <a:gd name="p0x1" fmla="*/ 16770 w 16770"/>
                <a:gd name="p0y1" fmla="*/ 0 h 1298"/>
                <a:gd name="p0x2" fmla="*/ 16770 w 16770"/>
                <a:gd name="p0y2" fmla="*/ 1298 h 1298"/>
                <a:gd name="p0x3" fmla="*/ 0 w 16770"/>
                <a:gd name="p0y3" fmla="*/ 1298 h 1298"/>
                <a:gd name="p0x4" fmla="*/ 0 w 16770"/>
                <a:gd name="p0y4" fmla="*/ 0 h 129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10"/>
              </p:custDataLst>
            </p:nvPr>
          </p:nvSpPr>
          <p:spPr>
            <a:xfrm>
              <a:off x="1215" y="5191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0 w 16770"/>
                <a:gd name="p0y0" fmla="*/ 0 h 15"/>
                <a:gd name="p0x1" fmla="*/ 16770 w 16770"/>
                <a:gd name="p0y1" fmla="*/ 0 h 15"/>
                <a:gd name="p0x2" fmla="*/ 16770 w 16770"/>
                <a:gd name="p0y2" fmla="*/ 15 h 15"/>
                <a:gd name="p0x3" fmla="*/ 0 w 16770"/>
                <a:gd name="p0y3" fmla="*/ 15 h 15"/>
                <a:gd name="p0x4" fmla="*/ 0 w 167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FF8F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605261" y="3599631"/>
            <a:ext cx="113570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次称重总计</a:t>
            </a:r>
            <a:endParaRPr 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5721925" y="3385347"/>
            <a:ext cx="2398214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2150</a:t>
            </a: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千克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8" name="图表 7"/>
          <p:cNvGraphicFramePr/>
          <p:nvPr/>
        </p:nvGraphicFramePr>
        <p:xfrm>
          <a:off x="771525" y="1838325"/>
          <a:ext cx="10648950" cy="1343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575945" y="4516755"/>
            <a:ext cx="11039475" cy="1955165"/>
          </a:xfrm>
          <a:custGeom>
            <a:avLst/>
            <a:gdLst>
              <a:gd name="sw" fmla="*/ 1 w 17385"/>
              <a:gd name="sh" fmla="*/ 1 h 3079"/>
              <a:gd name="mins" fmla="min sw sh"/>
              <a:gd name="dsw" fmla="+- 0 sw mins"/>
              <a:gd name="dsh" fmla="+- 0 sh mins"/>
              <a:gd name="p0x0" fmla="*/ 180 w 17385"/>
              <a:gd name="p0y0" fmla="*/ 0 h 3079"/>
              <a:gd name="p0x1" fmla="*/ 17205 w 17385"/>
              <a:gd name="p0y1" fmla="*/ 0 h 3079"/>
              <a:gd name="p0x2" fmla="*/ 17304 w 17385"/>
              <a:gd name="p0y2" fmla="*/ 0 h 3079"/>
              <a:gd name="p0x3" fmla="*/ 17385 w 17385"/>
              <a:gd name="p0y3" fmla="*/ 80 h 3079"/>
              <a:gd name="p0x4" fmla="*/ 17385 w 17385"/>
              <a:gd name="p0y4" fmla="*/ 180 h 3079"/>
              <a:gd name="p0x5" fmla="*/ 17385 w 17385"/>
              <a:gd name="p0y5" fmla="*/ 2899 h 3079"/>
              <a:gd name="p0x6" fmla="*/ 17385 w 17385"/>
              <a:gd name="p0y6" fmla="*/ 2998 h 3079"/>
              <a:gd name="p0x7" fmla="*/ 17304 w 17385"/>
              <a:gd name="p0y7" fmla="*/ 3079 h 3079"/>
              <a:gd name="p0x8" fmla="*/ 17205 w 17385"/>
              <a:gd name="p0y8" fmla="*/ 3079 h 3079"/>
              <a:gd name="p0x9" fmla="*/ 180 w 17385"/>
              <a:gd name="p0y9" fmla="*/ 3079 h 3079"/>
              <a:gd name="p0x10" fmla="*/ 80 w 17385"/>
              <a:gd name="p0y10" fmla="*/ 3079 h 3079"/>
              <a:gd name="p0x11" fmla="*/ 0 w 17385"/>
              <a:gd name="p0y11" fmla="*/ 2998 h 3079"/>
              <a:gd name="p0x12" fmla="*/ 0 w 17385"/>
              <a:gd name="p0y12" fmla="*/ 2899 h 3079"/>
              <a:gd name="p0x13" fmla="*/ 0 w 17385"/>
              <a:gd name="p0y13" fmla="*/ 180 h 3079"/>
              <a:gd name="p0x14" fmla="*/ 0 w 17385"/>
              <a:gd name="p0y14" fmla="*/ 80 h 3079"/>
              <a:gd name="p0x15" fmla="*/ 80 w 17385"/>
              <a:gd name="p0y15" fmla="*/ 0 h 3079"/>
              <a:gd name="p0x16" fmla="*/ 180 w 17385"/>
              <a:gd name="p0y16" fmla="*/ 0 h 30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847715" y="48215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83333" b="-83333"/>
          <a:stretch>
            <a:fillRect/>
          </a:stretch>
        </p:blipFill>
        <p:spPr>
          <a:xfrm>
            <a:off x="5962015" y="4916805"/>
            <a:ext cx="266700" cy="30480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4315863" y="5364880"/>
            <a:ext cx="3560188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大象质量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石头总质量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5397170" y="5845702"/>
            <a:ext cx="1397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126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等量代换</a:t>
            </a:r>
            <a:endParaRPr sz="2100" b="1" spc="126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等量代换的数学延伸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80 w 4970"/>
              <a:gd name="p0y0" fmla="*/ 0 h 8445"/>
              <a:gd name="p0x1" fmla="*/ 4790 w 4970"/>
              <a:gd name="p0y1" fmla="*/ 0 h 8445"/>
              <a:gd name="p0x2" fmla="*/ 4890 w 4970"/>
              <a:gd name="p0y2" fmla="*/ 0 h 8445"/>
              <a:gd name="p0x3" fmla="*/ 4970 w 4970"/>
              <a:gd name="p0y3" fmla="*/ 80 h 8445"/>
              <a:gd name="p0x4" fmla="*/ 4970 w 4970"/>
              <a:gd name="p0y4" fmla="*/ 180 h 8445"/>
              <a:gd name="p0x5" fmla="*/ 4970 w 4970"/>
              <a:gd name="p0y5" fmla="*/ 8265 h 8445"/>
              <a:gd name="p0x6" fmla="*/ 4970 w 4970"/>
              <a:gd name="p0y6" fmla="*/ 8364 h 8445"/>
              <a:gd name="p0x7" fmla="*/ 4890 w 4970"/>
              <a:gd name="p0y7" fmla="*/ 8445 h 8445"/>
              <a:gd name="p0x8" fmla="*/ 4790 w 4970"/>
              <a:gd name="p0y8" fmla="*/ 8445 h 8445"/>
              <a:gd name="p0x9" fmla="*/ 180 w 4970"/>
              <a:gd name="p0y9" fmla="*/ 8445 h 8445"/>
              <a:gd name="p0x10" fmla="*/ 80 w 4970"/>
              <a:gd name="p0y10" fmla="*/ 8445 h 8445"/>
              <a:gd name="p0x11" fmla="*/ 0 w 4970"/>
              <a:gd name="p0y11" fmla="*/ 8364 h 8445"/>
              <a:gd name="p0x12" fmla="*/ 0 w 4970"/>
              <a:gd name="p0y12" fmla="*/ 8265 h 8445"/>
              <a:gd name="p0x13" fmla="*/ 0 w 4970"/>
              <a:gd name="p0y13" fmla="*/ 180 h 8445"/>
              <a:gd name="p0x14" fmla="*/ 0 w 4970"/>
              <a:gd name="p0y14" fmla="*/ 80 h 8445"/>
              <a:gd name="p0x15" fmla="*/ 80 w 4970"/>
              <a:gd name="p0y15" fmla="*/ 0 h 8445"/>
              <a:gd name="p0x16" fmla="*/ 18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1906270" y="28765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1282" r="-1282"/>
          <a:stretch>
            <a:fillRect/>
          </a:stretch>
        </p:blipFill>
        <p:spPr>
          <a:xfrm>
            <a:off x="1963420" y="2971800"/>
            <a:ext cx="3810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92507" y="3464242"/>
            <a:ext cx="1524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等量代换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821007" y="4005263"/>
            <a:ext cx="2667000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无法直接称量时，用等重的可分割物体替代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3989705" y="1109345"/>
            <a:ext cx="3684270" cy="5362575"/>
          </a:xfrm>
          <a:custGeom>
            <a:avLst/>
            <a:gdLst>
              <a:gd name="sw" fmla="*/ 1 w 5801"/>
              <a:gd name="sh" fmla="*/ 1 h 8445"/>
              <a:gd name="mins" fmla="min sw sh"/>
              <a:gd name="dsw" fmla="+- 0 sw mins"/>
              <a:gd name="dsh" fmla="+- 0 sh mins"/>
              <a:gd name="p0x0" fmla="*/ 180 w 5801"/>
              <a:gd name="p0y0" fmla="*/ 0 h 8445"/>
              <a:gd name="p0x1" fmla="*/ 5621 w 5801"/>
              <a:gd name="p0y1" fmla="*/ 0 h 8445"/>
              <a:gd name="p0x2" fmla="*/ 5721 w 5801"/>
              <a:gd name="p0y2" fmla="*/ 0 h 8445"/>
              <a:gd name="p0x3" fmla="*/ 5801 w 5801"/>
              <a:gd name="p0y3" fmla="*/ 80 h 8445"/>
              <a:gd name="p0x4" fmla="*/ 5801 w 5801"/>
              <a:gd name="p0y4" fmla="*/ 180 h 8445"/>
              <a:gd name="p0x5" fmla="*/ 5801 w 5801"/>
              <a:gd name="p0y5" fmla="*/ 8265 h 8445"/>
              <a:gd name="p0x6" fmla="*/ 5801 w 5801"/>
              <a:gd name="p0y6" fmla="*/ 8364 h 8445"/>
              <a:gd name="p0x7" fmla="*/ 5721 w 5801"/>
              <a:gd name="p0y7" fmla="*/ 8445 h 8445"/>
              <a:gd name="p0x8" fmla="*/ 5621 w 5801"/>
              <a:gd name="p0y8" fmla="*/ 8445 h 8445"/>
              <a:gd name="p0x9" fmla="*/ 180 w 5801"/>
              <a:gd name="p0y9" fmla="*/ 8445 h 8445"/>
              <a:gd name="p0x10" fmla="*/ 80 w 5801"/>
              <a:gd name="p0y10" fmla="*/ 8445 h 8445"/>
              <a:gd name="p0x11" fmla="*/ 0 w 5801"/>
              <a:gd name="p0y11" fmla="*/ 8364 h 8445"/>
              <a:gd name="p0x12" fmla="*/ 0 w 5801"/>
              <a:gd name="p0y12" fmla="*/ 8265 h 8445"/>
              <a:gd name="p0x13" fmla="*/ 0 w 5801"/>
              <a:gd name="p0y13" fmla="*/ 180 h 8445"/>
              <a:gd name="p0x14" fmla="*/ 0 w 5801"/>
              <a:gd name="p0y14" fmla="*/ 80 h 8445"/>
              <a:gd name="p0x15" fmla="*/ 80 w 5801"/>
              <a:gd name="p0y15" fmla="*/ 0 h 8445"/>
              <a:gd name="p0x16" fmla="*/ 180 w 5801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4185266" y="1288732"/>
            <a:ext cx="32937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生活应用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4184650" y="2422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381" t="-24889" r="-2381" b="-24889"/>
          <a:stretch>
            <a:fillRect/>
          </a:stretch>
        </p:blipFill>
        <p:spPr>
          <a:xfrm>
            <a:off x="4251325" y="2484755"/>
            <a:ext cx="209550" cy="2139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4642466" y="2408853"/>
            <a:ext cx="28365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称量不规则物体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4642466" y="2684126"/>
            <a:ext cx="28365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用排水法测体积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4184650" y="37579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083" t="-62333" r="-2083" b="-62333"/>
          <a:stretch>
            <a:fillRect/>
          </a:stretch>
        </p:blipFill>
        <p:spPr>
          <a:xfrm>
            <a:off x="4237355" y="3820160"/>
            <a:ext cx="238125" cy="2139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4642466" y="3744220"/>
            <a:ext cx="28365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比较无法直接对比的量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4642466" y="4019493"/>
            <a:ext cx="28365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找中间参照物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4184650" y="50933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4251325" y="5155565"/>
            <a:ext cx="209550" cy="2139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4642466" y="5079578"/>
            <a:ext cx="28365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权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校准秤具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4642466" y="5354850"/>
            <a:ext cx="28365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标准化代换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9"/>
            </p:custDataLst>
          </p:nvPr>
        </p:nvSpPr>
        <p:spPr>
          <a:xfrm>
            <a:off x="7931150" y="1109345"/>
            <a:ext cx="3684270" cy="5362575"/>
          </a:xfrm>
          <a:custGeom>
            <a:avLst/>
            <a:gdLst>
              <a:gd name="sw" fmla="*/ 1 w 5801"/>
              <a:gd name="sh" fmla="*/ 1 h 8445"/>
              <a:gd name="mins" fmla="min sw sh"/>
              <a:gd name="dsw" fmla="+- 0 sw mins"/>
              <a:gd name="dsh" fmla="+- 0 sh mins"/>
              <a:gd name="p0x0" fmla="*/ 180 w 5801"/>
              <a:gd name="p0y0" fmla="*/ 0 h 8445"/>
              <a:gd name="p0x1" fmla="*/ 5621 w 5801"/>
              <a:gd name="p0y1" fmla="*/ 0 h 8445"/>
              <a:gd name="p0x2" fmla="*/ 5721 w 5801"/>
              <a:gd name="p0y2" fmla="*/ 0 h 8445"/>
              <a:gd name="p0x3" fmla="*/ 5801 w 5801"/>
              <a:gd name="p0y3" fmla="*/ 80 h 8445"/>
              <a:gd name="p0x4" fmla="*/ 5801 w 5801"/>
              <a:gd name="p0y4" fmla="*/ 180 h 8445"/>
              <a:gd name="p0x5" fmla="*/ 5801 w 5801"/>
              <a:gd name="p0y5" fmla="*/ 8265 h 8445"/>
              <a:gd name="p0x6" fmla="*/ 5801 w 5801"/>
              <a:gd name="p0y6" fmla="*/ 8364 h 8445"/>
              <a:gd name="p0x7" fmla="*/ 5721 w 5801"/>
              <a:gd name="p0y7" fmla="*/ 8445 h 8445"/>
              <a:gd name="p0x8" fmla="*/ 5621 w 5801"/>
              <a:gd name="p0y8" fmla="*/ 8445 h 8445"/>
              <a:gd name="p0x9" fmla="*/ 180 w 5801"/>
              <a:gd name="p0y9" fmla="*/ 8445 h 8445"/>
              <a:gd name="p0x10" fmla="*/ 80 w 5801"/>
              <a:gd name="p0y10" fmla="*/ 8445 h 8445"/>
              <a:gd name="p0x11" fmla="*/ 0 w 5801"/>
              <a:gd name="p0y11" fmla="*/ 8364 h 8445"/>
              <a:gd name="p0x12" fmla="*/ 0 w 5801"/>
              <a:gd name="p0y12" fmla="*/ 8265 h 8445"/>
              <a:gd name="p0x13" fmla="*/ 0 w 5801"/>
              <a:gd name="p0y13" fmla="*/ 180 h 8445"/>
              <a:gd name="p0x14" fmla="*/ 0 w 5801"/>
              <a:gd name="p0y14" fmla="*/ 80 h 8445"/>
              <a:gd name="p0x15" fmla="*/ 80 w 5801"/>
              <a:gd name="p0y15" fmla="*/ 0 h 8445"/>
              <a:gd name="p0x16" fmla="*/ 180 w 5801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8126095" y="24917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4111" t="-7681" r="-4111" b="-7681"/>
          <a:stretch>
            <a:fillRect/>
          </a:stretch>
        </p:blipFill>
        <p:spPr>
          <a:xfrm>
            <a:off x="8181340" y="2572385"/>
            <a:ext cx="309245" cy="2527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4"/>
            </p:custDataLst>
          </p:nvPr>
        </p:nvSpPr>
        <p:spPr>
          <a:xfrm>
            <a:off x="8660082" y="251842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课堂活动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8126682" y="3048972"/>
            <a:ext cx="3293716" cy="709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曹冲称象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法称量教室中不便直接称重的物体（如书包总重）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6"/>
            </p:custDataLst>
          </p:nvPr>
        </p:nvSpPr>
        <p:spPr>
          <a:xfrm>
            <a:off x="8126095" y="3901440"/>
            <a:ext cx="3293745" cy="1188085"/>
          </a:xfrm>
          <a:custGeom>
            <a:avLst/>
            <a:gdLst>
              <a:gd name="sw" fmla="*/ 1 w 5186"/>
              <a:gd name="sh" fmla="*/ 1 h 1871"/>
              <a:gd name="mins" fmla="min sw sh"/>
              <a:gd name="dsw" fmla="+- 0 sw mins"/>
              <a:gd name="dsh" fmla="+- 0 sh mins"/>
              <a:gd name="p0x0" fmla="*/ 180 w 5186"/>
              <a:gd name="p0y0" fmla="*/ 0 h 1871"/>
              <a:gd name="p0x1" fmla="*/ 5006 w 5186"/>
              <a:gd name="p0y1" fmla="*/ 0 h 1871"/>
              <a:gd name="p0x2" fmla="*/ 5106 w 5186"/>
              <a:gd name="p0y2" fmla="*/ 0 h 1871"/>
              <a:gd name="p0x3" fmla="*/ 5186 w 5186"/>
              <a:gd name="p0y3" fmla="*/ 80 h 1871"/>
              <a:gd name="p0x4" fmla="*/ 5186 w 5186"/>
              <a:gd name="p0y4" fmla="*/ 180 h 1871"/>
              <a:gd name="p0x5" fmla="*/ 5186 w 5186"/>
              <a:gd name="p0y5" fmla="*/ 1691 h 1871"/>
              <a:gd name="p0x6" fmla="*/ 5186 w 5186"/>
              <a:gd name="p0y6" fmla="*/ 1791 h 1871"/>
              <a:gd name="p0x7" fmla="*/ 5106 w 5186"/>
              <a:gd name="p0y7" fmla="*/ 1871 h 1871"/>
              <a:gd name="p0x8" fmla="*/ 5006 w 5186"/>
              <a:gd name="p0y8" fmla="*/ 1871 h 1871"/>
              <a:gd name="p0x9" fmla="*/ 180 w 5186"/>
              <a:gd name="p0y9" fmla="*/ 1871 h 1871"/>
              <a:gd name="p0x10" fmla="*/ 80 w 5186"/>
              <a:gd name="p0y10" fmla="*/ 1871 h 1871"/>
              <a:gd name="p0x11" fmla="*/ 0 w 5186"/>
              <a:gd name="p0y11" fmla="*/ 1791 h 1871"/>
              <a:gd name="p0x12" fmla="*/ 0 w 5186"/>
              <a:gd name="p0y12" fmla="*/ 1691 h 1871"/>
              <a:gd name="p0x13" fmla="*/ 0 w 5186"/>
              <a:gd name="p0y13" fmla="*/ 180 h 1871"/>
              <a:gd name="p0x14" fmla="*/ 0 w 5186"/>
              <a:gd name="p0y14" fmla="*/ 80 h 1871"/>
              <a:gd name="p0x15" fmla="*/ 80 w 5186"/>
              <a:gd name="p0y15" fmla="*/ 0 h 1871"/>
              <a:gd name="p0x16" fmla="*/ 180 w 5186"/>
              <a:gd name="p0y16" fmla="*/ 0 h 18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8240982" y="4000519"/>
            <a:ext cx="30651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活动引导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8240982" y="4351963"/>
            <a:ext cx="30651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想一想：如何利用身边的物品，通过代换方法测出重量？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千克克吨综合练习与文化延伸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063115"/>
          </a:xfrm>
          <a:custGeom>
            <a:avLst/>
            <a:gdLst>
              <a:gd name="sw" fmla="*/ 1 w 5585"/>
              <a:gd name="sh" fmla="*/ 1 h 3249"/>
              <a:gd name="mins" fmla="min sw sh"/>
              <a:gd name="dsw" fmla="+- 0 sw mins"/>
              <a:gd name="dsh" fmla="+- 0 sh mins"/>
              <a:gd name="p0x0" fmla="*/ 180 w 5585"/>
              <a:gd name="p0y0" fmla="*/ 0 h 3249"/>
              <a:gd name="p0x1" fmla="*/ 5405 w 5585"/>
              <a:gd name="p0y1" fmla="*/ 0 h 3249"/>
              <a:gd name="p0x2" fmla="*/ 5504 w 5585"/>
              <a:gd name="p0y2" fmla="*/ 0 h 3249"/>
              <a:gd name="p0x3" fmla="*/ 5585 w 5585"/>
              <a:gd name="p0y3" fmla="*/ 80 h 3249"/>
              <a:gd name="p0x4" fmla="*/ 5585 w 5585"/>
              <a:gd name="p0y4" fmla="*/ 180 h 3249"/>
              <a:gd name="p0x5" fmla="*/ 5585 w 5585"/>
              <a:gd name="p0y5" fmla="*/ 3069 h 3249"/>
              <a:gd name="p0x6" fmla="*/ 5585 w 5585"/>
              <a:gd name="p0y6" fmla="*/ 3168 h 3249"/>
              <a:gd name="p0x7" fmla="*/ 5504 w 5585"/>
              <a:gd name="p0y7" fmla="*/ 3249 h 3249"/>
              <a:gd name="p0x8" fmla="*/ 5405 w 5585"/>
              <a:gd name="p0y8" fmla="*/ 3249 h 3249"/>
              <a:gd name="p0x9" fmla="*/ 180 w 5585"/>
              <a:gd name="p0y9" fmla="*/ 3249 h 3249"/>
              <a:gd name="p0x10" fmla="*/ 80 w 5585"/>
              <a:gd name="p0y10" fmla="*/ 3249 h 3249"/>
              <a:gd name="p0x11" fmla="*/ 0 w 5585"/>
              <a:gd name="p0y11" fmla="*/ 3168 h 3249"/>
              <a:gd name="p0x12" fmla="*/ 0 w 5585"/>
              <a:gd name="p0y12" fmla="*/ 3069 h 3249"/>
              <a:gd name="p0x13" fmla="*/ 0 w 5585"/>
              <a:gd name="p0y13" fmla="*/ 180 h 3249"/>
              <a:gd name="p0x14" fmla="*/ 0 w 5585"/>
              <a:gd name="p0y14" fmla="*/ 80 h 3249"/>
              <a:gd name="p0x15" fmla="*/ 80 w 5585"/>
              <a:gd name="p0y15" fmla="*/ 0 h 3249"/>
              <a:gd name="p0x16" fmla="*/ 180 w 5585"/>
              <a:gd name="p0y16" fmla="*/ 0 h 3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428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1509395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4801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基础练习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947863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选择合适的质量单位填空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2289810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巩固千克、克、吨的基本概念，建立单位量感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322445" y="1109345"/>
            <a:ext cx="3546475" cy="2063115"/>
          </a:xfrm>
          <a:custGeom>
            <a:avLst/>
            <a:gdLst>
              <a:gd name="sw" fmla="*/ 1 w 5585"/>
              <a:gd name="sh" fmla="*/ 1 h 3249"/>
              <a:gd name="mins" fmla="min sw sh"/>
              <a:gd name="dsw" fmla="+- 0 sw mins"/>
              <a:gd name="dsh" fmla="+- 0 sh mins"/>
              <a:gd name="p0x0" fmla="*/ 180 w 5585"/>
              <a:gd name="p0y0" fmla="*/ 0 h 3249"/>
              <a:gd name="p0x1" fmla="*/ 5405 w 5585"/>
              <a:gd name="p0y1" fmla="*/ 0 h 3249"/>
              <a:gd name="p0x2" fmla="*/ 5504 w 5585"/>
              <a:gd name="p0y2" fmla="*/ 0 h 3249"/>
              <a:gd name="p0x3" fmla="*/ 5585 w 5585"/>
              <a:gd name="p0y3" fmla="*/ 80 h 3249"/>
              <a:gd name="p0x4" fmla="*/ 5585 w 5585"/>
              <a:gd name="p0y4" fmla="*/ 180 h 3249"/>
              <a:gd name="p0x5" fmla="*/ 5585 w 5585"/>
              <a:gd name="p0y5" fmla="*/ 3069 h 3249"/>
              <a:gd name="p0x6" fmla="*/ 5585 w 5585"/>
              <a:gd name="p0y6" fmla="*/ 3168 h 3249"/>
              <a:gd name="p0x7" fmla="*/ 5504 w 5585"/>
              <a:gd name="p0y7" fmla="*/ 3249 h 3249"/>
              <a:gd name="p0x8" fmla="*/ 5405 w 5585"/>
              <a:gd name="p0y8" fmla="*/ 3249 h 3249"/>
              <a:gd name="p0x9" fmla="*/ 180 w 5585"/>
              <a:gd name="p0y9" fmla="*/ 3249 h 3249"/>
              <a:gd name="p0x10" fmla="*/ 80 w 5585"/>
              <a:gd name="p0y10" fmla="*/ 3249 h 3249"/>
              <a:gd name="p0x11" fmla="*/ 0 w 5585"/>
              <a:gd name="p0y11" fmla="*/ 3168 h 3249"/>
              <a:gd name="p0x12" fmla="*/ 0 w 5585"/>
              <a:gd name="p0y12" fmla="*/ 3069 h 3249"/>
              <a:gd name="p0x13" fmla="*/ 0 w 5585"/>
              <a:gd name="p0y13" fmla="*/ 180 h 3249"/>
              <a:gd name="p0x14" fmla="*/ 0 w 5585"/>
              <a:gd name="p0y14" fmla="*/ 80 h 3249"/>
              <a:gd name="p0x15" fmla="*/ 80 w 5585"/>
              <a:gd name="p0y15" fmla="*/ 0 h 3249"/>
              <a:gd name="p0x16" fmla="*/ 180 w 5585"/>
              <a:gd name="p0y16" fmla="*/ 0 h 3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4518025" y="1428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4603750" y="1509395"/>
            <a:ext cx="247650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5051451" y="14801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进阶练习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4518051" y="1947863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单位换算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4518051" y="2289810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吨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=3000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千克，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6000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克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=6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千克，掌握进率关系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8068945" y="1109345"/>
            <a:ext cx="3546475" cy="2063115"/>
          </a:xfrm>
          <a:custGeom>
            <a:avLst/>
            <a:gdLst>
              <a:gd name="sw" fmla="*/ 1 w 5585"/>
              <a:gd name="sh" fmla="*/ 1 h 3249"/>
              <a:gd name="mins" fmla="min sw sh"/>
              <a:gd name="dsw" fmla="+- 0 sw mins"/>
              <a:gd name="dsh" fmla="+- 0 sh mins"/>
              <a:gd name="p0x0" fmla="*/ 180 w 5585"/>
              <a:gd name="p0y0" fmla="*/ 0 h 3249"/>
              <a:gd name="p0x1" fmla="*/ 5405 w 5585"/>
              <a:gd name="p0y1" fmla="*/ 0 h 3249"/>
              <a:gd name="p0x2" fmla="*/ 5504 w 5585"/>
              <a:gd name="p0y2" fmla="*/ 0 h 3249"/>
              <a:gd name="p0x3" fmla="*/ 5585 w 5585"/>
              <a:gd name="p0y3" fmla="*/ 80 h 3249"/>
              <a:gd name="p0x4" fmla="*/ 5585 w 5585"/>
              <a:gd name="p0y4" fmla="*/ 180 h 3249"/>
              <a:gd name="p0x5" fmla="*/ 5585 w 5585"/>
              <a:gd name="p0y5" fmla="*/ 3069 h 3249"/>
              <a:gd name="p0x6" fmla="*/ 5585 w 5585"/>
              <a:gd name="p0y6" fmla="*/ 3168 h 3249"/>
              <a:gd name="p0x7" fmla="*/ 5504 w 5585"/>
              <a:gd name="p0y7" fmla="*/ 3249 h 3249"/>
              <a:gd name="p0x8" fmla="*/ 5405 w 5585"/>
              <a:gd name="p0y8" fmla="*/ 3249 h 3249"/>
              <a:gd name="p0x9" fmla="*/ 180 w 5585"/>
              <a:gd name="p0y9" fmla="*/ 3249 h 3249"/>
              <a:gd name="p0x10" fmla="*/ 80 w 5585"/>
              <a:gd name="p0y10" fmla="*/ 3249 h 3249"/>
              <a:gd name="p0x11" fmla="*/ 0 w 5585"/>
              <a:gd name="p0y11" fmla="*/ 3168 h 3249"/>
              <a:gd name="p0x12" fmla="*/ 0 w 5585"/>
              <a:gd name="p0y12" fmla="*/ 3069 h 3249"/>
              <a:gd name="p0x13" fmla="*/ 0 w 5585"/>
              <a:gd name="p0y13" fmla="*/ 180 h 3249"/>
              <a:gd name="p0x14" fmla="*/ 0 w 5585"/>
              <a:gd name="p0y14" fmla="*/ 80 h 3249"/>
              <a:gd name="p0x15" fmla="*/ 80 w 5585"/>
              <a:gd name="p0y15" fmla="*/ 0 h 3249"/>
              <a:gd name="p0x16" fmla="*/ 180 w 5585"/>
              <a:gd name="p0y16" fmla="*/ 0 h 3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8264525" y="14287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4167" t="-10303" r="-4167" b="-10303"/>
          <a:stretch>
            <a:fillRect/>
          </a:stretch>
        </p:blipFill>
        <p:spPr>
          <a:xfrm>
            <a:off x="8350250" y="1509395"/>
            <a:ext cx="247650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8797976" y="14801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拓展练习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8264576" y="1947863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古代集市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称重情境题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8264576" y="2289810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融合传统文化，解决实际问题，发展应用意识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575945" y="3372485"/>
            <a:ext cx="3546475" cy="3099435"/>
          </a:xfrm>
          <a:custGeom>
            <a:avLst/>
            <a:gdLst>
              <a:gd name="sw" fmla="*/ 1 w 5585"/>
              <a:gd name="sh" fmla="*/ 1 h 4880"/>
              <a:gd name="mins" fmla="min sw sh"/>
              <a:gd name="dsw" fmla="+- 0 sw mins"/>
              <a:gd name="dsh" fmla="+- 0 sh mins"/>
              <a:gd name="p0x0" fmla="*/ 180 w 5585"/>
              <a:gd name="p0y0" fmla="*/ 0 h 4880"/>
              <a:gd name="p0x1" fmla="*/ 5405 w 5585"/>
              <a:gd name="p0y1" fmla="*/ 0 h 4880"/>
              <a:gd name="p0x2" fmla="*/ 5504 w 5585"/>
              <a:gd name="p0y2" fmla="*/ 0 h 4880"/>
              <a:gd name="p0x3" fmla="*/ 5585 w 5585"/>
              <a:gd name="p0y3" fmla="*/ 80 h 4880"/>
              <a:gd name="p0x4" fmla="*/ 5585 w 5585"/>
              <a:gd name="p0y4" fmla="*/ 180 h 4880"/>
              <a:gd name="p0x5" fmla="*/ 5585 w 5585"/>
              <a:gd name="p0y5" fmla="*/ 4700 h 4880"/>
              <a:gd name="p0x6" fmla="*/ 5585 w 5585"/>
              <a:gd name="p0y6" fmla="*/ 4800 h 4880"/>
              <a:gd name="p0x7" fmla="*/ 5504 w 5585"/>
              <a:gd name="p0y7" fmla="*/ 4880 h 4880"/>
              <a:gd name="p0x8" fmla="*/ 5405 w 5585"/>
              <a:gd name="p0y8" fmla="*/ 4880 h 4880"/>
              <a:gd name="p0x9" fmla="*/ 180 w 5585"/>
              <a:gd name="p0y9" fmla="*/ 4880 h 4880"/>
              <a:gd name="p0x10" fmla="*/ 80 w 5585"/>
              <a:gd name="p0y10" fmla="*/ 4880 h 4880"/>
              <a:gd name="p0x11" fmla="*/ 0 w 5585"/>
              <a:gd name="p0y11" fmla="*/ 4800 h 4880"/>
              <a:gd name="p0x12" fmla="*/ 0 w 5585"/>
              <a:gd name="p0y12" fmla="*/ 4700 h 4880"/>
              <a:gd name="p0x13" fmla="*/ 0 w 5585"/>
              <a:gd name="p0y13" fmla="*/ 180 h 4880"/>
              <a:gd name="p0x14" fmla="*/ 0 w 5585"/>
              <a:gd name="p0y14" fmla="*/ 80 h 4880"/>
              <a:gd name="p0x15" fmla="*/ 80 w 5585"/>
              <a:gd name="p0y15" fmla="*/ 0 h 4880"/>
              <a:gd name="p0x16" fmla="*/ 180 w 5585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7"/>
            </p:custDataLst>
          </p:nvPr>
        </p:nvSpPr>
        <p:spPr>
          <a:xfrm>
            <a:off x="771525" y="398843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866775" y="4083685"/>
            <a:ext cx="304800" cy="3048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1381125" y="4078576"/>
            <a:ext cx="11000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771525" y="4622454"/>
            <a:ext cx="3155975" cy="12430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既是容量单位也是质量单位，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=120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斤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。在古代农业社会，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常用于计量粮食，体现古人对大宗物资的计量智慧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4322445" y="3372485"/>
            <a:ext cx="3546475" cy="3099435"/>
          </a:xfrm>
          <a:custGeom>
            <a:avLst/>
            <a:gdLst>
              <a:gd name="sw" fmla="*/ 1 w 5585"/>
              <a:gd name="sh" fmla="*/ 1 h 4880"/>
              <a:gd name="mins" fmla="min sw sh"/>
              <a:gd name="dsw" fmla="+- 0 sw mins"/>
              <a:gd name="dsh" fmla="+- 0 sh mins"/>
              <a:gd name="p0x0" fmla="*/ 180 w 5585"/>
              <a:gd name="p0y0" fmla="*/ 0 h 4880"/>
              <a:gd name="p0x1" fmla="*/ 5405 w 5585"/>
              <a:gd name="p0y1" fmla="*/ 0 h 4880"/>
              <a:gd name="p0x2" fmla="*/ 5504 w 5585"/>
              <a:gd name="p0y2" fmla="*/ 0 h 4880"/>
              <a:gd name="p0x3" fmla="*/ 5585 w 5585"/>
              <a:gd name="p0y3" fmla="*/ 80 h 4880"/>
              <a:gd name="p0x4" fmla="*/ 5585 w 5585"/>
              <a:gd name="p0y4" fmla="*/ 180 h 4880"/>
              <a:gd name="p0x5" fmla="*/ 5585 w 5585"/>
              <a:gd name="p0y5" fmla="*/ 4700 h 4880"/>
              <a:gd name="p0x6" fmla="*/ 5585 w 5585"/>
              <a:gd name="p0y6" fmla="*/ 4800 h 4880"/>
              <a:gd name="p0x7" fmla="*/ 5504 w 5585"/>
              <a:gd name="p0y7" fmla="*/ 4880 h 4880"/>
              <a:gd name="p0x8" fmla="*/ 5405 w 5585"/>
              <a:gd name="p0y8" fmla="*/ 4880 h 4880"/>
              <a:gd name="p0x9" fmla="*/ 180 w 5585"/>
              <a:gd name="p0y9" fmla="*/ 4880 h 4880"/>
              <a:gd name="p0x10" fmla="*/ 80 w 5585"/>
              <a:gd name="p0y10" fmla="*/ 4880 h 4880"/>
              <a:gd name="p0x11" fmla="*/ 0 w 5585"/>
              <a:gd name="p0y11" fmla="*/ 4800 h 4880"/>
              <a:gd name="p0x12" fmla="*/ 0 w 5585"/>
              <a:gd name="p0y12" fmla="*/ 4700 h 4880"/>
              <a:gd name="p0x13" fmla="*/ 0 w 5585"/>
              <a:gd name="p0y13" fmla="*/ 180 h 4880"/>
              <a:gd name="p0x14" fmla="*/ 0 w 5585"/>
              <a:gd name="p0y14" fmla="*/ 80 h 4880"/>
              <a:gd name="p0x15" fmla="*/ 80 w 5585"/>
              <a:gd name="p0y15" fmla="*/ 0 h 4880"/>
              <a:gd name="p0x16" fmla="*/ 180 w 5585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4"/>
            </p:custDataLst>
          </p:nvPr>
        </p:nvSpPr>
        <p:spPr>
          <a:xfrm>
            <a:off x="4518025" y="398843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1282" r="-1282"/>
          <a:stretch>
            <a:fillRect/>
          </a:stretch>
        </p:blipFill>
        <p:spPr>
          <a:xfrm>
            <a:off x="4575175" y="4083685"/>
            <a:ext cx="381000" cy="3048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5127651" y="4078576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杆秤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9"/>
            </p:custDataLst>
          </p:nvPr>
        </p:nvSpPr>
        <p:spPr>
          <a:xfrm>
            <a:off x="4518051" y="4622454"/>
            <a:ext cx="3155975" cy="12430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利用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杠杆原理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称重，是中国传统测量工具。秤杆上的星点标记对应不同重量，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秤星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之名蕴含公平诚信的文化内涵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0"/>
            </p:custDataLst>
          </p:nvPr>
        </p:nvSpPr>
        <p:spPr>
          <a:xfrm>
            <a:off x="8068945" y="3372485"/>
            <a:ext cx="3546475" cy="3099435"/>
          </a:xfrm>
          <a:custGeom>
            <a:avLst/>
            <a:gdLst>
              <a:gd name="sw" fmla="*/ 1 w 5585"/>
              <a:gd name="sh" fmla="*/ 1 h 4880"/>
              <a:gd name="mins" fmla="min sw sh"/>
              <a:gd name="dsw" fmla="+- 0 sw mins"/>
              <a:gd name="dsh" fmla="+- 0 sh mins"/>
              <a:gd name="p0x0" fmla="*/ 180 w 5585"/>
              <a:gd name="p0y0" fmla="*/ 0 h 4880"/>
              <a:gd name="p0x1" fmla="*/ 5405 w 5585"/>
              <a:gd name="p0y1" fmla="*/ 0 h 4880"/>
              <a:gd name="p0x2" fmla="*/ 5504 w 5585"/>
              <a:gd name="p0y2" fmla="*/ 0 h 4880"/>
              <a:gd name="p0x3" fmla="*/ 5585 w 5585"/>
              <a:gd name="p0y3" fmla="*/ 80 h 4880"/>
              <a:gd name="p0x4" fmla="*/ 5585 w 5585"/>
              <a:gd name="p0y4" fmla="*/ 180 h 4880"/>
              <a:gd name="p0x5" fmla="*/ 5585 w 5585"/>
              <a:gd name="p0y5" fmla="*/ 4700 h 4880"/>
              <a:gd name="p0x6" fmla="*/ 5585 w 5585"/>
              <a:gd name="p0y6" fmla="*/ 4800 h 4880"/>
              <a:gd name="p0x7" fmla="*/ 5504 w 5585"/>
              <a:gd name="p0y7" fmla="*/ 4880 h 4880"/>
              <a:gd name="p0x8" fmla="*/ 5405 w 5585"/>
              <a:gd name="p0y8" fmla="*/ 4880 h 4880"/>
              <a:gd name="p0x9" fmla="*/ 180 w 5585"/>
              <a:gd name="p0y9" fmla="*/ 4880 h 4880"/>
              <a:gd name="p0x10" fmla="*/ 80 w 5585"/>
              <a:gd name="p0y10" fmla="*/ 4880 h 4880"/>
              <a:gd name="p0x11" fmla="*/ 0 w 5585"/>
              <a:gd name="p0y11" fmla="*/ 4800 h 4880"/>
              <a:gd name="p0x12" fmla="*/ 0 w 5585"/>
              <a:gd name="p0y12" fmla="*/ 4700 h 4880"/>
              <a:gd name="p0x13" fmla="*/ 0 w 5585"/>
              <a:gd name="p0y13" fmla="*/ 180 h 4880"/>
              <a:gd name="p0x14" fmla="*/ 0 w 5585"/>
              <a:gd name="p0y14" fmla="*/ 80 h 4880"/>
              <a:gd name="p0x15" fmla="*/ 80 w 5585"/>
              <a:gd name="p0y15" fmla="*/ 0 h 4880"/>
              <a:gd name="p0x16" fmla="*/ 180 w 5585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41"/>
            </p:custDataLst>
          </p:nvPr>
        </p:nvSpPr>
        <p:spPr>
          <a:xfrm>
            <a:off x="8264525" y="398843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t="-1613" b="-1613"/>
          <a:stretch>
            <a:fillRect/>
          </a:stretch>
        </p:blipFill>
        <p:spPr>
          <a:xfrm>
            <a:off x="8359775" y="4083685"/>
            <a:ext cx="304800" cy="3048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5"/>
            </p:custDataLst>
          </p:nvPr>
        </p:nvSpPr>
        <p:spPr>
          <a:xfrm>
            <a:off x="8874176" y="4078576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制作体验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6"/>
            </p:custDataLst>
          </p:nvPr>
        </p:nvSpPr>
        <p:spPr>
          <a:xfrm>
            <a:off x="8264576" y="4622454"/>
            <a:ext cx="3155975" cy="12430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引导学生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制作简易杆秤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，体验杠杆原理与质量测量。在动手实践中感悟传统工艺的精巧，连接数学与科学、历史与文化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20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21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2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8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85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8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26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264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265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1016</Words>
  <Application>WPS 演示</Application>
  <PresentationFormat>宽屏</PresentationFormat>
  <Paragraphs>232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Arial</vt:lpstr>
      <vt:lpstr>宋体</vt:lpstr>
      <vt:lpstr>Wingdings</vt:lpstr>
      <vt:lpstr>楷体</vt:lpstr>
      <vt:lpstr>微软雅黑</vt:lpstr>
      <vt:lpstr>Office 主题​​</vt:lpstr>
      <vt:lpstr>千克、克、吨——从度量衡到曹冲称象</vt:lpstr>
      <vt:lpstr>文化溯源：中国古代度量衡制度</vt:lpstr>
      <vt:lpstr>PowerPoint 演示文稿</vt:lpstr>
      <vt:lpstr>PowerPoint 演示文稿</vt:lpstr>
      <vt:lpstr>知识建构：千克、克、吨的认识与换算</vt:lpstr>
      <vt:lpstr>PowerPoint 演示文稿</vt:lpstr>
      <vt:lpstr>PowerPoint 演示文稿</vt:lpstr>
      <vt:lpstr>实践拓展：曹冲称象中的等量代换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混合运算——从《九章算术》看运算秩序</dc:title>
  <dc:creator>O365</dc:creator>
  <cp:lastModifiedBy>李启峰</cp:lastModifiedBy>
  <cp:revision>3</cp:revision>
  <dcterms:created xsi:type="dcterms:W3CDTF">2026-07-27T10:27:00Z</dcterms:created>
  <dcterms:modified xsi:type="dcterms:W3CDTF">2026-07-27T10:32:30Z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B6BAB9407E5146D5B375394FB12C4706_13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