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  <Relationship Id="rId21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8947863-4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8947901-49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8947228-1"/>
          <p:cNvSpPr/>
          <p:nvPr/>
        </p:nvSpPr>
        <p:spPr>
          <a:xfrm>
            <a:off x="0" y="0"/>
            <a:ext cx="2143125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36667"/>
                </a:moveTo>
                <a:lnTo>
                  <a:pt x="99693" y="42876"/>
                </a:lnTo>
                <a:lnTo>
                  <a:pt x="98782" y="49022"/>
                </a:lnTo>
                <a:lnTo>
                  <a:pt x="97271" y="55053"/>
                </a:lnTo>
                <a:lnTo>
                  <a:pt x="95178" y="60902"/>
                </a:lnTo>
                <a:lnTo>
                  <a:pt x="92520" y="66520"/>
                </a:lnTo>
                <a:lnTo>
                  <a:pt x="89324" y="71853"/>
                </a:lnTo>
                <a:lnTo>
                  <a:pt x="85622" y="76844"/>
                </a:lnTo>
                <a:lnTo>
                  <a:pt x="81449" y="81449"/>
                </a:lnTo>
                <a:lnTo>
                  <a:pt x="76844" y="85622"/>
                </a:lnTo>
                <a:lnTo>
                  <a:pt x="71853" y="89324"/>
                </a:lnTo>
                <a:lnTo>
                  <a:pt x="66520" y="92520"/>
                </a:lnTo>
                <a:lnTo>
                  <a:pt x="60902" y="95178"/>
                </a:lnTo>
                <a:lnTo>
                  <a:pt x="55053" y="97271"/>
                </a:lnTo>
                <a:lnTo>
                  <a:pt x="49022" y="98782"/>
                </a:lnTo>
                <a:lnTo>
                  <a:pt x="42876" y="99693"/>
                </a:lnTo>
                <a:lnTo>
                  <a:pt x="36667" y="100000"/>
                </a:lnTo>
                <a:lnTo>
                  <a:pt x="30458" y="99693"/>
                </a:lnTo>
                <a:lnTo>
                  <a:pt x="24311" y="98782"/>
                </a:lnTo>
                <a:lnTo>
                  <a:pt x="18280" y="97271"/>
                </a:lnTo>
                <a:lnTo>
                  <a:pt x="12431" y="95178"/>
                </a:lnTo>
                <a:lnTo>
                  <a:pt x="6813" y="92520"/>
                </a:lnTo>
                <a:lnTo>
                  <a:pt x="1480" y="89324"/>
                </a:lnTo>
                <a:lnTo>
                  <a:pt x="0" y="88227"/>
                </a:lnTo>
                <a:lnTo>
                  <a:pt x="0" y="0"/>
                </a:lnTo>
                <a:lnTo>
                  <a:pt x="88227" y="0"/>
                </a:lnTo>
                <a:lnTo>
                  <a:pt x="89324" y="1480"/>
                </a:lnTo>
                <a:lnTo>
                  <a:pt x="92520" y="6813"/>
                </a:lnTo>
                <a:lnTo>
                  <a:pt x="95178" y="12431"/>
                </a:lnTo>
                <a:lnTo>
                  <a:pt x="97271" y="18280"/>
                </a:lnTo>
                <a:lnTo>
                  <a:pt x="98782" y="24311"/>
                </a:lnTo>
                <a:lnTo>
                  <a:pt x="99693" y="30458"/>
                </a:lnTo>
                <a:close/>
              </a:path>
            </a:pathLst>
          </a:custGeom>
          <a:gradFill rotWithShape="1">
            <a:gsLst>
              <a:gs pos="0">
                <a:srgbClr val="2C2C2C">
                  <a:alpha val="4000"/>
                </a:srgbClr>
              </a:gs>
              <a:gs pos="75000">
                <a:srgbClr val="2C2C2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8947229-2"/>
          <p:cNvSpPr/>
          <p:nvPr/>
        </p:nvSpPr>
        <p:spPr>
          <a:xfrm>
            <a:off x="6572250" y="2714625"/>
            <a:ext cx="2571750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7807" y="100000"/>
                </a:lnTo>
                <a:lnTo>
                  <a:pt x="7544" y="99537"/>
                </a:lnTo>
                <a:lnTo>
                  <a:pt x="4863" y="93533"/>
                </a:lnTo>
                <a:lnTo>
                  <a:pt x="2752" y="87282"/>
                </a:lnTo>
                <a:lnTo>
                  <a:pt x="1226" y="80843"/>
                </a:lnTo>
                <a:lnTo>
                  <a:pt x="307" y="74278"/>
                </a:lnTo>
                <a:lnTo>
                  <a:pt x="0" y="67647"/>
                </a:lnTo>
                <a:lnTo>
                  <a:pt x="307" y="61016"/>
                </a:lnTo>
                <a:lnTo>
                  <a:pt x="1226" y="54451"/>
                </a:lnTo>
                <a:lnTo>
                  <a:pt x="2752" y="48012"/>
                </a:lnTo>
                <a:lnTo>
                  <a:pt x="4863" y="41761"/>
                </a:lnTo>
                <a:lnTo>
                  <a:pt x="7544" y="35757"/>
                </a:lnTo>
                <a:lnTo>
                  <a:pt x="10767" y="30063"/>
                </a:lnTo>
                <a:lnTo>
                  <a:pt x="14504" y="24733"/>
                </a:lnTo>
                <a:lnTo>
                  <a:pt x="18711" y="19812"/>
                </a:lnTo>
                <a:lnTo>
                  <a:pt x="23359" y="15357"/>
                </a:lnTo>
                <a:lnTo>
                  <a:pt x="28393" y="11400"/>
                </a:lnTo>
                <a:lnTo>
                  <a:pt x="33770" y="7988"/>
                </a:lnTo>
                <a:lnTo>
                  <a:pt x="39441" y="5149"/>
                </a:lnTo>
                <a:lnTo>
                  <a:pt x="45344" y="2914"/>
                </a:lnTo>
                <a:lnTo>
                  <a:pt x="51426" y="1298"/>
                </a:lnTo>
                <a:lnTo>
                  <a:pt x="57626" y="325"/>
                </a:lnTo>
                <a:lnTo>
                  <a:pt x="63889" y="0"/>
                </a:lnTo>
                <a:lnTo>
                  <a:pt x="70152" y="325"/>
                </a:lnTo>
                <a:lnTo>
                  <a:pt x="76352" y="1298"/>
                </a:lnTo>
                <a:lnTo>
                  <a:pt x="82433" y="2914"/>
                </a:lnTo>
                <a:lnTo>
                  <a:pt x="88337" y="5149"/>
                </a:lnTo>
                <a:lnTo>
                  <a:pt x="94007" y="7988"/>
                </a:lnTo>
                <a:lnTo>
                  <a:pt x="99385" y="11400"/>
                </a:lnTo>
                <a:lnTo>
                  <a:pt x="100000" y="11882"/>
                </a:lnTo>
                <a:close/>
              </a:path>
            </a:pathLst>
          </a:custGeom>
          <a:gradFill rotWithShape="1">
            <a:gsLst>
              <a:gs pos="0">
                <a:srgbClr val="5B7B5A">
                  <a:alpha val="4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8947391-3"/>
          <p:cNvSpPr/>
          <p:nvPr/>
        </p:nvSpPr>
        <p:spPr>
          <a:xfrm>
            <a:off x="845344" y="3571875"/>
            <a:ext cx="21431" cy="1285875"/>
          </a:xfrm>
          <a:prstGeom prst="roundRect">
            <a:avLst>
              <a:gd name="adj" fmla="val 50000"/>
            </a:avLst>
          </a:prstGeom>
          <a:solidFill>
            <a:srgbClr val="2C2C2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8947391-4"/>
          <p:cNvSpPr/>
          <p:nvPr/>
        </p:nvSpPr>
        <p:spPr>
          <a:xfrm rot="-900000">
            <a:off x="642937" y="35718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lnTo>
                  <a:pt x="54911" y="233"/>
                </a:lnTo>
                <a:lnTo>
                  <a:pt x="59756" y="967"/>
                </a:lnTo>
                <a:lnTo>
                  <a:pt x="64511" y="2167"/>
                </a:lnTo>
                <a:lnTo>
                  <a:pt x="69133" y="3800"/>
                </a:lnTo>
                <a:lnTo>
                  <a:pt x="73578" y="5900"/>
                </a:lnTo>
                <a:lnTo>
                  <a:pt x="77778" y="8433"/>
                </a:lnTo>
                <a:lnTo>
                  <a:pt x="81711" y="11333"/>
                </a:lnTo>
                <a:lnTo>
                  <a:pt x="85356" y="14633"/>
                </a:lnTo>
                <a:lnTo>
                  <a:pt x="88644" y="18267"/>
                </a:lnTo>
                <a:lnTo>
                  <a:pt x="91578" y="22233"/>
                </a:lnTo>
                <a:lnTo>
                  <a:pt x="94089" y="26433"/>
                </a:lnTo>
                <a:lnTo>
                  <a:pt x="96200" y="30867"/>
                </a:lnTo>
                <a:lnTo>
                  <a:pt x="97844" y="35500"/>
                </a:lnTo>
                <a:lnTo>
                  <a:pt x="99044" y="40233"/>
                </a:lnTo>
                <a:lnTo>
                  <a:pt x="99756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756" y="54900"/>
                </a:lnTo>
                <a:lnTo>
                  <a:pt x="99044" y="59767"/>
                </a:lnTo>
                <a:lnTo>
                  <a:pt x="97844" y="64500"/>
                </a:lnTo>
                <a:lnTo>
                  <a:pt x="96200" y="69133"/>
                </a:lnTo>
                <a:lnTo>
                  <a:pt x="94089" y="73567"/>
                </a:lnTo>
                <a:lnTo>
                  <a:pt x="91578" y="77767"/>
                </a:lnTo>
                <a:lnTo>
                  <a:pt x="88644" y="81733"/>
                </a:lnTo>
                <a:lnTo>
                  <a:pt x="85356" y="85367"/>
                </a:lnTo>
                <a:lnTo>
                  <a:pt x="81711" y="88667"/>
                </a:lnTo>
                <a:lnTo>
                  <a:pt x="77778" y="91567"/>
                </a:lnTo>
                <a:lnTo>
                  <a:pt x="73578" y="94100"/>
                </a:lnTo>
                <a:lnTo>
                  <a:pt x="69133" y="96200"/>
                </a:lnTo>
                <a:lnTo>
                  <a:pt x="64511" y="97833"/>
                </a:lnTo>
                <a:lnTo>
                  <a:pt x="59756" y="99033"/>
                </a:lnTo>
                <a:lnTo>
                  <a:pt x="54911" y="99767"/>
                </a:lnTo>
                <a:lnTo>
                  <a:pt x="50000" y="100000"/>
                </a:lnTo>
                <a:lnTo>
                  <a:pt x="50000" y="100000"/>
                </a:lnTo>
                <a:lnTo>
                  <a:pt x="45089" y="99767"/>
                </a:lnTo>
                <a:lnTo>
                  <a:pt x="40244" y="99033"/>
                </a:lnTo>
                <a:lnTo>
                  <a:pt x="35489" y="97833"/>
                </a:lnTo>
                <a:lnTo>
                  <a:pt x="30867" y="96200"/>
                </a:lnTo>
                <a:lnTo>
                  <a:pt x="26422" y="94100"/>
                </a:lnTo>
                <a:lnTo>
                  <a:pt x="22222" y="91567"/>
                </a:lnTo>
                <a:lnTo>
                  <a:pt x="18289" y="88667"/>
                </a:lnTo>
                <a:lnTo>
                  <a:pt x="14644" y="85367"/>
                </a:lnTo>
                <a:lnTo>
                  <a:pt x="11356" y="81733"/>
                </a:lnTo>
                <a:lnTo>
                  <a:pt x="8422" y="77767"/>
                </a:lnTo>
                <a:lnTo>
                  <a:pt x="5911" y="73567"/>
                </a:lnTo>
                <a:lnTo>
                  <a:pt x="3800" y="69133"/>
                </a:lnTo>
                <a:lnTo>
                  <a:pt x="2156" y="64500"/>
                </a:lnTo>
                <a:lnTo>
                  <a:pt x="956" y="59767"/>
                </a:lnTo>
                <a:lnTo>
                  <a:pt x="244" y="54900"/>
                </a:lnTo>
                <a:lnTo>
                  <a:pt x="0" y="50000"/>
                </a:lnTo>
                <a:lnTo>
                  <a:pt x="0" y="50000"/>
                </a:lnTo>
                <a:lnTo>
                  <a:pt x="244" y="45100"/>
                </a:lnTo>
                <a:lnTo>
                  <a:pt x="956" y="40233"/>
                </a:lnTo>
                <a:lnTo>
                  <a:pt x="2156" y="35500"/>
                </a:lnTo>
                <a:lnTo>
                  <a:pt x="3800" y="30867"/>
                </a:lnTo>
                <a:lnTo>
                  <a:pt x="5911" y="26433"/>
                </a:lnTo>
                <a:lnTo>
                  <a:pt x="8422" y="22233"/>
                </a:lnTo>
                <a:lnTo>
                  <a:pt x="11356" y="18267"/>
                </a:lnTo>
                <a:lnTo>
                  <a:pt x="14644" y="14633"/>
                </a:lnTo>
                <a:lnTo>
                  <a:pt x="18289" y="11333"/>
                </a:lnTo>
                <a:lnTo>
                  <a:pt x="22222" y="8433"/>
                </a:lnTo>
                <a:lnTo>
                  <a:pt x="26422" y="5900"/>
                </a:lnTo>
                <a:lnTo>
                  <a:pt x="30867" y="3800"/>
                </a:lnTo>
                <a:lnTo>
                  <a:pt x="35489" y="2167"/>
                </a:lnTo>
                <a:lnTo>
                  <a:pt x="40244" y="967"/>
                </a:lnTo>
                <a:lnTo>
                  <a:pt x="45089" y="233"/>
                </a:lnTo>
                <a:lnTo>
                  <a:pt x="50000" y="0"/>
                </a:lnTo>
                <a:close/>
              </a:path>
            </a:pathLst>
          </a:custGeom>
          <a:gradFill rotWithShape="1">
            <a:gsLst>
              <a:gs pos="0">
                <a:srgbClr val="2C2C2C">
                  <a:alpha val="7500"/>
                </a:srgbClr>
              </a:gs>
              <a:gs pos="70000">
                <a:srgbClr val="2C2C2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8947394-9"/>
          <p:cNvSpPr/>
          <p:nvPr/>
        </p:nvSpPr>
        <p:spPr>
          <a:xfrm>
            <a:off x="8134726" y="680416"/>
            <a:ext cx="77760" cy="286371"/>
          </a:xfrm>
          <a:prstGeom prst="roundRect">
            <a:avLst>
              <a:gd name="adj" fmla="val 24498"/>
            </a:avLst>
          </a:prstGeom>
          <a:solidFill>
            <a:srgbClr val="EAE8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8947394-10"/>
          <p:cNvSpPr/>
          <p:nvPr/>
        </p:nvSpPr>
        <p:spPr>
          <a:xfrm>
            <a:off x="8208409" y="697783"/>
            <a:ext cx="102571" cy="427075"/>
          </a:xfrm>
          <a:prstGeom prst="roundRect">
            <a:avLst>
              <a:gd name="adj" fmla="val 18572"/>
            </a:avLst>
          </a:prstGeom>
          <a:solidFill>
            <a:srgbClr val="EAE8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8947394-11"/>
          <p:cNvSpPr/>
          <p:nvPr/>
        </p:nvSpPr>
        <p:spPr>
          <a:xfrm>
            <a:off x="8341636" y="715150"/>
            <a:ext cx="67837" cy="230089"/>
          </a:xfrm>
          <a:prstGeom prst="roundRect">
            <a:avLst>
              <a:gd name="adj" fmla="val 28082"/>
            </a:avLst>
          </a:prstGeom>
          <a:solidFill>
            <a:srgbClr val="EAE8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7395-12"/>
          <p:cNvSpPr/>
          <p:nvPr/>
        </p:nvSpPr>
        <p:spPr>
          <a:xfrm>
            <a:off x="8417800" y="732517"/>
            <a:ext cx="90166" cy="356723"/>
          </a:xfrm>
          <a:prstGeom prst="roundRect">
            <a:avLst>
              <a:gd name="adj" fmla="val 21128"/>
            </a:avLst>
          </a:prstGeom>
          <a:solidFill>
            <a:srgbClr val="EAE8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8947395-13"/>
          <p:cNvSpPr/>
          <p:nvPr/>
        </p:nvSpPr>
        <p:spPr>
          <a:xfrm>
            <a:off x="8548547" y="749884"/>
            <a:ext cx="57913" cy="173807"/>
          </a:xfrm>
          <a:prstGeom prst="roundRect">
            <a:avLst>
              <a:gd name="adj" fmla="val 32894"/>
            </a:avLst>
          </a:prstGeom>
          <a:solidFill>
            <a:srgbClr val="EAE8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8947937-50"/>
          <p:cNvSpPr/>
          <p:nvPr/>
        </p:nvSpPr>
        <p:spPr>
          <a:xfrm>
            <a:off x="5115223" y="124539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8B2500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8947392-5"/>
          <p:cNvCxnSpPr/>
          <p:nvPr/>
        </p:nvCxnSpPr>
        <p:spPr>
          <a:xfrm>
            <a:off x="4357688" y="3479006"/>
            <a:ext cx="428625" cy="914"/>
          </a:xfrm>
          <a:prstGeom prst="line">
            <a:avLst/>
          </a:prstGeom>
          <a:ln w="14288" cap="flat">
            <a:solidFill>
              <a:srgbClr val="8B250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638947393-8"/>
          <p:cNvCxnSpPr/>
          <p:nvPr/>
        </p:nvCxnSpPr>
        <p:spPr>
          <a:xfrm>
            <a:off x="3439716" y="3604022"/>
            <a:ext cx="2264569" cy="914"/>
          </a:xfrm>
          <a:prstGeom prst="line">
            <a:avLst/>
          </a:prstGeom>
          <a:ln w="7144" cap="flat">
            <a:solidFill>
              <a:srgbClr val="D4C9B0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8947395-14"/>
          <p:cNvSpPr txBox="1"/>
          <p:nvPr/>
        </p:nvSpPr>
        <p:spPr>
          <a:xfrm>
            <a:off x="2463999" y="1188244"/>
            <a:ext cx="2636937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5B7B5A">
                    <a:alpha val="90000"/>
                  </a:srgbClr>
                </a:solidFill>
                <a:latin typeface="华文中宋"/>
                <a:ea typeface="华文中宋"/>
                <a:cs typeface="华文中宋"/>
              </a:rPr>
              <a:t>九年级数学 · 第二十一章</a:t>
            </a:r>
            <a:endParaRPr/>
          </a:p>
        </p:txBody>
      </p:sp>
      <p:sp>
        <p:nvSpPr>
          <p:cNvPr id="17" name="el-1785638947396-15"/>
          <p:cNvSpPr txBox="1"/>
          <p:nvPr/>
        </p:nvSpPr>
        <p:spPr>
          <a:xfrm>
            <a:off x="5229523" y="1188244"/>
            <a:ext cx="1450479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5B7B5A">
                    <a:alpha val="90000"/>
                  </a:srgbClr>
                </a:solidFill>
                <a:latin typeface="华文中宋"/>
                <a:ea typeface="华文中宋"/>
                <a:cs typeface="华文中宋"/>
              </a:rPr>
              <a:t>一元二次方程</a:t>
            </a:r>
            <a:endParaRPr/>
          </a:p>
        </p:txBody>
      </p:sp>
      <p:sp>
        <p:nvSpPr>
          <p:cNvPr id="18" name="el-1785638947392-6"/>
          <p:cNvSpPr txBox="1"/>
          <p:nvPr/>
        </p:nvSpPr>
        <p:spPr>
          <a:xfrm>
            <a:off x="1357313" y="1550194"/>
            <a:ext cx="6429375" cy="16073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4213"/>
              </a:lnSpc>
            </a:pPr>
            <a:r>
              <a:rPr b="1"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一元二次方程</a:t>
            </a:r>
            <a:endParaRPr/>
          </a:p>
          <a:p>
            <a:pPr algn="ctr">
              <a:lnSpc>
                <a:spcPts val="4213"/>
              </a:lnSpc>
            </a:pPr>
            <a:r>
              <a:rPr b="1" sz="3370" spc="338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——从古人的智慧</a:t>
            </a:r>
            <a:r>
              <a:rPr b="1"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到数学的方程</a:t>
            </a:r>
            <a:endParaRPr/>
          </a:p>
        </p:txBody>
      </p:sp>
      <p:sp>
        <p:nvSpPr>
          <p:cNvPr id="19" name="el-1785638947393-7"/>
          <p:cNvSpPr txBox="1"/>
          <p:nvPr/>
        </p:nvSpPr>
        <p:spPr>
          <a:xfrm>
            <a:off x="3596878" y="3779044"/>
            <a:ext cx="195024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69">
                <a:solidFill>
                  <a:srgbClr val="4A4A4A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8946107-1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8946120-1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571875"/>
            <a:ext cx="9144000" cy="1571625"/>
          </a:xfrm>
          <a:prstGeom prst="rect">
            <a:avLst/>
          </a:prstGeom>
          <a:ln>
            <a:noFill/>
          </a:ln>
        </p:spPr>
      </p:pic>
      <p:pic>
        <p:nvPicPr>
          <p:cNvPr id="4" name="el-1785638946123-12"/>
          <p:cNvPicPr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-300000">
            <a:off x="7648665" y="3245532"/>
            <a:ext cx="1133296" cy="1652811"/>
          </a:xfrm>
          <a:prstGeom prst="rect">
            <a:avLst/>
          </a:prstGeom>
          <a:ln>
            <a:noFill/>
          </a:ln>
        </p:spPr>
      </p:pic>
      <p:sp>
        <p:nvSpPr>
          <p:cNvPr id="5" name="el-1785638945787-2"/>
          <p:cNvSpPr/>
          <p:nvPr/>
        </p:nvSpPr>
        <p:spPr>
          <a:xfrm>
            <a:off x="0" y="0"/>
            <a:ext cx="15716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0909"/>
                </a:moveTo>
                <a:lnTo>
                  <a:pt x="99715" y="46703"/>
                </a:lnTo>
                <a:lnTo>
                  <a:pt x="98867" y="52436"/>
                </a:lnTo>
                <a:lnTo>
                  <a:pt x="97455" y="58061"/>
                </a:lnTo>
                <a:lnTo>
                  <a:pt x="95503" y="63521"/>
                </a:lnTo>
                <a:lnTo>
                  <a:pt x="93024" y="68764"/>
                </a:lnTo>
                <a:lnTo>
                  <a:pt x="90042" y="73739"/>
                </a:lnTo>
                <a:lnTo>
                  <a:pt x="86588" y="78394"/>
                </a:lnTo>
                <a:lnTo>
                  <a:pt x="82691" y="82691"/>
                </a:lnTo>
                <a:lnTo>
                  <a:pt x="78394" y="86588"/>
                </a:lnTo>
                <a:lnTo>
                  <a:pt x="73739" y="90042"/>
                </a:lnTo>
                <a:lnTo>
                  <a:pt x="68764" y="93024"/>
                </a:lnTo>
                <a:lnTo>
                  <a:pt x="63521" y="95503"/>
                </a:lnTo>
                <a:lnTo>
                  <a:pt x="58061" y="97455"/>
                </a:lnTo>
                <a:lnTo>
                  <a:pt x="52436" y="98867"/>
                </a:lnTo>
                <a:lnTo>
                  <a:pt x="46703" y="99715"/>
                </a:lnTo>
                <a:lnTo>
                  <a:pt x="40909" y="100000"/>
                </a:lnTo>
                <a:lnTo>
                  <a:pt x="35115" y="99715"/>
                </a:lnTo>
                <a:lnTo>
                  <a:pt x="29382" y="98867"/>
                </a:lnTo>
                <a:lnTo>
                  <a:pt x="23758" y="97455"/>
                </a:lnTo>
                <a:lnTo>
                  <a:pt x="18297" y="95503"/>
                </a:lnTo>
                <a:lnTo>
                  <a:pt x="13055" y="93024"/>
                </a:lnTo>
                <a:lnTo>
                  <a:pt x="8079" y="90042"/>
                </a:lnTo>
                <a:lnTo>
                  <a:pt x="3424" y="86588"/>
                </a:lnTo>
                <a:lnTo>
                  <a:pt x="0" y="83485"/>
                </a:lnTo>
                <a:lnTo>
                  <a:pt x="0" y="0"/>
                </a:lnTo>
                <a:lnTo>
                  <a:pt x="83485" y="0"/>
                </a:lnTo>
                <a:lnTo>
                  <a:pt x="86588" y="3424"/>
                </a:lnTo>
                <a:lnTo>
                  <a:pt x="90042" y="8079"/>
                </a:lnTo>
                <a:lnTo>
                  <a:pt x="93024" y="13055"/>
                </a:lnTo>
                <a:lnTo>
                  <a:pt x="95503" y="18297"/>
                </a:lnTo>
                <a:lnTo>
                  <a:pt x="97455" y="23758"/>
                </a:lnTo>
                <a:lnTo>
                  <a:pt x="98867" y="29382"/>
                </a:lnTo>
                <a:lnTo>
                  <a:pt x="99715" y="35115"/>
                </a:lnTo>
                <a:close/>
              </a:path>
            </a:pathLst>
          </a:custGeom>
          <a:gradFill rotWithShape="1">
            <a:gsLst>
              <a:gs pos="0">
                <a:srgbClr val="8B2500">
                  <a:alpha val="6000"/>
                </a:srgbClr>
              </a:gs>
              <a:gs pos="40000">
                <a:srgbClr val="B4A082">
                  <a:alpha val="8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8945788-3"/>
          <p:cNvSpPr/>
          <p:nvPr/>
        </p:nvSpPr>
        <p:spPr>
          <a:xfrm>
            <a:off x="7858125" y="3857625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8778"/>
                </a:moveTo>
                <a:lnTo>
                  <a:pt x="98504" y="90800"/>
                </a:lnTo>
                <a:lnTo>
                  <a:pt x="94837" y="94837"/>
                </a:lnTo>
                <a:lnTo>
                  <a:pt x="90800" y="98504"/>
                </a:lnTo>
                <a:lnTo>
                  <a:pt x="88778" y="100000"/>
                </a:lnTo>
                <a:lnTo>
                  <a:pt x="22333" y="100000"/>
                </a:lnTo>
                <a:lnTo>
                  <a:pt x="20311" y="98504"/>
                </a:lnTo>
                <a:lnTo>
                  <a:pt x="16274" y="94837"/>
                </a:lnTo>
                <a:lnTo>
                  <a:pt x="12607" y="90800"/>
                </a:lnTo>
                <a:lnTo>
                  <a:pt x="9363" y="86422"/>
                </a:lnTo>
                <a:lnTo>
                  <a:pt x="6563" y="81741"/>
                </a:lnTo>
                <a:lnTo>
                  <a:pt x="4230" y="76815"/>
                </a:lnTo>
                <a:lnTo>
                  <a:pt x="2393" y="71681"/>
                </a:lnTo>
                <a:lnTo>
                  <a:pt x="1067" y="66393"/>
                </a:lnTo>
                <a:lnTo>
                  <a:pt x="267" y="61000"/>
                </a:lnTo>
                <a:lnTo>
                  <a:pt x="0" y="55556"/>
                </a:lnTo>
                <a:lnTo>
                  <a:pt x="267" y="50111"/>
                </a:lnTo>
                <a:lnTo>
                  <a:pt x="1067" y="44719"/>
                </a:lnTo>
                <a:lnTo>
                  <a:pt x="2393" y="39430"/>
                </a:lnTo>
                <a:lnTo>
                  <a:pt x="4230" y="34296"/>
                </a:lnTo>
                <a:lnTo>
                  <a:pt x="6563" y="29370"/>
                </a:lnTo>
                <a:lnTo>
                  <a:pt x="9363" y="24689"/>
                </a:lnTo>
                <a:lnTo>
                  <a:pt x="12607" y="20311"/>
                </a:lnTo>
                <a:lnTo>
                  <a:pt x="16274" y="16274"/>
                </a:lnTo>
                <a:lnTo>
                  <a:pt x="20311" y="12607"/>
                </a:lnTo>
                <a:lnTo>
                  <a:pt x="24689" y="9363"/>
                </a:lnTo>
                <a:lnTo>
                  <a:pt x="29370" y="6563"/>
                </a:lnTo>
                <a:lnTo>
                  <a:pt x="34296" y="4230"/>
                </a:lnTo>
                <a:lnTo>
                  <a:pt x="39430" y="2393"/>
                </a:lnTo>
                <a:lnTo>
                  <a:pt x="44719" y="1067"/>
                </a:lnTo>
                <a:lnTo>
                  <a:pt x="50111" y="267"/>
                </a:lnTo>
                <a:lnTo>
                  <a:pt x="55556" y="0"/>
                </a:lnTo>
                <a:lnTo>
                  <a:pt x="61000" y="267"/>
                </a:lnTo>
                <a:lnTo>
                  <a:pt x="66393" y="1067"/>
                </a:lnTo>
                <a:lnTo>
                  <a:pt x="71681" y="2393"/>
                </a:lnTo>
                <a:lnTo>
                  <a:pt x="76815" y="4230"/>
                </a:lnTo>
                <a:lnTo>
                  <a:pt x="81741" y="6563"/>
                </a:lnTo>
                <a:lnTo>
                  <a:pt x="86422" y="9363"/>
                </a:lnTo>
                <a:lnTo>
                  <a:pt x="90800" y="12607"/>
                </a:lnTo>
                <a:lnTo>
                  <a:pt x="94837" y="16274"/>
                </a:lnTo>
                <a:lnTo>
                  <a:pt x="98504" y="20311"/>
                </a:lnTo>
                <a:lnTo>
                  <a:pt x="100000" y="22333"/>
                </a:lnTo>
                <a:close/>
              </a:path>
            </a:pathLst>
          </a:custGeom>
          <a:gradFill rotWithShape="1">
            <a:gsLst>
              <a:gs pos="0">
                <a:srgbClr val="5B7B5A">
                  <a:alpha val="5000"/>
                </a:srgbClr>
              </a:gs>
              <a:gs pos="45000">
                <a:srgbClr val="B4A082">
                  <a:alpha val="6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8945786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>
              <a:alpha val="4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8945791-7"/>
          <p:cNvCxnSpPr/>
          <p:nvPr/>
        </p:nvCxnSpPr>
        <p:spPr>
          <a:xfrm>
            <a:off x="2071688" y="2815382"/>
            <a:ext cx="5000625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8945792-8"/>
          <p:cNvSpPr/>
          <p:nvPr/>
        </p:nvSpPr>
        <p:spPr>
          <a:xfrm>
            <a:off x="2221111" y="3106043"/>
            <a:ext cx="57150" cy="57150"/>
          </a:xfrm>
          <a:prstGeom prst="ellipse">
            <a:avLst/>
          </a:prstGeom>
          <a:solidFill>
            <a:srgbClr val="8B2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8945792-9"/>
          <p:cNvSpPr/>
          <p:nvPr/>
        </p:nvSpPr>
        <p:spPr>
          <a:xfrm>
            <a:off x="4761682" y="3380333"/>
            <a:ext cx="57150" cy="57150"/>
          </a:xfrm>
          <a:prstGeom prst="ellipse">
            <a:avLst/>
          </a:prstGeom>
          <a:solidFill>
            <a:srgbClr val="8B2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5791-5"/>
          <p:cNvSpPr txBox="1"/>
          <p:nvPr/>
        </p:nvSpPr>
        <p:spPr>
          <a:xfrm>
            <a:off x="3520381" y="1618804"/>
            <a:ext cx="210316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450">
                <a:solidFill>
                  <a:srgbClr val="8B2500">
                    <a:alpha val="80000"/>
                  </a:srgbClr>
                </a:solidFill>
                <a:latin typeface="华文中宋"/>
                <a:ea typeface="华文中宋"/>
                <a:cs typeface="华文中宋"/>
              </a:rPr>
              <a:t>第 一 章 · 引 子</a:t>
            </a:r>
            <a:endParaRPr/>
          </a:p>
        </p:txBody>
      </p:sp>
      <p:sp>
        <p:nvSpPr>
          <p:cNvPr id="12" name="el-1785638945791-6"/>
          <p:cNvSpPr txBox="1"/>
          <p:nvPr/>
        </p:nvSpPr>
        <p:spPr>
          <a:xfrm>
            <a:off x="1421606" y="1990279"/>
            <a:ext cx="6300788" cy="607219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8B25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820" spc="338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引子——古人的数学智慧</a:t>
            </a:r>
            <a:endParaRPr/>
          </a:p>
        </p:txBody>
      </p:sp>
      <p:sp>
        <p:nvSpPr>
          <p:cNvPr id="13" name="el-1785638945791-4"/>
          <p:cNvSpPr txBox="1"/>
          <p:nvPr/>
        </p:nvSpPr>
        <p:spPr>
          <a:xfrm>
            <a:off x="2071688" y="2976116"/>
            <a:ext cx="5000625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00025">
              <a:lnSpc>
                <a:spcPts val="2160"/>
              </a:lnSpc>
            </a:pPr>
            <a:r>
              <a:rPr sz="135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从古代文明说起……数学的种子，早已在人类文明中生根发芽 </a:t>
            </a:r>
            <a:r>
              <a:rPr sz="78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5779-42"/>
          <p:cNvSpPr/>
          <p:nvPr/>
        </p:nvSpPr>
        <p:spPr>
          <a:xfrm>
            <a:off x="7572375" y="-428625"/>
            <a:ext cx="2000250" cy="200025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0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40000" t="30000" r="6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5779-43"/>
          <p:cNvSpPr/>
          <p:nvPr/>
        </p:nvSpPr>
        <p:spPr>
          <a:xfrm>
            <a:off x="142875" y="3571875"/>
            <a:ext cx="1428750" cy="1428750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575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575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5756-5"/>
          <p:cNvSpPr/>
          <p:nvPr/>
        </p:nvSpPr>
        <p:spPr>
          <a:xfrm>
            <a:off x="4143375" y="155972"/>
            <a:ext cx="958081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8945764-15"/>
          <p:cNvSpPr/>
          <p:nvPr/>
        </p:nvSpPr>
        <p:spPr>
          <a:xfrm>
            <a:off x="400050" y="1650355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8945764-17"/>
          <p:cNvSpPr/>
          <p:nvPr/>
        </p:nvSpPr>
        <p:spPr>
          <a:xfrm>
            <a:off x="400050" y="2221855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8945765-20"/>
          <p:cNvSpPr/>
          <p:nvPr/>
        </p:nvSpPr>
        <p:spPr>
          <a:xfrm>
            <a:off x="400050" y="2793355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8945766-21"/>
          <p:cNvSpPr/>
          <p:nvPr/>
        </p:nvSpPr>
        <p:spPr>
          <a:xfrm>
            <a:off x="2487588" y="2788593"/>
            <a:ext cx="1100510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86" y="0"/>
                </a:moveTo>
                <a:lnTo>
                  <a:pt x="97414" y="0"/>
                </a:lnTo>
                <a:lnTo>
                  <a:pt x="97664" y="40"/>
                </a:lnTo>
                <a:lnTo>
                  <a:pt x="97922" y="240"/>
                </a:lnTo>
                <a:lnTo>
                  <a:pt x="98164" y="520"/>
                </a:lnTo>
                <a:lnTo>
                  <a:pt x="98405" y="920"/>
                </a:lnTo>
                <a:lnTo>
                  <a:pt x="98629" y="1400"/>
                </a:lnTo>
                <a:lnTo>
                  <a:pt x="98853" y="2040"/>
                </a:lnTo>
                <a:lnTo>
                  <a:pt x="99052" y="2720"/>
                </a:lnTo>
                <a:lnTo>
                  <a:pt x="99241" y="3520"/>
                </a:lnTo>
                <a:lnTo>
                  <a:pt x="99414" y="4400"/>
                </a:lnTo>
                <a:lnTo>
                  <a:pt x="99560" y="5320"/>
                </a:lnTo>
                <a:lnTo>
                  <a:pt x="99698" y="6360"/>
                </a:lnTo>
                <a:lnTo>
                  <a:pt x="99802" y="7400"/>
                </a:lnTo>
                <a:lnTo>
                  <a:pt x="99888" y="8520"/>
                </a:lnTo>
                <a:lnTo>
                  <a:pt x="99948" y="9640"/>
                </a:lnTo>
                <a:lnTo>
                  <a:pt x="99991" y="10840"/>
                </a:lnTo>
                <a:lnTo>
                  <a:pt x="100000" y="12000"/>
                </a:lnTo>
                <a:lnTo>
                  <a:pt x="100000" y="88000"/>
                </a:lnTo>
                <a:lnTo>
                  <a:pt x="99991" y="89160"/>
                </a:lnTo>
                <a:lnTo>
                  <a:pt x="99948" y="90360"/>
                </a:lnTo>
                <a:lnTo>
                  <a:pt x="99888" y="91480"/>
                </a:lnTo>
                <a:lnTo>
                  <a:pt x="99802" y="92600"/>
                </a:lnTo>
                <a:lnTo>
                  <a:pt x="99698" y="93640"/>
                </a:lnTo>
                <a:lnTo>
                  <a:pt x="99560" y="94680"/>
                </a:lnTo>
                <a:lnTo>
                  <a:pt x="99414" y="95600"/>
                </a:lnTo>
                <a:lnTo>
                  <a:pt x="99241" y="96480"/>
                </a:lnTo>
                <a:lnTo>
                  <a:pt x="99052" y="97280"/>
                </a:lnTo>
                <a:lnTo>
                  <a:pt x="98853" y="97960"/>
                </a:lnTo>
                <a:lnTo>
                  <a:pt x="98629" y="98600"/>
                </a:lnTo>
                <a:lnTo>
                  <a:pt x="98405" y="99080"/>
                </a:lnTo>
                <a:lnTo>
                  <a:pt x="98164" y="99480"/>
                </a:lnTo>
                <a:lnTo>
                  <a:pt x="97922" y="99760"/>
                </a:lnTo>
                <a:lnTo>
                  <a:pt x="97664" y="99960"/>
                </a:lnTo>
                <a:lnTo>
                  <a:pt x="97414" y="100000"/>
                </a:lnTo>
                <a:lnTo>
                  <a:pt x="2586" y="100000"/>
                </a:lnTo>
                <a:lnTo>
                  <a:pt x="2336" y="99960"/>
                </a:lnTo>
                <a:lnTo>
                  <a:pt x="2078" y="99760"/>
                </a:lnTo>
                <a:lnTo>
                  <a:pt x="1836" y="99480"/>
                </a:lnTo>
                <a:lnTo>
                  <a:pt x="1595" y="99080"/>
                </a:lnTo>
                <a:lnTo>
                  <a:pt x="1371" y="98600"/>
                </a:lnTo>
                <a:lnTo>
                  <a:pt x="1147" y="97960"/>
                </a:lnTo>
                <a:lnTo>
                  <a:pt x="948" y="97280"/>
                </a:lnTo>
                <a:lnTo>
                  <a:pt x="759" y="96480"/>
                </a:lnTo>
                <a:lnTo>
                  <a:pt x="586" y="95600"/>
                </a:lnTo>
                <a:lnTo>
                  <a:pt x="440" y="94680"/>
                </a:lnTo>
                <a:lnTo>
                  <a:pt x="302" y="93640"/>
                </a:lnTo>
                <a:lnTo>
                  <a:pt x="198" y="92600"/>
                </a:lnTo>
                <a:lnTo>
                  <a:pt x="112" y="91480"/>
                </a:lnTo>
                <a:lnTo>
                  <a:pt x="52" y="90360"/>
                </a:lnTo>
                <a:lnTo>
                  <a:pt x="9" y="89160"/>
                </a:lnTo>
                <a:lnTo>
                  <a:pt x="0" y="88000"/>
                </a:lnTo>
                <a:lnTo>
                  <a:pt x="0" y="12000"/>
                </a:lnTo>
                <a:lnTo>
                  <a:pt x="9" y="10840"/>
                </a:lnTo>
                <a:lnTo>
                  <a:pt x="52" y="9640"/>
                </a:lnTo>
                <a:lnTo>
                  <a:pt x="112" y="8520"/>
                </a:lnTo>
                <a:lnTo>
                  <a:pt x="198" y="7400"/>
                </a:lnTo>
                <a:lnTo>
                  <a:pt x="302" y="6360"/>
                </a:lnTo>
                <a:lnTo>
                  <a:pt x="440" y="5320"/>
                </a:lnTo>
                <a:lnTo>
                  <a:pt x="586" y="4400"/>
                </a:lnTo>
                <a:lnTo>
                  <a:pt x="759" y="3520"/>
                </a:lnTo>
                <a:lnTo>
                  <a:pt x="948" y="2720"/>
                </a:lnTo>
                <a:lnTo>
                  <a:pt x="1147" y="2040"/>
                </a:lnTo>
                <a:lnTo>
                  <a:pt x="1371" y="1400"/>
                </a:lnTo>
                <a:lnTo>
                  <a:pt x="1595" y="920"/>
                </a:lnTo>
                <a:lnTo>
                  <a:pt x="1836" y="520"/>
                </a:lnTo>
                <a:lnTo>
                  <a:pt x="2078" y="240"/>
                </a:lnTo>
                <a:lnTo>
                  <a:pt x="2336" y="40"/>
                </a:lnTo>
                <a:lnTo>
                  <a:pt x="2586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5766-21__text"/>
          <p:cNvSpPr txBox="1"/>
          <p:nvPr/>
        </p:nvSpPr>
        <p:spPr>
          <a:xfrm>
            <a:off x="2487588" y="2788593"/>
            <a:ext cx="110051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= 2(2−x)</a:t>
            </a:r>
            <a:endParaRPr/>
          </a:p>
        </p:txBody>
      </p:sp>
      <p:sp>
        <p:nvSpPr>
          <p:cNvPr id="12" name="el-1785638945766-22"/>
          <p:cNvSpPr/>
          <p:nvPr/>
        </p:nvSpPr>
        <p:spPr>
          <a:xfrm>
            <a:off x="2487588" y="2788593"/>
            <a:ext cx="28575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9"/>
                </a:lnTo>
                <a:lnTo>
                  <a:pt x="70972" y="513"/>
                </a:lnTo>
                <a:lnTo>
                  <a:pt x="61732" y="906"/>
                </a:lnTo>
                <a:lnTo>
                  <a:pt x="52860" y="1406"/>
                </a:lnTo>
                <a:lnTo>
                  <a:pt x="44443" y="2007"/>
                </a:lnTo>
                <a:lnTo>
                  <a:pt x="36561" y="2703"/>
                </a:lnTo>
                <a:lnTo>
                  <a:pt x="29289" y="3487"/>
                </a:lnTo>
                <a:lnTo>
                  <a:pt x="22699" y="4353"/>
                </a:lnTo>
                <a:lnTo>
                  <a:pt x="16853" y="5292"/>
                </a:lnTo>
                <a:lnTo>
                  <a:pt x="11808" y="6294"/>
                </a:lnTo>
                <a:lnTo>
                  <a:pt x="7612" y="7350"/>
                </a:lnTo>
                <a:lnTo>
                  <a:pt x="4306" y="8451"/>
                </a:lnTo>
                <a:lnTo>
                  <a:pt x="1921" y="9584"/>
                </a:lnTo>
                <a:lnTo>
                  <a:pt x="482" y="10740"/>
                </a:lnTo>
                <a:lnTo>
                  <a:pt x="0" y="11907"/>
                </a:lnTo>
                <a:lnTo>
                  <a:pt x="0" y="88093"/>
                </a:lnTo>
                <a:lnTo>
                  <a:pt x="482" y="89260"/>
                </a:lnTo>
                <a:lnTo>
                  <a:pt x="1921" y="90416"/>
                </a:lnTo>
                <a:lnTo>
                  <a:pt x="4306" y="91549"/>
                </a:lnTo>
                <a:lnTo>
                  <a:pt x="7612" y="92650"/>
                </a:lnTo>
                <a:lnTo>
                  <a:pt x="11808" y="93706"/>
                </a:lnTo>
                <a:lnTo>
                  <a:pt x="16853" y="94708"/>
                </a:lnTo>
                <a:lnTo>
                  <a:pt x="22699" y="95647"/>
                </a:lnTo>
                <a:lnTo>
                  <a:pt x="29289" y="96513"/>
                </a:lnTo>
                <a:lnTo>
                  <a:pt x="36561" y="97297"/>
                </a:lnTo>
                <a:lnTo>
                  <a:pt x="44443" y="97993"/>
                </a:lnTo>
                <a:lnTo>
                  <a:pt x="52860" y="98594"/>
                </a:lnTo>
                <a:lnTo>
                  <a:pt x="61732" y="99094"/>
                </a:lnTo>
                <a:lnTo>
                  <a:pt x="70972" y="99487"/>
                </a:lnTo>
                <a:lnTo>
                  <a:pt x="80491" y="99771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3"/>
                </a:lnTo>
                <a:lnTo>
                  <a:pt x="95123" y="99771"/>
                </a:lnTo>
                <a:lnTo>
                  <a:pt x="92743" y="99487"/>
                </a:lnTo>
                <a:lnTo>
                  <a:pt x="90433" y="99094"/>
                </a:lnTo>
                <a:lnTo>
                  <a:pt x="88215" y="98594"/>
                </a:lnTo>
                <a:lnTo>
                  <a:pt x="86111" y="97993"/>
                </a:lnTo>
                <a:lnTo>
                  <a:pt x="84140" y="97297"/>
                </a:lnTo>
                <a:lnTo>
                  <a:pt x="82322" y="96513"/>
                </a:lnTo>
                <a:lnTo>
                  <a:pt x="80675" y="95647"/>
                </a:lnTo>
                <a:lnTo>
                  <a:pt x="79213" y="94708"/>
                </a:lnTo>
                <a:lnTo>
                  <a:pt x="77952" y="93706"/>
                </a:lnTo>
                <a:lnTo>
                  <a:pt x="76903" y="92650"/>
                </a:lnTo>
                <a:lnTo>
                  <a:pt x="76076" y="91549"/>
                </a:lnTo>
                <a:lnTo>
                  <a:pt x="75480" y="90416"/>
                </a:lnTo>
                <a:lnTo>
                  <a:pt x="75120" y="89260"/>
                </a:lnTo>
                <a:lnTo>
                  <a:pt x="75000" y="88093"/>
                </a:lnTo>
                <a:lnTo>
                  <a:pt x="75000" y="11907"/>
                </a:lnTo>
                <a:lnTo>
                  <a:pt x="75120" y="10740"/>
                </a:lnTo>
                <a:lnTo>
                  <a:pt x="75480" y="9584"/>
                </a:lnTo>
                <a:lnTo>
                  <a:pt x="76076" y="8451"/>
                </a:lnTo>
                <a:lnTo>
                  <a:pt x="76903" y="7350"/>
                </a:lnTo>
                <a:lnTo>
                  <a:pt x="77952" y="6294"/>
                </a:lnTo>
                <a:lnTo>
                  <a:pt x="79213" y="5292"/>
                </a:lnTo>
                <a:lnTo>
                  <a:pt x="80675" y="4353"/>
                </a:lnTo>
                <a:lnTo>
                  <a:pt x="82322" y="3487"/>
                </a:lnTo>
                <a:lnTo>
                  <a:pt x="84140" y="2703"/>
                </a:lnTo>
                <a:lnTo>
                  <a:pt x="86111" y="2007"/>
                </a:lnTo>
                <a:lnTo>
                  <a:pt x="88215" y="1406"/>
                </a:lnTo>
                <a:lnTo>
                  <a:pt x="90433" y="906"/>
                </a:lnTo>
                <a:lnTo>
                  <a:pt x="92743" y="513"/>
                </a:lnTo>
                <a:lnTo>
                  <a:pt x="95123" y="229"/>
                </a:lnTo>
                <a:lnTo>
                  <a:pt x="97550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8945767-24"/>
          <p:cNvSpPr/>
          <p:nvPr/>
        </p:nvSpPr>
        <p:spPr>
          <a:xfrm>
            <a:off x="400050" y="3171453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8945768-25"/>
          <p:cNvSpPr/>
          <p:nvPr/>
        </p:nvSpPr>
        <p:spPr>
          <a:xfrm>
            <a:off x="1182440" y="3166690"/>
            <a:ext cx="1347267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78" y="40"/>
                </a:lnTo>
                <a:lnTo>
                  <a:pt x="98291" y="240"/>
                </a:lnTo>
                <a:lnTo>
                  <a:pt x="98489" y="520"/>
                </a:lnTo>
                <a:lnTo>
                  <a:pt x="98688" y="920"/>
                </a:lnTo>
                <a:lnTo>
                  <a:pt x="98872" y="1400"/>
                </a:lnTo>
                <a:lnTo>
                  <a:pt x="99057" y="2040"/>
                </a:lnTo>
                <a:lnTo>
                  <a:pt x="99220" y="2720"/>
                </a:lnTo>
                <a:lnTo>
                  <a:pt x="99376" y="3520"/>
                </a:lnTo>
                <a:lnTo>
                  <a:pt x="99518" y="4400"/>
                </a:lnTo>
                <a:lnTo>
                  <a:pt x="99638" y="5320"/>
                </a:lnTo>
                <a:lnTo>
                  <a:pt x="99752" y="6360"/>
                </a:lnTo>
                <a:lnTo>
                  <a:pt x="99837" y="7400"/>
                </a:lnTo>
                <a:lnTo>
                  <a:pt x="99908" y="8520"/>
                </a:lnTo>
                <a:lnTo>
                  <a:pt x="99957" y="9640"/>
                </a:lnTo>
                <a:lnTo>
                  <a:pt x="99993" y="10840"/>
                </a:lnTo>
                <a:lnTo>
                  <a:pt x="100000" y="12000"/>
                </a:lnTo>
                <a:lnTo>
                  <a:pt x="100000" y="88000"/>
                </a:lnTo>
                <a:lnTo>
                  <a:pt x="99993" y="89160"/>
                </a:lnTo>
                <a:lnTo>
                  <a:pt x="99957" y="90360"/>
                </a:lnTo>
                <a:lnTo>
                  <a:pt x="99908" y="91480"/>
                </a:lnTo>
                <a:lnTo>
                  <a:pt x="99837" y="92600"/>
                </a:lnTo>
                <a:lnTo>
                  <a:pt x="99752" y="93640"/>
                </a:lnTo>
                <a:lnTo>
                  <a:pt x="99638" y="94680"/>
                </a:lnTo>
                <a:lnTo>
                  <a:pt x="99518" y="95600"/>
                </a:lnTo>
                <a:lnTo>
                  <a:pt x="99376" y="96480"/>
                </a:lnTo>
                <a:lnTo>
                  <a:pt x="99220" y="97280"/>
                </a:lnTo>
                <a:lnTo>
                  <a:pt x="99057" y="97960"/>
                </a:lnTo>
                <a:lnTo>
                  <a:pt x="98872" y="98600"/>
                </a:lnTo>
                <a:lnTo>
                  <a:pt x="98688" y="99080"/>
                </a:lnTo>
                <a:lnTo>
                  <a:pt x="98489" y="99480"/>
                </a:lnTo>
                <a:lnTo>
                  <a:pt x="98291" y="99760"/>
                </a:lnTo>
                <a:lnTo>
                  <a:pt x="98078" y="99960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2" y="99960"/>
                </a:lnTo>
                <a:lnTo>
                  <a:pt x="1709" y="99760"/>
                </a:lnTo>
                <a:lnTo>
                  <a:pt x="1511" y="99480"/>
                </a:lnTo>
                <a:lnTo>
                  <a:pt x="1312" y="99080"/>
                </a:lnTo>
                <a:lnTo>
                  <a:pt x="1128" y="98600"/>
                </a:lnTo>
                <a:lnTo>
                  <a:pt x="943" y="97960"/>
                </a:lnTo>
                <a:lnTo>
                  <a:pt x="780" y="97280"/>
                </a:lnTo>
                <a:lnTo>
                  <a:pt x="624" y="96480"/>
                </a:lnTo>
                <a:lnTo>
                  <a:pt x="482" y="95600"/>
                </a:lnTo>
                <a:lnTo>
                  <a:pt x="362" y="94680"/>
                </a:lnTo>
                <a:lnTo>
                  <a:pt x="248" y="93640"/>
                </a:lnTo>
                <a:lnTo>
                  <a:pt x="163" y="92600"/>
                </a:lnTo>
                <a:lnTo>
                  <a:pt x="92" y="91480"/>
                </a:lnTo>
                <a:lnTo>
                  <a:pt x="43" y="90360"/>
                </a:lnTo>
                <a:lnTo>
                  <a:pt x="7" y="89160"/>
                </a:lnTo>
                <a:lnTo>
                  <a:pt x="0" y="88000"/>
                </a:lnTo>
                <a:lnTo>
                  <a:pt x="0" y="12000"/>
                </a:lnTo>
                <a:lnTo>
                  <a:pt x="7" y="10840"/>
                </a:lnTo>
                <a:lnTo>
                  <a:pt x="43" y="9640"/>
                </a:lnTo>
                <a:lnTo>
                  <a:pt x="92" y="8520"/>
                </a:lnTo>
                <a:lnTo>
                  <a:pt x="163" y="7400"/>
                </a:lnTo>
                <a:lnTo>
                  <a:pt x="248" y="6360"/>
                </a:lnTo>
                <a:lnTo>
                  <a:pt x="362" y="5320"/>
                </a:lnTo>
                <a:lnTo>
                  <a:pt x="482" y="4400"/>
                </a:lnTo>
                <a:lnTo>
                  <a:pt x="624" y="3520"/>
                </a:lnTo>
                <a:lnTo>
                  <a:pt x="780" y="2720"/>
                </a:lnTo>
                <a:lnTo>
                  <a:pt x="943" y="2040"/>
                </a:lnTo>
                <a:lnTo>
                  <a:pt x="1128" y="1400"/>
                </a:lnTo>
                <a:lnTo>
                  <a:pt x="1312" y="920"/>
                </a:lnTo>
                <a:lnTo>
                  <a:pt x="1511" y="520"/>
                </a:lnTo>
                <a:lnTo>
                  <a:pt x="1709" y="240"/>
                </a:lnTo>
                <a:lnTo>
                  <a:pt x="1922" y="40"/>
                </a:lnTo>
                <a:lnTo>
                  <a:pt x="2128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8945768-25__text"/>
          <p:cNvSpPr txBox="1"/>
          <p:nvPr/>
        </p:nvSpPr>
        <p:spPr>
          <a:xfrm>
            <a:off x="1182440" y="3166690"/>
            <a:ext cx="1347267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+ 2x − 4 = 0</a:t>
            </a:r>
            <a:endParaRPr/>
          </a:p>
        </p:txBody>
      </p:sp>
      <p:sp>
        <p:nvSpPr>
          <p:cNvPr id="16" name="el-1785638945768-26"/>
          <p:cNvSpPr/>
          <p:nvPr/>
        </p:nvSpPr>
        <p:spPr>
          <a:xfrm>
            <a:off x="1182440" y="3166690"/>
            <a:ext cx="28575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9"/>
                </a:lnTo>
                <a:lnTo>
                  <a:pt x="70972" y="513"/>
                </a:lnTo>
                <a:lnTo>
                  <a:pt x="61732" y="906"/>
                </a:lnTo>
                <a:lnTo>
                  <a:pt x="52860" y="1406"/>
                </a:lnTo>
                <a:lnTo>
                  <a:pt x="44443" y="2007"/>
                </a:lnTo>
                <a:lnTo>
                  <a:pt x="36561" y="2703"/>
                </a:lnTo>
                <a:lnTo>
                  <a:pt x="29289" y="3487"/>
                </a:lnTo>
                <a:lnTo>
                  <a:pt x="22699" y="4353"/>
                </a:lnTo>
                <a:lnTo>
                  <a:pt x="16853" y="5292"/>
                </a:lnTo>
                <a:lnTo>
                  <a:pt x="11808" y="6294"/>
                </a:lnTo>
                <a:lnTo>
                  <a:pt x="7612" y="7350"/>
                </a:lnTo>
                <a:lnTo>
                  <a:pt x="4306" y="8451"/>
                </a:lnTo>
                <a:lnTo>
                  <a:pt x="1921" y="9584"/>
                </a:lnTo>
                <a:lnTo>
                  <a:pt x="482" y="10740"/>
                </a:lnTo>
                <a:lnTo>
                  <a:pt x="0" y="11907"/>
                </a:lnTo>
                <a:lnTo>
                  <a:pt x="0" y="88093"/>
                </a:lnTo>
                <a:lnTo>
                  <a:pt x="482" y="89260"/>
                </a:lnTo>
                <a:lnTo>
                  <a:pt x="1921" y="90416"/>
                </a:lnTo>
                <a:lnTo>
                  <a:pt x="4306" y="91549"/>
                </a:lnTo>
                <a:lnTo>
                  <a:pt x="7612" y="92650"/>
                </a:lnTo>
                <a:lnTo>
                  <a:pt x="11808" y="93706"/>
                </a:lnTo>
                <a:lnTo>
                  <a:pt x="16853" y="94708"/>
                </a:lnTo>
                <a:lnTo>
                  <a:pt x="22699" y="95647"/>
                </a:lnTo>
                <a:lnTo>
                  <a:pt x="29289" y="96513"/>
                </a:lnTo>
                <a:lnTo>
                  <a:pt x="36561" y="97297"/>
                </a:lnTo>
                <a:lnTo>
                  <a:pt x="44443" y="97993"/>
                </a:lnTo>
                <a:lnTo>
                  <a:pt x="52860" y="98594"/>
                </a:lnTo>
                <a:lnTo>
                  <a:pt x="61732" y="99094"/>
                </a:lnTo>
                <a:lnTo>
                  <a:pt x="70972" y="99487"/>
                </a:lnTo>
                <a:lnTo>
                  <a:pt x="80491" y="99771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3"/>
                </a:lnTo>
                <a:lnTo>
                  <a:pt x="95123" y="99771"/>
                </a:lnTo>
                <a:lnTo>
                  <a:pt x="92743" y="99487"/>
                </a:lnTo>
                <a:lnTo>
                  <a:pt x="90433" y="99094"/>
                </a:lnTo>
                <a:lnTo>
                  <a:pt x="88215" y="98594"/>
                </a:lnTo>
                <a:lnTo>
                  <a:pt x="86111" y="97993"/>
                </a:lnTo>
                <a:lnTo>
                  <a:pt x="84140" y="97297"/>
                </a:lnTo>
                <a:lnTo>
                  <a:pt x="82322" y="96513"/>
                </a:lnTo>
                <a:lnTo>
                  <a:pt x="80675" y="95647"/>
                </a:lnTo>
                <a:lnTo>
                  <a:pt x="79213" y="94708"/>
                </a:lnTo>
                <a:lnTo>
                  <a:pt x="77952" y="93706"/>
                </a:lnTo>
                <a:lnTo>
                  <a:pt x="76903" y="92650"/>
                </a:lnTo>
                <a:lnTo>
                  <a:pt x="76076" y="91549"/>
                </a:lnTo>
                <a:lnTo>
                  <a:pt x="75480" y="90416"/>
                </a:lnTo>
                <a:lnTo>
                  <a:pt x="75120" y="89260"/>
                </a:lnTo>
                <a:lnTo>
                  <a:pt x="75000" y="88093"/>
                </a:lnTo>
                <a:lnTo>
                  <a:pt x="75000" y="11907"/>
                </a:lnTo>
                <a:lnTo>
                  <a:pt x="75120" y="10740"/>
                </a:lnTo>
                <a:lnTo>
                  <a:pt x="75480" y="9584"/>
                </a:lnTo>
                <a:lnTo>
                  <a:pt x="76076" y="8451"/>
                </a:lnTo>
                <a:lnTo>
                  <a:pt x="76903" y="7350"/>
                </a:lnTo>
                <a:lnTo>
                  <a:pt x="77952" y="6294"/>
                </a:lnTo>
                <a:lnTo>
                  <a:pt x="79213" y="5292"/>
                </a:lnTo>
                <a:lnTo>
                  <a:pt x="80675" y="4353"/>
                </a:lnTo>
                <a:lnTo>
                  <a:pt x="82322" y="3487"/>
                </a:lnTo>
                <a:lnTo>
                  <a:pt x="84140" y="2703"/>
                </a:lnTo>
                <a:lnTo>
                  <a:pt x="86111" y="2007"/>
                </a:lnTo>
                <a:lnTo>
                  <a:pt x="88215" y="1406"/>
                </a:lnTo>
                <a:lnTo>
                  <a:pt x="90433" y="906"/>
                </a:lnTo>
                <a:lnTo>
                  <a:pt x="92743" y="513"/>
                </a:lnTo>
                <a:lnTo>
                  <a:pt x="95123" y="229"/>
                </a:lnTo>
                <a:lnTo>
                  <a:pt x="97550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8945757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8945752-3"/>
          <p:cNvSpPr txBox="1"/>
          <p:nvPr/>
        </p:nvSpPr>
        <p:spPr>
          <a:xfrm>
            <a:off x="400050" y="101203"/>
            <a:ext cx="371475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黄金分割——古希腊的完美比例</a:t>
            </a:r>
            <a:endParaRPr/>
          </a:p>
        </p:txBody>
      </p:sp>
      <p:sp>
        <p:nvSpPr>
          <p:cNvPr id="19" name="el-1785638945752-4"/>
          <p:cNvSpPr txBox="1"/>
          <p:nvPr/>
        </p:nvSpPr>
        <p:spPr>
          <a:xfrm>
            <a:off x="4250531" y="177403"/>
            <a:ext cx="9080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文化 · 数学</a:t>
            </a:r>
            <a:endParaRPr/>
          </a:p>
        </p:txBody>
      </p:sp>
      <p:sp>
        <p:nvSpPr>
          <p:cNvPr id="20" name="el-1785638945763-14"/>
          <p:cNvSpPr txBox="1"/>
          <p:nvPr/>
        </p:nvSpPr>
        <p:spPr>
          <a:xfrm>
            <a:off x="346472" y="168637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21" name="el-1785638945762-11"/>
          <p:cNvSpPr txBox="1"/>
          <p:nvPr/>
        </p:nvSpPr>
        <p:spPr>
          <a:xfrm>
            <a:off x="700088" y="1636068"/>
            <a:ext cx="3714750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早在公元前6世纪，古希腊数学家 </a:t>
            </a:r>
            <a:r>
              <a:rPr b="1"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毕达哥拉斯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就发现了黄金分割的秘密</a:t>
            </a:r>
            <a:endParaRPr/>
          </a:p>
        </p:txBody>
      </p:sp>
      <p:sp>
        <p:nvSpPr>
          <p:cNvPr id="22" name="el-1785638945764-16"/>
          <p:cNvSpPr txBox="1"/>
          <p:nvPr/>
        </p:nvSpPr>
        <p:spPr>
          <a:xfrm>
            <a:off x="346472" y="225787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23" name="el-1785638945764-18"/>
          <p:cNvSpPr txBox="1"/>
          <p:nvPr/>
        </p:nvSpPr>
        <p:spPr>
          <a:xfrm>
            <a:off x="700088" y="2207568"/>
            <a:ext cx="3714750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把一条线段分成两段，使较长段与全长的比等于较短段与较长段的比</a:t>
            </a:r>
            <a:endParaRPr/>
          </a:p>
        </p:txBody>
      </p:sp>
      <p:sp>
        <p:nvSpPr>
          <p:cNvPr id="24" name="el-1785638945765-19"/>
          <p:cNvSpPr txBox="1"/>
          <p:nvPr/>
        </p:nvSpPr>
        <p:spPr>
          <a:xfrm>
            <a:off x="346472" y="282937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25" name="el-1785638945762-12"/>
          <p:cNvSpPr txBox="1"/>
          <p:nvPr/>
        </p:nvSpPr>
        <p:spPr>
          <a:xfrm>
            <a:off x="700088" y="2779068"/>
            <a:ext cx="2959447" cy="2495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设全长为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，下部为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，则 </a:t>
            </a:r>
            <a:r>
              <a:rPr sz="108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26" name="el-1785638945766-23"/>
          <p:cNvSpPr txBox="1"/>
          <p:nvPr/>
        </p:nvSpPr>
        <p:spPr>
          <a:xfrm>
            <a:off x="346472" y="3207469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27" name="el-1785638945763-13"/>
          <p:cNvSpPr txBox="1"/>
          <p:nvPr/>
        </p:nvSpPr>
        <p:spPr>
          <a:xfrm>
            <a:off x="700088" y="3157166"/>
            <a:ext cx="3714750" cy="4930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55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整理得 </a:t>
            </a:r>
            <a:r>
              <a:rPr sz="106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这就是一个典型的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一元二次方程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！</a:t>
            </a:r>
            <a:endParaRPr/>
          </a:p>
        </p:txBody>
      </p:sp>
      <p:sp>
        <p:nvSpPr>
          <p:cNvPr id="28" name="el-1785638945756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29" name="el-1785638945756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03 / 16</a:t>
            </a:r>
            <a:endParaRPr/>
          </a:p>
        </p:txBody>
      </p:sp>
      <p:sp>
        <p:nvSpPr>
          <p:cNvPr id="30" name="el-1785638945760-9"/>
          <p:cNvSpPr/>
          <p:nvPr/>
        </p:nvSpPr>
        <p:spPr>
          <a:xfrm>
            <a:off x="5357813" y="1434703"/>
            <a:ext cx="2714625" cy="2000250"/>
          </a:xfrm>
          <a:prstGeom prst="roundRect">
            <a:avLst>
              <a:gd name="adj" fmla="val 7619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638945772-32"/>
          <p:cNvSpPr/>
          <p:nvPr/>
        </p:nvSpPr>
        <p:spPr>
          <a:xfrm>
            <a:off x="5715000" y="2018109"/>
            <a:ext cx="200025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1" y="0"/>
                </a:moveTo>
                <a:lnTo>
                  <a:pt x="96429" y="0"/>
                </a:lnTo>
                <a:lnTo>
                  <a:pt x="96781" y="267"/>
                </a:lnTo>
                <a:lnTo>
                  <a:pt x="97124" y="933"/>
                </a:lnTo>
                <a:lnTo>
                  <a:pt x="97467" y="2133"/>
                </a:lnTo>
                <a:lnTo>
                  <a:pt x="97795" y="3800"/>
                </a:lnTo>
                <a:lnTo>
                  <a:pt x="98114" y="5933"/>
                </a:lnTo>
                <a:lnTo>
                  <a:pt x="98414" y="8400"/>
                </a:lnTo>
                <a:lnTo>
                  <a:pt x="98695" y="11333"/>
                </a:lnTo>
                <a:lnTo>
                  <a:pt x="98952" y="14667"/>
                </a:lnTo>
                <a:lnTo>
                  <a:pt x="99190" y="18267"/>
                </a:lnTo>
                <a:lnTo>
                  <a:pt x="99400" y="22200"/>
                </a:lnTo>
                <a:lnTo>
                  <a:pt x="99576" y="26400"/>
                </a:lnTo>
                <a:lnTo>
                  <a:pt x="99729" y="30867"/>
                </a:lnTo>
                <a:lnTo>
                  <a:pt x="99848" y="35467"/>
                </a:lnTo>
                <a:lnTo>
                  <a:pt x="99933" y="40267"/>
                </a:lnTo>
                <a:lnTo>
                  <a:pt x="99981" y="4506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81" y="54933"/>
                </a:lnTo>
                <a:lnTo>
                  <a:pt x="99933" y="59733"/>
                </a:lnTo>
                <a:lnTo>
                  <a:pt x="99848" y="64533"/>
                </a:lnTo>
                <a:lnTo>
                  <a:pt x="99729" y="69133"/>
                </a:lnTo>
                <a:lnTo>
                  <a:pt x="99576" y="73600"/>
                </a:lnTo>
                <a:lnTo>
                  <a:pt x="99400" y="77800"/>
                </a:lnTo>
                <a:lnTo>
                  <a:pt x="99190" y="81733"/>
                </a:lnTo>
                <a:lnTo>
                  <a:pt x="98952" y="85333"/>
                </a:lnTo>
                <a:lnTo>
                  <a:pt x="98695" y="88667"/>
                </a:lnTo>
                <a:lnTo>
                  <a:pt x="98414" y="91600"/>
                </a:lnTo>
                <a:lnTo>
                  <a:pt x="98114" y="94067"/>
                </a:lnTo>
                <a:lnTo>
                  <a:pt x="97795" y="96200"/>
                </a:lnTo>
                <a:lnTo>
                  <a:pt x="97467" y="97867"/>
                </a:lnTo>
                <a:lnTo>
                  <a:pt x="97124" y="99067"/>
                </a:lnTo>
                <a:lnTo>
                  <a:pt x="96781" y="99733"/>
                </a:lnTo>
                <a:lnTo>
                  <a:pt x="96429" y="100000"/>
                </a:lnTo>
                <a:lnTo>
                  <a:pt x="3571" y="100000"/>
                </a:lnTo>
                <a:lnTo>
                  <a:pt x="3219" y="99733"/>
                </a:lnTo>
                <a:lnTo>
                  <a:pt x="2876" y="99067"/>
                </a:lnTo>
                <a:lnTo>
                  <a:pt x="2533" y="97867"/>
                </a:lnTo>
                <a:lnTo>
                  <a:pt x="2205" y="96200"/>
                </a:lnTo>
                <a:lnTo>
                  <a:pt x="1886" y="94067"/>
                </a:lnTo>
                <a:lnTo>
                  <a:pt x="1586" y="91600"/>
                </a:lnTo>
                <a:lnTo>
                  <a:pt x="1305" y="88667"/>
                </a:lnTo>
                <a:lnTo>
                  <a:pt x="1048" y="85333"/>
                </a:lnTo>
                <a:lnTo>
                  <a:pt x="810" y="81733"/>
                </a:lnTo>
                <a:lnTo>
                  <a:pt x="600" y="77800"/>
                </a:lnTo>
                <a:lnTo>
                  <a:pt x="424" y="73600"/>
                </a:lnTo>
                <a:lnTo>
                  <a:pt x="271" y="69133"/>
                </a:lnTo>
                <a:lnTo>
                  <a:pt x="152" y="64533"/>
                </a:lnTo>
                <a:lnTo>
                  <a:pt x="67" y="59733"/>
                </a:lnTo>
                <a:lnTo>
                  <a:pt x="19" y="54933"/>
                </a:lnTo>
                <a:lnTo>
                  <a:pt x="0" y="50000"/>
                </a:lnTo>
                <a:lnTo>
                  <a:pt x="0" y="50000"/>
                </a:lnTo>
                <a:lnTo>
                  <a:pt x="19" y="45067"/>
                </a:lnTo>
                <a:lnTo>
                  <a:pt x="67" y="40267"/>
                </a:lnTo>
                <a:lnTo>
                  <a:pt x="152" y="35467"/>
                </a:lnTo>
                <a:lnTo>
                  <a:pt x="271" y="30867"/>
                </a:lnTo>
                <a:lnTo>
                  <a:pt x="424" y="26400"/>
                </a:lnTo>
                <a:lnTo>
                  <a:pt x="600" y="22200"/>
                </a:lnTo>
                <a:lnTo>
                  <a:pt x="810" y="18267"/>
                </a:lnTo>
                <a:lnTo>
                  <a:pt x="1048" y="14667"/>
                </a:lnTo>
                <a:lnTo>
                  <a:pt x="1305" y="11333"/>
                </a:lnTo>
                <a:lnTo>
                  <a:pt x="1586" y="8400"/>
                </a:lnTo>
                <a:lnTo>
                  <a:pt x="1886" y="5933"/>
                </a:lnTo>
                <a:lnTo>
                  <a:pt x="2205" y="3800"/>
                </a:lnTo>
                <a:lnTo>
                  <a:pt x="2533" y="2133"/>
                </a:lnTo>
                <a:lnTo>
                  <a:pt x="2876" y="933"/>
                </a:lnTo>
                <a:lnTo>
                  <a:pt x="3219" y="267"/>
                </a:lnTo>
                <a:lnTo>
                  <a:pt x="3571" y="0"/>
                </a:lnTo>
                <a:close/>
              </a:path>
            </a:pathLst>
          </a:custGeom>
          <a:solidFill>
            <a:srgbClr val="D4C9B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8945776-36"/>
          <p:cNvSpPr/>
          <p:nvPr/>
        </p:nvSpPr>
        <p:spPr>
          <a:xfrm>
            <a:off x="5715000" y="2018109"/>
            <a:ext cx="80010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29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8929" y="100000"/>
                </a:lnTo>
                <a:lnTo>
                  <a:pt x="7190" y="99067"/>
                </a:lnTo>
                <a:lnTo>
                  <a:pt x="7214" y="99067"/>
                </a:lnTo>
                <a:lnTo>
                  <a:pt x="7190" y="99067"/>
                </a:lnTo>
                <a:lnTo>
                  <a:pt x="7262" y="99133"/>
                </a:lnTo>
                <a:lnTo>
                  <a:pt x="5500" y="96133"/>
                </a:lnTo>
                <a:lnTo>
                  <a:pt x="5512" y="96200"/>
                </a:lnTo>
                <a:lnTo>
                  <a:pt x="5524" y="96267"/>
                </a:lnTo>
                <a:lnTo>
                  <a:pt x="3964" y="91600"/>
                </a:lnTo>
                <a:lnTo>
                  <a:pt x="4000" y="91733"/>
                </a:lnTo>
                <a:lnTo>
                  <a:pt x="3964" y="91600"/>
                </a:lnTo>
                <a:lnTo>
                  <a:pt x="4071" y="92067"/>
                </a:lnTo>
                <a:lnTo>
                  <a:pt x="2690" y="85667"/>
                </a:lnTo>
                <a:lnTo>
                  <a:pt x="2619" y="85333"/>
                </a:lnTo>
                <a:lnTo>
                  <a:pt x="2560" y="84933"/>
                </a:lnTo>
                <a:lnTo>
                  <a:pt x="1500" y="77800"/>
                </a:lnTo>
                <a:lnTo>
                  <a:pt x="1524" y="78000"/>
                </a:lnTo>
                <a:lnTo>
                  <a:pt x="1500" y="77800"/>
                </a:lnTo>
                <a:lnTo>
                  <a:pt x="1571" y="78533"/>
                </a:lnTo>
                <a:lnTo>
                  <a:pt x="667" y="69067"/>
                </a:lnTo>
                <a:lnTo>
                  <a:pt x="679" y="69133"/>
                </a:lnTo>
                <a:lnTo>
                  <a:pt x="690" y="69200"/>
                </a:lnTo>
                <a:lnTo>
                  <a:pt x="167" y="59733"/>
                </a:lnTo>
                <a:lnTo>
                  <a:pt x="179" y="59933"/>
                </a:lnTo>
                <a:lnTo>
                  <a:pt x="167" y="59733"/>
                </a:lnTo>
                <a:lnTo>
                  <a:pt x="179" y="60333"/>
                </a:lnTo>
                <a:lnTo>
                  <a:pt x="0" y="50000"/>
                </a:lnTo>
                <a:lnTo>
                  <a:pt x="167" y="40267"/>
                </a:lnTo>
                <a:lnTo>
                  <a:pt x="167" y="40400"/>
                </a:lnTo>
                <a:lnTo>
                  <a:pt x="167" y="40267"/>
                </a:lnTo>
                <a:lnTo>
                  <a:pt x="155" y="40667"/>
                </a:lnTo>
                <a:lnTo>
                  <a:pt x="690" y="30800"/>
                </a:lnTo>
                <a:lnTo>
                  <a:pt x="679" y="30867"/>
                </a:lnTo>
                <a:lnTo>
                  <a:pt x="667" y="30933"/>
                </a:lnTo>
                <a:lnTo>
                  <a:pt x="1500" y="22200"/>
                </a:lnTo>
                <a:lnTo>
                  <a:pt x="1476" y="22400"/>
                </a:lnTo>
                <a:lnTo>
                  <a:pt x="1500" y="22200"/>
                </a:lnTo>
                <a:lnTo>
                  <a:pt x="1417" y="22800"/>
                </a:lnTo>
                <a:lnTo>
                  <a:pt x="2560" y="15067"/>
                </a:lnTo>
                <a:lnTo>
                  <a:pt x="2619" y="14667"/>
                </a:lnTo>
                <a:lnTo>
                  <a:pt x="2690" y="14333"/>
                </a:lnTo>
                <a:lnTo>
                  <a:pt x="3964" y="8400"/>
                </a:lnTo>
                <a:lnTo>
                  <a:pt x="3929" y="8533"/>
                </a:lnTo>
                <a:lnTo>
                  <a:pt x="3964" y="8400"/>
                </a:lnTo>
                <a:lnTo>
                  <a:pt x="3833" y="8800"/>
                </a:lnTo>
                <a:lnTo>
                  <a:pt x="5524" y="3733"/>
                </a:lnTo>
                <a:lnTo>
                  <a:pt x="5512" y="3800"/>
                </a:lnTo>
                <a:lnTo>
                  <a:pt x="5500" y="3867"/>
                </a:lnTo>
                <a:lnTo>
                  <a:pt x="7190" y="933"/>
                </a:lnTo>
                <a:lnTo>
                  <a:pt x="7155" y="1000"/>
                </a:lnTo>
                <a:lnTo>
                  <a:pt x="7190" y="933"/>
                </a:lnTo>
                <a:lnTo>
                  <a:pt x="7083" y="1000"/>
                </a:lnTo>
                <a:close/>
              </a:path>
            </a:pathLst>
          </a:cu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8945777-37"/>
          <p:cNvSpPr/>
          <p:nvPr/>
        </p:nvSpPr>
        <p:spPr>
          <a:xfrm>
            <a:off x="6515100" y="2018109"/>
            <a:ext cx="120015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048" y="0"/>
                </a:lnTo>
                <a:lnTo>
                  <a:pt x="95206" y="933"/>
                </a:lnTo>
                <a:lnTo>
                  <a:pt x="95190" y="933"/>
                </a:lnTo>
                <a:lnTo>
                  <a:pt x="95206" y="933"/>
                </a:lnTo>
                <a:lnTo>
                  <a:pt x="95159" y="867"/>
                </a:lnTo>
                <a:lnTo>
                  <a:pt x="96333" y="3867"/>
                </a:lnTo>
                <a:lnTo>
                  <a:pt x="96325" y="3800"/>
                </a:lnTo>
                <a:lnTo>
                  <a:pt x="96317" y="3733"/>
                </a:lnTo>
                <a:lnTo>
                  <a:pt x="97357" y="8400"/>
                </a:lnTo>
                <a:lnTo>
                  <a:pt x="97333" y="8267"/>
                </a:lnTo>
                <a:lnTo>
                  <a:pt x="97357" y="8400"/>
                </a:lnTo>
                <a:lnTo>
                  <a:pt x="97286" y="7933"/>
                </a:lnTo>
                <a:lnTo>
                  <a:pt x="98206" y="14333"/>
                </a:lnTo>
                <a:lnTo>
                  <a:pt x="98254" y="14667"/>
                </a:lnTo>
                <a:lnTo>
                  <a:pt x="98294" y="15067"/>
                </a:lnTo>
                <a:lnTo>
                  <a:pt x="99000" y="22200"/>
                </a:lnTo>
                <a:lnTo>
                  <a:pt x="98984" y="22000"/>
                </a:lnTo>
                <a:lnTo>
                  <a:pt x="99000" y="22200"/>
                </a:lnTo>
                <a:lnTo>
                  <a:pt x="98952" y="21467"/>
                </a:lnTo>
                <a:lnTo>
                  <a:pt x="99556" y="30933"/>
                </a:lnTo>
                <a:lnTo>
                  <a:pt x="99548" y="30867"/>
                </a:lnTo>
                <a:lnTo>
                  <a:pt x="99540" y="30800"/>
                </a:lnTo>
                <a:lnTo>
                  <a:pt x="99889" y="40267"/>
                </a:lnTo>
                <a:lnTo>
                  <a:pt x="99881" y="40067"/>
                </a:lnTo>
                <a:lnTo>
                  <a:pt x="99889" y="40267"/>
                </a:lnTo>
                <a:lnTo>
                  <a:pt x="99881" y="39667"/>
                </a:lnTo>
                <a:lnTo>
                  <a:pt x="100000" y="50000"/>
                </a:lnTo>
                <a:lnTo>
                  <a:pt x="99889" y="59733"/>
                </a:lnTo>
                <a:lnTo>
                  <a:pt x="99889" y="59600"/>
                </a:lnTo>
                <a:lnTo>
                  <a:pt x="99889" y="59733"/>
                </a:lnTo>
                <a:lnTo>
                  <a:pt x="99897" y="59333"/>
                </a:lnTo>
                <a:lnTo>
                  <a:pt x="99540" y="69200"/>
                </a:lnTo>
                <a:lnTo>
                  <a:pt x="99548" y="69133"/>
                </a:lnTo>
                <a:lnTo>
                  <a:pt x="99556" y="69067"/>
                </a:lnTo>
                <a:lnTo>
                  <a:pt x="99000" y="77800"/>
                </a:lnTo>
                <a:lnTo>
                  <a:pt x="99016" y="77600"/>
                </a:lnTo>
                <a:lnTo>
                  <a:pt x="99000" y="77800"/>
                </a:lnTo>
                <a:lnTo>
                  <a:pt x="99056" y="77200"/>
                </a:lnTo>
                <a:lnTo>
                  <a:pt x="98294" y="84933"/>
                </a:lnTo>
                <a:lnTo>
                  <a:pt x="98254" y="85333"/>
                </a:lnTo>
                <a:lnTo>
                  <a:pt x="98206" y="85667"/>
                </a:lnTo>
                <a:lnTo>
                  <a:pt x="97357" y="91600"/>
                </a:lnTo>
                <a:lnTo>
                  <a:pt x="97381" y="91467"/>
                </a:lnTo>
                <a:lnTo>
                  <a:pt x="97357" y="91600"/>
                </a:lnTo>
                <a:lnTo>
                  <a:pt x="97444" y="91200"/>
                </a:lnTo>
                <a:lnTo>
                  <a:pt x="96317" y="96267"/>
                </a:lnTo>
                <a:lnTo>
                  <a:pt x="96325" y="96200"/>
                </a:lnTo>
                <a:lnTo>
                  <a:pt x="96333" y="96133"/>
                </a:lnTo>
                <a:lnTo>
                  <a:pt x="95206" y="99067"/>
                </a:lnTo>
                <a:lnTo>
                  <a:pt x="95230" y="99000"/>
                </a:lnTo>
                <a:lnTo>
                  <a:pt x="95206" y="99067"/>
                </a:lnTo>
                <a:lnTo>
                  <a:pt x="95278" y="99000"/>
                </a:lnTo>
                <a:lnTo>
                  <a:pt x="9404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2500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8945773-33"/>
          <p:cNvSpPr/>
          <p:nvPr/>
        </p:nvSpPr>
        <p:spPr>
          <a:xfrm>
            <a:off x="5919192" y="2532459"/>
            <a:ext cx="1591791" cy="2714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8945769-28"/>
          <p:cNvSpPr/>
          <p:nvPr/>
        </p:nvSpPr>
        <p:spPr>
          <a:xfrm>
            <a:off x="5731743" y="2932509"/>
            <a:ext cx="1966764" cy="21431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5638945760-10"/>
          <p:cNvCxnSpPr/>
          <p:nvPr/>
        </p:nvCxnSpPr>
        <p:spPr>
          <a:xfrm>
            <a:off x="5092080" y="3552825"/>
            <a:ext cx="324609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638945770-31"/>
          <p:cNvSpPr txBox="1"/>
          <p:nvPr/>
        </p:nvSpPr>
        <p:spPr>
          <a:xfrm>
            <a:off x="6191473" y="1722834"/>
            <a:ext cx="111152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⚖ 黄金分割比例</a:t>
            </a:r>
            <a:endParaRPr/>
          </a:p>
        </p:txBody>
      </p:sp>
      <p:sp>
        <p:nvSpPr>
          <p:cNvPr id="38" name="el-1785638945774-34"/>
          <p:cNvSpPr txBox="1"/>
          <p:nvPr/>
        </p:nvSpPr>
        <p:spPr>
          <a:xfrm>
            <a:off x="5743575" y="2218134"/>
            <a:ext cx="8401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较短段  </a:t>
            </a:r>
            <a:r>
              <a:rPr b="1" sz="90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(2−x)</a:t>
            </a:r>
            <a:endParaRPr/>
          </a:p>
        </p:txBody>
      </p:sp>
      <p:sp>
        <p:nvSpPr>
          <p:cNvPr id="39" name="el-1785638945774-35"/>
          <p:cNvSpPr txBox="1"/>
          <p:nvPr/>
        </p:nvSpPr>
        <p:spPr>
          <a:xfrm>
            <a:off x="7149034" y="2218134"/>
            <a:ext cx="6019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较长段  </a:t>
            </a: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40" name="el-1785638945777-38"/>
          <p:cNvSpPr txBox="1"/>
          <p:nvPr/>
        </p:nvSpPr>
        <p:spPr>
          <a:xfrm>
            <a:off x="6069211" y="2582466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全长</a:t>
            </a:r>
            <a:endParaRPr/>
          </a:p>
        </p:txBody>
      </p:sp>
      <p:sp>
        <p:nvSpPr>
          <p:cNvPr id="41" name="el-1785638945777-40"/>
          <p:cNvSpPr txBox="1"/>
          <p:nvPr/>
        </p:nvSpPr>
        <p:spPr>
          <a:xfrm>
            <a:off x="6369249" y="2582466"/>
            <a:ext cx="1436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2" name="el-1785638945777-41"/>
          <p:cNvSpPr txBox="1"/>
          <p:nvPr/>
        </p:nvSpPr>
        <p:spPr>
          <a:xfrm>
            <a:off x="6734324" y="2584847"/>
            <a:ext cx="189086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φ</a:t>
            </a:r>
            <a:endParaRPr/>
          </a:p>
        </p:txBody>
      </p:sp>
      <p:sp>
        <p:nvSpPr>
          <p:cNvPr id="43" name="el-1785638945777-39"/>
          <p:cNvSpPr txBox="1"/>
          <p:nvPr/>
        </p:nvSpPr>
        <p:spPr>
          <a:xfrm>
            <a:off x="6894835" y="2582466"/>
            <a:ext cx="53042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≈ 0.618</a:t>
            </a:r>
            <a:endParaRPr/>
          </a:p>
        </p:txBody>
      </p:sp>
      <p:sp>
        <p:nvSpPr>
          <p:cNvPr id="44" name="el-1785638945769-27"/>
          <p:cNvSpPr txBox="1"/>
          <p:nvPr/>
        </p:nvSpPr>
        <p:spPr>
          <a:xfrm>
            <a:off x="5867474" y="2968228"/>
            <a:ext cx="188461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5B4A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840" spc="28">
                <a:solidFill>
                  <a:srgbClr val="6B5B4A"/>
                </a:solidFill>
                <a:latin typeface="Microsoft YaHei"/>
                <a:ea typeface="Microsoft YaHei"/>
                <a:cs typeface="Microsoft YaHei"/>
              </a:rPr>
              <a:t> 满足 x² = 2(2−x) → 黄金分割数</a:t>
            </a:r>
            <a:endParaRPr/>
          </a:p>
        </p:txBody>
      </p:sp>
      <p:sp>
        <p:nvSpPr>
          <p:cNvPr id="45" name="el-1785638945769-29"/>
          <p:cNvSpPr txBox="1"/>
          <p:nvPr/>
        </p:nvSpPr>
        <p:spPr>
          <a:xfrm>
            <a:off x="5478736" y="3642122"/>
            <a:ext cx="144668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x² + 2x − 4 = 0</a:t>
            </a:r>
            <a:endParaRPr/>
          </a:p>
        </p:txBody>
      </p:sp>
      <p:sp>
        <p:nvSpPr>
          <p:cNvPr id="46" name="el-1785638945769-30"/>
          <p:cNvSpPr txBox="1"/>
          <p:nvPr/>
        </p:nvSpPr>
        <p:spPr>
          <a:xfrm>
            <a:off x="6906369" y="3689747"/>
            <a:ext cx="102371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—— 方程的雏形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6223-60"/>
          <p:cNvSpPr/>
          <p:nvPr/>
        </p:nvSpPr>
        <p:spPr>
          <a:xfrm>
            <a:off x="7715250" y="-28575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0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6223-61"/>
          <p:cNvSpPr/>
          <p:nvPr/>
        </p:nvSpPr>
        <p:spPr>
          <a:xfrm>
            <a:off x="71438" y="3786188"/>
            <a:ext cx="1285875" cy="12858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894620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8946201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620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620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6202-7"/>
          <p:cNvSpPr/>
          <p:nvPr/>
        </p:nvSpPr>
        <p:spPr>
          <a:xfrm>
            <a:off x="4400550" y="155972"/>
            <a:ext cx="958081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8946208-18"/>
          <p:cNvSpPr/>
          <p:nvPr/>
        </p:nvSpPr>
        <p:spPr>
          <a:xfrm>
            <a:off x="400050" y="1573485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8946208-21"/>
          <p:cNvSpPr/>
          <p:nvPr/>
        </p:nvSpPr>
        <p:spPr>
          <a:xfrm>
            <a:off x="400050" y="2144985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8946209-23"/>
          <p:cNvSpPr/>
          <p:nvPr/>
        </p:nvSpPr>
        <p:spPr>
          <a:xfrm>
            <a:off x="400050" y="2517130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8946210-24"/>
          <p:cNvSpPr/>
          <p:nvPr/>
        </p:nvSpPr>
        <p:spPr>
          <a:xfrm>
            <a:off x="2205410" y="2502843"/>
            <a:ext cx="1025500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78" y="0"/>
                </a:moveTo>
                <a:lnTo>
                  <a:pt x="97222" y="0"/>
                </a:lnTo>
                <a:lnTo>
                  <a:pt x="97491" y="40"/>
                </a:lnTo>
                <a:lnTo>
                  <a:pt x="97769" y="240"/>
                </a:lnTo>
                <a:lnTo>
                  <a:pt x="98028" y="520"/>
                </a:lnTo>
                <a:lnTo>
                  <a:pt x="98287" y="920"/>
                </a:lnTo>
                <a:lnTo>
                  <a:pt x="98528" y="1400"/>
                </a:lnTo>
                <a:lnTo>
                  <a:pt x="98769" y="2040"/>
                </a:lnTo>
                <a:lnTo>
                  <a:pt x="98981" y="2720"/>
                </a:lnTo>
                <a:lnTo>
                  <a:pt x="99185" y="3520"/>
                </a:lnTo>
                <a:lnTo>
                  <a:pt x="99370" y="4400"/>
                </a:lnTo>
                <a:lnTo>
                  <a:pt x="99528" y="5320"/>
                </a:lnTo>
                <a:lnTo>
                  <a:pt x="99676" y="6360"/>
                </a:lnTo>
                <a:lnTo>
                  <a:pt x="99787" y="7400"/>
                </a:lnTo>
                <a:lnTo>
                  <a:pt x="99880" y="8520"/>
                </a:lnTo>
                <a:lnTo>
                  <a:pt x="99944" y="9640"/>
                </a:lnTo>
                <a:lnTo>
                  <a:pt x="99991" y="10840"/>
                </a:lnTo>
                <a:lnTo>
                  <a:pt x="100000" y="12000"/>
                </a:lnTo>
                <a:lnTo>
                  <a:pt x="100000" y="88000"/>
                </a:lnTo>
                <a:lnTo>
                  <a:pt x="99991" y="89160"/>
                </a:lnTo>
                <a:lnTo>
                  <a:pt x="99944" y="90360"/>
                </a:lnTo>
                <a:lnTo>
                  <a:pt x="99880" y="91480"/>
                </a:lnTo>
                <a:lnTo>
                  <a:pt x="99787" y="92600"/>
                </a:lnTo>
                <a:lnTo>
                  <a:pt x="99676" y="93640"/>
                </a:lnTo>
                <a:lnTo>
                  <a:pt x="99528" y="94680"/>
                </a:lnTo>
                <a:lnTo>
                  <a:pt x="99370" y="95600"/>
                </a:lnTo>
                <a:lnTo>
                  <a:pt x="99185" y="96480"/>
                </a:lnTo>
                <a:lnTo>
                  <a:pt x="98981" y="97280"/>
                </a:lnTo>
                <a:lnTo>
                  <a:pt x="98769" y="97960"/>
                </a:lnTo>
                <a:lnTo>
                  <a:pt x="98528" y="98600"/>
                </a:lnTo>
                <a:lnTo>
                  <a:pt x="98287" y="99080"/>
                </a:lnTo>
                <a:lnTo>
                  <a:pt x="98028" y="99480"/>
                </a:lnTo>
                <a:lnTo>
                  <a:pt x="97769" y="99760"/>
                </a:lnTo>
                <a:lnTo>
                  <a:pt x="97491" y="99960"/>
                </a:lnTo>
                <a:lnTo>
                  <a:pt x="97222" y="100000"/>
                </a:lnTo>
                <a:lnTo>
                  <a:pt x="2778" y="100000"/>
                </a:lnTo>
                <a:lnTo>
                  <a:pt x="2509" y="99960"/>
                </a:lnTo>
                <a:lnTo>
                  <a:pt x="2231" y="99760"/>
                </a:lnTo>
                <a:lnTo>
                  <a:pt x="1972" y="99480"/>
                </a:lnTo>
                <a:lnTo>
                  <a:pt x="1713" y="99080"/>
                </a:lnTo>
                <a:lnTo>
                  <a:pt x="1472" y="98600"/>
                </a:lnTo>
                <a:lnTo>
                  <a:pt x="1231" y="97960"/>
                </a:lnTo>
                <a:lnTo>
                  <a:pt x="1019" y="97280"/>
                </a:lnTo>
                <a:lnTo>
                  <a:pt x="815" y="96480"/>
                </a:lnTo>
                <a:lnTo>
                  <a:pt x="630" y="95600"/>
                </a:lnTo>
                <a:lnTo>
                  <a:pt x="472" y="94680"/>
                </a:lnTo>
                <a:lnTo>
                  <a:pt x="324" y="93640"/>
                </a:lnTo>
                <a:lnTo>
                  <a:pt x="213" y="92600"/>
                </a:lnTo>
                <a:lnTo>
                  <a:pt x="120" y="91480"/>
                </a:lnTo>
                <a:lnTo>
                  <a:pt x="56" y="90360"/>
                </a:lnTo>
                <a:lnTo>
                  <a:pt x="9" y="89160"/>
                </a:lnTo>
                <a:lnTo>
                  <a:pt x="0" y="88000"/>
                </a:lnTo>
                <a:lnTo>
                  <a:pt x="0" y="12000"/>
                </a:lnTo>
                <a:lnTo>
                  <a:pt x="9" y="10840"/>
                </a:lnTo>
                <a:lnTo>
                  <a:pt x="56" y="9640"/>
                </a:lnTo>
                <a:lnTo>
                  <a:pt x="120" y="8520"/>
                </a:lnTo>
                <a:lnTo>
                  <a:pt x="213" y="7400"/>
                </a:lnTo>
                <a:lnTo>
                  <a:pt x="324" y="6360"/>
                </a:lnTo>
                <a:lnTo>
                  <a:pt x="472" y="5320"/>
                </a:lnTo>
                <a:lnTo>
                  <a:pt x="630" y="4400"/>
                </a:lnTo>
                <a:lnTo>
                  <a:pt x="815" y="3520"/>
                </a:lnTo>
                <a:lnTo>
                  <a:pt x="1019" y="2720"/>
                </a:lnTo>
                <a:lnTo>
                  <a:pt x="1231" y="2040"/>
                </a:lnTo>
                <a:lnTo>
                  <a:pt x="1472" y="1400"/>
                </a:lnTo>
                <a:lnTo>
                  <a:pt x="1713" y="920"/>
                </a:lnTo>
                <a:lnTo>
                  <a:pt x="1972" y="520"/>
                </a:lnTo>
                <a:lnTo>
                  <a:pt x="2231" y="240"/>
                </a:lnTo>
                <a:lnTo>
                  <a:pt x="2509" y="40"/>
                </a:lnTo>
                <a:lnTo>
                  <a:pt x="2778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8946210-24__text"/>
          <p:cNvSpPr txBox="1"/>
          <p:nvPr/>
        </p:nvSpPr>
        <p:spPr>
          <a:xfrm>
            <a:off x="2205410" y="2502843"/>
            <a:ext cx="102550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BC² = 2AC</a:t>
            </a:r>
            <a:endParaRPr/>
          </a:p>
        </p:txBody>
      </p:sp>
      <p:sp>
        <p:nvSpPr>
          <p:cNvPr id="14" name="el-1785638946210-25"/>
          <p:cNvSpPr/>
          <p:nvPr/>
        </p:nvSpPr>
        <p:spPr>
          <a:xfrm>
            <a:off x="2205410" y="2502843"/>
            <a:ext cx="28575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9"/>
                </a:lnTo>
                <a:lnTo>
                  <a:pt x="70972" y="513"/>
                </a:lnTo>
                <a:lnTo>
                  <a:pt x="61732" y="906"/>
                </a:lnTo>
                <a:lnTo>
                  <a:pt x="52860" y="1406"/>
                </a:lnTo>
                <a:lnTo>
                  <a:pt x="44443" y="2007"/>
                </a:lnTo>
                <a:lnTo>
                  <a:pt x="36561" y="2703"/>
                </a:lnTo>
                <a:lnTo>
                  <a:pt x="29289" y="3487"/>
                </a:lnTo>
                <a:lnTo>
                  <a:pt x="22699" y="4353"/>
                </a:lnTo>
                <a:lnTo>
                  <a:pt x="16853" y="5292"/>
                </a:lnTo>
                <a:lnTo>
                  <a:pt x="11808" y="6294"/>
                </a:lnTo>
                <a:lnTo>
                  <a:pt x="7612" y="7350"/>
                </a:lnTo>
                <a:lnTo>
                  <a:pt x="4306" y="8451"/>
                </a:lnTo>
                <a:lnTo>
                  <a:pt x="1921" y="9584"/>
                </a:lnTo>
                <a:lnTo>
                  <a:pt x="482" y="10740"/>
                </a:lnTo>
                <a:lnTo>
                  <a:pt x="0" y="11907"/>
                </a:lnTo>
                <a:lnTo>
                  <a:pt x="0" y="88093"/>
                </a:lnTo>
                <a:lnTo>
                  <a:pt x="482" y="89260"/>
                </a:lnTo>
                <a:lnTo>
                  <a:pt x="1921" y="90416"/>
                </a:lnTo>
                <a:lnTo>
                  <a:pt x="4306" y="91549"/>
                </a:lnTo>
                <a:lnTo>
                  <a:pt x="7612" y="92650"/>
                </a:lnTo>
                <a:lnTo>
                  <a:pt x="11808" y="93706"/>
                </a:lnTo>
                <a:lnTo>
                  <a:pt x="16853" y="94708"/>
                </a:lnTo>
                <a:lnTo>
                  <a:pt x="22699" y="95647"/>
                </a:lnTo>
                <a:lnTo>
                  <a:pt x="29289" y="96513"/>
                </a:lnTo>
                <a:lnTo>
                  <a:pt x="36561" y="97297"/>
                </a:lnTo>
                <a:lnTo>
                  <a:pt x="44443" y="97993"/>
                </a:lnTo>
                <a:lnTo>
                  <a:pt x="52860" y="98594"/>
                </a:lnTo>
                <a:lnTo>
                  <a:pt x="61732" y="99094"/>
                </a:lnTo>
                <a:lnTo>
                  <a:pt x="70972" y="99487"/>
                </a:lnTo>
                <a:lnTo>
                  <a:pt x="80491" y="99771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3"/>
                </a:lnTo>
                <a:lnTo>
                  <a:pt x="95123" y="99771"/>
                </a:lnTo>
                <a:lnTo>
                  <a:pt x="92743" y="99487"/>
                </a:lnTo>
                <a:lnTo>
                  <a:pt x="90433" y="99094"/>
                </a:lnTo>
                <a:lnTo>
                  <a:pt x="88215" y="98594"/>
                </a:lnTo>
                <a:lnTo>
                  <a:pt x="86111" y="97993"/>
                </a:lnTo>
                <a:lnTo>
                  <a:pt x="84140" y="97297"/>
                </a:lnTo>
                <a:lnTo>
                  <a:pt x="82322" y="96513"/>
                </a:lnTo>
                <a:lnTo>
                  <a:pt x="80675" y="95647"/>
                </a:lnTo>
                <a:lnTo>
                  <a:pt x="79213" y="94708"/>
                </a:lnTo>
                <a:lnTo>
                  <a:pt x="77952" y="93706"/>
                </a:lnTo>
                <a:lnTo>
                  <a:pt x="76903" y="92650"/>
                </a:lnTo>
                <a:lnTo>
                  <a:pt x="76076" y="91549"/>
                </a:lnTo>
                <a:lnTo>
                  <a:pt x="75480" y="90416"/>
                </a:lnTo>
                <a:lnTo>
                  <a:pt x="75120" y="89260"/>
                </a:lnTo>
                <a:lnTo>
                  <a:pt x="75000" y="88093"/>
                </a:lnTo>
                <a:lnTo>
                  <a:pt x="75000" y="11907"/>
                </a:lnTo>
                <a:lnTo>
                  <a:pt x="75120" y="10740"/>
                </a:lnTo>
                <a:lnTo>
                  <a:pt x="75480" y="9584"/>
                </a:lnTo>
                <a:lnTo>
                  <a:pt x="76076" y="8451"/>
                </a:lnTo>
                <a:lnTo>
                  <a:pt x="76903" y="7350"/>
                </a:lnTo>
                <a:lnTo>
                  <a:pt x="77952" y="6294"/>
                </a:lnTo>
                <a:lnTo>
                  <a:pt x="79213" y="5292"/>
                </a:lnTo>
                <a:lnTo>
                  <a:pt x="80675" y="4353"/>
                </a:lnTo>
                <a:lnTo>
                  <a:pt x="82322" y="3487"/>
                </a:lnTo>
                <a:lnTo>
                  <a:pt x="84140" y="2703"/>
                </a:lnTo>
                <a:lnTo>
                  <a:pt x="86111" y="2007"/>
                </a:lnTo>
                <a:lnTo>
                  <a:pt x="88215" y="1406"/>
                </a:lnTo>
                <a:lnTo>
                  <a:pt x="90433" y="906"/>
                </a:lnTo>
                <a:lnTo>
                  <a:pt x="92743" y="513"/>
                </a:lnTo>
                <a:lnTo>
                  <a:pt x="95123" y="229"/>
                </a:lnTo>
                <a:lnTo>
                  <a:pt x="97550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8946210-27"/>
          <p:cNvSpPr/>
          <p:nvPr/>
        </p:nvSpPr>
        <p:spPr>
          <a:xfrm>
            <a:off x="400050" y="2885703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8946211-28"/>
          <p:cNvSpPr/>
          <p:nvPr/>
        </p:nvSpPr>
        <p:spPr>
          <a:xfrm>
            <a:off x="1283047" y="2871416"/>
            <a:ext cx="1100510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86" y="0"/>
                </a:moveTo>
                <a:lnTo>
                  <a:pt x="97414" y="0"/>
                </a:lnTo>
                <a:lnTo>
                  <a:pt x="97664" y="40"/>
                </a:lnTo>
                <a:lnTo>
                  <a:pt x="97922" y="240"/>
                </a:lnTo>
                <a:lnTo>
                  <a:pt x="98164" y="520"/>
                </a:lnTo>
                <a:lnTo>
                  <a:pt x="98405" y="920"/>
                </a:lnTo>
                <a:lnTo>
                  <a:pt x="98629" y="1400"/>
                </a:lnTo>
                <a:lnTo>
                  <a:pt x="98853" y="2040"/>
                </a:lnTo>
                <a:lnTo>
                  <a:pt x="99052" y="2720"/>
                </a:lnTo>
                <a:lnTo>
                  <a:pt x="99241" y="3520"/>
                </a:lnTo>
                <a:lnTo>
                  <a:pt x="99414" y="4400"/>
                </a:lnTo>
                <a:lnTo>
                  <a:pt x="99560" y="5320"/>
                </a:lnTo>
                <a:lnTo>
                  <a:pt x="99698" y="6360"/>
                </a:lnTo>
                <a:lnTo>
                  <a:pt x="99802" y="7400"/>
                </a:lnTo>
                <a:lnTo>
                  <a:pt x="99888" y="8520"/>
                </a:lnTo>
                <a:lnTo>
                  <a:pt x="99948" y="9640"/>
                </a:lnTo>
                <a:lnTo>
                  <a:pt x="99991" y="10840"/>
                </a:lnTo>
                <a:lnTo>
                  <a:pt x="100000" y="12000"/>
                </a:lnTo>
                <a:lnTo>
                  <a:pt x="100000" y="88000"/>
                </a:lnTo>
                <a:lnTo>
                  <a:pt x="99991" y="89160"/>
                </a:lnTo>
                <a:lnTo>
                  <a:pt x="99948" y="90360"/>
                </a:lnTo>
                <a:lnTo>
                  <a:pt x="99888" y="91480"/>
                </a:lnTo>
                <a:lnTo>
                  <a:pt x="99802" y="92600"/>
                </a:lnTo>
                <a:lnTo>
                  <a:pt x="99698" y="93640"/>
                </a:lnTo>
                <a:lnTo>
                  <a:pt x="99560" y="94680"/>
                </a:lnTo>
                <a:lnTo>
                  <a:pt x="99414" y="95600"/>
                </a:lnTo>
                <a:lnTo>
                  <a:pt x="99241" y="96480"/>
                </a:lnTo>
                <a:lnTo>
                  <a:pt x="99052" y="97280"/>
                </a:lnTo>
                <a:lnTo>
                  <a:pt x="98853" y="97960"/>
                </a:lnTo>
                <a:lnTo>
                  <a:pt x="98629" y="98600"/>
                </a:lnTo>
                <a:lnTo>
                  <a:pt x="98405" y="99080"/>
                </a:lnTo>
                <a:lnTo>
                  <a:pt x="98164" y="99480"/>
                </a:lnTo>
                <a:lnTo>
                  <a:pt x="97922" y="99760"/>
                </a:lnTo>
                <a:lnTo>
                  <a:pt x="97664" y="99960"/>
                </a:lnTo>
                <a:lnTo>
                  <a:pt x="97414" y="100000"/>
                </a:lnTo>
                <a:lnTo>
                  <a:pt x="2586" y="100000"/>
                </a:lnTo>
                <a:lnTo>
                  <a:pt x="2336" y="99960"/>
                </a:lnTo>
                <a:lnTo>
                  <a:pt x="2078" y="99760"/>
                </a:lnTo>
                <a:lnTo>
                  <a:pt x="1836" y="99480"/>
                </a:lnTo>
                <a:lnTo>
                  <a:pt x="1595" y="99080"/>
                </a:lnTo>
                <a:lnTo>
                  <a:pt x="1371" y="98600"/>
                </a:lnTo>
                <a:lnTo>
                  <a:pt x="1147" y="97960"/>
                </a:lnTo>
                <a:lnTo>
                  <a:pt x="948" y="97280"/>
                </a:lnTo>
                <a:lnTo>
                  <a:pt x="759" y="96480"/>
                </a:lnTo>
                <a:lnTo>
                  <a:pt x="586" y="95600"/>
                </a:lnTo>
                <a:lnTo>
                  <a:pt x="440" y="94680"/>
                </a:lnTo>
                <a:lnTo>
                  <a:pt x="302" y="93640"/>
                </a:lnTo>
                <a:lnTo>
                  <a:pt x="198" y="92600"/>
                </a:lnTo>
                <a:lnTo>
                  <a:pt x="112" y="91480"/>
                </a:lnTo>
                <a:lnTo>
                  <a:pt x="52" y="90360"/>
                </a:lnTo>
                <a:lnTo>
                  <a:pt x="9" y="89160"/>
                </a:lnTo>
                <a:lnTo>
                  <a:pt x="0" y="88000"/>
                </a:lnTo>
                <a:lnTo>
                  <a:pt x="0" y="12000"/>
                </a:lnTo>
                <a:lnTo>
                  <a:pt x="9" y="10840"/>
                </a:lnTo>
                <a:lnTo>
                  <a:pt x="52" y="9640"/>
                </a:lnTo>
                <a:lnTo>
                  <a:pt x="112" y="8520"/>
                </a:lnTo>
                <a:lnTo>
                  <a:pt x="198" y="7400"/>
                </a:lnTo>
                <a:lnTo>
                  <a:pt x="302" y="6360"/>
                </a:lnTo>
                <a:lnTo>
                  <a:pt x="440" y="5320"/>
                </a:lnTo>
                <a:lnTo>
                  <a:pt x="586" y="4400"/>
                </a:lnTo>
                <a:lnTo>
                  <a:pt x="759" y="3520"/>
                </a:lnTo>
                <a:lnTo>
                  <a:pt x="948" y="2720"/>
                </a:lnTo>
                <a:lnTo>
                  <a:pt x="1147" y="2040"/>
                </a:lnTo>
                <a:lnTo>
                  <a:pt x="1371" y="1400"/>
                </a:lnTo>
                <a:lnTo>
                  <a:pt x="1595" y="920"/>
                </a:lnTo>
                <a:lnTo>
                  <a:pt x="1836" y="520"/>
                </a:lnTo>
                <a:lnTo>
                  <a:pt x="2078" y="240"/>
                </a:lnTo>
                <a:lnTo>
                  <a:pt x="2336" y="40"/>
                </a:lnTo>
                <a:lnTo>
                  <a:pt x="2586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8946211-28__text"/>
          <p:cNvSpPr txBox="1"/>
          <p:nvPr/>
        </p:nvSpPr>
        <p:spPr>
          <a:xfrm>
            <a:off x="1283047" y="2871416"/>
            <a:ext cx="110051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= 2(2−x)</a:t>
            </a:r>
            <a:endParaRPr/>
          </a:p>
        </p:txBody>
      </p:sp>
      <p:sp>
        <p:nvSpPr>
          <p:cNvPr id="18" name="el-1785638946211-29"/>
          <p:cNvSpPr/>
          <p:nvPr/>
        </p:nvSpPr>
        <p:spPr>
          <a:xfrm>
            <a:off x="1283047" y="2871416"/>
            <a:ext cx="28575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9"/>
                </a:lnTo>
                <a:lnTo>
                  <a:pt x="70972" y="513"/>
                </a:lnTo>
                <a:lnTo>
                  <a:pt x="61732" y="906"/>
                </a:lnTo>
                <a:lnTo>
                  <a:pt x="52860" y="1406"/>
                </a:lnTo>
                <a:lnTo>
                  <a:pt x="44443" y="2007"/>
                </a:lnTo>
                <a:lnTo>
                  <a:pt x="36561" y="2703"/>
                </a:lnTo>
                <a:lnTo>
                  <a:pt x="29289" y="3487"/>
                </a:lnTo>
                <a:lnTo>
                  <a:pt x="22699" y="4353"/>
                </a:lnTo>
                <a:lnTo>
                  <a:pt x="16853" y="5292"/>
                </a:lnTo>
                <a:lnTo>
                  <a:pt x="11808" y="6294"/>
                </a:lnTo>
                <a:lnTo>
                  <a:pt x="7612" y="7350"/>
                </a:lnTo>
                <a:lnTo>
                  <a:pt x="4306" y="8451"/>
                </a:lnTo>
                <a:lnTo>
                  <a:pt x="1921" y="9584"/>
                </a:lnTo>
                <a:lnTo>
                  <a:pt x="482" y="10740"/>
                </a:lnTo>
                <a:lnTo>
                  <a:pt x="0" y="11907"/>
                </a:lnTo>
                <a:lnTo>
                  <a:pt x="0" y="88093"/>
                </a:lnTo>
                <a:lnTo>
                  <a:pt x="482" y="89260"/>
                </a:lnTo>
                <a:lnTo>
                  <a:pt x="1921" y="90416"/>
                </a:lnTo>
                <a:lnTo>
                  <a:pt x="4306" y="91549"/>
                </a:lnTo>
                <a:lnTo>
                  <a:pt x="7612" y="92650"/>
                </a:lnTo>
                <a:lnTo>
                  <a:pt x="11808" y="93706"/>
                </a:lnTo>
                <a:lnTo>
                  <a:pt x="16853" y="94708"/>
                </a:lnTo>
                <a:lnTo>
                  <a:pt x="22699" y="95647"/>
                </a:lnTo>
                <a:lnTo>
                  <a:pt x="29289" y="96513"/>
                </a:lnTo>
                <a:lnTo>
                  <a:pt x="36561" y="97297"/>
                </a:lnTo>
                <a:lnTo>
                  <a:pt x="44443" y="97993"/>
                </a:lnTo>
                <a:lnTo>
                  <a:pt x="52860" y="98594"/>
                </a:lnTo>
                <a:lnTo>
                  <a:pt x="61732" y="99094"/>
                </a:lnTo>
                <a:lnTo>
                  <a:pt x="70972" y="99487"/>
                </a:lnTo>
                <a:lnTo>
                  <a:pt x="80491" y="99771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3"/>
                </a:lnTo>
                <a:lnTo>
                  <a:pt x="95123" y="99771"/>
                </a:lnTo>
                <a:lnTo>
                  <a:pt x="92743" y="99487"/>
                </a:lnTo>
                <a:lnTo>
                  <a:pt x="90433" y="99094"/>
                </a:lnTo>
                <a:lnTo>
                  <a:pt x="88215" y="98594"/>
                </a:lnTo>
                <a:lnTo>
                  <a:pt x="86111" y="97993"/>
                </a:lnTo>
                <a:lnTo>
                  <a:pt x="84140" y="97297"/>
                </a:lnTo>
                <a:lnTo>
                  <a:pt x="82322" y="96513"/>
                </a:lnTo>
                <a:lnTo>
                  <a:pt x="80675" y="95647"/>
                </a:lnTo>
                <a:lnTo>
                  <a:pt x="79213" y="94708"/>
                </a:lnTo>
                <a:lnTo>
                  <a:pt x="77952" y="93706"/>
                </a:lnTo>
                <a:lnTo>
                  <a:pt x="76903" y="92650"/>
                </a:lnTo>
                <a:lnTo>
                  <a:pt x="76076" y="91549"/>
                </a:lnTo>
                <a:lnTo>
                  <a:pt x="75480" y="90416"/>
                </a:lnTo>
                <a:lnTo>
                  <a:pt x="75120" y="89260"/>
                </a:lnTo>
                <a:lnTo>
                  <a:pt x="75000" y="88093"/>
                </a:lnTo>
                <a:lnTo>
                  <a:pt x="75000" y="11907"/>
                </a:lnTo>
                <a:lnTo>
                  <a:pt x="75120" y="10740"/>
                </a:lnTo>
                <a:lnTo>
                  <a:pt x="75480" y="9584"/>
                </a:lnTo>
                <a:lnTo>
                  <a:pt x="76076" y="8451"/>
                </a:lnTo>
                <a:lnTo>
                  <a:pt x="76903" y="7350"/>
                </a:lnTo>
                <a:lnTo>
                  <a:pt x="77952" y="6294"/>
                </a:lnTo>
                <a:lnTo>
                  <a:pt x="79213" y="5292"/>
                </a:lnTo>
                <a:lnTo>
                  <a:pt x="80675" y="4353"/>
                </a:lnTo>
                <a:lnTo>
                  <a:pt x="82322" y="3487"/>
                </a:lnTo>
                <a:lnTo>
                  <a:pt x="84140" y="2703"/>
                </a:lnTo>
                <a:lnTo>
                  <a:pt x="86111" y="2007"/>
                </a:lnTo>
                <a:lnTo>
                  <a:pt x="88215" y="1406"/>
                </a:lnTo>
                <a:lnTo>
                  <a:pt x="90433" y="906"/>
                </a:lnTo>
                <a:lnTo>
                  <a:pt x="92743" y="513"/>
                </a:lnTo>
                <a:lnTo>
                  <a:pt x="95123" y="229"/>
                </a:lnTo>
                <a:lnTo>
                  <a:pt x="97550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8946211-30"/>
          <p:cNvSpPr/>
          <p:nvPr/>
        </p:nvSpPr>
        <p:spPr>
          <a:xfrm>
            <a:off x="2911078" y="2871416"/>
            <a:ext cx="1347267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78" y="40"/>
                </a:lnTo>
                <a:lnTo>
                  <a:pt x="98291" y="240"/>
                </a:lnTo>
                <a:lnTo>
                  <a:pt x="98489" y="520"/>
                </a:lnTo>
                <a:lnTo>
                  <a:pt x="98688" y="920"/>
                </a:lnTo>
                <a:lnTo>
                  <a:pt x="98872" y="1400"/>
                </a:lnTo>
                <a:lnTo>
                  <a:pt x="99057" y="2040"/>
                </a:lnTo>
                <a:lnTo>
                  <a:pt x="99220" y="2720"/>
                </a:lnTo>
                <a:lnTo>
                  <a:pt x="99376" y="3520"/>
                </a:lnTo>
                <a:lnTo>
                  <a:pt x="99518" y="4400"/>
                </a:lnTo>
                <a:lnTo>
                  <a:pt x="99638" y="5320"/>
                </a:lnTo>
                <a:lnTo>
                  <a:pt x="99752" y="6360"/>
                </a:lnTo>
                <a:lnTo>
                  <a:pt x="99837" y="7400"/>
                </a:lnTo>
                <a:lnTo>
                  <a:pt x="99908" y="8520"/>
                </a:lnTo>
                <a:lnTo>
                  <a:pt x="99957" y="9640"/>
                </a:lnTo>
                <a:lnTo>
                  <a:pt x="99993" y="10840"/>
                </a:lnTo>
                <a:lnTo>
                  <a:pt x="100000" y="12000"/>
                </a:lnTo>
                <a:lnTo>
                  <a:pt x="100000" y="88000"/>
                </a:lnTo>
                <a:lnTo>
                  <a:pt x="99993" y="89160"/>
                </a:lnTo>
                <a:lnTo>
                  <a:pt x="99957" y="90360"/>
                </a:lnTo>
                <a:lnTo>
                  <a:pt x="99908" y="91480"/>
                </a:lnTo>
                <a:lnTo>
                  <a:pt x="99837" y="92600"/>
                </a:lnTo>
                <a:lnTo>
                  <a:pt x="99752" y="93640"/>
                </a:lnTo>
                <a:lnTo>
                  <a:pt x="99638" y="94680"/>
                </a:lnTo>
                <a:lnTo>
                  <a:pt x="99518" y="95600"/>
                </a:lnTo>
                <a:lnTo>
                  <a:pt x="99376" y="96480"/>
                </a:lnTo>
                <a:lnTo>
                  <a:pt x="99220" y="97280"/>
                </a:lnTo>
                <a:lnTo>
                  <a:pt x="99057" y="97960"/>
                </a:lnTo>
                <a:lnTo>
                  <a:pt x="98872" y="98600"/>
                </a:lnTo>
                <a:lnTo>
                  <a:pt x="98688" y="99080"/>
                </a:lnTo>
                <a:lnTo>
                  <a:pt x="98489" y="99480"/>
                </a:lnTo>
                <a:lnTo>
                  <a:pt x="98291" y="99760"/>
                </a:lnTo>
                <a:lnTo>
                  <a:pt x="98078" y="99960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2" y="99960"/>
                </a:lnTo>
                <a:lnTo>
                  <a:pt x="1709" y="99760"/>
                </a:lnTo>
                <a:lnTo>
                  <a:pt x="1511" y="99480"/>
                </a:lnTo>
                <a:lnTo>
                  <a:pt x="1312" y="99080"/>
                </a:lnTo>
                <a:lnTo>
                  <a:pt x="1128" y="98600"/>
                </a:lnTo>
                <a:lnTo>
                  <a:pt x="943" y="97960"/>
                </a:lnTo>
                <a:lnTo>
                  <a:pt x="780" y="97280"/>
                </a:lnTo>
                <a:lnTo>
                  <a:pt x="624" y="96480"/>
                </a:lnTo>
                <a:lnTo>
                  <a:pt x="482" y="95600"/>
                </a:lnTo>
                <a:lnTo>
                  <a:pt x="362" y="94680"/>
                </a:lnTo>
                <a:lnTo>
                  <a:pt x="248" y="93640"/>
                </a:lnTo>
                <a:lnTo>
                  <a:pt x="163" y="92600"/>
                </a:lnTo>
                <a:lnTo>
                  <a:pt x="92" y="91480"/>
                </a:lnTo>
                <a:lnTo>
                  <a:pt x="43" y="90360"/>
                </a:lnTo>
                <a:lnTo>
                  <a:pt x="7" y="89160"/>
                </a:lnTo>
                <a:lnTo>
                  <a:pt x="0" y="88000"/>
                </a:lnTo>
                <a:lnTo>
                  <a:pt x="0" y="12000"/>
                </a:lnTo>
                <a:lnTo>
                  <a:pt x="7" y="10840"/>
                </a:lnTo>
                <a:lnTo>
                  <a:pt x="43" y="9640"/>
                </a:lnTo>
                <a:lnTo>
                  <a:pt x="92" y="8520"/>
                </a:lnTo>
                <a:lnTo>
                  <a:pt x="163" y="7400"/>
                </a:lnTo>
                <a:lnTo>
                  <a:pt x="248" y="6360"/>
                </a:lnTo>
                <a:lnTo>
                  <a:pt x="362" y="5320"/>
                </a:lnTo>
                <a:lnTo>
                  <a:pt x="482" y="4400"/>
                </a:lnTo>
                <a:lnTo>
                  <a:pt x="624" y="3520"/>
                </a:lnTo>
                <a:lnTo>
                  <a:pt x="780" y="2720"/>
                </a:lnTo>
                <a:lnTo>
                  <a:pt x="943" y="2040"/>
                </a:lnTo>
                <a:lnTo>
                  <a:pt x="1128" y="1400"/>
                </a:lnTo>
                <a:lnTo>
                  <a:pt x="1312" y="920"/>
                </a:lnTo>
                <a:lnTo>
                  <a:pt x="1511" y="520"/>
                </a:lnTo>
                <a:lnTo>
                  <a:pt x="1709" y="240"/>
                </a:lnTo>
                <a:lnTo>
                  <a:pt x="1922" y="40"/>
                </a:lnTo>
                <a:lnTo>
                  <a:pt x="2128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8946211-30__text"/>
          <p:cNvSpPr txBox="1"/>
          <p:nvPr/>
        </p:nvSpPr>
        <p:spPr>
          <a:xfrm>
            <a:off x="2911078" y="2871416"/>
            <a:ext cx="1347267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8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+ 2x − 4 = 0</a:t>
            </a:r>
            <a:endParaRPr/>
          </a:p>
        </p:txBody>
      </p:sp>
      <p:sp>
        <p:nvSpPr>
          <p:cNvPr id="21" name="el-1785638946212-31"/>
          <p:cNvSpPr/>
          <p:nvPr/>
        </p:nvSpPr>
        <p:spPr>
          <a:xfrm>
            <a:off x="2911078" y="2871416"/>
            <a:ext cx="28575" cy="2399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9"/>
                </a:lnTo>
                <a:lnTo>
                  <a:pt x="70972" y="513"/>
                </a:lnTo>
                <a:lnTo>
                  <a:pt x="61732" y="906"/>
                </a:lnTo>
                <a:lnTo>
                  <a:pt x="52860" y="1406"/>
                </a:lnTo>
                <a:lnTo>
                  <a:pt x="44443" y="2007"/>
                </a:lnTo>
                <a:lnTo>
                  <a:pt x="36561" y="2703"/>
                </a:lnTo>
                <a:lnTo>
                  <a:pt x="29289" y="3487"/>
                </a:lnTo>
                <a:lnTo>
                  <a:pt x="22699" y="4353"/>
                </a:lnTo>
                <a:lnTo>
                  <a:pt x="16853" y="5292"/>
                </a:lnTo>
                <a:lnTo>
                  <a:pt x="11808" y="6294"/>
                </a:lnTo>
                <a:lnTo>
                  <a:pt x="7612" y="7350"/>
                </a:lnTo>
                <a:lnTo>
                  <a:pt x="4306" y="8451"/>
                </a:lnTo>
                <a:lnTo>
                  <a:pt x="1921" y="9584"/>
                </a:lnTo>
                <a:lnTo>
                  <a:pt x="482" y="10740"/>
                </a:lnTo>
                <a:lnTo>
                  <a:pt x="0" y="11907"/>
                </a:lnTo>
                <a:lnTo>
                  <a:pt x="0" y="88093"/>
                </a:lnTo>
                <a:lnTo>
                  <a:pt x="482" y="89260"/>
                </a:lnTo>
                <a:lnTo>
                  <a:pt x="1921" y="90416"/>
                </a:lnTo>
                <a:lnTo>
                  <a:pt x="4306" y="91549"/>
                </a:lnTo>
                <a:lnTo>
                  <a:pt x="7612" y="92650"/>
                </a:lnTo>
                <a:lnTo>
                  <a:pt x="11808" y="93706"/>
                </a:lnTo>
                <a:lnTo>
                  <a:pt x="16853" y="94708"/>
                </a:lnTo>
                <a:lnTo>
                  <a:pt x="22699" y="95647"/>
                </a:lnTo>
                <a:lnTo>
                  <a:pt x="29289" y="96513"/>
                </a:lnTo>
                <a:lnTo>
                  <a:pt x="36561" y="97297"/>
                </a:lnTo>
                <a:lnTo>
                  <a:pt x="44443" y="97993"/>
                </a:lnTo>
                <a:lnTo>
                  <a:pt x="52860" y="98594"/>
                </a:lnTo>
                <a:lnTo>
                  <a:pt x="61732" y="99094"/>
                </a:lnTo>
                <a:lnTo>
                  <a:pt x="70972" y="99487"/>
                </a:lnTo>
                <a:lnTo>
                  <a:pt x="80491" y="99771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3"/>
                </a:lnTo>
                <a:lnTo>
                  <a:pt x="95123" y="99771"/>
                </a:lnTo>
                <a:lnTo>
                  <a:pt x="92743" y="99487"/>
                </a:lnTo>
                <a:lnTo>
                  <a:pt x="90433" y="99094"/>
                </a:lnTo>
                <a:lnTo>
                  <a:pt x="88215" y="98594"/>
                </a:lnTo>
                <a:lnTo>
                  <a:pt x="86111" y="97993"/>
                </a:lnTo>
                <a:lnTo>
                  <a:pt x="84140" y="97297"/>
                </a:lnTo>
                <a:lnTo>
                  <a:pt x="82322" y="96513"/>
                </a:lnTo>
                <a:lnTo>
                  <a:pt x="80675" y="95647"/>
                </a:lnTo>
                <a:lnTo>
                  <a:pt x="79213" y="94708"/>
                </a:lnTo>
                <a:lnTo>
                  <a:pt x="77952" y="93706"/>
                </a:lnTo>
                <a:lnTo>
                  <a:pt x="76903" y="92650"/>
                </a:lnTo>
                <a:lnTo>
                  <a:pt x="76076" y="91549"/>
                </a:lnTo>
                <a:lnTo>
                  <a:pt x="75480" y="90416"/>
                </a:lnTo>
                <a:lnTo>
                  <a:pt x="75120" y="89260"/>
                </a:lnTo>
                <a:lnTo>
                  <a:pt x="75000" y="88093"/>
                </a:lnTo>
                <a:lnTo>
                  <a:pt x="75000" y="11907"/>
                </a:lnTo>
                <a:lnTo>
                  <a:pt x="75120" y="10740"/>
                </a:lnTo>
                <a:lnTo>
                  <a:pt x="75480" y="9584"/>
                </a:lnTo>
                <a:lnTo>
                  <a:pt x="76076" y="8451"/>
                </a:lnTo>
                <a:lnTo>
                  <a:pt x="76903" y="7350"/>
                </a:lnTo>
                <a:lnTo>
                  <a:pt x="77952" y="6294"/>
                </a:lnTo>
                <a:lnTo>
                  <a:pt x="79213" y="5292"/>
                </a:lnTo>
                <a:lnTo>
                  <a:pt x="80675" y="4353"/>
                </a:lnTo>
                <a:lnTo>
                  <a:pt x="82322" y="3487"/>
                </a:lnTo>
                <a:lnTo>
                  <a:pt x="84140" y="2703"/>
                </a:lnTo>
                <a:lnTo>
                  <a:pt x="86111" y="2007"/>
                </a:lnTo>
                <a:lnTo>
                  <a:pt x="88215" y="1406"/>
                </a:lnTo>
                <a:lnTo>
                  <a:pt x="90433" y="906"/>
                </a:lnTo>
                <a:lnTo>
                  <a:pt x="92743" y="513"/>
                </a:lnTo>
                <a:lnTo>
                  <a:pt x="95123" y="229"/>
                </a:lnTo>
                <a:lnTo>
                  <a:pt x="97550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8946212-33"/>
          <p:cNvSpPr/>
          <p:nvPr/>
        </p:nvSpPr>
        <p:spPr>
          <a:xfrm>
            <a:off x="400050" y="3254276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8946203-10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8946201-5"/>
          <p:cNvSpPr txBox="1"/>
          <p:nvPr/>
        </p:nvSpPr>
        <p:spPr>
          <a:xfrm>
            <a:off x="400050" y="101203"/>
            <a:ext cx="397192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人体雕像中的数学——引言的奥秘</a:t>
            </a:r>
            <a:endParaRPr/>
          </a:p>
        </p:txBody>
      </p:sp>
      <p:sp>
        <p:nvSpPr>
          <p:cNvPr id="25" name="el-1785638946201-6"/>
          <p:cNvSpPr txBox="1"/>
          <p:nvPr/>
        </p:nvSpPr>
        <p:spPr>
          <a:xfrm>
            <a:off x="4507706" y="177403"/>
            <a:ext cx="9080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比例 · 方程</a:t>
            </a:r>
            <a:endParaRPr/>
          </a:p>
        </p:txBody>
      </p:sp>
      <p:sp>
        <p:nvSpPr>
          <p:cNvPr id="26" name="el-1785638946207-17"/>
          <p:cNvSpPr txBox="1"/>
          <p:nvPr/>
        </p:nvSpPr>
        <p:spPr>
          <a:xfrm>
            <a:off x="346472" y="1609502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27" name="el-1785638946208-19"/>
          <p:cNvSpPr txBox="1"/>
          <p:nvPr/>
        </p:nvSpPr>
        <p:spPr>
          <a:xfrm>
            <a:off x="700088" y="1559198"/>
            <a:ext cx="3771900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6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设计人体雕像时，上部（腰以上）与下部（腰以下）的高度比，等于下部与全身的高度比，视觉最美</a:t>
            </a:r>
            <a:endParaRPr/>
          </a:p>
        </p:txBody>
      </p:sp>
      <p:sp>
        <p:nvSpPr>
          <p:cNvPr id="28" name="el-1785638946208-20"/>
          <p:cNvSpPr txBox="1"/>
          <p:nvPr/>
        </p:nvSpPr>
        <p:spPr>
          <a:xfrm>
            <a:off x="346472" y="2181002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29" name="el-1785638946206-13"/>
          <p:cNvSpPr txBox="1"/>
          <p:nvPr/>
        </p:nvSpPr>
        <p:spPr>
          <a:xfrm>
            <a:off x="700088" y="2130698"/>
            <a:ext cx="1886322" cy="2435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雕像高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2m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，设下部高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 m</a:t>
            </a:r>
            <a:endParaRPr/>
          </a:p>
        </p:txBody>
      </p:sp>
      <p:sp>
        <p:nvSpPr>
          <p:cNvPr id="30" name="el-1785638946209-22"/>
          <p:cNvSpPr txBox="1"/>
          <p:nvPr/>
        </p:nvSpPr>
        <p:spPr>
          <a:xfrm>
            <a:off x="346472" y="2553147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31" name="el-1785638946206-14"/>
          <p:cNvSpPr txBox="1"/>
          <p:nvPr/>
        </p:nvSpPr>
        <p:spPr>
          <a:xfrm>
            <a:off x="700088" y="2502843"/>
            <a:ext cx="260226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AC : BC = BC : 2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，即 </a:t>
            </a:r>
            <a:r>
              <a:rPr sz="100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32" name="el-1785638946210-26"/>
          <p:cNvSpPr txBox="1"/>
          <p:nvPr/>
        </p:nvSpPr>
        <p:spPr>
          <a:xfrm>
            <a:off x="346472" y="2921719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33" name="el-1785638946207-15"/>
          <p:cNvSpPr txBox="1"/>
          <p:nvPr/>
        </p:nvSpPr>
        <p:spPr>
          <a:xfrm>
            <a:off x="700088" y="2871416"/>
            <a:ext cx="3629695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得方程：</a:t>
            </a:r>
            <a:r>
              <a:rPr sz="108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整理得 </a:t>
            </a:r>
            <a:r>
              <a:rPr sz="106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endParaRPr/>
          </a:p>
        </p:txBody>
      </p:sp>
      <p:sp>
        <p:nvSpPr>
          <p:cNvPr id="34" name="el-1785638946212-32"/>
          <p:cNvSpPr txBox="1"/>
          <p:nvPr/>
        </p:nvSpPr>
        <p:spPr>
          <a:xfrm>
            <a:off x="346472" y="3290292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5</a:t>
            </a:r>
            <a:endParaRPr/>
          </a:p>
        </p:txBody>
      </p:sp>
      <p:sp>
        <p:nvSpPr>
          <p:cNvPr id="35" name="el-1785638946207-16"/>
          <p:cNvSpPr txBox="1"/>
          <p:nvPr/>
        </p:nvSpPr>
        <p:spPr>
          <a:xfrm>
            <a:off x="700088" y="3239988"/>
            <a:ext cx="3771900" cy="4871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5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这个方程中未知数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的最高次数是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—— 这正是本章要研究的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一元二次方程</a:t>
            </a:r>
            <a:endParaRPr/>
          </a:p>
        </p:txBody>
      </p:sp>
      <p:sp>
        <p:nvSpPr>
          <p:cNvPr id="36" name="el-1785638946202-8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37" name="el-1785638946202-9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04 / 16</a:t>
            </a:r>
            <a:endParaRPr/>
          </a:p>
        </p:txBody>
      </p:sp>
      <p:sp>
        <p:nvSpPr>
          <p:cNvPr id="38" name="el-1785638946204-11"/>
          <p:cNvSpPr/>
          <p:nvPr/>
        </p:nvSpPr>
        <p:spPr>
          <a:xfrm>
            <a:off x="5422106" y="1234678"/>
            <a:ext cx="2571750" cy="2428875"/>
          </a:xfrm>
          <a:prstGeom prst="roundRect">
            <a:avLst>
              <a:gd name="adj" fmla="val 6275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" name="el-1785638946215-39"/>
          <p:cNvSpPr/>
          <p:nvPr/>
        </p:nvSpPr>
        <p:spPr>
          <a:xfrm>
            <a:off x="6565106" y="1377553"/>
            <a:ext cx="285750" cy="285750"/>
          </a:xfrm>
          <a:prstGeom prst="ellipse">
            <a:avLst/>
          </a:prstGeom>
          <a:solidFill>
            <a:srgbClr val="D4C9B0"/>
          </a:solidFill>
          <a:ln w="14288" algn="in">
            <a:solidFill>
              <a:srgbClr val="8B7A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8946215-40"/>
          <p:cNvSpPr/>
          <p:nvPr/>
        </p:nvSpPr>
        <p:spPr>
          <a:xfrm>
            <a:off x="6457950" y="1677591"/>
            <a:ext cx="50006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321" y="0"/>
                </a:moveTo>
                <a:lnTo>
                  <a:pt x="88679" y="0"/>
                </a:lnTo>
                <a:cubicBezTo>
                  <a:pt x="94932" y="0"/>
                  <a:pt x="100000" y="8954"/>
                  <a:pt x="100000" y="20000"/>
                </a:cubicBezTo>
                <a:lnTo>
                  <a:pt x="100000" y="90000"/>
                </a:lnTo>
                <a:cubicBezTo>
                  <a:pt x="100000" y="95523"/>
                  <a:pt x="97466" y="100000"/>
                  <a:pt x="94340" y="100000"/>
                </a:cubicBezTo>
                <a:lnTo>
                  <a:pt x="5660" y="100000"/>
                </a:lnTo>
                <a:cubicBezTo>
                  <a:pt x="2534" y="100000"/>
                  <a:pt x="0" y="95523"/>
                  <a:pt x="0" y="90000"/>
                </a:cubicBezTo>
                <a:lnTo>
                  <a:pt x="0" y="20000"/>
                </a:lnTo>
                <a:cubicBezTo>
                  <a:pt x="0" y="8954"/>
                  <a:pt x="5068" y="0"/>
                  <a:pt x="11321" y="0"/>
                </a:cubicBezTo>
                <a:close/>
              </a:path>
            </a:pathLst>
          </a:custGeom>
          <a:solidFill>
            <a:srgbClr val="D4C9B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8946217-44"/>
          <p:cNvSpPr/>
          <p:nvPr/>
        </p:nvSpPr>
        <p:spPr>
          <a:xfrm>
            <a:off x="6457950" y="1677591"/>
            <a:ext cx="50006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60" y="100000"/>
                </a:moveTo>
                <a:cubicBezTo>
                  <a:pt x="2534" y="100000"/>
                  <a:pt x="0" y="95523"/>
                  <a:pt x="0" y="90000"/>
                </a:cubicBezTo>
                <a:lnTo>
                  <a:pt x="0" y="20000"/>
                </a:lnTo>
                <a:cubicBezTo>
                  <a:pt x="0" y="8954"/>
                  <a:pt x="5068" y="0"/>
                  <a:pt x="11321" y="0"/>
                </a:cubicBezTo>
                <a:lnTo>
                  <a:pt x="88679" y="0"/>
                </a:lnTo>
                <a:cubicBezTo>
                  <a:pt x="94932" y="0"/>
                  <a:pt x="100000" y="8954"/>
                  <a:pt x="100000" y="20000"/>
                </a:cubicBezTo>
                <a:lnTo>
                  <a:pt x="100000" y="90000"/>
                </a:lnTo>
                <a:cubicBezTo>
                  <a:pt x="100000" y="95523"/>
                  <a:pt x="97466" y="100000"/>
                  <a:pt x="94340" y="100000"/>
                </a:cubicBezTo>
              </a:path>
            </a:pathLst>
          </a:custGeom>
          <a:noFill/>
          <a:ln w="14288" algn="in">
            <a:solidFill>
              <a:srgbClr val="8B7A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8946217-45"/>
          <p:cNvSpPr/>
          <p:nvPr/>
        </p:nvSpPr>
        <p:spPr>
          <a:xfrm>
            <a:off x="6700838" y="1963341"/>
            <a:ext cx="14288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7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8946220-57"/>
          <p:cNvSpPr/>
          <p:nvPr/>
        </p:nvSpPr>
        <p:spPr>
          <a:xfrm>
            <a:off x="6507956" y="1963341"/>
            <a:ext cx="157163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47" y="0"/>
                </a:moveTo>
                <a:lnTo>
                  <a:pt x="82353" y="0"/>
                </a:lnTo>
                <a:cubicBezTo>
                  <a:pt x="92099" y="0"/>
                  <a:pt x="100000" y="2985"/>
                  <a:pt x="100000" y="6667"/>
                </a:cubicBezTo>
                <a:lnTo>
                  <a:pt x="100000" y="86667"/>
                </a:lnTo>
                <a:cubicBezTo>
                  <a:pt x="100000" y="94030"/>
                  <a:pt x="84198" y="100000"/>
                  <a:pt x="64706" y="100000"/>
                </a:cubicBezTo>
                <a:lnTo>
                  <a:pt x="35294" y="100000"/>
                </a:lnTo>
                <a:cubicBezTo>
                  <a:pt x="15802" y="100000"/>
                  <a:pt x="0" y="94030"/>
                  <a:pt x="0" y="86667"/>
                </a:cubicBezTo>
                <a:lnTo>
                  <a:pt x="0" y="6667"/>
                </a:lnTo>
                <a:cubicBezTo>
                  <a:pt x="0" y="2985"/>
                  <a:pt x="7901" y="0"/>
                  <a:pt x="17647" y="0"/>
                </a:cubicBezTo>
                <a:close/>
              </a:path>
            </a:pathLst>
          </a:custGeom>
          <a:solidFill>
            <a:srgbClr val="D4C9B0"/>
          </a:solidFill>
          <a:ln w="14288" algn="in">
            <a:solidFill>
              <a:srgbClr val="8B7A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8946221-58"/>
          <p:cNvSpPr/>
          <p:nvPr/>
        </p:nvSpPr>
        <p:spPr>
          <a:xfrm>
            <a:off x="6750844" y="1963341"/>
            <a:ext cx="157163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47" y="0"/>
                </a:moveTo>
                <a:lnTo>
                  <a:pt x="82353" y="0"/>
                </a:lnTo>
                <a:cubicBezTo>
                  <a:pt x="92099" y="0"/>
                  <a:pt x="100000" y="2985"/>
                  <a:pt x="100000" y="6667"/>
                </a:cubicBezTo>
                <a:lnTo>
                  <a:pt x="100000" y="86667"/>
                </a:lnTo>
                <a:cubicBezTo>
                  <a:pt x="100000" y="94030"/>
                  <a:pt x="84198" y="100000"/>
                  <a:pt x="64706" y="100000"/>
                </a:cubicBezTo>
                <a:lnTo>
                  <a:pt x="35294" y="100000"/>
                </a:lnTo>
                <a:cubicBezTo>
                  <a:pt x="15802" y="100000"/>
                  <a:pt x="0" y="94030"/>
                  <a:pt x="0" y="86667"/>
                </a:cubicBezTo>
                <a:lnTo>
                  <a:pt x="0" y="6667"/>
                </a:lnTo>
                <a:cubicBezTo>
                  <a:pt x="0" y="2985"/>
                  <a:pt x="7901" y="0"/>
                  <a:pt x="17647" y="0"/>
                </a:cubicBezTo>
                <a:close/>
              </a:path>
            </a:pathLst>
          </a:custGeom>
          <a:solidFill>
            <a:srgbClr val="D4C9B0"/>
          </a:solidFill>
          <a:ln w="14288" algn="in">
            <a:solidFill>
              <a:srgbClr val="8B7A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8946216-41"/>
          <p:cNvSpPr/>
          <p:nvPr/>
        </p:nvSpPr>
        <p:spPr>
          <a:xfrm>
            <a:off x="5904012" y="2506266"/>
            <a:ext cx="1607865" cy="21431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638946216-42"/>
          <p:cNvSpPr/>
          <p:nvPr/>
        </p:nvSpPr>
        <p:spPr>
          <a:xfrm>
            <a:off x="5500688" y="2763441"/>
            <a:ext cx="2414588" cy="385763"/>
          </a:xfrm>
          <a:prstGeom prst="roundRect">
            <a:avLst>
              <a:gd name="adj" fmla="val 49383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8946216-43"/>
          <p:cNvSpPr/>
          <p:nvPr/>
        </p:nvSpPr>
        <p:spPr>
          <a:xfrm>
            <a:off x="5615360" y="3220641"/>
            <a:ext cx="2185169" cy="238125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8946213-35"/>
          <p:cNvSpPr/>
          <p:nvPr/>
        </p:nvSpPr>
        <p:spPr>
          <a:xfrm>
            <a:off x="5563568" y="3544491"/>
            <a:ext cx="2288828" cy="21431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9" name="el-1785638946205-12"/>
          <p:cNvCxnSpPr/>
          <p:nvPr/>
        </p:nvCxnSpPr>
        <p:spPr>
          <a:xfrm>
            <a:off x="5079206" y="3767138"/>
            <a:ext cx="325755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5638946213-38"/>
          <p:cNvSpPr txBox="1"/>
          <p:nvPr/>
        </p:nvSpPr>
        <p:spPr>
          <a:xfrm>
            <a:off x="6180163" y="1125141"/>
            <a:ext cx="111985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🏛 人体雕像比例</a:t>
            </a:r>
            <a:endParaRPr/>
          </a:p>
        </p:txBody>
      </p:sp>
      <p:sp>
        <p:nvSpPr>
          <p:cNvPr id="51" name="el-1785638946218-46"/>
          <p:cNvSpPr txBox="1"/>
          <p:nvPr/>
        </p:nvSpPr>
        <p:spPr>
          <a:xfrm>
            <a:off x="6025456" y="2541984"/>
            <a:ext cx="2678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全身</a:t>
            </a:r>
            <a:endParaRPr/>
          </a:p>
        </p:txBody>
      </p:sp>
      <p:sp>
        <p:nvSpPr>
          <p:cNvPr id="52" name="el-1785638946218-47"/>
          <p:cNvSpPr txBox="1"/>
          <p:nvPr/>
        </p:nvSpPr>
        <p:spPr>
          <a:xfrm>
            <a:off x="6325493" y="2527697"/>
            <a:ext cx="30822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2 m</a:t>
            </a:r>
            <a:endParaRPr/>
          </a:p>
        </p:txBody>
      </p:sp>
      <p:sp>
        <p:nvSpPr>
          <p:cNvPr id="53" name="el-1785638946218-48"/>
          <p:cNvSpPr txBox="1"/>
          <p:nvPr/>
        </p:nvSpPr>
        <p:spPr>
          <a:xfrm>
            <a:off x="6683722" y="2549128"/>
            <a:ext cx="769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7A5A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54" name="el-1785638946219-49"/>
          <p:cNvSpPr txBox="1"/>
          <p:nvPr/>
        </p:nvSpPr>
        <p:spPr>
          <a:xfrm>
            <a:off x="6824960" y="2541984"/>
            <a:ext cx="2678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下部</a:t>
            </a:r>
            <a:endParaRPr/>
          </a:p>
        </p:txBody>
      </p:sp>
      <p:sp>
        <p:nvSpPr>
          <p:cNvPr id="55" name="el-1785638946219-50"/>
          <p:cNvSpPr txBox="1"/>
          <p:nvPr/>
        </p:nvSpPr>
        <p:spPr>
          <a:xfrm>
            <a:off x="7124998" y="2530078"/>
            <a:ext cx="336872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 m</a:t>
            </a:r>
            <a:endParaRPr/>
          </a:p>
        </p:txBody>
      </p:sp>
      <p:sp>
        <p:nvSpPr>
          <p:cNvPr id="56" name="el-1785638946219-51"/>
          <p:cNvSpPr txBox="1"/>
          <p:nvPr/>
        </p:nvSpPr>
        <p:spPr>
          <a:xfrm>
            <a:off x="5622131" y="2813447"/>
            <a:ext cx="193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008"/>
              </a:lnSpc>
            </a:pPr>
            <a:r>
              <a:rPr sz="84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上部</a:t>
            </a:r>
            <a:endParaRPr/>
          </a:p>
        </p:txBody>
      </p:sp>
      <p:sp>
        <p:nvSpPr>
          <p:cNvPr id="57" name="el-1785638946219-52"/>
          <p:cNvSpPr txBox="1"/>
          <p:nvPr/>
        </p:nvSpPr>
        <p:spPr>
          <a:xfrm>
            <a:off x="5901630" y="2784872"/>
            <a:ext cx="467692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12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(2−x) m</a:t>
            </a:r>
            <a:endParaRPr/>
          </a:p>
        </p:txBody>
      </p:sp>
      <p:sp>
        <p:nvSpPr>
          <p:cNvPr id="58" name="el-1785638946219-53"/>
          <p:cNvSpPr txBox="1"/>
          <p:nvPr/>
        </p:nvSpPr>
        <p:spPr>
          <a:xfrm>
            <a:off x="6483623" y="2892028"/>
            <a:ext cx="769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7A5A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59" name="el-1785638946219-54"/>
          <p:cNvSpPr txBox="1"/>
          <p:nvPr/>
        </p:nvSpPr>
        <p:spPr>
          <a:xfrm>
            <a:off x="6624861" y="2813447"/>
            <a:ext cx="193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008"/>
              </a:lnSpc>
            </a:pPr>
            <a:r>
              <a:rPr sz="84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比例</a:t>
            </a:r>
            <a:endParaRPr/>
          </a:p>
        </p:txBody>
      </p:sp>
      <p:sp>
        <p:nvSpPr>
          <p:cNvPr id="60" name="el-1785638946219-55"/>
          <p:cNvSpPr txBox="1"/>
          <p:nvPr/>
        </p:nvSpPr>
        <p:spPr>
          <a:xfrm>
            <a:off x="6904360" y="2784872"/>
            <a:ext cx="889397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12"/>
              </a:lnSpc>
            </a:pP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 : 2 = (2−x) : x</a:t>
            </a:r>
            <a:endParaRPr/>
          </a:p>
        </p:txBody>
      </p:sp>
      <p:sp>
        <p:nvSpPr>
          <p:cNvPr id="61" name="el-1785638946219-56"/>
          <p:cNvSpPr txBox="1"/>
          <p:nvPr/>
        </p:nvSpPr>
        <p:spPr>
          <a:xfrm>
            <a:off x="5765379" y="3256359"/>
            <a:ext cx="975941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AC : BC = BC : 2</a:t>
            </a:r>
            <a:endParaRPr/>
          </a:p>
        </p:txBody>
      </p:sp>
      <p:sp>
        <p:nvSpPr>
          <p:cNvPr id="62" name="el-1785638946221-59"/>
          <p:cNvSpPr txBox="1"/>
          <p:nvPr/>
        </p:nvSpPr>
        <p:spPr>
          <a:xfrm>
            <a:off x="6823472" y="3256359"/>
            <a:ext cx="89847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= 2(2−x)</a:t>
            </a:r>
            <a:endParaRPr/>
          </a:p>
        </p:txBody>
      </p:sp>
      <p:sp>
        <p:nvSpPr>
          <p:cNvPr id="63" name="el-1785638946212-34"/>
          <p:cNvSpPr txBox="1"/>
          <p:nvPr/>
        </p:nvSpPr>
        <p:spPr>
          <a:xfrm>
            <a:off x="5699299" y="3580210"/>
            <a:ext cx="220667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6B5B4A"/>
                </a:solidFill>
                <a:latin typeface="Microsoft YaHei"/>
                <a:ea typeface="Microsoft YaHei"/>
                <a:cs typeface="Microsoft YaHei"/>
              </a:rPr>
              <a:t>x² + 2x − 4 = 0</a:t>
            </a:r>
            <a:r>
              <a:rPr sz="840" spc="28">
                <a:solidFill>
                  <a:srgbClr val="6B5B4A"/>
                </a:solidFill>
                <a:latin typeface="Microsoft YaHei"/>
                <a:ea typeface="Microsoft YaHei"/>
                <a:cs typeface="Microsoft YaHei"/>
              </a:rPr>
              <a:t> —— 一元二次方程初现</a:t>
            </a:r>
            <a:endParaRPr/>
          </a:p>
        </p:txBody>
      </p:sp>
      <p:sp>
        <p:nvSpPr>
          <p:cNvPr id="64" name="el-1785638946213-36"/>
          <p:cNvSpPr txBox="1"/>
          <p:nvPr/>
        </p:nvSpPr>
        <p:spPr>
          <a:xfrm>
            <a:off x="5410870" y="3842147"/>
            <a:ext cx="144668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x² + 2x − 4 = 0</a:t>
            </a:r>
            <a:endParaRPr/>
          </a:p>
        </p:txBody>
      </p:sp>
      <p:sp>
        <p:nvSpPr>
          <p:cNvPr id="65" name="el-1785638946213-37"/>
          <p:cNvSpPr txBox="1"/>
          <p:nvPr/>
        </p:nvSpPr>
        <p:spPr>
          <a:xfrm>
            <a:off x="6838504" y="3889772"/>
            <a:ext cx="114515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—— 引言中的方程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8946392-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8946428-5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9144000" cy="1714500"/>
          </a:xfrm>
          <a:prstGeom prst="rect">
            <a:avLst/>
          </a:prstGeom>
          <a:ln>
            <a:noFill/>
          </a:ln>
        </p:spPr>
      </p:pic>
      <p:sp>
        <p:nvSpPr>
          <p:cNvPr id="4" name="el-1785638946268-4"/>
          <p:cNvSpPr/>
          <p:nvPr/>
        </p:nvSpPr>
        <p:spPr>
          <a:xfrm>
            <a:off x="0" y="0"/>
            <a:ext cx="1785938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34" y="39017"/>
                </a:moveTo>
                <a:lnTo>
                  <a:pt x="99463" y="44965"/>
                </a:lnTo>
                <a:lnTo>
                  <a:pt x="98660" y="50855"/>
                </a:lnTo>
                <a:lnTo>
                  <a:pt x="97330" y="56636"/>
                </a:lnTo>
                <a:lnTo>
                  <a:pt x="95484" y="62243"/>
                </a:lnTo>
                <a:lnTo>
                  <a:pt x="93138" y="67630"/>
                </a:lnTo>
                <a:lnTo>
                  <a:pt x="90319" y="72734"/>
                </a:lnTo>
                <a:lnTo>
                  <a:pt x="87059" y="77520"/>
                </a:lnTo>
                <a:lnTo>
                  <a:pt x="83378" y="81936"/>
                </a:lnTo>
                <a:lnTo>
                  <a:pt x="79314" y="85936"/>
                </a:lnTo>
                <a:lnTo>
                  <a:pt x="74910" y="89480"/>
                </a:lnTo>
                <a:lnTo>
                  <a:pt x="70213" y="92543"/>
                </a:lnTo>
                <a:lnTo>
                  <a:pt x="65255" y="95092"/>
                </a:lnTo>
                <a:lnTo>
                  <a:pt x="60096" y="97098"/>
                </a:lnTo>
                <a:lnTo>
                  <a:pt x="54777" y="98543"/>
                </a:lnTo>
                <a:lnTo>
                  <a:pt x="49356" y="99416"/>
                </a:lnTo>
                <a:lnTo>
                  <a:pt x="43883" y="99711"/>
                </a:lnTo>
                <a:lnTo>
                  <a:pt x="38410" y="99416"/>
                </a:lnTo>
                <a:lnTo>
                  <a:pt x="32989" y="98543"/>
                </a:lnTo>
                <a:lnTo>
                  <a:pt x="27670" y="97098"/>
                </a:lnTo>
                <a:lnTo>
                  <a:pt x="22511" y="95092"/>
                </a:lnTo>
                <a:lnTo>
                  <a:pt x="17553" y="92543"/>
                </a:lnTo>
                <a:lnTo>
                  <a:pt x="12856" y="89480"/>
                </a:lnTo>
                <a:lnTo>
                  <a:pt x="8452" y="85936"/>
                </a:lnTo>
                <a:lnTo>
                  <a:pt x="4388" y="81936"/>
                </a:lnTo>
                <a:lnTo>
                  <a:pt x="707" y="77520"/>
                </a:lnTo>
                <a:lnTo>
                  <a:pt x="0" y="76480"/>
                </a:lnTo>
                <a:lnTo>
                  <a:pt x="0" y="1555"/>
                </a:lnTo>
                <a:lnTo>
                  <a:pt x="707" y="514"/>
                </a:lnTo>
                <a:lnTo>
                  <a:pt x="1138" y="0"/>
                </a:lnTo>
                <a:lnTo>
                  <a:pt x="86628" y="0"/>
                </a:lnTo>
                <a:lnTo>
                  <a:pt x="87059" y="514"/>
                </a:lnTo>
                <a:lnTo>
                  <a:pt x="90319" y="5301"/>
                </a:lnTo>
                <a:lnTo>
                  <a:pt x="93138" y="10405"/>
                </a:lnTo>
                <a:lnTo>
                  <a:pt x="95484" y="15792"/>
                </a:lnTo>
                <a:lnTo>
                  <a:pt x="97330" y="21399"/>
                </a:lnTo>
                <a:lnTo>
                  <a:pt x="98660" y="27179"/>
                </a:lnTo>
                <a:lnTo>
                  <a:pt x="99463" y="33069"/>
                </a:lnTo>
                <a:close/>
              </a:path>
            </a:pathLst>
          </a:custGeom>
          <a:gradFill rotWithShape="1">
            <a:gsLst>
              <a:gs pos="0">
                <a:srgbClr val="8B2500">
                  <a:alpha val="6000"/>
                </a:srgbClr>
              </a:gs>
              <a:gs pos="40000">
                <a:srgbClr val="B4A082">
                  <a:alpha val="8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8946269-5"/>
          <p:cNvSpPr/>
          <p:nvPr/>
        </p:nvSpPr>
        <p:spPr>
          <a:xfrm>
            <a:off x="7643813" y="3786188"/>
            <a:ext cx="1500188" cy="1357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84" y="81573"/>
                </a:moveTo>
                <a:lnTo>
                  <a:pt x="98266" y="84888"/>
                </a:lnTo>
                <a:lnTo>
                  <a:pt x="95633" y="89741"/>
                </a:lnTo>
                <a:lnTo>
                  <a:pt x="92576" y="94294"/>
                </a:lnTo>
                <a:lnTo>
                  <a:pt x="89139" y="98490"/>
                </a:lnTo>
                <a:lnTo>
                  <a:pt x="87981" y="99650"/>
                </a:lnTo>
                <a:lnTo>
                  <a:pt x="16449" y="99650"/>
                </a:lnTo>
                <a:lnTo>
                  <a:pt x="15291" y="98490"/>
                </a:lnTo>
                <a:lnTo>
                  <a:pt x="11854" y="94294"/>
                </a:lnTo>
                <a:lnTo>
                  <a:pt x="8797" y="89741"/>
                </a:lnTo>
                <a:lnTo>
                  <a:pt x="6165" y="84888"/>
                </a:lnTo>
                <a:lnTo>
                  <a:pt x="3975" y="79769"/>
                </a:lnTo>
                <a:lnTo>
                  <a:pt x="2247" y="74441"/>
                </a:lnTo>
                <a:lnTo>
                  <a:pt x="1006" y="68944"/>
                </a:lnTo>
                <a:lnTo>
                  <a:pt x="253" y="63350"/>
                </a:lnTo>
                <a:lnTo>
                  <a:pt x="0" y="57692"/>
                </a:lnTo>
                <a:lnTo>
                  <a:pt x="253" y="52035"/>
                </a:lnTo>
                <a:lnTo>
                  <a:pt x="1006" y="46441"/>
                </a:lnTo>
                <a:lnTo>
                  <a:pt x="2247" y="40944"/>
                </a:lnTo>
                <a:lnTo>
                  <a:pt x="3975" y="35615"/>
                </a:lnTo>
                <a:lnTo>
                  <a:pt x="6165" y="30497"/>
                </a:lnTo>
                <a:lnTo>
                  <a:pt x="8797" y="25643"/>
                </a:lnTo>
                <a:lnTo>
                  <a:pt x="11854" y="21091"/>
                </a:lnTo>
                <a:lnTo>
                  <a:pt x="15291" y="16895"/>
                </a:lnTo>
                <a:lnTo>
                  <a:pt x="19089" y="13098"/>
                </a:lnTo>
                <a:lnTo>
                  <a:pt x="23209" y="9720"/>
                </a:lnTo>
                <a:lnTo>
                  <a:pt x="27601" y="6811"/>
                </a:lnTo>
                <a:lnTo>
                  <a:pt x="32234" y="4392"/>
                </a:lnTo>
                <a:lnTo>
                  <a:pt x="37057" y="2483"/>
                </a:lnTo>
                <a:lnTo>
                  <a:pt x="42032" y="1112"/>
                </a:lnTo>
                <a:lnTo>
                  <a:pt x="47095" y="280"/>
                </a:lnTo>
                <a:lnTo>
                  <a:pt x="52215" y="0"/>
                </a:lnTo>
                <a:lnTo>
                  <a:pt x="57335" y="280"/>
                </a:lnTo>
                <a:lnTo>
                  <a:pt x="62399" y="1112"/>
                </a:lnTo>
                <a:lnTo>
                  <a:pt x="67373" y="2483"/>
                </a:lnTo>
                <a:lnTo>
                  <a:pt x="72196" y="4392"/>
                </a:lnTo>
                <a:lnTo>
                  <a:pt x="76829" y="6811"/>
                </a:lnTo>
                <a:lnTo>
                  <a:pt x="81222" y="9720"/>
                </a:lnTo>
                <a:lnTo>
                  <a:pt x="85342" y="13098"/>
                </a:lnTo>
                <a:lnTo>
                  <a:pt x="89139" y="16895"/>
                </a:lnTo>
                <a:lnTo>
                  <a:pt x="92576" y="21091"/>
                </a:lnTo>
                <a:lnTo>
                  <a:pt x="95633" y="25643"/>
                </a:lnTo>
                <a:lnTo>
                  <a:pt x="98266" y="30497"/>
                </a:lnTo>
                <a:lnTo>
                  <a:pt x="99684" y="33811"/>
                </a:lnTo>
                <a:close/>
              </a:path>
            </a:pathLst>
          </a:custGeom>
          <a:gradFill rotWithShape="1">
            <a:gsLst>
              <a:gs pos="0">
                <a:srgbClr val="5B7B5A">
                  <a:alpha val="5000"/>
                </a:srgbClr>
              </a:gs>
              <a:gs pos="45000">
                <a:srgbClr val="B4A082">
                  <a:alpha val="6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8946268-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8946267-2"/>
          <p:cNvSpPr/>
          <p:nvPr/>
        </p:nvSpPr>
        <p:spPr>
          <a:xfrm rot="-359998">
            <a:off x="8401050" y="4514850"/>
            <a:ext cx="400050" cy="400050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5B7B5A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5638946271-9"/>
          <p:cNvCxnSpPr/>
          <p:nvPr/>
        </p:nvCxnSpPr>
        <p:spPr>
          <a:xfrm>
            <a:off x="3349675" y="2931096"/>
            <a:ext cx="2444651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8946271-10"/>
          <p:cNvSpPr/>
          <p:nvPr/>
        </p:nvSpPr>
        <p:spPr>
          <a:xfrm>
            <a:off x="3435400" y="3221757"/>
            <a:ext cx="57150" cy="57150"/>
          </a:xfrm>
          <a:prstGeom prst="ellipse">
            <a:avLst/>
          </a:prstGeom>
          <a:solidFill>
            <a:srgbClr val="8B2500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8946272-11"/>
          <p:cNvSpPr/>
          <p:nvPr/>
        </p:nvSpPr>
        <p:spPr>
          <a:xfrm>
            <a:off x="5651451" y="3221757"/>
            <a:ext cx="57150" cy="57150"/>
          </a:xfrm>
          <a:prstGeom prst="ellipse">
            <a:avLst/>
          </a:prstGeom>
          <a:solidFill>
            <a:srgbClr val="8B2500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6267-1"/>
          <p:cNvSpPr txBox="1"/>
          <p:nvPr/>
        </p:nvSpPr>
        <p:spPr>
          <a:xfrm rot="-359998">
            <a:off x="8358188" y="4632464"/>
            <a:ext cx="485775" cy="160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5B7B5A">
                    <a:alpha val="35000"/>
                  </a:srgbClr>
                </a:solidFill>
                <a:latin typeface="华文中宋"/>
                <a:ea typeface="华文中宋"/>
                <a:cs typeface="华文中宋"/>
              </a:rPr>
              <a:t>建 构</a:t>
            </a:r>
            <a:endParaRPr/>
          </a:p>
        </p:txBody>
      </p:sp>
      <p:sp>
        <p:nvSpPr>
          <p:cNvPr id="12" name="el-1785638946271-7"/>
          <p:cNvSpPr txBox="1"/>
          <p:nvPr/>
        </p:nvSpPr>
        <p:spPr>
          <a:xfrm>
            <a:off x="3072631" y="1777380"/>
            <a:ext cx="299866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3">
                <a:solidFill>
                  <a:srgbClr val="8B2500">
                    <a:alpha val="80000"/>
                  </a:srgbClr>
                </a:solidFill>
                <a:latin typeface="华文中宋"/>
                <a:ea typeface="华文中宋"/>
                <a:cs typeface="华文中宋"/>
              </a:rPr>
              <a:t>第 二 章 · 概 念 建 构</a:t>
            </a:r>
            <a:endParaRPr/>
          </a:p>
        </p:txBody>
      </p:sp>
      <p:sp>
        <p:nvSpPr>
          <p:cNvPr id="13" name="el-1785638946271-8"/>
          <p:cNvSpPr txBox="1"/>
          <p:nvPr/>
        </p:nvSpPr>
        <p:spPr>
          <a:xfrm>
            <a:off x="364331" y="2120280"/>
            <a:ext cx="8415338" cy="607219"/>
          </a:xfrm>
          <a:prstGeom prst="rect">
            <a:avLst/>
          </a:prstGeom>
          <a:noFill/>
          <a:ln>
            <a:noFill/>
          </a:ln>
          <a:effectLst>
            <a:outerShdw blurRad="100013" dist="14288" dir="5400000" sx="100000" sy="100000" kx="0" ky="0" algn="ctr">
              <a:srgbClr val="8B25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820" spc="338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概念建构——什么是一元二次方程</a:t>
            </a:r>
            <a:endParaRPr/>
          </a:p>
        </p:txBody>
      </p:sp>
      <p:sp>
        <p:nvSpPr>
          <p:cNvPr id="14" name="el-1785638946271-6"/>
          <p:cNvSpPr txBox="1"/>
          <p:nvPr/>
        </p:nvSpPr>
        <p:spPr>
          <a:xfrm>
            <a:off x="3263950" y="3091830"/>
            <a:ext cx="2616101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28600">
              <a:lnSpc>
                <a:spcPct val="100000"/>
              </a:lnSpc>
            </a:pPr>
            <a:r>
              <a:rPr sz="135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从实际问题到数学模型 </a:t>
            </a:r>
            <a:r>
              <a:rPr sz="90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6417-52"/>
          <p:cNvSpPr/>
          <p:nvPr/>
        </p:nvSpPr>
        <p:spPr>
          <a:xfrm>
            <a:off x="7572375" y="-357187"/>
            <a:ext cx="1857375" cy="1857375"/>
          </a:xfrm>
          <a:prstGeom prst="ellipse">
            <a:avLst/>
          </a:prstGeom>
          <a:gradFill rotWithShape="1">
            <a:gsLst>
              <a:gs pos="0">
                <a:srgbClr val="8B2500">
                  <a:alpha val="4300"/>
                </a:srgbClr>
              </a:gs>
              <a:gs pos="65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35000" t="40000" r="65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6417-53"/>
          <p:cNvSpPr/>
          <p:nvPr/>
        </p:nvSpPr>
        <p:spPr>
          <a:xfrm>
            <a:off x="214313" y="3643313"/>
            <a:ext cx="1428750" cy="1428750"/>
          </a:xfrm>
          <a:prstGeom prst="ellipse">
            <a:avLst/>
          </a:prstGeom>
          <a:gradFill rotWithShape="1">
            <a:gsLst>
              <a:gs pos="0">
                <a:srgbClr val="5B7B5A">
                  <a:alpha val="6000"/>
                </a:srgbClr>
              </a:gs>
              <a:gs pos="70000">
                <a:srgbClr val="5B7B5A">
                  <a:alpha val="0"/>
                </a:srgbClr>
              </a:gs>
            </a:gsLst>
            <a:path path="circle">
              <a:fillToRect l="40000" t="50000" r="6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894639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8946395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639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639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6398-7"/>
          <p:cNvSpPr/>
          <p:nvPr/>
        </p:nvSpPr>
        <p:spPr>
          <a:xfrm>
            <a:off x="2614613" y="155972"/>
            <a:ext cx="1229544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8946404-14"/>
          <p:cNvSpPr/>
          <p:nvPr/>
        </p:nvSpPr>
        <p:spPr>
          <a:xfrm>
            <a:off x="400050" y="3752850"/>
            <a:ext cx="8343900" cy="4238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8946400-10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6396-5"/>
          <p:cNvSpPr txBox="1"/>
          <p:nvPr/>
        </p:nvSpPr>
        <p:spPr>
          <a:xfrm>
            <a:off x="400050" y="101203"/>
            <a:ext cx="217170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从实际问题到方程</a:t>
            </a:r>
            <a:endParaRPr/>
          </a:p>
        </p:txBody>
      </p:sp>
      <p:sp>
        <p:nvSpPr>
          <p:cNvPr id="12" name="el-1785638946396-6"/>
          <p:cNvSpPr txBox="1"/>
          <p:nvPr/>
        </p:nvSpPr>
        <p:spPr>
          <a:xfrm>
            <a:off x="2736056" y="177403"/>
            <a:ext cx="11652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问题驱动 · 建模</a:t>
            </a:r>
            <a:endParaRPr/>
          </a:p>
        </p:txBody>
      </p:sp>
      <p:sp>
        <p:nvSpPr>
          <p:cNvPr id="13" name="el-1785638946408-24"/>
          <p:cNvSpPr txBox="1"/>
          <p:nvPr/>
        </p:nvSpPr>
        <p:spPr>
          <a:xfrm>
            <a:off x="1446089" y="3869531"/>
            <a:ext cx="15573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这些方程的共同特点：</a:t>
            </a:r>
            <a:endParaRPr/>
          </a:p>
        </p:txBody>
      </p:sp>
      <p:sp>
        <p:nvSpPr>
          <p:cNvPr id="14" name="el-1785638946408-25"/>
          <p:cNvSpPr txBox="1"/>
          <p:nvPr/>
        </p:nvSpPr>
        <p:spPr>
          <a:xfrm>
            <a:off x="3074864" y="3860007"/>
            <a:ext cx="12665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45">
                <a:solidFill>
                  <a:srgbClr val="D4C9B0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5" name="el-1785638946407-18"/>
          <p:cNvSpPr txBox="1"/>
          <p:nvPr/>
        </p:nvSpPr>
        <p:spPr>
          <a:xfrm>
            <a:off x="3265810" y="3860007"/>
            <a:ext cx="133677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等号两边都是 </a:t>
            </a:r>
            <a:r>
              <a:rPr b="1" sz="1230" spc="45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整式</a:t>
            </a:r>
            <a:endParaRPr/>
          </a:p>
        </p:txBody>
      </p:sp>
      <p:sp>
        <p:nvSpPr>
          <p:cNvPr id="16" name="el-1785638946409-26"/>
          <p:cNvSpPr txBox="1"/>
          <p:nvPr/>
        </p:nvSpPr>
        <p:spPr>
          <a:xfrm>
            <a:off x="4674022" y="3860007"/>
            <a:ext cx="12665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45">
                <a:solidFill>
                  <a:srgbClr val="D4C9B0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7" name="el-1785638946407-19"/>
          <p:cNvSpPr txBox="1"/>
          <p:nvPr/>
        </p:nvSpPr>
        <p:spPr>
          <a:xfrm>
            <a:off x="4864968" y="3860007"/>
            <a:ext cx="1231032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只含 </a:t>
            </a:r>
            <a:r>
              <a:rPr b="1" sz="1230" spc="45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一个未知数</a:t>
            </a:r>
            <a:endParaRPr/>
          </a:p>
        </p:txBody>
      </p:sp>
      <p:sp>
        <p:nvSpPr>
          <p:cNvPr id="18" name="el-1785638946409-27"/>
          <p:cNvSpPr txBox="1"/>
          <p:nvPr/>
        </p:nvSpPr>
        <p:spPr>
          <a:xfrm>
            <a:off x="6167438" y="3860007"/>
            <a:ext cx="12665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45">
                <a:solidFill>
                  <a:srgbClr val="D4C9B0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9" name="el-1785638946408-20"/>
          <p:cNvSpPr txBox="1"/>
          <p:nvPr/>
        </p:nvSpPr>
        <p:spPr>
          <a:xfrm>
            <a:off x="6358384" y="3860007"/>
            <a:ext cx="141089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4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未知数最高次数是 </a:t>
            </a:r>
            <a:r>
              <a:rPr b="1" sz="1230" spc="45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20" name="el-1785638946398-8"/>
          <p:cNvSpPr txBox="1"/>
          <p:nvPr/>
        </p:nvSpPr>
        <p:spPr>
          <a:xfrm>
            <a:off x="400050" y="4913710"/>
            <a:ext cx="116413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从实际问题到数学模型</a:t>
            </a:r>
            <a:endParaRPr/>
          </a:p>
        </p:txBody>
      </p:sp>
      <p:sp>
        <p:nvSpPr>
          <p:cNvPr id="21" name="el-1785638946398-9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06 / 16</a:t>
            </a:r>
            <a:endParaRPr/>
          </a:p>
        </p:txBody>
      </p:sp>
      <p:sp>
        <p:nvSpPr>
          <p:cNvPr id="22" name="el-1785638946402-11"/>
          <p:cNvSpPr/>
          <p:nvPr/>
        </p:nvSpPr>
        <p:spPr>
          <a:xfrm>
            <a:off x="400050" y="1109663"/>
            <a:ext cx="2647950" cy="2428875"/>
          </a:xfrm>
          <a:prstGeom prst="roundRect">
            <a:avLst>
              <a:gd name="adj" fmla="val 6275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8946405-15"/>
          <p:cNvSpPr/>
          <p:nvPr/>
        </p:nvSpPr>
        <p:spPr>
          <a:xfrm>
            <a:off x="578644" y="1116806"/>
            <a:ext cx="229076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28" y="100000"/>
                  <a:pt x="99170" y="100000"/>
                </a:cubicBezTo>
                <a:lnTo>
                  <a:pt x="830" y="100000"/>
                </a:lnTo>
                <a:cubicBezTo>
                  <a:pt x="372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8946409-28"/>
          <p:cNvCxnSpPr/>
          <p:nvPr/>
        </p:nvCxnSpPr>
        <p:spPr>
          <a:xfrm>
            <a:off x="564356" y="2117527"/>
            <a:ext cx="23193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8946412-35"/>
          <p:cNvSpPr/>
          <p:nvPr/>
        </p:nvSpPr>
        <p:spPr>
          <a:xfrm>
            <a:off x="564356" y="2888456"/>
            <a:ext cx="1757883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43" y="0"/>
                </a:moveTo>
                <a:lnTo>
                  <a:pt x="96757" y="0"/>
                </a:lnTo>
                <a:lnTo>
                  <a:pt x="97076" y="107"/>
                </a:lnTo>
                <a:lnTo>
                  <a:pt x="97389" y="429"/>
                </a:lnTo>
                <a:lnTo>
                  <a:pt x="97697" y="929"/>
                </a:lnTo>
                <a:lnTo>
                  <a:pt x="98000" y="1643"/>
                </a:lnTo>
                <a:lnTo>
                  <a:pt x="98286" y="2536"/>
                </a:lnTo>
                <a:lnTo>
                  <a:pt x="98557" y="3607"/>
                </a:lnTo>
                <a:lnTo>
                  <a:pt x="98816" y="4857"/>
                </a:lnTo>
                <a:lnTo>
                  <a:pt x="99049" y="6286"/>
                </a:lnTo>
                <a:lnTo>
                  <a:pt x="99265" y="7821"/>
                </a:lnTo>
                <a:lnTo>
                  <a:pt x="99454" y="9536"/>
                </a:lnTo>
                <a:lnTo>
                  <a:pt x="99616" y="11321"/>
                </a:lnTo>
                <a:lnTo>
                  <a:pt x="99751" y="13214"/>
                </a:lnTo>
                <a:lnTo>
                  <a:pt x="99859" y="15214"/>
                </a:lnTo>
                <a:lnTo>
                  <a:pt x="99935" y="17250"/>
                </a:lnTo>
                <a:lnTo>
                  <a:pt x="99984" y="19321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84" y="80679"/>
                </a:lnTo>
                <a:lnTo>
                  <a:pt x="99935" y="82750"/>
                </a:lnTo>
                <a:lnTo>
                  <a:pt x="99859" y="84786"/>
                </a:lnTo>
                <a:lnTo>
                  <a:pt x="99751" y="86786"/>
                </a:lnTo>
                <a:lnTo>
                  <a:pt x="99616" y="88679"/>
                </a:lnTo>
                <a:lnTo>
                  <a:pt x="99454" y="90464"/>
                </a:lnTo>
                <a:lnTo>
                  <a:pt x="99265" y="92179"/>
                </a:lnTo>
                <a:lnTo>
                  <a:pt x="99049" y="93714"/>
                </a:lnTo>
                <a:lnTo>
                  <a:pt x="98816" y="95143"/>
                </a:lnTo>
                <a:lnTo>
                  <a:pt x="98557" y="96393"/>
                </a:lnTo>
                <a:lnTo>
                  <a:pt x="98286" y="97464"/>
                </a:lnTo>
                <a:lnTo>
                  <a:pt x="98000" y="98357"/>
                </a:lnTo>
                <a:lnTo>
                  <a:pt x="97697" y="99071"/>
                </a:lnTo>
                <a:lnTo>
                  <a:pt x="97389" y="99571"/>
                </a:lnTo>
                <a:lnTo>
                  <a:pt x="97076" y="99893"/>
                </a:lnTo>
                <a:lnTo>
                  <a:pt x="96757" y="100000"/>
                </a:lnTo>
                <a:lnTo>
                  <a:pt x="3243" y="100000"/>
                </a:lnTo>
                <a:lnTo>
                  <a:pt x="2924" y="99893"/>
                </a:lnTo>
                <a:lnTo>
                  <a:pt x="2611" y="99571"/>
                </a:lnTo>
                <a:lnTo>
                  <a:pt x="2303" y="99071"/>
                </a:lnTo>
                <a:lnTo>
                  <a:pt x="2000" y="98357"/>
                </a:lnTo>
                <a:lnTo>
                  <a:pt x="1714" y="97464"/>
                </a:lnTo>
                <a:lnTo>
                  <a:pt x="1443" y="96393"/>
                </a:lnTo>
                <a:lnTo>
                  <a:pt x="1184" y="95143"/>
                </a:lnTo>
                <a:lnTo>
                  <a:pt x="951" y="93714"/>
                </a:lnTo>
                <a:lnTo>
                  <a:pt x="735" y="92179"/>
                </a:lnTo>
                <a:lnTo>
                  <a:pt x="546" y="90464"/>
                </a:lnTo>
                <a:lnTo>
                  <a:pt x="384" y="88679"/>
                </a:lnTo>
                <a:lnTo>
                  <a:pt x="249" y="86786"/>
                </a:lnTo>
                <a:lnTo>
                  <a:pt x="141" y="84786"/>
                </a:lnTo>
                <a:lnTo>
                  <a:pt x="65" y="82750"/>
                </a:lnTo>
                <a:lnTo>
                  <a:pt x="16" y="80679"/>
                </a:lnTo>
                <a:lnTo>
                  <a:pt x="0" y="78571"/>
                </a:lnTo>
                <a:lnTo>
                  <a:pt x="0" y="21429"/>
                </a:lnTo>
                <a:lnTo>
                  <a:pt x="16" y="19321"/>
                </a:lnTo>
                <a:lnTo>
                  <a:pt x="65" y="17250"/>
                </a:lnTo>
                <a:lnTo>
                  <a:pt x="141" y="15214"/>
                </a:lnTo>
                <a:lnTo>
                  <a:pt x="249" y="13214"/>
                </a:lnTo>
                <a:lnTo>
                  <a:pt x="384" y="11321"/>
                </a:lnTo>
                <a:lnTo>
                  <a:pt x="546" y="9536"/>
                </a:lnTo>
                <a:lnTo>
                  <a:pt x="735" y="7821"/>
                </a:lnTo>
                <a:lnTo>
                  <a:pt x="951" y="6286"/>
                </a:lnTo>
                <a:lnTo>
                  <a:pt x="1184" y="4857"/>
                </a:lnTo>
                <a:lnTo>
                  <a:pt x="1443" y="3607"/>
                </a:lnTo>
                <a:lnTo>
                  <a:pt x="1714" y="2536"/>
                </a:lnTo>
                <a:lnTo>
                  <a:pt x="2000" y="1643"/>
                </a:lnTo>
                <a:lnTo>
                  <a:pt x="2303" y="929"/>
                </a:lnTo>
                <a:lnTo>
                  <a:pt x="2611" y="429"/>
                </a:lnTo>
                <a:lnTo>
                  <a:pt x="2924" y="107"/>
                </a:lnTo>
                <a:lnTo>
                  <a:pt x="3243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8946415-49"/>
          <p:cNvSpPr/>
          <p:nvPr/>
        </p:nvSpPr>
        <p:spPr>
          <a:xfrm>
            <a:off x="564356" y="2888456"/>
            <a:ext cx="57150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19"/>
                </a:lnTo>
                <a:lnTo>
                  <a:pt x="70972" y="939"/>
                </a:lnTo>
                <a:lnTo>
                  <a:pt x="61732" y="1661"/>
                </a:lnTo>
                <a:lnTo>
                  <a:pt x="52860" y="2576"/>
                </a:lnTo>
                <a:lnTo>
                  <a:pt x="44443" y="3677"/>
                </a:lnTo>
                <a:lnTo>
                  <a:pt x="36561" y="4952"/>
                </a:lnTo>
                <a:lnTo>
                  <a:pt x="29289" y="6390"/>
                </a:lnTo>
                <a:lnTo>
                  <a:pt x="22699" y="7977"/>
                </a:lnTo>
                <a:lnTo>
                  <a:pt x="16853" y="9697"/>
                </a:lnTo>
                <a:lnTo>
                  <a:pt x="11808" y="11533"/>
                </a:lnTo>
                <a:lnTo>
                  <a:pt x="7612" y="13469"/>
                </a:lnTo>
                <a:lnTo>
                  <a:pt x="4306" y="15485"/>
                </a:lnTo>
                <a:lnTo>
                  <a:pt x="1921" y="17562"/>
                </a:lnTo>
                <a:lnTo>
                  <a:pt x="482" y="19680"/>
                </a:lnTo>
                <a:lnTo>
                  <a:pt x="0" y="21818"/>
                </a:lnTo>
                <a:lnTo>
                  <a:pt x="0" y="78182"/>
                </a:lnTo>
                <a:lnTo>
                  <a:pt x="482" y="80320"/>
                </a:lnTo>
                <a:lnTo>
                  <a:pt x="1921" y="82438"/>
                </a:lnTo>
                <a:lnTo>
                  <a:pt x="4306" y="84515"/>
                </a:lnTo>
                <a:lnTo>
                  <a:pt x="7612" y="86531"/>
                </a:lnTo>
                <a:lnTo>
                  <a:pt x="11808" y="88467"/>
                </a:lnTo>
                <a:lnTo>
                  <a:pt x="16853" y="90303"/>
                </a:lnTo>
                <a:lnTo>
                  <a:pt x="22699" y="92023"/>
                </a:lnTo>
                <a:lnTo>
                  <a:pt x="29289" y="93610"/>
                </a:lnTo>
                <a:lnTo>
                  <a:pt x="36561" y="95048"/>
                </a:lnTo>
                <a:lnTo>
                  <a:pt x="44443" y="96323"/>
                </a:lnTo>
                <a:lnTo>
                  <a:pt x="52860" y="97424"/>
                </a:lnTo>
                <a:lnTo>
                  <a:pt x="61732" y="98339"/>
                </a:lnTo>
                <a:lnTo>
                  <a:pt x="70972" y="99061"/>
                </a:lnTo>
                <a:lnTo>
                  <a:pt x="80491" y="99581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895"/>
                </a:lnTo>
                <a:lnTo>
                  <a:pt x="90245" y="99581"/>
                </a:lnTo>
                <a:lnTo>
                  <a:pt x="85486" y="99061"/>
                </a:lnTo>
                <a:lnTo>
                  <a:pt x="80866" y="98339"/>
                </a:lnTo>
                <a:lnTo>
                  <a:pt x="76430" y="97424"/>
                </a:lnTo>
                <a:lnTo>
                  <a:pt x="72221" y="96323"/>
                </a:lnTo>
                <a:lnTo>
                  <a:pt x="68280" y="95048"/>
                </a:lnTo>
                <a:lnTo>
                  <a:pt x="64645" y="93610"/>
                </a:lnTo>
                <a:lnTo>
                  <a:pt x="61349" y="92023"/>
                </a:lnTo>
                <a:lnTo>
                  <a:pt x="58427" y="90303"/>
                </a:lnTo>
                <a:lnTo>
                  <a:pt x="55904" y="88467"/>
                </a:lnTo>
                <a:lnTo>
                  <a:pt x="53806" y="86531"/>
                </a:lnTo>
                <a:lnTo>
                  <a:pt x="52153" y="84515"/>
                </a:lnTo>
                <a:lnTo>
                  <a:pt x="50961" y="82438"/>
                </a:lnTo>
                <a:lnTo>
                  <a:pt x="50241" y="80320"/>
                </a:lnTo>
                <a:lnTo>
                  <a:pt x="50000" y="78182"/>
                </a:lnTo>
                <a:lnTo>
                  <a:pt x="50000" y="21818"/>
                </a:lnTo>
                <a:lnTo>
                  <a:pt x="50241" y="19680"/>
                </a:lnTo>
                <a:lnTo>
                  <a:pt x="50961" y="17562"/>
                </a:lnTo>
                <a:lnTo>
                  <a:pt x="52153" y="15485"/>
                </a:lnTo>
                <a:lnTo>
                  <a:pt x="53806" y="13469"/>
                </a:lnTo>
                <a:lnTo>
                  <a:pt x="55904" y="11533"/>
                </a:lnTo>
                <a:lnTo>
                  <a:pt x="58427" y="9697"/>
                </a:lnTo>
                <a:lnTo>
                  <a:pt x="61349" y="7977"/>
                </a:lnTo>
                <a:lnTo>
                  <a:pt x="64645" y="6390"/>
                </a:lnTo>
                <a:lnTo>
                  <a:pt x="68280" y="4952"/>
                </a:lnTo>
                <a:lnTo>
                  <a:pt x="72221" y="3677"/>
                </a:lnTo>
                <a:lnTo>
                  <a:pt x="76430" y="2576"/>
                </a:lnTo>
                <a:lnTo>
                  <a:pt x="80866" y="1661"/>
                </a:lnTo>
                <a:lnTo>
                  <a:pt x="85486" y="939"/>
                </a:lnTo>
                <a:lnTo>
                  <a:pt x="90245" y="419"/>
                </a:lnTo>
                <a:lnTo>
                  <a:pt x="9509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8946403-12"/>
          <p:cNvSpPr/>
          <p:nvPr/>
        </p:nvSpPr>
        <p:spPr>
          <a:xfrm>
            <a:off x="3248025" y="1109663"/>
            <a:ext cx="2647950" cy="2428875"/>
          </a:xfrm>
          <a:prstGeom prst="roundRect">
            <a:avLst>
              <a:gd name="adj" fmla="val 6275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638946405-16"/>
          <p:cNvSpPr/>
          <p:nvPr/>
        </p:nvSpPr>
        <p:spPr>
          <a:xfrm>
            <a:off x="3426619" y="1116806"/>
            <a:ext cx="229076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28" y="100000"/>
                  <a:pt x="99170" y="100000"/>
                </a:cubicBezTo>
                <a:lnTo>
                  <a:pt x="830" y="100000"/>
                </a:lnTo>
                <a:cubicBezTo>
                  <a:pt x="372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8946409-29"/>
          <p:cNvCxnSpPr/>
          <p:nvPr/>
        </p:nvCxnSpPr>
        <p:spPr>
          <a:xfrm>
            <a:off x="3412331" y="2127052"/>
            <a:ext cx="23193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8946414-41"/>
          <p:cNvSpPr/>
          <p:nvPr/>
        </p:nvSpPr>
        <p:spPr>
          <a:xfrm>
            <a:off x="3412331" y="2888456"/>
            <a:ext cx="1459409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22" y="0"/>
                </a:moveTo>
                <a:lnTo>
                  <a:pt x="96078" y="0"/>
                </a:lnTo>
                <a:lnTo>
                  <a:pt x="96464" y="107"/>
                </a:lnTo>
                <a:lnTo>
                  <a:pt x="96843" y="429"/>
                </a:lnTo>
                <a:lnTo>
                  <a:pt x="97216" y="929"/>
                </a:lnTo>
                <a:lnTo>
                  <a:pt x="97582" y="1643"/>
                </a:lnTo>
                <a:lnTo>
                  <a:pt x="97928" y="2536"/>
                </a:lnTo>
                <a:lnTo>
                  <a:pt x="98255" y="3607"/>
                </a:lnTo>
                <a:lnTo>
                  <a:pt x="98569" y="4857"/>
                </a:lnTo>
                <a:lnTo>
                  <a:pt x="98850" y="6286"/>
                </a:lnTo>
                <a:lnTo>
                  <a:pt x="99111" y="7821"/>
                </a:lnTo>
                <a:lnTo>
                  <a:pt x="99340" y="9536"/>
                </a:lnTo>
                <a:lnTo>
                  <a:pt x="99536" y="11321"/>
                </a:lnTo>
                <a:lnTo>
                  <a:pt x="99699" y="13214"/>
                </a:lnTo>
                <a:lnTo>
                  <a:pt x="99830" y="15214"/>
                </a:lnTo>
                <a:lnTo>
                  <a:pt x="99922" y="17250"/>
                </a:lnTo>
                <a:lnTo>
                  <a:pt x="99980" y="19321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80" y="80679"/>
                </a:lnTo>
                <a:lnTo>
                  <a:pt x="99922" y="82750"/>
                </a:lnTo>
                <a:lnTo>
                  <a:pt x="99830" y="84786"/>
                </a:lnTo>
                <a:lnTo>
                  <a:pt x="99699" y="86786"/>
                </a:lnTo>
                <a:lnTo>
                  <a:pt x="99536" y="88679"/>
                </a:lnTo>
                <a:lnTo>
                  <a:pt x="99340" y="90464"/>
                </a:lnTo>
                <a:lnTo>
                  <a:pt x="99111" y="92179"/>
                </a:lnTo>
                <a:lnTo>
                  <a:pt x="98850" y="93714"/>
                </a:lnTo>
                <a:lnTo>
                  <a:pt x="98569" y="95143"/>
                </a:lnTo>
                <a:lnTo>
                  <a:pt x="98255" y="96393"/>
                </a:lnTo>
                <a:lnTo>
                  <a:pt x="97928" y="97464"/>
                </a:lnTo>
                <a:lnTo>
                  <a:pt x="97582" y="98357"/>
                </a:lnTo>
                <a:lnTo>
                  <a:pt x="97216" y="99071"/>
                </a:lnTo>
                <a:lnTo>
                  <a:pt x="96843" y="99571"/>
                </a:lnTo>
                <a:lnTo>
                  <a:pt x="96464" y="99893"/>
                </a:lnTo>
                <a:lnTo>
                  <a:pt x="96078" y="100000"/>
                </a:lnTo>
                <a:lnTo>
                  <a:pt x="3922" y="100000"/>
                </a:lnTo>
                <a:lnTo>
                  <a:pt x="3536" y="99893"/>
                </a:lnTo>
                <a:lnTo>
                  <a:pt x="3157" y="99571"/>
                </a:lnTo>
                <a:lnTo>
                  <a:pt x="2784" y="99071"/>
                </a:lnTo>
                <a:lnTo>
                  <a:pt x="2418" y="98357"/>
                </a:lnTo>
                <a:lnTo>
                  <a:pt x="2072" y="97464"/>
                </a:lnTo>
                <a:lnTo>
                  <a:pt x="1745" y="96393"/>
                </a:lnTo>
                <a:lnTo>
                  <a:pt x="1431" y="95143"/>
                </a:lnTo>
                <a:lnTo>
                  <a:pt x="1150" y="93714"/>
                </a:lnTo>
                <a:lnTo>
                  <a:pt x="889" y="92179"/>
                </a:lnTo>
                <a:lnTo>
                  <a:pt x="660" y="90464"/>
                </a:lnTo>
                <a:lnTo>
                  <a:pt x="464" y="88679"/>
                </a:lnTo>
                <a:lnTo>
                  <a:pt x="301" y="86786"/>
                </a:lnTo>
                <a:lnTo>
                  <a:pt x="170" y="84786"/>
                </a:lnTo>
                <a:lnTo>
                  <a:pt x="78" y="82750"/>
                </a:lnTo>
                <a:lnTo>
                  <a:pt x="20" y="80679"/>
                </a:lnTo>
                <a:lnTo>
                  <a:pt x="0" y="78571"/>
                </a:lnTo>
                <a:lnTo>
                  <a:pt x="0" y="21429"/>
                </a:lnTo>
                <a:lnTo>
                  <a:pt x="20" y="19321"/>
                </a:lnTo>
                <a:lnTo>
                  <a:pt x="78" y="17250"/>
                </a:lnTo>
                <a:lnTo>
                  <a:pt x="170" y="15214"/>
                </a:lnTo>
                <a:lnTo>
                  <a:pt x="301" y="13214"/>
                </a:lnTo>
                <a:lnTo>
                  <a:pt x="464" y="11321"/>
                </a:lnTo>
                <a:lnTo>
                  <a:pt x="660" y="9536"/>
                </a:lnTo>
                <a:lnTo>
                  <a:pt x="889" y="7821"/>
                </a:lnTo>
                <a:lnTo>
                  <a:pt x="1150" y="6286"/>
                </a:lnTo>
                <a:lnTo>
                  <a:pt x="1431" y="4857"/>
                </a:lnTo>
                <a:lnTo>
                  <a:pt x="1745" y="3607"/>
                </a:lnTo>
                <a:lnTo>
                  <a:pt x="2072" y="2536"/>
                </a:lnTo>
                <a:lnTo>
                  <a:pt x="2418" y="1643"/>
                </a:lnTo>
                <a:lnTo>
                  <a:pt x="2784" y="929"/>
                </a:lnTo>
                <a:lnTo>
                  <a:pt x="3157" y="429"/>
                </a:lnTo>
                <a:lnTo>
                  <a:pt x="3536" y="107"/>
                </a:lnTo>
                <a:lnTo>
                  <a:pt x="3922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8946416-50"/>
          <p:cNvSpPr/>
          <p:nvPr/>
        </p:nvSpPr>
        <p:spPr>
          <a:xfrm>
            <a:off x="3412331" y="2888456"/>
            <a:ext cx="57150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19"/>
                </a:lnTo>
                <a:lnTo>
                  <a:pt x="70972" y="939"/>
                </a:lnTo>
                <a:lnTo>
                  <a:pt x="61732" y="1661"/>
                </a:lnTo>
                <a:lnTo>
                  <a:pt x="52860" y="2576"/>
                </a:lnTo>
                <a:lnTo>
                  <a:pt x="44443" y="3677"/>
                </a:lnTo>
                <a:lnTo>
                  <a:pt x="36561" y="4952"/>
                </a:lnTo>
                <a:lnTo>
                  <a:pt x="29289" y="6390"/>
                </a:lnTo>
                <a:lnTo>
                  <a:pt x="22699" y="7977"/>
                </a:lnTo>
                <a:lnTo>
                  <a:pt x="16853" y="9697"/>
                </a:lnTo>
                <a:lnTo>
                  <a:pt x="11808" y="11533"/>
                </a:lnTo>
                <a:lnTo>
                  <a:pt x="7612" y="13469"/>
                </a:lnTo>
                <a:lnTo>
                  <a:pt x="4306" y="15485"/>
                </a:lnTo>
                <a:lnTo>
                  <a:pt x="1921" y="17562"/>
                </a:lnTo>
                <a:lnTo>
                  <a:pt x="482" y="19680"/>
                </a:lnTo>
                <a:lnTo>
                  <a:pt x="0" y="21818"/>
                </a:lnTo>
                <a:lnTo>
                  <a:pt x="0" y="78182"/>
                </a:lnTo>
                <a:lnTo>
                  <a:pt x="482" y="80320"/>
                </a:lnTo>
                <a:lnTo>
                  <a:pt x="1921" y="82438"/>
                </a:lnTo>
                <a:lnTo>
                  <a:pt x="4306" y="84515"/>
                </a:lnTo>
                <a:lnTo>
                  <a:pt x="7612" y="86531"/>
                </a:lnTo>
                <a:lnTo>
                  <a:pt x="11808" y="88467"/>
                </a:lnTo>
                <a:lnTo>
                  <a:pt x="16853" y="90303"/>
                </a:lnTo>
                <a:lnTo>
                  <a:pt x="22699" y="92023"/>
                </a:lnTo>
                <a:lnTo>
                  <a:pt x="29289" y="93610"/>
                </a:lnTo>
                <a:lnTo>
                  <a:pt x="36561" y="95048"/>
                </a:lnTo>
                <a:lnTo>
                  <a:pt x="44443" y="96323"/>
                </a:lnTo>
                <a:lnTo>
                  <a:pt x="52860" y="97424"/>
                </a:lnTo>
                <a:lnTo>
                  <a:pt x="61732" y="98339"/>
                </a:lnTo>
                <a:lnTo>
                  <a:pt x="70972" y="99061"/>
                </a:lnTo>
                <a:lnTo>
                  <a:pt x="80491" y="99581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895"/>
                </a:lnTo>
                <a:lnTo>
                  <a:pt x="90245" y="99581"/>
                </a:lnTo>
                <a:lnTo>
                  <a:pt x="85486" y="99061"/>
                </a:lnTo>
                <a:lnTo>
                  <a:pt x="80866" y="98339"/>
                </a:lnTo>
                <a:lnTo>
                  <a:pt x="76430" y="97424"/>
                </a:lnTo>
                <a:lnTo>
                  <a:pt x="72221" y="96323"/>
                </a:lnTo>
                <a:lnTo>
                  <a:pt x="68280" y="95048"/>
                </a:lnTo>
                <a:lnTo>
                  <a:pt x="64645" y="93610"/>
                </a:lnTo>
                <a:lnTo>
                  <a:pt x="61349" y="92023"/>
                </a:lnTo>
                <a:lnTo>
                  <a:pt x="58427" y="90303"/>
                </a:lnTo>
                <a:lnTo>
                  <a:pt x="55904" y="88467"/>
                </a:lnTo>
                <a:lnTo>
                  <a:pt x="53806" y="86531"/>
                </a:lnTo>
                <a:lnTo>
                  <a:pt x="52153" y="84515"/>
                </a:lnTo>
                <a:lnTo>
                  <a:pt x="50961" y="82438"/>
                </a:lnTo>
                <a:lnTo>
                  <a:pt x="50241" y="80320"/>
                </a:lnTo>
                <a:lnTo>
                  <a:pt x="50000" y="78182"/>
                </a:lnTo>
                <a:lnTo>
                  <a:pt x="50000" y="21818"/>
                </a:lnTo>
                <a:lnTo>
                  <a:pt x="50241" y="19680"/>
                </a:lnTo>
                <a:lnTo>
                  <a:pt x="50961" y="17562"/>
                </a:lnTo>
                <a:lnTo>
                  <a:pt x="52153" y="15485"/>
                </a:lnTo>
                <a:lnTo>
                  <a:pt x="53806" y="13469"/>
                </a:lnTo>
                <a:lnTo>
                  <a:pt x="55904" y="11533"/>
                </a:lnTo>
                <a:lnTo>
                  <a:pt x="58427" y="9697"/>
                </a:lnTo>
                <a:lnTo>
                  <a:pt x="61349" y="7977"/>
                </a:lnTo>
                <a:lnTo>
                  <a:pt x="64645" y="6390"/>
                </a:lnTo>
                <a:lnTo>
                  <a:pt x="68280" y="4952"/>
                </a:lnTo>
                <a:lnTo>
                  <a:pt x="72221" y="3677"/>
                </a:lnTo>
                <a:lnTo>
                  <a:pt x="76430" y="2576"/>
                </a:lnTo>
                <a:lnTo>
                  <a:pt x="80866" y="1661"/>
                </a:lnTo>
                <a:lnTo>
                  <a:pt x="85486" y="939"/>
                </a:lnTo>
                <a:lnTo>
                  <a:pt x="90245" y="419"/>
                </a:lnTo>
                <a:lnTo>
                  <a:pt x="9509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8946403-13"/>
          <p:cNvSpPr/>
          <p:nvPr/>
        </p:nvSpPr>
        <p:spPr>
          <a:xfrm>
            <a:off x="6096000" y="1109663"/>
            <a:ext cx="2647950" cy="2428875"/>
          </a:xfrm>
          <a:prstGeom prst="roundRect">
            <a:avLst>
              <a:gd name="adj" fmla="val 6275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638946405-17"/>
          <p:cNvSpPr/>
          <p:nvPr/>
        </p:nvSpPr>
        <p:spPr>
          <a:xfrm>
            <a:off x="6274594" y="1116806"/>
            <a:ext cx="229076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28" y="100000"/>
                  <a:pt x="99170" y="100000"/>
                </a:cubicBezTo>
                <a:lnTo>
                  <a:pt x="830" y="100000"/>
                </a:lnTo>
                <a:cubicBezTo>
                  <a:pt x="372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5638946409-30"/>
          <p:cNvCxnSpPr/>
          <p:nvPr/>
        </p:nvCxnSpPr>
        <p:spPr>
          <a:xfrm>
            <a:off x="6260307" y="2127052"/>
            <a:ext cx="23193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638946415-47"/>
          <p:cNvSpPr/>
          <p:nvPr/>
        </p:nvSpPr>
        <p:spPr>
          <a:xfrm>
            <a:off x="6260307" y="2888456"/>
            <a:ext cx="1463948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96" y="0"/>
                </a:moveTo>
                <a:lnTo>
                  <a:pt x="96104" y="0"/>
                </a:lnTo>
                <a:lnTo>
                  <a:pt x="96487" y="107"/>
                </a:lnTo>
                <a:lnTo>
                  <a:pt x="96864" y="429"/>
                </a:lnTo>
                <a:lnTo>
                  <a:pt x="97234" y="929"/>
                </a:lnTo>
                <a:lnTo>
                  <a:pt x="97597" y="1643"/>
                </a:lnTo>
                <a:lnTo>
                  <a:pt x="97942" y="2536"/>
                </a:lnTo>
                <a:lnTo>
                  <a:pt x="98266" y="3607"/>
                </a:lnTo>
                <a:lnTo>
                  <a:pt x="98578" y="4857"/>
                </a:lnTo>
                <a:lnTo>
                  <a:pt x="98857" y="6286"/>
                </a:lnTo>
                <a:lnTo>
                  <a:pt x="99117" y="7821"/>
                </a:lnTo>
                <a:lnTo>
                  <a:pt x="99344" y="9536"/>
                </a:lnTo>
                <a:lnTo>
                  <a:pt x="99539" y="11321"/>
                </a:lnTo>
                <a:lnTo>
                  <a:pt x="99701" y="13214"/>
                </a:lnTo>
                <a:lnTo>
                  <a:pt x="99831" y="15214"/>
                </a:lnTo>
                <a:lnTo>
                  <a:pt x="99922" y="17250"/>
                </a:lnTo>
                <a:lnTo>
                  <a:pt x="99981" y="19321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81" y="80679"/>
                </a:lnTo>
                <a:lnTo>
                  <a:pt x="99922" y="82750"/>
                </a:lnTo>
                <a:lnTo>
                  <a:pt x="99831" y="84786"/>
                </a:lnTo>
                <a:lnTo>
                  <a:pt x="99701" y="86786"/>
                </a:lnTo>
                <a:lnTo>
                  <a:pt x="99539" y="88679"/>
                </a:lnTo>
                <a:lnTo>
                  <a:pt x="99344" y="90464"/>
                </a:lnTo>
                <a:lnTo>
                  <a:pt x="99117" y="92179"/>
                </a:lnTo>
                <a:lnTo>
                  <a:pt x="98857" y="93714"/>
                </a:lnTo>
                <a:lnTo>
                  <a:pt x="98578" y="95143"/>
                </a:lnTo>
                <a:lnTo>
                  <a:pt x="98266" y="96393"/>
                </a:lnTo>
                <a:lnTo>
                  <a:pt x="97942" y="97464"/>
                </a:lnTo>
                <a:lnTo>
                  <a:pt x="97597" y="98357"/>
                </a:lnTo>
                <a:lnTo>
                  <a:pt x="97234" y="99071"/>
                </a:lnTo>
                <a:lnTo>
                  <a:pt x="96864" y="99571"/>
                </a:lnTo>
                <a:lnTo>
                  <a:pt x="96487" y="99893"/>
                </a:lnTo>
                <a:lnTo>
                  <a:pt x="96104" y="100000"/>
                </a:lnTo>
                <a:lnTo>
                  <a:pt x="3896" y="100000"/>
                </a:lnTo>
                <a:lnTo>
                  <a:pt x="3513" y="99893"/>
                </a:lnTo>
                <a:lnTo>
                  <a:pt x="3136" y="99571"/>
                </a:lnTo>
                <a:lnTo>
                  <a:pt x="2766" y="99071"/>
                </a:lnTo>
                <a:lnTo>
                  <a:pt x="2403" y="98357"/>
                </a:lnTo>
                <a:lnTo>
                  <a:pt x="2058" y="97464"/>
                </a:lnTo>
                <a:lnTo>
                  <a:pt x="1734" y="96393"/>
                </a:lnTo>
                <a:lnTo>
                  <a:pt x="1422" y="95143"/>
                </a:lnTo>
                <a:lnTo>
                  <a:pt x="1143" y="93714"/>
                </a:lnTo>
                <a:lnTo>
                  <a:pt x="883" y="92179"/>
                </a:lnTo>
                <a:lnTo>
                  <a:pt x="656" y="90464"/>
                </a:lnTo>
                <a:lnTo>
                  <a:pt x="461" y="88679"/>
                </a:lnTo>
                <a:lnTo>
                  <a:pt x="299" y="86786"/>
                </a:lnTo>
                <a:lnTo>
                  <a:pt x="169" y="84786"/>
                </a:lnTo>
                <a:lnTo>
                  <a:pt x="78" y="82750"/>
                </a:lnTo>
                <a:lnTo>
                  <a:pt x="19" y="80679"/>
                </a:lnTo>
                <a:lnTo>
                  <a:pt x="0" y="78571"/>
                </a:lnTo>
                <a:lnTo>
                  <a:pt x="0" y="21429"/>
                </a:lnTo>
                <a:lnTo>
                  <a:pt x="19" y="19321"/>
                </a:lnTo>
                <a:lnTo>
                  <a:pt x="78" y="17250"/>
                </a:lnTo>
                <a:lnTo>
                  <a:pt x="169" y="15214"/>
                </a:lnTo>
                <a:lnTo>
                  <a:pt x="299" y="13214"/>
                </a:lnTo>
                <a:lnTo>
                  <a:pt x="461" y="11321"/>
                </a:lnTo>
                <a:lnTo>
                  <a:pt x="656" y="9536"/>
                </a:lnTo>
                <a:lnTo>
                  <a:pt x="883" y="7821"/>
                </a:lnTo>
                <a:lnTo>
                  <a:pt x="1143" y="6286"/>
                </a:lnTo>
                <a:lnTo>
                  <a:pt x="1422" y="4857"/>
                </a:lnTo>
                <a:lnTo>
                  <a:pt x="1734" y="3607"/>
                </a:lnTo>
                <a:lnTo>
                  <a:pt x="2058" y="2536"/>
                </a:lnTo>
                <a:lnTo>
                  <a:pt x="2403" y="1643"/>
                </a:lnTo>
                <a:lnTo>
                  <a:pt x="2766" y="929"/>
                </a:lnTo>
                <a:lnTo>
                  <a:pt x="3136" y="429"/>
                </a:lnTo>
                <a:lnTo>
                  <a:pt x="3513" y="107"/>
                </a:lnTo>
                <a:lnTo>
                  <a:pt x="3896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8946416-51"/>
          <p:cNvSpPr/>
          <p:nvPr/>
        </p:nvSpPr>
        <p:spPr>
          <a:xfrm>
            <a:off x="6260307" y="2888456"/>
            <a:ext cx="57150" cy="261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19"/>
                </a:lnTo>
                <a:lnTo>
                  <a:pt x="70972" y="939"/>
                </a:lnTo>
                <a:lnTo>
                  <a:pt x="61732" y="1661"/>
                </a:lnTo>
                <a:lnTo>
                  <a:pt x="52860" y="2576"/>
                </a:lnTo>
                <a:lnTo>
                  <a:pt x="44443" y="3677"/>
                </a:lnTo>
                <a:lnTo>
                  <a:pt x="36561" y="4952"/>
                </a:lnTo>
                <a:lnTo>
                  <a:pt x="29289" y="6390"/>
                </a:lnTo>
                <a:lnTo>
                  <a:pt x="22699" y="7977"/>
                </a:lnTo>
                <a:lnTo>
                  <a:pt x="16853" y="9697"/>
                </a:lnTo>
                <a:lnTo>
                  <a:pt x="11808" y="11533"/>
                </a:lnTo>
                <a:lnTo>
                  <a:pt x="7612" y="13469"/>
                </a:lnTo>
                <a:lnTo>
                  <a:pt x="4306" y="15485"/>
                </a:lnTo>
                <a:lnTo>
                  <a:pt x="1921" y="17562"/>
                </a:lnTo>
                <a:lnTo>
                  <a:pt x="482" y="19680"/>
                </a:lnTo>
                <a:lnTo>
                  <a:pt x="0" y="21818"/>
                </a:lnTo>
                <a:lnTo>
                  <a:pt x="0" y="78182"/>
                </a:lnTo>
                <a:lnTo>
                  <a:pt x="482" y="80320"/>
                </a:lnTo>
                <a:lnTo>
                  <a:pt x="1921" y="82438"/>
                </a:lnTo>
                <a:lnTo>
                  <a:pt x="4306" y="84515"/>
                </a:lnTo>
                <a:lnTo>
                  <a:pt x="7612" y="86531"/>
                </a:lnTo>
                <a:lnTo>
                  <a:pt x="11808" y="88467"/>
                </a:lnTo>
                <a:lnTo>
                  <a:pt x="16853" y="90303"/>
                </a:lnTo>
                <a:lnTo>
                  <a:pt x="22699" y="92023"/>
                </a:lnTo>
                <a:lnTo>
                  <a:pt x="29289" y="93610"/>
                </a:lnTo>
                <a:lnTo>
                  <a:pt x="36561" y="95048"/>
                </a:lnTo>
                <a:lnTo>
                  <a:pt x="44443" y="96323"/>
                </a:lnTo>
                <a:lnTo>
                  <a:pt x="52860" y="97424"/>
                </a:lnTo>
                <a:lnTo>
                  <a:pt x="61732" y="98339"/>
                </a:lnTo>
                <a:lnTo>
                  <a:pt x="70972" y="99061"/>
                </a:lnTo>
                <a:lnTo>
                  <a:pt x="80491" y="99581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895"/>
                </a:lnTo>
                <a:lnTo>
                  <a:pt x="90245" y="99581"/>
                </a:lnTo>
                <a:lnTo>
                  <a:pt x="85486" y="99061"/>
                </a:lnTo>
                <a:lnTo>
                  <a:pt x="80866" y="98339"/>
                </a:lnTo>
                <a:lnTo>
                  <a:pt x="76430" y="97424"/>
                </a:lnTo>
                <a:lnTo>
                  <a:pt x="72221" y="96323"/>
                </a:lnTo>
                <a:lnTo>
                  <a:pt x="68280" y="95048"/>
                </a:lnTo>
                <a:lnTo>
                  <a:pt x="64645" y="93610"/>
                </a:lnTo>
                <a:lnTo>
                  <a:pt x="61349" y="92023"/>
                </a:lnTo>
                <a:lnTo>
                  <a:pt x="58427" y="90303"/>
                </a:lnTo>
                <a:lnTo>
                  <a:pt x="55904" y="88467"/>
                </a:lnTo>
                <a:lnTo>
                  <a:pt x="53806" y="86531"/>
                </a:lnTo>
                <a:lnTo>
                  <a:pt x="52153" y="84515"/>
                </a:lnTo>
                <a:lnTo>
                  <a:pt x="50961" y="82438"/>
                </a:lnTo>
                <a:lnTo>
                  <a:pt x="50241" y="80320"/>
                </a:lnTo>
                <a:lnTo>
                  <a:pt x="50000" y="78182"/>
                </a:lnTo>
                <a:lnTo>
                  <a:pt x="50000" y="21818"/>
                </a:lnTo>
                <a:lnTo>
                  <a:pt x="50241" y="19680"/>
                </a:lnTo>
                <a:lnTo>
                  <a:pt x="50961" y="17562"/>
                </a:lnTo>
                <a:lnTo>
                  <a:pt x="52153" y="15485"/>
                </a:lnTo>
                <a:lnTo>
                  <a:pt x="53806" y="13469"/>
                </a:lnTo>
                <a:lnTo>
                  <a:pt x="55904" y="11533"/>
                </a:lnTo>
                <a:lnTo>
                  <a:pt x="58427" y="9697"/>
                </a:lnTo>
                <a:lnTo>
                  <a:pt x="61349" y="7977"/>
                </a:lnTo>
                <a:lnTo>
                  <a:pt x="64645" y="6390"/>
                </a:lnTo>
                <a:lnTo>
                  <a:pt x="68280" y="4952"/>
                </a:lnTo>
                <a:lnTo>
                  <a:pt x="72221" y="3677"/>
                </a:lnTo>
                <a:lnTo>
                  <a:pt x="76430" y="2576"/>
                </a:lnTo>
                <a:lnTo>
                  <a:pt x="80866" y="1661"/>
                </a:lnTo>
                <a:lnTo>
                  <a:pt x="85486" y="939"/>
                </a:lnTo>
                <a:lnTo>
                  <a:pt x="90245" y="419"/>
                </a:lnTo>
                <a:lnTo>
                  <a:pt x="9509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8946411-31"/>
          <p:cNvSpPr txBox="1"/>
          <p:nvPr/>
        </p:nvSpPr>
        <p:spPr>
          <a:xfrm>
            <a:off x="564356" y="1316831"/>
            <a:ext cx="17889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▣</a:t>
            </a:r>
            <a:endParaRPr/>
          </a:p>
        </p:txBody>
      </p:sp>
      <p:sp>
        <p:nvSpPr>
          <p:cNvPr id="38" name="el-1785638946411-32"/>
          <p:cNvSpPr txBox="1"/>
          <p:nvPr/>
        </p:nvSpPr>
        <p:spPr>
          <a:xfrm>
            <a:off x="736104" y="1316831"/>
            <a:ext cx="124673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问题一 · 铁皮方盒</a:t>
            </a:r>
            <a:endParaRPr/>
          </a:p>
        </p:txBody>
      </p:sp>
      <p:sp>
        <p:nvSpPr>
          <p:cNvPr id="39" name="el-1785638946408-21"/>
          <p:cNvSpPr txBox="1"/>
          <p:nvPr/>
        </p:nvSpPr>
        <p:spPr>
          <a:xfrm>
            <a:off x="564356" y="1674019"/>
            <a:ext cx="233219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矩形铁皮做无盖方盒 —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(100−2x)(50−2x) = 3600</a:t>
            </a:r>
            <a:endParaRPr/>
          </a:p>
        </p:txBody>
      </p:sp>
      <p:sp>
        <p:nvSpPr>
          <p:cNvPr id="40" name="el-1785638946411-33"/>
          <p:cNvSpPr txBox="1"/>
          <p:nvPr/>
        </p:nvSpPr>
        <p:spPr>
          <a:xfrm>
            <a:off x="564356" y="2697956"/>
            <a:ext cx="237291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⟹ 化简得</a:t>
            </a:r>
            <a:endParaRPr/>
          </a:p>
        </p:txBody>
      </p:sp>
      <p:sp>
        <p:nvSpPr>
          <p:cNvPr id="41" name="el-1785638946411-34"/>
          <p:cNvSpPr txBox="1"/>
          <p:nvPr/>
        </p:nvSpPr>
        <p:spPr>
          <a:xfrm>
            <a:off x="707231" y="2931319"/>
            <a:ext cx="169359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− 75x + 350 = 0</a:t>
            </a:r>
            <a:endParaRPr/>
          </a:p>
        </p:txBody>
      </p:sp>
      <p:sp>
        <p:nvSpPr>
          <p:cNvPr id="42" name="el-1785638946412-36"/>
          <p:cNvSpPr txBox="1"/>
          <p:nvPr/>
        </p:nvSpPr>
        <p:spPr>
          <a:xfrm>
            <a:off x="564356" y="3207544"/>
            <a:ext cx="237648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✦ 二次项 · 一次项 · 常数项</a:t>
            </a:r>
            <a:endParaRPr/>
          </a:p>
        </p:txBody>
      </p:sp>
      <p:sp>
        <p:nvSpPr>
          <p:cNvPr id="43" name="el-1785638946413-37"/>
          <p:cNvSpPr txBox="1"/>
          <p:nvPr/>
        </p:nvSpPr>
        <p:spPr>
          <a:xfrm>
            <a:off x="3412331" y="1316831"/>
            <a:ext cx="24802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🏐</a:t>
            </a:r>
            <a:endParaRPr/>
          </a:p>
        </p:txBody>
      </p:sp>
      <p:sp>
        <p:nvSpPr>
          <p:cNvPr id="44" name="el-1785638946413-38"/>
          <p:cNvSpPr txBox="1"/>
          <p:nvPr/>
        </p:nvSpPr>
        <p:spPr>
          <a:xfrm>
            <a:off x="3653210" y="1321594"/>
            <a:ext cx="111100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问题二 · 邀请赛</a:t>
            </a:r>
            <a:endParaRPr/>
          </a:p>
        </p:txBody>
      </p:sp>
      <p:sp>
        <p:nvSpPr>
          <p:cNvPr id="45" name="el-1785638946408-22"/>
          <p:cNvSpPr txBox="1"/>
          <p:nvPr/>
        </p:nvSpPr>
        <p:spPr>
          <a:xfrm>
            <a:off x="3412331" y="1683544"/>
            <a:ext cx="233219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排球邀请赛 —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x(x−1)/2 = 28</a:t>
            </a:r>
            <a:endParaRPr/>
          </a:p>
        </p:txBody>
      </p:sp>
      <p:sp>
        <p:nvSpPr>
          <p:cNvPr id="46" name="el-1785638946413-39"/>
          <p:cNvSpPr txBox="1"/>
          <p:nvPr/>
        </p:nvSpPr>
        <p:spPr>
          <a:xfrm>
            <a:off x="3412331" y="2697956"/>
            <a:ext cx="237291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⟹ 化简得</a:t>
            </a:r>
            <a:endParaRPr/>
          </a:p>
        </p:txBody>
      </p:sp>
      <p:sp>
        <p:nvSpPr>
          <p:cNvPr id="47" name="el-1785638946413-40"/>
          <p:cNvSpPr txBox="1"/>
          <p:nvPr/>
        </p:nvSpPr>
        <p:spPr>
          <a:xfrm>
            <a:off x="3555206" y="2931319"/>
            <a:ext cx="139511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− x − 56 = 0</a:t>
            </a:r>
            <a:endParaRPr/>
          </a:p>
        </p:txBody>
      </p:sp>
      <p:sp>
        <p:nvSpPr>
          <p:cNvPr id="48" name="el-1785638946414-42"/>
          <p:cNvSpPr txBox="1"/>
          <p:nvPr/>
        </p:nvSpPr>
        <p:spPr>
          <a:xfrm>
            <a:off x="3412331" y="3207544"/>
            <a:ext cx="237648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✦ 整式 · 一个未知数 · 最高次 2</a:t>
            </a:r>
            <a:endParaRPr/>
          </a:p>
        </p:txBody>
      </p:sp>
      <p:sp>
        <p:nvSpPr>
          <p:cNvPr id="49" name="el-1785638946414-43"/>
          <p:cNvSpPr txBox="1"/>
          <p:nvPr/>
        </p:nvSpPr>
        <p:spPr>
          <a:xfrm>
            <a:off x="6260307" y="1316831"/>
            <a:ext cx="24802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🗿</a:t>
            </a:r>
            <a:endParaRPr/>
          </a:p>
        </p:txBody>
      </p:sp>
      <p:sp>
        <p:nvSpPr>
          <p:cNvPr id="50" name="el-1785638946414-44"/>
          <p:cNvSpPr txBox="1"/>
          <p:nvPr/>
        </p:nvSpPr>
        <p:spPr>
          <a:xfrm>
            <a:off x="6501185" y="1321594"/>
            <a:ext cx="124673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问题三 · 人体雕像</a:t>
            </a:r>
            <a:endParaRPr/>
          </a:p>
        </p:txBody>
      </p:sp>
      <p:sp>
        <p:nvSpPr>
          <p:cNvPr id="51" name="el-1785638946408-23"/>
          <p:cNvSpPr txBox="1"/>
          <p:nvPr/>
        </p:nvSpPr>
        <p:spPr>
          <a:xfrm>
            <a:off x="6260307" y="1683544"/>
            <a:ext cx="233219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人体雕像比例 —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x² = 2(2−x)</a:t>
            </a:r>
            <a:endParaRPr/>
          </a:p>
        </p:txBody>
      </p:sp>
      <p:sp>
        <p:nvSpPr>
          <p:cNvPr id="52" name="el-1785638946414-45"/>
          <p:cNvSpPr txBox="1"/>
          <p:nvPr/>
        </p:nvSpPr>
        <p:spPr>
          <a:xfrm>
            <a:off x="6260307" y="2697956"/>
            <a:ext cx="237291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⟹ 化简得</a:t>
            </a:r>
            <a:endParaRPr/>
          </a:p>
        </p:txBody>
      </p:sp>
      <p:sp>
        <p:nvSpPr>
          <p:cNvPr id="53" name="el-1785638946414-46"/>
          <p:cNvSpPr txBox="1"/>
          <p:nvPr/>
        </p:nvSpPr>
        <p:spPr>
          <a:xfrm>
            <a:off x="6403182" y="2931319"/>
            <a:ext cx="1399654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+ 2x − 4 = 0</a:t>
            </a:r>
            <a:endParaRPr/>
          </a:p>
        </p:txBody>
      </p:sp>
      <p:sp>
        <p:nvSpPr>
          <p:cNvPr id="54" name="el-1785638946415-48"/>
          <p:cNvSpPr txBox="1"/>
          <p:nvPr/>
        </p:nvSpPr>
        <p:spPr>
          <a:xfrm>
            <a:off x="6260307" y="3207544"/>
            <a:ext cx="237648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✦ 黄金分割 · 一元二次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6597-61"/>
          <p:cNvSpPr/>
          <p:nvPr/>
        </p:nvSpPr>
        <p:spPr>
          <a:xfrm>
            <a:off x="-285750" y="-357187"/>
            <a:ext cx="1714500" cy="1714500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60000">
                <a:srgbClr val="B4AA96">
                  <a:alpha val="2000"/>
                </a:srgbClr>
              </a:gs>
              <a:gs pos="75000">
                <a:srgbClr val="B4AA96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6597-62"/>
          <p:cNvSpPr/>
          <p:nvPr/>
        </p:nvSpPr>
        <p:spPr>
          <a:xfrm>
            <a:off x="7572375" y="3643313"/>
            <a:ext cx="1428750" cy="142875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5000">
                <a:srgbClr val="8B25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6581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658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6582-5"/>
          <p:cNvSpPr/>
          <p:nvPr/>
        </p:nvSpPr>
        <p:spPr>
          <a:xfrm>
            <a:off x="2857500" y="155972"/>
            <a:ext cx="958081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8946587-16"/>
          <p:cNvSpPr/>
          <p:nvPr/>
        </p:nvSpPr>
        <p:spPr>
          <a:xfrm>
            <a:off x="400050" y="1968773"/>
            <a:ext cx="4086225" cy="2746102"/>
          </a:xfrm>
          <a:prstGeom prst="roundRect">
            <a:avLst>
              <a:gd name="adj" fmla="val 4856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5638946589-24"/>
          <p:cNvCxnSpPr/>
          <p:nvPr/>
        </p:nvCxnSpPr>
        <p:spPr>
          <a:xfrm>
            <a:off x="578644" y="2365251"/>
            <a:ext cx="37290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8946591-27"/>
          <p:cNvSpPr/>
          <p:nvPr/>
        </p:nvSpPr>
        <p:spPr>
          <a:xfrm>
            <a:off x="578644" y="2454548"/>
            <a:ext cx="228600" cy="228600"/>
          </a:xfrm>
          <a:prstGeom prst="ellipse">
            <a:avLst/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8946592-32"/>
          <p:cNvSpPr/>
          <p:nvPr/>
        </p:nvSpPr>
        <p:spPr>
          <a:xfrm>
            <a:off x="578644" y="2797448"/>
            <a:ext cx="228600" cy="228600"/>
          </a:xfrm>
          <a:prstGeom prst="ellipse">
            <a:avLst/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8946592-37"/>
          <p:cNvSpPr/>
          <p:nvPr/>
        </p:nvSpPr>
        <p:spPr>
          <a:xfrm>
            <a:off x="578644" y="3140348"/>
            <a:ext cx="228600" cy="228600"/>
          </a:xfrm>
          <a:prstGeom prst="ellipse">
            <a:avLst/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5638946589-25"/>
          <p:cNvCxnSpPr/>
          <p:nvPr/>
        </p:nvCxnSpPr>
        <p:spPr>
          <a:xfrm>
            <a:off x="578644" y="3486820"/>
            <a:ext cx="37290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8946593-42"/>
          <p:cNvSpPr/>
          <p:nvPr/>
        </p:nvSpPr>
        <p:spPr>
          <a:xfrm>
            <a:off x="578644" y="3547542"/>
            <a:ext cx="228600" cy="228600"/>
          </a:xfrm>
          <a:prstGeom prst="ellipse">
            <a:avLst/>
          </a:prstGeom>
          <a:solidFill>
            <a:srgbClr val="8B2500"/>
          </a:solidFill>
          <a:ln w="7144" algn="in">
            <a:solidFill>
              <a:srgbClr val="8B2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8946587-17"/>
          <p:cNvSpPr/>
          <p:nvPr/>
        </p:nvSpPr>
        <p:spPr>
          <a:xfrm>
            <a:off x="4657725" y="1968773"/>
            <a:ext cx="4086225" cy="2746102"/>
          </a:xfrm>
          <a:prstGeom prst="roundRect">
            <a:avLst>
              <a:gd name="adj" fmla="val 4856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5638946589-22"/>
          <p:cNvCxnSpPr/>
          <p:nvPr/>
        </p:nvCxnSpPr>
        <p:spPr>
          <a:xfrm>
            <a:off x="4836319" y="2636937"/>
            <a:ext cx="37290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8946589-20"/>
          <p:cNvSpPr/>
          <p:nvPr/>
        </p:nvSpPr>
        <p:spPr>
          <a:xfrm>
            <a:off x="4836319" y="4050209"/>
            <a:ext cx="2235175" cy="276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70" y="0"/>
                </a:moveTo>
                <a:lnTo>
                  <a:pt x="93830" y="0"/>
                </a:lnTo>
                <a:lnTo>
                  <a:pt x="94434" y="241"/>
                </a:lnTo>
                <a:lnTo>
                  <a:pt x="95034" y="966"/>
                </a:lnTo>
                <a:lnTo>
                  <a:pt x="95621" y="2138"/>
                </a:lnTo>
                <a:lnTo>
                  <a:pt x="96191" y="3793"/>
                </a:lnTo>
                <a:lnTo>
                  <a:pt x="96740" y="5897"/>
                </a:lnTo>
                <a:lnTo>
                  <a:pt x="97260" y="8414"/>
                </a:lnTo>
                <a:lnTo>
                  <a:pt x="97745" y="11345"/>
                </a:lnTo>
                <a:lnTo>
                  <a:pt x="98191" y="14655"/>
                </a:lnTo>
                <a:lnTo>
                  <a:pt x="98600" y="18276"/>
                </a:lnTo>
                <a:lnTo>
                  <a:pt x="98962" y="22207"/>
                </a:lnTo>
                <a:lnTo>
                  <a:pt x="99272" y="26414"/>
                </a:lnTo>
                <a:lnTo>
                  <a:pt x="99532" y="30862"/>
                </a:lnTo>
                <a:lnTo>
                  <a:pt x="99736" y="35483"/>
                </a:lnTo>
                <a:lnTo>
                  <a:pt x="99881" y="40241"/>
                </a:lnTo>
                <a:lnTo>
                  <a:pt x="99970" y="45103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0" y="54897"/>
                </a:lnTo>
                <a:lnTo>
                  <a:pt x="99881" y="59759"/>
                </a:lnTo>
                <a:lnTo>
                  <a:pt x="99736" y="64517"/>
                </a:lnTo>
                <a:lnTo>
                  <a:pt x="99532" y="69138"/>
                </a:lnTo>
                <a:lnTo>
                  <a:pt x="99272" y="73586"/>
                </a:lnTo>
                <a:lnTo>
                  <a:pt x="98962" y="77793"/>
                </a:lnTo>
                <a:lnTo>
                  <a:pt x="98600" y="81724"/>
                </a:lnTo>
                <a:lnTo>
                  <a:pt x="98191" y="85345"/>
                </a:lnTo>
                <a:lnTo>
                  <a:pt x="97745" y="88655"/>
                </a:lnTo>
                <a:lnTo>
                  <a:pt x="97260" y="91586"/>
                </a:lnTo>
                <a:lnTo>
                  <a:pt x="96740" y="94103"/>
                </a:lnTo>
                <a:lnTo>
                  <a:pt x="96191" y="96207"/>
                </a:lnTo>
                <a:lnTo>
                  <a:pt x="95621" y="97862"/>
                </a:lnTo>
                <a:lnTo>
                  <a:pt x="95034" y="99034"/>
                </a:lnTo>
                <a:lnTo>
                  <a:pt x="94434" y="99759"/>
                </a:lnTo>
                <a:lnTo>
                  <a:pt x="93830" y="100000"/>
                </a:lnTo>
                <a:lnTo>
                  <a:pt x="6170" y="100000"/>
                </a:lnTo>
                <a:lnTo>
                  <a:pt x="5566" y="99759"/>
                </a:lnTo>
                <a:lnTo>
                  <a:pt x="4966" y="99034"/>
                </a:lnTo>
                <a:lnTo>
                  <a:pt x="4379" y="97862"/>
                </a:lnTo>
                <a:lnTo>
                  <a:pt x="3809" y="96207"/>
                </a:lnTo>
                <a:lnTo>
                  <a:pt x="3260" y="94103"/>
                </a:lnTo>
                <a:lnTo>
                  <a:pt x="2740" y="91586"/>
                </a:lnTo>
                <a:lnTo>
                  <a:pt x="2255" y="88655"/>
                </a:lnTo>
                <a:lnTo>
                  <a:pt x="1809" y="85345"/>
                </a:lnTo>
                <a:lnTo>
                  <a:pt x="1400" y="81724"/>
                </a:lnTo>
                <a:lnTo>
                  <a:pt x="1038" y="77793"/>
                </a:lnTo>
                <a:lnTo>
                  <a:pt x="728" y="73586"/>
                </a:lnTo>
                <a:lnTo>
                  <a:pt x="468" y="69138"/>
                </a:lnTo>
                <a:lnTo>
                  <a:pt x="264" y="64517"/>
                </a:lnTo>
                <a:lnTo>
                  <a:pt x="119" y="59759"/>
                </a:lnTo>
                <a:lnTo>
                  <a:pt x="30" y="54897"/>
                </a:lnTo>
                <a:lnTo>
                  <a:pt x="0" y="50000"/>
                </a:lnTo>
                <a:lnTo>
                  <a:pt x="0" y="50000"/>
                </a:lnTo>
                <a:lnTo>
                  <a:pt x="30" y="45103"/>
                </a:lnTo>
                <a:lnTo>
                  <a:pt x="119" y="40241"/>
                </a:lnTo>
                <a:lnTo>
                  <a:pt x="264" y="35483"/>
                </a:lnTo>
                <a:lnTo>
                  <a:pt x="468" y="30862"/>
                </a:lnTo>
                <a:lnTo>
                  <a:pt x="728" y="26414"/>
                </a:lnTo>
                <a:lnTo>
                  <a:pt x="1038" y="22207"/>
                </a:lnTo>
                <a:lnTo>
                  <a:pt x="1400" y="18276"/>
                </a:lnTo>
                <a:lnTo>
                  <a:pt x="1809" y="14655"/>
                </a:lnTo>
                <a:lnTo>
                  <a:pt x="2255" y="11345"/>
                </a:lnTo>
                <a:lnTo>
                  <a:pt x="2740" y="8414"/>
                </a:lnTo>
                <a:lnTo>
                  <a:pt x="3260" y="5897"/>
                </a:lnTo>
                <a:lnTo>
                  <a:pt x="3809" y="3793"/>
                </a:lnTo>
                <a:lnTo>
                  <a:pt x="4379" y="2138"/>
                </a:lnTo>
                <a:lnTo>
                  <a:pt x="4966" y="966"/>
                </a:lnTo>
                <a:lnTo>
                  <a:pt x="5566" y="241"/>
                </a:lnTo>
                <a:lnTo>
                  <a:pt x="6170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8946589-23"/>
          <p:cNvSpPr/>
          <p:nvPr/>
        </p:nvSpPr>
        <p:spPr>
          <a:xfrm>
            <a:off x="4836319" y="4050209"/>
            <a:ext cx="138113" cy="276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719" y="99759"/>
                </a:lnTo>
                <a:lnTo>
                  <a:pt x="83518" y="99039"/>
                </a:lnTo>
                <a:lnTo>
                  <a:pt x="75476" y="97847"/>
                </a:lnTo>
                <a:lnTo>
                  <a:pt x="67670" y="96194"/>
                </a:lnTo>
                <a:lnTo>
                  <a:pt x="60175" y="94096"/>
                </a:lnTo>
                <a:lnTo>
                  <a:pt x="53064" y="91573"/>
                </a:lnTo>
                <a:lnTo>
                  <a:pt x="46405" y="88651"/>
                </a:lnTo>
                <a:lnTo>
                  <a:pt x="40262" y="85355"/>
                </a:lnTo>
                <a:lnTo>
                  <a:pt x="34694" y="81720"/>
                </a:lnTo>
                <a:lnTo>
                  <a:pt x="29755" y="77779"/>
                </a:lnTo>
                <a:lnTo>
                  <a:pt x="25493" y="73570"/>
                </a:lnTo>
                <a:lnTo>
                  <a:pt x="21948" y="69134"/>
                </a:lnTo>
                <a:lnTo>
                  <a:pt x="19155" y="64514"/>
                </a:lnTo>
                <a:lnTo>
                  <a:pt x="17141" y="59755"/>
                </a:lnTo>
                <a:lnTo>
                  <a:pt x="15924" y="54901"/>
                </a:lnTo>
                <a:lnTo>
                  <a:pt x="15517" y="50000"/>
                </a:lnTo>
                <a:lnTo>
                  <a:pt x="15517" y="50000"/>
                </a:lnTo>
                <a:lnTo>
                  <a:pt x="15924" y="45099"/>
                </a:lnTo>
                <a:lnTo>
                  <a:pt x="17141" y="40245"/>
                </a:lnTo>
                <a:lnTo>
                  <a:pt x="19155" y="35486"/>
                </a:lnTo>
                <a:lnTo>
                  <a:pt x="21948" y="30866"/>
                </a:lnTo>
                <a:lnTo>
                  <a:pt x="25493" y="26430"/>
                </a:lnTo>
                <a:lnTo>
                  <a:pt x="29755" y="22221"/>
                </a:lnTo>
                <a:lnTo>
                  <a:pt x="34694" y="18280"/>
                </a:lnTo>
                <a:lnTo>
                  <a:pt x="40262" y="14645"/>
                </a:lnTo>
                <a:lnTo>
                  <a:pt x="46405" y="11349"/>
                </a:lnTo>
                <a:lnTo>
                  <a:pt x="53064" y="8427"/>
                </a:lnTo>
                <a:lnTo>
                  <a:pt x="60175" y="5904"/>
                </a:lnTo>
                <a:lnTo>
                  <a:pt x="67670" y="3806"/>
                </a:lnTo>
                <a:lnTo>
                  <a:pt x="75476" y="2153"/>
                </a:lnTo>
                <a:lnTo>
                  <a:pt x="83518" y="961"/>
                </a:lnTo>
                <a:lnTo>
                  <a:pt x="91719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8946583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8946582-3"/>
          <p:cNvSpPr txBox="1"/>
          <p:nvPr/>
        </p:nvSpPr>
        <p:spPr>
          <a:xfrm>
            <a:off x="400050" y="101203"/>
            <a:ext cx="242887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一元二次方程的定义</a:t>
            </a:r>
            <a:endParaRPr/>
          </a:p>
        </p:txBody>
      </p:sp>
      <p:sp>
        <p:nvSpPr>
          <p:cNvPr id="20" name="el-1785638946582-4"/>
          <p:cNvSpPr txBox="1"/>
          <p:nvPr/>
        </p:nvSpPr>
        <p:spPr>
          <a:xfrm>
            <a:off x="2964656" y="177403"/>
            <a:ext cx="9080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概念 · 建构</a:t>
            </a:r>
            <a:endParaRPr/>
          </a:p>
        </p:txBody>
      </p:sp>
      <p:sp>
        <p:nvSpPr>
          <p:cNvPr id="21" name="el-1785638946589-21"/>
          <p:cNvSpPr txBox="1"/>
          <p:nvPr/>
        </p:nvSpPr>
        <p:spPr>
          <a:xfrm>
            <a:off x="578644" y="2104504"/>
            <a:ext cx="38004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⟡ 一般形式 · 各部分名称</a:t>
            </a:r>
            <a:endParaRPr/>
          </a:p>
        </p:txBody>
      </p:sp>
      <p:sp>
        <p:nvSpPr>
          <p:cNvPr id="22" name="el-1785638946591-26"/>
          <p:cNvSpPr txBox="1"/>
          <p:nvPr/>
        </p:nvSpPr>
        <p:spPr>
          <a:xfrm>
            <a:off x="528638" y="2461692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①</a:t>
            </a:r>
            <a:endParaRPr/>
          </a:p>
        </p:txBody>
      </p:sp>
      <p:sp>
        <p:nvSpPr>
          <p:cNvPr id="23" name="el-1785638946591-28"/>
          <p:cNvSpPr txBox="1"/>
          <p:nvPr/>
        </p:nvSpPr>
        <p:spPr>
          <a:xfrm>
            <a:off x="892969" y="2454548"/>
            <a:ext cx="6429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二次项</a:t>
            </a:r>
            <a:endParaRPr/>
          </a:p>
        </p:txBody>
      </p:sp>
      <p:sp>
        <p:nvSpPr>
          <p:cNvPr id="24" name="el-1785638946591-29"/>
          <p:cNvSpPr txBox="1"/>
          <p:nvPr/>
        </p:nvSpPr>
        <p:spPr>
          <a:xfrm>
            <a:off x="1550194" y="2466008"/>
            <a:ext cx="252040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ax²</a:t>
            </a:r>
            <a:endParaRPr/>
          </a:p>
        </p:txBody>
      </p:sp>
      <p:sp>
        <p:nvSpPr>
          <p:cNvPr id="25" name="el-1785638946591-30"/>
          <p:cNvSpPr txBox="1"/>
          <p:nvPr/>
        </p:nvSpPr>
        <p:spPr>
          <a:xfrm>
            <a:off x="3362027" y="2460278"/>
            <a:ext cx="1013520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a 是二次项系数</a:t>
            </a:r>
            <a:endParaRPr/>
          </a:p>
        </p:txBody>
      </p:sp>
      <p:sp>
        <p:nvSpPr>
          <p:cNvPr id="26" name="el-1785638946591-31"/>
          <p:cNvSpPr txBox="1"/>
          <p:nvPr/>
        </p:nvSpPr>
        <p:spPr>
          <a:xfrm>
            <a:off x="528638" y="2804592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②</a:t>
            </a:r>
            <a:endParaRPr/>
          </a:p>
        </p:txBody>
      </p:sp>
      <p:sp>
        <p:nvSpPr>
          <p:cNvPr id="27" name="el-1785638946592-33"/>
          <p:cNvSpPr txBox="1"/>
          <p:nvPr/>
        </p:nvSpPr>
        <p:spPr>
          <a:xfrm>
            <a:off x="892969" y="2797448"/>
            <a:ext cx="6429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一次项</a:t>
            </a:r>
            <a:endParaRPr/>
          </a:p>
        </p:txBody>
      </p:sp>
      <p:sp>
        <p:nvSpPr>
          <p:cNvPr id="28" name="el-1785638946592-34"/>
          <p:cNvSpPr txBox="1"/>
          <p:nvPr/>
        </p:nvSpPr>
        <p:spPr>
          <a:xfrm>
            <a:off x="1550194" y="2808908"/>
            <a:ext cx="209922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bx</a:t>
            </a:r>
            <a:endParaRPr/>
          </a:p>
        </p:txBody>
      </p:sp>
      <p:sp>
        <p:nvSpPr>
          <p:cNvPr id="29" name="el-1785638946592-35"/>
          <p:cNvSpPr txBox="1"/>
          <p:nvPr/>
        </p:nvSpPr>
        <p:spPr>
          <a:xfrm>
            <a:off x="3355256" y="2803178"/>
            <a:ext cx="1020291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b 是一次项系数</a:t>
            </a:r>
            <a:endParaRPr/>
          </a:p>
        </p:txBody>
      </p:sp>
      <p:sp>
        <p:nvSpPr>
          <p:cNvPr id="30" name="el-1785638946592-36"/>
          <p:cNvSpPr txBox="1"/>
          <p:nvPr/>
        </p:nvSpPr>
        <p:spPr>
          <a:xfrm>
            <a:off x="528638" y="3147492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③</a:t>
            </a:r>
            <a:endParaRPr/>
          </a:p>
        </p:txBody>
      </p:sp>
      <p:sp>
        <p:nvSpPr>
          <p:cNvPr id="31" name="el-1785638946592-38"/>
          <p:cNvSpPr txBox="1"/>
          <p:nvPr/>
        </p:nvSpPr>
        <p:spPr>
          <a:xfrm>
            <a:off x="892969" y="3140348"/>
            <a:ext cx="6429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常数项</a:t>
            </a:r>
            <a:endParaRPr/>
          </a:p>
        </p:txBody>
      </p:sp>
      <p:sp>
        <p:nvSpPr>
          <p:cNvPr id="32" name="el-1785638946592-39"/>
          <p:cNvSpPr txBox="1"/>
          <p:nvPr/>
        </p:nvSpPr>
        <p:spPr>
          <a:xfrm>
            <a:off x="1550194" y="3151808"/>
            <a:ext cx="12881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33" name="el-1785638946592-40"/>
          <p:cNvSpPr txBox="1"/>
          <p:nvPr/>
        </p:nvSpPr>
        <p:spPr>
          <a:xfrm>
            <a:off x="3647554" y="3146078"/>
            <a:ext cx="727993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c 是常数项</a:t>
            </a:r>
            <a:endParaRPr/>
          </a:p>
        </p:txBody>
      </p:sp>
      <p:sp>
        <p:nvSpPr>
          <p:cNvPr id="34" name="el-1785638946592-41"/>
          <p:cNvSpPr txBox="1"/>
          <p:nvPr/>
        </p:nvSpPr>
        <p:spPr>
          <a:xfrm>
            <a:off x="528638" y="3554685"/>
            <a:ext cx="3286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AF8F3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35" name="el-1785638946593-43"/>
          <p:cNvSpPr txBox="1"/>
          <p:nvPr/>
        </p:nvSpPr>
        <p:spPr>
          <a:xfrm>
            <a:off x="892969" y="3547542"/>
            <a:ext cx="6429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根</a:t>
            </a:r>
            <a:endParaRPr/>
          </a:p>
        </p:txBody>
      </p:sp>
      <p:sp>
        <p:nvSpPr>
          <p:cNvPr id="36" name="el-1785638946593-44"/>
          <p:cNvSpPr txBox="1"/>
          <p:nvPr/>
        </p:nvSpPr>
        <p:spPr>
          <a:xfrm>
            <a:off x="1550194" y="3559002"/>
            <a:ext cx="5786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方程的解</a:t>
            </a:r>
            <a:endParaRPr/>
          </a:p>
        </p:txBody>
      </p:sp>
      <p:sp>
        <p:nvSpPr>
          <p:cNvPr id="37" name="el-1785638946593-45"/>
          <p:cNvSpPr txBox="1"/>
          <p:nvPr/>
        </p:nvSpPr>
        <p:spPr>
          <a:xfrm>
            <a:off x="3338959" y="3553272"/>
            <a:ext cx="1036588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B7B5A"/>
                </a:solidFill>
                <a:latin typeface="Georgia"/>
                <a:ea typeface="Georgia"/>
                <a:cs typeface="Georgia"/>
              </a:rPr>
              <a:t>也叫做方程的根</a:t>
            </a:r>
            <a:endParaRPr/>
          </a:p>
        </p:txBody>
      </p:sp>
      <p:sp>
        <p:nvSpPr>
          <p:cNvPr id="38" name="el-1785638946588-18"/>
          <p:cNvSpPr txBox="1"/>
          <p:nvPr/>
        </p:nvSpPr>
        <p:spPr>
          <a:xfrm>
            <a:off x="4836319" y="2385715"/>
            <a:ext cx="38004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✦ 示例 · </a:t>
            </a:r>
            <a:r>
              <a:rPr b="1" sz="112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识别各项</a:t>
            </a:r>
            <a:endParaRPr/>
          </a:p>
        </p:txBody>
      </p:sp>
      <p:sp>
        <p:nvSpPr>
          <p:cNvPr id="39" name="el-1785638946593-46"/>
          <p:cNvSpPr txBox="1"/>
          <p:nvPr/>
        </p:nvSpPr>
        <p:spPr>
          <a:xfrm>
            <a:off x="4836319" y="2711946"/>
            <a:ext cx="213047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40" name="el-1785638946593-47"/>
          <p:cNvSpPr txBox="1"/>
          <p:nvPr/>
        </p:nvSpPr>
        <p:spPr>
          <a:xfrm>
            <a:off x="5056510" y="2726234"/>
            <a:ext cx="4714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方程</a:t>
            </a:r>
            <a:endParaRPr/>
          </a:p>
        </p:txBody>
      </p:sp>
      <p:sp>
        <p:nvSpPr>
          <p:cNvPr id="41" name="el-1785638946593-48"/>
          <p:cNvSpPr txBox="1"/>
          <p:nvPr/>
        </p:nvSpPr>
        <p:spPr>
          <a:xfrm>
            <a:off x="5513710" y="2735759"/>
            <a:ext cx="120186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3x² − 5x + 2 = 0</a:t>
            </a:r>
            <a:endParaRPr/>
          </a:p>
        </p:txBody>
      </p:sp>
      <p:sp>
        <p:nvSpPr>
          <p:cNvPr id="42" name="el-1785638946593-49"/>
          <p:cNvSpPr txBox="1"/>
          <p:nvPr/>
        </p:nvSpPr>
        <p:spPr>
          <a:xfrm>
            <a:off x="4836319" y="3035796"/>
            <a:ext cx="213047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43" name="el-1785638946593-50"/>
          <p:cNvSpPr txBox="1"/>
          <p:nvPr/>
        </p:nvSpPr>
        <p:spPr>
          <a:xfrm>
            <a:off x="5056510" y="3050084"/>
            <a:ext cx="5000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二次项</a:t>
            </a:r>
            <a:endParaRPr/>
          </a:p>
        </p:txBody>
      </p:sp>
      <p:sp>
        <p:nvSpPr>
          <p:cNvPr id="44" name="el-1785638946593-51"/>
          <p:cNvSpPr txBox="1"/>
          <p:nvPr/>
        </p:nvSpPr>
        <p:spPr>
          <a:xfrm>
            <a:off x="5542285" y="3059609"/>
            <a:ext cx="32355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3x²</a:t>
            </a:r>
            <a:endParaRPr/>
          </a:p>
        </p:txBody>
      </p:sp>
      <p:sp>
        <p:nvSpPr>
          <p:cNvPr id="45" name="el-1785638946593-52"/>
          <p:cNvSpPr txBox="1"/>
          <p:nvPr/>
        </p:nvSpPr>
        <p:spPr>
          <a:xfrm>
            <a:off x="5851550" y="3050084"/>
            <a:ext cx="54731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(a = 3)</a:t>
            </a:r>
            <a:endParaRPr/>
          </a:p>
        </p:txBody>
      </p:sp>
      <p:sp>
        <p:nvSpPr>
          <p:cNvPr id="46" name="el-1785638946593-53"/>
          <p:cNvSpPr txBox="1"/>
          <p:nvPr/>
        </p:nvSpPr>
        <p:spPr>
          <a:xfrm>
            <a:off x="4836319" y="3359646"/>
            <a:ext cx="213047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47" name="el-1785638946593-54"/>
          <p:cNvSpPr txBox="1"/>
          <p:nvPr/>
        </p:nvSpPr>
        <p:spPr>
          <a:xfrm>
            <a:off x="5056510" y="3373934"/>
            <a:ext cx="5000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一次项</a:t>
            </a:r>
            <a:endParaRPr/>
          </a:p>
        </p:txBody>
      </p:sp>
      <p:sp>
        <p:nvSpPr>
          <p:cNvPr id="48" name="el-1785638946594-55"/>
          <p:cNvSpPr txBox="1"/>
          <p:nvPr/>
        </p:nvSpPr>
        <p:spPr>
          <a:xfrm>
            <a:off x="5542285" y="3383459"/>
            <a:ext cx="34156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−5x</a:t>
            </a:r>
            <a:endParaRPr/>
          </a:p>
        </p:txBody>
      </p:sp>
      <p:sp>
        <p:nvSpPr>
          <p:cNvPr id="49" name="el-1785638946594-56"/>
          <p:cNvSpPr txBox="1"/>
          <p:nvPr/>
        </p:nvSpPr>
        <p:spPr>
          <a:xfrm>
            <a:off x="5869558" y="3373934"/>
            <a:ext cx="66868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(b = −5)</a:t>
            </a:r>
            <a:endParaRPr/>
          </a:p>
        </p:txBody>
      </p:sp>
      <p:sp>
        <p:nvSpPr>
          <p:cNvPr id="50" name="el-1785638946594-57"/>
          <p:cNvSpPr txBox="1"/>
          <p:nvPr/>
        </p:nvSpPr>
        <p:spPr>
          <a:xfrm>
            <a:off x="4836319" y="3683496"/>
            <a:ext cx="213047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51" name="el-1785638946594-58"/>
          <p:cNvSpPr txBox="1"/>
          <p:nvPr/>
        </p:nvSpPr>
        <p:spPr>
          <a:xfrm>
            <a:off x="5056510" y="3697784"/>
            <a:ext cx="5000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常数项</a:t>
            </a:r>
            <a:endParaRPr/>
          </a:p>
        </p:txBody>
      </p:sp>
      <p:sp>
        <p:nvSpPr>
          <p:cNvPr id="52" name="el-1785638946594-59"/>
          <p:cNvSpPr txBox="1"/>
          <p:nvPr/>
        </p:nvSpPr>
        <p:spPr>
          <a:xfrm>
            <a:off x="5542285" y="3707309"/>
            <a:ext cx="16095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53" name="el-1785638946594-60"/>
          <p:cNvSpPr txBox="1"/>
          <p:nvPr/>
        </p:nvSpPr>
        <p:spPr>
          <a:xfrm>
            <a:off x="5688955" y="3697784"/>
            <a:ext cx="53860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(c = 2)</a:t>
            </a:r>
            <a:endParaRPr/>
          </a:p>
        </p:txBody>
      </p:sp>
      <p:sp>
        <p:nvSpPr>
          <p:cNvPr id="54" name="el-1785638946588-19"/>
          <p:cNvSpPr txBox="1"/>
          <p:nvPr/>
        </p:nvSpPr>
        <p:spPr>
          <a:xfrm>
            <a:off x="4972050" y="4093071"/>
            <a:ext cx="217088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✓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满足 </a:t>
            </a: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a ≠ 0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，是一元二次方程</a:t>
            </a:r>
            <a:endParaRPr/>
          </a:p>
        </p:txBody>
      </p:sp>
      <p:sp>
        <p:nvSpPr>
          <p:cNvPr id="55" name="el-1785638946582-6"/>
          <p:cNvSpPr txBox="1"/>
          <p:nvPr/>
        </p:nvSpPr>
        <p:spPr>
          <a:xfrm>
            <a:off x="400050" y="4913710"/>
            <a:ext cx="116413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从实际问题到数学模型</a:t>
            </a:r>
            <a:endParaRPr/>
          </a:p>
        </p:txBody>
      </p:sp>
      <p:sp>
        <p:nvSpPr>
          <p:cNvPr id="56" name="el-1785638946582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07 / 16</a:t>
            </a:r>
            <a:endParaRPr/>
          </a:p>
        </p:txBody>
      </p:sp>
      <p:sp>
        <p:nvSpPr>
          <p:cNvPr id="57" name="el-1785638946584-9"/>
          <p:cNvSpPr/>
          <p:nvPr/>
        </p:nvSpPr>
        <p:spPr>
          <a:xfrm>
            <a:off x="400050" y="642938"/>
            <a:ext cx="8343900" cy="1182960"/>
          </a:xfrm>
          <a:prstGeom prst="roundRect">
            <a:avLst>
              <a:gd name="adj" fmla="val 14493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8" name="el-1785638946584-10"/>
          <p:cNvSpPr txBox="1"/>
          <p:nvPr/>
        </p:nvSpPr>
        <p:spPr>
          <a:xfrm>
            <a:off x="507206" y="678656"/>
            <a:ext cx="277192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2130">
                <a:solidFill>
                  <a:srgbClr val="8B2500">
                    <a:alpha val="18000"/>
                  </a:srgbClr>
                </a:solidFill>
                <a:latin typeface="Georgia"/>
                <a:ea typeface="Georgia"/>
                <a:cs typeface="Georgia"/>
              </a:rPr>
              <a:t>❝</a:t>
            </a:r>
            <a:endParaRPr/>
          </a:p>
        </p:txBody>
      </p:sp>
      <p:sp>
        <p:nvSpPr>
          <p:cNvPr id="59" name="el-1785638946585-11"/>
          <p:cNvSpPr txBox="1"/>
          <p:nvPr/>
        </p:nvSpPr>
        <p:spPr>
          <a:xfrm>
            <a:off x="8481046" y="1561579"/>
            <a:ext cx="277192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2130">
                <a:solidFill>
                  <a:srgbClr val="8B2500">
                    <a:alpha val="18000"/>
                  </a:srgbClr>
                </a:solidFill>
                <a:latin typeface="Georgia"/>
                <a:ea typeface="Georgia"/>
                <a:cs typeface="Georgia"/>
              </a:rPr>
              <a:t>❞</a:t>
            </a:r>
            <a:endParaRPr/>
          </a:p>
        </p:txBody>
      </p:sp>
      <p:sp>
        <p:nvSpPr>
          <p:cNvPr id="60" name="el-1785638946586-14"/>
          <p:cNvSpPr/>
          <p:nvPr/>
        </p:nvSpPr>
        <p:spPr>
          <a:xfrm>
            <a:off x="664369" y="1418704"/>
            <a:ext cx="291561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8" y="0"/>
                </a:moveTo>
                <a:lnTo>
                  <a:pt x="95752" y="0"/>
                </a:lnTo>
                <a:lnTo>
                  <a:pt x="96167" y="231"/>
                </a:lnTo>
                <a:lnTo>
                  <a:pt x="96582" y="962"/>
                </a:lnTo>
                <a:lnTo>
                  <a:pt x="96984" y="2154"/>
                </a:lnTo>
                <a:lnTo>
                  <a:pt x="97376" y="3808"/>
                </a:lnTo>
                <a:lnTo>
                  <a:pt x="97755" y="5923"/>
                </a:lnTo>
                <a:lnTo>
                  <a:pt x="98111" y="8423"/>
                </a:lnTo>
                <a:lnTo>
                  <a:pt x="98448" y="11346"/>
                </a:lnTo>
                <a:lnTo>
                  <a:pt x="98755" y="14654"/>
                </a:lnTo>
                <a:lnTo>
                  <a:pt x="99036" y="18269"/>
                </a:lnTo>
                <a:lnTo>
                  <a:pt x="99284" y="22231"/>
                </a:lnTo>
                <a:lnTo>
                  <a:pt x="99497" y="26423"/>
                </a:lnTo>
                <a:lnTo>
                  <a:pt x="99676" y="30885"/>
                </a:lnTo>
                <a:lnTo>
                  <a:pt x="99817" y="35500"/>
                </a:lnTo>
                <a:lnTo>
                  <a:pt x="99918" y="40231"/>
                </a:lnTo>
                <a:lnTo>
                  <a:pt x="99980" y="45115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80" y="54885"/>
                </a:lnTo>
                <a:lnTo>
                  <a:pt x="99918" y="59769"/>
                </a:lnTo>
                <a:lnTo>
                  <a:pt x="99817" y="64500"/>
                </a:lnTo>
                <a:lnTo>
                  <a:pt x="99676" y="69115"/>
                </a:lnTo>
                <a:lnTo>
                  <a:pt x="99497" y="73577"/>
                </a:lnTo>
                <a:lnTo>
                  <a:pt x="99284" y="77769"/>
                </a:lnTo>
                <a:lnTo>
                  <a:pt x="99036" y="81731"/>
                </a:lnTo>
                <a:lnTo>
                  <a:pt x="98755" y="85346"/>
                </a:lnTo>
                <a:lnTo>
                  <a:pt x="98448" y="88654"/>
                </a:lnTo>
                <a:lnTo>
                  <a:pt x="98111" y="91577"/>
                </a:lnTo>
                <a:lnTo>
                  <a:pt x="97755" y="94077"/>
                </a:lnTo>
                <a:lnTo>
                  <a:pt x="97376" y="96192"/>
                </a:lnTo>
                <a:lnTo>
                  <a:pt x="96984" y="97846"/>
                </a:lnTo>
                <a:lnTo>
                  <a:pt x="96582" y="99038"/>
                </a:lnTo>
                <a:lnTo>
                  <a:pt x="96167" y="99769"/>
                </a:lnTo>
                <a:lnTo>
                  <a:pt x="95752" y="100000"/>
                </a:lnTo>
                <a:lnTo>
                  <a:pt x="4248" y="100000"/>
                </a:lnTo>
                <a:lnTo>
                  <a:pt x="3833" y="99769"/>
                </a:lnTo>
                <a:lnTo>
                  <a:pt x="3418" y="99038"/>
                </a:lnTo>
                <a:lnTo>
                  <a:pt x="3016" y="97846"/>
                </a:lnTo>
                <a:lnTo>
                  <a:pt x="2624" y="96192"/>
                </a:lnTo>
                <a:lnTo>
                  <a:pt x="2245" y="94077"/>
                </a:lnTo>
                <a:lnTo>
                  <a:pt x="1889" y="91577"/>
                </a:lnTo>
                <a:lnTo>
                  <a:pt x="1552" y="88654"/>
                </a:lnTo>
                <a:lnTo>
                  <a:pt x="1245" y="85346"/>
                </a:lnTo>
                <a:lnTo>
                  <a:pt x="964" y="81731"/>
                </a:lnTo>
                <a:lnTo>
                  <a:pt x="716" y="77769"/>
                </a:lnTo>
                <a:lnTo>
                  <a:pt x="503" y="73577"/>
                </a:lnTo>
                <a:lnTo>
                  <a:pt x="324" y="69115"/>
                </a:lnTo>
                <a:lnTo>
                  <a:pt x="183" y="64500"/>
                </a:lnTo>
                <a:lnTo>
                  <a:pt x="82" y="59769"/>
                </a:lnTo>
                <a:lnTo>
                  <a:pt x="20" y="54885"/>
                </a:lnTo>
                <a:lnTo>
                  <a:pt x="0" y="50000"/>
                </a:lnTo>
                <a:lnTo>
                  <a:pt x="0" y="50000"/>
                </a:lnTo>
                <a:lnTo>
                  <a:pt x="20" y="45115"/>
                </a:lnTo>
                <a:lnTo>
                  <a:pt x="82" y="40231"/>
                </a:lnTo>
                <a:lnTo>
                  <a:pt x="183" y="35500"/>
                </a:lnTo>
                <a:lnTo>
                  <a:pt x="324" y="30885"/>
                </a:lnTo>
                <a:lnTo>
                  <a:pt x="503" y="26423"/>
                </a:lnTo>
                <a:lnTo>
                  <a:pt x="716" y="22231"/>
                </a:lnTo>
                <a:lnTo>
                  <a:pt x="964" y="18269"/>
                </a:lnTo>
                <a:lnTo>
                  <a:pt x="1245" y="14654"/>
                </a:lnTo>
                <a:lnTo>
                  <a:pt x="1552" y="11346"/>
                </a:lnTo>
                <a:lnTo>
                  <a:pt x="1889" y="8423"/>
                </a:lnTo>
                <a:lnTo>
                  <a:pt x="2245" y="5923"/>
                </a:lnTo>
                <a:lnTo>
                  <a:pt x="2624" y="3808"/>
                </a:lnTo>
                <a:lnTo>
                  <a:pt x="3016" y="2154"/>
                </a:lnTo>
                <a:lnTo>
                  <a:pt x="3418" y="962"/>
                </a:lnTo>
                <a:lnTo>
                  <a:pt x="3833" y="231"/>
                </a:lnTo>
                <a:lnTo>
                  <a:pt x="4248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638946586-15"/>
          <p:cNvSpPr/>
          <p:nvPr/>
        </p:nvSpPr>
        <p:spPr>
          <a:xfrm>
            <a:off x="664369" y="1418704"/>
            <a:ext cx="121444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505" y="99759"/>
                </a:lnTo>
                <a:lnTo>
                  <a:pt x="85081" y="99039"/>
                </a:lnTo>
                <a:lnTo>
                  <a:pt x="77802" y="97847"/>
                </a:lnTo>
                <a:lnTo>
                  <a:pt x="70736" y="96194"/>
                </a:lnTo>
                <a:lnTo>
                  <a:pt x="63952" y="94096"/>
                </a:lnTo>
                <a:lnTo>
                  <a:pt x="57515" y="91573"/>
                </a:lnTo>
                <a:lnTo>
                  <a:pt x="51488" y="88651"/>
                </a:lnTo>
                <a:lnTo>
                  <a:pt x="45927" y="85355"/>
                </a:lnTo>
                <a:lnTo>
                  <a:pt x="40887" y="81720"/>
                </a:lnTo>
                <a:lnTo>
                  <a:pt x="36417" y="77779"/>
                </a:lnTo>
                <a:lnTo>
                  <a:pt x="32559" y="73570"/>
                </a:lnTo>
                <a:lnTo>
                  <a:pt x="29350" y="69134"/>
                </a:lnTo>
                <a:lnTo>
                  <a:pt x="26822" y="64514"/>
                </a:lnTo>
                <a:lnTo>
                  <a:pt x="24999" y="59755"/>
                </a:lnTo>
                <a:lnTo>
                  <a:pt x="23898" y="54901"/>
                </a:lnTo>
                <a:lnTo>
                  <a:pt x="23529" y="50000"/>
                </a:lnTo>
                <a:lnTo>
                  <a:pt x="23529" y="50000"/>
                </a:lnTo>
                <a:lnTo>
                  <a:pt x="23898" y="45099"/>
                </a:lnTo>
                <a:lnTo>
                  <a:pt x="24999" y="40245"/>
                </a:lnTo>
                <a:lnTo>
                  <a:pt x="26822" y="35486"/>
                </a:lnTo>
                <a:lnTo>
                  <a:pt x="29350" y="30866"/>
                </a:lnTo>
                <a:lnTo>
                  <a:pt x="32559" y="26430"/>
                </a:lnTo>
                <a:lnTo>
                  <a:pt x="36417" y="22221"/>
                </a:lnTo>
                <a:lnTo>
                  <a:pt x="40887" y="18280"/>
                </a:lnTo>
                <a:lnTo>
                  <a:pt x="45927" y="14645"/>
                </a:lnTo>
                <a:lnTo>
                  <a:pt x="51488" y="11349"/>
                </a:lnTo>
                <a:lnTo>
                  <a:pt x="57515" y="8427"/>
                </a:lnTo>
                <a:lnTo>
                  <a:pt x="63952" y="5904"/>
                </a:lnTo>
                <a:lnTo>
                  <a:pt x="70736" y="3806"/>
                </a:lnTo>
                <a:lnTo>
                  <a:pt x="77802" y="2153"/>
                </a:lnTo>
                <a:lnTo>
                  <a:pt x="85081" y="961"/>
                </a:lnTo>
                <a:lnTo>
                  <a:pt x="92505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638946585-12"/>
          <p:cNvSpPr txBox="1"/>
          <p:nvPr/>
        </p:nvSpPr>
        <p:spPr>
          <a:xfrm>
            <a:off x="664369" y="807244"/>
            <a:ext cx="7815263" cy="5257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b="1" sz="1350" spc="34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定义：</a:t>
            </a:r>
            <a:r>
              <a:rPr sz="1230" spc="3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等号两边都是整式，只含有一个未知数（一元），并且未知数的最高次数是</a:t>
            </a:r>
            <a:r>
              <a:rPr b="1" sz="1350" spc="34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sz="1230" spc="3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（二次）的方程，叫做</a:t>
            </a:r>
            <a:r>
              <a:rPr b="1" sz="1230" spc="34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一元二次方程</a:t>
            </a:r>
            <a:r>
              <a:rPr sz="1230" spc="34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63" name="el-1785638946586-13"/>
          <p:cNvSpPr txBox="1"/>
          <p:nvPr/>
        </p:nvSpPr>
        <p:spPr>
          <a:xfrm>
            <a:off x="850106" y="1432992"/>
            <a:ext cx="282274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a</a:t>
            </a:r>
            <a:r>
              <a:rPr b="1" sz="1460" spc="56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+ </a:t>
            </a: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b</a:t>
            </a:r>
            <a:r>
              <a:rPr b="1" sz="1460" spc="56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 + </a:t>
            </a: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c</a:t>
            </a:r>
            <a:r>
              <a:rPr b="1" sz="1460" spc="56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 = 0  （</a:t>
            </a: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a</a:t>
            </a:r>
            <a:r>
              <a:rPr b="1" sz="1460" spc="56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 ≠ 0）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6615-41"/>
          <p:cNvSpPr/>
          <p:nvPr/>
        </p:nvSpPr>
        <p:spPr>
          <a:xfrm>
            <a:off x="7715250" y="-28575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0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40000" t="30000" r="6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6615-42"/>
          <p:cNvSpPr/>
          <p:nvPr/>
        </p:nvSpPr>
        <p:spPr>
          <a:xfrm>
            <a:off x="142875" y="3786188"/>
            <a:ext cx="1285875" cy="12858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6602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660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6603-5"/>
          <p:cNvSpPr/>
          <p:nvPr/>
        </p:nvSpPr>
        <p:spPr>
          <a:xfrm>
            <a:off x="3371850" y="155972"/>
            <a:ext cx="1079525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8946605-10"/>
          <p:cNvSpPr/>
          <p:nvPr/>
        </p:nvSpPr>
        <p:spPr>
          <a:xfrm>
            <a:off x="1392882" y="3456384"/>
            <a:ext cx="2057698" cy="247650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8" name="el-1785638946607-14"/>
          <p:cNvSpPr/>
          <p:nvPr/>
        </p:nvSpPr>
        <p:spPr>
          <a:xfrm>
            <a:off x="4700588" y="1609055"/>
            <a:ext cx="4043363" cy="4542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8" y="0"/>
                </a:moveTo>
                <a:lnTo>
                  <a:pt x="97882" y="0"/>
                </a:lnTo>
                <a:lnTo>
                  <a:pt x="98089" y="83"/>
                </a:lnTo>
                <a:lnTo>
                  <a:pt x="98296" y="354"/>
                </a:lnTo>
                <a:lnTo>
                  <a:pt x="98496" y="813"/>
                </a:lnTo>
                <a:lnTo>
                  <a:pt x="98692" y="1438"/>
                </a:lnTo>
                <a:lnTo>
                  <a:pt x="98880" y="2208"/>
                </a:lnTo>
                <a:lnTo>
                  <a:pt x="99059" y="3167"/>
                </a:lnTo>
                <a:lnTo>
                  <a:pt x="99226" y="4250"/>
                </a:lnTo>
                <a:lnTo>
                  <a:pt x="99379" y="5500"/>
                </a:lnTo>
                <a:lnTo>
                  <a:pt x="99520" y="6854"/>
                </a:lnTo>
                <a:lnTo>
                  <a:pt x="99642" y="8333"/>
                </a:lnTo>
                <a:lnTo>
                  <a:pt x="99751" y="9917"/>
                </a:lnTo>
                <a:lnTo>
                  <a:pt x="99838" y="11583"/>
                </a:lnTo>
                <a:lnTo>
                  <a:pt x="99908" y="13313"/>
                </a:lnTo>
                <a:lnTo>
                  <a:pt x="99960" y="15083"/>
                </a:lnTo>
                <a:lnTo>
                  <a:pt x="99991" y="16917"/>
                </a:lnTo>
                <a:lnTo>
                  <a:pt x="100000" y="18750"/>
                </a:lnTo>
                <a:lnTo>
                  <a:pt x="100000" y="81250"/>
                </a:lnTo>
                <a:lnTo>
                  <a:pt x="99991" y="83083"/>
                </a:lnTo>
                <a:lnTo>
                  <a:pt x="99960" y="84917"/>
                </a:lnTo>
                <a:lnTo>
                  <a:pt x="99908" y="86688"/>
                </a:lnTo>
                <a:lnTo>
                  <a:pt x="99838" y="88417"/>
                </a:lnTo>
                <a:lnTo>
                  <a:pt x="99751" y="90083"/>
                </a:lnTo>
                <a:lnTo>
                  <a:pt x="99642" y="91667"/>
                </a:lnTo>
                <a:lnTo>
                  <a:pt x="99520" y="93146"/>
                </a:lnTo>
                <a:lnTo>
                  <a:pt x="99379" y="94500"/>
                </a:lnTo>
                <a:lnTo>
                  <a:pt x="99226" y="95750"/>
                </a:lnTo>
                <a:lnTo>
                  <a:pt x="99059" y="96833"/>
                </a:lnTo>
                <a:lnTo>
                  <a:pt x="98880" y="97792"/>
                </a:lnTo>
                <a:lnTo>
                  <a:pt x="98692" y="98563"/>
                </a:lnTo>
                <a:lnTo>
                  <a:pt x="98496" y="99188"/>
                </a:lnTo>
                <a:lnTo>
                  <a:pt x="98296" y="99646"/>
                </a:lnTo>
                <a:lnTo>
                  <a:pt x="98089" y="99917"/>
                </a:lnTo>
                <a:lnTo>
                  <a:pt x="97882" y="100000"/>
                </a:lnTo>
                <a:lnTo>
                  <a:pt x="2118" y="100000"/>
                </a:lnTo>
                <a:lnTo>
                  <a:pt x="1911" y="99917"/>
                </a:lnTo>
                <a:lnTo>
                  <a:pt x="1704" y="99646"/>
                </a:lnTo>
                <a:lnTo>
                  <a:pt x="1504" y="99188"/>
                </a:lnTo>
                <a:lnTo>
                  <a:pt x="1308" y="98563"/>
                </a:lnTo>
                <a:lnTo>
                  <a:pt x="1120" y="97792"/>
                </a:lnTo>
                <a:lnTo>
                  <a:pt x="941" y="96833"/>
                </a:lnTo>
                <a:lnTo>
                  <a:pt x="774" y="95750"/>
                </a:lnTo>
                <a:lnTo>
                  <a:pt x="621" y="94500"/>
                </a:lnTo>
                <a:lnTo>
                  <a:pt x="480" y="93146"/>
                </a:lnTo>
                <a:lnTo>
                  <a:pt x="358" y="91667"/>
                </a:lnTo>
                <a:lnTo>
                  <a:pt x="249" y="90083"/>
                </a:lnTo>
                <a:lnTo>
                  <a:pt x="162" y="88417"/>
                </a:lnTo>
                <a:lnTo>
                  <a:pt x="92" y="86688"/>
                </a:lnTo>
                <a:lnTo>
                  <a:pt x="40" y="84917"/>
                </a:lnTo>
                <a:lnTo>
                  <a:pt x="9" y="83083"/>
                </a:lnTo>
                <a:lnTo>
                  <a:pt x="0" y="81250"/>
                </a:lnTo>
                <a:lnTo>
                  <a:pt x="0" y="18750"/>
                </a:lnTo>
                <a:lnTo>
                  <a:pt x="9" y="16917"/>
                </a:lnTo>
                <a:lnTo>
                  <a:pt x="40" y="15083"/>
                </a:lnTo>
                <a:lnTo>
                  <a:pt x="92" y="13313"/>
                </a:lnTo>
                <a:lnTo>
                  <a:pt x="162" y="11583"/>
                </a:lnTo>
                <a:lnTo>
                  <a:pt x="249" y="9917"/>
                </a:lnTo>
                <a:lnTo>
                  <a:pt x="358" y="8333"/>
                </a:lnTo>
                <a:lnTo>
                  <a:pt x="480" y="6854"/>
                </a:lnTo>
                <a:lnTo>
                  <a:pt x="621" y="5500"/>
                </a:lnTo>
                <a:lnTo>
                  <a:pt x="774" y="4250"/>
                </a:lnTo>
                <a:lnTo>
                  <a:pt x="941" y="3167"/>
                </a:lnTo>
                <a:lnTo>
                  <a:pt x="1120" y="2208"/>
                </a:lnTo>
                <a:lnTo>
                  <a:pt x="1308" y="1438"/>
                </a:lnTo>
                <a:lnTo>
                  <a:pt x="1504" y="813"/>
                </a:lnTo>
                <a:lnTo>
                  <a:pt x="1704" y="354"/>
                </a:lnTo>
                <a:lnTo>
                  <a:pt x="1911" y="83"/>
                </a:lnTo>
                <a:lnTo>
                  <a:pt x="2118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8946608-17"/>
          <p:cNvSpPr/>
          <p:nvPr/>
        </p:nvSpPr>
        <p:spPr>
          <a:xfrm>
            <a:off x="4700588" y="1609055"/>
            <a:ext cx="85725" cy="4542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1"/>
                </a:lnTo>
                <a:lnTo>
                  <a:pt x="80491" y="363"/>
                </a:lnTo>
                <a:lnTo>
                  <a:pt x="70972" y="813"/>
                </a:lnTo>
                <a:lnTo>
                  <a:pt x="61732" y="1436"/>
                </a:lnTo>
                <a:lnTo>
                  <a:pt x="52860" y="2228"/>
                </a:lnTo>
                <a:lnTo>
                  <a:pt x="44443" y="3180"/>
                </a:lnTo>
                <a:lnTo>
                  <a:pt x="36561" y="4283"/>
                </a:lnTo>
                <a:lnTo>
                  <a:pt x="29289" y="5527"/>
                </a:lnTo>
                <a:lnTo>
                  <a:pt x="22699" y="6899"/>
                </a:lnTo>
                <a:lnTo>
                  <a:pt x="16853" y="8386"/>
                </a:lnTo>
                <a:lnTo>
                  <a:pt x="11808" y="9975"/>
                </a:lnTo>
                <a:lnTo>
                  <a:pt x="7612" y="11649"/>
                </a:lnTo>
                <a:lnTo>
                  <a:pt x="4306" y="13392"/>
                </a:lnTo>
                <a:lnTo>
                  <a:pt x="1921" y="15188"/>
                </a:lnTo>
                <a:lnTo>
                  <a:pt x="482" y="17020"/>
                </a:lnTo>
                <a:lnTo>
                  <a:pt x="0" y="18870"/>
                </a:lnTo>
                <a:lnTo>
                  <a:pt x="0" y="81130"/>
                </a:lnTo>
                <a:lnTo>
                  <a:pt x="482" y="82980"/>
                </a:lnTo>
                <a:lnTo>
                  <a:pt x="1921" y="84812"/>
                </a:lnTo>
                <a:lnTo>
                  <a:pt x="4306" y="86608"/>
                </a:lnTo>
                <a:lnTo>
                  <a:pt x="7612" y="88351"/>
                </a:lnTo>
                <a:lnTo>
                  <a:pt x="11808" y="90025"/>
                </a:lnTo>
                <a:lnTo>
                  <a:pt x="16853" y="91614"/>
                </a:lnTo>
                <a:lnTo>
                  <a:pt x="22699" y="93101"/>
                </a:lnTo>
                <a:lnTo>
                  <a:pt x="29289" y="94473"/>
                </a:lnTo>
                <a:lnTo>
                  <a:pt x="36561" y="95717"/>
                </a:lnTo>
                <a:lnTo>
                  <a:pt x="44443" y="96820"/>
                </a:lnTo>
                <a:lnTo>
                  <a:pt x="52860" y="97772"/>
                </a:lnTo>
                <a:lnTo>
                  <a:pt x="61732" y="98564"/>
                </a:lnTo>
                <a:lnTo>
                  <a:pt x="70972" y="99187"/>
                </a:lnTo>
                <a:lnTo>
                  <a:pt x="80491" y="99637"/>
                </a:lnTo>
                <a:lnTo>
                  <a:pt x="90198" y="9990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9"/>
                </a:lnTo>
                <a:lnTo>
                  <a:pt x="86994" y="99637"/>
                </a:lnTo>
                <a:lnTo>
                  <a:pt x="80648" y="99187"/>
                </a:lnTo>
                <a:lnTo>
                  <a:pt x="74488" y="98564"/>
                </a:lnTo>
                <a:lnTo>
                  <a:pt x="68574" y="97772"/>
                </a:lnTo>
                <a:lnTo>
                  <a:pt x="62962" y="96820"/>
                </a:lnTo>
                <a:lnTo>
                  <a:pt x="57707" y="95717"/>
                </a:lnTo>
                <a:lnTo>
                  <a:pt x="52860" y="94473"/>
                </a:lnTo>
                <a:lnTo>
                  <a:pt x="48466" y="93101"/>
                </a:lnTo>
                <a:lnTo>
                  <a:pt x="44569" y="91614"/>
                </a:lnTo>
                <a:lnTo>
                  <a:pt x="41205" y="90025"/>
                </a:lnTo>
                <a:lnTo>
                  <a:pt x="38408" y="88351"/>
                </a:lnTo>
                <a:lnTo>
                  <a:pt x="36204" y="86608"/>
                </a:lnTo>
                <a:lnTo>
                  <a:pt x="34614" y="84812"/>
                </a:lnTo>
                <a:lnTo>
                  <a:pt x="33654" y="82980"/>
                </a:lnTo>
                <a:lnTo>
                  <a:pt x="33333" y="81130"/>
                </a:lnTo>
                <a:lnTo>
                  <a:pt x="33333" y="18870"/>
                </a:lnTo>
                <a:lnTo>
                  <a:pt x="33654" y="17020"/>
                </a:lnTo>
                <a:lnTo>
                  <a:pt x="34614" y="15188"/>
                </a:lnTo>
                <a:lnTo>
                  <a:pt x="36204" y="13392"/>
                </a:lnTo>
                <a:lnTo>
                  <a:pt x="38408" y="11649"/>
                </a:lnTo>
                <a:lnTo>
                  <a:pt x="41205" y="9975"/>
                </a:lnTo>
                <a:lnTo>
                  <a:pt x="44569" y="8386"/>
                </a:lnTo>
                <a:lnTo>
                  <a:pt x="48466" y="6899"/>
                </a:lnTo>
                <a:lnTo>
                  <a:pt x="52860" y="5527"/>
                </a:lnTo>
                <a:lnTo>
                  <a:pt x="57707" y="4283"/>
                </a:lnTo>
                <a:lnTo>
                  <a:pt x="62962" y="3180"/>
                </a:lnTo>
                <a:lnTo>
                  <a:pt x="68574" y="2228"/>
                </a:lnTo>
                <a:lnTo>
                  <a:pt x="74488" y="1436"/>
                </a:lnTo>
                <a:lnTo>
                  <a:pt x="80648" y="813"/>
                </a:lnTo>
                <a:lnTo>
                  <a:pt x="86994" y="363"/>
                </a:lnTo>
                <a:lnTo>
                  <a:pt x="93466" y="9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8946611-25"/>
          <p:cNvSpPr/>
          <p:nvPr/>
        </p:nvSpPr>
        <p:spPr>
          <a:xfrm>
            <a:off x="4857750" y="1723355"/>
            <a:ext cx="228600" cy="228600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8946613-31"/>
          <p:cNvSpPr/>
          <p:nvPr/>
        </p:nvSpPr>
        <p:spPr>
          <a:xfrm>
            <a:off x="5723037" y="1756693"/>
            <a:ext cx="1529730" cy="171450"/>
          </a:xfrm>
          <a:prstGeom prst="roundRect">
            <a:avLst>
              <a:gd name="adj" fmla="val 22222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8946608-15"/>
          <p:cNvSpPr/>
          <p:nvPr/>
        </p:nvSpPr>
        <p:spPr>
          <a:xfrm>
            <a:off x="4700588" y="2220516"/>
            <a:ext cx="4043363" cy="4542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8" y="0"/>
                </a:moveTo>
                <a:lnTo>
                  <a:pt x="97882" y="0"/>
                </a:lnTo>
                <a:lnTo>
                  <a:pt x="98089" y="83"/>
                </a:lnTo>
                <a:lnTo>
                  <a:pt x="98296" y="354"/>
                </a:lnTo>
                <a:lnTo>
                  <a:pt x="98496" y="813"/>
                </a:lnTo>
                <a:lnTo>
                  <a:pt x="98692" y="1438"/>
                </a:lnTo>
                <a:lnTo>
                  <a:pt x="98880" y="2208"/>
                </a:lnTo>
                <a:lnTo>
                  <a:pt x="99059" y="3167"/>
                </a:lnTo>
                <a:lnTo>
                  <a:pt x="99226" y="4250"/>
                </a:lnTo>
                <a:lnTo>
                  <a:pt x="99379" y="5500"/>
                </a:lnTo>
                <a:lnTo>
                  <a:pt x="99520" y="6854"/>
                </a:lnTo>
                <a:lnTo>
                  <a:pt x="99642" y="8333"/>
                </a:lnTo>
                <a:lnTo>
                  <a:pt x="99751" y="9917"/>
                </a:lnTo>
                <a:lnTo>
                  <a:pt x="99838" y="11583"/>
                </a:lnTo>
                <a:lnTo>
                  <a:pt x="99908" y="13313"/>
                </a:lnTo>
                <a:lnTo>
                  <a:pt x="99960" y="15083"/>
                </a:lnTo>
                <a:lnTo>
                  <a:pt x="99991" y="16917"/>
                </a:lnTo>
                <a:lnTo>
                  <a:pt x="100000" y="18750"/>
                </a:lnTo>
                <a:lnTo>
                  <a:pt x="100000" y="81250"/>
                </a:lnTo>
                <a:lnTo>
                  <a:pt x="99991" y="83083"/>
                </a:lnTo>
                <a:lnTo>
                  <a:pt x="99960" y="84917"/>
                </a:lnTo>
                <a:lnTo>
                  <a:pt x="99908" y="86688"/>
                </a:lnTo>
                <a:lnTo>
                  <a:pt x="99838" y="88417"/>
                </a:lnTo>
                <a:lnTo>
                  <a:pt x="99751" y="90083"/>
                </a:lnTo>
                <a:lnTo>
                  <a:pt x="99642" y="91667"/>
                </a:lnTo>
                <a:lnTo>
                  <a:pt x="99520" y="93146"/>
                </a:lnTo>
                <a:lnTo>
                  <a:pt x="99379" y="94500"/>
                </a:lnTo>
                <a:lnTo>
                  <a:pt x="99226" y="95750"/>
                </a:lnTo>
                <a:lnTo>
                  <a:pt x="99059" y="96833"/>
                </a:lnTo>
                <a:lnTo>
                  <a:pt x="98880" y="97792"/>
                </a:lnTo>
                <a:lnTo>
                  <a:pt x="98692" y="98563"/>
                </a:lnTo>
                <a:lnTo>
                  <a:pt x="98496" y="99188"/>
                </a:lnTo>
                <a:lnTo>
                  <a:pt x="98296" y="99646"/>
                </a:lnTo>
                <a:lnTo>
                  <a:pt x="98089" y="99917"/>
                </a:lnTo>
                <a:lnTo>
                  <a:pt x="97882" y="100000"/>
                </a:lnTo>
                <a:lnTo>
                  <a:pt x="2118" y="100000"/>
                </a:lnTo>
                <a:lnTo>
                  <a:pt x="1911" y="99917"/>
                </a:lnTo>
                <a:lnTo>
                  <a:pt x="1704" y="99646"/>
                </a:lnTo>
                <a:lnTo>
                  <a:pt x="1504" y="99188"/>
                </a:lnTo>
                <a:lnTo>
                  <a:pt x="1308" y="98563"/>
                </a:lnTo>
                <a:lnTo>
                  <a:pt x="1120" y="97792"/>
                </a:lnTo>
                <a:lnTo>
                  <a:pt x="941" y="96833"/>
                </a:lnTo>
                <a:lnTo>
                  <a:pt x="774" y="95750"/>
                </a:lnTo>
                <a:lnTo>
                  <a:pt x="621" y="94500"/>
                </a:lnTo>
                <a:lnTo>
                  <a:pt x="480" y="93146"/>
                </a:lnTo>
                <a:lnTo>
                  <a:pt x="358" y="91667"/>
                </a:lnTo>
                <a:lnTo>
                  <a:pt x="249" y="90083"/>
                </a:lnTo>
                <a:lnTo>
                  <a:pt x="162" y="88417"/>
                </a:lnTo>
                <a:lnTo>
                  <a:pt x="92" y="86688"/>
                </a:lnTo>
                <a:lnTo>
                  <a:pt x="40" y="84917"/>
                </a:lnTo>
                <a:lnTo>
                  <a:pt x="9" y="83083"/>
                </a:lnTo>
                <a:lnTo>
                  <a:pt x="0" y="81250"/>
                </a:lnTo>
                <a:lnTo>
                  <a:pt x="0" y="18750"/>
                </a:lnTo>
                <a:lnTo>
                  <a:pt x="9" y="16917"/>
                </a:lnTo>
                <a:lnTo>
                  <a:pt x="40" y="15083"/>
                </a:lnTo>
                <a:lnTo>
                  <a:pt x="92" y="13313"/>
                </a:lnTo>
                <a:lnTo>
                  <a:pt x="162" y="11583"/>
                </a:lnTo>
                <a:lnTo>
                  <a:pt x="249" y="9917"/>
                </a:lnTo>
                <a:lnTo>
                  <a:pt x="358" y="8333"/>
                </a:lnTo>
                <a:lnTo>
                  <a:pt x="480" y="6854"/>
                </a:lnTo>
                <a:lnTo>
                  <a:pt x="621" y="5500"/>
                </a:lnTo>
                <a:lnTo>
                  <a:pt x="774" y="4250"/>
                </a:lnTo>
                <a:lnTo>
                  <a:pt x="941" y="3167"/>
                </a:lnTo>
                <a:lnTo>
                  <a:pt x="1120" y="2208"/>
                </a:lnTo>
                <a:lnTo>
                  <a:pt x="1308" y="1438"/>
                </a:lnTo>
                <a:lnTo>
                  <a:pt x="1504" y="813"/>
                </a:lnTo>
                <a:lnTo>
                  <a:pt x="1704" y="354"/>
                </a:lnTo>
                <a:lnTo>
                  <a:pt x="1911" y="83"/>
                </a:lnTo>
                <a:lnTo>
                  <a:pt x="2118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8946608-18"/>
          <p:cNvSpPr/>
          <p:nvPr/>
        </p:nvSpPr>
        <p:spPr>
          <a:xfrm>
            <a:off x="4700588" y="2220516"/>
            <a:ext cx="85725" cy="4542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1"/>
                </a:lnTo>
                <a:lnTo>
                  <a:pt x="80491" y="363"/>
                </a:lnTo>
                <a:lnTo>
                  <a:pt x="70972" y="813"/>
                </a:lnTo>
                <a:lnTo>
                  <a:pt x="61732" y="1436"/>
                </a:lnTo>
                <a:lnTo>
                  <a:pt x="52860" y="2228"/>
                </a:lnTo>
                <a:lnTo>
                  <a:pt x="44443" y="3180"/>
                </a:lnTo>
                <a:lnTo>
                  <a:pt x="36561" y="4283"/>
                </a:lnTo>
                <a:lnTo>
                  <a:pt x="29289" y="5527"/>
                </a:lnTo>
                <a:lnTo>
                  <a:pt x="22699" y="6899"/>
                </a:lnTo>
                <a:lnTo>
                  <a:pt x="16853" y="8386"/>
                </a:lnTo>
                <a:lnTo>
                  <a:pt x="11808" y="9975"/>
                </a:lnTo>
                <a:lnTo>
                  <a:pt x="7612" y="11649"/>
                </a:lnTo>
                <a:lnTo>
                  <a:pt x="4306" y="13392"/>
                </a:lnTo>
                <a:lnTo>
                  <a:pt x="1921" y="15188"/>
                </a:lnTo>
                <a:lnTo>
                  <a:pt x="482" y="17020"/>
                </a:lnTo>
                <a:lnTo>
                  <a:pt x="0" y="18870"/>
                </a:lnTo>
                <a:lnTo>
                  <a:pt x="0" y="81130"/>
                </a:lnTo>
                <a:lnTo>
                  <a:pt x="482" y="82980"/>
                </a:lnTo>
                <a:lnTo>
                  <a:pt x="1921" y="84812"/>
                </a:lnTo>
                <a:lnTo>
                  <a:pt x="4306" y="86608"/>
                </a:lnTo>
                <a:lnTo>
                  <a:pt x="7612" y="88351"/>
                </a:lnTo>
                <a:lnTo>
                  <a:pt x="11808" y="90025"/>
                </a:lnTo>
                <a:lnTo>
                  <a:pt x="16853" y="91614"/>
                </a:lnTo>
                <a:lnTo>
                  <a:pt x="22699" y="93101"/>
                </a:lnTo>
                <a:lnTo>
                  <a:pt x="29289" y="94473"/>
                </a:lnTo>
                <a:lnTo>
                  <a:pt x="36561" y="95717"/>
                </a:lnTo>
                <a:lnTo>
                  <a:pt x="44443" y="96820"/>
                </a:lnTo>
                <a:lnTo>
                  <a:pt x="52860" y="97772"/>
                </a:lnTo>
                <a:lnTo>
                  <a:pt x="61732" y="98564"/>
                </a:lnTo>
                <a:lnTo>
                  <a:pt x="70972" y="99187"/>
                </a:lnTo>
                <a:lnTo>
                  <a:pt x="80491" y="99637"/>
                </a:lnTo>
                <a:lnTo>
                  <a:pt x="90198" y="9990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09"/>
                </a:lnTo>
                <a:lnTo>
                  <a:pt x="86994" y="99637"/>
                </a:lnTo>
                <a:lnTo>
                  <a:pt x="80648" y="99187"/>
                </a:lnTo>
                <a:lnTo>
                  <a:pt x="74488" y="98564"/>
                </a:lnTo>
                <a:lnTo>
                  <a:pt x="68574" y="97772"/>
                </a:lnTo>
                <a:lnTo>
                  <a:pt x="62962" y="96820"/>
                </a:lnTo>
                <a:lnTo>
                  <a:pt x="57707" y="95717"/>
                </a:lnTo>
                <a:lnTo>
                  <a:pt x="52860" y="94473"/>
                </a:lnTo>
                <a:lnTo>
                  <a:pt x="48466" y="93101"/>
                </a:lnTo>
                <a:lnTo>
                  <a:pt x="44569" y="91614"/>
                </a:lnTo>
                <a:lnTo>
                  <a:pt x="41205" y="90025"/>
                </a:lnTo>
                <a:lnTo>
                  <a:pt x="38408" y="88351"/>
                </a:lnTo>
                <a:lnTo>
                  <a:pt x="36204" y="86608"/>
                </a:lnTo>
                <a:lnTo>
                  <a:pt x="34614" y="84812"/>
                </a:lnTo>
                <a:lnTo>
                  <a:pt x="33654" y="82980"/>
                </a:lnTo>
                <a:lnTo>
                  <a:pt x="33333" y="81130"/>
                </a:lnTo>
                <a:lnTo>
                  <a:pt x="33333" y="18870"/>
                </a:lnTo>
                <a:lnTo>
                  <a:pt x="33654" y="17020"/>
                </a:lnTo>
                <a:lnTo>
                  <a:pt x="34614" y="15188"/>
                </a:lnTo>
                <a:lnTo>
                  <a:pt x="36204" y="13392"/>
                </a:lnTo>
                <a:lnTo>
                  <a:pt x="38408" y="11649"/>
                </a:lnTo>
                <a:lnTo>
                  <a:pt x="41205" y="9975"/>
                </a:lnTo>
                <a:lnTo>
                  <a:pt x="44569" y="8386"/>
                </a:lnTo>
                <a:lnTo>
                  <a:pt x="48466" y="6899"/>
                </a:lnTo>
                <a:lnTo>
                  <a:pt x="52860" y="5527"/>
                </a:lnTo>
                <a:lnTo>
                  <a:pt x="57707" y="4283"/>
                </a:lnTo>
                <a:lnTo>
                  <a:pt x="62962" y="3180"/>
                </a:lnTo>
                <a:lnTo>
                  <a:pt x="68574" y="2228"/>
                </a:lnTo>
                <a:lnTo>
                  <a:pt x="74488" y="1436"/>
                </a:lnTo>
                <a:lnTo>
                  <a:pt x="80648" y="813"/>
                </a:lnTo>
                <a:lnTo>
                  <a:pt x="86994" y="363"/>
                </a:lnTo>
                <a:lnTo>
                  <a:pt x="93466" y="9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8946611-27"/>
          <p:cNvSpPr/>
          <p:nvPr/>
        </p:nvSpPr>
        <p:spPr>
          <a:xfrm>
            <a:off x="4857750" y="2334816"/>
            <a:ext cx="228600" cy="228600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8946613-34"/>
          <p:cNvSpPr/>
          <p:nvPr/>
        </p:nvSpPr>
        <p:spPr>
          <a:xfrm>
            <a:off x="6519565" y="2368153"/>
            <a:ext cx="1462460" cy="171450"/>
          </a:xfrm>
          <a:prstGeom prst="roundRect">
            <a:avLst>
              <a:gd name="adj" fmla="val 22222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8946608-16"/>
          <p:cNvSpPr/>
          <p:nvPr/>
        </p:nvSpPr>
        <p:spPr>
          <a:xfrm>
            <a:off x="4700588" y="2889126"/>
            <a:ext cx="4043363" cy="390525"/>
          </a:xfrm>
          <a:prstGeom prst="roundRect">
            <a:avLst>
              <a:gd name="adj" fmla="val 34146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638946606-12"/>
          <p:cNvCxnSpPr/>
          <p:nvPr/>
        </p:nvCxnSpPr>
        <p:spPr>
          <a:xfrm>
            <a:off x="4700588" y="3440385"/>
            <a:ext cx="4043363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8946604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8946602-3"/>
          <p:cNvSpPr txBox="1"/>
          <p:nvPr/>
        </p:nvSpPr>
        <p:spPr>
          <a:xfrm>
            <a:off x="400050" y="101203"/>
            <a:ext cx="294322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例题讲解——化一般形式</a:t>
            </a:r>
            <a:endParaRPr/>
          </a:p>
        </p:txBody>
      </p:sp>
      <p:sp>
        <p:nvSpPr>
          <p:cNvPr id="20" name="el-1785638946602-4"/>
          <p:cNvSpPr txBox="1"/>
          <p:nvPr/>
        </p:nvSpPr>
        <p:spPr>
          <a:xfrm>
            <a:off x="3479006" y="177403"/>
            <a:ext cx="102951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化归 · 标准形</a:t>
            </a:r>
            <a:endParaRPr/>
          </a:p>
        </p:txBody>
      </p:sp>
      <p:sp>
        <p:nvSpPr>
          <p:cNvPr id="21" name="el-1785638946605-9"/>
          <p:cNvSpPr txBox="1"/>
          <p:nvPr/>
        </p:nvSpPr>
        <p:spPr>
          <a:xfrm>
            <a:off x="1571476" y="3506391"/>
            <a:ext cx="193625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一元二次方程</a:t>
            </a:r>
            <a:r>
              <a:rPr sz="900" spc="56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 · 二次项系数 ≠ 0</a:t>
            </a:r>
            <a:endParaRPr/>
          </a:p>
        </p:txBody>
      </p:sp>
      <p:sp>
        <p:nvSpPr>
          <p:cNvPr id="22" name="el-1785638946611-24"/>
          <p:cNvSpPr txBox="1"/>
          <p:nvPr/>
        </p:nvSpPr>
        <p:spPr>
          <a:xfrm>
            <a:off x="4797028" y="1768599"/>
            <a:ext cx="350044" cy="138112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23" name="el-1785638946612-29"/>
          <p:cNvSpPr txBox="1"/>
          <p:nvPr/>
        </p:nvSpPr>
        <p:spPr>
          <a:xfrm>
            <a:off x="5200650" y="1728118"/>
            <a:ext cx="55654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去括号</a:t>
            </a:r>
            <a:endParaRPr/>
          </a:p>
        </p:txBody>
      </p:sp>
      <p:sp>
        <p:nvSpPr>
          <p:cNvPr id="24" name="el-1785638946612-30"/>
          <p:cNvSpPr txBox="1"/>
          <p:nvPr/>
        </p:nvSpPr>
        <p:spPr>
          <a:xfrm>
            <a:off x="5794474" y="1756693"/>
            <a:ext cx="153330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3x² − 3x = 5x + 10</a:t>
            </a:r>
            <a:endParaRPr/>
          </a:p>
        </p:txBody>
      </p:sp>
      <p:sp>
        <p:nvSpPr>
          <p:cNvPr id="25" name="el-1785638946611-26"/>
          <p:cNvSpPr txBox="1"/>
          <p:nvPr/>
        </p:nvSpPr>
        <p:spPr>
          <a:xfrm>
            <a:off x="4797028" y="2380060"/>
            <a:ext cx="350044" cy="138112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26" name="el-1785638946613-32"/>
          <p:cNvSpPr txBox="1"/>
          <p:nvPr/>
        </p:nvSpPr>
        <p:spPr>
          <a:xfrm>
            <a:off x="5200650" y="2339578"/>
            <a:ext cx="135307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移项，合并同类项</a:t>
            </a:r>
            <a:endParaRPr/>
          </a:p>
        </p:txBody>
      </p:sp>
      <p:sp>
        <p:nvSpPr>
          <p:cNvPr id="27" name="el-1785638946613-33"/>
          <p:cNvSpPr txBox="1"/>
          <p:nvPr/>
        </p:nvSpPr>
        <p:spPr>
          <a:xfrm>
            <a:off x="6591002" y="2368153"/>
            <a:ext cx="1466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3x² − 8x − 10 = 0</a:t>
            </a:r>
            <a:endParaRPr/>
          </a:p>
        </p:txBody>
      </p:sp>
      <p:sp>
        <p:nvSpPr>
          <p:cNvPr id="28" name="el-1785638946613-35"/>
          <p:cNvSpPr txBox="1"/>
          <p:nvPr/>
        </p:nvSpPr>
        <p:spPr>
          <a:xfrm>
            <a:off x="5077048" y="3010570"/>
            <a:ext cx="6286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二次项系数</a:t>
            </a:r>
            <a:endParaRPr/>
          </a:p>
        </p:txBody>
      </p:sp>
      <p:sp>
        <p:nvSpPr>
          <p:cNvPr id="29" name="el-1785638946614-36"/>
          <p:cNvSpPr txBox="1"/>
          <p:nvPr/>
        </p:nvSpPr>
        <p:spPr>
          <a:xfrm>
            <a:off x="5705698" y="2996282"/>
            <a:ext cx="176733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30" name="el-1785638946614-37"/>
          <p:cNvSpPr txBox="1"/>
          <p:nvPr/>
        </p:nvSpPr>
        <p:spPr>
          <a:xfrm>
            <a:off x="6313959" y="3010570"/>
            <a:ext cx="6286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一次项系数</a:t>
            </a:r>
            <a:endParaRPr/>
          </a:p>
        </p:txBody>
      </p:sp>
      <p:sp>
        <p:nvSpPr>
          <p:cNvPr id="31" name="el-1785638946614-38"/>
          <p:cNvSpPr txBox="1"/>
          <p:nvPr/>
        </p:nvSpPr>
        <p:spPr>
          <a:xfrm>
            <a:off x="6942609" y="2996282"/>
            <a:ext cx="295424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−8</a:t>
            </a:r>
            <a:endParaRPr/>
          </a:p>
        </p:txBody>
      </p:sp>
      <p:sp>
        <p:nvSpPr>
          <p:cNvPr id="32" name="el-1785638946614-39"/>
          <p:cNvSpPr txBox="1"/>
          <p:nvPr/>
        </p:nvSpPr>
        <p:spPr>
          <a:xfrm>
            <a:off x="7669560" y="3010570"/>
            <a:ext cx="4000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常数项</a:t>
            </a:r>
            <a:endParaRPr/>
          </a:p>
        </p:txBody>
      </p:sp>
      <p:sp>
        <p:nvSpPr>
          <p:cNvPr id="33" name="el-1785638946614-40"/>
          <p:cNvSpPr txBox="1"/>
          <p:nvPr/>
        </p:nvSpPr>
        <p:spPr>
          <a:xfrm>
            <a:off x="8069610" y="2996282"/>
            <a:ext cx="376312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−10</a:t>
            </a:r>
            <a:endParaRPr/>
          </a:p>
        </p:txBody>
      </p:sp>
      <p:sp>
        <p:nvSpPr>
          <p:cNvPr id="34" name="el-1785638946606-11"/>
          <p:cNvSpPr txBox="1"/>
          <p:nvPr/>
        </p:nvSpPr>
        <p:spPr>
          <a:xfrm>
            <a:off x="4639866" y="3543970"/>
            <a:ext cx="41648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3x² − 8x − 10 = 0</a:t>
            </a:r>
            <a:r>
              <a:rPr sz="95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已化为标准形式，其中 </a:t>
            </a:r>
            <a:r>
              <a:rPr b="1" sz="95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a=3</a:t>
            </a:r>
            <a:r>
              <a:rPr sz="95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b=−8</a:t>
            </a:r>
            <a:r>
              <a:rPr sz="95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c=−10</a:t>
            </a:r>
            <a:endParaRPr/>
          </a:p>
        </p:txBody>
      </p:sp>
      <p:sp>
        <p:nvSpPr>
          <p:cNvPr id="35" name="el-1785638946603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36" name="el-1785638946603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08 / 16</a:t>
            </a:r>
            <a:endParaRPr/>
          </a:p>
        </p:txBody>
      </p:sp>
      <p:sp>
        <p:nvSpPr>
          <p:cNvPr id="37" name="el-1785638946606-13"/>
          <p:cNvSpPr/>
          <p:nvPr/>
        </p:nvSpPr>
        <p:spPr>
          <a:xfrm>
            <a:off x="778669" y="1610916"/>
            <a:ext cx="3286125" cy="1674019"/>
          </a:xfrm>
          <a:prstGeom prst="roundRect">
            <a:avLst>
              <a:gd name="adj" fmla="val 9104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8" name="el-1785638946612-28"/>
          <p:cNvCxnSpPr/>
          <p:nvPr/>
        </p:nvCxnSpPr>
        <p:spPr>
          <a:xfrm>
            <a:off x="1000125" y="2074069"/>
            <a:ext cx="2843213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638946610-20"/>
          <p:cNvSpPr/>
          <p:nvPr/>
        </p:nvSpPr>
        <p:spPr>
          <a:xfrm>
            <a:off x="1000125" y="2206228"/>
            <a:ext cx="2843213" cy="428625"/>
          </a:xfrm>
          <a:prstGeom prst="roundRect">
            <a:avLst>
              <a:gd name="adj" fmla="val 17778"/>
            </a:avLst>
          </a:prstGeom>
          <a:solidFill>
            <a:srgbClr val="FAF8F3"/>
          </a:solidFill>
          <a:ln w="7144" algn="in">
            <a:solidFill>
              <a:srgbClr val="E5DD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638946610-22"/>
          <p:cNvSpPr/>
          <p:nvPr/>
        </p:nvSpPr>
        <p:spPr>
          <a:xfrm>
            <a:off x="1000125" y="2749153"/>
            <a:ext cx="2843213" cy="300038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E5DD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8946610-23"/>
          <p:cNvSpPr txBox="1"/>
          <p:nvPr/>
        </p:nvSpPr>
        <p:spPr>
          <a:xfrm>
            <a:off x="1000125" y="1818084"/>
            <a:ext cx="2907506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📜 原题</a:t>
            </a:r>
            <a:endParaRPr/>
          </a:p>
        </p:txBody>
      </p:sp>
      <p:sp>
        <p:nvSpPr>
          <p:cNvPr id="42" name="el-1785638946609-19"/>
          <p:cNvSpPr txBox="1"/>
          <p:nvPr/>
        </p:nvSpPr>
        <p:spPr>
          <a:xfrm>
            <a:off x="900113" y="2299097"/>
            <a:ext cx="30432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3x(</a:t>
            </a:r>
            <a:r>
              <a:rPr b="1" sz="1680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</a:t>
            </a:r>
            <a:r>
              <a:rPr b="1" sz="1680" spc="11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 − 1) = 5(</a:t>
            </a:r>
            <a:r>
              <a:rPr b="1" sz="1680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</a:t>
            </a:r>
            <a:r>
              <a:rPr b="1" sz="1680" spc="11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 + 2)</a:t>
            </a:r>
            <a:endParaRPr/>
          </a:p>
        </p:txBody>
      </p:sp>
      <p:sp>
        <p:nvSpPr>
          <p:cNvPr id="43" name="el-1785638946610-21"/>
          <p:cNvSpPr txBox="1"/>
          <p:nvPr/>
        </p:nvSpPr>
        <p:spPr>
          <a:xfrm>
            <a:off x="1057275" y="2813447"/>
            <a:ext cx="27289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将方程化成 </a:t>
            </a:r>
            <a:r>
              <a:rPr b="1" sz="101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ax² + bx + c = 0</a:t>
            </a:r>
            <a:r>
              <a:rPr sz="101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的一般形式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8946982-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8946990-1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3500438"/>
            <a:ext cx="9144000" cy="1643063"/>
          </a:xfrm>
          <a:prstGeom prst="rect">
            <a:avLst/>
          </a:prstGeom>
          <a:ln>
            <a:noFill/>
          </a:ln>
        </p:spPr>
      </p:pic>
      <p:pic>
        <p:nvPicPr>
          <p:cNvPr id="4" name="el-1785638946992-14"/>
          <p:cNvPicPr/>
          <p:nvPr/>
        </p:nvPicPr>
        <p:blipFill>
          <a:blip r:embed="rId4">
            <a:alphaModFix amt="18000"/>
          </a:blip>
          <a:stretch>
            <a:fillRect/>
          </a:stretch>
        </p:blipFill>
        <p:spPr>
          <a:xfrm rot="180000">
            <a:off x="320387" y="3550422"/>
            <a:ext cx="930850" cy="1471657"/>
          </a:xfrm>
          <a:prstGeom prst="rect">
            <a:avLst/>
          </a:prstGeom>
          <a:ln>
            <a:noFill/>
          </a:ln>
        </p:spPr>
      </p:pic>
      <p:sp>
        <p:nvSpPr>
          <p:cNvPr id="5" name="el-1785638946785-4"/>
          <p:cNvSpPr/>
          <p:nvPr/>
        </p:nvSpPr>
        <p:spPr>
          <a:xfrm>
            <a:off x="0" y="0"/>
            <a:ext cx="15716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0909"/>
                </a:moveTo>
                <a:lnTo>
                  <a:pt x="99715" y="46703"/>
                </a:lnTo>
                <a:lnTo>
                  <a:pt x="98867" y="52436"/>
                </a:lnTo>
                <a:lnTo>
                  <a:pt x="97455" y="58061"/>
                </a:lnTo>
                <a:lnTo>
                  <a:pt x="95503" y="63521"/>
                </a:lnTo>
                <a:lnTo>
                  <a:pt x="93024" y="68764"/>
                </a:lnTo>
                <a:lnTo>
                  <a:pt x="90042" y="73739"/>
                </a:lnTo>
                <a:lnTo>
                  <a:pt x="86588" y="78394"/>
                </a:lnTo>
                <a:lnTo>
                  <a:pt x="82691" y="82691"/>
                </a:lnTo>
                <a:lnTo>
                  <a:pt x="78394" y="86588"/>
                </a:lnTo>
                <a:lnTo>
                  <a:pt x="73739" y="90042"/>
                </a:lnTo>
                <a:lnTo>
                  <a:pt x="68764" y="93024"/>
                </a:lnTo>
                <a:lnTo>
                  <a:pt x="63521" y="95503"/>
                </a:lnTo>
                <a:lnTo>
                  <a:pt x="58061" y="97455"/>
                </a:lnTo>
                <a:lnTo>
                  <a:pt x="52436" y="98867"/>
                </a:lnTo>
                <a:lnTo>
                  <a:pt x="46703" y="99715"/>
                </a:lnTo>
                <a:lnTo>
                  <a:pt x="40909" y="100000"/>
                </a:lnTo>
                <a:lnTo>
                  <a:pt x="35115" y="99715"/>
                </a:lnTo>
                <a:lnTo>
                  <a:pt x="29382" y="98867"/>
                </a:lnTo>
                <a:lnTo>
                  <a:pt x="23758" y="97455"/>
                </a:lnTo>
                <a:lnTo>
                  <a:pt x="18297" y="95503"/>
                </a:lnTo>
                <a:lnTo>
                  <a:pt x="13055" y="93024"/>
                </a:lnTo>
                <a:lnTo>
                  <a:pt x="8079" y="90042"/>
                </a:lnTo>
                <a:lnTo>
                  <a:pt x="3424" y="86588"/>
                </a:lnTo>
                <a:lnTo>
                  <a:pt x="0" y="83485"/>
                </a:lnTo>
                <a:lnTo>
                  <a:pt x="0" y="0"/>
                </a:lnTo>
                <a:lnTo>
                  <a:pt x="83485" y="0"/>
                </a:lnTo>
                <a:lnTo>
                  <a:pt x="86588" y="3424"/>
                </a:lnTo>
                <a:lnTo>
                  <a:pt x="90042" y="8079"/>
                </a:lnTo>
                <a:lnTo>
                  <a:pt x="93024" y="13055"/>
                </a:lnTo>
                <a:lnTo>
                  <a:pt x="95503" y="18297"/>
                </a:lnTo>
                <a:lnTo>
                  <a:pt x="97455" y="23758"/>
                </a:lnTo>
                <a:lnTo>
                  <a:pt x="98867" y="29382"/>
                </a:lnTo>
                <a:lnTo>
                  <a:pt x="99715" y="35115"/>
                </a:lnTo>
                <a:close/>
              </a:path>
            </a:pathLst>
          </a:custGeom>
          <a:gradFill rotWithShape="1">
            <a:gsLst>
              <a:gs pos="0">
                <a:srgbClr val="8B2500">
                  <a:alpha val="6000"/>
                </a:srgbClr>
              </a:gs>
              <a:gs pos="40000">
                <a:srgbClr val="B4A082">
                  <a:alpha val="8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40000" t="40000" r="6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8946786-5"/>
          <p:cNvSpPr/>
          <p:nvPr/>
        </p:nvSpPr>
        <p:spPr>
          <a:xfrm>
            <a:off x="7858125" y="3857625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8778"/>
                </a:moveTo>
                <a:lnTo>
                  <a:pt x="98504" y="90800"/>
                </a:lnTo>
                <a:lnTo>
                  <a:pt x="94837" y="94837"/>
                </a:lnTo>
                <a:lnTo>
                  <a:pt x="90800" y="98504"/>
                </a:lnTo>
                <a:lnTo>
                  <a:pt x="88778" y="100000"/>
                </a:lnTo>
                <a:lnTo>
                  <a:pt x="22333" y="100000"/>
                </a:lnTo>
                <a:lnTo>
                  <a:pt x="20311" y="98504"/>
                </a:lnTo>
                <a:lnTo>
                  <a:pt x="16274" y="94837"/>
                </a:lnTo>
                <a:lnTo>
                  <a:pt x="12607" y="90800"/>
                </a:lnTo>
                <a:lnTo>
                  <a:pt x="9363" y="86422"/>
                </a:lnTo>
                <a:lnTo>
                  <a:pt x="6563" y="81741"/>
                </a:lnTo>
                <a:lnTo>
                  <a:pt x="4230" y="76815"/>
                </a:lnTo>
                <a:lnTo>
                  <a:pt x="2393" y="71681"/>
                </a:lnTo>
                <a:lnTo>
                  <a:pt x="1067" y="66393"/>
                </a:lnTo>
                <a:lnTo>
                  <a:pt x="267" y="61000"/>
                </a:lnTo>
                <a:lnTo>
                  <a:pt x="0" y="55556"/>
                </a:lnTo>
                <a:lnTo>
                  <a:pt x="267" y="50111"/>
                </a:lnTo>
                <a:lnTo>
                  <a:pt x="1067" y="44719"/>
                </a:lnTo>
                <a:lnTo>
                  <a:pt x="2393" y="39430"/>
                </a:lnTo>
                <a:lnTo>
                  <a:pt x="4230" y="34296"/>
                </a:lnTo>
                <a:lnTo>
                  <a:pt x="6563" y="29370"/>
                </a:lnTo>
                <a:lnTo>
                  <a:pt x="9363" y="24689"/>
                </a:lnTo>
                <a:lnTo>
                  <a:pt x="12607" y="20311"/>
                </a:lnTo>
                <a:lnTo>
                  <a:pt x="16274" y="16274"/>
                </a:lnTo>
                <a:lnTo>
                  <a:pt x="20311" y="12607"/>
                </a:lnTo>
                <a:lnTo>
                  <a:pt x="24689" y="9363"/>
                </a:lnTo>
                <a:lnTo>
                  <a:pt x="29370" y="6563"/>
                </a:lnTo>
                <a:lnTo>
                  <a:pt x="34296" y="4230"/>
                </a:lnTo>
                <a:lnTo>
                  <a:pt x="39430" y="2393"/>
                </a:lnTo>
                <a:lnTo>
                  <a:pt x="44719" y="1067"/>
                </a:lnTo>
                <a:lnTo>
                  <a:pt x="50111" y="267"/>
                </a:lnTo>
                <a:lnTo>
                  <a:pt x="55556" y="0"/>
                </a:lnTo>
                <a:lnTo>
                  <a:pt x="61000" y="267"/>
                </a:lnTo>
                <a:lnTo>
                  <a:pt x="66393" y="1067"/>
                </a:lnTo>
                <a:lnTo>
                  <a:pt x="71681" y="2393"/>
                </a:lnTo>
                <a:lnTo>
                  <a:pt x="76815" y="4230"/>
                </a:lnTo>
                <a:lnTo>
                  <a:pt x="81741" y="6563"/>
                </a:lnTo>
                <a:lnTo>
                  <a:pt x="86422" y="9363"/>
                </a:lnTo>
                <a:lnTo>
                  <a:pt x="90800" y="12607"/>
                </a:lnTo>
                <a:lnTo>
                  <a:pt x="94837" y="16274"/>
                </a:lnTo>
                <a:lnTo>
                  <a:pt x="98504" y="20311"/>
                </a:lnTo>
                <a:lnTo>
                  <a:pt x="100000" y="22333"/>
                </a:lnTo>
                <a:close/>
              </a:path>
            </a:pathLst>
          </a:custGeom>
          <a:gradFill rotWithShape="1">
            <a:gsLst>
              <a:gs pos="0">
                <a:srgbClr val="5B7B5A">
                  <a:alpha val="5000"/>
                </a:srgbClr>
              </a:gs>
              <a:gs pos="45000">
                <a:srgbClr val="B4A082">
                  <a:alpha val="6000"/>
                </a:srgbClr>
              </a:gs>
              <a:gs pos="70000">
                <a:srgbClr val="B4A082">
                  <a:alpha val="0"/>
                </a:srgbClr>
              </a:gs>
            </a:gsLst>
            <a:path path="circle">
              <a:fillToRect l="60000" t="60000" r="40000" b="4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8946785-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>
              <a:alpha val="4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8946784-2"/>
          <p:cNvSpPr/>
          <p:nvPr/>
        </p:nvSpPr>
        <p:spPr>
          <a:xfrm rot="-300000">
            <a:off x="8372475" y="4500563"/>
            <a:ext cx="428625" cy="428625"/>
          </a:xfrm>
          <a:prstGeom prst="roundRect">
            <a:avLst>
              <a:gd name="adj" fmla="val 8889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5B7B5A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5638946789-9"/>
          <p:cNvCxnSpPr/>
          <p:nvPr/>
        </p:nvCxnSpPr>
        <p:spPr>
          <a:xfrm>
            <a:off x="2000250" y="2808238"/>
            <a:ext cx="51435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8946789-10"/>
          <p:cNvSpPr/>
          <p:nvPr/>
        </p:nvSpPr>
        <p:spPr>
          <a:xfrm>
            <a:off x="2175421" y="3098899"/>
            <a:ext cx="57150" cy="57150"/>
          </a:xfrm>
          <a:prstGeom prst="ellipse">
            <a:avLst/>
          </a:prstGeom>
          <a:solidFill>
            <a:srgbClr val="8B2500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6790-11"/>
          <p:cNvSpPr/>
          <p:nvPr/>
        </p:nvSpPr>
        <p:spPr>
          <a:xfrm>
            <a:off x="4543425" y="3373189"/>
            <a:ext cx="57150" cy="57150"/>
          </a:xfrm>
          <a:prstGeom prst="ellipse">
            <a:avLst/>
          </a:prstGeom>
          <a:solidFill>
            <a:srgbClr val="8B2500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8946783-1"/>
          <p:cNvSpPr txBox="1"/>
          <p:nvPr/>
        </p:nvSpPr>
        <p:spPr>
          <a:xfrm rot="-300000">
            <a:off x="8336756" y="4645964"/>
            <a:ext cx="500063" cy="137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13">
                <a:solidFill>
                  <a:srgbClr val="5B7B5A">
                    <a:alpha val="30000"/>
                  </a:srgbClr>
                </a:solidFill>
                <a:latin typeface="华文中宋"/>
                <a:ea typeface="华文中宋"/>
                <a:cs typeface="华文中宋"/>
              </a:rPr>
              <a:t>古 法</a:t>
            </a:r>
            <a:endParaRPr/>
          </a:p>
        </p:txBody>
      </p:sp>
      <p:sp>
        <p:nvSpPr>
          <p:cNvPr id="13" name="el-1785638946788-7"/>
          <p:cNvSpPr txBox="1"/>
          <p:nvPr/>
        </p:nvSpPr>
        <p:spPr>
          <a:xfrm>
            <a:off x="3072631" y="1625947"/>
            <a:ext cx="299866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3">
                <a:solidFill>
                  <a:srgbClr val="8B2500">
                    <a:alpha val="80000"/>
                  </a:srgbClr>
                </a:solidFill>
                <a:latin typeface="华文中宋"/>
                <a:ea typeface="华文中宋"/>
                <a:cs typeface="华文中宋"/>
              </a:rPr>
              <a:t>第 三 章 · 解 法 探 究</a:t>
            </a:r>
            <a:endParaRPr/>
          </a:p>
        </p:txBody>
      </p:sp>
      <p:sp>
        <p:nvSpPr>
          <p:cNvPr id="14" name="el-1785638946788-8"/>
          <p:cNvSpPr txBox="1"/>
          <p:nvPr/>
        </p:nvSpPr>
        <p:spPr>
          <a:xfrm>
            <a:off x="1685925" y="1983135"/>
            <a:ext cx="5772150" cy="607219"/>
          </a:xfrm>
          <a:prstGeom prst="rect">
            <a:avLst/>
          </a:prstGeom>
          <a:noFill/>
          <a:ln>
            <a:noFill/>
          </a:ln>
          <a:effectLst>
            <a:outerShdw blurRad="100013" dist="14288" dir="5400000" sx="100000" sy="100000" kx="0" ky="0" algn="ctr">
              <a:srgbClr val="8B25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820" spc="338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解法探究——古法今用</a:t>
            </a:r>
            <a:endParaRPr/>
          </a:p>
        </p:txBody>
      </p:sp>
      <p:sp>
        <p:nvSpPr>
          <p:cNvPr id="15" name="el-1785638946788-6"/>
          <p:cNvSpPr txBox="1"/>
          <p:nvPr/>
        </p:nvSpPr>
        <p:spPr>
          <a:xfrm>
            <a:off x="2000250" y="2968972"/>
            <a:ext cx="5143500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28600">
              <a:lnSpc>
                <a:spcPts val="2160"/>
              </a:lnSpc>
            </a:pPr>
            <a:r>
              <a:rPr sz="135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古人是如何解方程的？——配方法、公式法、因式分解法 </a:t>
            </a:r>
            <a:r>
              <a:rPr sz="900" spc="113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6778-69"/>
          <p:cNvSpPr/>
          <p:nvPr/>
        </p:nvSpPr>
        <p:spPr>
          <a:xfrm>
            <a:off x="7715250" y="-28575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0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40000" t="30000" r="6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6778-70"/>
          <p:cNvSpPr/>
          <p:nvPr/>
        </p:nvSpPr>
        <p:spPr>
          <a:xfrm>
            <a:off x="142875" y="3786188"/>
            <a:ext cx="1285875" cy="12858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675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675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6760-5"/>
          <p:cNvSpPr/>
          <p:nvPr/>
        </p:nvSpPr>
        <p:spPr>
          <a:xfrm>
            <a:off x="3114675" y="155972"/>
            <a:ext cx="1200969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6761-11"/>
          <p:cNvCxnSpPr/>
          <p:nvPr/>
        </p:nvCxnSpPr>
        <p:spPr>
          <a:xfrm>
            <a:off x="400050" y="1239441"/>
            <a:ext cx="4043363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6764-21"/>
          <p:cNvSpPr/>
          <p:nvPr/>
        </p:nvSpPr>
        <p:spPr>
          <a:xfrm>
            <a:off x="428625" y="1357313"/>
            <a:ext cx="4014788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98"/>
                </a:lnTo>
                <a:lnTo>
                  <a:pt x="98284" y="415"/>
                </a:lnTo>
                <a:lnTo>
                  <a:pt x="98486" y="951"/>
                </a:lnTo>
                <a:lnTo>
                  <a:pt x="98682" y="1683"/>
                </a:lnTo>
                <a:lnTo>
                  <a:pt x="98872" y="2585"/>
                </a:lnTo>
                <a:lnTo>
                  <a:pt x="99052" y="3707"/>
                </a:lnTo>
                <a:lnTo>
                  <a:pt x="99220" y="4976"/>
                </a:lnTo>
                <a:lnTo>
                  <a:pt x="99374" y="6439"/>
                </a:lnTo>
                <a:lnTo>
                  <a:pt x="99517" y="8024"/>
                </a:lnTo>
                <a:lnTo>
                  <a:pt x="99640" y="9756"/>
                </a:lnTo>
                <a:lnTo>
                  <a:pt x="99749" y="11610"/>
                </a:lnTo>
                <a:lnTo>
                  <a:pt x="99836" y="13561"/>
                </a:lnTo>
                <a:lnTo>
                  <a:pt x="99908" y="15585"/>
                </a:lnTo>
                <a:lnTo>
                  <a:pt x="99960" y="17659"/>
                </a:lnTo>
                <a:lnTo>
                  <a:pt x="99991" y="19805"/>
                </a:lnTo>
                <a:lnTo>
                  <a:pt x="100000" y="21951"/>
                </a:lnTo>
                <a:lnTo>
                  <a:pt x="100000" y="78049"/>
                </a:lnTo>
                <a:lnTo>
                  <a:pt x="99991" y="80195"/>
                </a:lnTo>
                <a:lnTo>
                  <a:pt x="99960" y="82341"/>
                </a:lnTo>
                <a:lnTo>
                  <a:pt x="99908" y="84415"/>
                </a:lnTo>
                <a:lnTo>
                  <a:pt x="99836" y="86439"/>
                </a:lnTo>
                <a:lnTo>
                  <a:pt x="99749" y="88390"/>
                </a:lnTo>
                <a:lnTo>
                  <a:pt x="99640" y="90244"/>
                </a:lnTo>
                <a:lnTo>
                  <a:pt x="99517" y="91976"/>
                </a:lnTo>
                <a:lnTo>
                  <a:pt x="99374" y="93561"/>
                </a:lnTo>
                <a:lnTo>
                  <a:pt x="99220" y="95024"/>
                </a:lnTo>
                <a:lnTo>
                  <a:pt x="99052" y="96293"/>
                </a:lnTo>
                <a:lnTo>
                  <a:pt x="98872" y="97415"/>
                </a:lnTo>
                <a:lnTo>
                  <a:pt x="98682" y="98317"/>
                </a:lnTo>
                <a:lnTo>
                  <a:pt x="98486" y="99049"/>
                </a:lnTo>
                <a:lnTo>
                  <a:pt x="98284" y="99585"/>
                </a:lnTo>
                <a:lnTo>
                  <a:pt x="98076" y="99902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2"/>
                </a:lnTo>
                <a:lnTo>
                  <a:pt x="1716" y="99585"/>
                </a:lnTo>
                <a:lnTo>
                  <a:pt x="1514" y="99049"/>
                </a:lnTo>
                <a:lnTo>
                  <a:pt x="1318" y="98317"/>
                </a:lnTo>
                <a:lnTo>
                  <a:pt x="1128" y="97415"/>
                </a:lnTo>
                <a:lnTo>
                  <a:pt x="948" y="96293"/>
                </a:lnTo>
                <a:lnTo>
                  <a:pt x="780" y="95024"/>
                </a:lnTo>
                <a:lnTo>
                  <a:pt x="626" y="93561"/>
                </a:lnTo>
                <a:lnTo>
                  <a:pt x="483" y="91976"/>
                </a:lnTo>
                <a:lnTo>
                  <a:pt x="360" y="90244"/>
                </a:lnTo>
                <a:lnTo>
                  <a:pt x="251" y="88390"/>
                </a:lnTo>
                <a:lnTo>
                  <a:pt x="164" y="86439"/>
                </a:lnTo>
                <a:lnTo>
                  <a:pt x="92" y="84415"/>
                </a:lnTo>
                <a:lnTo>
                  <a:pt x="40" y="82341"/>
                </a:lnTo>
                <a:lnTo>
                  <a:pt x="9" y="80195"/>
                </a:lnTo>
                <a:lnTo>
                  <a:pt x="0" y="78049"/>
                </a:lnTo>
                <a:lnTo>
                  <a:pt x="0" y="21951"/>
                </a:lnTo>
                <a:lnTo>
                  <a:pt x="9" y="19805"/>
                </a:lnTo>
                <a:lnTo>
                  <a:pt x="40" y="17659"/>
                </a:lnTo>
                <a:lnTo>
                  <a:pt x="92" y="15585"/>
                </a:lnTo>
                <a:lnTo>
                  <a:pt x="164" y="13561"/>
                </a:lnTo>
                <a:lnTo>
                  <a:pt x="251" y="11610"/>
                </a:lnTo>
                <a:lnTo>
                  <a:pt x="360" y="9756"/>
                </a:lnTo>
                <a:lnTo>
                  <a:pt x="483" y="8024"/>
                </a:lnTo>
                <a:lnTo>
                  <a:pt x="626" y="6439"/>
                </a:lnTo>
                <a:lnTo>
                  <a:pt x="780" y="4976"/>
                </a:lnTo>
                <a:lnTo>
                  <a:pt x="948" y="3707"/>
                </a:lnTo>
                <a:lnTo>
                  <a:pt x="1128" y="2585"/>
                </a:lnTo>
                <a:lnTo>
                  <a:pt x="1318" y="1683"/>
                </a:lnTo>
                <a:lnTo>
                  <a:pt x="1514" y="951"/>
                </a:lnTo>
                <a:lnTo>
                  <a:pt x="1716" y="415"/>
                </a:lnTo>
                <a:lnTo>
                  <a:pt x="1924" y="98"/>
                </a:lnTo>
                <a:lnTo>
                  <a:pt x="213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8946766-25"/>
          <p:cNvSpPr/>
          <p:nvPr/>
        </p:nvSpPr>
        <p:spPr>
          <a:xfrm>
            <a:off x="428625" y="1357313"/>
            <a:ext cx="8572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7"/>
                </a:lnTo>
                <a:lnTo>
                  <a:pt x="80491" y="427"/>
                </a:lnTo>
                <a:lnTo>
                  <a:pt x="70972" y="957"/>
                </a:lnTo>
                <a:lnTo>
                  <a:pt x="61732" y="1692"/>
                </a:lnTo>
                <a:lnTo>
                  <a:pt x="52860" y="2624"/>
                </a:lnTo>
                <a:lnTo>
                  <a:pt x="44443" y="3745"/>
                </a:lnTo>
                <a:lnTo>
                  <a:pt x="36561" y="5044"/>
                </a:lnTo>
                <a:lnTo>
                  <a:pt x="29289" y="6509"/>
                </a:lnTo>
                <a:lnTo>
                  <a:pt x="22699" y="8125"/>
                </a:lnTo>
                <a:lnTo>
                  <a:pt x="16853" y="9876"/>
                </a:lnTo>
                <a:lnTo>
                  <a:pt x="11808" y="11747"/>
                </a:lnTo>
                <a:lnTo>
                  <a:pt x="7612" y="13718"/>
                </a:lnTo>
                <a:lnTo>
                  <a:pt x="4306" y="15771"/>
                </a:lnTo>
                <a:lnTo>
                  <a:pt x="1921" y="17887"/>
                </a:lnTo>
                <a:lnTo>
                  <a:pt x="482" y="20044"/>
                </a:lnTo>
                <a:lnTo>
                  <a:pt x="0" y="22222"/>
                </a:lnTo>
                <a:lnTo>
                  <a:pt x="0" y="77778"/>
                </a:lnTo>
                <a:lnTo>
                  <a:pt x="482" y="79956"/>
                </a:lnTo>
                <a:lnTo>
                  <a:pt x="1921" y="82113"/>
                </a:lnTo>
                <a:lnTo>
                  <a:pt x="4306" y="84229"/>
                </a:lnTo>
                <a:lnTo>
                  <a:pt x="7612" y="86282"/>
                </a:lnTo>
                <a:lnTo>
                  <a:pt x="11808" y="88253"/>
                </a:lnTo>
                <a:lnTo>
                  <a:pt x="16853" y="90124"/>
                </a:lnTo>
                <a:lnTo>
                  <a:pt x="22699" y="91875"/>
                </a:lnTo>
                <a:lnTo>
                  <a:pt x="29289" y="93491"/>
                </a:lnTo>
                <a:lnTo>
                  <a:pt x="36561" y="94956"/>
                </a:lnTo>
                <a:lnTo>
                  <a:pt x="44443" y="96255"/>
                </a:lnTo>
                <a:lnTo>
                  <a:pt x="52860" y="97376"/>
                </a:lnTo>
                <a:lnTo>
                  <a:pt x="61732" y="98308"/>
                </a:lnTo>
                <a:lnTo>
                  <a:pt x="70972" y="99043"/>
                </a:lnTo>
                <a:lnTo>
                  <a:pt x="80491" y="99573"/>
                </a:lnTo>
                <a:lnTo>
                  <a:pt x="90198" y="9989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3"/>
                </a:lnTo>
                <a:lnTo>
                  <a:pt x="86994" y="99573"/>
                </a:lnTo>
                <a:lnTo>
                  <a:pt x="80648" y="99043"/>
                </a:lnTo>
                <a:lnTo>
                  <a:pt x="74488" y="98308"/>
                </a:lnTo>
                <a:lnTo>
                  <a:pt x="68574" y="97376"/>
                </a:lnTo>
                <a:lnTo>
                  <a:pt x="62962" y="96255"/>
                </a:lnTo>
                <a:lnTo>
                  <a:pt x="57707" y="94956"/>
                </a:lnTo>
                <a:lnTo>
                  <a:pt x="52860" y="93491"/>
                </a:lnTo>
                <a:lnTo>
                  <a:pt x="48466" y="91875"/>
                </a:lnTo>
                <a:lnTo>
                  <a:pt x="44569" y="90124"/>
                </a:lnTo>
                <a:lnTo>
                  <a:pt x="41205" y="88253"/>
                </a:lnTo>
                <a:lnTo>
                  <a:pt x="38408" y="86282"/>
                </a:lnTo>
                <a:lnTo>
                  <a:pt x="36204" y="84229"/>
                </a:lnTo>
                <a:lnTo>
                  <a:pt x="34614" y="82113"/>
                </a:lnTo>
                <a:lnTo>
                  <a:pt x="33654" y="79956"/>
                </a:lnTo>
                <a:lnTo>
                  <a:pt x="33333" y="77778"/>
                </a:lnTo>
                <a:lnTo>
                  <a:pt x="33333" y="22222"/>
                </a:lnTo>
                <a:lnTo>
                  <a:pt x="33654" y="20044"/>
                </a:lnTo>
                <a:lnTo>
                  <a:pt x="34614" y="17887"/>
                </a:lnTo>
                <a:lnTo>
                  <a:pt x="36204" y="15771"/>
                </a:lnTo>
                <a:lnTo>
                  <a:pt x="38408" y="13718"/>
                </a:lnTo>
                <a:lnTo>
                  <a:pt x="41205" y="11747"/>
                </a:lnTo>
                <a:lnTo>
                  <a:pt x="44569" y="9876"/>
                </a:lnTo>
                <a:lnTo>
                  <a:pt x="48466" y="8125"/>
                </a:lnTo>
                <a:lnTo>
                  <a:pt x="52860" y="6509"/>
                </a:lnTo>
                <a:lnTo>
                  <a:pt x="57707" y="5044"/>
                </a:lnTo>
                <a:lnTo>
                  <a:pt x="62962" y="3745"/>
                </a:lnTo>
                <a:lnTo>
                  <a:pt x="68574" y="2624"/>
                </a:lnTo>
                <a:lnTo>
                  <a:pt x="74488" y="1692"/>
                </a:lnTo>
                <a:lnTo>
                  <a:pt x="80648" y="957"/>
                </a:lnTo>
                <a:lnTo>
                  <a:pt x="86994" y="427"/>
                </a:lnTo>
                <a:lnTo>
                  <a:pt x="93466" y="10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8946768-36"/>
          <p:cNvSpPr/>
          <p:nvPr/>
        </p:nvSpPr>
        <p:spPr>
          <a:xfrm>
            <a:off x="571500" y="1443038"/>
            <a:ext cx="214313" cy="214313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8946764-22"/>
          <p:cNvSpPr/>
          <p:nvPr/>
        </p:nvSpPr>
        <p:spPr>
          <a:xfrm>
            <a:off x="428625" y="2095500"/>
            <a:ext cx="4014788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98"/>
                </a:lnTo>
                <a:lnTo>
                  <a:pt x="98284" y="415"/>
                </a:lnTo>
                <a:lnTo>
                  <a:pt x="98486" y="951"/>
                </a:lnTo>
                <a:lnTo>
                  <a:pt x="98682" y="1683"/>
                </a:lnTo>
                <a:lnTo>
                  <a:pt x="98872" y="2585"/>
                </a:lnTo>
                <a:lnTo>
                  <a:pt x="99052" y="3707"/>
                </a:lnTo>
                <a:lnTo>
                  <a:pt x="99220" y="4976"/>
                </a:lnTo>
                <a:lnTo>
                  <a:pt x="99374" y="6439"/>
                </a:lnTo>
                <a:lnTo>
                  <a:pt x="99517" y="8024"/>
                </a:lnTo>
                <a:lnTo>
                  <a:pt x="99640" y="9756"/>
                </a:lnTo>
                <a:lnTo>
                  <a:pt x="99749" y="11610"/>
                </a:lnTo>
                <a:lnTo>
                  <a:pt x="99836" y="13561"/>
                </a:lnTo>
                <a:lnTo>
                  <a:pt x="99908" y="15585"/>
                </a:lnTo>
                <a:lnTo>
                  <a:pt x="99960" y="17659"/>
                </a:lnTo>
                <a:lnTo>
                  <a:pt x="99991" y="19805"/>
                </a:lnTo>
                <a:lnTo>
                  <a:pt x="100000" y="21951"/>
                </a:lnTo>
                <a:lnTo>
                  <a:pt x="100000" y="78049"/>
                </a:lnTo>
                <a:lnTo>
                  <a:pt x="99991" y="80195"/>
                </a:lnTo>
                <a:lnTo>
                  <a:pt x="99960" y="82341"/>
                </a:lnTo>
                <a:lnTo>
                  <a:pt x="99908" y="84415"/>
                </a:lnTo>
                <a:lnTo>
                  <a:pt x="99836" y="86439"/>
                </a:lnTo>
                <a:lnTo>
                  <a:pt x="99749" y="88390"/>
                </a:lnTo>
                <a:lnTo>
                  <a:pt x="99640" y="90244"/>
                </a:lnTo>
                <a:lnTo>
                  <a:pt x="99517" y="91976"/>
                </a:lnTo>
                <a:lnTo>
                  <a:pt x="99374" y="93561"/>
                </a:lnTo>
                <a:lnTo>
                  <a:pt x="99220" y="95024"/>
                </a:lnTo>
                <a:lnTo>
                  <a:pt x="99052" y="96293"/>
                </a:lnTo>
                <a:lnTo>
                  <a:pt x="98872" y="97415"/>
                </a:lnTo>
                <a:lnTo>
                  <a:pt x="98682" y="98317"/>
                </a:lnTo>
                <a:lnTo>
                  <a:pt x="98486" y="99049"/>
                </a:lnTo>
                <a:lnTo>
                  <a:pt x="98284" y="99585"/>
                </a:lnTo>
                <a:lnTo>
                  <a:pt x="98076" y="99902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2"/>
                </a:lnTo>
                <a:lnTo>
                  <a:pt x="1716" y="99585"/>
                </a:lnTo>
                <a:lnTo>
                  <a:pt x="1514" y="99049"/>
                </a:lnTo>
                <a:lnTo>
                  <a:pt x="1318" y="98317"/>
                </a:lnTo>
                <a:lnTo>
                  <a:pt x="1128" y="97415"/>
                </a:lnTo>
                <a:lnTo>
                  <a:pt x="948" y="96293"/>
                </a:lnTo>
                <a:lnTo>
                  <a:pt x="780" y="95024"/>
                </a:lnTo>
                <a:lnTo>
                  <a:pt x="626" y="93561"/>
                </a:lnTo>
                <a:lnTo>
                  <a:pt x="483" y="91976"/>
                </a:lnTo>
                <a:lnTo>
                  <a:pt x="360" y="90244"/>
                </a:lnTo>
                <a:lnTo>
                  <a:pt x="251" y="88390"/>
                </a:lnTo>
                <a:lnTo>
                  <a:pt x="164" y="86439"/>
                </a:lnTo>
                <a:lnTo>
                  <a:pt x="92" y="84415"/>
                </a:lnTo>
                <a:lnTo>
                  <a:pt x="40" y="82341"/>
                </a:lnTo>
                <a:lnTo>
                  <a:pt x="9" y="80195"/>
                </a:lnTo>
                <a:lnTo>
                  <a:pt x="0" y="78049"/>
                </a:lnTo>
                <a:lnTo>
                  <a:pt x="0" y="21951"/>
                </a:lnTo>
                <a:lnTo>
                  <a:pt x="9" y="19805"/>
                </a:lnTo>
                <a:lnTo>
                  <a:pt x="40" y="17659"/>
                </a:lnTo>
                <a:lnTo>
                  <a:pt x="92" y="15585"/>
                </a:lnTo>
                <a:lnTo>
                  <a:pt x="164" y="13561"/>
                </a:lnTo>
                <a:lnTo>
                  <a:pt x="251" y="11610"/>
                </a:lnTo>
                <a:lnTo>
                  <a:pt x="360" y="9756"/>
                </a:lnTo>
                <a:lnTo>
                  <a:pt x="483" y="8024"/>
                </a:lnTo>
                <a:lnTo>
                  <a:pt x="626" y="6439"/>
                </a:lnTo>
                <a:lnTo>
                  <a:pt x="780" y="4976"/>
                </a:lnTo>
                <a:lnTo>
                  <a:pt x="948" y="3707"/>
                </a:lnTo>
                <a:lnTo>
                  <a:pt x="1128" y="2585"/>
                </a:lnTo>
                <a:lnTo>
                  <a:pt x="1318" y="1683"/>
                </a:lnTo>
                <a:lnTo>
                  <a:pt x="1514" y="951"/>
                </a:lnTo>
                <a:lnTo>
                  <a:pt x="1716" y="415"/>
                </a:lnTo>
                <a:lnTo>
                  <a:pt x="1924" y="98"/>
                </a:lnTo>
                <a:lnTo>
                  <a:pt x="213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8946766-26"/>
          <p:cNvSpPr/>
          <p:nvPr/>
        </p:nvSpPr>
        <p:spPr>
          <a:xfrm>
            <a:off x="428625" y="2095500"/>
            <a:ext cx="8572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7"/>
                </a:lnTo>
                <a:lnTo>
                  <a:pt x="80491" y="427"/>
                </a:lnTo>
                <a:lnTo>
                  <a:pt x="70972" y="957"/>
                </a:lnTo>
                <a:lnTo>
                  <a:pt x="61732" y="1692"/>
                </a:lnTo>
                <a:lnTo>
                  <a:pt x="52860" y="2624"/>
                </a:lnTo>
                <a:lnTo>
                  <a:pt x="44443" y="3745"/>
                </a:lnTo>
                <a:lnTo>
                  <a:pt x="36561" y="5044"/>
                </a:lnTo>
                <a:lnTo>
                  <a:pt x="29289" y="6509"/>
                </a:lnTo>
                <a:lnTo>
                  <a:pt x="22699" y="8125"/>
                </a:lnTo>
                <a:lnTo>
                  <a:pt x="16853" y="9876"/>
                </a:lnTo>
                <a:lnTo>
                  <a:pt x="11808" y="11747"/>
                </a:lnTo>
                <a:lnTo>
                  <a:pt x="7612" y="13718"/>
                </a:lnTo>
                <a:lnTo>
                  <a:pt x="4306" y="15771"/>
                </a:lnTo>
                <a:lnTo>
                  <a:pt x="1921" y="17887"/>
                </a:lnTo>
                <a:lnTo>
                  <a:pt x="482" y="20044"/>
                </a:lnTo>
                <a:lnTo>
                  <a:pt x="0" y="22222"/>
                </a:lnTo>
                <a:lnTo>
                  <a:pt x="0" y="77778"/>
                </a:lnTo>
                <a:lnTo>
                  <a:pt x="482" y="79956"/>
                </a:lnTo>
                <a:lnTo>
                  <a:pt x="1921" y="82113"/>
                </a:lnTo>
                <a:lnTo>
                  <a:pt x="4306" y="84229"/>
                </a:lnTo>
                <a:lnTo>
                  <a:pt x="7612" y="86282"/>
                </a:lnTo>
                <a:lnTo>
                  <a:pt x="11808" y="88253"/>
                </a:lnTo>
                <a:lnTo>
                  <a:pt x="16853" y="90124"/>
                </a:lnTo>
                <a:lnTo>
                  <a:pt x="22699" y="91875"/>
                </a:lnTo>
                <a:lnTo>
                  <a:pt x="29289" y="93491"/>
                </a:lnTo>
                <a:lnTo>
                  <a:pt x="36561" y="94956"/>
                </a:lnTo>
                <a:lnTo>
                  <a:pt x="44443" y="96255"/>
                </a:lnTo>
                <a:lnTo>
                  <a:pt x="52860" y="97376"/>
                </a:lnTo>
                <a:lnTo>
                  <a:pt x="61732" y="98308"/>
                </a:lnTo>
                <a:lnTo>
                  <a:pt x="70972" y="99043"/>
                </a:lnTo>
                <a:lnTo>
                  <a:pt x="80491" y="99573"/>
                </a:lnTo>
                <a:lnTo>
                  <a:pt x="90198" y="9989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3"/>
                </a:lnTo>
                <a:lnTo>
                  <a:pt x="86994" y="99573"/>
                </a:lnTo>
                <a:lnTo>
                  <a:pt x="80648" y="99043"/>
                </a:lnTo>
                <a:lnTo>
                  <a:pt x="74488" y="98308"/>
                </a:lnTo>
                <a:lnTo>
                  <a:pt x="68574" y="97376"/>
                </a:lnTo>
                <a:lnTo>
                  <a:pt x="62962" y="96255"/>
                </a:lnTo>
                <a:lnTo>
                  <a:pt x="57707" y="94956"/>
                </a:lnTo>
                <a:lnTo>
                  <a:pt x="52860" y="93491"/>
                </a:lnTo>
                <a:lnTo>
                  <a:pt x="48466" y="91875"/>
                </a:lnTo>
                <a:lnTo>
                  <a:pt x="44569" y="90124"/>
                </a:lnTo>
                <a:lnTo>
                  <a:pt x="41205" y="88253"/>
                </a:lnTo>
                <a:lnTo>
                  <a:pt x="38408" y="86282"/>
                </a:lnTo>
                <a:lnTo>
                  <a:pt x="36204" y="84229"/>
                </a:lnTo>
                <a:lnTo>
                  <a:pt x="34614" y="82113"/>
                </a:lnTo>
                <a:lnTo>
                  <a:pt x="33654" y="79956"/>
                </a:lnTo>
                <a:lnTo>
                  <a:pt x="33333" y="77778"/>
                </a:lnTo>
                <a:lnTo>
                  <a:pt x="33333" y="22222"/>
                </a:lnTo>
                <a:lnTo>
                  <a:pt x="33654" y="20044"/>
                </a:lnTo>
                <a:lnTo>
                  <a:pt x="34614" y="17887"/>
                </a:lnTo>
                <a:lnTo>
                  <a:pt x="36204" y="15771"/>
                </a:lnTo>
                <a:lnTo>
                  <a:pt x="38408" y="13718"/>
                </a:lnTo>
                <a:lnTo>
                  <a:pt x="41205" y="11747"/>
                </a:lnTo>
                <a:lnTo>
                  <a:pt x="44569" y="9876"/>
                </a:lnTo>
                <a:lnTo>
                  <a:pt x="48466" y="8125"/>
                </a:lnTo>
                <a:lnTo>
                  <a:pt x="52860" y="6509"/>
                </a:lnTo>
                <a:lnTo>
                  <a:pt x="57707" y="5044"/>
                </a:lnTo>
                <a:lnTo>
                  <a:pt x="62962" y="3745"/>
                </a:lnTo>
                <a:lnTo>
                  <a:pt x="68574" y="2624"/>
                </a:lnTo>
                <a:lnTo>
                  <a:pt x="74488" y="1692"/>
                </a:lnTo>
                <a:lnTo>
                  <a:pt x="80648" y="957"/>
                </a:lnTo>
                <a:lnTo>
                  <a:pt x="86994" y="427"/>
                </a:lnTo>
                <a:lnTo>
                  <a:pt x="93466" y="10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8946769-38"/>
          <p:cNvSpPr/>
          <p:nvPr/>
        </p:nvSpPr>
        <p:spPr>
          <a:xfrm>
            <a:off x="571500" y="2181225"/>
            <a:ext cx="214313" cy="214313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8946765-23"/>
          <p:cNvSpPr/>
          <p:nvPr/>
        </p:nvSpPr>
        <p:spPr>
          <a:xfrm>
            <a:off x="428625" y="2833688"/>
            <a:ext cx="4014788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98"/>
                </a:lnTo>
                <a:lnTo>
                  <a:pt x="98284" y="415"/>
                </a:lnTo>
                <a:lnTo>
                  <a:pt x="98486" y="951"/>
                </a:lnTo>
                <a:lnTo>
                  <a:pt x="98682" y="1683"/>
                </a:lnTo>
                <a:lnTo>
                  <a:pt x="98872" y="2585"/>
                </a:lnTo>
                <a:lnTo>
                  <a:pt x="99052" y="3707"/>
                </a:lnTo>
                <a:lnTo>
                  <a:pt x="99220" y="4976"/>
                </a:lnTo>
                <a:lnTo>
                  <a:pt x="99374" y="6439"/>
                </a:lnTo>
                <a:lnTo>
                  <a:pt x="99517" y="8024"/>
                </a:lnTo>
                <a:lnTo>
                  <a:pt x="99640" y="9756"/>
                </a:lnTo>
                <a:lnTo>
                  <a:pt x="99749" y="11610"/>
                </a:lnTo>
                <a:lnTo>
                  <a:pt x="99836" y="13561"/>
                </a:lnTo>
                <a:lnTo>
                  <a:pt x="99908" y="15585"/>
                </a:lnTo>
                <a:lnTo>
                  <a:pt x="99960" y="17659"/>
                </a:lnTo>
                <a:lnTo>
                  <a:pt x="99991" y="19805"/>
                </a:lnTo>
                <a:lnTo>
                  <a:pt x="100000" y="21951"/>
                </a:lnTo>
                <a:lnTo>
                  <a:pt x="100000" y="78049"/>
                </a:lnTo>
                <a:lnTo>
                  <a:pt x="99991" y="80195"/>
                </a:lnTo>
                <a:lnTo>
                  <a:pt x="99960" y="82341"/>
                </a:lnTo>
                <a:lnTo>
                  <a:pt x="99908" y="84415"/>
                </a:lnTo>
                <a:lnTo>
                  <a:pt x="99836" y="86439"/>
                </a:lnTo>
                <a:lnTo>
                  <a:pt x="99749" y="88390"/>
                </a:lnTo>
                <a:lnTo>
                  <a:pt x="99640" y="90244"/>
                </a:lnTo>
                <a:lnTo>
                  <a:pt x="99517" y="91976"/>
                </a:lnTo>
                <a:lnTo>
                  <a:pt x="99374" y="93561"/>
                </a:lnTo>
                <a:lnTo>
                  <a:pt x="99220" y="95024"/>
                </a:lnTo>
                <a:lnTo>
                  <a:pt x="99052" y="96293"/>
                </a:lnTo>
                <a:lnTo>
                  <a:pt x="98872" y="97415"/>
                </a:lnTo>
                <a:lnTo>
                  <a:pt x="98682" y="98317"/>
                </a:lnTo>
                <a:lnTo>
                  <a:pt x="98486" y="99049"/>
                </a:lnTo>
                <a:lnTo>
                  <a:pt x="98284" y="99585"/>
                </a:lnTo>
                <a:lnTo>
                  <a:pt x="98076" y="99902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2"/>
                </a:lnTo>
                <a:lnTo>
                  <a:pt x="1716" y="99585"/>
                </a:lnTo>
                <a:lnTo>
                  <a:pt x="1514" y="99049"/>
                </a:lnTo>
                <a:lnTo>
                  <a:pt x="1318" y="98317"/>
                </a:lnTo>
                <a:lnTo>
                  <a:pt x="1128" y="97415"/>
                </a:lnTo>
                <a:lnTo>
                  <a:pt x="948" y="96293"/>
                </a:lnTo>
                <a:lnTo>
                  <a:pt x="780" y="95024"/>
                </a:lnTo>
                <a:lnTo>
                  <a:pt x="626" y="93561"/>
                </a:lnTo>
                <a:lnTo>
                  <a:pt x="483" y="91976"/>
                </a:lnTo>
                <a:lnTo>
                  <a:pt x="360" y="90244"/>
                </a:lnTo>
                <a:lnTo>
                  <a:pt x="251" y="88390"/>
                </a:lnTo>
                <a:lnTo>
                  <a:pt x="164" y="86439"/>
                </a:lnTo>
                <a:lnTo>
                  <a:pt x="92" y="84415"/>
                </a:lnTo>
                <a:lnTo>
                  <a:pt x="40" y="82341"/>
                </a:lnTo>
                <a:lnTo>
                  <a:pt x="9" y="80195"/>
                </a:lnTo>
                <a:lnTo>
                  <a:pt x="0" y="78049"/>
                </a:lnTo>
                <a:lnTo>
                  <a:pt x="0" y="21951"/>
                </a:lnTo>
                <a:lnTo>
                  <a:pt x="9" y="19805"/>
                </a:lnTo>
                <a:lnTo>
                  <a:pt x="40" y="17659"/>
                </a:lnTo>
                <a:lnTo>
                  <a:pt x="92" y="15585"/>
                </a:lnTo>
                <a:lnTo>
                  <a:pt x="164" y="13561"/>
                </a:lnTo>
                <a:lnTo>
                  <a:pt x="251" y="11610"/>
                </a:lnTo>
                <a:lnTo>
                  <a:pt x="360" y="9756"/>
                </a:lnTo>
                <a:lnTo>
                  <a:pt x="483" y="8024"/>
                </a:lnTo>
                <a:lnTo>
                  <a:pt x="626" y="6439"/>
                </a:lnTo>
                <a:lnTo>
                  <a:pt x="780" y="4976"/>
                </a:lnTo>
                <a:lnTo>
                  <a:pt x="948" y="3707"/>
                </a:lnTo>
                <a:lnTo>
                  <a:pt x="1128" y="2585"/>
                </a:lnTo>
                <a:lnTo>
                  <a:pt x="1318" y="1683"/>
                </a:lnTo>
                <a:lnTo>
                  <a:pt x="1514" y="951"/>
                </a:lnTo>
                <a:lnTo>
                  <a:pt x="1716" y="415"/>
                </a:lnTo>
                <a:lnTo>
                  <a:pt x="1924" y="98"/>
                </a:lnTo>
                <a:lnTo>
                  <a:pt x="213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8946766-27"/>
          <p:cNvSpPr/>
          <p:nvPr/>
        </p:nvSpPr>
        <p:spPr>
          <a:xfrm>
            <a:off x="428625" y="2833688"/>
            <a:ext cx="8572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7"/>
                </a:lnTo>
                <a:lnTo>
                  <a:pt x="80491" y="427"/>
                </a:lnTo>
                <a:lnTo>
                  <a:pt x="70972" y="957"/>
                </a:lnTo>
                <a:lnTo>
                  <a:pt x="61732" y="1692"/>
                </a:lnTo>
                <a:lnTo>
                  <a:pt x="52860" y="2624"/>
                </a:lnTo>
                <a:lnTo>
                  <a:pt x="44443" y="3745"/>
                </a:lnTo>
                <a:lnTo>
                  <a:pt x="36561" y="5044"/>
                </a:lnTo>
                <a:lnTo>
                  <a:pt x="29289" y="6509"/>
                </a:lnTo>
                <a:lnTo>
                  <a:pt x="22699" y="8125"/>
                </a:lnTo>
                <a:lnTo>
                  <a:pt x="16853" y="9876"/>
                </a:lnTo>
                <a:lnTo>
                  <a:pt x="11808" y="11747"/>
                </a:lnTo>
                <a:lnTo>
                  <a:pt x="7612" y="13718"/>
                </a:lnTo>
                <a:lnTo>
                  <a:pt x="4306" y="15771"/>
                </a:lnTo>
                <a:lnTo>
                  <a:pt x="1921" y="17887"/>
                </a:lnTo>
                <a:lnTo>
                  <a:pt x="482" y="20044"/>
                </a:lnTo>
                <a:lnTo>
                  <a:pt x="0" y="22222"/>
                </a:lnTo>
                <a:lnTo>
                  <a:pt x="0" y="77778"/>
                </a:lnTo>
                <a:lnTo>
                  <a:pt x="482" y="79956"/>
                </a:lnTo>
                <a:lnTo>
                  <a:pt x="1921" y="82113"/>
                </a:lnTo>
                <a:lnTo>
                  <a:pt x="4306" y="84229"/>
                </a:lnTo>
                <a:lnTo>
                  <a:pt x="7612" y="86282"/>
                </a:lnTo>
                <a:lnTo>
                  <a:pt x="11808" y="88253"/>
                </a:lnTo>
                <a:lnTo>
                  <a:pt x="16853" y="90124"/>
                </a:lnTo>
                <a:lnTo>
                  <a:pt x="22699" y="91875"/>
                </a:lnTo>
                <a:lnTo>
                  <a:pt x="29289" y="93491"/>
                </a:lnTo>
                <a:lnTo>
                  <a:pt x="36561" y="94956"/>
                </a:lnTo>
                <a:lnTo>
                  <a:pt x="44443" y="96255"/>
                </a:lnTo>
                <a:lnTo>
                  <a:pt x="52860" y="97376"/>
                </a:lnTo>
                <a:lnTo>
                  <a:pt x="61732" y="98308"/>
                </a:lnTo>
                <a:lnTo>
                  <a:pt x="70972" y="99043"/>
                </a:lnTo>
                <a:lnTo>
                  <a:pt x="80491" y="99573"/>
                </a:lnTo>
                <a:lnTo>
                  <a:pt x="90198" y="9989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3"/>
                </a:lnTo>
                <a:lnTo>
                  <a:pt x="86994" y="99573"/>
                </a:lnTo>
                <a:lnTo>
                  <a:pt x="80648" y="99043"/>
                </a:lnTo>
                <a:lnTo>
                  <a:pt x="74488" y="98308"/>
                </a:lnTo>
                <a:lnTo>
                  <a:pt x="68574" y="97376"/>
                </a:lnTo>
                <a:lnTo>
                  <a:pt x="62962" y="96255"/>
                </a:lnTo>
                <a:lnTo>
                  <a:pt x="57707" y="94956"/>
                </a:lnTo>
                <a:lnTo>
                  <a:pt x="52860" y="93491"/>
                </a:lnTo>
                <a:lnTo>
                  <a:pt x="48466" y="91875"/>
                </a:lnTo>
                <a:lnTo>
                  <a:pt x="44569" y="90124"/>
                </a:lnTo>
                <a:lnTo>
                  <a:pt x="41205" y="88253"/>
                </a:lnTo>
                <a:lnTo>
                  <a:pt x="38408" y="86282"/>
                </a:lnTo>
                <a:lnTo>
                  <a:pt x="36204" y="84229"/>
                </a:lnTo>
                <a:lnTo>
                  <a:pt x="34614" y="82113"/>
                </a:lnTo>
                <a:lnTo>
                  <a:pt x="33654" y="79956"/>
                </a:lnTo>
                <a:lnTo>
                  <a:pt x="33333" y="77778"/>
                </a:lnTo>
                <a:lnTo>
                  <a:pt x="33333" y="22222"/>
                </a:lnTo>
                <a:lnTo>
                  <a:pt x="33654" y="20044"/>
                </a:lnTo>
                <a:lnTo>
                  <a:pt x="34614" y="17887"/>
                </a:lnTo>
                <a:lnTo>
                  <a:pt x="36204" y="15771"/>
                </a:lnTo>
                <a:lnTo>
                  <a:pt x="38408" y="13718"/>
                </a:lnTo>
                <a:lnTo>
                  <a:pt x="41205" y="11747"/>
                </a:lnTo>
                <a:lnTo>
                  <a:pt x="44569" y="9876"/>
                </a:lnTo>
                <a:lnTo>
                  <a:pt x="48466" y="8125"/>
                </a:lnTo>
                <a:lnTo>
                  <a:pt x="52860" y="6509"/>
                </a:lnTo>
                <a:lnTo>
                  <a:pt x="57707" y="5044"/>
                </a:lnTo>
                <a:lnTo>
                  <a:pt x="62962" y="3745"/>
                </a:lnTo>
                <a:lnTo>
                  <a:pt x="68574" y="2624"/>
                </a:lnTo>
                <a:lnTo>
                  <a:pt x="74488" y="1692"/>
                </a:lnTo>
                <a:lnTo>
                  <a:pt x="80648" y="957"/>
                </a:lnTo>
                <a:lnTo>
                  <a:pt x="86994" y="427"/>
                </a:lnTo>
                <a:lnTo>
                  <a:pt x="93466" y="10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8946770-40"/>
          <p:cNvSpPr/>
          <p:nvPr/>
        </p:nvSpPr>
        <p:spPr>
          <a:xfrm>
            <a:off x="571500" y="2919413"/>
            <a:ext cx="214313" cy="214313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8946765-24"/>
          <p:cNvSpPr/>
          <p:nvPr/>
        </p:nvSpPr>
        <p:spPr>
          <a:xfrm>
            <a:off x="428625" y="3571875"/>
            <a:ext cx="4014788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98"/>
                </a:lnTo>
                <a:lnTo>
                  <a:pt x="98284" y="415"/>
                </a:lnTo>
                <a:lnTo>
                  <a:pt x="98486" y="951"/>
                </a:lnTo>
                <a:lnTo>
                  <a:pt x="98682" y="1683"/>
                </a:lnTo>
                <a:lnTo>
                  <a:pt x="98872" y="2585"/>
                </a:lnTo>
                <a:lnTo>
                  <a:pt x="99052" y="3707"/>
                </a:lnTo>
                <a:lnTo>
                  <a:pt x="99220" y="4976"/>
                </a:lnTo>
                <a:lnTo>
                  <a:pt x="99374" y="6439"/>
                </a:lnTo>
                <a:lnTo>
                  <a:pt x="99517" y="8024"/>
                </a:lnTo>
                <a:lnTo>
                  <a:pt x="99640" y="9756"/>
                </a:lnTo>
                <a:lnTo>
                  <a:pt x="99749" y="11610"/>
                </a:lnTo>
                <a:lnTo>
                  <a:pt x="99836" y="13561"/>
                </a:lnTo>
                <a:lnTo>
                  <a:pt x="99908" y="15585"/>
                </a:lnTo>
                <a:lnTo>
                  <a:pt x="99960" y="17659"/>
                </a:lnTo>
                <a:lnTo>
                  <a:pt x="99991" y="19805"/>
                </a:lnTo>
                <a:lnTo>
                  <a:pt x="100000" y="21951"/>
                </a:lnTo>
                <a:lnTo>
                  <a:pt x="100000" y="78049"/>
                </a:lnTo>
                <a:lnTo>
                  <a:pt x="99991" y="80195"/>
                </a:lnTo>
                <a:lnTo>
                  <a:pt x="99960" y="82341"/>
                </a:lnTo>
                <a:lnTo>
                  <a:pt x="99908" y="84415"/>
                </a:lnTo>
                <a:lnTo>
                  <a:pt x="99836" y="86439"/>
                </a:lnTo>
                <a:lnTo>
                  <a:pt x="99749" y="88390"/>
                </a:lnTo>
                <a:lnTo>
                  <a:pt x="99640" y="90244"/>
                </a:lnTo>
                <a:lnTo>
                  <a:pt x="99517" y="91976"/>
                </a:lnTo>
                <a:lnTo>
                  <a:pt x="99374" y="93561"/>
                </a:lnTo>
                <a:lnTo>
                  <a:pt x="99220" y="95024"/>
                </a:lnTo>
                <a:lnTo>
                  <a:pt x="99052" y="96293"/>
                </a:lnTo>
                <a:lnTo>
                  <a:pt x="98872" y="97415"/>
                </a:lnTo>
                <a:lnTo>
                  <a:pt x="98682" y="98317"/>
                </a:lnTo>
                <a:lnTo>
                  <a:pt x="98486" y="99049"/>
                </a:lnTo>
                <a:lnTo>
                  <a:pt x="98284" y="99585"/>
                </a:lnTo>
                <a:lnTo>
                  <a:pt x="98076" y="99902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2"/>
                </a:lnTo>
                <a:lnTo>
                  <a:pt x="1716" y="99585"/>
                </a:lnTo>
                <a:lnTo>
                  <a:pt x="1514" y="99049"/>
                </a:lnTo>
                <a:lnTo>
                  <a:pt x="1318" y="98317"/>
                </a:lnTo>
                <a:lnTo>
                  <a:pt x="1128" y="97415"/>
                </a:lnTo>
                <a:lnTo>
                  <a:pt x="948" y="96293"/>
                </a:lnTo>
                <a:lnTo>
                  <a:pt x="780" y="95024"/>
                </a:lnTo>
                <a:lnTo>
                  <a:pt x="626" y="93561"/>
                </a:lnTo>
                <a:lnTo>
                  <a:pt x="483" y="91976"/>
                </a:lnTo>
                <a:lnTo>
                  <a:pt x="360" y="90244"/>
                </a:lnTo>
                <a:lnTo>
                  <a:pt x="251" y="88390"/>
                </a:lnTo>
                <a:lnTo>
                  <a:pt x="164" y="86439"/>
                </a:lnTo>
                <a:lnTo>
                  <a:pt x="92" y="84415"/>
                </a:lnTo>
                <a:lnTo>
                  <a:pt x="40" y="82341"/>
                </a:lnTo>
                <a:lnTo>
                  <a:pt x="9" y="80195"/>
                </a:lnTo>
                <a:lnTo>
                  <a:pt x="0" y="78049"/>
                </a:lnTo>
                <a:lnTo>
                  <a:pt x="0" y="21951"/>
                </a:lnTo>
                <a:lnTo>
                  <a:pt x="9" y="19805"/>
                </a:lnTo>
                <a:lnTo>
                  <a:pt x="40" y="17659"/>
                </a:lnTo>
                <a:lnTo>
                  <a:pt x="92" y="15585"/>
                </a:lnTo>
                <a:lnTo>
                  <a:pt x="164" y="13561"/>
                </a:lnTo>
                <a:lnTo>
                  <a:pt x="251" y="11610"/>
                </a:lnTo>
                <a:lnTo>
                  <a:pt x="360" y="9756"/>
                </a:lnTo>
                <a:lnTo>
                  <a:pt x="483" y="8024"/>
                </a:lnTo>
                <a:lnTo>
                  <a:pt x="626" y="6439"/>
                </a:lnTo>
                <a:lnTo>
                  <a:pt x="780" y="4976"/>
                </a:lnTo>
                <a:lnTo>
                  <a:pt x="948" y="3707"/>
                </a:lnTo>
                <a:lnTo>
                  <a:pt x="1128" y="2585"/>
                </a:lnTo>
                <a:lnTo>
                  <a:pt x="1318" y="1683"/>
                </a:lnTo>
                <a:lnTo>
                  <a:pt x="1514" y="951"/>
                </a:lnTo>
                <a:lnTo>
                  <a:pt x="1716" y="415"/>
                </a:lnTo>
                <a:lnTo>
                  <a:pt x="1924" y="98"/>
                </a:lnTo>
                <a:lnTo>
                  <a:pt x="213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8946766-28"/>
          <p:cNvSpPr/>
          <p:nvPr/>
        </p:nvSpPr>
        <p:spPr>
          <a:xfrm>
            <a:off x="428625" y="3571875"/>
            <a:ext cx="8572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7"/>
                </a:lnTo>
                <a:lnTo>
                  <a:pt x="80491" y="427"/>
                </a:lnTo>
                <a:lnTo>
                  <a:pt x="70972" y="957"/>
                </a:lnTo>
                <a:lnTo>
                  <a:pt x="61732" y="1692"/>
                </a:lnTo>
                <a:lnTo>
                  <a:pt x="52860" y="2624"/>
                </a:lnTo>
                <a:lnTo>
                  <a:pt x="44443" y="3745"/>
                </a:lnTo>
                <a:lnTo>
                  <a:pt x="36561" y="5044"/>
                </a:lnTo>
                <a:lnTo>
                  <a:pt x="29289" y="6509"/>
                </a:lnTo>
                <a:lnTo>
                  <a:pt x="22699" y="8125"/>
                </a:lnTo>
                <a:lnTo>
                  <a:pt x="16853" y="9876"/>
                </a:lnTo>
                <a:lnTo>
                  <a:pt x="11808" y="11747"/>
                </a:lnTo>
                <a:lnTo>
                  <a:pt x="7612" y="13718"/>
                </a:lnTo>
                <a:lnTo>
                  <a:pt x="4306" y="15771"/>
                </a:lnTo>
                <a:lnTo>
                  <a:pt x="1921" y="17887"/>
                </a:lnTo>
                <a:lnTo>
                  <a:pt x="482" y="20044"/>
                </a:lnTo>
                <a:lnTo>
                  <a:pt x="0" y="22222"/>
                </a:lnTo>
                <a:lnTo>
                  <a:pt x="0" y="77778"/>
                </a:lnTo>
                <a:lnTo>
                  <a:pt x="482" y="79956"/>
                </a:lnTo>
                <a:lnTo>
                  <a:pt x="1921" y="82113"/>
                </a:lnTo>
                <a:lnTo>
                  <a:pt x="4306" y="84229"/>
                </a:lnTo>
                <a:lnTo>
                  <a:pt x="7612" y="86282"/>
                </a:lnTo>
                <a:lnTo>
                  <a:pt x="11808" y="88253"/>
                </a:lnTo>
                <a:lnTo>
                  <a:pt x="16853" y="90124"/>
                </a:lnTo>
                <a:lnTo>
                  <a:pt x="22699" y="91875"/>
                </a:lnTo>
                <a:lnTo>
                  <a:pt x="29289" y="93491"/>
                </a:lnTo>
                <a:lnTo>
                  <a:pt x="36561" y="94956"/>
                </a:lnTo>
                <a:lnTo>
                  <a:pt x="44443" y="96255"/>
                </a:lnTo>
                <a:lnTo>
                  <a:pt x="52860" y="97376"/>
                </a:lnTo>
                <a:lnTo>
                  <a:pt x="61732" y="98308"/>
                </a:lnTo>
                <a:lnTo>
                  <a:pt x="70972" y="99043"/>
                </a:lnTo>
                <a:lnTo>
                  <a:pt x="80491" y="99573"/>
                </a:lnTo>
                <a:lnTo>
                  <a:pt x="90198" y="9989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3"/>
                </a:lnTo>
                <a:lnTo>
                  <a:pt x="86994" y="99573"/>
                </a:lnTo>
                <a:lnTo>
                  <a:pt x="80648" y="99043"/>
                </a:lnTo>
                <a:lnTo>
                  <a:pt x="74488" y="98308"/>
                </a:lnTo>
                <a:lnTo>
                  <a:pt x="68574" y="97376"/>
                </a:lnTo>
                <a:lnTo>
                  <a:pt x="62962" y="96255"/>
                </a:lnTo>
                <a:lnTo>
                  <a:pt x="57707" y="94956"/>
                </a:lnTo>
                <a:lnTo>
                  <a:pt x="52860" y="93491"/>
                </a:lnTo>
                <a:lnTo>
                  <a:pt x="48466" y="91875"/>
                </a:lnTo>
                <a:lnTo>
                  <a:pt x="44569" y="90124"/>
                </a:lnTo>
                <a:lnTo>
                  <a:pt x="41205" y="88253"/>
                </a:lnTo>
                <a:lnTo>
                  <a:pt x="38408" y="86282"/>
                </a:lnTo>
                <a:lnTo>
                  <a:pt x="36204" y="84229"/>
                </a:lnTo>
                <a:lnTo>
                  <a:pt x="34614" y="82113"/>
                </a:lnTo>
                <a:lnTo>
                  <a:pt x="33654" y="79956"/>
                </a:lnTo>
                <a:lnTo>
                  <a:pt x="33333" y="77778"/>
                </a:lnTo>
                <a:lnTo>
                  <a:pt x="33333" y="22222"/>
                </a:lnTo>
                <a:lnTo>
                  <a:pt x="33654" y="20044"/>
                </a:lnTo>
                <a:lnTo>
                  <a:pt x="34614" y="17887"/>
                </a:lnTo>
                <a:lnTo>
                  <a:pt x="36204" y="15771"/>
                </a:lnTo>
                <a:lnTo>
                  <a:pt x="38408" y="13718"/>
                </a:lnTo>
                <a:lnTo>
                  <a:pt x="41205" y="11747"/>
                </a:lnTo>
                <a:lnTo>
                  <a:pt x="44569" y="9876"/>
                </a:lnTo>
                <a:lnTo>
                  <a:pt x="48466" y="8125"/>
                </a:lnTo>
                <a:lnTo>
                  <a:pt x="52860" y="6509"/>
                </a:lnTo>
                <a:lnTo>
                  <a:pt x="57707" y="5044"/>
                </a:lnTo>
                <a:lnTo>
                  <a:pt x="62962" y="3745"/>
                </a:lnTo>
                <a:lnTo>
                  <a:pt x="68574" y="2624"/>
                </a:lnTo>
                <a:lnTo>
                  <a:pt x="74488" y="1692"/>
                </a:lnTo>
                <a:lnTo>
                  <a:pt x="80648" y="957"/>
                </a:lnTo>
                <a:lnTo>
                  <a:pt x="86994" y="427"/>
                </a:lnTo>
                <a:lnTo>
                  <a:pt x="93466" y="10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8946771-42"/>
          <p:cNvSpPr/>
          <p:nvPr/>
        </p:nvSpPr>
        <p:spPr>
          <a:xfrm>
            <a:off x="571500" y="3657600"/>
            <a:ext cx="214313" cy="214313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0" name="el-1785638946761-12"/>
          <p:cNvCxnSpPr/>
          <p:nvPr/>
        </p:nvCxnSpPr>
        <p:spPr>
          <a:xfrm>
            <a:off x="400050" y="4089797"/>
            <a:ext cx="4043363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8946762-13"/>
          <p:cNvSpPr/>
          <p:nvPr/>
        </p:nvSpPr>
        <p:spPr>
          <a:xfrm>
            <a:off x="4700588" y="1400175"/>
            <a:ext cx="4043363" cy="1976438"/>
          </a:xfrm>
          <a:prstGeom prst="roundRect">
            <a:avLst>
              <a:gd name="adj" fmla="val 7711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2" name="el-1785638946766-29"/>
          <p:cNvCxnSpPr/>
          <p:nvPr/>
        </p:nvCxnSpPr>
        <p:spPr>
          <a:xfrm>
            <a:off x="4907756" y="1825228"/>
            <a:ext cx="3629025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638946772-44"/>
          <p:cNvCxnSpPr/>
          <p:nvPr/>
        </p:nvCxnSpPr>
        <p:spPr>
          <a:xfrm>
            <a:off x="4907756" y="2180034"/>
            <a:ext cx="3629025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8946773-52"/>
          <p:cNvSpPr/>
          <p:nvPr/>
        </p:nvSpPr>
        <p:spPr>
          <a:xfrm>
            <a:off x="4907756" y="1966913"/>
            <a:ext cx="171450" cy="171450"/>
          </a:xfrm>
          <a:prstGeom prst="ellipse">
            <a:avLst/>
          </a:pr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8946774-53"/>
          <p:cNvSpPr/>
          <p:nvPr/>
        </p:nvSpPr>
        <p:spPr>
          <a:xfrm>
            <a:off x="5803776" y="1971675"/>
            <a:ext cx="1091282" cy="171450"/>
          </a:xfrm>
          <a:prstGeom prst="roundRect">
            <a:avLst>
              <a:gd name="adj" fmla="val 22222"/>
            </a:avLst>
          </a:pr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8946772-45"/>
          <p:cNvCxnSpPr/>
          <p:nvPr/>
        </p:nvCxnSpPr>
        <p:spPr>
          <a:xfrm>
            <a:off x="4907756" y="2520553"/>
            <a:ext cx="3629025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638946774-56"/>
          <p:cNvSpPr/>
          <p:nvPr/>
        </p:nvSpPr>
        <p:spPr>
          <a:xfrm>
            <a:off x="4907756" y="2307431"/>
            <a:ext cx="171450" cy="171450"/>
          </a:xfrm>
          <a:prstGeom prst="ellipse">
            <a:avLst/>
          </a:pr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8946775-57"/>
          <p:cNvSpPr/>
          <p:nvPr/>
        </p:nvSpPr>
        <p:spPr>
          <a:xfrm>
            <a:off x="6380113" y="2312194"/>
            <a:ext cx="1666280" cy="171450"/>
          </a:xfrm>
          <a:prstGeom prst="roundRect">
            <a:avLst>
              <a:gd name="adj" fmla="val 22222"/>
            </a:avLst>
          </a:pr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8946772-46"/>
          <p:cNvCxnSpPr/>
          <p:nvPr/>
        </p:nvCxnSpPr>
        <p:spPr>
          <a:xfrm>
            <a:off x="4907756" y="2861072"/>
            <a:ext cx="3629025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8946775-60"/>
          <p:cNvSpPr/>
          <p:nvPr/>
        </p:nvSpPr>
        <p:spPr>
          <a:xfrm>
            <a:off x="4907756" y="2647950"/>
            <a:ext cx="171450" cy="171450"/>
          </a:xfrm>
          <a:prstGeom prst="ellipse">
            <a:avLst/>
          </a:pr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8946775-61"/>
          <p:cNvSpPr/>
          <p:nvPr/>
        </p:nvSpPr>
        <p:spPr>
          <a:xfrm>
            <a:off x="6093768" y="2652713"/>
            <a:ext cx="1020663" cy="171450"/>
          </a:xfrm>
          <a:prstGeom prst="roundRect">
            <a:avLst>
              <a:gd name="adj" fmla="val 22222"/>
            </a:avLst>
          </a:pr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8946776-64"/>
          <p:cNvSpPr/>
          <p:nvPr/>
        </p:nvSpPr>
        <p:spPr>
          <a:xfrm>
            <a:off x="4907756" y="2988469"/>
            <a:ext cx="171450" cy="171450"/>
          </a:xfrm>
          <a:prstGeom prst="ellipse">
            <a:avLst/>
          </a:pr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8946776-65"/>
          <p:cNvSpPr/>
          <p:nvPr/>
        </p:nvSpPr>
        <p:spPr>
          <a:xfrm>
            <a:off x="5803776" y="2993231"/>
            <a:ext cx="1014636" cy="171450"/>
          </a:xfrm>
          <a:prstGeom prst="roundRect">
            <a:avLst>
              <a:gd name="adj" fmla="val 22222"/>
            </a:avLst>
          </a:pr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8946777-67"/>
          <p:cNvSpPr/>
          <p:nvPr/>
        </p:nvSpPr>
        <p:spPr>
          <a:xfrm>
            <a:off x="7052295" y="2993231"/>
            <a:ext cx="1014636" cy="171450"/>
          </a:xfrm>
          <a:prstGeom prst="roundRect">
            <a:avLst>
              <a:gd name="adj" fmla="val 22222"/>
            </a:avLst>
          </a:pr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8946762-14"/>
          <p:cNvSpPr/>
          <p:nvPr/>
        </p:nvSpPr>
        <p:spPr>
          <a:xfrm>
            <a:off x="4700588" y="3505200"/>
            <a:ext cx="4043363" cy="381000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5638946760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8946759-3"/>
          <p:cNvSpPr txBox="1"/>
          <p:nvPr/>
        </p:nvSpPr>
        <p:spPr>
          <a:xfrm>
            <a:off x="400050" y="101203"/>
            <a:ext cx="268605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配方法——化归的智慧</a:t>
            </a:r>
            <a:endParaRPr/>
          </a:p>
        </p:txBody>
      </p:sp>
      <p:sp>
        <p:nvSpPr>
          <p:cNvPr id="38" name="el-1785638946759-4"/>
          <p:cNvSpPr txBox="1"/>
          <p:nvPr/>
        </p:nvSpPr>
        <p:spPr>
          <a:xfrm>
            <a:off x="3221831" y="177403"/>
            <a:ext cx="115096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化归 · 完全平方</a:t>
            </a:r>
            <a:endParaRPr/>
          </a:p>
        </p:txBody>
      </p:sp>
      <p:sp>
        <p:nvSpPr>
          <p:cNvPr id="39" name="el-1785638946761-9"/>
          <p:cNvSpPr txBox="1"/>
          <p:nvPr/>
        </p:nvSpPr>
        <p:spPr>
          <a:xfrm>
            <a:off x="400050" y="978694"/>
            <a:ext cx="411480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⚙ 核心步骤</a:t>
            </a:r>
            <a:endParaRPr/>
          </a:p>
        </p:txBody>
      </p:sp>
      <p:sp>
        <p:nvSpPr>
          <p:cNvPr id="40" name="el-1785638946768-35"/>
          <p:cNvSpPr txBox="1"/>
          <p:nvPr/>
        </p:nvSpPr>
        <p:spPr>
          <a:xfrm>
            <a:off x="514350" y="1485900"/>
            <a:ext cx="328613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41" name="el-1785638946767-31"/>
          <p:cNvSpPr txBox="1"/>
          <p:nvPr/>
        </p:nvSpPr>
        <p:spPr>
          <a:xfrm>
            <a:off x="900113" y="1448395"/>
            <a:ext cx="204050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移常数项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将常数项移到等号右边</a:t>
            </a:r>
            <a:endParaRPr/>
          </a:p>
        </p:txBody>
      </p:sp>
      <p:sp>
        <p:nvSpPr>
          <p:cNvPr id="42" name="el-1785638946763-15"/>
          <p:cNvSpPr txBox="1"/>
          <p:nvPr/>
        </p:nvSpPr>
        <p:spPr>
          <a:xfrm>
            <a:off x="350044" y="1814513"/>
            <a:ext cx="41719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8B2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▼</a:t>
            </a:r>
            <a:endParaRPr/>
          </a:p>
        </p:txBody>
      </p:sp>
      <p:sp>
        <p:nvSpPr>
          <p:cNvPr id="43" name="el-1785638946768-37"/>
          <p:cNvSpPr txBox="1"/>
          <p:nvPr/>
        </p:nvSpPr>
        <p:spPr>
          <a:xfrm>
            <a:off x="514350" y="2224088"/>
            <a:ext cx="328613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44" name="el-1785638946767-32"/>
          <p:cNvSpPr txBox="1"/>
          <p:nvPr/>
        </p:nvSpPr>
        <p:spPr>
          <a:xfrm>
            <a:off x="900113" y="2186583"/>
            <a:ext cx="1902544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两边加 </a:t>
            </a:r>
            <a:r>
              <a:rPr b="1" sz="106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一次项系数一半的平方</a:t>
            </a:r>
            <a:endParaRPr/>
          </a:p>
        </p:txBody>
      </p:sp>
      <p:sp>
        <p:nvSpPr>
          <p:cNvPr id="45" name="el-1785638946763-16"/>
          <p:cNvSpPr txBox="1"/>
          <p:nvPr/>
        </p:nvSpPr>
        <p:spPr>
          <a:xfrm>
            <a:off x="350044" y="2552700"/>
            <a:ext cx="41719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8B2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▼</a:t>
            </a:r>
            <a:endParaRPr/>
          </a:p>
        </p:txBody>
      </p:sp>
      <p:sp>
        <p:nvSpPr>
          <p:cNvPr id="46" name="el-1785638946769-39"/>
          <p:cNvSpPr txBox="1"/>
          <p:nvPr/>
        </p:nvSpPr>
        <p:spPr>
          <a:xfrm>
            <a:off x="514350" y="2962275"/>
            <a:ext cx="328613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47" name="el-1785638946767-33"/>
          <p:cNvSpPr txBox="1"/>
          <p:nvPr/>
        </p:nvSpPr>
        <p:spPr>
          <a:xfrm>
            <a:off x="900113" y="2924770"/>
            <a:ext cx="216522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写成完全平方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(x + n)² = p 的形式</a:t>
            </a:r>
            <a:endParaRPr/>
          </a:p>
        </p:txBody>
      </p:sp>
      <p:sp>
        <p:nvSpPr>
          <p:cNvPr id="48" name="el-1785638946763-17"/>
          <p:cNvSpPr txBox="1"/>
          <p:nvPr/>
        </p:nvSpPr>
        <p:spPr>
          <a:xfrm>
            <a:off x="350044" y="3290888"/>
            <a:ext cx="41719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8B250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▼</a:t>
            </a:r>
            <a:endParaRPr/>
          </a:p>
        </p:txBody>
      </p:sp>
      <p:sp>
        <p:nvSpPr>
          <p:cNvPr id="49" name="el-1785638946771-41"/>
          <p:cNvSpPr txBox="1"/>
          <p:nvPr/>
        </p:nvSpPr>
        <p:spPr>
          <a:xfrm>
            <a:off x="514350" y="3700463"/>
            <a:ext cx="328613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50" name="el-1785638946767-34"/>
          <p:cNvSpPr txBox="1"/>
          <p:nvPr/>
        </p:nvSpPr>
        <p:spPr>
          <a:xfrm>
            <a:off x="900113" y="3662958"/>
            <a:ext cx="1931640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降次求解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当 p ≥ 0 时开方求解</a:t>
            </a:r>
            <a:endParaRPr/>
          </a:p>
        </p:txBody>
      </p:sp>
      <p:sp>
        <p:nvSpPr>
          <p:cNvPr id="51" name="el-1785638946761-10"/>
          <p:cNvSpPr txBox="1"/>
          <p:nvPr/>
        </p:nvSpPr>
        <p:spPr>
          <a:xfrm>
            <a:off x="346472" y="4164806"/>
            <a:ext cx="41505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56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核心思想：通过配成完全平方形式来解方程</a:t>
            </a:r>
            <a:endParaRPr/>
          </a:p>
        </p:txBody>
      </p:sp>
      <p:sp>
        <p:nvSpPr>
          <p:cNvPr id="52" name="el-1785638946771-43"/>
          <p:cNvSpPr txBox="1"/>
          <p:nvPr/>
        </p:nvSpPr>
        <p:spPr>
          <a:xfrm>
            <a:off x="4907756" y="1564481"/>
            <a:ext cx="20233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✦</a:t>
            </a:r>
            <a:endParaRPr/>
          </a:p>
        </p:txBody>
      </p:sp>
      <p:sp>
        <p:nvSpPr>
          <p:cNvPr id="53" name="el-1785638946766-30"/>
          <p:cNvSpPr txBox="1"/>
          <p:nvPr/>
        </p:nvSpPr>
        <p:spPr>
          <a:xfrm>
            <a:off x="5110088" y="1588294"/>
            <a:ext cx="1616645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示例：x² + 6x + 4 = 0</a:t>
            </a:r>
            <a:endParaRPr/>
          </a:p>
        </p:txBody>
      </p:sp>
      <p:sp>
        <p:nvSpPr>
          <p:cNvPr id="54" name="el-1785638946773-51"/>
          <p:cNvSpPr txBox="1"/>
          <p:nvPr/>
        </p:nvSpPr>
        <p:spPr>
          <a:xfrm>
            <a:off x="4861322" y="2000250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17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55" name="el-1785638946772-47"/>
          <p:cNvSpPr txBox="1"/>
          <p:nvPr/>
        </p:nvSpPr>
        <p:spPr>
          <a:xfrm>
            <a:off x="5179219" y="1957388"/>
            <a:ext cx="34290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移常数项 </a:t>
            </a:r>
            <a:r>
              <a:rPr sz="107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56" name="el-1785638946774-54"/>
          <p:cNvSpPr txBox="1"/>
          <p:nvPr/>
        </p:nvSpPr>
        <p:spPr>
          <a:xfrm>
            <a:off x="5875214" y="1971675"/>
            <a:ext cx="10948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+ 6x = 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−4</a:t>
            </a:r>
            <a:endParaRPr/>
          </a:p>
        </p:txBody>
      </p:sp>
      <p:sp>
        <p:nvSpPr>
          <p:cNvPr id="57" name="el-1785638946774-55"/>
          <p:cNvSpPr txBox="1"/>
          <p:nvPr/>
        </p:nvSpPr>
        <p:spPr>
          <a:xfrm>
            <a:off x="4861322" y="2340769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17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58" name="el-1785638946773-48"/>
          <p:cNvSpPr txBox="1"/>
          <p:nvPr/>
        </p:nvSpPr>
        <p:spPr>
          <a:xfrm>
            <a:off x="5179219" y="2297906"/>
            <a:ext cx="34290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两边加 (6/2)² = 9 </a:t>
            </a:r>
            <a:r>
              <a:rPr sz="109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　　</a:t>
            </a:r>
            <a:endParaRPr/>
          </a:p>
        </p:txBody>
      </p:sp>
      <p:sp>
        <p:nvSpPr>
          <p:cNvPr id="59" name="el-1785638946775-58"/>
          <p:cNvSpPr txBox="1"/>
          <p:nvPr/>
        </p:nvSpPr>
        <p:spPr>
          <a:xfrm>
            <a:off x="6451551" y="2312194"/>
            <a:ext cx="166985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 + 6x + 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9</a:t>
            </a: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 = −4 + 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9</a:t>
            </a:r>
            <a:endParaRPr/>
          </a:p>
        </p:txBody>
      </p:sp>
      <p:sp>
        <p:nvSpPr>
          <p:cNvPr id="60" name="el-1785638946775-59"/>
          <p:cNvSpPr txBox="1"/>
          <p:nvPr/>
        </p:nvSpPr>
        <p:spPr>
          <a:xfrm>
            <a:off x="4861322" y="2681288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17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61" name="el-1785638946773-49"/>
          <p:cNvSpPr txBox="1"/>
          <p:nvPr/>
        </p:nvSpPr>
        <p:spPr>
          <a:xfrm>
            <a:off x="5179219" y="2638425"/>
            <a:ext cx="34290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写成完全平方 </a:t>
            </a:r>
            <a:r>
              <a:rPr sz="100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62" name="el-1785638946776-62"/>
          <p:cNvSpPr txBox="1"/>
          <p:nvPr/>
        </p:nvSpPr>
        <p:spPr>
          <a:xfrm>
            <a:off x="6165205" y="2652713"/>
            <a:ext cx="102423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(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 + 3</a:t>
            </a: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)² = 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5</a:t>
            </a:r>
            <a:endParaRPr/>
          </a:p>
        </p:txBody>
      </p:sp>
      <p:sp>
        <p:nvSpPr>
          <p:cNvPr id="63" name="el-1785638946776-63"/>
          <p:cNvSpPr txBox="1"/>
          <p:nvPr/>
        </p:nvSpPr>
        <p:spPr>
          <a:xfrm>
            <a:off x="4861322" y="302180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17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64" name="el-1785638946773-50"/>
          <p:cNvSpPr txBox="1"/>
          <p:nvPr/>
        </p:nvSpPr>
        <p:spPr>
          <a:xfrm>
            <a:off x="5179219" y="2978944"/>
            <a:ext cx="34290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降次求解 </a:t>
            </a:r>
            <a:r>
              <a:rPr sz="99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99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65" name="el-1785638946776-66"/>
          <p:cNvSpPr txBox="1"/>
          <p:nvPr/>
        </p:nvSpPr>
        <p:spPr>
          <a:xfrm>
            <a:off x="5875214" y="2993231"/>
            <a:ext cx="101820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 + 3 = ±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√5</a:t>
            </a:r>
            <a:endParaRPr/>
          </a:p>
        </p:txBody>
      </p:sp>
      <p:sp>
        <p:nvSpPr>
          <p:cNvPr id="66" name="el-1785638946777-68"/>
          <p:cNvSpPr txBox="1"/>
          <p:nvPr/>
        </p:nvSpPr>
        <p:spPr>
          <a:xfrm>
            <a:off x="7123733" y="2993231"/>
            <a:ext cx="101820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 = −3 ± </a:t>
            </a:r>
            <a:r>
              <a:rPr b="1" sz="118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√5</a:t>
            </a:r>
            <a:endParaRPr/>
          </a:p>
        </p:txBody>
      </p:sp>
      <p:sp>
        <p:nvSpPr>
          <p:cNvPr id="67" name="el-1785638946763-18"/>
          <p:cNvSpPr txBox="1"/>
          <p:nvPr/>
        </p:nvSpPr>
        <p:spPr>
          <a:xfrm>
            <a:off x="5161955" y="3607594"/>
            <a:ext cx="610791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最终化为</a:t>
            </a:r>
            <a:endParaRPr/>
          </a:p>
        </p:txBody>
      </p:sp>
      <p:sp>
        <p:nvSpPr>
          <p:cNvPr id="68" name="el-1785638946763-19"/>
          <p:cNvSpPr txBox="1"/>
          <p:nvPr/>
        </p:nvSpPr>
        <p:spPr>
          <a:xfrm>
            <a:off x="5819180" y="3598069"/>
            <a:ext cx="1080641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(x + n)² = p</a:t>
            </a:r>
            <a:endParaRPr/>
          </a:p>
        </p:txBody>
      </p:sp>
      <p:sp>
        <p:nvSpPr>
          <p:cNvPr id="69" name="el-1785638946763-20"/>
          <p:cNvSpPr txBox="1"/>
          <p:nvPr/>
        </p:nvSpPr>
        <p:spPr>
          <a:xfrm>
            <a:off x="6928396" y="3614738"/>
            <a:ext cx="141490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当 p ≥ 0 时即可开方求解</a:t>
            </a:r>
            <a:endParaRPr/>
          </a:p>
        </p:txBody>
      </p:sp>
      <p:sp>
        <p:nvSpPr>
          <p:cNvPr id="70" name="el-1785638946760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71" name="el-1785638946760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10 / 16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7100-44"/>
          <p:cNvSpPr/>
          <p:nvPr/>
        </p:nvSpPr>
        <p:spPr>
          <a:xfrm>
            <a:off x="7572375" y="-357187"/>
            <a:ext cx="1857375" cy="1857375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65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35000" t="40000" r="65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7100-45"/>
          <p:cNvSpPr/>
          <p:nvPr/>
        </p:nvSpPr>
        <p:spPr>
          <a:xfrm>
            <a:off x="214313" y="3643313"/>
            <a:ext cx="1428750" cy="1428750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0000">
                <a:srgbClr val="5B7B5A">
                  <a:alpha val="0"/>
                </a:srgbClr>
              </a:gs>
            </a:gsLst>
            <a:path path="circle">
              <a:fillToRect l="40000" t="50000" r="6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894708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8947084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708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708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7086-7"/>
          <p:cNvSpPr/>
          <p:nvPr/>
        </p:nvSpPr>
        <p:spPr>
          <a:xfrm>
            <a:off x="2871788" y="155972"/>
            <a:ext cx="1108100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5638947090-16"/>
          <p:cNvCxnSpPr/>
          <p:nvPr/>
        </p:nvCxnSpPr>
        <p:spPr>
          <a:xfrm>
            <a:off x="3707606" y="951309"/>
            <a:ext cx="1728788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8947089-12"/>
          <p:cNvSpPr/>
          <p:nvPr/>
        </p:nvSpPr>
        <p:spPr>
          <a:xfrm>
            <a:off x="1884536" y="1040606"/>
            <a:ext cx="5374928" cy="514350"/>
          </a:xfrm>
          <a:prstGeom prst="roundRect">
            <a:avLst>
              <a:gd name="adj" fmla="val 29630"/>
            </a:avLst>
          </a:prstGeom>
          <a:solidFill>
            <a:srgbClr val="FDFCF8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8947090-15"/>
          <p:cNvSpPr/>
          <p:nvPr/>
        </p:nvSpPr>
        <p:spPr>
          <a:xfrm>
            <a:off x="3262164" y="1626394"/>
            <a:ext cx="2619673" cy="21431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8947087-10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8947085-5"/>
          <p:cNvSpPr txBox="1"/>
          <p:nvPr/>
        </p:nvSpPr>
        <p:spPr>
          <a:xfrm>
            <a:off x="400050" y="101203"/>
            <a:ext cx="242887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公式法——通用解法</a:t>
            </a:r>
            <a:endParaRPr/>
          </a:p>
        </p:txBody>
      </p:sp>
      <p:sp>
        <p:nvSpPr>
          <p:cNvPr id="14" name="el-1785638947085-6"/>
          <p:cNvSpPr txBox="1"/>
          <p:nvPr/>
        </p:nvSpPr>
        <p:spPr>
          <a:xfrm>
            <a:off x="2993231" y="177403"/>
            <a:ext cx="104380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判别式 · 求根</a:t>
            </a:r>
            <a:endParaRPr/>
          </a:p>
        </p:txBody>
      </p:sp>
      <p:sp>
        <p:nvSpPr>
          <p:cNvPr id="15" name="el-1785638947089-13"/>
          <p:cNvSpPr txBox="1"/>
          <p:nvPr/>
        </p:nvSpPr>
        <p:spPr>
          <a:xfrm>
            <a:off x="3707606" y="714375"/>
            <a:ext cx="18002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由配方法推导出求根公式</a:t>
            </a:r>
            <a:endParaRPr/>
          </a:p>
        </p:txBody>
      </p:sp>
      <p:sp>
        <p:nvSpPr>
          <p:cNvPr id="16" name="el-1785638947088-11"/>
          <p:cNvSpPr txBox="1"/>
          <p:nvPr/>
        </p:nvSpPr>
        <p:spPr>
          <a:xfrm>
            <a:off x="1991692" y="1119188"/>
            <a:ext cx="5160616" cy="357188"/>
          </a:xfrm>
          <a:prstGeom prst="rect">
            <a:avLst/>
          </a:prstGeom>
          <a:noFill/>
          <a:ln>
            <a:noFill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470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 = </a:t>
            </a:r>
            <a:r>
              <a:rPr b="1" sz="2130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−b ± √(b² − 4ac)</a:t>
            </a:r>
            <a:r>
              <a:rPr b="1" sz="2470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 / 2a </a:t>
            </a:r>
            <a:r>
              <a:rPr b="1" sz="1177" spc="11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 </a:t>
            </a:r>
            <a:r>
              <a:rPr sz="1570" spc="11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(△ ≥ 0)</a:t>
            </a:r>
            <a:endParaRPr/>
          </a:p>
        </p:txBody>
      </p:sp>
      <p:sp>
        <p:nvSpPr>
          <p:cNvPr id="17" name="el-1785638947089-14"/>
          <p:cNvSpPr txBox="1"/>
          <p:nvPr/>
        </p:nvSpPr>
        <p:spPr>
          <a:xfrm>
            <a:off x="3412182" y="1647825"/>
            <a:ext cx="253394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✦ 判别式 △ = b² − 4ac 决定根的情况</a:t>
            </a:r>
            <a:endParaRPr/>
          </a:p>
        </p:txBody>
      </p:sp>
      <p:sp>
        <p:nvSpPr>
          <p:cNvPr id="18" name="el-1785638947086-8"/>
          <p:cNvSpPr txBox="1"/>
          <p:nvPr/>
        </p:nvSpPr>
        <p:spPr>
          <a:xfrm>
            <a:off x="400050" y="4913710"/>
            <a:ext cx="136162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配方法 · 公式法 · 降次思想</a:t>
            </a:r>
            <a:endParaRPr/>
          </a:p>
        </p:txBody>
      </p:sp>
      <p:sp>
        <p:nvSpPr>
          <p:cNvPr id="19" name="el-1785638947086-9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11 / 16</a:t>
            </a:r>
            <a:endParaRPr/>
          </a:p>
        </p:txBody>
      </p:sp>
      <p:sp>
        <p:nvSpPr>
          <p:cNvPr id="20" name="el-1785638947090-17"/>
          <p:cNvSpPr/>
          <p:nvPr/>
        </p:nvSpPr>
        <p:spPr>
          <a:xfrm>
            <a:off x="400050" y="2069306"/>
            <a:ext cx="2667000" cy="2588419"/>
          </a:xfrm>
          <a:prstGeom prst="roundRect">
            <a:avLst>
              <a:gd name="adj" fmla="val 5888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8947092-20"/>
          <p:cNvSpPr/>
          <p:nvPr/>
        </p:nvSpPr>
        <p:spPr>
          <a:xfrm>
            <a:off x="550069" y="2076450"/>
            <a:ext cx="236696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39" y="100000"/>
                  <a:pt x="99194" y="100000"/>
                </a:cubicBezTo>
                <a:lnTo>
                  <a:pt x="806" y="100000"/>
                </a:lnTo>
                <a:cubicBezTo>
                  <a:pt x="361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5638947097-31"/>
          <p:cNvCxnSpPr/>
          <p:nvPr/>
        </p:nvCxnSpPr>
        <p:spPr>
          <a:xfrm>
            <a:off x="535781" y="2537222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638947097-32"/>
          <p:cNvCxnSpPr/>
          <p:nvPr/>
        </p:nvCxnSpPr>
        <p:spPr>
          <a:xfrm>
            <a:off x="535781" y="2835771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8947095-25"/>
          <p:cNvSpPr/>
          <p:nvPr/>
        </p:nvSpPr>
        <p:spPr>
          <a:xfrm>
            <a:off x="535781" y="4136231"/>
            <a:ext cx="2395538" cy="385763"/>
          </a:xfrm>
          <a:prstGeom prst="roundRect">
            <a:avLst>
              <a:gd name="adj" fmla="val 19753"/>
            </a:avLst>
          </a:prstGeom>
          <a:solidFill>
            <a:srgbClr val="FAF8F3"/>
          </a:solidFill>
          <a:ln w="7144" algn="in">
            <a:solidFill>
              <a:srgbClr val="E5DD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8947091-18"/>
          <p:cNvSpPr/>
          <p:nvPr/>
        </p:nvSpPr>
        <p:spPr>
          <a:xfrm>
            <a:off x="3238500" y="2069306"/>
            <a:ext cx="2667000" cy="2588419"/>
          </a:xfrm>
          <a:prstGeom prst="roundRect">
            <a:avLst>
              <a:gd name="adj" fmla="val 5888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8947092-21"/>
          <p:cNvSpPr/>
          <p:nvPr/>
        </p:nvSpPr>
        <p:spPr>
          <a:xfrm>
            <a:off x="3388519" y="2076450"/>
            <a:ext cx="236696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39" y="100000"/>
                  <a:pt x="99194" y="100000"/>
                </a:cubicBezTo>
                <a:lnTo>
                  <a:pt x="806" y="100000"/>
                </a:lnTo>
                <a:cubicBezTo>
                  <a:pt x="361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638947097-33"/>
          <p:cNvCxnSpPr/>
          <p:nvPr/>
        </p:nvCxnSpPr>
        <p:spPr>
          <a:xfrm>
            <a:off x="3374231" y="2537222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85638947097-34"/>
          <p:cNvCxnSpPr/>
          <p:nvPr/>
        </p:nvCxnSpPr>
        <p:spPr>
          <a:xfrm>
            <a:off x="3374231" y="2835771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638947096-28"/>
          <p:cNvSpPr/>
          <p:nvPr/>
        </p:nvSpPr>
        <p:spPr>
          <a:xfrm>
            <a:off x="3374231" y="4136231"/>
            <a:ext cx="2395538" cy="385763"/>
          </a:xfrm>
          <a:prstGeom prst="roundRect">
            <a:avLst>
              <a:gd name="adj" fmla="val 19753"/>
            </a:avLst>
          </a:prstGeom>
          <a:solidFill>
            <a:srgbClr val="FAF8F3"/>
          </a:solidFill>
          <a:ln w="7144" algn="in">
            <a:solidFill>
              <a:srgbClr val="E5DD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8947092-19"/>
          <p:cNvSpPr/>
          <p:nvPr/>
        </p:nvSpPr>
        <p:spPr>
          <a:xfrm>
            <a:off x="6076950" y="2069306"/>
            <a:ext cx="2667000" cy="2588419"/>
          </a:xfrm>
          <a:prstGeom prst="roundRect">
            <a:avLst>
              <a:gd name="adj" fmla="val 5888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638947092-22"/>
          <p:cNvSpPr/>
          <p:nvPr/>
        </p:nvSpPr>
        <p:spPr>
          <a:xfrm>
            <a:off x="6226969" y="2076450"/>
            <a:ext cx="236696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639" y="100000"/>
                  <a:pt x="99194" y="100000"/>
                </a:cubicBezTo>
                <a:lnTo>
                  <a:pt x="806" y="100000"/>
                </a:lnTo>
                <a:cubicBezTo>
                  <a:pt x="361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5638947098-35"/>
          <p:cNvCxnSpPr/>
          <p:nvPr/>
        </p:nvCxnSpPr>
        <p:spPr>
          <a:xfrm>
            <a:off x="6212681" y="2537222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5638947098-36"/>
          <p:cNvCxnSpPr/>
          <p:nvPr/>
        </p:nvCxnSpPr>
        <p:spPr>
          <a:xfrm>
            <a:off x="6212681" y="2835771"/>
            <a:ext cx="239553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638947097-30"/>
          <p:cNvSpPr/>
          <p:nvPr/>
        </p:nvSpPr>
        <p:spPr>
          <a:xfrm>
            <a:off x="6212681" y="4136231"/>
            <a:ext cx="2395538" cy="385763"/>
          </a:xfrm>
          <a:prstGeom prst="roundRect">
            <a:avLst>
              <a:gd name="adj" fmla="val 19753"/>
            </a:avLst>
          </a:prstGeom>
          <a:solidFill>
            <a:srgbClr val="FAF8F3"/>
          </a:solidFill>
          <a:ln w="7144" algn="in">
            <a:solidFill>
              <a:srgbClr val="E5DD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8947098-37"/>
          <p:cNvSpPr txBox="1"/>
          <p:nvPr/>
        </p:nvSpPr>
        <p:spPr>
          <a:xfrm>
            <a:off x="535781" y="2219325"/>
            <a:ext cx="28939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△</a:t>
            </a:r>
            <a:endParaRPr/>
          </a:p>
        </p:txBody>
      </p:sp>
      <p:sp>
        <p:nvSpPr>
          <p:cNvPr id="36" name="el-1785638947098-38"/>
          <p:cNvSpPr txBox="1"/>
          <p:nvPr/>
        </p:nvSpPr>
        <p:spPr>
          <a:xfrm>
            <a:off x="803746" y="2231231"/>
            <a:ext cx="33233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&gt; 0</a:t>
            </a:r>
            <a:endParaRPr/>
          </a:p>
        </p:txBody>
      </p:sp>
      <p:sp>
        <p:nvSpPr>
          <p:cNvPr id="37" name="el-1785638947093-23"/>
          <p:cNvSpPr txBox="1"/>
          <p:nvPr/>
        </p:nvSpPr>
        <p:spPr>
          <a:xfrm>
            <a:off x="535781" y="2597944"/>
            <a:ext cx="245983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两个</a:t>
            </a: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不相等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的实数根</a:t>
            </a:r>
            <a:endParaRPr/>
          </a:p>
        </p:txBody>
      </p:sp>
      <p:sp>
        <p:nvSpPr>
          <p:cNvPr id="38" name="el-1785638947094-24"/>
          <p:cNvSpPr txBox="1"/>
          <p:nvPr/>
        </p:nvSpPr>
        <p:spPr>
          <a:xfrm>
            <a:off x="628650" y="4186238"/>
            <a:ext cx="222194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例：</a:t>
            </a:r>
            <a:r>
              <a:rPr b="1"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− 3x + 2 = 0</a:t>
            </a:r>
            <a:endParaRPr/>
          </a:p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△ = 1</a:t>
            </a:r>
            <a:r>
              <a:rPr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&gt; 0</a:t>
            </a: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→ x₁=2, x₂=1</a:t>
            </a:r>
            <a:endParaRPr/>
          </a:p>
        </p:txBody>
      </p:sp>
      <p:sp>
        <p:nvSpPr>
          <p:cNvPr id="39" name="el-1785638947098-39"/>
          <p:cNvSpPr txBox="1"/>
          <p:nvPr/>
        </p:nvSpPr>
        <p:spPr>
          <a:xfrm>
            <a:off x="3374231" y="2219325"/>
            <a:ext cx="28939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△</a:t>
            </a:r>
            <a:endParaRPr/>
          </a:p>
        </p:txBody>
      </p:sp>
      <p:sp>
        <p:nvSpPr>
          <p:cNvPr id="40" name="el-1785638947099-40"/>
          <p:cNvSpPr txBox="1"/>
          <p:nvPr/>
        </p:nvSpPr>
        <p:spPr>
          <a:xfrm>
            <a:off x="3642196" y="2231231"/>
            <a:ext cx="33233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= 0</a:t>
            </a:r>
            <a:endParaRPr/>
          </a:p>
        </p:txBody>
      </p:sp>
      <p:sp>
        <p:nvSpPr>
          <p:cNvPr id="41" name="el-1785638947095-26"/>
          <p:cNvSpPr txBox="1"/>
          <p:nvPr/>
        </p:nvSpPr>
        <p:spPr>
          <a:xfrm>
            <a:off x="3374231" y="2597944"/>
            <a:ext cx="245983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两个</a:t>
            </a: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相等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的实数根</a:t>
            </a:r>
            <a:endParaRPr/>
          </a:p>
        </p:txBody>
      </p:sp>
      <p:sp>
        <p:nvSpPr>
          <p:cNvPr id="42" name="el-1785638947095-27"/>
          <p:cNvSpPr txBox="1"/>
          <p:nvPr/>
        </p:nvSpPr>
        <p:spPr>
          <a:xfrm>
            <a:off x="3467100" y="4186238"/>
            <a:ext cx="222194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例：</a:t>
            </a:r>
            <a:r>
              <a:rPr b="1"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− 4x + 4 = 0</a:t>
            </a:r>
            <a:endParaRPr/>
          </a:p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△ = 0 → x₁ = x₂ =</a:t>
            </a:r>
            <a:r>
              <a:rPr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43" name="el-1785638947099-41"/>
          <p:cNvSpPr txBox="1"/>
          <p:nvPr/>
        </p:nvSpPr>
        <p:spPr>
          <a:xfrm>
            <a:off x="6212681" y="2219325"/>
            <a:ext cx="28939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△</a:t>
            </a:r>
            <a:endParaRPr/>
          </a:p>
        </p:txBody>
      </p:sp>
      <p:sp>
        <p:nvSpPr>
          <p:cNvPr id="44" name="el-1785638947099-42"/>
          <p:cNvSpPr txBox="1"/>
          <p:nvPr/>
        </p:nvSpPr>
        <p:spPr>
          <a:xfrm>
            <a:off x="6480647" y="2231231"/>
            <a:ext cx="33233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&lt; 0</a:t>
            </a:r>
            <a:endParaRPr/>
          </a:p>
        </p:txBody>
      </p:sp>
      <p:sp>
        <p:nvSpPr>
          <p:cNvPr id="45" name="el-1785638947099-43"/>
          <p:cNvSpPr txBox="1"/>
          <p:nvPr/>
        </p:nvSpPr>
        <p:spPr>
          <a:xfrm>
            <a:off x="6212681" y="2612231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无实数根</a:t>
            </a:r>
            <a:endParaRPr/>
          </a:p>
        </p:txBody>
      </p:sp>
      <p:sp>
        <p:nvSpPr>
          <p:cNvPr id="46" name="el-1785638947096-29"/>
          <p:cNvSpPr txBox="1"/>
          <p:nvPr/>
        </p:nvSpPr>
        <p:spPr>
          <a:xfrm>
            <a:off x="6305550" y="4186238"/>
            <a:ext cx="222194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例：</a:t>
            </a:r>
            <a:r>
              <a:rPr b="1"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x² + x + 1 = 0</a:t>
            </a:r>
            <a:endParaRPr/>
          </a:p>
          <a:p>
            <a:pPr algn="l">
              <a:lnSpc>
                <a:spcPts val="1140"/>
              </a:lnSpc>
            </a:pP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△ = −3</a:t>
            </a:r>
            <a:r>
              <a:rPr sz="95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&lt; 0</a:t>
            </a:r>
            <a:r>
              <a:rPr sz="950" spc="17">
                <a:solidFill>
                  <a:srgbClr val="5B5B4A"/>
                </a:solidFill>
                <a:latin typeface="Georgia"/>
                <a:ea typeface="Georgia"/>
                <a:cs typeface="Georgia"/>
              </a:rPr>
              <a:t>→ 无实数解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7157-52"/>
          <p:cNvSpPr/>
          <p:nvPr/>
        </p:nvSpPr>
        <p:spPr>
          <a:xfrm>
            <a:off x="7572375" y="-357187"/>
            <a:ext cx="1857375" cy="1857375"/>
          </a:xfrm>
          <a:prstGeom prst="ellipse">
            <a:avLst/>
          </a:prstGeom>
          <a:gradFill rotWithShape="1">
            <a:gsLst>
              <a:gs pos="0">
                <a:srgbClr val="8B2500">
                  <a:alpha val="4300"/>
                </a:srgbClr>
              </a:gs>
              <a:gs pos="65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35000" t="40000" r="65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7157-53"/>
          <p:cNvSpPr/>
          <p:nvPr/>
        </p:nvSpPr>
        <p:spPr>
          <a:xfrm>
            <a:off x="214313" y="3643313"/>
            <a:ext cx="1428750" cy="1428750"/>
          </a:xfrm>
          <a:prstGeom prst="ellipse">
            <a:avLst/>
          </a:prstGeom>
          <a:gradFill rotWithShape="1">
            <a:gsLst>
              <a:gs pos="0">
                <a:srgbClr val="5B7B5A">
                  <a:alpha val="6000"/>
                </a:srgbClr>
              </a:gs>
              <a:gs pos="70000">
                <a:srgbClr val="5B7B5A">
                  <a:alpha val="0"/>
                </a:srgbClr>
              </a:gs>
            </a:gsLst>
            <a:path path="circle">
              <a:fillToRect l="40000" t="50000" r="6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894714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8947145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714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714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7147-9"/>
          <p:cNvSpPr/>
          <p:nvPr/>
        </p:nvSpPr>
        <p:spPr>
          <a:xfrm>
            <a:off x="3643313" y="155972"/>
            <a:ext cx="986656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8947149-14"/>
          <p:cNvSpPr/>
          <p:nvPr/>
        </p:nvSpPr>
        <p:spPr>
          <a:xfrm>
            <a:off x="4672013" y="1251347"/>
            <a:ext cx="4071938" cy="1145307"/>
          </a:xfrm>
          <a:prstGeom prst="roundRect">
            <a:avLst>
              <a:gd name="adj" fmla="val 11643"/>
            </a:avLst>
          </a:prstGeom>
          <a:solidFill>
            <a:srgbClr val="FDFCF8"/>
          </a:solidFill>
          <a:ln w="7144" algn="in">
            <a:solidFill>
              <a:srgbClr val="D4C9B0"/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638947155-39"/>
          <p:cNvCxnSpPr/>
          <p:nvPr/>
        </p:nvCxnSpPr>
        <p:spPr>
          <a:xfrm>
            <a:off x="4850606" y="1614488"/>
            <a:ext cx="3714750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8947154-31"/>
          <p:cNvSpPr/>
          <p:nvPr/>
        </p:nvSpPr>
        <p:spPr>
          <a:xfrm>
            <a:off x="4850606" y="1732359"/>
            <a:ext cx="1407319" cy="176213"/>
          </a:xfrm>
          <a:prstGeom prst="roundRect">
            <a:avLst>
              <a:gd name="adj" fmla="val 21622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8947154-31__text"/>
          <p:cNvSpPr txBox="1"/>
          <p:nvPr/>
        </p:nvSpPr>
        <p:spPr>
          <a:xfrm>
            <a:off x="4850606" y="1732359"/>
            <a:ext cx="1407319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x(10 − 4.9x) = 0</a:t>
            </a:r>
            <a:endParaRPr/>
          </a:p>
        </p:txBody>
      </p:sp>
      <p:sp>
        <p:nvSpPr>
          <p:cNvPr id="13" name="el-1785638947154-32"/>
          <p:cNvSpPr/>
          <p:nvPr/>
        </p:nvSpPr>
        <p:spPr>
          <a:xfrm>
            <a:off x="6577534" y="1732359"/>
            <a:ext cx="517922" cy="176213"/>
          </a:xfrm>
          <a:prstGeom prst="roundRect">
            <a:avLst>
              <a:gd name="adj" fmla="val 21622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8947154-32__text"/>
          <p:cNvSpPr txBox="1"/>
          <p:nvPr/>
        </p:nvSpPr>
        <p:spPr>
          <a:xfrm>
            <a:off x="6577534" y="1732359"/>
            <a:ext cx="517922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 = 0</a:t>
            </a:r>
            <a:endParaRPr/>
          </a:p>
        </p:txBody>
      </p:sp>
      <p:sp>
        <p:nvSpPr>
          <p:cNvPr id="15" name="el-1785638947154-33"/>
          <p:cNvSpPr/>
          <p:nvPr/>
        </p:nvSpPr>
        <p:spPr>
          <a:xfrm>
            <a:off x="7329339" y="1732359"/>
            <a:ext cx="1168078" cy="176213"/>
          </a:xfrm>
          <a:prstGeom prst="roundRect">
            <a:avLst>
              <a:gd name="adj" fmla="val 21622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8947154-33__text"/>
          <p:cNvSpPr txBox="1"/>
          <p:nvPr/>
        </p:nvSpPr>
        <p:spPr>
          <a:xfrm>
            <a:off x="7329339" y="1732359"/>
            <a:ext cx="1168078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10 − 4.9x = 0</a:t>
            </a:r>
            <a:endParaRPr/>
          </a:p>
        </p:txBody>
      </p:sp>
      <p:sp>
        <p:nvSpPr>
          <p:cNvPr id="17" name="el-1785638947146-6"/>
          <p:cNvSpPr/>
          <p:nvPr/>
        </p:nvSpPr>
        <p:spPr>
          <a:xfrm>
            <a:off x="2855937" y="2525241"/>
            <a:ext cx="3432125" cy="3524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8947149-15"/>
          <p:cNvSpPr/>
          <p:nvPr/>
        </p:nvSpPr>
        <p:spPr>
          <a:xfrm>
            <a:off x="400050" y="3020541"/>
            <a:ext cx="2686050" cy="1000125"/>
          </a:xfrm>
          <a:prstGeom prst="roundRect">
            <a:avLst>
              <a:gd name="adj" fmla="val 11429"/>
            </a:avLst>
          </a:prstGeom>
          <a:solidFill>
            <a:srgbClr val="FDFCF8"/>
          </a:solidFill>
          <a:ln w="7144" algn="in">
            <a:solidFill>
              <a:srgbClr val="D4C9B0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5638947155-40"/>
          <p:cNvCxnSpPr/>
          <p:nvPr/>
        </p:nvCxnSpPr>
        <p:spPr>
          <a:xfrm>
            <a:off x="535781" y="3345582"/>
            <a:ext cx="2414588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8947156-47"/>
          <p:cNvSpPr/>
          <p:nvPr/>
        </p:nvSpPr>
        <p:spPr>
          <a:xfrm>
            <a:off x="1000125" y="3170560"/>
            <a:ext cx="328613" cy="114300"/>
          </a:xfrm>
          <a:prstGeom prst="roundRect">
            <a:avLst>
              <a:gd name="adj" fmla="val 50000"/>
            </a:avLst>
          </a:pr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8947154-35"/>
          <p:cNvCxnSpPr/>
          <p:nvPr/>
        </p:nvCxnSpPr>
        <p:spPr>
          <a:xfrm>
            <a:off x="535781" y="3695626"/>
            <a:ext cx="2414588" cy="914"/>
          </a:xfrm>
          <a:prstGeom prst="line">
            <a:avLst/>
          </a:prstGeom>
          <a:ln w="7144" cap="flat">
            <a:solidFill>
              <a:srgbClr val="F0EDE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8947150-16"/>
          <p:cNvSpPr/>
          <p:nvPr/>
        </p:nvSpPr>
        <p:spPr>
          <a:xfrm>
            <a:off x="3228975" y="3020541"/>
            <a:ext cx="2686050" cy="1000125"/>
          </a:xfrm>
          <a:prstGeom prst="roundRect">
            <a:avLst>
              <a:gd name="adj" fmla="val 11429"/>
            </a:avLst>
          </a:prstGeom>
          <a:solidFill>
            <a:srgbClr val="FDFCF8"/>
          </a:solidFill>
          <a:ln w="7144" algn="in">
            <a:solidFill>
              <a:srgbClr val="D4C9B0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3" name="el-1785638947155-41"/>
          <p:cNvCxnSpPr/>
          <p:nvPr/>
        </p:nvCxnSpPr>
        <p:spPr>
          <a:xfrm>
            <a:off x="3364706" y="3345582"/>
            <a:ext cx="2414588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8947156-49"/>
          <p:cNvSpPr/>
          <p:nvPr/>
        </p:nvSpPr>
        <p:spPr>
          <a:xfrm>
            <a:off x="3829050" y="3170560"/>
            <a:ext cx="328613" cy="114300"/>
          </a:xfrm>
          <a:prstGeom prst="roundRect">
            <a:avLst>
              <a:gd name="adj" fmla="val 50000"/>
            </a:avLst>
          </a:pr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638947155-36"/>
          <p:cNvCxnSpPr/>
          <p:nvPr/>
        </p:nvCxnSpPr>
        <p:spPr>
          <a:xfrm>
            <a:off x="3364706" y="3695626"/>
            <a:ext cx="2414588" cy="914"/>
          </a:xfrm>
          <a:prstGeom prst="line">
            <a:avLst/>
          </a:prstGeom>
          <a:ln w="7144" cap="flat">
            <a:solidFill>
              <a:srgbClr val="F0EDE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638947150-17"/>
          <p:cNvSpPr/>
          <p:nvPr/>
        </p:nvSpPr>
        <p:spPr>
          <a:xfrm>
            <a:off x="6057900" y="3020541"/>
            <a:ext cx="2686050" cy="1000125"/>
          </a:xfrm>
          <a:prstGeom prst="roundRect">
            <a:avLst>
              <a:gd name="adj" fmla="val 11429"/>
            </a:avLst>
          </a:prstGeom>
          <a:solidFill>
            <a:srgbClr val="FDFCF8"/>
          </a:solidFill>
          <a:ln w="7144" algn="in">
            <a:solidFill>
              <a:srgbClr val="D4C9B0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638947155-42"/>
          <p:cNvCxnSpPr/>
          <p:nvPr/>
        </p:nvCxnSpPr>
        <p:spPr>
          <a:xfrm>
            <a:off x="6193631" y="3345582"/>
            <a:ext cx="2414588" cy="914"/>
          </a:xfrm>
          <a:prstGeom prst="line">
            <a:avLst/>
          </a:prstGeom>
          <a:ln w="7144" cap="flat">
            <a:solidFill>
              <a:srgbClr val="E5DD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8947157-51"/>
          <p:cNvSpPr/>
          <p:nvPr/>
        </p:nvSpPr>
        <p:spPr>
          <a:xfrm>
            <a:off x="6929438" y="3170560"/>
            <a:ext cx="328613" cy="114300"/>
          </a:xfrm>
          <a:prstGeom prst="roundRect">
            <a:avLst>
              <a:gd name="adj" fmla="val 50000"/>
            </a:avLst>
          </a:pr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8947155-37"/>
          <p:cNvCxnSpPr/>
          <p:nvPr/>
        </p:nvCxnSpPr>
        <p:spPr>
          <a:xfrm>
            <a:off x="6193631" y="3695626"/>
            <a:ext cx="2414588" cy="914"/>
          </a:xfrm>
          <a:prstGeom prst="line">
            <a:avLst/>
          </a:prstGeom>
          <a:ln w="7144" cap="flat">
            <a:solidFill>
              <a:srgbClr val="F0EDE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8947148-12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8947147-7"/>
          <p:cNvSpPr txBox="1"/>
          <p:nvPr/>
        </p:nvSpPr>
        <p:spPr>
          <a:xfrm>
            <a:off x="400050" y="101203"/>
            <a:ext cx="320040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因式分解法——降次的巧思</a:t>
            </a:r>
            <a:endParaRPr/>
          </a:p>
        </p:txBody>
      </p:sp>
      <p:sp>
        <p:nvSpPr>
          <p:cNvPr id="32" name="el-1785638947147-8"/>
          <p:cNvSpPr txBox="1"/>
          <p:nvPr/>
        </p:nvSpPr>
        <p:spPr>
          <a:xfrm>
            <a:off x="3764756" y="177403"/>
            <a:ext cx="92236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降次 · 化归</a:t>
            </a:r>
            <a:endParaRPr/>
          </a:p>
        </p:txBody>
      </p:sp>
      <p:sp>
        <p:nvSpPr>
          <p:cNvPr id="33" name="el-1785638947153-30"/>
          <p:cNvSpPr txBox="1"/>
          <p:nvPr/>
        </p:nvSpPr>
        <p:spPr>
          <a:xfrm>
            <a:off x="4850606" y="1401366"/>
            <a:ext cx="3775472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📌 示例</a:t>
            </a:r>
            <a:endParaRPr/>
          </a:p>
        </p:txBody>
      </p:sp>
      <p:sp>
        <p:nvSpPr>
          <p:cNvPr id="34" name="el-1785638947151-20"/>
          <p:cNvSpPr txBox="1"/>
          <p:nvPr/>
        </p:nvSpPr>
        <p:spPr>
          <a:xfrm>
            <a:off x="4850606" y="1689497"/>
            <a:ext cx="3786188" cy="267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07319">
              <a:lnSpc>
                <a:spcPct val="100000"/>
              </a:lnSpc>
            </a:pPr>
            <a:r>
              <a:rPr sz="839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120" spc="17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→</a:t>
            </a:r>
            <a:r>
              <a:rPr sz="839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1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或 </a:t>
            </a:r>
            <a:r>
              <a:rPr sz="1019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</a:t>
            </a:r>
            <a:endParaRPr/>
          </a:p>
        </p:txBody>
      </p:sp>
      <p:sp>
        <p:nvSpPr>
          <p:cNvPr id="35" name="el-1785638947154-34"/>
          <p:cNvSpPr txBox="1"/>
          <p:nvPr/>
        </p:nvSpPr>
        <p:spPr>
          <a:xfrm>
            <a:off x="4850606" y="2028081"/>
            <a:ext cx="3779044" cy="218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降次后得到两个一次方程，轻松求解</a:t>
            </a:r>
            <a:endParaRPr/>
          </a:p>
        </p:txBody>
      </p:sp>
      <p:sp>
        <p:nvSpPr>
          <p:cNvPr id="36" name="el-1785638947146-5"/>
          <p:cNvSpPr txBox="1"/>
          <p:nvPr/>
        </p:nvSpPr>
        <p:spPr>
          <a:xfrm>
            <a:off x="2991669" y="2589535"/>
            <a:ext cx="3160663" cy="22383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降次</a:t>
            </a:r>
            <a:r>
              <a:rPr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 将二次方程降为一次方程，化繁为简</a:t>
            </a:r>
            <a:endParaRPr/>
          </a:p>
        </p:txBody>
      </p:sp>
      <p:sp>
        <p:nvSpPr>
          <p:cNvPr id="37" name="el-1785638947155-43"/>
          <p:cNvSpPr txBox="1"/>
          <p:nvPr/>
        </p:nvSpPr>
        <p:spPr>
          <a:xfrm>
            <a:off x="535781" y="3151510"/>
            <a:ext cx="4714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配方法</a:t>
            </a:r>
            <a:endParaRPr/>
          </a:p>
        </p:txBody>
      </p:sp>
      <p:sp>
        <p:nvSpPr>
          <p:cNvPr id="38" name="el-1785638947156-46"/>
          <p:cNvSpPr txBox="1"/>
          <p:nvPr/>
        </p:nvSpPr>
        <p:spPr>
          <a:xfrm>
            <a:off x="1071563" y="3170560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AF8F3"/>
                </a:solidFill>
                <a:latin typeface="Microsoft YaHei"/>
                <a:ea typeface="Microsoft YaHei"/>
                <a:cs typeface="Microsoft YaHei"/>
              </a:rPr>
              <a:t>通用</a:t>
            </a:r>
            <a:endParaRPr/>
          </a:p>
        </p:txBody>
      </p:sp>
      <p:sp>
        <p:nvSpPr>
          <p:cNvPr id="39" name="el-1785638947152-21"/>
          <p:cNvSpPr txBox="1"/>
          <p:nvPr/>
        </p:nvSpPr>
        <p:spPr>
          <a:xfrm>
            <a:off x="535781" y="3406304"/>
            <a:ext cx="247530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先配方再降次，</a:t>
            </a:r>
            <a:r>
              <a:rPr b="1" sz="95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通用</a:t>
            </a:r>
            <a:r>
              <a:rPr sz="95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但步骤较多</a:t>
            </a:r>
            <a:endParaRPr/>
          </a:p>
        </p:txBody>
      </p:sp>
      <p:sp>
        <p:nvSpPr>
          <p:cNvPr id="40" name="el-1785638947152-22"/>
          <p:cNvSpPr txBox="1"/>
          <p:nvPr/>
        </p:nvSpPr>
        <p:spPr>
          <a:xfrm>
            <a:off x="535781" y="3742060"/>
            <a:ext cx="24681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</a:t>
            </a:r>
            <a:r>
              <a:rPr sz="840" spc="28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 完全平方 → 开方</a:t>
            </a:r>
            <a:endParaRPr/>
          </a:p>
        </p:txBody>
      </p:sp>
      <p:sp>
        <p:nvSpPr>
          <p:cNvPr id="41" name="el-1785638947155-44"/>
          <p:cNvSpPr txBox="1"/>
          <p:nvPr/>
        </p:nvSpPr>
        <p:spPr>
          <a:xfrm>
            <a:off x="3364706" y="3151510"/>
            <a:ext cx="4714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公式法</a:t>
            </a:r>
            <a:endParaRPr/>
          </a:p>
        </p:txBody>
      </p:sp>
      <p:sp>
        <p:nvSpPr>
          <p:cNvPr id="42" name="el-1785638947156-48"/>
          <p:cNvSpPr txBox="1"/>
          <p:nvPr/>
        </p:nvSpPr>
        <p:spPr>
          <a:xfrm>
            <a:off x="3900488" y="3170560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AF8F3"/>
                </a:solidFill>
                <a:latin typeface="Microsoft YaHei"/>
                <a:ea typeface="Microsoft YaHei"/>
                <a:cs typeface="Microsoft YaHei"/>
              </a:rPr>
              <a:t>通用</a:t>
            </a:r>
            <a:endParaRPr/>
          </a:p>
        </p:txBody>
      </p:sp>
      <p:sp>
        <p:nvSpPr>
          <p:cNvPr id="43" name="el-1785638947152-23"/>
          <p:cNvSpPr txBox="1"/>
          <p:nvPr/>
        </p:nvSpPr>
        <p:spPr>
          <a:xfrm>
            <a:off x="3364706" y="3406304"/>
            <a:ext cx="247530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直接代入 </a:t>
            </a:r>
            <a:r>
              <a:rPr b="1" sz="95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求根公式</a:t>
            </a:r>
            <a:r>
              <a:rPr sz="95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，通用性强</a:t>
            </a:r>
            <a:endParaRPr/>
          </a:p>
        </p:txBody>
      </p:sp>
      <p:sp>
        <p:nvSpPr>
          <p:cNvPr id="44" name="el-1785638947152-24"/>
          <p:cNvSpPr txBox="1"/>
          <p:nvPr/>
        </p:nvSpPr>
        <p:spPr>
          <a:xfrm>
            <a:off x="3364706" y="3742060"/>
            <a:ext cx="24681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</a:t>
            </a:r>
            <a:r>
              <a:rPr sz="840" spc="28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 x = [−b ± √(b²−4ac)] / 2a</a:t>
            </a:r>
            <a:endParaRPr/>
          </a:p>
        </p:txBody>
      </p:sp>
      <p:sp>
        <p:nvSpPr>
          <p:cNvPr id="45" name="el-1785638947155-45"/>
          <p:cNvSpPr txBox="1"/>
          <p:nvPr/>
        </p:nvSpPr>
        <p:spPr>
          <a:xfrm>
            <a:off x="6193631" y="3151510"/>
            <a:ext cx="7429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因式分解法</a:t>
            </a:r>
            <a:endParaRPr/>
          </a:p>
        </p:txBody>
      </p:sp>
      <p:sp>
        <p:nvSpPr>
          <p:cNvPr id="46" name="el-1785638947156-50"/>
          <p:cNvSpPr txBox="1"/>
          <p:nvPr/>
        </p:nvSpPr>
        <p:spPr>
          <a:xfrm>
            <a:off x="7000875" y="3170560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AF8F3"/>
                </a:solidFill>
                <a:latin typeface="Microsoft YaHei"/>
                <a:ea typeface="Microsoft YaHei"/>
                <a:cs typeface="Microsoft YaHei"/>
              </a:rPr>
              <a:t>简便</a:t>
            </a:r>
            <a:endParaRPr/>
          </a:p>
        </p:txBody>
      </p:sp>
      <p:sp>
        <p:nvSpPr>
          <p:cNvPr id="47" name="el-1785638947152-25"/>
          <p:cNvSpPr txBox="1"/>
          <p:nvPr/>
        </p:nvSpPr>
        <p:spPr>
          <a:xfrm>
            <a:off x="6193631" y="3406304"/>
            <a:ext cx="247530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简便</a:t>
            </a:r>
            <a:r>
              <a:rPr sz="95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，但需方程便于分解</a:t>
            </a:r>
            <a:endParaRPr/>
          </a:p>
        </p:txBody>
      </p:sp>
      <p:sp>
        <p:nvSpPr>
          <p:cNvPr id="48" name="el-1785638947152-26"/>
          <p:cNvSpPr txBox="1"/>
          <p:nvPr/>
        </p:nvSpPr>
        <p:spPr>
          <a:xfrm>
            <a:off x="6193631" y="3742060"/>
            <a:ext cx="246816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</a:t>
            </a:r>
            <a:r>
              <a:rPr sz="840" spc="28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 提取公因式 · 十字相乘</a:t>
            </a:r>
            <a:endParaRPr/>
          </a:p>
        </p:txBody>
      </p:sp>
      <p:sp>
        <p:nvSpPr>
          <p:cNvPr id="49" name="el-1785638947147-10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50" name="el-1785638947147-11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12 / 16</a:t>
            </a:r>
            <a:endParaRPr/>
          </a:p>
        </p:txBody>
      </p:sp>
      <p:sp>
        <p:nvSpPr>
          <p:cNvPr id="51" name="el-1785638947149-13"/>
          <p:cNvSpPr/>
          <p:nvPr/>
        </p:nvSpPr>
        <p:spPr>
          <a:xfrm>
            <a:off x="400050" y="1261318"/>
            <a:ext cx="4071938" cy="1125364"/>
          </a:xfrm>
          <a:prstGeom prst="roundRect">
            <a:avLst>
              <a:gd name="adj" fmla="val 1185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" name="el-1785638947150-18"/>
          <p:cNvSpPr/>
          <p:nvPr/>
        </p:nvSpPr>
        <p:spPr>
          <a:xfrm>
            <a:off x="550069" y="1268462"/>
            <a:ext cx="37719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774" y="100000"/>
                  <a:pt x="99495" y="100000"/>
                </a:cubicBezTo>
                <a:lnTo>
                  <a:pt x="505" y="100000"/>
                </a:lnTo>
                <a:cubicBezTo>
                  <a:pt x="226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2500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8947155-38"/>
          <p:cNvCxnSpPr/>
          <p:nvPr/>
        </p:nvCxnSpPr>
        <p:spPr>
          <a:xfrm>
            <a:off x="578644" y="1638747"/>
            <a:ext cx="3714750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638947153-28"/>
          <p:cNvSpPr/>
          <p:nvPr/>
        </p:nvSpPr>
        <p:spPr>
          <a:xfrm>
            <a:off x="578644" y="1985218"/>
            <a:ext cx="2034629" cy="251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4" y="38"/>
                </a:lnTo>
                <a:lnTo>
                  <a:pt x="98874" y="231"/>
                </a:lnTo>
                <a:lnTo>
                  <a:pt x="99005" y="500"/>
                </a:lnTo>
                <a:lnTo>
                  <a:pt x="99136" y="885"/>
                </a:lnTo>
                <a:lnTo>
                  <a:pt x="99257" y="1346"/>
                </a:lnTo>
                <a:lnTo>
                  <a:pt x="99379" y="1962"/>
                </a:lnTo>
                <a:lnTo>
                  <a:pt x="99486" y="2615"/>
                </a:lnTo>
                <a:lnTo>
                  <a:pt x="99589" y="3385"/>
                </a:lnTo>
                <a:lnTo>
                  <a:pt x="99682" y="4231"/>
                </a:lnTo>
                <a:lnTo>
                  <a:pt x="99762" y="5115"/>
                </a:lnTo>
                <a:lnTo>
                  <a:pt x="99836" y="6115"/>
                </a:lnTo>
                <a:lnTo>
                  <a:pt x="99893" y="7115"/>
                </a:lnTo>
                <a:lnTo>
                  <a:pt x="99939" y="8192"/>
                </a:lnTo>
                <a:lnTo>
                  <a:pt x="99972" y="9269"/>
                </a:lnTo>
                <a:lnTo>
                  <a:pt x="99995" y="10423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95" y="89577"/>
                </a:lnTo>
                <a:lnTo>
                  <a:pt x="99972" y="90731"/>
                </a:lnTo>
                <a:lnTo>
                  <a:pt x="99939" y="91808"/>
                </a:lnTo>
                <a:lnTo>
                  <a:pt x="99893" y="92885"/>
                </a:lnTo>
                <a:lnTo>
                  <a:pt x="99836" y="93885"/>
                </a:lnTo>
                <a:lnTo>
                  <a:pt x="99762" y="94885"/>
                </a:lnTo>
                <a:lnTo>
                  <a:pt x="99682" y="95769"/>
                </a:lnTo>
                <a:lnTo>
                  <a:pt x="99589" y="96615"/>
                </a:lnTo>
                <a:lnTo>
                  <a:pt x="99486" y="97385"/>
                </a:lnTo>
                <a:lnTo>
                  <a:pt x="99379" y="98038"/>
                </a:lnTo>
                <a:lnTo>
                  <a:pt x="99257" y="98654"/>
                </a:lnTo>
                <a:lnTo>
                  <a:pt x="99136" y="99115"/>
                </a:lnTo>
                <a:lnTo>
                  <a:pt x="99005" y="99500"/>
                </a:lnTo>
                <a:lnTo>
                  <a:pt x="98874" y="99769"/>
                </a:lnTo>
                <a:lnTo>
                  <a:pt x="98734" y="99962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6" y="99962"/>
                </a:lnTo>
                <a:lnTo>
                  <a:pt x="1126" y="99769"/>
                </a:lnTo>
                <a:lnTo>
                  <a:pt x="995" y="99500"/>
                </a:lnTo>
                <a:lnTo>
                  <a:pt x="864" y="99115"/>
                </a:lnTo>
                <a:lnTo>
                  <a:pt x="743" y="98654"/>
                </a:lnTo>
                <a:lnTo>
                  <a:pt x="621" y="98038"/>
                </a:lnTo>
                <a:lnTo>
                  <a:pt x="514" y="97385"/>
                </a:lnTo>
                <a:lnTo>
                  <a:pt x="411" y="96615"/>
                </a:lnTo>
                <a:lnTo>
                  <a:pt x="318" y="95769"/>
                </a:lnTo>
                <a:lnTo>
                  <a:pt x="238" y="94885"/>
                </a:lnTo>
                <a:lnTo>
                  <a:pt x="164" y="93885"/>
                </a:lnTo>
                <a:lnTo>
                  <a:pt x="107" y="92885"/>
                </a:lnTo>
                <a:lnTo>
                  <a:pt x="61" y="91808"/>
                </a:lnTo>
                <a:lnTo>
                  <a:pt x="28" y="90731"/>
                </a:lnTo>
                <a:lnTo>
                  <a:pt x="5" y="89577"/>
                </a:lnTo>
                <a:lnTo>
                  <a:pt x="0" y="88462"/>
                </a:lnTo>
                <a:lnTo>
                  <a:pt x="0" y="11538"/>
                </a:lnTo>
                <a:lnTo>
                  <a:pt x="5" y="10423"/>
                </a:lnTo>
                <a:lnTo>
                  <a:pt x="28" y="9269"/>
                </a:lnTo>
                <a:lnTo>
                  <a:pt x="61" y="8192"/>
                </a:lnTo>
                <a:lnTo>
                  <a:pt x="107" y="7115"/>
                </a:lnTo>
                <a:lnTo>
                  <a:pt x="164" y="6115"/>
                </a:lnTo>
                <a:lnTo>
                  <a:pt x="238" y="5115"/>
                </a:lnTo>
                <a:lnTo>
                  <a:pt x="318" y="4231"/>
                </a:lnTo>
                <a:lnTo>
                  <a:pt x="411" y="3385"/>
                </a:lnTo>
                <a:lnTo>
                  <a:pt x="514" y="2615"/>
                </a:lnTo>
                <a:lnTo>
                  <a:pt x="621" y="1962"/>
                </a:lnTo>
                <a:lnTo>
                  <a:pt x="743" y="1346"/>
                </a:lnTo>
                <a:lnTo>
                  <a:pt x="864" y="885"/>
                </a:lnTo>
                <a:lnTo>
                  <a:pt x="995" y="500"/>
                </a:lnTo>
                <a:lnTo>
                  <a:pt x="1126" y="231"/>
                </a:lnTo>
                <a:lnTo>
                  <a:pt x="1266" y="38"/>
                </a:lnTo>
                <a:lnTo>
                  <a:pt x="1402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638947153-28__text"/>
          <p:cNvSpPr txBox="1"/>
          <p:nvPr/>
        </p:nvSpPr>
        <p:spPr>
          <a:xfrm>
            <a:off x="578644" y="1985218"/>
            <a:ext cx="2034629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A · B = 0  ⇒  A=0 或 B=0</a:t>
            </a:r>
            <a:endParaRPr/>
          </a:p>
        </p:txBody>
      </p:sp>
      <p:sp>
        <p:nvSpPr>
          <p:cNvPr id="56" name="el-1785638947153-29"/>
          <p:cNvSpPr/>
          <p:nvPr/>
        </p:nvSpPr>
        <p:spPr>
          <a:xfrm>
            <a:off x="578644" y="1985218"/>
            <a:ext cx="28575" cy="2514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5"/>
                </a:lnTo>
                <a:lnTo>
                  <a:pt x="80491" y="218"/>
                </a:lnTo>
                <a:lnTo>
                  <a:pt x="70972" y="489"/>
                </a:lnTo>
                <a:lnTo>
                  <a:pt x="61732" y="865"/>
                </a:lnTo>
                <a:lnTo>
                  <a:pt x="52860" y="1342"/>
                </a:lnTo>
                <a:lnTo>
                  <a:pt x="44443" y="1915"/>
                </a:lnTo>
                <a:lnTo>
                  <a:pt x="36561" y="2580"/>
                </a:lnTo>
                <a:lnTo>
                  <a:pt x="29289" y="3329"/>
                </a:lnTo>
                <a:lnTo>
                  <a:pt x="22699" y="4155"/>
                </a:lnTo>
                <a:lnTo>
                  <a:pt x="16853" y="5051"/>
                </a:lnTo>
                <a:lnTo>
                  <a:pt x="11808" y="6007"/>
                </a:lnTo>
                <a:lnTo>
                  <a:pt x="7612" y="7015"/>
                </a:lnTo>
                <a:lnTo>
                  <a:pt x="4306" y="8065"/>
                </a:lnTo>
                <a:lnTo>
                  <a:pt x="1921" y="9147"/>
                </a:lnTo>
                <a:lnTo>
                  <a:pt x="482" y="10250"/>
                </a:lnTo>
                <a:lnTo>
                  <a:pt x="0" y="11364"/>
                </a:lnTo>
                <a:lnTo>
                  <a:pt x="0" y="88636"/>
                </a:lnTo>
                <a:lnTo>
                  <a:pt x="482" y="89750"/>
                </a:lnTo>
                <a:lnTo>
                  <a:pt x="1921" y="90853"/>
                </a:lnTo>
                <a:lnTo>
                  <a:pt x="4306" y="91935"/>
                </a:lnTo>
                <a:lnTo>
                  <a:pt x="7612" y="92985"/>
                </a:lnTo>
                <a:lnTo>
                  <a:pt x="11808" y="93993"/>
                </a:lnTo>
                <a:lnTo>
                  <a:pt x="16853" y="94949"/>
                </a:lnTo>
                <a:lnTo>
                  <a:pt x="22699" y="95845"/>
                </a:lnTo>
                <a:lnTo>
                  <a:pt x="29289" y="96671"/>
                </a:lnTo>
                <a:lnTo>
                  <a:pt x="36561" y="97420"/>
                </a:lnTo>
                <a:lnTo>
                  <a:pt x="44443" y="98085"/>
                </a:lnTo>
                <a:lnTo>
                  <a:pt x="52860" y="98658"/>
                </a:lnTo>
                <a:lnTo>
                  <a:pt x="61732" y="99135"/>
                </a:lnTo>
                <a:lnTo>
                  <a:pt x="70972" y="99511"/>
                </a:lnTo>
                <a:lnTo>
                  <a:pt x="80491" y="99782"/>
                </a:lnTo>
                <a:lnTo>
                  <a:pt x="90198" y="9994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45"/>
                </a:lnTo>
                <a:lnTo>
                  <a:pt x="95123" y="99782"/>
                </a:lnTo>
                <a:lnTo>
                  <a:pt x="92743" y="99511"/>
                </a:lnTo>
                <a:lnTo>
                  <a:pt x="90433" y="99135"/>
                </a:lnTo>
                <a:lnTo>
                  <a:pt x="88215" y="98658"/>
                </a:lnTo>
                <a:lnTo>
                  <a:pt x="86111" y="98085"/>
                </a:lnTo>
                <a:lnTo>
                  <a:pt x="84140" y="97420"/>
                </a:lnTo>
                <a:lnTo>
                  <a:pt x="82322" y="96671"/>
                </a:lnTo>
                <a:lnTo>
                  <a:pt x="80675" y="95845"/>
                </a:lnTo>
                <a:lnTo>
                  <a:pt x="79213" y="94949"/>
                </a:lnTo>
                <a:lnTo>
                  <a:pt x="77952" y="93993"/>
                </a:lnTo>
                <a:lnTo>
                  <a:pt x="76903" y="92985"/>
                </a:lnTo>
                <a:lnTo>
                  <a:pt x="76076" y="91935"/>
                </a:lnTo>
                <a:lnTo>
                  <a:pt x="75480" y="90853"/>
                </a:lnTo>
                <a:lnTo>
                  <a:pt x="75120" y="89750"/>
                </a:lnTo>
                <a:lnTo>
                  <a:pt x="75000" y="88636"/>
                </a:lnTo>
                <a:lnTo>
                  <a:pt x="75000" y="11364"/>
                </a:lnTo>
                <a:lnTo>
                  <a:pt x="75120" y="10250"/>
                </a:lnTo>
                <a:lnTo>
                  <a:pt x="75480" y="9147"/>
                </a:lnTo>
                <a:lnTo>
                  <a:pt x="76076" y="8065"/>
                </a:lnTo>
                <a:lnTo>
                  <a:pt x="76903" y="7015"/>
                </a:lnTo>
                <a:lnTo>
                  <a:pt x="77952" y="6007"/>
                </a:lnTo>
                <a:lnTo>
                  <a:pt x="79213" y="5051"/>
                </a:lnTo>
                <a:lnTo>
                  <a:pt x="80675" y="4155"/>
                </a:lnTo>
                <a:lnTo>
                  <a:pt x="82322" y="3329"/>
                </a:lnTo>
                <a:lnTo>
                  <a:pt x="84140" y="2580"/>
                </a:lnTo>
                <a:lnTo>
                  <a:pt x="86111" y="1915"/>
                </a:lnTo>
                <a:lnTo>
                  <a:pt x="88215" y="1342"/>
                </a:lnTo>
                <a:lnTo>
                  <a:pt x="90433" y="865"/>
                </a:lnTo>
                <a:lnTo>
                  <a:pt x="92743" y="489"/>
                </a:lnTo>
                <a:lnTo>
                  <a:pt x="95123" y="218"/>
                </a:lnTo>
                <a:lnTo>
                  <a:pt x="97550" y="5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638947152-27"/>
          <p:cNvSpPr txBox="1"/>
          <p:nvPr/>
        </p:nvSpPr>
        <p:spPr>
          <a:xfrm>
            <a:off x="578644" y="1411337"/>
            <a:ext cx="377904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⚖ 原理</a:t>
            </a:r>
            <a:endParaRPr/>
          </a:p>
        </p:txBody>
      </p:sp>
      <p:sp>
        <p:nvSpPr>
          <p:cNvPr id="58" name="el-1785638947151-19"/>
          <p:cNvSpPr txBox="1"/>
          <p:nvPr/>
        </p:nvSpPr>
        <p:spPr>
          <a:xfrm>
            <a:off x="578644" y="1713756"/>
            <a:ext cx="3729038" cy="5229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92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若两个因式乘积为</a:t>
            </a:r>
            <a:r>
              <a:rPr b="1" sz="112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，则至少有一个因式为</a:t>
            </a:r>
            <a:r>
              <a:rPr b="1" sz="112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  <a:p>
            <a:pPr algn="l">
              <a:lnSpc>
                <a:spcPts val="1792"/>
              </a:lnSpc>
            </a:pPr>
            <a:r>
              <a:rPr sz="106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　　　　　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7585-47"/>
          <p:cNvSpPr/>
          <p:nvPr/>
        </p:nvSpPr>
        <p:spPr>
          <a:xfrm>
            <a:off x="-285750" y="-428625"/>
            <a:ext cx="1857375" cy="18573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60000">
                <a:srgbClr val="B4AA96">
                  <a:alpha val="2000"/>
                </a:srgbClr>
              </a:gs>
              <a:gs pos="75000">
                <a:srgbClr val="B4AA96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7585-48"/>
          <p:cNvSpPr/>
          <p:nvPr/>
        </p:nvSpPr>
        <p:spPr>
          <a:xfrm>
            <a:off x="7572375" y="3643313"/>
            <a:ext cx="1428750" cy="142875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5000">
                <a:srgbClr val="8B25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756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756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7565-5"/>
          <p:cNvSpPr/>
          <p:nvPr/>
        </p:nvSpPr>
        <p:spPr>
          <a:xfrm>
            <a:off x="3886200" y="155972"/>
            <a:ext cx="958081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8947568-11"/>
          <p:cNvSpPr/>
          <p:nvPr/>
        </p:nvSpPr>
        <p:spPr>
          <a:xfrm>
            <a:off x="400050" y="1316831"/>
            <a:ext cx="4086225" cy="814388"/>
          </a:xfrm>
          <a:prstGeom prst="roundRect">
            <a:avLst>
              <a:gd name="adj" fmla="val 18713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8947569-12"/>
          <p:cNvSpPr/>
          <p:nvPr/>
        </p:nvSpPr>
        <p:spPr>
          <a:xfrm>
            <a:off x="400050" y="2259806"/>
            <a:ext cx="4086225" cy="1766888"/>
          </a:xfrm>
          <a:prstGeom prst="roundRect">
            <a:avLst>
              <a:gd name="adj" fmla="val 8625"/>
            </a:avLst>
          </a:prstGeom>
          <a:solidFill>
            <a:srgbClr val="FDFCF8"/>
          </a:solidFill>
          <a:ln w="14288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8947576-26"/>
          <p:cNvCxnSpPr/>
          <p:nvPr/>
        </p:nvCxnSpPr>
        <p:spPr>
          <a:xfrm>
            <a:off x="585788" y="2692003"/>
            <a:ext cx="3714750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8947576-27"/>
          <p:cNvCxnSpPr/>
          <p:nvPr/>
        </p:nvCxnSpPr>
        <p:spPr>
          <a:xfrm>
            <a:off x="585788" y="3618309"/>
            <a:ext cx="3714750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8947570-13"/>
          <p:cNvSpPr/>
          <p:nvPr/>
        </p:nvSpPr>
        <p:spPr>
          <a:xfrm>
            <a:off x="4657725" y="1250900"/>
            <a:ext cx="4086225" cy="1167259"/>
          </a:xfrm>
          <a:prstGeom prst="roundRect">
            <a:avLst>
              <a:gd name="adj" fmla="val 11424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638947576-28"/>
          <p:cNvCxnSpPr/>
          <p:nvPr/>
        </p:nvCxnSpPr>
        <p:spPr>
          <a:xfrm>
            <a:off x="4822031" y="1614041"/>
            <a:ext cx="3757613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8947577-29"/>
          <p:cNvSpPr/>
          <p:nvPr/>
        </p:nvSpPr>
        <p:spPr>
          <a:xfrm>
            <a:off x="5117307" y="1736675"/>
            <a:ext cx="1238176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08" y="0"/>
                </a:moveTo>
                <a:lnTo>
                  <a:pt x="97692" y="0"/>
                </a:lnTo>
                <a:lnTo>
                  <a:pt x="97915" y="63"/>
                </a:lnTo>
                <a:lnTo>
                  <a:pt x="98146" y="375"/>
                </a:lnTo>
                <a:lnTo>
                  <a:pt x="98362" y="813"/>
                </a:lnTo>
                <a:lnTo>
                  <a:pt x="98577" y="1438"/>
                </a:lnTo>
                <a:lnTo>
                  <a:pt x="98777" y="2188"/>
                </a:lnTo>
                <a:lnTo>
                  <a:pt x="98977" y="3188"/>
                </a:lnTo>
                <a:lnTo>
                  <a:pt x="99154" y="4250"/>
                </a:lnTo>
                <a:lnTo>
                  <a:pt x="99323" y="5500"/>
                </a:lnTo>
                <a:lnTo>
                  <a:pt x="99477" y="6875"/>
                </a:lnTo>
                <a:lnTo>
                  <a:pt x="99608" y="8313"/>
                </a:lnTo>
                <a:lnTo>
                  <a:pt x="99731" y="9938"/>
                </a:lnTo>
                <a:lnTo>
                  <a:pt x="99823" y="11563"/>
                </a:lnTo>
                <a:lnTo>
                  <a:pt x="99900" y="13313"/>
                </a:lnTo>
                <a:lnTo>
                  <a:pt x="99954" y="15063"/>
                </a:lnTo>
                <a:lnTo>
                  <a:pt x="99992" y="16938"/>
                </a:lnTo>
                <a:lnTo>
                  <a:pt x="100000" y="18750"/>
                </a:lnTo>
                <a:lnTo>
                  <a:pt x="100000" y="81250"/>
                </a:lnTo>
                <a:lnTo>
                  <a:pt x="99992" y="83063"/>
                </a:lnTo>
                <a:lnTo>
                  <a:pt x="99954" y="84938"/>
                </a:lnTo>
                <a:lnTo>
                  <a:pt x="99900" y="86688"/>
                </a:lnTo>
                <a:lnTo>
                  <a:pt x="99823" y="88438"/>
                </a:lnTo>
                <a:lnTo>
                  <a:pt x="99731" y="90063"/>
                </a:lnTo>
                <a:lnTo>
                  <a:pt x="99608" y="91688"/>
                </a:lnTo>
                <a:lnTo>
                  <a:pt x="99477" y="93125"/>
                </a:lnTo>
                <a:lnTo>
                  <a:pt x="99323" y="94500"/>
                </a:lnTo>
                <a:lnTo>
                  <a:pt x="99154" y="95750"/>
                </a:lnTo>
                <a:lnTo>
                  <a:pt x="98977" y="96813"/>
                </a:lnTo>
                <a:lnTo>
                  <a:pt x="98777" y="97813"/>
                </a:lnTo>
                <a:lnTo>
                  <a:pt x="98577" y="98563"/>
                </a:lnTo>
                <a:lnTo>
                  <a:pt x="98362" y="99188"/>
                </a:lnTo>
                <a:lnTo>
                  <a:pt x="98146" y="99625"/>
                </a:lnTo>
                <a:lnTo>
                  <a:pt x="97915" y="99938"/>
                </a:lnTo>
                <a:lnTo>
                  <a:pt x="97692" y="100000"/>
                </a:lnTo>
                <a:lnTo>
                  <a:pt x="2308" y="100000"/>
                </a:lnTo>
                <a:lnTo>
                  <a:pt x="2085" y="99938"/>
                </a:lnTo>
                <a:lnTo>
                  <a:pt x="1854" y="99625"/>
                </a:lnTo>
                <a:lnTo>
                  <a:pt x="1638" y="99188"/>
                </a:lnTo>
                <a:lnTo>
                  <a:pt x="1423" y="98563"/>
                </a:lnTo>
                <a:lnTo>
                  <a:pt x="1223" y="97813"/>
                </a:lnTo>
                <a:lnTo>
                  <a:pt x="1023" y="96813"/>
                </a:lnTo>
                <a:lnTo>
                  <a:pt x="846" y="95750"/>
                </a:lnTo>
                <a:lnTo>
                  <a:pt x="677" y="94500"/>
                </a:lnTo>
                <a:lnTo>
                  <a:pt x="523" y="93125"/>
                </a:lnTo>
                <a:lnTo>
                  <a:pt x="392" y="91688"/>
                </a:lnTo>
                <a:lnTo>
                  <a:pt x="269" y="90063"/>
                </a:lnTo>
                <a:lnTo>
                  <a:pt x="177" y="88438"/>
                </a:lnTo>
                <a:lnTo>
                  <a:pt x="100" y="86688"/>
                </a:lnTo>
                <a:lnTo>
                  <a:pt x="46" y="84938"/>
                </a:lnTo>
                <a:lnTo>
                  <a:pt x="8" y="83063"/>
                </a:lnTo>
                <a:lnTo>
                  <a:pt x="0" y="81250"/>
                </a:lnTo>
                <a:lnTo>
                  <a:pt x="0" y="18750"/>
                </a:lnTo>
                <a:lnTo>
                  <a:pt x="8" y="16938"/>
                </a:lnTo>
                <a:lnTo>
                  <a:pt x="46" y="15063"/>
                </a:lnTo>
                <a:lnTo>
                  <a:pt x="100" y="13313"/>
                </a:lnTo>
                <a:lnTo>
                  <a:pt x="177" y="11563"/>
                </a:lnTo>
                <a:lnTo>
                  <a:pt x="269" y="9938"/>
                </a:lnTo>
                <a:lnTo>
                  <a:pt x="392" y="8313"/>
                </a:lnTo>
                <a:lnTo>
                  <a:pt x="523" y="6875"/>
                </a:lnTo>
                <a:lnTo>
                  <a:pt x="677" y="5500"/>
                </a:lnTo>
                <a:lnTo>
                  <a:pt x="846" y="4250"/>
                </a:lnTo>
                <a:lnTo>
                  <a:pt x="1023" y="3188"/>
                </a:lnTo>
                <a:lnTo>
                  <a:pt x="1223" y="2188"/>
                </a:lnTo>
                <a:lnTo>
                  <a:pt x="1423" y="1438"/>
                </a:lnTo>
                <a:lnTo>
                  <a:pt x="1638" y="813"/>
                </a:lnTo>
                <a:lnTo>
                  <a:pt x="1854" y="375"/>
                </a:lnTo>
                <a:lnTo>
                  <a:pt x="2085" y="63"/>
                </a:lnTo>
                <a:lnTo>
                  <a:pt x="2308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8947577-29__text"/>
          <p:cNvSpPr txBox="1"/>
          <p:nvPr/>
        </p:nvSpPr>
        <p:spPr>
          <a:xfrm>
            <a:off x="5117307" y="1736675"/>
            <a:ext cx="123817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2x² − 5x + 3 = 0</a:t>
            </a:r>
            <a:endParaRPr/>
          </a:p>
        </p:txBody>
      </p:sp>
      <p:sp>
        <p:nvSpPr>
          <p:cNvPr id="15" name="el-1785638947577-30"/>
          <p:cNvSpPr/>
          <p:nvPr/>
        </p:nvSpPr>
        <p:spPr>
          <a:xfrm>
            <a:off x="5117307" y="1736675"/>
            <a:ext cx="28575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0"/>
                </a:lnTo>
                <a:lnTo>
                  <a:pt x="80491" y="360"/>
                </a:lnTo>
                <a:lnTo>
                  <a:pt x="70972" y="807"/>
                </a:lnTo>
                <a:lnTo>
                  <a:pt x="61732" y="1427"/>
                </a:lnTo>
                <a:lnTo>
                  <a:pt x="52860" y="2214"/>
                </a:lnTo>
                <a:lnTo>
                  <a:pt x="44443" y="3160"/>
                </a:lnTo>
                <a:lnTo>
                  <a:pt x="36561" y="4256"/>
                </a:lnTo>
                <a:lnTo>
                  <a:pt x="29289" y="5492"/>
                </a:lnTo>
                <a:lnTo>
                  <a:pt x="22699" y="6855"/>
                </a:lnTo>
                <a:lnTo>
                  <a:pt x="16853" y="8333"/>
                </a:lnTo>
                <a:lnTo>
                  <a:pt x="11808" y="9911"/>
                </a:lnTo>
                <a:lnTo>
                  <a:pt x="7612" y="11575"/>
                </a:lnTo>
                <a:lnTo>
                  <a:pt x="4306" y="13307"/>
                </a:lnTo>
                <a:lnTo>
                  <a:pt x="1921" y="15092"/>
                </a:lnTo>
                <a:lnTo>
                  <a:pt x="482" y="16912"/>
                </a:lnTo>
                <a:lnTo>
                  <a:pt x="0" y="18750"/>
                </a:lnTo>
                <a:lnTo>
                  <a:pt x="0" y="81250"/>
                </a:lnTo>
                <a:lnTo>
                  <a:pt x="482" y="83088"/>
                </a:lnTo>
                <a:lnTo>
                  <a:pt x="1921" y="84908"/>
                </a:lnTo>
                <a:lnTo>
                  <a:pt x="4306" y="86693"/>
                </a:lnTo>
                <a:lnTo>
                  <a:pt x="7612" y="88425"/>
                </a:lnTo>
                <a:lnTo>
                  <a:pt x="11808" y="90089"/>
                </a:lnTo>
                <a:lnTo>
                  <a:pt x="16853" y="91667"/>
                </a:lnTo>
                <a:lnTo>
                  <a:pt x="22699" y="93145"/>
                </a:lnTo>
                <a:lnTo>
                  <a:pt x="29289" y="94508"/>
                </a:lnTo>
                <a:lnTo>
                  <a:pt x="36561" y="95744"/>
                </a:lnTo>
                <a:lnTo>
                  <a:pt x="44443" y="96840"/>
                </a:lnTo>
                <a:lnTo>
                  <a:pt x="52860" y="97786"/>
                </a:lnTo>
                <a:lnTo>
                  <a:pt x="61732" y="98573"/>
                </a:lnTo>
                <a:lnTo>
                  <a:pt x="70972" y="99193"/>
                </a:lnTo>
                <a:lnTo>
                  <a:pt x="80491" y="99640"/>
                </a:lnTo>
                <a:lnTo>
                  <a:pt x="90198" y="9991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10"/>
                </a:lnTo>
                <a:lnTo>
                  <a:pt x="95123" y="99640"/>
                </a:lnTo>
                <a:lnTo>
                  <a:pt x="92743" y="99193"/>
                </a:lnTo>
                <a:lnTo>
                  <a:pt x="90433" y="98573"/>
                </a:lnTo>
                <a:lnTo>
                  <a:pt x="88215" y="97786"/>
                </a:lnTo>
                <a:lnTo>
                  <a:pt x="86111" y="96840"/>
                </a:lnTo>
                <a:lnTo>
                  <a:pt x="84140" y="95744"/>
                </a:lnTo>
                <a:lnTo>
                  <a:pt x="82322" y="94508"/>
                </a:lnTo>
                <a:lnTo>
                  <a:pt x="80675" y="93145"/>
                </a:lnTo>
                <a:lnTo>
                  <a:pt x="79213" y="91667"/>
                </a:lnTo>
                <a:lnTo>
                  <a:pt x="77952" y="90089"/>
                </a:lnTo>
                <a:lnTo>
                  <a:pt x="76903" y="88425"/>
                </a:lnTo>
                <a:lnTo>
                  <a:pt x="76076" y="86693"/>
                </a:lnTo>
                <a:lnTo>
                  <a:pt x="75480" y="84908"/>
                </a:lnTo>
                <a:lnTo>
                  <a:pt x="75120" y="83088"/>
                </a:lnTo>
                <a:lnTo>
                  <a:pt x="75000" y="81250"/>
                </a:lnTo>
                <a:lnTo>
                  <a:pt x="75000" y="18750"/>
                </a:lnTo>
                <a:lnTo>
                  <a:pt x="75120" y="16912"/>
                </a:lnTo>
                <a:lnTo>
                  <a:pt x="75480" y="15092"/>
                </a:lnTo>
                <a:lnTo>
                  <a:pt x="76076" y="13307"/>
                </a:lnTo>
                <a:lnTo>
                  <a:pt x="76903" y="11575"/>
                </a:lnTo>
                <a:lnTo>
                  <a:pt x="77952" y="9911"/>
                </a:lnTo>
                <a:lnTo>
                  <a:pt x="79213" y="8333"/>
                </a:lnTo>
                <a:lnTo>
                  <a:pt x="80675" y="6855"/>
                </a:lnTo>
                <a:lnTo>
                  <a:pt x="82322" y="5492"/>
                </a:lnTo>
                <a:lnTo>
                  <a:pt x="84140" y="4256"/>
                </a:lnTo>
                <a:lnTo>
                  <a:pt x="86111" y="3160"/>
                </a:lnTo>
                <a:lnTo>
                  <a:pt x="88215" y="2214"/>
                </a:lnTo>
                <a:lnTo>
                  <a:pt x="90433" y="1427"/>
                </a:lnTo>
                <a:lnTo>
                  <a:pt x="92743" y="807"/>
                </a:lnTo>
                <a:lnTo>
                  <a:pt x="95123" y="360"/>
                </a:lnTo>
                <a:lnTo>
                  <a:pt x="97550" y="9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8947574-21"/>
          <p:cNvSpPr/>
          <p:nvPr/>
        </p:nvSpPr>
        <p:spPr>
          <a:xfrm>
            <a:off x="4822031" y="2025253"/>
            <a:ext cx="2104430" cy="2714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8947570-14"/>
          <p:cNvSpPr/>
          <p:nvPr/>
        </p:nvSpPr>
        <p:spPr>
          <a:xfrm>
            <a:off x="4657725" y="2561034"/>
            <a:ext cx="4086225" cy="1148209"/>
          </a:xfrm>
          <a:prstGeom prst="roundRect">
            <a:avLst>
              <a:gd name="adj" fmla="val 11614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5638947577-31"/>
          <p:cNvCxnSpPr/>
          <p:nvPr/>
        </p:nvCxnSpPr>
        <p:spPr>
          <a:xfrm>
            <a:off x="4822031" y="2924175"/>
            <a:ext cx="3757613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8947578-32"/>
          <p:cNvSpPr/>
          <p:nvPr/>
        </p:nvSpPr>
        <p:spPr>
          <a:xfrm>
            <a:off x="5117307" y="3027759"/>
            <a:ext cx="1235199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08" y="0"/>
                </a:moveTo>
                <a:lnTo>
                  <a:pt x="97692" y="0"/>
                </a:lnTo>
                <a:lnTo>
                  <a:pt x="97915" y="63"/>
                </a:lnTo>
                <a:lnTo>
                  <a:pt x="98146" y="375"/>
                </a:lnTo>
                <a:lnTo>
                  <a:pt x="98362" y="813"/>
                </a:lnTo>
                <a:lnTo>
                  <a:pt x="98577" y="1438"/>
                </a:lnTo>
                <a:lnTo>
                  <a:pt x="98777" y="2188"/>
                </a:lnTo>
                <a:lnTo>
                  <a:pt x="98977" y="3188"/>
                </a:lnTo>
                <a:lnTo>
                  <a:pt x="99154" y="4250"/>
                </a:lnTo>
                <a:lnTo>
                  <a:pt x="99323" y="5500"/>
                </a:lnTo>
                <a:lnTo>
                  <a:pt x="99477" y="6875"/>
                </a:lnTo>
                <a:lnTo>
                  <a:pt x="99608" y="8313"/>
                </a:lnTo>
                <a:lnTo>
                  <a:pt x="99731" y="9938"/>
                </a:lnTo>
                <a:lnTo>
                  <a:pt x="99823" y="11563"/>
                </a:lnTo>
                <a:lnTo>
                  <a:pt x="99900" y="13313"/>
                </a:lnTo>
                <a:lnTo>
                  <a:pt x="99954" y="15063"/>
                </a:lnTo>
                <a:lnTo>
                  <a:pt x="99992" y="16938"/>
                </a:lnTo>
                <a:lnTo>
                  <a:pt x="100000" y="18750"/>
                </a:lnTo>
                <a:lnTo>
                  <a:pt x="100000" y="81250"/>
                </a:lnTo>
                <a:lnTo>
                  <a:pt x="99992" y="83063"/>
                </a:lnTo>
                <a:lnTo>
                  <a:pt x="99954" y="84938"/>
                </a:lnTo>
                <a:lnTo>
                  <a:pt x="99900" y="86688"/>
                </a:lnTo>
                <a:lnTo>
                  <a:pt x="99823" y="88438"/>
                </a:lnTo>
                <a:lnTo>
                  <a:pt x="99731" y="90063"/>
                </a:lnTo>
                <a:lnTo>
                  <a:pt x="99608" y="91688"/>
                </a:lnTo>
                <a:lnTo>
                  <a:pt x="99477" y="93125"/>
                </a:lnTo>
                <a:lnTo>
                  <a:pt x="99323" y="94500"/>
                </a:lnTo>
                <a:lnTo>
                  <a:pt x="99154" y="95750"/>
                </a:lnTo>
                <a:lnTo>
                  <a:pt x="98977" y="96813"/>
                </a:lnTo>
                <a:lnTo>
                  <a:pt x="98777" y="97813"/>
                </a:lnTo>
                <a:lnTo>
                  <a:pt x="98577" y="98563"/>
                </a:lnTo>
                <a:lnTo>
                  <a:pt x="98362" y="99188"/>
                </a:lnTo>
                <a:lnTo>
                  <a:pt x="98146" y="99625"/>
                </a:lnTo>
                <a:lnTo>
                  <a:pt x="97915" y="99938"/>
                </a:lnTo>
                <a:lnTo>
                  <a:pt x="97692" y="100000"/>
                </a:lnTo>
                <a:lnTo>
                  <a:pt x="2308" y="100000"/>
                </a:lnTo>
                <a:lnTo>
                  <a:pt x="2085" y="99938"/>
                </a:lnTo>
                <a:lnTo>
                  <a:pt x="1854" y="99625"/>
                </a:lnTo>
                <a:lnTo>
                  <a:pt x="1638" y="99188"/>
                </a:lnTo>
                <a:lnTo>
                  <a:pt x="1423" y="98563"/>
                </a:lnTo>
                <a:lnTo>
                  <a:pt x="1223" y="97813"/>
                </a:lnTo>
                <a:lnTo>
                  <a:pt x="1023" y="96813"/>
                </a:lnTo>
                <a:lnTo>
                  <a:pt x="846" y="95750"/>
                </a:lnTo>
                <a:lnTo>
                  <a:pt x="677" y="94500"/>
                </a:lnTo>
                <a:lnTo>
                  <a:pt x="523" y="93125"/>
                </a:lnTo>
                <a:lnTo>
                  <a:pt x="392" y="91688"/>
                </a:lnTo>
                <a:lnTo>
                  <a:pt x="269" y="90063"/>
                </a:lnTo>
                <a:lnTo>
                  <a:pt x="177" y="88438"/>
                </a:lnTo>
                <a:lnTo>
                  <a:pt x="100" y="86688"/>
                </a:lnTo>
                <a:lnTo>
                  <a:pt x="46" y="84938"/>
                </a:lnTo>
                <a:lnTo>
                  <a:pt x="8" y="83063"/>
                </a:lnTo>
                <a:lnTo>
                  <a:pt x="0" y="81250"/>
                </a:lnTo>
                <a:lnTo>
                  <a:pt x="0" y="18750"/>
                </a:lnTo>
                <a:lnTo>
                  <a:pt x="8" y="16938"/>
                </a:lnTo>
                <a:lnTo>
                  <a:pt x="46" y="15063"/>
                </a:lnTo>
                <a:lnTo>
                  <a:pt x="100" y="13313"/>
                </a:lnTo>
                <a:lnTo>
                  <a:pt x="177" y="11563"/>
                </a:lnTo>
                <a:lnTo>
                  <a:pt x="269" y="9938"/>
                </a:lnTo>
                <a:lnTo>
                  <a:pt x="392" y="8313"/>
                </a:lnTo>
                <a:lnTo>
                  <a:pt x="523" y="6875"/>
                </a:lnTo>
                <a:lnTo>
                  <a:pt x="677" y="5500"/>
                </a:lnTo>
                <a:lnTo>
                  <a:pt x="846" y="4250"/>
                </a:lnTo>
                <a:lnTo>
                  <a:pt x="1023" y="3188"/>
                </a:lnTo>
                <a:lnTo>
                  <a:pt x="1223" y="2188"/>
                </a:lnTo>
                <a:lnTo>
                  <a:pt x="1423" y="1438"/>
                </a:lnTo>
                <a:lnTo>
                  <a:pt x="1638" y="813"/>
                </a:lnTo>
                <a:lnTo>
                  <a:pt x="1854" y="375"/>
                </a:lnTo>
                <a:lnTo>
                  <a:pt x="2085" y="63"/>
                </a:lnTo>
                <a:lnTo>
                  <a:pt x="2308" y="0"/>
                </a:lnTo>
                <a:close/>
              </a:path>
            </a:pathLst>
          </a:custGeom>
          <a:solidFill>
            <a:srgbClr val="FAF8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8947578-32__text"/>
          <p:cNvSpPr txBox="1"/>
          <p:nvPr/>
        </p:nvSpPr>
        <p:spPr>
          <a:xfrm>
            <a:off x="5117307" y="3027759"/>
            <a:ext cx="123519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3x² + 4x − 7 = 0</a:t>
            </a:r>
            <a:endParaRPr/>
          </a:p>
        </p:txBody>
      </p:sp>
      <p:sp>
        <p:nvSpPr>
          <p:cNvPr id="21" name="el-1785638947578-33"/>
          <p:cNvSpPr/>
          <p:nvPr/>
        </p:nvSpPr>
        <p:spPr>
          <a:xfrm>
            <a:off x="5117307" y="3027759"/>
            <a:ext cx="28575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0"/>
                </a:lnTo>
                <a:lnTo>
                  <a:pt x="80491" y="360"/>
                </a:lnTo>
                <a:lnTo>
                  <a:pt x="70972" y="807"/>
                </a:lnTo>
                <a:lnTo>
                  <a:pt x="61732" y="1427"/>
                </a:lnTo>
                <a:lnTo>
                  <a:pt x="52860" y="2214"/>
                </a:lnTo>
                <a:lnTo>
                  <a:pt x="44443" y="3160"/>
                </a:lnTo>
                <a:lnTo>
                  <a:pt x="36561" y="4256"/>
                </a:lnTo>
                <a:lnTo>
                  <a:pt x="29289" y="5492"/>
                </a:lnTo>
                <a:lnTo>
                  <a:pt x="22699" y="6855"/>
                </a:lnTo>
                <a:lnTo>
                  <a:pt x="16853" y="8333"/>
                </a:lnTo>
                <a:lnTo>
                  <a:pt x="11808" y="9911"/>
                </a:lnTo>
                <a:lnTo>
                  <a:pt x="7612" y="11575"/>
                </a:lnTo>
                <a:lnTo>
                  <a:pt x="4306" y="13307"/>
                </a:lnTo>
                <a:lnTo>
                  <a:pt x="1921" y="15092"/>
                </a:lnTo>
                <a:lnTo>
                  <a:pt x="482" y="16912"/>
                </a:lnTo>
                <a:lnTo>
                  <a:pt x="0" y="18750"/>
                </a:lnTo>
                <a:lnTo>
                  <a:pt x="0" y="81250"/>
                </a:lnTo>
                <a:lnTo>
                  <a:pt x="482" y="83088"/>
                </a:lnTo>
                <a:lnTo>
                  <a:pt x="1921" y="84908"/>
                </a:lnTo>
                <a:lnTo>
                  <a:pt x="4306" y="86693"/>
                </a:lnTo>
                <a:lnTo>
                  <a:pt x="7612" y="88425"/>
                </a:lnTo>
                <a:lnTo>
                  <a:pt x="11808" y="90089"/>
                </a:lnTo>
                <a:lnTo>
                  <a:pt x="16853" y="91667"/>
                </a:lnTo>
                <a:lnTo>
                  <a:pt x="22699" y="93145"/>
                </a:lnTo>
                <a:lnTo>
                  <a:pt x="29289" y="94508"/>
                </a:lnTo>
                <a:lnTo>
                  <a:pt x="36561" y="95744"/>
                </a:lnTo>
                <a:lnTo>
                  <a:pt x="44443" y="96840"/>
                </a:lnTo>
                <a:lnTo>
                  <a:pt x="52860" y="97786"/>
                </a:lnTo>
                <a:lnTo>
                  <a:pt x="61732" y="98573"/>
                </a:lnTo>
                <a:lnTo>
                  <a:pt x="70972" y="99193"/>
                </a:lnTo>
                <a:lnTo>
                  <a:pt x="80491" y="99640"/>
                </a:lnTo>
                <a:lnTo>
                  <a:pt x="90198" y="9991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10"/>
                </a:lnTo>
                <a:lnTo>
                  <a:pt x="95123" y="99640"/>
                </a:lnTo>
                <a:lnTo>
                  <a:pt x="92743" y="99193"/>
                </a:lnTo>
                <a:lnTo>
                  <a:pt x="90433" y="98573"/>
                </a:lnTo>
                <a:lnTo>
                  <a:pt x="88215" y="97786"/>
                </a:lnTo>
                <a:lnTo>
                  <a:pt x="86111" y="96840"/>
                </a:lnTo>
                <a:lnTo>
                  <a:pt x="84140" y="95744"/>
                </a:lnTo>
                <a:lnTo>
                  <a:pt x="82322" y="94508"/>
                </a:lnTo>
                <a:lnTo>
                  <a:pt x="80675" y="93145"/>
                </a:lnTo>
                <a:lnTo>
                  <a:pt x="79213" y="91667"/>
                </a:lnTo>
                <a:lnTo>
                  <a:pt x="77952" y="90089"/>
                </a:lnTo>
                <a:lnTo>
                  <a:pt x="76903" y="88425"/>
                </a:lnTo>
                <a:lnTo>
                  <a:pt x="76076" y="86693"/>
                </a:lnTo>
                <a:lnTo>
                  <a:pt x="75480" y="84908"/>
                </a:lnTo>
                <a:lnTo>
                  <a:pt x="75120" y="83088"/>
                </a:lnTo>
                <a:lnTo>
                  <a:pt x="75000" y="81250"/>
                </a:lnTo>
                <a:lnTo>
                  <a:pt x="75000" y="18750"/>
                </a:lnTo>
                <a:lnTo>
                  <a:pt x="75120" y="16912"/>
                </a:lnTo>
                <a:lnTo>
                  <a:pt x="75480" y="15092"/>
                </a:lnTo>
                <a:lnTo>
                  <a:pt x="76076" y="13307"/>
                </a:lnTo>
                <a:lnTo>
                  <a:pt x="76903" y="11575"/>
                </a:lnTo>
                <a:lnTo>
                  <a:pt x="77952" y="9911"/>
                </a:lnTo>
                <a:lnTo>
                  <a:pt x="79213" y="8333"/>
                </a:lnTo>
                <a:lnTo>
                  <a:pt x="80675" y="6855"/>
                </a:lnTo>
                <a:lnTo>
                  <a:pt x="82322" y="5492"/>
                </a:lnTo>
                <a:lnTo>
                  <a:pt x="84140" y="4256"/>
                </a:lnTo>
                <a:lnTo>
                  <a:pt x="86111" y="3160"/>
                </a:lnTo>
                <a:lnTo>
                  <a:pt x="88215" y="2214"/>
                </a:lnTo>
                <a:lnTo>
                  <a:pt x="90433" y="1427"/>
                </a:lnTo>
                <a:lnTo>
                  <a:pt x="92743" y="807"/>
                </a:lnTo>
                <a:lnTo>
                  <a:pt x="95123" y="360"/>
                </a:lnTo>
                <a:lnTo>
                  <a:pt x="97550" y="9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8947576-25"/>
          <p:cNvSpPr/>
          <p:nvPr/>
        </p:nvSpPr>
        <p:spPr>
          <a:xfrm>
            <a:off x="4822031" y="3316337"/>
            <a:ext cx="2235101" cy="2714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5638947568-10"/>
          <p:cNvCxnSpPr/>
          <p:nvPr/>
        </p:nvCxnSpPr>
        <p:spPr>
          <a:xfrm>
            <a:off x="4657725" y="3855690"/>
            <a:ext cx="4086225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8947566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8947564-3"/>
          <p:cNvSpPr txBox="1"/>
          <p:nvPr/>
        </p:nvSpPr>
        <p:spPr>
          <a:xfrm>
            <a:off x="400050" y="101203"/>
            <a:ext cx="3457575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根与系数的关系——韦达定理</a:t>
            </a:r>
            <a:endParaRPr/>
          </a:p>
        </p:txBody>
      </p:sp>
      <p:sp>
        <p:nvSpPr>
          <p:cNvPr id="26" name="el-1785638947565-4"/>
          <p:cNvSpPr txBox="1"/>
          <p:nvPr/>
        </p:nvSpPr>
        <p:spPr>
          <a:xfrm>
            <a:off x="3993356" y="177403"/>
            <a:ext cx="9080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定理 · 应用</a:t>
            </a:r>
            <a:endParaRPr/>
          </a:p>
        </p:txBody>
      </p:sp>
      <p:sp>
        <p:nvSpPr>
          <p:cNvPr id="27" name="el-1785638947572-15"/>
          <p:cNvSpPr txBox="1"/>
          <p:nvPr/>
        </p:nvSpPr>
        <p:spPr>
          <a:xfrm>
            <a:off x="1207294" y="1495425"/>
            <a:ext cx="2051730" cy="4571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b="1" sz="1230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韦达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（François Viète）</a:t>
            </a:r>
            <a:endParaRPr/>
          </a:p>
          <a:p>
            <a:pPr algn="l">
              <a:lnSpc>
                <a:spcPct val="160000"/>
              </a:lnSpc>
            </a:pPr>
            <a:r>
              <a:rPr sz="90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法国数学家 · 16世纪 · 现代代数符号之父</a:t>
            </a:r>
            <a:endParaRPr/>
          </a:p>
        </p:txBody>
      </p:sp>
      <p:sp>
        <p:nvSpPr>
          <p:cNvPr id="28" name="el-1785638947572-16"/>
          <p:cNvSpPr txBox="1"/>
          <p:nvPr/>
        </p:nvSpPr>
        <p:spPr>
          <a:xfrm>
            <a:off x="585788" y="2431256"/>
            <a:ext cx="37861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⟡ 韦达定理 · </a:t>
            </a:r>
            <a:r>
              <a:rPr b="1" sz="112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根与系数的关系</a:t>
            </a:r>
            <a:endParaRPr/>
          </a:p>
        </p:txBody>
      </p:sp>
      <p:sp>
        <p:nvSpPr>
          <p:cNvPr id="29" name="el-1785638947582-36"/>
          <p:cNvSpPr txBox="1"/>
          <p:nvPr/>
        </p:nvSpPr>
        <p:spPr>
          <a:xfrm>
            <a:off x="585788" y="2886075"/>
            <a:ext cx="5643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和</a:t>
            </a:r>
            <a:endParaRPr/>
          </a:p>
        </p:txBody>
      </p:sp>
      <p:sp>
        <p:nvSpPr>
          <p:cNvPr id="30" name="el-1785638947582-37"/>
          <p:cNvSpPr txBox="1"/>
          <p:nvPr/>
        </p:nvSpPr>
        <p:spPr>
          <a:xfrm>
            <a:off x="1200150" y="2864644"/>
            <a:ext cx="98323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x₁ + x₂ =</a:t>
            </a:r>
            <a:endParaRPr/>
          </a:p>
        </p:txBody>
      </p:sp>
      <p:sp>
        <p:nvSpPr>
          <p:cNvPr id="31" name="el-1785638947583-38"/>
          <p:cNvSpPr txBox="1"/>
          <p:nvPr/>
        </p:nvSpPr>
        <p:spPr>
          <a:xfrm>
            <a:off x="2204814" y="2850356"/>
            <a:ext cx="26498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</a:t>
            </a:r>
            <a:endParaRPr/>
          </a:p>
        </p:txBody>
      </p:sp>
      <p:sp>
        <p:nvSpPr>
          <p:cNvPr id="32" name="el-1785638947583-39"/>
          <p:cNvSpPr txBox="1"/>
          <p:nvPr/>
        </p:nvSpPr>
        <p:spPr>
          <a:xfrm>
            <a:off x="2476947" y="2824163"/>
            <a:ext cx="301749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b</a:t>
            </a:r>
            <a:endParaRPr/>
          </a:p>
        </p:txBody>
      </p:sp>
      <p:sp>
        <p:nvSpPr>
          <p:cNvPr id="33" name="el-1785638947583-40"/>
          <p:cNvSpPr txBox="1"/>
          <p:nvPr/>
        </p:nvSpPr>
        <p:spPr>
          <a:xfrm>
            <a:off x="2778696" y="2888456"/>
            <a:ext cx="14600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/</a:t>
            </a:r>
            <a:endParaRPr/>
          </a:p>
        </p:txBody>
      </p:sp>
      <p:sp>
        <p:nvSpPr>
          <p:cNvPr id="34" name="el-1785638947583-41"/>
          <p:cNvSpPr txBox="1"/>
          <p:nvPr/>
        </p:nvSpPr>
        <p:spPr>
          <a:xfrm>
            <a:off x="2981846" y="2824163"/>
            <a:ext cx="288950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a</a:t>
            </a:r>
            <a:endParaRPr/>
          </a:p>
        </p:txBody>
      </p:sp>
      <p:sp>
        <p:nvSpPr>
          <p:cNvPr id="35" name="el-1785638947583-42"/>
          <p:cNvSpPr txBox="1"/>
          <p:nvPr/>
        </p:nvSpPr>
        <p:spPr>
          <a:xfrm>
            <a:off x="585788" y="3252788"/>
            <a:ext cx="5643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积</a:t>
            </a:r>
            <a:endParaRPr/>
          </a:p>
        </p:txBody>
      </p:sp>
      <p:sp>
        <p:nvSpPr>
          <p:cNvPr id="36" name="el-1785638947583-43"/>
          <p:cNvSpPr txBox="1"/>
          <p:nvPr/>
        </p:nvSpPr>
        <p:spPr>
          <a:xfrm>
            <a:off x="1200150" y="3231356"/>
            <a:ext cx="91536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x₁ · x₂ =</a:t>
            </a:r>
            <a:endParaRPr/>
          </a:p>
        </p:txBody>
      </p:sp>
      <p:sp>
        <p:nvSpPr>
          <p:cNvPr id="37" name="el-1785638947583-44"/>
          <p:cNvSpPr txBox="1"/>
          <p:nvPr/>
        </p:nvSpPr>
        <p:spPr>
          <a:xfrm>
            <a:off x="2136949" y="3190875"/>
            <a:ext cx="272355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c</a:t>
            </a:r>
            <a:endParaRPr/>
          </a:p>
        </p:txBody>
      </p:sp>
      <p:sp>
        <p:nvSpPr>
          <p:cNvPr id="38" name="el-1785638947583-45"/>
          <p:cNvSpPr txBox="1"/>
          <p:nvPr/>
        </p:nvSpPr>
        <p:spPr>
          <a:xfrm>
            <a:off x="2409304" y="3255169"/>
            <a:ext cx="14600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/</a:t>
            </a:r>
            <a:endParaRPr/>
          </a:p>
        </p:txBody>
      </p:sp>
      <p:sp>
        <p:nvSpPr>
          <p:cNvPr id="39" name="el-1785638947583-46"/>
          <p:cNvSpPr txBox="1"/>
          <p:nvPr/>
        </p:nvSpPr>
        <p:spPr>
          <a:xfrm>
            <a:off x="2612455" y="3190875"/>
            <a:ext cx="288950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a</a:t>
            </a:r>
            <a:endParaRPr/>
          </a:p>
        </p:txBody>
      </p:sp>
      <p:sp>
        <p:nvSpPr>
          <p:cNvPr id="40" name="el-1785638947573-17"/>
          <p:cNvSpPr txBox="1"/>
          <p:nvPr/>
        </p:nvSpPr>
        <p:spPr>
          <a:xfrm>
            <a:off x="585788" y="3693319"/>
            <a:ext cx="377190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方程 </a:t>
            </a: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ax² + bx + c = 0</a:t>
            </a: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（a≠0）的两个根 x₁、x₂ 满足上述关系</a:t>
            </a:r>
            <a:endParaRPr/>
          </a:p>
        </p:txBody>
      </p:sp>
      <p:sp>
        <p:nvSpPr>
          <p:cNvPr id="41" name="el-1785638947573-18"/>
          <p:cNvSpPr txBox="1"/>
          <p:nvPr/>
        </p:nvSpPr>
        <p:spPr>
          <a:xfrm>
            <a:off x="4822031" y="1386632"/>
            <a:ext cx="382547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❶</a:t>
            </a:r>
            <a:r>
              <a:rPr b="1" sz="794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已知一根，求另一根</a:t>
            </a:r>
            <a:endParaRPr/>
          </a:p>
        </p:txBody>
      </p:sp>
      <p:sp>
        <p:nvSpPr>
          <p:cNvPr id="42" name="el-1785638947573-19"/>
          <p:cNvSpPr txBox="1"/>
          <p:nvPr/>
        </p:nvSpPr>
        <p:spPr>
          <a:xfrm>
            <a:off x="4822031" y="1689050"/>
            <a:ext cx="3821906" cy="2361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方程 </a:t>
            </a:r>
            <a:r>
              <a:rPr sz="96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的一个根为 </a:t>
            </a: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，求另一根</a:t>
            </a:r>
            <a:endParaRPr/>
          </a:p>
        </p:txBody>
      </p:sp>
      <p:sp>
        <p:nvSpPr>
          <p:cNvPr id="43" name="el-1785638947573-20"/>
          <p:cNvSpPr txBox="1"/>
          <p:nvPr/>
        </p:nvSpPr>
        <p:spPr>
          <a:xfrm>
            <a:off x="4943475" y="2060972"/>
            <a:ext cx="204728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x₂ = 3/2</a:t>
            </a:r>
            <a:r>
              <a:rPr sz="101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  （利用两根积 = c/a）</a:t>
            </a:r>
            <a:endParaRPr/>
          </a:p>
        </p:txBody>
      </p:sp>
      <p:sp>
        <p:nvSpPr>
          <p:cNvPr id="44" name="el-1785638947574-22"/>
          <p:cNvSpPr txBox="1"/>
          <p:nvPr/>
        </p:nvSpPr>
        <p:spPr>
          <a:xfrm>
            <a:off x="4822031" y="2696766"/>
            <a:ext cx="382547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❷</a:t>
            </a:r>
            <a:r>
              <a:rPr b="1" sz="794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不解方程，求两根和与积</a:t>
            </a:r>
            <a:endParaRPr/>
          </a:p>
        </p:txBody>
      </p:sp>
      <p:sp>
        <p:nvSpPr>
          <p:cNvPr id="45" name="el-1785638947575-23"/>
          <p:cNvSpPr txBox="1"/>
          <p:nvPr/>
        </p:nvSpPr>
        <p:spPr>
          <a:xfrm>
            <a:off x="4822031" y="2999184"/>
            <a:ext cx="3821906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方程 </a:t>
            </a:r>
            <a:r>
              <a:rPr sz="96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，求 x₁ + x₂ 与 x₁ · x₂</a:t>
            </a:r>
            <a:endParaRPr/>
          </a:p>
        </p:txBody>
      </p:sp>
      <p:sp>
        <p:nvSpPr>
          <p:cNvPr id="46" name="el-1785638947575-24"/>
          <p:cNvSpPr txBox="1"/>
          <p:nvPr/>
        </p:nvSpPr>
        <p:spPr>
          <a:xfrm>
            <a:off x="4943475" y="3352056"/>
            <a:ext cx="21779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x₁ + x₂ = −4/3</a:t>
            </a:r>
            <a:r>
              <a:rPr sz="101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  ·  </a:t>
            </a:r>
            <a:r>
              <a:rPr b="1" sz="101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x₁ · x₂ = −7/3</a:t>
            </a:r>
            <a:endParaRPr/>
          </a:p>
        </p:txBody>
      </p:sp>
      <p:sp>
        <p:nvSpPr>
          <p:cNvPr id="47" name="el-1785638947567-9"/>
          <p:cNvSpPr txBox="1"/>
          <p:nvPr/>
        </p:nvSpPr>
        <p:spPr>
          <a:xfrm>
            <a:off x="4600575" y="3944987"/>
            <a:ext cx="420052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韦达定理</a:t>
            </a: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揭示了方程根与系数的内在联系，是代数中的瑰宝</a:t>
            </a:r>
            <a:endParaRPr/>
          </a:p>
        </p:txBody>
      </p:sp>
      <p:sp>
        <p:nvSpPr>
          <p:cNvPr id="48" name="el-1785638947565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49" name="el-1785638947565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13 / 16</a:t>
            </a:r>
            <a:endParaRPr/>
          </a:p>
        </p:txBody>
      </p:sp>
      <p:sp>
        <p:nvSpPr>
          <p:cNvPr id="50" name="el-1785638947579-34"/>
          <p:cNvSpPr/>
          <p:nvPr/>
        </p:nvSpPr>
        <p:spPr>
          <a:xfrm>
            <a:off x="578644" y="1452563"/>
            <a:ext cx="4572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000" y="0"/>
                </a:moveTo>
                <a:lnTo>
                  <a:pt x="70000" y="0"/>
                </a:lnTo>
                <a:lnTo>
                  <a:pt x="72938" y="140"/>
                </a:lnTo>
                <a:lnTo>
                  <a:pt x="75854" y="579"/>
                </a:lnTo>
                <a:lnTo>
                  <a:pt x="78708" y="1298"/>
                </a:lnTo>
                <a:lnTo>
                  <a:pt x="81479" y="2281"/>
                </a:lnTo>
                <a:lnTo>
                  <a:pt x="84146" y="3544"/>
                </a:lnTo>
                <a:lnTo>
                  <a:pt x="86667" y="5053"/>
                </a:lnTo>
                <a:lnTo>
                  <a:pt x="89042" y="6807"/>
                </a:lnTo>
                <a:lnTo>
                  <a:pt x="91208" y="8789"/>
                </a:lnTo>
                <a:lnTo>
                  <a:pt x="93188" y="10965"/>
                </a:lnTo>
                <a:lnTo>
                  <a:pt x="94938" y="13333"/>
                </a:lnTo>
                <a:lnTo>
                  <a:pt x="96458" y="15860"/>
                </a:lnTo>
                <a:lnTo>
                  <a:pt x="97708" y="18526"/>
                </a:lnTo>
                <a:lnTo>
                  <a:pt x="98708" y="21298"/>
                </a:lnTo>
                <a:lnTo>
                  <a:pt x="99417" y="24140"/>
                </a:lnTo>
                <a:lnTo>
                  <a:pt x="99854" y="27053"/>
                </a:lnTo>
                <a:lnTo>
                  <a:pt x="100000" y="30000"/>
                </a:lnTo>
                <a:lnTo>
                  <a:pt x="100000" y="90000"/>
                </a:lnTo>
                <a:lnTo>
                  <a:pt x="99958" y="90982"/>
                </a:lnTo>
                <a:lnTo>
                  <a:pt x="99813" y="91947"/>
                </a:lnTo>
                <a:lnTo>
                  <a:pt x="99563" y="92895"/>
                </a:lnTo>
                <a:lnTo>
                  <a:pt x="99229" y="93825"/>
                </a:lnTo>
                <a:lnTo>
                  <a:pt x="98813" y="94719"/>
                </a:lnTo>
                <a:lnTo>
                  <a:pt x="98313" y="95561"/>
                </a:lnTo>
                <a:lnTo>
                  <a:pt x="97729" y="96351"/>
                </a:lnTo>
                <a:lnTo>
                  <a:pt x="97063" y="97070"/>
                </a:lnTo>
                <a:lnTo>
                  <a:pt x="96354" y="97737"/>
                </a:lnTo>
                <a:lnTo>
                  <a:pt x="95563" y="98316"/>
                </a:lnTo>
                <a:lnTo>
                  <a:pt x="94708" y="98825"/>
                </a:lnTo>
                <a:lnTo>
                  <a:pt x="93833" y="99246"/>
                </a:lnTo>
                <a:lnTo>
                  <a:pt x="92896" y="99561"/>
                </a:lnTo>
                <a:lnTo>
                  <a:pt x="91958" y="99807"/>
                </a:lnTo>
                <a:lnTo>
                  <a:pt x="90979" y="99947"/>
                </a:lnTo>
                <a:lnTo>
                  <a:pt x="90000" y="100000"/>
                </a:lnTo>
                <a:lnTo>
                  <a:pt x="10000" y="100000"/>
                </a:lnTo>
                <a:lnTo>
                  <a:pt x="9021" y="99947"/>
                </a:lnTo>
                <a:lnTo>
                  <a:pt x="8042" y="99807"/>
                </a:lnTo>
                <a:lnTo>
                  <a:pt x="7104" y="99561"/>
                </a:lnTo>
                <a:lnTo>
                  <a:pt x="6167" y="99246"/>
                </a:lnTo>
                <a:lnTo>
                  <a:pt x="5292" y="98825"/>
                </a:lnTo>
                <a:lnTo>
                  <a:pt x="4438" y="98316"/>
                </a:lnTo>
                <a:lnTo>
                  <a:pt x="3646" y="97737"/>
                </a:lnTo>
                <a:lnTo>
                  <a:pt x="2938" y="97070"/>
                </a:lnTo>
                <a:lnTo>
                  <a:pt x="2271" y="96351"/>
                </a:lnTo>
                <a:lnTo>
                  <a:pt x="1688" y="95561"/>
                </a:lnTo>
                <a:lnTo>
                  <a:pt x="1188" y="94719"/>
                </a:lnTo>
                <a:lnTo>
                  <a:pt x="771" y="93825"/>
                </a:lnTo>
                <a:lnTo>
                  <a:pt x="438" y="92895"/>
                </a:lnTo>
                <a:lnTo>
                  <a:pt x="188" y="91947"/>
                </a:lnTo>
                <a:lnTo>
                  <a:pt x="42" y="90982"/>
                </a:lnTo>
                <a:lnTo>
                  <a:pt x="0" y="90000"/>
                </a:lnTo>
                <a:lnTo>
                  <a:pt x="0" y="30000"/>
                </a:lnTo>
                <a:lnTo>
                  <a:pt x="146" y="27053"/>
                </a:lnTo>
                <a:lnTo>
                  <a:pt x="583" y="24140"/>
                </a:lnTo>
                <a:lnTo>
                  <a:pt x="1292" y="21298"/>
                </a:lnTo>
                <a:lnTo>
                  <a:pt x="2292" y="18526"/>
                </a:lnTo>
                <a:lnTo>
                  <a:pt x="3542" y="15860"/>
                </a:lnTo>
                <a:lnTo>
                  <a:pt x="5063" y="13333"/>
                </a:lnTo>
                <a:lnTo>
                  <a:pt x="6813" y="10965"/>
                </a:lnTo>
                <a:lnTo>
                  <a:pt x="8792" y="8789"/>
                </a:lnTo>
                <a:lnTo>
                  <a:pt x="10958" y="6807"/>
                </a:lnTo>
                <a:lnTo>
                  <a:pt x="13333" y="5053"/>
                </a:lnTo>
                <a:lnTo>
                  <a:pt x="15854" y="3544"/>
                </a:lnTo>
                <a:lnTo>
                  <a:pt x="18521" y="2281"/>
                </a:lnTo>
                <a:lnTo>
                  <a:pt x="21292" y="1298"/>
                </a:lnTo>
                <a:lnTo>
                  <a:pt x="24146" y="579"/>
                </a:lnTo>
                <a:lnTo>
                  <a:pt x="27063" y="140"/>
                </a:lnTo>
                <a:lnTo>
                  <a:pt x="30000" y="0"/>
                </a:lnTo>
                <a:close/>
              </a:path>
            </a:pathLst>
          </a:custGeom>
          <a:solidFill>
            <a:srgbClr val="2C2C2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8947580-35"/>
          <p:cNvSpPr/>
          <p:nvPr/>
        </p:nvSpPr>
        <p:spPr>
          <a:xfrm>
            <a:off x="664369" y="1395413"/>
            <a:ext cx="28575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lnTo>
                  <a:pt x="54900" y="267"/>
                </a:lnTo>
                <a:lnTo>
                  <a:pt x="59767" y="933"/>
                </a:lnTo>
                <a:lnTo>
                  <a:pt x="64500" y="2133"/>
                </a:lnTo>
                <a:lnTo>
                  <a:pt x="69133" y="3800"/>
                </a:lnTo>
                <a:lnTo>
                  <a:pt x="73567" y="5933"/>
                </a:lnTo>
                <a:lnTo>
                  <a:pt x="77767" y="8400"/>
                </a:lnTo>
                <a:lnTo>
                  <a:pt x="81733" y="11333"/>
                </a:lnTo>
                <a:lnTo>
                  <a:pt x="85367" y="14667"/>
                </a:lnTo>
                <a:lnTo>
                  <a:pt x="88667" y="18267"/>
                </a:lnTo>
                <a:lnTo>
                  <a:pt x="91567" y="22200"/>
                </a:lnTo>
                <a:lnTo>
                  <a:pt x="94100" y="26400"/>
                </a:lnTo>
                <a:lnTo>
                  <a:pt x="96200" y="30867"/>
                </a:lnTo>
                <a:lnTo>
                  <a:pt x="97833" y="35467"/>
                </a:lnTo>
                <a:lnTo>
                  <a:pt x="99033" y="40267"/>
                </a:lnTo>
                <a:lnTo>
                  <a:pt x="99767" y="45067"/>
                </a:lnTo>
                <a:lnTo>
                  <a:pt x="100000" y="50000"/>
                </a:lnTo>
                <a:lnTo>
                  <a:pt x="100000" y="100000"/>
                </a:lnTo>
                <a:lnTo>
                  <a:pt x="0" y="100000"/>
                </a:lnTo>
                <a:lnTo>
                  <a:pt x="0" y="50000"/>
                </a:lnTo>
                <a:lnTo>
                  <a:pt x="233" y="45067"/>
                </a:lnTo>
                <a:lnTo>
                  <a:pt x="967" y="40267"/>
                </a:lnTo>
                <a:lnTo>
                  <a:pt x="2167" y="35467"/>
                </a:lnTo>
                <a:lnTo>
                  <a:pt x="3800" y="30867"/>
                </a:lnTo>
                <a:lnTo>
                  <a:pt x="5900" y="26400"/>
                </a:lnTo>
                <a:lnTo>
                  <a:pt x="8433" y="22200"/>
                </a:lnTo>
                <a:lnTo>
                  <a:pt x="11333" y="18267"/>
                </a:lnTo>
                <a:lnTo>
                  <a:pt x="14633" y="14667"/>
                </a:lnTo>
                <a:lnTo>
                  <a:pt x="18267" y="11333"/>
                </a:lnTo>
                <a:lnTo>
                  <a:pt x="22233" y="8400"/>
                </a:lnTo>
                <a:lnTo>
                  <a:pt x="26433" y="5933"/>
                </a:lnTo>
                <a:lnTo>
                  <a:pt x="30867" y="3800"/>
                </a:lnTo>
                <a:lnTo>
                  <a:pt x="35500" y="2133"/>
                </a:lnTo>
                <a:lnTo>
                  <a:pt x="40233" y="933"/>
                </a:lnTo>
                <a:lnTo>
                  <a:pt x="45100" y="267"/>
                </a:lnTo>
                <a:lnTo>
                  <a:pt x="50000" y="0"/>
                </a:lnTo>
                <a:close/>
              </a:path>
            </a:pathLst>
          </a:custGeom>
          <a:solidFill>
            <a:srgbClr val="2C2C2C">
              <a:alpha val="49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7611-46"/>
          <p:cNvSpPr/>
          <p:nvPr/>
        </p:nvSpPr>
        <p:spPr>
          <a:xfrm>
            <a:off x="7786688" y="-285750"/>
            <a:ext cx="1571625" cy="1571625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65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7611-47"/>
          <p:cNvSpPr/>
          <p:nvPr/>
        </p:nvSpPr>
        <p:spPr>
          <a:xfrm>
            <a:off x="142875" y="3786188"/>
            <a:ext cx="1285875" cy="12858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0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7588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758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7591-5"/>
          <p:cNvSpPr/>
          <p:nvPr/>
        </p:nvSpPr>
        <p:spPr>
          <a:xfrm>
            <a:off x="4143375" y="155972"/>
            <a:ext cx="1317575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8947604-19"/>
          <p:cNvSpPr/>
          <p:nvPr/>
        </p:nvSpPr>
        <p:spPr>
          <a:xfrm>
            <a:off x="400050" y="1387822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8947604-20"/>
          <p:cNvSpPr/>
          <p:nvPr/>
        </p:nvSpPr>
        <p:spPr>
          <a:xfrm>
            <a:off x="2785542" y="1414016"/>
            <a:ext cx="109083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9" y="0"/>
                </a:moveTo>
                <a:lnTo>
                  <a:pt x="97391" y="0"/>
                </a:lnTo>
                <a:lnTo>
                  <a:pt x="97643" y="56"/>
                </a:lnTo>
                <a:lnTo>
                  <a:pt x="97904" y="333"/>
                </a:lnTo>
                <a:lnTo>
                  <a:pt x="98148" y="722"/>
                </a:lnTo>
                <a:lnTo>
                  <a:pt x="98391" y="1278"/>
                </a:lnTo>
                <a:lnTo>
                  <a:pt x="98617" y="1944"/>
                </a:lnTo>
                <a:lnTo>
                  <a:pt x="98843" y="2833"/>
                </a:lnTo>
                <a:lnTo>
                  <a:pt x="99043" y="3778"/>
                </a:lnTo>
                <a:lnTo>
                  <a:pt x="99235" y="4889"/>
                </a:lnTo>
                <a:lnTo>
                  <a:pt x="99409" y="6111"/>
                </a:lnTo>
                <a:lnTo>
                  <a:pt x="99557" y="7389"/>
                </a:lnTo>
                <a:lnTo>
                  <a:pt x="99696" y="8833"/>
                </a:lnTo>
                <a:lnTo>
                  <a:pt x="99800" y="10278"/>
                </a:lnTo>
                <a:lnTo>
                  <a:pt x="99887" y="11833"/>
                </a:lnTo>
                <a:lnTo>
                  <a:pt x="99948" y="13389"/>
                </a:lnTo>
                <a:lnTo>
                  <a:pt x="99991" y="15056"/>
                </a:lnTo>
                <a:lnTo>
                  <a:pt x="100000" y="16667"/>
                </a:lnTo>
                <a:lnTo>
                  <a:pt x="100000" y="83333"/>
                </a:lnTo>
                <a:lnTo>
                  <a:pt x="99991" y="84944"/>
                </a:lnTo>
                <a:lnTo>
                  <a:pt x="99948" y="86611"/>
                </a:lnTo>
                <a:lnTo>
                  <a:pt x="99887" y="88167"/>
                </a:lnTo>
                <a:lnTo>
                  <a:pt x="99800" y="89722"/>
                </a:lnTo>
                <a:lnTo>
                  <a:pt x="99696" y="91167"/>
                </a:lnTo>
                <a:lnTo>
                  <a:pt x="99557" y="92611"/>
                </a:lnTo>
                <a:lnTo>
                  <a:pt x="99409" y="93889"/>
                </a:lnTo>
                <a:lnTo>
                  <a:pt x="99235" y="95111"/>
                </a:lnTo>
                <a:lnTo>
                  <a:pt x="99043" y="96222"/>
                </a:lnTo>
                <a:lnTo>
                  <a:pt x="98843" y="97167"/>
                </a:lnTo>
                <a:lnTo>
                  <a:pt x="98617" y="98056"/>
                </a:lnTo>
                <a:lnTo>
                  <a:pt x="98391" y="98722"/>
                </a:lnTo>
                <a:lnTo>
                  <a:pt x="98148" y="99278"/>
                </a:lnTo>
                <a:lnTo>
                  <a:pt x="97904" y="99667"/>
                </a:lnTo>
                <a:lnTo>
                  <a:pt x="97643" y="99944"/>
                </a:lnTo>
                <a:lnTo>
                  <a:pt x="97391" y="100000"/>
                </a:lnTo>
                <a:lnTo>
                  <a:pt x="2609" y="100000"/>
                </a:lnTo>
                <a:lnTo>
                  <a:pt x="2357" y="99944"/>
                </a:lnTo>
                <a:lnTo>
                  <a:pt x="2096" y="99667"/>
                </a:lnTo>
                <a:lnTo>
                  <a:pt x="1852" y="99278"/>
                </a:lnTo>
                <a:lnTo>
                  <a:pt x="1609" y="98722"/>
                </a:lnTo>
                <a:lnTo>
                  <a:pt x="1383" y="98056"/>
                </a:lnTo>
                <a:lnTo>
                  <a:pt x="1157" y="97167"/>
                </a:lnTo>
                <a:lnTo>
                  <a:pt x="957" y="96222"/>
                </a:lnTo>
                <a:lnTo>
                  <a:pt x="765" y="95111"/>
                </a:lnTo>
                <a:lnTo>
                  <a:pt x="591" y="93889"/>
                </a:lnTo>
                <a:lnTo>
                  <a:pt x="443" y="92611"/>
                </a:lnTo>
                <a:lnTo>
                  <a:pt x="304" y="91167"/>
                </a:lnTo>
                <a:lnTo>
                  <a:pt x="200" y="89722"/>
                </a:lnTo>
                <a:lnTo>
                  <a:pt x="113" y="88167"/>
                </a:lnTo>
                <a:lnTo>
                  <a:pt x="52" y="86611"/>
                </a:lnTo>
                <a:lnTo>
                  <a:pt x="9" y="84944"/>
                </a:lnTo>
                <a:lnTo>
                  <a:pt x="0" y="83333"/>
                </a:lnTo>
                <a:lnTo>
                  <a:pt x="0" y="16667"/>
                </a:lnTo>
                <a:lnTo>
                  <a:pt x="9" y="15056"/>
                </a:lnTo>
                <a:lnTo>
                  <a:pt x="52" y="13389"/>
                </a:lnTo>
                <a:lnTo>
                  <a:pt x="113" y="11833"/>
                </a:lnTo>
                <a:lnTo>
                  <a:pt x="200" y="10278"/>
                </a:lnTo>
                <a:lnTo>
                  <a:pt x="304" y="8833"/>
                </a:lnTo>
                <a:lnTo>
                  <a:pt x="443" y="7389"/>
                </a:lnTo>
                <a:lnTo>
                  <a:pt x="591" y="6111"/>
                </a:lnTo>
                <a:lnTo>
                  <a:pt x="765" y="4889"/>
                </a:lnTo>
                <a:lnTo>
                  <a:pt x="957" y="3778"/>
                </a:lnTo>
                <a:lnTo>
                  <a:pt x="1157" y="2833"/>
                </a:lnTo>
                <a:lnTo>
                  <a:pt x="1383" y="1944"/>
                </a:lnTo>
                <a:lnTo>
                  <a:pt x="1609" y="1278"/>
                </a:lnTo>
                <a:lnTo>
                  <a:pt x="1852" y="722"/>
                </a:lnTo>
                <a:lnTo>
                  <a:pt x="2096" y="333"/>
                </a:lnTo>
                <a:lnTo>
                  <a:pt x="2357" y="56"/>
                </a:lnTo>
                <a:lnTo>
                  <a:pt x="2609" y="0"/>
                </a:lnTo>
                <a:close/>
              </a:path>
            </a:pathLst>
          </a:cu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8947604-20__text"/>
          <p:cNvSpPr txBox="1"/>
          <p:nvPr/>
        </p:nvSpPr>
        <p:spPr>
          <a:xfrm>
            <a:off x="2785542" y="1414016"/>
            <a:ext cx="10908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80" spc="23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x²+2x−4=0</a:t>
            </a:r>
            <a:endParaRPr/>
          </a:p>
        </p:txBody>
      </p:sp>
      <p:sp>
        <p:nvSpPr>
          <p:cNvPr id="10" name="el-1785638947604-21"/>
          <p:cNvSpPr/>
          <p:nvPr/>
        </p:nvSpPr>
        <p:spPr>
          <a:xfrm>
            <a:off x="2785542" y="1414016"/>
            <a:ext cx="2857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0"/>
                </a:lnTo>
                <a:lnTo>
                  <a:pt x="80491" y="320"/>
                </a:lnTo>
                <a:lnTo>
                  <a:pt x="70972" y="718"/>
                </a:lnTo>
                <a:lnTo>
                  <a:pt x="61732" y="1269"/>
                </a:lnTo>
                <a:lnTo>
                  <a:pt x="52860" y="1968"/>
                </a:lnTo>
                <a:lnTo>
                  <a:pt x="44443" y="2809"/>
                </a:lnTo>
                <a:lnTo>
                  <a:pt x="36561" y="3783"/>
                </a:lnTo>
                <a:lnTo>
                  <a:pt x="29289" y="4882"/>
                </a:lnTo>
                <a:lnTo>
                  <a:pt x="22699" y="6093"/>
                </a:lnTo>
                <a:lnTo>
                  <a:pt x="16853" y="7407"/>
                </a:lnTo>
                <a:lnTo>
                  <a:pt x="11808" y="8810"/>
                </a:lnTo>
                <a:lnTo>
                  <a:pt x="7612" y="10289"/>
                </a:lnTo>
                <a:lnTo>
                  <a:pt x="4306" y="11829"/>
                </a:lnTo>
                <a:lnTo>
                  <a:pt x="1921" y="13415"/>
                </a:lnTo>
                <a:lnTo>
                  <a:pt x="482" y="15033"/>
                </a:lnTo>
                <a:lnTo>
                  <a:pt x="0" y="16667"/>
                </a:lnTo>
                <a:lnTo>
                  <a:pt x="0" y="83333"/>
                </a:lnTo>
                <a:lnTo>
                  <a:pt x="482" y="84967"/>
                </a:lnTo>
                <a:lnTo>
                  <a:pt x="1921" y="86585"/>
                </a:lnTo>
                <a:lnTo>
                  <a:pt x="4306" y="88171"/>
                </a:lnTo>
                <a:lnTo>
                  <a:pt x="7612" y="89711"/>
                </a:lnTo>
                <a:lnTo>
                  <a:pt x="11808" y="91190"/>
                </a:lnTo>
                <a:lnTo>
                  <a:pt x="16853" y="92593"/>
                </a:lnTo>
                <a:lnTo>
                  <a:pt x="22699" y="93907"/>
                </a:lnTo>
                <a:lnTo>
                  <a:pt x="29289" y="95118"/>
                </a:lnTo>
                <a:lnTo>
                  <a:pt x="36561" y="96217"/>
                </a:lnTo>
                <a:lnTo>
                  <a:pt x="44443" y="97191"/>
                </a:lnTo>
                <a:lnTo>
                  <a:pt x="52860" y="98032"/>
                </a:lnTo>
                <a:lnTo>
                  <a:pt x="61732" y="98731"/>
                </a:lnTo>
                <a:lnTo>
                  <a:pt x="70972" y="99282"/>
                </a:lnTo>
                <a:lnTo>
                  <a:pt x="80491" y="99680"/>
                </a:lnTo>
                <a:lnTo>
                  <a:pt x="90198" y="9992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20"/>
                </a:lnTo>
                <a:lnTo>
                  <a:pt x="95123" y="99680"/>
                </a:lnTo>
                <a:lnTo>
                  <a:pt x="92743" y="99282"/>
                </a:lnTo>
                <a:lnTo>
                  <a:pt x="90433" y="98731"/>
                </a:lnTo>
                <a:lnTo>
                  <a:pt x="88215" y="98032"/>
                </a:lnTo>
                <a:lnTo>
                  <a:pt x="86111" y="97191"/>
                </a:lnTo>
                <a:lnTo>
                  <a:pt x="84140" y="96217"/>
                </a:lnTo>
                <a:lnTo>
                  <a:pt x="82322" y="95118"/>
                </a:lnTo>
                <a:lnTo>
                  <a:pt x="80675" y="93907"/>
                </a:lnTo>
                <a:lnTo>
                  <a:pt x="79213" y="92593"/>
                </a:lnTo>
                <a:lnTo>
                  <a:pt x="77952" y="91190"/>
                </a:lnTo>
                <a:lnTo>
                  <a:pt x="76903" y="89711"/>
                </a:lnTo>
                <a:lnTo>
                  <a:pt x="76076" y="88171"/>
                </a:lnTo>
                <a:lnTo>
                  <a:pt x="75480" y="86585"/>
                </a:lnTo>
                <a:lnTo>
                  <a:pt x="75120" y="84967"/>
                </a:lnTo>
                <a:lnTo>
                  <a:pt x="75000" y="83333"/>
                </a:lnTo>
                <a:lnTo>
                  <a:pt x="75000" y="16667"/>
                </a:lnTo>
                <a:lnTo>
                  <a:pt x="75120" y="15033"/>
                </a:lnTo>
                <a:lnTo>
                  <a:pt x="75480" y="13415"/>
                </a:lnTo>
                <a:lnTo>
                  <a:pt x="76076" y="11829"/>
                </a:lnTo>
                <a:lnTo>
                  <a:pt x="76903" y="10289"/>
                </a:lnTo>
                <a:lnTo>
                  <a:pt x="77952" y="8810"/>
                </a:lnTo>
                <a:lnTo>
                  <a:pt x="79213" y="7407"/>
                </a:lnTo>
                <a:lnTo>
                  <a:pt x="80675" y="6093"/>
                </a:lnTo>
                <a:lnTo>
                  <a:pt x="82322" y="4882"/>
                </a:lnTo>
                <a:lnTo>
                  <a:pt x="84140" y="3783"/>
                </a:lnTo>
                <a:lnTo>
                  <a:pt x="86111" y="2809"/>
                </a:lnTo>
                <a:lnTo>
                  <a:pt x="88215" y="1968"/>
                </a:lnTo>
                <a:lnTo>
                  <a:pt x="90433" y="1269"/>
                </a:lnTo>
                <a:lnTo>
                  <a:pt x="92743" y="718"/>
                </a:lnTo>
                <a:lnTo>
                  <a:pt x="95123" y="320"/>
                </a:lnTo>
                <a:lnTo>
                  <a:pt x="97550" y="8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8947605-23"/>
          <p:cNvSpPr/>
          <p:nvPr/>
        </p:nvSpPr>
        <p:spPr>
          <a:xfrm>
            <a:off x="400050" y="2022128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8947605-25"/>
          <p:cNvSpPr/>
          <p:nvPr/>
        </p:nvSpPr>
        <p:spPr>
          <a:xfrm>
            <a:off x="400050" y="2413546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8947606-27"/>
          <p:cNvSpPr/>
          <p:nvPr/>
        </p:nvSpPr>
        <p:spPr>
          <a:xfrm>
            <a:off x="400050" y="2999333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8947594-10"/>
          <p:cNvSpPr/>
          <p:nvPr/>
        </p:nvSpPr>
        <p:spPr>
          <a:xfrm>
            <a:off x="400050" y="3629397"/>
            <a:ext cx="2632621" cy="319088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8947601-13"/>
          <p:cNvSpPr/>
          <p:nvPr/>
        </p:nvSpPr>
        <p:spPr>
          <a:xfrm>
            <a:off x="5207794" y="1007269"/>
            <a:ext cx="3000375" cy="2888456"/>
          </a:xfrm>
          <a:prstGeom prst="roundRect">
            <a:avLst>
              <a:gd name="adj" fmla="val 5276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6" name="el-1785638947607-31"/>
          <p:cNvCxnSpPr/>
          <p:nvPr/>
        </p:nvCxnSpPr>
        <p:spPr>
          <a:xfrm>
            <a:off x="5329238" y="1384697"/>
            <a:ext cx="2757488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638947609-32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4000"/>
                </a:moveTo>
                <a:lnTo>
                  <a:pt x="61000" y="38000"/>
                </a:lnTo>
                <a:lnTo>
                  <a:pt x="97000" y="38000"/>
                </a:lnTo>
                <a:lnTo>
                  <a:pt x="68000" y="60000"/>
                </a:lnTo>
                <a:lnTo>
                  <a:pt x="79000" y="94000"/>
                </a:lnTo>
                <a:lnTo>
                  <a:pt x="50000" y="72000"/>
                </a:lnTo>
                <a:lnTo>
                  <a:pt x="21000" y="94000"/>
                </a:lnTo>
                <a:lnTo>
                  <a:pt x="32000" y="60000"/>
                </a:lnTo>
                <a:lnTo>
                  <a:pt x="3000" y="38000"/>
                </a:lnTo>
                <a:lnTo>
                  <a:pt x="39000" y="38000"/>
                </a:lnTo>
                <a:close/>
              </a:path>
            </a:pathLst>
          </a:custGeom>
          <a:solidFill>
            <a:srgbClr val="FAF8F3"/>
          </a:solidFill>
          <a:ln w="31433" algn="ctr">
            <a:solidFill>
              <a:srgbClr val="8B25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8947609-33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6000"/>
                </a:moveTo>
                <a:lnTo>
                  <a:pt x="58000" y="42000"/>
                </a:lnTo>
                <a:lnTo>
                  <a:pt x="72000" y="42000"/>
                </a:lnTo>
                <a:lnTo>
                  <a:pt x="62000" y="54000"/>
                </a:lnTo>
                <a:lnTo>
                  <a:pt x="66000" y="68000"/>
                </a:lnTo>
                <a:lnTo>
                  <a:pt x="50000" y="58000"/>
                </a:lnTo>
                <a:lnTo>
                  <a:pt x="34000" y="68000"/>
                </a:lnTo>
                <a:lnTo>
                  <a:pt x="38000" y="54000"/>
                </a:lnTo>
                <a:lnTo>
                  <a:pt x="28000" y="42000"/>
                </a:lnTo>
                <a:lnTo>
                  <a:pt x="42000" y="42000"/>
                </a:lnTo>
                <a:close/>
              </a:path>
            </a:pathLst>
          </a:custGeom>
          <a:noFill/>
          <a:ln w="22860" algn="ctr">
            <a:solidFill>
              <a:srgbClr val="5B7B5A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9" name="el-1785638947609-34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4000"/>
                </a:moveTo>
                <a:lnTo>
                  <a:pt x="79000" y="94000"/>
                </a:lnTo>
              </a:path>
            </a:pathLst>
          </a:custGeom>
          <a:solidFill>
            <a:srgbClr val="000000">
              <a:alpha val="50000"/>
            </a:srgbClr>
          </a:solidFill>
          <a:ln w="17145" algn="ctr">
            <a:solidFill>
              <a:srgbClr val="8B2500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0" name="el-1785638947609-35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00" y="94000"/>
                </a:moveTo>
                <a:lnTo>
                  <a:pt x="79000" y="94000"/>
                </a:lnTo>
              </a:path>
            </a:pathLst>
          </a:custGeom>
          <a:solidFill>
            <a:srgbClr val="000000">
              <a:alpha val="50000"/>
            </a:srgbClr>
          </a:solidFill>
          <a:ln w="17145" algn="ctr">
            <a:solidFill>
              <a:srgbClr val="8B2500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1" name="el-1785638947609-36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000" y="4000"/>
                </a:moveTo>
                <a:cubicBezTo>
                  <a:pt x="53000" y="5657"/>
                  <a:pt x="51657" y="7000"/>
                  <a:pt x="50000" y="7000"/>
                </a:cubicBezTo>
                <a:cubicBezTo>
                  <a:pt x="48343" y="7000"/>
                  <a:pt x="47000" y="5657"/>
                  <a:pt x="47000" y="4000"/>
                </a:cubicBezTo>
                <a:cubicBezTo>
                  <a:pt x="47000" y="2343"/>
                  <a:pt x="48343" y="1000"/>
                  <a:pt x="50000" y="1000"/>
                </a:cubicBezTo>
                <a:cubicBezTo>
                  <a:pt x="51657" y="1000"/>
                  <a:pt x="53000" y="2343"/>
                  <a:pt x="53000" y="4000"/>
                </a:cubicBez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8947609-37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000" y="94000"/>
                </a:moveTo>
                <a:cubicBezTo>
                  <a:pt x="82000" y="95657"/>
                  <a:pt x="80657" y="97000"/>
                  <a:pt x="79000" y="97000"/>
                </a:cubicBezTo>
                <a:cubicBezTo>
                  <a:pt x="77343" y="97000"/>
                  <a:pt x="76000" y="95657"/>
                  <a:pt x="76000" y="94000"/>
                </a:cubicBezTo>
                <a:cubicBezTo>
                  <a:pt x="76000" y="92343"/>
                  <a:pt x="77343" y="91000"/>
                  <a:pt x="79000" y="91000"/>
                </a:cubicBezTo>
                <a:cubicBezTo>
                  <a:pt x="80657" y="91000"/>
                  <a:pt x="82000" y="92343"/>
                  <a:pt x="82000" y="94000"/>
                </a:cubicBez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8947610-38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000" y="94000"/>
                </a:moveTo>
                <a:cubicBezTo>
                  <a:pt x="24000" y="95657"/>
                  <a:pt x="22657" y="97000"/>
                  <a:pt x="21000" y="97000"/>
                </a:cubicBezTo>
                <a:cubicBezTo>
                  <a:pt x="19343" y="97000"/>
                  <a:pt x="18000" y="95657"/>
                  <a:pt x="18000" y="94000"/>
                </a:cubicBezTo>
                <a:cubicBezTo>
                  <a:pt x="18000" y="92343"/>
                  <a:pt x="19343" y="91000"/>
                  <a:pt x="21000" y="91000"/>
                </a:cubicBezTo>
                <a:cubicBezTo>
                  <a:pt x="22657" y="91000"/>
                  <a:pt x="24000" y="92343"/>
                  <a:pt x="24000" y="94000"/>
                </a:cubicBez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8947610-39"/>
          <p:cNvSpPr/>
          <p:nvPr/>
        </p:nvSpPr>
        <p:spPr>
          <a:xfrm>
            <a:off x="5993606" y="1502569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000" y="72000"/>
                </a:moveTo>
                <a:cubicBezTo>
                  <a:pt x="53000" y="73657"/>
                  <a:pt x="51657" y="75000"/>
                  <a:pt x="50000" y="75000"/>
                </a:cubicBezTo>
                <a:cubicBezTo>
                  <a:pt x="48343" y="75000"/>
                  <a:pt x="47000" y="73657"/>
                  <a:pt x="47000" y="72000"/>
                </a:cubicBezTo>
                <a:cubicBezTo>
                  <a:pt x="47000" y="70343"/>
                  <a:pt x="48343" y="69000"/>
                  <a:pt x="50000" y="69000"/>
                </a:cubicBezTo>
                <a:cubicBezTo>
                  <a:pt x="51657" y="69000"/>
                  <a:pt x="53000" y="70343"/>
                  <a:pt x="53000" y="72000"/>
                </a:cubicBezTo>
                <a:close/>
              </a:path>
            </a:pathLst>
          </a:custGeom>
          <a:solidFill>
            <a:srgbClr val="5B7B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8947610-40"/>
          <p:cNvSpPr/>
          <p:nvPr/>
        </p:nvSpPr>
        <p:spPr>
          <a:xfrm>
            <a:off x="5653236" y="3045619"/>
            <a:ext cx="1004739" cy="2333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638947610-41"/>
          <p:cNvSpPr/>
          <p:nvPr/>
        </p:nvSpPr>
        <p:spPr>
          <a:xfrm>
            <a:off x="6757988" y="3045619"/>
            <a:ext cx="1004739" cy="2333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638947607-29"/>
          <p:cNvSpPr/>
          <p:nvPr/>
        </p:nvSpPr>
        <p:spPr>
          <a:xfrm>
            <a:off x="5329238" y="3350419"/>
            <a:ext cx="2757488" cy="395288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8" name="el-1785638947595-12"/>
          <p:cNvCxnSpPr/>
          <p:nvPr/>
        </p:nvCxnSpPr>
        <p:spPr>
          <a:xfrm>
            <a:off x="5207794" y="4027885"/>
            <a:ext cx="3000375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638947591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8947590-3"/>
          <p:cNvSpPr txBox="1"/>
          <p:nvPr/>
        </p:nvSpPr>
        <p:spPr>
          <a:xfrm>
            <a:off x="400050" y="101203"/>
            <a:ext cx="371475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文化拓展——黄金分割数的奥秘</a:t>
            </a:r>
            <a:endParaRPr/>
          </a:p>
        </p:txBody>
      </p:sp>
      <p:sp>
        <p:nvSpPr>
          <p:cNvPr id="31" name="el-1785638947590-4"/>
          <p:cNvSpPr txBox="1"/>
          <p:nvPr/>
        </p:nvSpPr>
        <p:spPr>
          <a:xfrm>
            <a:off x="4250531" y="177403"/>
            <a:ext cx="126756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文化 · 审美 · 数学</a:t>
            </a:r>
            <a:endParaRPr/>
          </a:p>
        </p:txBody>
      </p:sp>
      <p:sp>
        <p:nvSpPr>
          <p:cNvPr id="32" name="el-1785638947603-18"/>
          <p:cNvSpPr txBox="1"/>
          <p:nvPr/>
        </p:nvSpPr>
        <p:spPr>
          <a:xfrm>
            <a:off x="346472" y="1425922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33" name="el-1785638947602-14"/>
          <p:cNvSpPr txBox="1"/>
          <p:nvPr/>
        </p:nvSpPr>
        <p:spPr>
          <a:xfrm>
            <a:off x="700088" y="1366391"/>
            <a:ext cx="3771900" cy="5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6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引言中的人体雕像问题，解方程 </a:t>
            </a:r>
            <a:r>
              <a:rPr sz="107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得到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 = −1+√5 ≈ 1.24</a:t>
            </a:r>
            <a:endParaRPr/>
          </a:p>
        </p:txBody>
      </p:sp>
      <p:sp>
        <p:nvSpPr>
          <p:cNvPr id="34" name="el-1785638947604-22"/>
          <p:cNvSpPr txBox="1"/>
          <p:nvPr/>
        </p:nvSpPr>
        <p:spPr>
          <a:xfrm>
            <a:off x="346472" y="2060228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35" name="el-1785638947603-15"/>
          <p:cNvSpPr txBox="1"/>
          <p:nvPr/>
        </p:nvSpPr>
        <p:spPr>
          <a:xfrm>
            <a:off x="700088" y="2000696"/>
            <a:ext cx="2656582" cy="2628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黄金分割数 </a:t>
            </a:r>
            <a:r>
              <a:rPr b="1" sz="1290" spc="23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φ = (√5−1)/2 ≈ 0.618</a:t>
            </a:r>
            <a:endParaRPr/>
          </a:p>
        </p:txBody>
      </p:sp>
      <p:sp>
        <p:nvSpPr>
          <p:cNvPr id="36" name="el-1785638947605-24"/>
          <p:cNvSpPr txBox="1"/>
          <p:nvPr/>
        </p:nvSpPr>
        <p:spPr>
          <a:xfrm>
            <a:off x="346472" y="2451646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37" name="el-1785638947603-16"/>
          <p:cNvSpPr txBox="1"/>
          <p:nvPr/>
        </p:nvSpPr>
        <p:spPr>
          <a:xfrm>
            <a:off x="700088" y="2392115"/>
            <a:ext cx="377190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应用广泛：</a:t>
            </a:r>
            <a:r>
              <a:rPr b="1" sz="1120" spc="23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帕特农神庙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 spc="23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蒙娜丽莎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 spc="23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五角星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中都蕴含黄金分割</a:t>
            </a:r>
            <a:endParaRPr/>
          </a:p>
        </p:txBody>
      </p:sp>
      <p:sp>
        <p:nvSpPr>
          <p:cNvPr id="38" name="el-1785638947605-26"/>
          <p:cNvSpPr txBox="1"/>
          <p:nvPr/>
        </p:nvSpPr>
        <p:spPr>
          <a:xfrm>
            <a:off x="346472" y="3037433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23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39" name="el-1785638947603-17"/>
          <p:cNvSpPr txBox="1"/>
          <p:nvPr/>
        </p:nvSpPr>
        <p:spPr>
          <a:xfrm>
            <a:off x="700088" y="2977902"/>
            <a:ext cx="3771900" cy="4800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华罗庚先生推广的 </a:t>
            </a:r>
            <a:r>
              <a:rPr b="1" sz="1230" spc="23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优选法</a:t>
            </a:r>
            <a:r>
              <a:rPr sz="1120" spc="2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中的 0.618 法就应用了黄金分割数</a:t>
            </a:r>
            <a:endParaRPr/>
          </a:p>
        </p:txBody>
      </p:sp>
      <p:sp>
        <p:nvSpPr>
          <p:cNvPr id="40" name="el-1785638947594-9"/>
          <p:cNvSpPr txBox="1"/>
          <p:nvPr/>
        </p:nvSpPr>
        <p:spPr>
          <a:xfrm>
            <a:off x="550069" y="3693691"/>
            <a:ext cx="254332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φ ≈ 0.618</a:t>
            </a: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 ·  自然界与艺术中的神秘比例</a:t>
            </a:r>
            <a:endParaRPr/>
          </a:p>
        </p:txBody>
      </p:sp>
      <p:sp>
        <p:nvSpPr>
          <p:cNvPr id="41" name="el-1785638947607-30"/>
          <p:cNvSpPr txBox="1"/>
          <p:nvPr/>
        </p:nvSpPr>
        <p:spPr>
          <a:xfrm>
            <a:off x="5264944" y="1143000"/>
            <a:ext cx="28860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✦ 五角星中的黄金分割</a:t>
            </a:r>
            <a:endParaRPr/>
          </a:p>
        </p:txBody>
      </p:sp>
      <p:sp>
        <p:nvSpPr>
          <p:cNvPr id="42" name="el-1785638947611-44"/>
          <p:cNvSpPr txBox="1"/>
          <p:nvPr/>
        </p:nvSpPr>
        <p:spPr>
          <a:xfrm>
            <a:off x="5774680" y="3086100"/>
            <a:ext cx="17963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φ</a:t>
            </a:r>
            <a:endParaRPr/>
          </a:p>
        </p:txBody>
      </p:sp>
      <p:sp>
        <p:nvSpPr>
          <p:cNvPr id="43" name="el-1785638947611-42"/>
          <p:cNvSpPr txBox="1"/>
          <p:nvPr/>
        </p:nvSpPr>
        <p:spPr>
          <a:xfrm>
            <a:off x="5929313" y="3081338"/>
            <a:ext cx="6679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对角线交点</a:t>
            </a:r>
            <a:endParaRPr/>
          </a:p>
        </p:txBody>
      </p:sp>
      <p:sp>
        <p:nvSpPr>
          <p:cNvPr id="44" name="el-1785638947611-45"/>
          <p:cNvSpPr txBox="1"/>
          <p:nvPr/>
        </p:nvSpPr>
        <p:spPr>
          <a:xfrm>
            <a:off x="6879431" y="3086100"/>
            <a:ext cx="17963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φ</a:t>
            </a:r>
            <a:endParaRPr/>
          </a:p>
        </p:txBody>
      </p:sp>
      <p:sp>
        <p:nvSpPr>
          <p:cNvPr id="45" name="el-1785638947611-43"/>
          <p:cNvSpPr txBox="1"/>
          <p:nvPr/>
        </p:nvSpPr>
        <p:spPr>
          <a:xfrm>
            <a:off x="7034064" y="3081338"/>
            <a:ext cx="6679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边与对角线</a:t>
            </a:r>
            <a:endParaRPr/>
          </a:p>
        </p:txBody>
      </p:sp>
      <p:sp>
        <p:nvSpPr>
          <p:cNvPr id="46" name="el-1785638947606-28"/>
          <p:cNvSpPr txBox="1"/>
          <p:nvPr/>
        </p:nvSpPr>
        <p:spPr>
          <a:xfrm>
            <a:off x="5493544" y="3400425"/>
            <a:ext cx="2428875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080"/>
              </a:lnSpc>
            </a:pPr>
            <a:r>
              <a:rPr sz="900" spc="28">
                <a:solidFill>
                  <a:srgbClr val="6B5B4A"/>
                </a:solidFill>
                <a:latin typeface="Microsoft YaHei"/>
                <a:ea typeface="Microsoft YaHei"/>
                <a:cs typeface="Microsoft YaHei"/>
              </a:rPr>
              <a:t>正五角星中，每条对角线都被交点分成 </a:t>
            </a: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黄金比例</a:t>
            </a:r>
            <a:endParaRPr/>
          </a:p>
        </p:txBody>
      </p:sp>
      <p:sp>
        <p:nvSpPr>
          <p:cNvPr id="47" name="el-1785638947595-11"/>
          <p:cNvSpPr txBox="1"/>
          <p:nvPr/>
        </p:nvSpPr>
        <p:spPr>
          <a:xfrm>
            <a:off x="5147072" y="4117182"/>
            <a:ext cx="312181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φ = 0.618...</a:t>
            </a: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 ·  黄金分割无处不在</a:t>
            </a:r>
            <a:endParaRPr/>
          </a:p>
        </p:txBody>
      </p:sp>
      <p:sp>
        <p:nvSpPr>
          <p:cNvPr id="48" name="el-1785638947591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49" name="el-1785638947591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14 / 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8948051-70"/>
          <p:cNvSpPr/>
          <p:nvPr/>
        </p:nvSpPr>
        <p:spPr>
          <a:xfrm>
            <a:off x="7715250" y="-28575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8B2500">
                  <a:alpha val="4000"/>
                </a:srgbClr>
              </a:gs>
              <a:gs pos="70000">
                <a:srgbClr val="5A4632">
                  <a:alpha val="2000"/>
                </a:srgbClr>
              </a:gs>
              <a:gs pos="80000">
                <a:srgbClr val="5A4632">
                  <a:alpha val="0"/>
                </a:srgbClr>
              </a:gs>
            </a:gsLst>
            <a:path path="circle">
              <a:fillToRect l="40000" t="30000" r="6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8948051-71"/>
          <p:cNvSpPr/>
          <p:nvPr/>
        </p:nvSpPr>
        <p:spPr>
          <a:xfrm>
            <a:off x="142875" y="3786188"/>
            <a:ext cx="1285875" cy="1285875"/>
          </a:xfrm>
          <a:prstGeom prst="ellipse">
            <a:avLst/>
          </a:prstGeom>
          <a:gradFill rotWithShape="1">
            <a:gsLst>
              <a:gs pos="0">
                <a:srgbClr val="5B7B5A">
                  <a:alpha val="5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894803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63894803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638948031-5"/>
          <p:cNvSpPr/>
          <p:nvPr/>
        </p:nvSpPr>
        <p:spPr>
          <a:xfrm>
            <a:off x="3114675" y="155972"/>
            <a:ext cx="958081" cy="195263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638948034-13"/>
          <p:cNvCxnSpPr/>
          <p:nvPr/>
        </p:nvCxnSpPr>
        <p:spPr>
          <a:xfrm>
            <a:off x="400050" y="1515666"/>
            <a:ext cx="405765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8948033-11"/>
          <p:cNvSpPr/>
          <p:nvPr/>
        </p:nvSpPr>
        <p:spPr>
          <a:xfrm>
            <a:off x="400050" y="1633538"/>
            <a:ext cx="4057650" cy="2066925"/>
          </a:xfrm>
          <a:prstGeom prst="roundRect">
            <a:avLst>
              <a:gd name="adj" fmla="val 7373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8948043-45"/>
          <p:cNvSpPr/>
          <p:nvPr/>
        </p:nvSpPr>
        <p:spPr>
          <a:xfrm>
            <a:off x="1997274" y="1783556"/>
            <a:ext cx="863203" cy="271463"/>
          </a:xfrm>
          <a:prstGeom prst="roundRect">
            <a:avLst>
              <a:gd name="adj" fmla="val 50000"/>
            </a:avLst>
          </a:prstGeom>
          <a:solidFill>
            <a:srgbClr val="8B2500"/>
          </a:solidFill>
          <a:ln w="7144" algn="in">
            <a:solidFill>
              <a:srgbClr val="8B2500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8948041-36"/>
          <p:cNvSpPr/>
          <p:nvPr/>
        </p:nvSpPr>
        <p:spPr>
          <a:xfrm>
            <a:off x="2108820" y="2312194"/>
            <a:ext cx="640035" cy="2714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8948042-38"/>
          <p:cNvSpPr/>
          <p:nvPr/>
        </p:nvSpPr>
        <p:spPr>
          <a:xfrm>
            <a:off x="1507703" y="2840831"/>
            <a:ext cx="1842269" cy="27146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8948036-19"/>
          <p:cNvSpPr/>
          <p:nvPr/>
        </p:nvSpPr>
        <p:spPr>
          <a:xfrm>
            <a:off x="521494" y="3198019"/>
            <a:ext cx="3814763" cy="366713"/>
          </a:xfrm>
          <a:prstGeom prst="roundRect">
            <a:avLst>
              <a:gd name="adj" fmla="val 50000"/>
            </a:avLst>
          </a:prstGeom>
          <a:solidFill>
            <a:srgbClr val="FAF8F3"/>
          </a:solidFill>
          <a:ln w="7144" algn="in">
            <a:solidFill>
              <a:srgbClr val="D4C9B0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638948033-10"/>
          <p:cNvCxnSpPr/>
          <p:nvPr/>
        </p:nvCxnSpPr>
        <p:spPr>
          <a:xfrm>
            <a:off x="400050" y="3818334"/>
            <a:ext cx="4057650" cy="914"/>
          </a:xfrm>
          <a:prstGeom prst="line">
            <a:avLst/>
          </a:prstGeom>
          <a:ln w="7144" cap="flat">
            <a:solidFill>
              <a:srgbClr val="D4C9B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638948034-14"/>
          <p:cNvCxnSpPr/>
          <p:nvPr/>
        </p:nvCxnSpPr>
        <p:spPr>
          <a:xfrm>
            <a:off x="4686300" y="1308274"/>
            <a:ext cx="4057650" cy="914"/>
          </a:xfrm>
          <a:prstGeom prst="line">
            <a:avLst/>
          </a:prstGeom>
          <a:ln w="7144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8948037-21"/>
          <p:cNvSpPr/>
          <p:nvPr/>
        </p:nvSpPr>
        <p:spPr>
          <a:xfrm>
            <a:off x="4686300" y="1411858"/>
            <a:ext cx="4057650" cy="3885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8"/>
                </a:lnTo>
                <a:lnTo>
                  <a:pt x="98300" y="415"/>
                </a:lnTo>
                <a:lnTo>
                  <a:pt x="98500" y="951"/>
                </a:lnTo>
                <a:lnTo>
                  <a:pt x="98695" y="1683"/>
                </a:lnTo>
                <a:lnTo>
                  <a:pt x="98883" y="2585"/>
                </a:lnTo>
                <a:lnTo>
                  <a:pt x="99061" y="3707"/>
                </a:lnTo>
                <a:lnTo>
                  <a:pt x="99228" y="4976"/>
                </a:lnTo>
                <a:lnTo>
                  <a:pt x="99380" y="6439"/>
                </a:lnTo>
                <a:lnTo>
                  <a:pt x="99521" y="8024"/>
                </a:lnTo>
                <a:lnTo>
                  <a:pt x="99643" y="9756"/>
                </a:lnTo>
                <a:lnTo>
                  <a:pt x="99751" y="11610"/>
                </a:lnTo>
                <a:lnTo>
                  <a:pt x="99838" y="13561"/>
                </a:lnTo>
                <a:lnTo>
                  <a:pt x="99908" y="15585"/>
                </a:lnTo>
                <a:lnTo>
                  <a:pt x="99960" y="17659"/>
                </a:lnTo>
                <a:lnTo>
                  <a:pt x="99991" y="19805"/>
                </a:lnTo>
                <a:lnTo>
                  <a:pt x="100000" y="21951"/>
                </a:lnTo>
                <a:lnTo>
                  <a:pt x="100000" y="78049"/>
                </a:lnTo>
                <a:lnTo>
                  <a:pt x="99991" y="80195"/>
                </a:lnTo>
                <a:lnTo>
                  <a:pt x="99960" y="82341"/>
                </a:lnTo>
                <a:lnTo>
                  <a:pt x="99908" y="84415"/>
                </a:lnTo>
                <a:lnTo>
                  <a:pt x="99838" y="86439"/>
                </a:lnTo>
                <a:lnTo>
                  <a:pt x="99751" y="88390"/>
                </a:lnTo>
                <a:lnTo>
                  <a:pt x="99643" y="90244"/>
                </a:lnTo>
                <a:lnTo>
                  <a:pt x="99521" y="91976"/>
                </a:lnTo>
                <a:lnTo>
                  <a:pt x="99380" y="93561"/>
                </a:lnTo>
                <a:lnTo>
                  <a:pt x="99228" y="95024"/>
                </a:lnTo>
                <a:lnTo>
                  <a:pt x="99061" y="96293"/>
                </a:lnTo>
                <a:lnTo>
                  <a:pt x="98883" y="97415"/>
                </a:lnTo>
                <a:lnTo>
                  <a:pt x="98695" y="98317"/>
                </a:lnTo>
                <a:lnTo>
                  <a:pt x="98500" y="99049"/>
                </a:lnTo>
                <a:lnTo>
                  <a:pt x="98300" y="99585"/>
                </a:lnTo>
                <a:lnTo>
                  <a:pt x="98094" y="99902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2"/>
                </a:lnTo>
                <a:lnTo>
                  <a:pt x="1700" y="99585"/>
                </a:lnTo>
                <a:lnTo>
                  <a:pt x="1500" y="99049"/>
                </a:lnTo>
                <a:lnTo>
                  <a:pt x="1305" y="98317"/>
                </a:lnTo>
                <a:lnTo>
                  <a:pt x="1117" y="97415"/>
                </a:lnTo>
                <a:lnTo>
                  <a:pt x="939" y="96293"/>
                </a:lnTo>
                <a:lnTo>
                  <a:pt x="772" y="95024"/>
                </a:lnTo>
                <a:lnTo>
                  <a:pt x="620" y="93561"/>
                </a:lnTo>
                <a:lnTo>
                  <a:pt x="479" y="91976"/>
                </a:lnTo>
                <a:lnTo>
                  <a:pt x="357" y="90244"/>
                </a:lnTo>
                <a:lnTo>
                  <a:pt x="249" y="88390"/>
                </a:lnTo>
                <a:lnTo>
                  <a:pt x="162" y="86439"/>
                </a:lnTo>
                <a:lnTo>
                  <a:pt x="92" y="84415"/>
                </a:lnTo>
                <a:lnTo>
                  <a:pt x="40" y="82341"/>
                </a:lnTo>
                <a:lnTo>
                  <a:pt x="9" y="80195"/>
                </a:lnTo>
                <a:lnTo>
                  <a:pt x="0" y="78049"/>
                </a:lnTo>
                <a:lnTo>
                  <a:pt x="0" y="21951"/>
                </a:lnTo>
                <a:lnTo>
                  <a:pt x="9" y="19805"/>
                </a:lnTo>
                <a:lnTo>
                  <a:pt x="40" y="17659"/>
                </a:lnTo>
                <a:lnTo>
                  <a:pt x="92" y="15585"/>
                </a:lnTo>
                <a:lnTo>
                  <a:pt x="162" y="13561"/>
                </a:lnTo>
                <a:lnTo>
                  <a:pt x="249" y="11610"/>
                </a:lnTo>
                <a:lnTo>
                  <a:pt x="357" y="9756"/>
                </a:lnTo>
                <a:lnTo>
                  <a:pt x="479" y="8024"/>
                </a:lnTo>
                <a:lnTo>
                  <a:pt x="620" y="6439"/>
                </a:lnTo>
                <a:lnTo>
                  <a:pt x="772" y="4976"/>
                </a:lnTo>
                <a:lnTo>
                  <a:pt x="939" y="3707"/>
                </a:lnTo>
                <a:lnTo>
                  <a:pt x="1117" y="2585"/>
                </a:lnTo>
                <a:lnTo>
                  <a:pt x="1305" y="1683"/>
                </a:lnTo>
                <a:lnTo>
                  <a:pt x="1500" y="951"/>
                </a:lnTo>
                <a:lnTo>
                  <a:pt x="1700" y="415"/>
                </a:lnTo>
                <a:lnTo>
                  <a:pt x="1906" y="98"/>
                </a:lnTo>
                <a:lnTo>
                  <a:pt x="211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8948039-26"/>
          <p:cNvSpPr/>
          <p:nvPr/>
        </p:nvSpPr>
        <p:spPr>
          <a:xfrm>
            <a:off x="4686300" y="1411858"/>
            <a:ext cx="85725" cy="3885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6"/>
                </a:lnTo>
                <a:lnTo>
                  <a:pt x="80491" y="424"/>
                </a:lnTo>
                <a:lnTo>
                  <a:pt x="70972" y="950"/>
                </a:lnTo>
                <a:lnTo>
                  <a:pt x="61732" y="1679"/>
                </a:lnTo>
                <a:lnTo>
                  <a:pt x="52860" y="2605"/>
                </a:lnTo>
                <a:lnTo>
                  <a:pt x="44443" y="3718"/>
                </a:lnTo>
                <a:lnTo>
                  <a:pt x="36561" y="5008"/>
                </a:lnTo>
                <a:lnTo>
                  <a:pt x="29289" y="6461"/>
                </a:lnTo>
                <a:lnTo>
                  <a:pt x="22699" y="8065"/>
                </a:lnTo>
                <a:lnTo>
                  <a:pt x="16853" y="9804"/>
                </a:lnTo>
                <a:lnTo>
                  <a:pt x="11808" y="11661"/>
                </a:lnTo>
                <a:lnTo>
                  <a:pt x="7612" y="13618"/>
                </a:lnTo>
                <a:lnTo>
                  <a:pt x="4306" y="15657"/>
                </a:lnTo>
                <a:lnTo>
                  <a:pt x="1921" y="17757"/>
                </a:lnTo>
                <a:lnTo>
                  <a:pt x="482" y="19898"/>
                </a:lnTo>
                <a:lnTo>
                  <a:pt x="0" y="22061"/>
                </a:lnTo>
                <a:lnTo>
                  <a:pt x="0" y="77939"/>
                </a:lnTo>
                <a:lnTo>
                  <a:pt x="482" y="80102"/>
                </a:lnTo>
                <a:lnTo>
                  <a:pt x="1921" y="82243"/>
                </a:lnTo>
                <a:lnTo>
                  <a:pt x="4306" y="84343"/>
                </a:lnTo>
                <a:lnTo>
                  <a:pt x="7612" y="86382"/>
                </a:lnTo>
                <a:lnTo>
                  <a:pt x="11808" y="88339"/>
                </a:lnTo>
                <a:lnTo>
                  <a:pt x="16853" y="90196"/>
                </a:lnTo>
                <a:lnTo>
                  <a:pt x="22699" y="91935"/>
                </a:lnTo>
                <a:lnTo>
                  <a:pt x="29289" y="93539"/>
                </a:lnTo>
                <a:lnTo>
                  <a:pt x="36561" y="94992"/>
                </a:lnTo>
                <a:lnTo>
                  <a:pt x="44443" y="96282"/>
                </a:lnTo>
                <a:lnTo>
                  <a:pt x="52860" y="97395"/>
                </a:lnTo>
                <a:lnTo>
                  <a:pt x="61732" y="98321"/>
                </a:lnTo>
                <a:lnTo>
                  <a:pt x="70972" y="99050"/>
                </a:lnTo>
                <a:lnTo>
                  <a:pt x="80491" y="99576"/>
                </a:lnTo>
                <a:lnTo>
                  <a:pt x="90198" y="9989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4"/>
                </a:lnTo>
                <a:lnTo>
                  <a:pt x="86994" y="99576"/>
                </a:lnTo>
                <a:lnTo>
                  <a:pt x="80648" y="99050"/>
                </a:lnTo>
                <a:lnTo>
                  <a:pt x="74488" y="98321"/>
                </a:lnTo>
                <a:lnTo>
                  <a:pt x="68574" y="97395"/>
                </a:lnTo>
                <a:lnTo>
                  <a:pt x="62962" y="96282"/>
                </a:lnTo>
                <a:lnTo>
                  <a:pt x="57707" y="94992"/>
                </a:lnTo>
                <a:lnTo>
                  <a:pt x="52860" y="93539"/>
                </a:lnTo>
                <a:lnTo>
                  <a:pt x="48466" y="91935"/>
                </a:lnTo>
                <a:lnTo>
                  <a:pt x="44569" y="90196"/>
                </a:lnTo>
                <a:lnTo>
                  <a:pt x="41205" y="88339"/>
                </a:lnTo>
                <a:lnTo>
                  <a:pt x="38408" y="86382"/>
                </a:lnTo>
                <a:lnTo>
                  <a:pt x="36204" y="84343"/>
                </a:lnTo>
                <a:lnTo>
                  <a:pt x="34614" y="82243"/>
                </a:lnTo>
                <a:lnTo>
                  <a:pt x="33654" y="80102"/>
                </a:lnTo>
                <a:lnTo>
                  <a:pt x="33333" y="77939"/>
                </a:lnTo>
                <a:lnTo>
                  <a:pt x="33333" y="22061"/>
                </a:lnTo>
                <a:lnTo>
                  <a:pt x="33654" y="19898"/>
                </a:lnTo>
                <a:lnTo>
                  <a:pt x="34614" y="17757"/>
                </a:lnTo>
                <a:lnTo>
                  <a:pt x="36204" y="15657"/>
                </a:lnTo>
                <a:lnTo>
                  <a:pt x="38408" y="13618"/>
                </a:lnTo>
                <a:lnTo>
                  <a:pt x="41205" y="11661"/>
                </a:lnTo>
                <a:lnTo>
                  <a:pt x="44569" y="9804"/>
                </a:lnTo>
                <a:lnTo>
                  <a:pt x="48466" y="8065"/>
                </a:lnTo>
                <a:lnTo>
                  <a:pt x="52860" y="6461"/>
                </a:lnTo>
                <a:lnTo>
                  <a:pt x="57707" y="5008"/>
                </a:lnTo>
                <a:lnTo>
                  <a:pt x="62962" y="3718"/>
                </a:lnTo>
                <a:lnTo>
                  <a:pt x="68574" y="2605"/>
                </a:lnTo>
                <a:lnTo>
                  <a:pt x="74488" y="1679"/>
                </a:lnTo>
                <a:lnTo>
                  <a:pt x="80648" y="950"/>
                </a:lnTo>
                <a:lnTo>
                  <a:pt x="86994" y="424"/>
                </a:lnTo>
                <a:lnTo>
                  <a:pt x="93466" y="10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8948044-47"/>
          <p:cNvSpPr/>
          <p:nvPr/>
        </p:nvSpPr>
        <p:spPr>
          <a:xfrm>
            <a:off x="4829175" y="1511871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8948037-22"/>
          <p:cNvSpPr/>
          <p:nvPr/>
        </p:nvSpPr>
        <p:spPr>
          <a:xfrm>
            <a:off x="4686300" y="1886173"/>
            <a:ext cx="40576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5"/>
                </a:lnTo>
                <a:lnTo>
                  <a:pt x="98300" y="405"/>
                </a:lnTo>
                <a:lnTo>
                  <a:pt x="98500" y="929"/>
                </a:lnTo>
                <a:lnTo>
                  <a:pt x="98695" y="1643"/>
                </a:lnTo>
                <a:lnTo>
                  <a:pt x="98883" y="2524"/>
                </a:lnTo>
                <a:lnTo>
                  <a:pt x="99061" y="3619"/>
                </a:lnTo>
                <a:lnTo>
                  <a:pt x="99228" y="4857"/>
                </a:lnTo>
                <a:lnTo>
                  <a:pt x="99380" y="6286"/>
                </a:lnTo>
                <a:lnTo>
                  <a:pt x="99521" y="7833"/>
                </a:lnTo>
                <a:lnTo>
                  <a:pt x="99643" y="9524"/>
                </a:lnTo>
                <a:lnTo>
                  <a:pt x="99751" y="11333"/>
                </a:lnTo>
                <a:lnTo>
                  <a:pt x="99838" y="13238"/>
                </a:lnTo>
                <a:lnTo>
                  <a:pt x="99908" y="15214"/>
                </a:lnTo>
                <a:lnTo>
                  <a:pt x="99960" y="17238"/>
                </a:lnTo>
                <a:lnTo>
                  <a:pt x="99991" y="19333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67"/>
                </a:lnTo>
                <a:lnTo>
                  <a:pt x="99960" y="82762"/>
                </a:lnTo>
                <a:lnTo>
                  <a:pt x="99908" y="84786"/>
                </a:lnTo>
                <a:lnTo>
                  <a:pt x="99838" y="86762"/>
                </a:lnTo>
                <a:lnTo>
                  <a:pt x="99751" y="88667"/>
                </a:lnTo>
                <a:lnTo>
                  <a:pt x="99643" y="90476"/>
                </a:lnTo>
                <a:lnTo>
                  <a:pt x="99521" y="92167"/>
                </a:lnTo>
                <a:lnTo>
                  <a:pt x="99380" y="93714"/>
                </a:lnTo>
                <a:lnTo>
                  <a:pt x="99228" y="95143"/>
                </a:lnTo>
                <a:lnTo>
                  <a:pt x="99061" y="96381"/>
                </a:lnTo>
                <a:lnTo>
                  <a:pt x="98883" y="97476"/>
                </a:lnTo>
                <a:lnTo>
                  <a:pt x="98695" y="98357"/>
                </a:lnTo>
                <a:lnTo>
                  <a:pt x="98500" y="99071"/>
                </a:lnTo>
                <a:lnTo>
                  <a:pt x="98300" y="99595"/>
                </a:lnTo>
                <a:lnTo>
                  <a:pt x="98094" y="99905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5"/>
                </a:lnTo>
                <a:lnTo>
                  <a:pt x="1700" y="99595"/>
                </a:lnTo>
                <a:lnTo>
                  <a:pt x="1500" y="99071"/>
                </a:lnTo>
                <a:lnTo>
                  <a:pt x="1305" y="98357"/>
                </a:lnTo>
                <a:lnTo>
                  <a:pt x="1117" y="97476"/>
                </a:lnTo>
                <a:lnTo>
                  <a:pt x="939" y="96381"/>
                </a:lnTo>
                <a:lnTo>
                  <a:pt x="772" y="95143"/>
                </a:lnTo>
                <a:lnTo>
                  <a:pt x="620" y="93714"/>
                </a:lnTo>
                <a:lnTo>
                  <a:pt x="479" y="92167"/>
                </a:lnTo>
                <a:lnTo>
                  <a:pt x="357" y="90476"/>
                </a:lnTo>
                <a:lnTo>
                  <a:pt x="249" y="88667"/>
                </a:lnTo>
                <a:lnTo>
                  <a:pt x="162" y="86762"/>
                </a:lnTo>
                <a:lnTo>
                  <a:pt x="92" y="84786"/>
                </a:lnTo>
                <a:lnTo>
                  <a:pt x="40" y="82762"/>
                </a:lnTo>
                <a:lnTo>
                  <a:pt x="9" y="80667"/>
                </a:lnTo>
                <a:lnTo>
                  <a:pt x="0" y="78571"/>
                </a:lnTo>
                <a:lnTo>
                  <a:pt x="0" y="21429"/>
                </a:lnTo>
                <a:lnTo>
                  <a:pt x="9" y="19333"/>
                </a:lnTo>
                <a:lnTo>
                  <a:pt x="40" y="17238"/>
                </a:lnTo>
                <a:lnTo>
                  <a:pt x="92" y="15214"/>
                </a:lnTo>
                <a:lnTo>
                  <a:pt x="162" y="13238"/>
                </a:lnTo>
                <a:lnTo>
                  <a:pt x="249" y="11333"/>
                </a:lnTo>
                <a:lnTo>
                  <a:pt x="357" y="9524"/>
                </a:lnTo>
                <a:lnTo>
                  <a:pt x="479" y="7833"/>
                </a:lnTo>
                <a:lnTo>
                  <a:pt x="620" y="6286"/>
                </a:lnTo>
                <a:lnTo>
                  <a:pt x="772" y="4857"/>
                </a:lnTo>
                <a:lnTo>
                  <a:pt x="939" y="3619"/>
                </a:lnTo>
                <a:lnTo>
                  <a:pt x="1117" y="2524"/>
                </a:lnTo>
                <a:lnTo>
                  <a:pt x="1305" y="1643"/>
                </a:lnTo>
                <a:lnTo>
                  <a:pt x="1500" y="929"/>
                </a:lnTo>
                <a:lnTo>
                  <a:pt x="1700" y="405"/>
                </a:lnTo>
                <a:lnTo>
                  <a:pt x="1906" y="95"/>
                </a:lnTo>
                <a:lnTo>
                  <a:pt x="211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8948039-27"/>
          <p:cNvSpPr/>
          <p:nvPr/>
        </p:nvSpPr>
        <p:spPr>
          <a:xfrm>
            <a:off x="4686300" y="1886173"/>
            <a:ext cx="8572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3"/>
                </a:lnTo>
                <a:lnTo>
                  <a:pt x="80491" y="412"/>
                </a:lnTo>
                <a:lnTo>
                  <a:pt x="70972" y="923"/>
                </a:lnTo>
                <a:lnTo>
                  <a:pt x="61732" y="1631"/>
                </a:lnTo>
                <a:lnTo>
                  <a:pt x="52860" y="2530"/>
                </a:lnTo>
                <a:lnTo>
                  <a:pt x="44443" y="3611"/>
                </a:lnTo>
                <a:lnTo>
                  <a:pt x="36561" y="4864"/>
                </a:lnTo>
                <a:lnTo>
                  <a:pt x="29289" y="6276"/>
                </a:lnTo>
                <a:lnTo>
                  <a:pt x="22699" y="7834"/>
                </a:lnTo>
                <a:lnTo>
                  <a:pt x="16853" y="9523"/>
                </a:lnTo>
                <a:lnTo>
                  <a:pt x="11808" y="11327"/>
                </a:lnTo>
                <a:lnTo>
                  <a:pt x="7612" y="13228"/>
                </a:lnTo>
                <a:lnTo>
                  <a:pt x="4306" y="15208"/>
                </a:lnTo>
                <a:lnTo>
                  <a:pt x="1921" y="17248"/>
                </a:lnTo>
                <a:lnTo>
                  <a:pt x="482" y="19328"/>
                </a:lnTo>
                <a:lnTo>
                  <a:pt x="0" y="21429"/>
                </a:lnTo>
                <a:lnTo>
                  <a:pt x="0" y="78571"/>
                </a:lnTo>
                <a:lnTo>
                  <a:pt x="482" y="80672"/>
                </a:lnTo>
                <a:lnTo>
                  <a:pt x="1921" y="82752"/>
                </a:lnTo>
                <a:lnTo>
                  <a:pt x="4306" y="84792"/>
                </a:lnTo>
                <a:lnTo>
                  <a:pt x="7612" y="86772"/>
                </a:lnTo>
                <a:lnTo>
                  <a:pt x="11808" y="88673"/>
                </a:lnTo>
                <a:lnTo>
                  <a:pt x="16853" y="90477"/>
                </a:lnTo>
                <a:lnTo>
                  <a:pt x="22699" y="92166"/>
                </a:lnTo>
                <a:lnTo>
                  <a:pt x="29289" y="93724"/>
                </a:lnTo>
                <a:lnTo>
                  <a:pt x="36561" y="95136"/>
                </a:lnTo>
                <a:lnTo>
                  <a:pt x="44443" y="96389"/>
                </a:lnTo>
                <a:lnTo>
                  <a:pt x="52860" y="97470"/>
                </a:lnTo>
                <a:lnTo>
                  <a:pt x="61732" y="98369"/>
                </a:lnTo>
                <a:lnTo>
                  <a:pt x="70972" y="99077"/>
                </a:lnTo>
                <a:lnTo>
                  <a:pt x="80491" y="99588"/>
                </a:lnTo>
                <a:lnTo>
                  <a:pt x="90198" y="9989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7"/>
                </a:lnTo>
                <a:lnTo>
                  <a:pt x="86994" y="99588"/>
                </a:lnTo>
                <a:lnTo>
                  <a:pt x="80648" y="99077"/>
                </a:lnTo>
                <a:lnTo>
                  <a:pt x="74488" y="98369"/>
                </a:lnTo>
                <a:lnTo>
                  <a:pt x="68574" y="97470"/>
                </a:lnTo>
                <a:lnTo>
                  <a:pt x="62962" y="96389"/>
                </a:lnTo>
                <a:lnTo>
                  <a:pt x="57707" y="95136"/>
                </a:lnTo>
                <a:lnTo>
                  <a:pt x="52860" y="93724"/>
                </a:lnTo>
                <a:lnTo>
                  <a:pt x="48466" y="92166"/>
                </a:lnTo>
                <a:lnTo>
                  <a:pt x="44569" y="90477"/>
                </a:lnTo>
                <a:lnTo>
                  <a:pt x="41205" y="88673"/>
                </a:lnTo>
                <a:lnTo>
                  <a:pt x="38408" y="86772"/>
                </a:lnTo>
                <a:lnTo>
                  <a:pt x="36204" y="84792"/>
                </a:lnTo>
                <a:lnTo>
                  <a:pt x="34614" y="82752"/>
                </a:lnTo>
                <a:lnTo>
                  <a:pt x="33654" y="80672"/>
                </a:lnTo>
                <a:lnTo>
                  <a:pt x="33333" y="78571"/>
                </a:lnTo>
                <a:lnTo>
                  <a:pt x="33333" y="21429"/>
                </a:lnTo>
                <a:lnTo>
                  <a:pt x="33654" y="19328"/>
                </a:lnTo>
                <a:lnTo>
                  <a:pt x="34614" y="17248"/>
                </a:lnTo>
                <a:lnTo>
                  <a:pt x="36204" y="15208"/>
                </a:lnTo>
                <a:lnTo>
                  <a:pt x="38408" y="13228"/>
                </a:lnTo>
                <a:lnTo>
                  <a:pt x="41205" y="11327"/>
                </a:lnTo>
                <a:lnTo>
                  <a:pt x="44569" y="9523"/>
                </a:lnTo>
                <a:lnTo>
                  <a:pt x="48466" y="7834"/>
                </a:lnTo>
                <a:lnTo>
                  <a:pt x="52860" y="6276"/>
                </a:lnTo>
                <a:lnTo>
                  <a:pt x="57707" y="4864"/>
                </a:lnTo>
                <a:lnTo>
                  <a:pt x="62962" y="3611"/>
                </a:lnTo>
                <a:lnTo>
                  <a:pt x="68574" y="2530"/>
                </a:lnTo>
                <a:lnTo>
                  <a:pt x="74488" y="1631"/>
                </a:lnTo>
                <a:lnTo>
                  <a:pt x="80648" y="923"/>
                </a:lnTo>
                <a:lnTo>
                  <a:pt x="86994" y="412"/>
                </a:lnTo>
                <a:lnTo>
                  <a:pt x="93466" y="10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8948045-49"/>
          <p:cNvSpPr/>
          <p:nvPr/>
        </p:nvSpPr>
        <p:spPr>
          <a:xfrm>
            <a:off x="4829175" y="1986186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8948045-50"/>
          <p:cNvSpPr/>
          <p:nvPr/>
        </p:nvSpPr>
        <p:spPr>
          <a:xfrm>
            <a:off x="5818584" y="2000473"/>
            <a:ext cx="452065" cy="166688"/>
          </a:xfrm>
          <a:prstGeom prst="roundRect">
            <a:avLst>
              <a:gd name="adj" fmla="val 22857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8948045-50__text"/>
          <p:cNvSpPr txBox="1"/>
          <p:nvPr/>
        </p:nvSpPr>
        <p:spPr>
          <a:xfrm>
            <a:off x="5818584" y="2000473"/>
            <a:ext cx="45206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1 + x</a:t>
            </a:r>
            <a:endParaRPr/>
          </a:p>
        </p:txBody>
      </p:sp>
      <p:sp>
        <p:nvSpPr>
          <p:cNvPr id="23" name="el-1785638948038-23"/>
          <p:cNvSpPr/>
          <p:nvPr/>
        </p:nvSpPr>
        <p:spPr>
          <a:xfrm>
            <a:off x="4686300" y="2371948"/>
            <a:ext cx="40576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5"/>
                </a:lnTo>
                <a:lnTo>
                  <a:pt x="98300" y="405"/>
                </a:lnTo>
                <a:lnTo>
                  <a:pt x="98500" y="929"/>
                </a:lnTo>
                <a:lnTo>
                  <a:pt x="98695" y="1643"/>
                </a:lnTo>
                <a:lnTo>
                  <a:pt x="98883" y="2524"/>
                </a:lnTo>
                <a:lnTo>
                  <a:pt x="99061" y="3619"/>
                </a:lnTo>
                <a:lnTo>
                  <a:pt x="99228" y="4857"/>
                </a:lnTo>
                <a:lnTo>
                  <a:pt x="99380" y="6286"/>
                </a:lnTo>
                <a:lnTo>
                  <a:pt x="99521" y="7833"/>
                </a:lnTo>
                <a:lnTo>
                  <a:pt x="99643" y="9524"/>
                </a:lnTo>
                <a:lnTo>
                  <a:pt x="99751" y="11333"/>
                </a:lnTo>
                <a:lnTo>
                  <a:pt x="99838" y="13238"/>
                </a:lnTo>
                <a:lnTo>
                  <a:pt x="99908" y="15214"/>
                </a:lnTo>
                <a:lnTo>
                  <a:pt x="99960" y="17238"/>
                </a:lnTo>
                <a:lnTo>
                  <a:pt x="99991" y="19333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67"/>
                </a:lnTo>
                <a:lnTo>
                  <a:pt x="99960" y="82762"/>
                </a:lnTo>
                <a:lnTo>
                  <a:pt x="99908" y="84786"/>
                </a:lnTo>
                <a:lnTo>
                  <a:pt x="99838" y="86762"/>
                </a:lnTo>
                <a:lnTo>
                  <a:pt x="99751" y="88667"/>
                </a:lnTo>
                <a:lnTo>
                  <a:pt x="99643" y="90476"/>
                </a:lnTo>
                <a:lnTo>
                  <a:pt x="99521" y="92167"/>
                </a:lnTo>
                <a:lnTo>
                  <a:pt x="99380" y="93714"/>
                </a:lnTo>
                <a:lnTo>
                  <a:pt x="99228" y="95143"/>
                </a:lnTo>
                <a:lnTo>
                  <a:pt x="99061" y="96381"/>
                </a:lnTo>
                <a:lnTo>
                  <a:pt x="98883" y="97476"/>
                </a:lnTo>
                <a:lnTo>
                  <a:pt x="98695" y="98357"/>
                </a:lnTo>
                <a:lnTo>
                  <a:pt x="98500" y="99071"/>
                </a:lnTo>
                <a:lnTo>
                  <a:pt x="98300" y="99595"/>
                </a:lnTo>
                <a:lnTo>
                  <a:pt x="98094" y="99905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5"/>
                </a:lnTo>
                <a:lnTo>
                  <a:pt x="1700" y="99595"/>
                </a:lnTo>
                <a:lnTo>
                  <a:pt x="1500" y="99071"/>
                </a:lnTo>
                <a:lnTo>
                  <a:pt x="1305" y="98357"/>
                </a:lnTo>
                <a:lnTo>
                  <a:pt x="1117" y="97476"/>
                </a:lnTo>
                <a:lnTo>
                  <a:pt x="939" y="96381"/>
                </a:lnTo>
                <a:lnTo>
                  <a:pt x="772" y="95143"/>
                </a:lnTo>
                <a:lnTo>
                  <a:pt x="620" y="93714"/>
                </a:lnTo>
                <a:lnTo>
                  <a:pt x="479" y="92167"/>
                </a:lnTo>
                <a:lnTo>
                  <a:pt x="357" y="90476"/>
                </a:lnTo>
                <a:lnTo>
                  <a:pt x="249" y="88667"/>
                </a:lnTo>
                <a:lnTo>
                  <a:pt x="162" y="86762"/>
                </a:lnTo>
                <a:lnTo>
                  <a:pt x="92" y="84786"/>
                </a:lnTo>
                <a:lnTo>
                  <a:pt x="40" y="82762"/>
                </a:lnTo>
                <a:lnTo>
                  <a:pt x="9" y="80667"/>
                </a:lnTo>
                <a:lnTo>
                  <a:pt x="0" y="78571"/>
                </a:lnTo>
                <a:lnTo>
                  <a:pt x="0" y="21429"/>
                </a:lnTo>
                <a:lnTo>
                  <a:pt x="9" y="19333"/>
                </a:lnTo>
                <a:lnTo>
                  <a:pt x="40" y="17238"/>
                </a:lnTo>
                <a:lnTo>
                  <a:pt x="92" y="15214"/>
                </a:lnTo>
                <a:lnTo>
                  <a:pt x="162" y="13238"/>
                </a:lnTo>
                <a:lnTo>
                  <a:pt x="249" y="11333"/>
                </a:lnTo>
                <a:lnTo>
                  <a:pt x="357" y="9524"/>
                </a:lnTo>
                <a:lnTo>
                  <a:pt x="479" y="7833"/>
                </a:lnTo>
                <a:lnTo>
                  <a:pt x="620" y="6286"/>
                </a:lnTo>
                <a:lnTo>
                  <a:pt x="772" y="4857"/>
                </a:lnTo>
                <a:lnTo>
                  <a:pt x="939" y="3619"/>
                </a:lnTo>
                <a:lnTo>
                  <a:pt x="1117" y="2524"/>
                </a:lnTo>
                <a:lnTo>
                  <a:pt x="1305" y="1643"/>
                </a:lnTo>
                <a:lnTo>
                  <a:pt x="1500" y="929"/>
                </a:lnTo>
                <a:lnTo>
                  <a:pt x="1700" y="405"/>
                </a:lnTo>
                <a:lnTo>
                  <a:pt x="1906" y="95"/>
                </a:lnTo>
                <a:lnTo>
                  <a:pt x="211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8948039-28"/>
          <p:cNvSpPr/>
          <p:nvPr/>
        </p:nvSpPr>
        <p:spPr>
          <a:xfrm>
            <a:off x="4686300" y="2371948"/>
            <a:ext cx="8572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3"/>
                </a:lnTo>
                <a:lnTo>
                  <a:pt x="80491" y="412"/>
                </a:lnTo>
                <a:lnTo>
                  <a:pt x="70972" y="923"/>
                </a:lnTo>
                <a:lnTo>
                  <a:pt x="61732" y="1631"/>
                </a:lnTo>
                <a:lnTo>
                  <a:pt x="52860" y="2530"/>
                </a:lnTo>
                <a:lnTo>
                  <a:pt x="44443" y="3611"/>
                </a:lnTo>
                <a:lnTo>
                  <a:pt x="36561" y="4864"/>
                </a:lnTo>
                <a:lnTo>
                  <a:pt x="29289" y="6276"/>
                </a:lnTo>
                <a:lnTo>
                  <a:pt x="22699" y="7834"/>
                </a:lnTo>
                <a:lnTo>
                  <a:pt x="16853" y="9523"/>
                </a:lnTo>
                <a:lnTo>
                  <a:pt x="11808" y="11327"/>
                </a:lnTo>
                <a:lnTo>
                  <a:pt x="7612" y="13228"/>
                </a:lnTo>
                <a:lnTo>
                  <a:pt x="4306" y="15208"/>
                </a:lnTo>
                <a:lnTo>
                  <a:pt x="1921" y="17248"/>
                </a:lnTo>
                <a:lnTo>
                  <a:pt x="482" y="19328"/>
                </a:lnTo>
                <a:lnTo>
                  <a:pt x="0" y="21429"/>
                </a:lnTo>
                <a:lnTo>
                  <a:pt x="0" y="78571"/>
                </a:lnTo>
                <a:lnTo>
                  <a:pt x="482" y="80672"/>
                </a:lnTo>
                <a:lnTo>
                  <a:pt x="1921" y="82752"/>
                </a:lnTo>
                <a:lnTo>
                  <a:pt x="4306" y="84792"/>
                </a:lnTo>
                <a:lnTo>
                  <a:pt x="7612" y="86772"/>
                </a:lnTo>
                <a:lnTo>
                  <a:pt x="11808" y="88673"/>
                </a:lnTo>
                <a:lnTo>
                  <a:pt x="16853" y="90477"/>
                </a:lnTo>
                <a:lnTo>
                  <a:pt x="22699" y="92166"/>
                </a:lnTo>
                <a:lnTo>
                  <a:pt x="29289" y="93724"/>
                </a:lnTo>
                <a:lnTo>
                  <a:pt x="36561" y="95136"/>
                </a:lnTo>
                <a:lnTo>
                  <a:pt x="44443" y="96389"/>
                </a:lnTo>
                <a:lnTo>
                  <a:pt x="52860" y="97470"/>
                </a:lnTo>
                <a:lnTo>
                  <a:pt x="61732" y="98369"/>
                </a:lnTo>
                <a:lnTo>
                  <a:pt x="70972" y="99077"/>
                </a:lnTo>
                <a:lnTo>
                  <a:pt x="80491" y="99588"/>
                </a:lnTo>
                <a:lnTo>
                  <a:pt x="90198" y="9989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7"/>
                </a:lnTo>
                <a:lnTo>
                  <a:pt x="86994" y="99588"/>
                </a:lnTo>
                <a:lnTo>
                  <a:pt x="80648" y="99077"/>
                </a:lnTo>
                <a:lnTo>
                  <a:pt x="74488" y="98369"/>
                </a:lnTo>
                <a:lnTo>
                  <a:pt x="68574" y="97470"/>
                </a:lnTo>
                <a:lnTo>
                  <a:pt x="62962" y="96389"/>
                </a:lnTo>
                <a:lnTo>
                  <a:pt x="57707" y="95136"/>
                </a:lnTo>
                <a:lnTo>
                  <a:pt x="52860" y="93724"/>
                </a:lnTo>
                <a:lnTo>
                  <a:pt x="48466" y="92166"/>
                </a:lnTo>
                <a:lnTo>
                  <a:pt x="44569" y="90477"/>
                </a:lnTo>
                <a:lnTo>
                  <a:pt x="41205" y="88673"/>
                </a:lnTo>
                <a:lnTo>
                  <a:pt x="38408" y="86772"/>
                </a:lnTo>
                <a:lnTo>
                  <a:pt x="36204" y="84792"/>
                </a:lnTo>
                <a:lnTo>
                  <a:pt x="34614" y="82752"/>
                </a:lnTo>
                <a:lnTo>
                  <a:pt x="33654" y="80672"/>
                </a:lnTo>
                <a:lnTo>
                  <a:pt x="33333" y="78571"/>
                </a:lnTo>
                <a:lnTo>
                  <a:pt x="33333" y="21429"/>
                </a:lnTo>
                <a:lnTo>
                  <a:pt x="33654" y="19328"/>
                </a:lnTo>
                <a:lnTo>
                  <a:pt x="34614" y="17248"/>
                </a:lnTo>
                <a:lnTo>
                  <a:pt x="36204" y="15208"/>
                </a:lnTo>
                <a:lnTo>
                  <a:pt x="38408" y="13228"/>
                </a:lnTo>
                <a:lnTo>
                  <a:pt x="41205" y="11327"/>
                </a:lnTo>
                <a:lnTo>
                  <a:pt x="44569" y="9523"/>
                </a:lnTo>
                <a:lnTo>
                  <a:pt x="48466" y="7834"/>
                </a:lnTo>
                <a:lnTo>
                  <a:pt x="52860" y="6276"/>
                </a:lnTo>
                <a:lnTo>
                  <a:pt x="57707" y="4864"/>
                </a:lnTo>
                <a:lnTo>
                  <a:pt x="62962" y="3611"/>
                </a:lnTo>
                <a:lnTo>
                  <a:pt x="68574" y="2530"/>
                </a:lnTo>
                <a:lnTo>
                  <a:pt x="74488" y="1631"/>
                </a:lnTo>
                <a:lnTo>
                  <a:pt x="80648" y="923"/>
                </a:lnTo>
                <a:lnTo>
                  <a:pt x="86994" y="412"/>
                </a:lnTo>
                <a:lnTo>
                  <a:pt x="93466" y="10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8948046-52"/>
          <p:cNvSpPr/>
          <p:nvPr/>
        </p:nvSpPr>
        <p:spPr>
          <a:xfrm>
            <a:off x="4829175" y="2471961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8948046-53"/>
          <p:cNvSpPr/>
          <p:nvPr/>
        </p:nvSpPr>
        <p:spPr>
          <a:xfrm>
            <a:off x="5818584" y="2486248"/>
            <a:ext cx="1818754" cy="166688"/>
          </a:xfrm>
          <a:prstGeom prst="roundRect">
            <a:avLst>
              <a:gd name="adj" fmla="val 22857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8948038-24"/>
          <p:cNvSpPr/>
          <p:nvPr/>
        </p:nvSpPr>
        <p:spPr>
          <a:xfrm>
            <a:off x="4686300" y="2857723"/>
            <a:ext cx="40576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5"/>
                </a:lnTo>
                <a:lnTo>
                  <a:pt x="98300" y="405"/>
                </a:lnTo>
                <a:lnTo>
                  <a:pt x="98500" y="929"/>
                </a:lnTo>
                <a:lnTo>
                  <a:pt x="98695" y="1643"/>
                </a:lnTo>
                <a:lnTo>
                  <a:pt x="98883" y="2524"/>
                </a:lnTo>
                <a:lnTo>
                  <a:pt x="99061" y="3619"/>
                </a:lnTo>
                <a:lnTo>
                  <a:pt x="99228" y="4857"/>
                </a:lnTo>
                <a:lnTo>
                  <a:pt x="99380" y="6286"/>
                </a:lnTo>
                <a:lnTo>
                  <a:pt x="99521" y="7833"/>
                </a:lnTo>
                <a:lnTo>
                  <a:pt x="99643" y="9524"/>
                </a:lnTo>
                <a:lnTo>
                  <a:pt x="99751" y="11333"/>
                </a:lnTo>
                <a:lnTo>
                  <a:pt x="99838" y="13238"/>
                </a:lnTo>
                <a:lnTo>
                  <a:pt x="99908" y="15214"/>
                </a:lnTo>
                <a:lnTo>
                  <a:pt x="99960" y="17238"/>
                </a:lnTo>
                <a:lnTo>
                  <a:pt x="99991" y="19333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67"/>
                </a:lnTo>
                <a:lnTo>
                  <a:pt x="99960" y="82762"/>
                </a:lnTo>
                <a:lnTo>
                  <a:pt x="99908" y="84786"/>
                </a:lnTo>
                <a:lnTo>
                  <a:pt x="99838" y="86762"/>
                </a:lnTo>
                <a:lnTo>
                  <a:pt x="99751" y="88667"/>
                </a:lnTo>
                <a:lnTo>
                  <a:pt x="99643" y="90476"/>
                </a:lnTo>
                <a:lnTo>
                  <a:pt x="99521" y="92167"/>
                </a:lnTo>
                <a:lnTo>
                  <a:pt x="99380" y="93714"/>
                </a:lnTo>
                <a:lnTo>
                  <a:pt x="99228" y="95143"/>
                </a:lnTo>
                <a:lnTo>
                  <a:pt x="99061" y="96381"/>
                </a:lnTo>
                <a:lnTo>
                  <a:pt x="98883" y="97476"/>
                </a:lnTo>
                <a:lnTo>
                  <a:pt x="98695" y="98357"/>
                </a:lnTo>
                <a:lnTo>
                  <a:pt x="98500" y="99071"/>
                </a:lnTo>
                <a:lnTo>
                  <a:pt x="98300" y="99595"/>
                </a:lnTo>
                <a:lnTo>
                  <a:pt x="98094" y="99905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5"/>
                </a:lnTo>
                <a:lnTo>
                  <a:pt x="1700" y="99595"/>
                </a:lnTo>
                <a:lnTo>
                  <a:pt x="1500" y="99071"/>
                </a:lnTo>
                <a:lnTo>
                  <a:pt x="1305" y="98357"/>
                </a:lnTo>
                <a:lnTo>
                  <a:pt x="1117" y="97476"/>
                </a:lnTo>
                <a:lnTo>
                  <a:pt x="939" y="96381"/>
                </a:lnTo>
                <a:lnTo>
                  <a:pt x="772" y="95143"/>
                </a:lnTo>
                <a:lnTo>
                  <a:pt x="620" y="93714"/>
                </a:lnTo>
                <a:lnTo>
                  <a:pt x="479" y="92167"/>
                </a:lnTo>
                <a:lnTo>
                  <a:pt x="357" y="90476"/>
                </a:lnTo>
                <a:lnTo>
                  <a:pt x="249" y="88667"/>
                </a:lnTo>
                <a:lnTo>
                  <a:pt x="162" y="86762"/>
                </a:lnTo>
                <a:lnTo>
                  <a:pt x="92" y="84786"/>
                </a:lnTo>
                <a:lnTo>
                  <a:pt x="40" y="82762"/>
                </a:lnTo>
                <a:lnTo>
                  <a:pt x="9" y="80667"/>
                </a:lnTo>
                <a:lnTo>
                  <a:pt x="0" y="78571"/>
                </a:lnTo>
                <a:lnTo>
                  <a:pt x="0" y="21429"/>
                </a:lnTo>
                <a:lnTo>
                  <a:pt x="9" y="19333"/>
                </a:lnTo>
                <a:lnTo>
                  <a:pt x="40" y="17238"/>
                </a:lnTo>
                <a:lnTo>
                  <a:pt x="92" y="15214"/>
                </a:lnTo>
                <a:lnTo>
                  <a:pt x="162" y="13238"/>
                </a:lnTo>
                <a:lnTo>
                  <a:pt x="249" y="11333"/>
                </a:lnTo>
                <a:lnTo>
                  <a:pt x="357" y="9524"/>
                </a:lnTo>
                <a:lnTo>
                  <a:pt x="479" y="7833"/>
                </a:lnTo>
                <a:lnTo>
                  <a:pt x="620" y="6286"/>
                </a:lnTo>
                <a:lnTo>
                  <a:pt x="772" y="4857"/>
                </a:lnTo>
                <a:lnTo>
                  <a:pt x="939" y="3619"/>
                </a:lnTo>
                <a:lnTo>
                  <a:pt x="1117" y="2524"/>
                </a:lnTo>
                <a:lnTo>
                  <a:pt x="1305" y="1643"/>
                </a:lnTo>
                <a:lnTo>
                  <a:pt x="1500" y="929"/>
                </a:lnTo>
                <a:lnTo>
                  <a:pt x="1700" y="405"/>
                </a:lnTo>
                <a:lnTo>
                  <a:pt x="1906" y="95"/>
                </a:lnTo>
                <a:lnTo>
                  <a:pt x="211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638948039-29"/>
          <p:cNvSpPr/>
          <p:nvPr/>
        </p:nvSpPr>
        <p:spPr>
          <a:xfrm>
            <a:off x="4686300" y="2857723"/>
            <a:ext cx="8572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3"/>
                </a:lnTo>
                <a:lnTo>
                  <a:pt x="80491" y="412"/>
                </a:lnTo>
                <a:lnTo>
                  <a:pt x="70972" y="923"/>
                </a:lnTo>
                <a:lnTo>
                  <a:pt x="61732" y="1631"/>
                </a:lnTo>
                <a:lnTo>
                  <a:pt x="52860" y="2530"/>
                </a:lnTo>
                <a:lnTo>
                  <a:pt x="44443" y="3611"/>
                </a:lnTo>
                <a:lnTo>
                  <a:pt x="36561" y="4864"/>
                </a:lnTo>
                <a:lnTo>
                  <a:pt x="29289" y="6276"/>
                </a:lnTo>
                <a:lnTo>
                  <a:pt x="22699" y="7834"/>
                </a:lnTo>
                <a:lnTo>
                  <a:pt x="16853" y="9523"/>
                </a:lnTo>
                <a:lnTo>
                  <a:pt x="11808" y="11327"/>
                </a:lnTo>
                <a:lnTo>
                  <a:pt x="7612" y="13228"/>
                </a:lnTo>
                <a:lnTo>
                  <a:pt x="4306" y="15208"/>
                </a:lnTo>
                <a:lnTo>
                  <a:pt x="1921" y="17248"/>
                </a:lnTo>
                <a:lnTo>
                  <a:pt x="482" y="19328"/>
                </a:lnTo>
                <a:lnTo>
                  <a:pt x="0" y="21429"/>
                </a:lnTo>
                <a:lnTo>
                  <a:pt x="0" y="78571"/>
                </a:lnTo>
                <a:lnTo>
                  <a:pt x="482" y="80672"/>
                </a:lnTo>
                <a:lnTo>
                  <a:pt x="1921" y="82752"/>
                </a:lnTo>
                <a:lnTo>
                  <a:pt x="4306" y="84792"/>
                </a:lnTo>
                <a:lnTo>
                  <a:pt x="7612" y="86772"/>
                </a:lnTo>
                <a:lnTo>
                  <a:pt x="11808" y="88673"/>
                </a:lnTo>
                <a:lnTo>
                  <a:pt x="16853" y="90477"/>
                </a:lnTo>
                <a:lnTo>
                  <a:pt x="22699" y="92166"/>
                </a:lnTo>
                <a:lnTo>
                  <a:pt x="29289" y="93724"/>
                </a:lnTo>
                <a:lnTo>
                  <a:pt x="36561" y="95136"/>
                </a:lnTo>
                <a:lnTo>
                  <a:pt x="44443" y="96389"/>
                </a:lnTo>
                <a:lnTo>
                  <a:pt x="52860" y="97470"/>
                </a:lnTo>
                <a:lnTo>
                  <a:pt x="61732" y="98369"/>
                </a:lnTo>
                <a:lnTo>
                  <a:pt x="70972" y="99077"/>
                </a:lnTo>
                <a:lnTo>
                  <a:pt x="80491" y="99588"/>
                </a:lnTo>
                <a:lnTo>
                  <a:pt x="90198" y="9989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7"/>
                </a:lnTo>
                <a:lnTo>
                  <a:pt x="86994" y="99588"/>
                </a:lnTo>
                <a:lnTo>
                  <a:pt x="80648" y="99077"/>
                </a:lnTo>
                <a:lnTo>
                  <a:pt x="74488" y="98369"/>
                </a:lnTo>
                <a:lnTo>
                  <a:pt x="68574" y="97470"/>
                </a:lnTo>
                <a:lnTo>
                  <a:pt x="62962" y="96389"/>
                </a:lnTo>
                <a:lnTo>
                  <a:pt x="57707" y="95136"/>
                </a:lnTo>
                <a:lnTo>
                  <a:pt x="52860" y="93724"/>
                </a:lnTo>
                <a:lnTo>
                  <a:pt x="48466" y="92166"/>
                </a:lnTo>
                <a:lnTo>
                  <a:pt x="44569" y="90477"/>
                </a:lnTo>
                <a:lnTo>
                  <a:pt x="41205" y="88673"/>
                </a:lnTo>
                <a:lnTo>
                  <a:pt x="38408" y="86772"/>
                </a:lnTo>
                <a:lnTo>
                  <a:pt x="36204" y="84792"/>
                </a:lnTo>
                <a:lnTo>
                  <a:pt x="34614" y="82752"/>
                </a:lnTo>
                <a:lnTo>
                  <a:pt x="33654" y="80672"/>
                </a:lnTo>
                <a:lnTo>
                  <a:pt x="33333" y="78571"/>
                </a:lnTo>
                <a:lnTo>
                  <a:pt x="33333" y="21429"/>
                </a:lnTo>
                <a:lnTo>
                  <a:pt x="33654" y="19328"/>
                </a:lnTo>
                <a:lnTo>
                  <a:pt x="34614" y="17248"/>
                </a:lnTo>
                <a:lnTo>
                  <a:pt x="36204" y="15208"/>
                </a:lnTo>
                <a:lnTo>
                  <a:pt x="38408" y="13228"/>
                </a:lnTo>
                <a:lnTo>
                  <a:pt x="41205" y="11327"/>
                </a:lnTo>
                <a:lnTo>
                  <a:pt x="44569" y="9523"/>
                </a:lnTo>
                <a:lnTo>
                  <a:pt x="48466" y="7834"/>
                </a:lnTo>
                <a:lnTo>
                  <a:pt x="52860" y="6276"/>
                </a:lnTo>
                <a:lnTo>
                  <a:pt x="57707" y="4864"/>
                </a:lnTo>
                <a:lnTo>
                  <a:pt x="62962" y="3611"/>
                </a:lnTo>
                <a:lnTo>
                  <a:pt x="68574" y="2530"/>
                </a:lnTo>
                <a:lnTo>
                  <a:pt x="74488" y="1631"/>
                </a:lnTo>
                <a:lnTo>
                  <a:pt x="80648" y="923"/>
                </a:lnTo>
                <a:lnTo>
                  <a:pt x="86994" y="412"/>
                </a:lnTo>
                <a:lnTo>
                  <a:pt x="93466" y="10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8948047-56"/>
          <p:cNvSpPr/>
          <p:nvPr/>
        </p:nvSpPr>
        <p:spPr>
          <a:xfrm>
            <a:off x="4829175" y="2957736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638948047-57"/>
          <p:cNvSpPr/>
          <p:nvPr/>
        </p:nvSpPr>
        <p:spPr>
          <a:xfrm>
            <a:off x="5680770" y="2972023"/>
            <a:ext cx="1003474" cy="166688"/>
          </a:xfrm>
          <a:prstGeom prst="roundRect">
            <a:avLst>
              <a:gd name="adj" fmla="val 22857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8948039-25"/>
          <p:cNvSpPr/>
          <p:nvPr/>
        </p:nvSpPr>
        <p:spPr>
          <a:xfrm>
            <a:off x="4686300" y="3343498"/>
            <a:ext cx="40576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95"/>
                </a:lnTo>
                <a:lnTo>
                  <a:pt x="98300" y="405"/>
                </a:lnTo>
                <a:lnTo>
                  <a:pt x="98500" y="929"/>
                </a:lnTo>
                <a:lnTo>
                  <a:pt x="98695" y="1643"/>
                </a:lnTo>
                <a:lnTo>
                  <a:pt x="98883" y="2524"/>
                </a:lnTo>
                <a:lnTo>
                  <a:pt x="99061" y="3619"/>
                </a:lnTo>
                <a:lnTo>
                  <a:pt x="99228" y="4857"/>
                </a:lnTo>
                <a:lnTo>
                  <a:pt x="99380" y="6286"/>
                </a:lnTo>
                <a:lnTo>
                  <a:pt x="99521" y="7833"/>
                </a:lnTo>
                <a:lnTo>
                  <a:pt x="99643" y="9524"/>
                </a:lnTo>
                <a:lnTo>
                  <a:pt x="99751" y="11333"/>
                </a:lnTo>
                <a:lnTo>
                  <a:pt x="99838" y="13238"/>
                </a:lnTo>
                <a:lnTo>
                  <a:pt x="99908" y="15214"/>
                </a:lnTo>
                <a:lnTo>
                  <a:pt x="99960" y="17238"/>
                </a:lnTo>
                <a:lnTo>
                  <a:pt x="99991" y="19333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67"/>
                </a:lnTo>
                <a:lnTo>
                  <a:pt x="99960" y="82762"/>
                </a:lnTo>
                <a:lnTo>
                  <a:pt x="99908" y="84786"/>
                </a:lnTo>
                <a:lnTo>
                  <a:pt x="99838" y="86762"/>
                </a:lnTo>
                <a:lnTo>
                  <a:pt x="99751" y="88667"/>
                </a:lnTo>
                <a:lnTo>
                  <a:pt x="99643" y="90476"/>
                </a:lnTo>
                <a:lnTo>
                  <a:pt x="99521" y="92167"/>
                </a:lnTo>
                <a:lnTo>
                  <a:pt x="99380" y="93714"/>
                </a:lnTo>
                <a:lnTo>
                  <a:pt x="99228" y="95143"/>
                </a:lnTo>
                <a:lnTo>
                  <a:pt x="99061" y="96381"/>
                </a:lnTo>
                <a:lnTo>
                  <a:pt x="98883" y="97476"/>
                </a:lnTo>
                <a:lnTo>
                  <a:pt x="98695" y="98357"/>
                </a:lnTo>
                <a:lnTo>
                  <a:pt x="98500" y="99071"/>
                </a:lnTo>
                <a:lnTo>
                  <a:pt x="98300" y="99595"/>
                </a:lnTo>
                <a:lnTo>
                  <a:pt x="98094" y="99905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05"/>
                </a:lnTo>
                <a:lnTo>
                  <a:pt x="1700" y="99595"/>
                </a:lnTo>
                <a:lnTo>
                  <a:pt x="1500" y="99071"/>
                </a:lnTo>
                <a:lnTo>
                  <a:pt x="1305" y="98357"/>
                </a:lnTo>
                <a:lnTo>
                  <a:pt x="1117" y="97476"/>
                </a:lnTo>
                <a:lnTo>
                  <a:pt x="939" y="96381"/>
                </a:lnTo>
                <a:lnTo>
                  <a:pt x="772" y="95143"/>
                </a:lnTo>
                <a:lnTo>
                  <a:pt x="620" y="93714"/>
                </a:lnTo>
                <a:lnTo>
                  <a:pt x="479" y="92167"/>
                </a:lnTo>
                <a:lnTo>
                  <a:pt x="357" y="90476"/>
                </a:lnTo>
                <a:lnTo>
                  <a:pt x="249" y="88667"/>
                </a:lnTo>
                <a:lnTo>
                  <a:pt x="162" y="86762"/>
                </a:lnTo>
                <a:lnTo>
                  <a:pt x="92" y="84786"/>
                </a:lnTo>
                <a:lnTo>
                  <a:pt x="40" y="82762"/>
                </a:lnTo>
                <a:lnTo>
                  <a:pt x="9" y="80667"/>
                </a:lnTo>
                <a:lnTo>
                  <a:pt x="0" y="78571"/>
                </a:lnTo>
                <a:lnTo>
                  <a:pt x="0" y="21429"/>
                </a:lnTo>
                <a:lnTo>
                  <a:pt x="9" y="19333"/>
                </a:lnTo>
                <a:lnTo>
                  <a:pt x="40" y="17238"/>
                </a:lnTo>
                <a:lnTo>
                  <a:pt x="92" y="15214"/>
                </a:lnTo>
                <a:lnTo>
                  <a:pt x="162" y="13238"/>
                </a:lnTo>
                <a:lnTo>
                  <a:pt x="249" y="11333"/>
                </a:lnTo>
                <a:lnTo>
                  <a:pt x="357" y="9524"/>
                </a:lnTo>
                <a:lnTo>
                  <a:pt x="479" y="7833"/>
                </a:lnTo>
                <a:lnTo>
                  <a:pt x="620" y="6286"/>
                </a:lnTo>
                <a:lnTo>
                  <a:pt x="772" y="4857"/>
                </a:lnTo>
                <a:lnTo>
                  <a:pt x="939" y="3619"/>
                </a:lnTo>
                <a:lnTo>
                  <a:pt x="1117" y="2524"/>
                </a:lnTo>
                <a:lnTo>
                  <a:pt x="1305" y="1643"/>
                </a:lnTo>
                <a:lnTo>
                  <a:pt x="1500" y="929"/>
                </a:lnTo>
                <a:lnTo>
                  <a:pt x="1700" y="405"/>
                </a:lnTo>
                <a:lnTo>
                  <a:pt x="1906" y="95"/>
                </a:lnTo>
                <a:lnTo>
                  <a:pt x="2113" y="0"/>
                </a:lnTo>
                <a:close/>
              </a:path>
            </a:pathLst>
          </a:custGeom>
          <a:solidFill>
            <a:srgbClr val="FDFCF8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5638948039-30"/>
          <p:cNvSpPr/>
          <p:nvPr/>
        </p:nvSpPr>
        <p:spPr>
          <a:xfrm>
            <a:off x="4686300" y="3343498"/>
            <a:ext cx="85725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3"/>
                </a:lnTo>
                <a:lnTo>
                  <a:pt x="80491" y="412"/>
                </a:lnTo>
                <a:lnTo>
                  <a:pt x="70972" y="923"/>
                </a:lnTo>
                <a:lnTo>
                  <a:pt x="61732" y="1631"/>
                </a:lnTo>
                <a:lnTo>
                  <a:pt x="52860" y="2530"/>
                </a:lnTo>
                <a:lnTo>
                  <a:pt x="44443" y="3611"/>
                </a:lnTo>
                <a:lnTo>
                  <a:pt x="36561" y="4864"/>
                </a:lnTo>
                <a:lnTo>
                  <a:pt x="29289" y="6276"/>
                </a:lnTo>
                <a:lnTo>
                  <a:pt x="22699" y="7834"/>
                </a:lnTo>
                <a:lnTo>
                  <a:pt x="16853" y="9523"/>
                </a:lnTo>
                <a:lnTo>
                  <a:pt x="11808" y="11327"/>
                </a:lnTo>
                <a:lnTo>
                  <a:pt x="7612" y="13228"/>
                </a:lnTo>
                <a:lnTo>
                  <a:pt x="4306" y="15208"/>
                </a:lnTo>
                <a:lnTo>
                  <a:pt x="1921" y="17248"/>
                </a:lnTo>
                <a:lnTo>
                  <a:pt x="482" y="19328"/>
                </a:lnTo>
                <a:lnTo>
                  <a:pt x="0" y="21429"/>
                </a:lnTo>
                <a:lnTo>
                  <a:pt x="0" y="78571"/>
                </a:lnTo>
                <a:lnTo>
                  <a:pt x="482" y="80672"/>
                </a:lnTo>
                <a:lnTo>
                  <a:pt x="1921" y="82752"/>
                </a:lnTo>
                <a:lnTo>
                  <a:pt x="4306" y="84792"/>
                </a:lnTo>
                <a:lnTo>
                  <a:pt x="7612" y="86772"/>
                </a:lnTo>
                <a:lnTo>
                  <a:pt x="11808" y="88673"/>
                </a:lnTo>
                <a:lnTo>
                  <a:pt x="16853" y="90477"/>
                </a:lnTo>
                <a:lnTo>
                  <a:pt x="22699" y="92166"/>
                </a:lnTo>
                <a:lnTo>
                  <a:pt x="29289" y="93724"/>
                </a:lnTo>
                <a:lnTo>
                  <a:pt x="36561" y="95136"/>
                </a:lnTo>
                <a:lnTo>
                  <a:pt x="44443" y="96389"/>
                </a:lnTo>
                <a:lnTo>
                  <a:pt x="52860" y="97470"/>
                </a:lnTo>
                <a:lnTo>
                  <a:pt x="61732" y="98369"/>
                </a:lnTo>
                <a:lnTo>
                  <a:pt x="70972" y="99077"/>
                </a:lnTo>
                <a:lnTo>
                  <a:pt x="80491" y="99588"/>
                </a:lnTo>
                <a:lnTo>
                  <a:pt x="90198" y="9989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7"/>
                </a:lnTo>
                <a:lnTo>
                  <a:pt x="86994" y="99588"/>
                </a:lnTo>
                <a:lnTo>
                  <a:pt x="80648" y="99077"/>
                </a:lnTo>
                <a:lnTo>
                  <a:pt x="74488" y="98369"/>
                </a:lnTo>
                <a:lnTo>
                  <a:pt x="68574" y="97470"/>
                </a:lnTo>
                <a:lnTo>
                  <a:pt x="62962" y="96389"/>
                </a:lnTo>
                <a:lnTo>
                  <a:pt x="57707" y="95136"/>
                </a:lnTo>
                <a:lnTo>
                  <a:pt x="52860" y="93724"/>
                </a:lnTo>
                <a:lnTo>
                  <a:pt x="48466" y="92166"/>
                </a:lnTo>
                <a:lnTo>
                  <a:pt x="44569" y="90477"/>
                </a:lnTo>
                <a:lnTo>
                  <a:pt x="41205" y="88673"/>
                </a:lnTo>
                <a:lnTo>
                  <a:pt x="38408" y="86772"/>
                </a:lnTo>
                <a:lnTo>
                  <a:pt x="36204" y="84792"/>
                </a:lnTo>
                <a:lnTo>
                  <a:pt x="34614" y="82752"/>
                </a:lnTo>
                <a:lnTo>
                  <a:pt x="33654" y="80672"/>
                </a:lnTo>
                <a:lnTo>
                  <a:pt x="33333" y="78571"/>
                </a:lnTo>
                <a:lnTo>
                  <a:pt x="33333" y="21429"/>
                </a:lnTo>
                <a:lnTo>
                  <a:pt x="33654" y="19328"/>
                </a:lnTo>
                <a:lnTo>
                  <a:pt x="34614" y="17248"/>
                </a:lnTo>
                <a:lnTo>
                  <a:pt x="36204" y="15208"/>
                </a:lnTo>
                <a:lnTo>
                  <a:pt x="38408" y="13228"/>
                </a:lnTo>
                <a:lnTo>
                  <a:pt x="41205" y="11327"/>
                </a:lnTo>
                <a:lnTo>
                  <a:pt x="44569" y="9523"/>
                </a:lnTo>
                <a:lnTo>
                  <a:pt x="48466" y="7834"/>
                </a:lnTo>
                <a:lnTo>
                  <a:pt x="52860" y="6276"/>
                </a:lnTo>
                <a:lnTo>
                  <a:pt x="57707" y="4864"/>
                </a:lnTo>
                <a:lnTo>
                  <a:pt x="62962" y="3611"/>
                </a:lnTo>
                <a:lnTo>
                  <a:pt x="68574" y="2530"/>
                </a:lnTo>
                <a:lnTo>
                  <a:pt x="74488" y="1631"/>
                </a:lnTo>
                <a:lnTo>
                  <a:pt x="80648" y="923"/>
                </a:lnTo>
                <a:lnTo>
                  <a:pt x="86994" y="412"/>
                </a:lnTo>
                <a:lnTo>
                  <a:pt x="93466" y="10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25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8948048-60"/>
          <p:cNvSpPr/>
          <p:nvPr/>
        </p:nvSpPr>
        <p:spPr>
          <a:xfrm>
            <a:off x="4829175" y="3443511"/>
            <a:ext cx="200025" cy="200025"/>
          </a:xfrm>
          <a:prstGeom prst="ellipse">
            <a:avLst/>
          </a:prstGeom>
          <a:solidFill>
            <a:srgbClr val="8B2500"/>
          </a:solidFill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8948048-61"/>
          <p:cNvSpPr/>
          <p:nvPr/>
        </p:nvSpPr>
        <p:spPr>
          <a:xfrm>
            <a:off x="5447333" y="3457798"/>
            <a:ext cx="635422" cy="166688"/>
          </a:xfrm>
          <a:prstGeom prst="roundRect">
            <a:avLst>
              <a:gd name="adj" fmla="val 22857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8948049-63"/>
          <p:cNvSpPr/>
          <p:nvPr/>
        </p:nvSpPr>
        <p:spPr>
          <a:xfrm>
            <a:off x="6220644" y="3457798"/>
            <a:ext cx="1318617" cy="166688"/>
          </a:xfrm>
          <a:prstGeom prst="roundRect">
            <a:avLst>
              <a:gd name="adj" fmla="val 22857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8948034-12"/>
          <p:cNvSpPr/>
          <p:nvPr/>
        </p:nvSpPr>
        <p:spPr>
          <a:xfrm>
            <a:off x="4686300" y="3872136"/>
            <a:ext cx="4057650" cy="371475"/>
          </a:xfrm>
          <a:prstGeom prst="roundRect">
            <a:avLst>
              <a:gd name="adj" fmla="val 35897"/>
            </a:avLst>
          </a:prstGeom>
          <a:solidFill>
            <a:srgbClr val="F0EDE4"/>
          </a:solidFill>
          <a:ln w="7144" algn="in">
            <a:solidFill>
              <a:srgbClr val="D4C9B0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5638948032-8"/>
          <p:cNvSpPr/>
          <p:nvPr/>
        </p:nvSpPr>
        <p:spPr>
          <a:xfrm>
            <a:off x="8181380" y="4913710"/>
            <a:ext cx="562570" cy="123825"/>
          </a:xfrm>
          <a:prstGeom prst="roundRect">
            <a:avLst>
              <a:gd name="adj" fmla="val 50000"/>
            </a:avLst>
          </a:prstGeom>
          <a:solidFill>
            <a:srgbClr val="F0EDE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8948031-3"/>
          <p:cNvSpPr txBox="1"/>
          <p:nvPr/>
        </p:nvSpPr>
        <p:spPr>
          <a:xfrm>
            <a:off x="400050" y="101203"/>
            <a:ext cx="2686050" cy="30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实际应用——传播问题</a:t>
            </a:r>
            <a:endParaRPr/>
          </a:p>
        </p:txBody>
      </p:sp>
      <p:sp>
        <p:nvSpPr>
          <p:cNvPr id="39" name="el-1785638948031-4"/>
          <p:cNvSpPr txBox="1"/>
          <p:nvPr/>
        </p:nvSpPr>
        <p:spPr>
          <a:xfrm>
            <a:off x="3221831" y="177403"/>
            <a:ext cx="9080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✦ 建模 · 探究</a:t>
            </a:r>
            <a:endParaRPr/>
          </a:p>
        </p:txBody>
      </p:sp>
      <p:sp>
        <p:nvSpPr>
          <p:cNvPr id="40" name="el-1785638948035-17"/>
          <p:cNvSpPr txBox="1"/>
          <p:nvPr/>
        </p:nvSpPr>
        <p:spPr>
          <a:xfrm>
            <a:off x="400050" y="1264444"/>
            <a:ext cx="19957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⟡</a:t>
            </a:r>
            <a:endParaRPr/>
          </a:p>
        </p:txBody>
      </p:sp>
      <p:sp>
        <p:nvSpPr>
          <p:cNvPr id="41" name="el-1785638948034-15"/>
          <p:cNvSpPr txBox="1"/>
          <p:nvPr/>
        </p:nvSpPr>
        <p:spPr>
          <a:xfrm>
            <a:off x="592485" y="1285875"/>
            <a:ext cx="10144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传播过程示意</a:t>
            </a:r>
            <a:endParaRPr/>
          </a:p>
        </p:txBody>
      </p:sp>
      <p:sp>
        <p:nvSpPr>
          <p:cNvPr id="42" name="el-1785638948043-44"/>
          <p:cNvSpPr txBox="1"/>
          <p:nvPr/>
        </p:nvSpPr>
        <p:spPr>
          <a:xfrm>
            <a:off x="2082999" y="1833563"/>
            <a:ext cx="691753" cy="17145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FAF8F3"/>
                </a:solidFill>
                <a:latin typeface="Microsoft YaHei"/>
                <a:ea typeface="Microsoft YaHei"/>
                <a:cs typeface="Microsoft YaHei"/>
              </a:rPr>
              <a:t>起始 1 人</a:t>
            </a:r>
            <a:endParaRPr/>
          </a:p>
        </p:txBody>
      </p:sp>
      <p:sp>
        <p:nvSpPr>
          <p:cNvPr id="43" name="el-1785638948041-35"/>
          <p:cNvSpPr txBox="1"/>
          <p:nvPr/>
        </p:nvSpPr>
        <p:spPr>
          <a:xfrm>
            <a:off x="2194545" y="2362200"/>
            <a:ext cx="468585" cy="17145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 + </a:t>
            </a:r>
            <a:r>
              <a:rPr b="1" sz="101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44" name="el-1785638948041-37"/>
          <p:cNvSpPr txBox="1"/>
          <p:nvPr/>
        </p:nvSpPr>
        <p:spPr>
          <a:xfrm>
            <a:off x="1593428" y="2890838"/>
            <a:ext cx="1670819" cy="17145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(1+x) + x(1+x) = </a:t>
            </a:r>
            <a:r>
              <a:rPr b="1" sz="101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(1+x)²</a:t>
            </a:r>
            <a:endParaRPr/>
          </a:p>
        </p:txBody>
      </p:sp>
      <p:sp>
        <p:nvSpPr>
          <p:cNvPr id="45" name="el-1785638948035-18"/>
          <p:cNvSpPr txBox="1"/>
          <p:nvPr/>
        </p:nvSpPr>
        <p:spPr>
          <a:xfrm>
            <a:off x="642938" y="3233738"/>
            <a:ext cx="3571875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080"/>
              </a:lnSpc>
            </a:pP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第一轮后：</a:t>
            </a: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1+x</a:t>
            </a: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人  ·  第二轮后：</a:t>
            </a: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(1+x)²</a:t>
            </a:r>
            <a:r>
              <a:rPr sz="900" spc="28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 人  ·  列方程 </a:t>
            </a:r>
            <a:r>
              <a:rPr b="1" sz="90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(1+x)² = 121</a:t>
            </a:r>
            <a:endParaRPr/>
          </a:p>
        </p:txBody>
      </p:sp>
      <p:sp>
        <p:nvSpPr>
          <p:cNvPr id="46" name="el-1785638948033-9"/>
          <p:cNvSpPr txBox="1"/>
          <p:nvPr/>
        </p:nvSpPr>
        <p:spPr>
          <a:xfrm>
            <a:off x="346472" y="3879056"/>
            <a:ext cx="41648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8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设每轮平均一人传染 </a:t>
            </a:r>
            <a:r>
              <a:rPr b="1" sz="840" spc="28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840" spc="28">
                <a:solidFill>
                  <a:srgbClr val="8B8B7A"/>
                </a:solidFill>
                <a:latin typeface="Microsoft YaHei"/>
                <a:ea typeface="Microsoft YaHei"/>
                <a:cs typeface="Microsoft YaHei"/>
              </a:rPr>
              <a:t> 人</a:t>
            </a:r>
            <a:endParaRPr/>
          </a:p>
        </p:txBody>
      </p:sp>
      <p:sp>
        <p:nvSpPr>
          <p:cNvPr id="47" name="el-1785638948036-20"/>
          <p:cNvSpPr txBox="1"/>
          <p:nvPr/>
        </p:nvSpPr>
        <p:spPr>
          <a:xfrm>
            <a:off x="4686300" y="1042764"/>
            <a:ext cx="221159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13">
                <a:solidFill>
                  <a:srgbClr val="8B2500"/>
                </a:solidFill>
                <a:latin typeface="华文中宋"/>
                <a:ea typeface="华文中宋"/>
                <a:cs typeface="华文中宋"/>
              </a:rPr>
              <a:t>✦</a:t>
            </a:r>
            <a:endParaRPr/>
          </a:p>
        </p:txBody>
      </p:sp>
      <p:sp>
        <p:nvSpPr>
          <p:cNvPr id="48" name="el-1785638948034-16"/>
          <p:cNvSpPr txBox="1"/>
          <p:nvPr/>
        </p:nvSpPr>
        <p:spPr>
          <a:xfrm>
            <a:off x="4900315" y="1071339"/>
            <a:ext cx="7000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5B7B5A"/>
                </a:solidFill>
                <a:latin typeface="华文中宋"/>
                <a:ea typeface="华文中宋"/>
                <a:cs typeface="华文中宋"/>
              </a:rPr>
              <a:t>解题步骤</a:t>
            </a:r>
            <a:endParaRPr/>
          </a:p>
        </p:txBody>
      </p:sp>
      <p:sp>
        <p:nvSpPr>
          <p:cNvPr id="49" name="el-1785638948044-46"/>
          <p:cNvSpPr txBox="1"/>
          <p:nvPr/>
        </p:nvSpPr>
        <p:spPr>
          <a:xfrm>
            <a:off x="4775597" y="154997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1</a:t>
            </a:r>
            <a:endParaRPr/>
          </a:p>
        </p:txBody>
      </p:sp>
      <p:sp>
        <p:nvSpPr>
          <p:cNvPr id="50" name="el-1785638948042-39"/>
          <p:cNvSpPr txBox="1"/>
          <p:nvPr/>
        </p:nvSpPr>
        <p:spPr>
          <a:xfrm>
            <a:off x="5129213" y="1497583"/>
            <a:ext cx="3554016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设每轮传染中平均一个人传染了 </a:t>
            </a:r>
            <a:r>
              <a:rPr b="1" sz="1060" spc="17">
                <a:solidFill>
                  <a:srgbClr val="8B2500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个人</a:t>
            </a:r>
            <a:endParaRPr/>
          </a:p>
        </p:txBody>
      </p:sp>
      <p:sp>
        <p:nvSpPr>
          <p:cNvPr id="51" name="el-1785638948044-48"/>
          <p:cNvSpPr txBox="1"/>
          <p:nvPr/>
        </p:nvSpPr>
        <p:spPr>
          <a:xfrm>
            <a:off x="4775597" y="2024286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52" name="el-1785638948042-40"/>
          <p:cNvSpPr txBox="1"/>
          <p:nvPr/>
        </p:nvSpPr>
        <p:spPr>
          <a:xfrm>
            <a:off x="5129213" y="1971898"/>
            <a:ext cx="355401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第一轮后：</a:t>
            </a:r>
            <a:r>
              <a:rPr sz="88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人</a:t>
            </a:r>
            <a:endParaRPr/>
          </a:p>
        </p:txBody>
      </p:sp>
      <p:sp>
        <p:nvSpPr>
          <p:cNvPr id="53" name="el-1785638948045-51"/>
          <p:cNvSpPr txBox="1"/>
          <p:nvPr/>
        </p:nvSpPr>
        <p:spPr>
          <a:xfrm>
            <a:off x="4775597" y="251006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3</a:t>
            </a:r>
            <a:endParaRPr/>
          </a:p>
        </p:txBody>
      </p:sp>
      <p:sp>
        <p:nvSpPr>
          <p:cNvPr id="54" name="el-1785638948042-41"/>
          <p:cNvSpPr txBox="1"/>
          <p:nvPr/>
        </p:nvSpPr>
        <p:spPr>
          <a:xfrm>
            <a:off x="5129213" y="2457673"/>
            <a:ext cx="355401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第二轮后：</a:t>
            </a:r>
            <a:r>
              <a:rPr sz="1019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　　　　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人</a:t>
            </a:r>
            <a:endParaRPr/>
          </a:p>
        </p:txBody>
      </p:sp>
      <p:sp>
        <p:nvSpPr>
          <p:cNvPr id="55" name="el-1785638948046-54"/>
          <p:cNvSpPr txBox="1"/>
          <p:nvPr/>
        </p:nvSpPr>
        <p:spPr>
          <a:xfrm>
            <a:off x="5875734" y="2486248"/>
            <a:ext cx="1833042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(1+x) + x(1+x) = </a:t>
            </a:r>
            <a:r>
              <a:rPr b="1" sz="112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(1+x)²</a:t>
            </a:r>
            <a:endParaRPr/>
          </a:p>
        </p:txBody>
      </p:sp>
      <p:sp>
        <p:nvSpPr>
          <p:cNvPr id="56" name="el-1785638948046-55"/>
          <p:cNvSpPr txBox="1"/>
          <p:nvPr/>
        </p:nvSpPr>
        <p:spPr>
          <a:xfrm>
            <a:off x="4775597" y="2995836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4</a:t>
            </a:r>
            <a:endParaRPr/>
          </a:p>
        </p:txBody>
      </p:sp>
      <p:sp>
        <p:nvSpPr>
          <p:cNvPr id="57" name="el-1785638948042-42"/>
          <p:cNvSpPr txBox="1"/>
          <p:nvPr/>
        </p:nvSpPr>
        <p:spPr>
          <a:xfrm>
            <a:off x="5129213" y="2943448"/>
            <a:ext cx="355401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列方程：</a:t>
            </a:r>
            <a:r>
              <a:rPr sz="98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58" name="el-1785638948047-58"/>
          <p:cNvSpPr txBox="1"/>
          <p:nvPr/>
        </p:nvSpPr>
        <p:spPr>
          <a:xfrm>
            <a:off x="5737920" y="2972023"/>
            <a:ext cx="1017761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(1+x)² = 121</a:t>
            </a:r>
            <a:endParaRPr/>
          </a:p>
        </p:txBody>
      </p:sp>
      <p:sp>
        <p:nvSpPr>
          <p:cNvPr id="59" name="el-1785638948047-59"/>
          <p:cNvSpPr txBox="1"/>
          <p:nvPr/>
        </p:nvSpPr>
        <p:spPr>
          <a:xfrm>
            <a:off x="4775597" y="3481611"/>
            <a:ext cx="307181" cy="1238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25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AF8F3"/>
                </a:solidFill>
                <a:latin typeface="Georgia"/>
                <a:ea typeface="Georgia"/>
                <a:cs typeface="Georgia"/>
              </a:rPr>
              <a:t>5</a:t>
            </a:r>
            <a:endParaRPr/>
          </a:p>
        </p:txBody>
      </p:sp>
      <p:sp>
        <p:nvSpPr>
          <p:cNvPr id="60" name="el-1785638948043-43"/>
          <p:cNvSpPr txBox="1"/>
          <p:nvPr/>
        </p:nvSpPr>
        <p:spPr>
          <a:xfrm>
            <a:off x="5129213" y="3429223"/>
            <a:ext cx="355401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解得 </a:t>
            </a:r>
            <a:r>
              <a:rPr sz="100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06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103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endParaRPr/>
          </a:p>
        </p:txBody>
      </p:sp>
      <p:sp>
        <p:nvSpPr>
          <p:cNvPr id="61" name="el-1785638948048-62"/>
          <p:cNvSpPr txBox="1"/>
          <p:nvPr/>
        </p:nvSpPr>
        <p:spPr>
          <a:xfrm>
            <a:off x="5504483" y="3457798"/>
            <a:ext cx="64970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x₁ = </a:t>
            </a:r>
            <a:r>
              <a:rPr b="1" sz="112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10</a:t>
            </a:r>
            <a:endParaRPr/>
          </a:p>
        </p:txBody>
      </p:sp>
      <p:sp>
        <p:nvSpPr>
          <p:cNvPr id="62" name="el-1785638948049-64"/>
          <p:cNvSpPr txBox="1"/>
          <p:nvPr/>
        </p:nvSpPr>
        <p:spPr>
          <a:xfrm>
            <a:off x="6277794" y="3457798"/>
            <a:ext cx="133290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x₂ = </a:t>
            </a:r>
            <a:r>
              <a:rPr b="1" sz="1120" spc="17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−12</a:t>
            </a:r>
            <a:r>
              <a:rPr b="1" sz="1120" spc="17">
                <a:solidFill>
                  <a:srgbClr val="2C2C2C"/>
                </a:solidFill>
                <a:latin typeface="Georgia"/>
                <a:ea typeface="Georgia"/>
                <a:cs typeface="Georgia"/>
              </a:rPr>
              <a:t>（舍去）</a:t>
            </a:r>
            <a:endParaRPr/>
          </a:p>
        </p:txBody>
      </p:sp>
      <p:sp>
        <p:nvSpPr>
          <p:cNvPr id="63" name="el-1785638948049-65"/>
          <p:cNvSpPr txBox="1"/>
          <p:nvPr/>
        </p:nvSpPr>
        <p:spPr>
          <a:xfrm>
            <a:off x="5251549" y="3976911"/>
            <a:ext cx="78938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平均一人传染</a:t>
            </a:r>
            <a:endParaRPr/>
          </a:p>
        </p:txBody>
      </p:sp>
      <p:sp>
        <p:nvSpPr>
          <p:cNvPr id="64" name="el-1785638948049-66"/>
          <p:cNvSpPr txBox="1"/>
          <p:nvPr/>
        </p:nvSpPr>
        <p:spPr>
          <a:xfrm>
            <a:off x="6037362" y="3969767"/>
            <a:ext cx="26580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2500"/>
                </a:solidFill>
                <a:latin typeface="Georgia"/>
                <a:ea typeface="Georgia"/>
                <a:cs typeface="Georgia"/>
              </a:rPr>
              <a:t>10</a:t>
            </a:r>
            <a:endParaRPr/>
          </a:p>
        </p:txBody>
      </p:sp>
      <p:sp>
        <p:nvSpPr>
          <p:cNvPr id="65" name="el-1785638948049-67"/>
          <p:cNvSpPr txBox="1"/>
          <p:nvPr/>
        </p:nvSpPr>
        <p:spPr>
          <a:xfrm>
            <a:off x="6281738" y="3976911"/>
            <a:ext cx="18216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人</a:t>
            </a:r>
            <a:endParaRPr/>
          </a:p>
        </p:txBody>
      </p:sp>
      <p:sp>
        <p:nvSpPr>
          <p:cNvPr id="66" name="el-1785638948049-68"/>
          <p:cNvSpPr txBox="1"/>
          <p:nvPr/>
        </p:nvSpPr>
        <p:spPr>
          <a:xfrm>
            <a:off x="7233642" y="3967386"/>
            <a:ext cx="16959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B7B5A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67" name="el-1785638948049-69"/>
          <p:cNvSpPr txBox="1"/>
          <p:nvPr/>
        </p:nvSpPr>
        <p:spPr>
          <a:xfrm>
            <a:off x="7392517" y="3965004"/>
            <a:ext cx="84683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x₂ = −12 舍去</a:t>
            </a:r>
            <a:endParaRPr/>
          </a:p>
        </p:txBody>
      </p:sp>
      <p:sp>
        <p:nvSpPr>
          <p:cNvPr id="68" name="el-1785638948031-6"/>
          <p:cNvSpPr txBox="1"/>
          <p:nvPr/>
        </p:nvSpPr>
        <p:spPr>
          <a:xfrm>
            <a:off x="400050" y="4913710"/>
            <a:ext cx="13641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A69B8A"/>
                </a:solidFill>
                <a:latin typeface="Microsoft YaHei"/>
                <a:ea typeface="Microsoft YaHei"/>
                <a:cs typeface="Microsoft YaHei"/>
              </a:rPr>
              <a:t>✦ 从古人的智慧到数学的方程</a:t>
            </a:r>
            <a:endParaRPr/>
          </a:p>
        </p:txBody>
      </p:sp>
      <p:sp>
        <p:nvSpPr>
          <p:cNvPr id="69" name="el-1785638948031-7"/>
          <p:cNvSpPr txBox="1"/>
          <p:nvPr/>
        </p:nvSpPr>
        <p:spPr>
          <a:xfrm>
            <a:off x="8281392" y="4913710"/>
            <a:ext cx="50899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5B5B4A"/>
                </a:solidFill>
                <a:latin typeface="Microsoft YaHei"/>
                <a:ea typeface="Microsoft YaHei"/>
                <a:cs typeface="Microsoft YaHei"/>
              </a:rPr>
              <a:t>15 / 16</a:t>
            </a:r>
            <a:endParaRPr/>
          </a:p>
        </p:txBody>
      </p:sp>
      <p:cxnSp>
        <p:nvCxnSpPr>
          <p:cNvPr id="70" name="el-1785638948040-31"/>
          <p:cNvCxnSpPr/>
          <p:nvPr/>
        </p:nvCxnSpPr>
        <p:spPr>
          <a:xfrm>
            <a:off x="2428875" y="2097881"/>
            <a:ext cx="914" cy="114300"/>
          </a:xfrm>
          <a:prstGeom prst="line">
            <a:avLst/>
          </a:prstGeom>
          <a:ln w="14288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-1785638948040-32"/>
          <p:cNvCxnSpPr/>
          <p:nvPr/>
        </p:nvCxnSpPr>
        <p:spPr>
          <a:xfrm>
            <a:off x="2143125" y="2262188"/>
            <a:ext cx="571500" cy="914"/>
          </a:xfrm>
          <a:prstGeom prst="line">
            <a:avLst/>
          </a:prstGeom>
          <a:ln w="14288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5638948040-33"/>
          <p:cNvCxnSpPr/>
          <p:nvPr/>
        </p:nvCxnSpPr>
        <p:spPr>
          <a:xfrm>
            <a:off x="2428875" y="2626519"/>
            <a:ext cx="914" cy="114300"/>
          </a:xfrm>
          <a:prstGeom prst="line">
            <a:avLst/>
          </a:prstGeom>
          <a:ln w="14288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-1785638948040-34"/>
          <p:cNvCxnSpPr/>
          <p:nvPr/>
        </p:nvCxnSpPr>
        <p:spPr>
          <a:xfrm>
            <a:off x="2143125" y="2790825"/>
            <a:ext cx="571500" cy="914"/>
          </a:xfrm>
          <a:prstGeom prst="line">
            <a:avLst/>
          </a:prstGeom>
          <a:ln w="14288" cap="flat">
            <a:solidFill>
              <a:srgbClr val="D4C9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8949198-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8949234-1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8948679-1"/>
          <p:cNvSpPr/>
          <p:nvPr/>
        </p:nvSpPr>
        <p:spPr>
          <a:xfrm>
            <a:off x="0" y="0"/>
            <a:ext cx="228600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33333"/>
                </a:moveTo>
                <a:lnTo>
                  <a:pt x="99700" y="39867"/>
                </a:lnTo>
                <a:lnTo>
                  <a:pt x="98800" y="46338"/>
                </a:lnTo>
                <a:lnTo>
                  <a:pt x="97308" y="52684"/>
                </a:lnTo>
                <a:lnTo>
                  <a:pt x="95242" y="58844"/>
                </a:lnTo>
                <a:lnTo>
                  <a:pt x="92621" y="64760"/>
                </a:lnTo>
                <a:lnTo>
                  <a:pt x="89467" y="70373"/>
                </a:lnTo>
                <a:lnTo>
                  <a:pt x="85813" y="75627"/>
                </a:lnTo>
                <a:lnTo>
                  <a:pt x="81696" y="80476"/>
                </a:lnTo>
                <a:lnTo>
                  <a:pt x="77150" y="84867"/>
                </a:lnTo>
                <a:lnTo>
                  <a:pt x="72225" y="88764"/>
                </a:lnTo>
                <a:lnTo>
                  <a:pt x="66963" y="92129"/>
                </a:lnTo>
                <a:lnTo>
                  <a:pt x="61417" y="94924"/>
                </a:lnTo>
                <a:lnTo>
                  <a:pt x="55642" y="97129"/>
                </a:lnTo>
                <a:lnTo>
                  <a:pt x="49692" y="98720"/>
                </a:lnTo>
                <a:lnTo>
                  <a:pt x="43625" y="99680"/>
                </a:lnTo>
                <a:lnTo>
                  <a:pt x="37500" y="100000"/>
                </a:lnTo>
                <a:lnTo>
                  <a:pt x="31375" y="99680"/>
                </a:lnTo>
                <a:lnTo>
                  <a:pt x="25308" y="98720"/>
                </a:lnTo>
                <a:lnTo>
                  <a:pt x="19358" y="97129"/>
                </a:lnTo>
                <a:lnTo>
                  <a:pt x="13583" y="94924"/>
                </a:lnTo>
                <a:lnTo>
                  <a:pt x="8038" y="92129"/>
                </a:lnTo>
                <a:lnTo>
                  <a:pt x="2775" y="88764"/>
                </a:lnTo>
                <a:lnTo>
                  <a:pt x="0" y="86569"/>
                </a:lnTo>
                <a:lnTo>
                  <a:pt x="0" y="0"/>
                </a:lnTo>
                <a:lnTo>
                  <a:pt x="91550" y="0"/>
                </a:lnTo>
                <a:lnTo>
                  <a:pt x="92621" y="1907"/>
                </a:lnTo>
                <a:lnTo>
                  <a:pt x="95242" y="7822"/>
                </a:lnTo>
                <a:lnTo>
                  <a:pt x="97308" y="13982"/>
                </a:lnTo>
                <a:lnTo>
                  <a:pt x="98800" y="20329"/>
                </a:lnTo>
                <a:lnTo>
                  <a:pt x="99700" y="26800"/>
                </a:lnTo>
                <a:close/>
              </a:path>
            </a:pathLst>
          </a:custGeom>
          <a:gradFill rotWithShape="1">
            <a:gsLst>
              <a:gs pos="0">
                <a:srgbClr val="2C2C2C">
                  <a:alpha val="3000"/>
                </a:srgbClr>
              </a:gs>
              <a:gs pos="75000">
                <a:srgbClr val="2C2C2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8948679-2"/>
          <p:cNvSpPr/>
          <p:nvPr/>
        </p:nvSpPr>
        <p:spPr>
          <a:xfrm>
            <a:off x="6286500" y="2428875"/>
            <a:ext cx="2857500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7373" y="100000"/>
                </a:lnTo>
                <a:lnTo>
                  <a:pt x="4947" y="94604"/>
                </a:lnTo>
                <a:lnTo>
                  <a:pt x="2800" y="88284"/>
                </a:lnTo>
                <a:lnTo>
                  <a:pt x="1250" y="81768"/>
                </a:lnTo>
                <a:lnTo>
                  <a:pt x="313" y="75126"/>
                </a:lnTo>
                <a:lnTo>
                  <a:pt x="0" y="68421"/>
                </a:lnTo>
                <a:lnTo>
                  <a:pt x="313" y="61716"/>
                </a:lnTo>
                <a:lnTo>
                  <a:pt x="1250" y="55074"/>
                </a:lnTo>
                <a:lnTo>
                  <a:pt x="2800" y="48558"/>
                </a:lnTo>
                <a:lnTo>
                  <a:pt x="4947" y="42239"/>
                </a:lnTo>
                <a:lnTo>
                  <a:pt x="7677" y="36168"/>
                </a:lnTo>
                <a:lnTo>
                  <a:pt x="10953" y="30407"/>
                </a:lnTo>
                <a:lnTo>
                  <a:pt x="14753" y="25014"/>
                </a:lnTo>
                <a:lnTo>
                  <a:pt x="19037" y="20039"/>
                </a:lnTo>
                <a:lnTo>
                  <a:pt x="23763" y="15530"/>
                </a:lnTo>
                <a:lnTo>
                  <a:pt x="28887" y="11530"/>
                </a:lnTo>
                <a:lnTo>
                  <a:pt x="34360" y="8081"/>
                </a:lnTo>
                <a:lnTo>
                  <a:pt x="40127" y="5207"/>
                </a:lnTo>
                <a:lnTo>
                  <a:pt x="46130" y="2947"/>
                </a:lnTo>
                <a:lnTo>
                  <a:pt x="52320" y="1316"/>
                </a:lnTo>
                <a:lnTo>
                  <a:pt x="58630" y="330"/>
                </a:lnTo>
                <a:lnTo>
                  <a:pt x="65000" y="0"/>
                </a:lnTo>
                <a:lnTo>
                  <a:pt x="71370" y="330"/>
                </a:lnTo>
                <a:lnTo>
                  <a:pt x="77680" y="1316"/>
                </a:lnTo>
                <a:lnTo>
                  <a:pt x="83870" y="2947"/>
                </a:lnTo>
                <a:lnTo>
                  <a:pt x="89873" y="5207"/>
                </a:lnTo>
                <a:lnTo>
                  <a:pt x="95640" y="8081"/>
                </a:lnTo>
                <a:lnTo>
                  <a:pt x="100000" y="10828"/>
                </a:lnTo>
                <a:close/>
              </a:path>
            </a:pathLst>
          </a:custGeom>
          <a:gradFill rotWithShape="1">
            <a:gsLst>
              <a:gs pos="0">
                <a:srgbClr val="5B7B5A">
                  <a:alpha val="4000"/>
                </a:srgbClr>
              </a:gs>
              <a:gs pos="75000">
                <a:srgbClr val="5B7B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8948808-3"/>
          <p:cNvSpPr/>
          <p:nvPr/>
        </p:nvSpPr>
        <p:spPr>
          <a:xfrm rot="120000">
            <a:off x="714375" y="4371975"/>
            <a:ext cx="64293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74000" y="0"/>
                </a:lnTo>
                <a:lnTo>
                  <a:pt x="76544" y="273"/>
                </a:lnTo>
                <a:lnTo>
                  <a:pt x="79074" y="1000"/>
                </a:lnTo>
                <a:lnTo>
                  <a:pt x="81544" y="2182"/>
                </a:lnTo>
                <a:lnTo>
                  <a:pt x="83956" y="3818"/>
                </a:lnTo>
                <a:lnTo>
                  <a:pt x="86265" y="5909"/>
                </a:lnTo>
                <a:lnTo>
                  <a:pt x="88441" y="8455"/>
                </a:lnTo>
                <a:lnTo>
                  <a:pt x="90500" y="11364"/>
                </a:lnTo>
                <a:lnTo>
                  <a:pt x="92382" y="14636"/>
                </a:lnTo>
                <a:lnTo>
                  <a:pt x="94103" y="18273"/>
                </a:lnTo>
                <a:lnTo>
                  <a:pt x="95618" y="22182"/>
                </a:lnTo>
                <a:lnTo>
                  <a:pt x="96926" y="26455"/>
                </a:lnTo>
                <a:lnTo>
                  <a:pt x="98015" y="30909"/>
                </a:lnTo>
                <a:lnTo>
                  <a:pt x="98882" y="35455"/>
                </a:lnTo>
                <a:lnTo>
                  <a:pt x="99500" y="40273"/>
                </a:lnTo>
                <a:lnTo>
                  <a:pt x="99868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868" y="54909"/>
                </a:lnTo>
                <a:lnTo>
                  <a:pt x="99500" y="59727"/>
                </a:lnTo>
                <a:lnTo>
                  <a:pt x="98882" y="64545"/>
                </a:lnTo>
                <a:lnTo>
                  <a:pt x="98015" y="69091"/>
                </a:lnTo>
                <a:lnTo>
                  <a:pt x="96926" y="73545"/>
                </a:lnTo>
                <a:lnTo>
                  <a:pt x="95618" y="77818"/>
                </a:lnTo>
                <a:lnTo>
                  <a:pt x="94103" y="81727"/>
                </a:lnTo>
                <a:lnTo>
                  <a:pt x="92382" y="85364"/>
                </a:lnTo>
                <a:lnTo>
                  <a:pt x="90500" y="88636"/>
                </a:lnTo>
                <a:lnTo>
                  <a:pt x="88441" y="91545"/>
                </a:lnTo>
                <a:lnTo>
                  <a:pt x="86265" y="94091"/>
                </a:lnTo>
                <a:lnTo>
                  <a:pt x="83956" y="96182"/>
                </a:lnTo>
                <a:lnTo>
                  <a:pt x="81544" y="97818"/>
                </a:lnTo>
                <a:lnTo>
                  <a:pt x="79074" y="99000"/>
                </a:lnTo>
                <a:lnTo>
                  <a:pt x="76544" y="99727"/>
                </a:lnTo>
                <a:lnTo>
                  <a:pt x="7400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C2C2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8948808-4"/>
          <p:cNvSpPr/>
          <p:nvPr/>
        </p:nvSpPr>
        <p:spPr>
          <a:xfrm rot="480000">
            <a:off x="1000125" y="4229100"/>
            <a:ext cx="14287" cy="200025"/>
          </a:xfrm>
          <a:prstGeom prst="roundRect">
            <a:avLst>
              <a:gd name="adj" fmla="val 50000"/>
            </a:avLst>
          </a:prstGeom>
          <a:solidFill>
            <a:srgbClr val="2C2C2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8948808-5"/>
          <p:cNvSpPr/>
          <p:nvPr/>
        </p:nvSpPr>
        <p:spPr>
          <a:xfrm rot="-180000">
            <a:off x="6786562" y="4572000"/>
            <a:ext cx="1285876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60000" y="0"/>
                </a:lnTo>
                <a:lnTo>
                  <a:pt x="63919" y="283"/>
                </a:lnTo>
                <a:lnTo>
                  <a:pt x="67800" y="1150"/>
                </a:lnTo>
                <a:lnTo>
                  <a:pt x="71615" y="2583"/>
                </a:lnTo>
                <a:lnTo>
                  <a:pt x="75304" y="4567"/>
                </a:lnTo>
                <a:lnTo>
                  <a:pt x="78859" y="7083"/>
                </a:lnTo>
                <a:lnTo>
                  <a:pt x="82222" y="10117"/>
                </a:lnTo>
                <a:lnTo>
                  <a:pt x="85378" y="13617"/>
                </a:lnTo>
                <a:lnTo>
                  <a:pt x="88281" y="17567"/>
                </a:lnTo>
                <a:lnTo>
                  <a:pt x="90919" y="21933"/>
                </a:lnTo>
                <a:lnTo>
                  <a:pt x="93259" y="26667"/>
                </a:lnTo>
                <a:lnTo>
                  <a:pt x="95274" y="31717"/>
                </a:lnTo>
                <a:lnTo>
                  <a:pt x="96956" y="37033"/>
                </a:lnTo>
                <a:lnTo>
                  <a:pt x="98274" y="42583"/>
                </a:lnTo>
                <a:lnTo>
                  <a:pt x="99230" y="48300"/>
                </a:lnTo>
                <a:lnTo>
                  <a:pt x="99807" y="54117"/>
                </a:lnTo>
                <a:lnTo>
                  <a:pt x="100000" y="60000"/>
                </a:lnTo>
                <a:lnTo>
                  <a:pt x="100000" y="100000"/>
                </a:lnTo>
                <a:lnTo>
                  <a:pt x="0" y="100000"/>
                </a:lnTo>
                <a:lnTo>
                  <a:pt x="0" y="80000"/>
                </a:lnTo>
                <a:lnTo>
                  <a:pt x="289" y="72167"/>
                </a:lnTo>
                <a:lnTo>
                  <a:pt x="1156" y="64400"/>
                </a:lnTo>
                <a:lnTo>
                  <a:pt x="2585" y="56783"/>
                </a:lnTo>
                <a:lnTo>
                  <a:pt x="4570" y="49383"/>
                </a:lnTo>
                <a:lnTo>
                  <a:pt x="7081" y="42283"/>
                </a:lnTo>
                <a:lnTo>
                  <a:pt x="10111" y="35550"/>
                </a:lnTo>
                <a:lnTo>
                  <a:pt x="13622" y="29250"/>
                </a:lnTo>
                <a:lnTo>
                  <a:pt x="17570" y="23433"/>
                </a:lnTo>
                <a:lnTo>
                  <a:pt x="21933" y="18167"/>
                </a:lnTo>
                <a:lnTo>
                  <a:pt x="26667" y="13483"/>
                </a:lnTo>
                <a:lnTo>
                  <a:pt x="31719" y="9450"/>
                </a:lnTo>
                <a:lnTo>
                  <a:pt x="37037" y="6083"/>
                </a:lnTo>
                <a:lnTo>
                  <a:pt x="42585" y="3450"/>
                </a:lnTo>
                <a:lnTo>
                  <a:pt x="48296" y="1533"/>
                </a:lnTo>
                <a:lnTo>
                  <a:pt x="54119" y="383"/>
                </a:lnTo>
                <a:lnTo>
                  <a:pt x="60000" y="0"/>
                </a:lnTo>
                <a:close/>
              </a:path>
            </a:pathLst>
          </a:custGeom>
          <a:solidFill>
            <a:srgbClr val="2C2C2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8948808-6"/>
          <p:cNvSpPr/>
          <p:nvPr/>
        </p:nvSpPr>
        <p:spPr>
          <a:xfrm rot="240000">
            <a:off x="7786688" y="4714875"/>
            <a:ext cx="100012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60000" y="0"/>
                </a:lnTo>
                <a:lnTo>
                  <a:pt x="63924" y="289"/>
                </a:lnTo>
                <a:lnTo>
                  <a:pt x="67800" y="1156"/>
                </a:lnTo>
                <a:lnTo>
                  <a:pt x="71610" y="2578"/>
                </a:lnTo>
                <a:lnTo>
                  <a:pt x="75305" y="4578"/>
                </a:lnTo>
                <a:lnTo>
                  <a:pt x="78857" y="7089"/>
                </a:lnTo>
                <a:lnTo>
                  <a:pt x="82219" y="10111"/>
                </a:lnTo>
                <a:lnTo>
                  <a:pt x="85371" y="13622"/>
                </a:lnTo>
                <a:lnTo>
                  <a:pt x="88286" y="17578"/>
                </a:lnTo>
                <a:lnTo>
                  <a:pt x="90924" y="21933"/>
                </a:lnTo>
                <a:lnTo>
                  <a:pt x="93257" y="26667"/>
                </a:lnTo>
                <a:lnTo>
                  <a:pt x="95276" y="31711"/>
                </a:lnTo>
                <a:lnTo>
                  <a:pt x="96952" y="37044"/>
                </a:lnTo>
                <a:lnTo>
                  <a:pt x="98276" y="42578"/>
                </a:lnTo>
                <a:lnTo>
                  <a:pt x="99229" y="48289"/>
                </a:lnTo>
                <a:lnTo>
                  <a:pt x="99810" y="54111"/>
                </a:lnTo>
                <a:lnTo>
                  <a:pt x="100000" y="60000"/>
                </a:lnTo>
                <a:lnTo>
                  <a:pt x="100000" y="100000"/>
                </a:lnTo>
                <a:lnTo>
                  <a:pt x="0" y="100000"/>
                </a:lnTo>
                <a:lnTo>
                  <a:pt x="0" y="70000"/>
                </a:lnTo>
                <a:lnTo>
                  <a:pt x="238" y="63133"/>
                </a:lnTo>
                <a:lnTo>
                  <a:pt x="962" y="56333"/>
                </a:lnTo>
                <a:lnTo>
                  <a:pt x="2152" y="49689"/>
                </a:lnTo>
                <a:lnTo>
                  <a:pt x="3810" y="43222"/>
                </a:lnTo>
                <a:lnTo>
                  <a:pt x="5905" y="37000"/>
                </a:lnTo>
                <a:lnTo>
                  <a:pt x="8429" y="31111"/>
                </a:lnTo>
                <a:lnTo>
                  <a:pt x="11352" y="25600"/>
                </a:lnTo>
                <a:lnTo>
                  <a:pt x="14648" y="20511"/>
                </a:lnTo>
                <a:lnTo>
                  <a:pt x="18276" y="15889"/>
                </a:lnTo>
                <a:lnTo>
                  <a:pt x="22219" y="11800"/>
                </a:lnTo>
                <a:lnTo>
                  <a:pt x="26429" y="8267"/>
                </a:lnTo>
                <a:lnTo>
                  <a:pt x="30867" y="5333"/>
                </a:lnTo>
                <a:lnTo>
                  <a:pt x="35486" y="3022"/>
                </a:lnTo>
                <a:lnTo>
                  <a:pt x="40248" y="1356"/>
                </a:lnTo>
                <a:lnTo>
                  <a:pt x="45095" y="333"/>
                </a:lnTo>
                <a:lnTo>
                  <a:pt x="50000" y="0"/>
                </a:lnTo>
                <a:close/>
              </a:path>
            </a:pathLst>
          </a:custGeom>
          <a:solidFill>
            <a:srgbClr val="2C2C2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8948809-7"/>
          <p:cNvCxnSpPr/>
          <p:nvPr/>
        </p:nvCxnSpPr>
        <p:spPr>
          <a:xfrm>
            <a:off x="4371975" y="3352651"/>
            <a:ext cx="400050" cy="914"/>
          </a:xfrm>
          <a:prstGeom prst="line">
            <a:avLst/>
          </a:prstGeom>
          <a:ln w="14288" cap="flat">
            <a:solidFill>
              <a:srgbClr val="D4C9B0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8948810-9"/>
          <p:cNvSpPr txBox="1"/>
          <p:nvPr/>
        </p:nvSpPr>
        <p:spPr>
          <a:xfrm>
            <a:off x="1785938" y="1002581"/>
            <a:ext cx="5572125" cy="67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669"/>
              </a:lnSpc>
            </a:pPr>
            <a:r>
              <a:rPr sz="1570" spc="169">
                <a:solidFill>
                  <a:srgbClr val="2C2C2C">
                    <a:alpha val="92000"/>
                  </a:srgbClr>
                </a:solidFill>
                <a:latin typeface="华文中宋"/>
                <a:ea typeface="华文中宋"/>
                <a:cs typeface="华文中宋"/>
              </a:rPr>
              <a:t>一元二次方程，从古人的智慧中走来，在现代数学中绽放光彩</a:t>
            </a:r>
            <a:endParaRPr/>
          </a:p>
        </p:txBody>
      </p:sp>
      <p:sp>
        <p:nvSpPr>
          <p:cNvPr id="12" name="el-1785638948809-8"/>
          <p:cNvSpPr txBox="1"/>
          <p:nvPr/>
        </p:nvSpPr>
        <p:spPr>
          <a:xfrm>
            <a:off x="2448163" y="1882601"/>
            <a:ext cx="4247674" cy="6799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669"/>
              </a:lnSpc>
            </a:pPr>
            <a:r>
              <a:rPr sz="1570" spc="169">
                <a:solidFill>
                  <a:srgbClr val="2C2C2C">
                    <a:alpha val="92000"/>
                  </a:srgbClr>
                </a:solidFill>
                <a:latin typeface="华文中宋"/>
                <a:ea typeface="华文中宋"/>
                <a:cs typeface="华文中宋"/>
              </a:rPr>
              <a:t>从黄金分割到实际应用，从配方法到公式法</a:t>
            </a:r>
            <a:endParaRPr/>
          </a:p>
          <a:p>
            <a:pPr algn="ctr">
              <a:lnSpc>
                <a:spcPts val="2669"/>
              </a:lnSpc>
            </a:pPr>
            <a:r>
              <a:rPr b="1" sz="1570" spc="169">
                <a:solidFill>
                  <a:srgbClr val="8B2500">
                    <a:alpha val="92000"/>
                  </a:srgbClr>
                </a:solidFill>
                <a:latin typeface="华文中宋"/>
                <a:ea typeface="华文中宋"/>
                <a:cs typeface="华文中宋"/>
              </a:rPr>
              <a:t>——降次，是解方程的根本思想</a:t>
            </a:r>
            <a:endParaRPr/>
          </a:p>
        </p:txBody>
      </p:sp>
      <p:sp>
        <p:nvSpPr>
          <p:cNvPr id="13" name="el-1785638948810-10"/>
          <p:cNvSpPr txBox="1"/>
          <p:nvPr/>
        </p:nvSpPr>
        <p:spPr>
          <a:xfrm>
            <a:off x="2257425" y="2819772"/>
            <a:ext cx="4629150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69">
                <a:solidFill>
                  <a:srgbClr val="2C2C2C">
                    <a:alpha val="92000"/>
                  </a:srgbClr>
                </a:solidFill>
                <a:latin typeface="华文中宋"/>
                <a:ea typeface="华文中宋"/>
                <a:cs typeface="华文中宋"/>
              </a:rPr>
              <a:t>数学，是连接古今的桥梁，是理解世界的语言</a:t>
            </a:r>
            <a:endParaRPr/>
          </a:p>
        </p:txBody>
      </p:sp>
      <p:sp>
        <p:nvSpPr>
          <p:cNvPr id="14" name="el-1785638948810-11"/>
          <p:cNvSpPr txBox="1"/>
          <p:nvPr/>
        </p:nvSpPr>
        <p:spPr>
          <a:xfrm>
            <a:off x="4036219" y="3745557"/>
            <a:ext cx="1071563" cy="395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360" spc="675">
                <a:solidFill>
                  <a:srgbClr val="8B2500">
                    <a:alpha val="85000"/>
                  </a:srgbClr>
                </a:solidFill>
                <a:latin typeface="华文中宋"/>
                <a:ea typeface="华文中宋"/>
                <a:cs typeface="华文中宋"/>
              </a:rPr>
              <a:t>谢谢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16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2026-08-02T02:49:09.927Z</dcterms:created>
  <dcterms:modified xsi:type="dcterms:W3CDTF">2026-08-02T02:49:09.927Z</dcterms:modified>
</cp:coreProperties>
</file>