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  <Relationship Id="rId22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jpe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jpe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328639-1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327791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5F1EA">
                  <a:alpha val="72000"/>
                </a:srgbClr>
              </a:gs>
              <a:gs pos="70000">
                <a:srgbClr val="F5F1EA">
                  <a:alpha val="30000"/>
                </a:srgbClr>
              </a:gs>
              <a:gs pos="100000">
                <a:srgbClr val="F5F1EA">
                  <a:alpha val="10000"/>
                </a:srgb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327793-2"/>
          <p:cNvSpPr/>
          <p:nvPr/>
        </p:nvSpPr>
        <p:spPr>
          <a:xfrm rot="-480000">
            <a:off x="6929438" y="285750"/>
            <a:ext cx="200025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981" y="0"/>
                </a:moveTo>
                <a:lnTo>
                  <a:pt x="67010" y="0"/>
                </a:lnTo>
                <a:lnTo>
                  <a:pt x="70243" y="170"/>
                </a:lnTo>
                <a:lnTo>
                  <a:pt x="73448" y="673"/>
                </a:lnTo>
                <a:lnTo>
                  <a:pt x="76586" y="1509"/>
                </a:lnTo>
                <a:lnTo>
                  <a:pt x="79633" y="2667"/>
                </a:lnTo>
                <a:lnTo>
                  <a:pt x="82562" y="4133"/>
                </a:lnTo>
                <a:lnTo>
                  <a:pt x="85338" y="5903"/>
                </a:lnTo>
                <a:lnTo>
                  <a:pt x="87938" y="7952"/>
                </a:lnTo>
                <a:lnTo>
                  <a:pt x="90338" y="10261"/>
                </a:lnTo>
                <a:lnTo>
                  <a:pt x="92514" y="12806"/>
                </a:lnTo>
                <a:lnTo>
                  <a:pt x="94438" y="15564"/>
                </a:lnTo>
                <a:lnTo>
                  <a:pt x="96105" y="18515"/>
                </a:lnTo>
                <a:lnTo>
                  <a:pt x="97490" y="21618"/>
                </a:lnTo>
                <a:lnTo>
                  <a:pt x="98581" y="24855"/>
                </a:lnTo>
                <a:lnTo>
                  <a:pt x="99367" y="28188"/>
                </a:lnTo>
                <a:lnTo>
                  <a:pt x="99843" y="31588"/>
                </a:lnTo>
                <a:lnTo>
                  <a:pt x="100000" y="35024"/>
                </a:lnTo>
                <a:lnTo>
                  <a:pt x="100000" y="53303"/>
                </a:lnTo>
                <a:lnTo>
                  <a:pt x="99790" y="57879"/>
                </a:lnTo>
                <a:lnTo>
                  <a:pt x="99157" y="62412"/>
                </a:lnTo>
                <a:lnTo>
                  <a:pt x="98105" y="66861"/>
                </a:lnTo>
                <a:lnTo>
                  <a:pt x="96652" y="71176"/>
                </a:lnTo>
                <a:lnTo>
                  <a:pt x="94805" y="75315"/>
                </a:lnTo>
                <a:lnTo>
                  <a:pt x="92586" y="79248"/>
                </a:lnTo>
                <a:lnTo>
                  <a:pt x="90014" y="82927"/>
                </a:lnTo>
                <a:lnTo>
                  <a:pt x="87119" y="86321"/>
                </a:lnTo>
                <a:lnTo>
                  <a:pt x="83919" y="89400"/>
                </a:lnTo>
                <a:lnTo>
                  <a:pt x="80452" y="92133"/>
                </a:lnTo>
                <a:lnTo>
                  <a:pt x="76748" y="94485"/>
                </a:lnTo>
                <a:lnTo>
                  <a:pt x="72848" y="96448"/>
                </a:lnTo>
                <a:lnTo>
                  <a:pt x="68786" y="97988"/>
                </a:lnTo>
                <a:lnTo>
                  <a:pt x="64595" y="99103"/>
                </a:lnTo>
                <a:lnTo>
                  <a:pt x="60329" y="99776"/>
                </a:lnTo>
                <a:lnTo>
                  <a:pt x="56014" y="100000"/>
                </a:lnTo>
                <a:lnTo>
                  <a:pt x="21990" y="100000"/>
                </a:lnTo>
                <a:lnTo>
                  <a:pt x="19838" y="99885"/>
                </a:lnTo>
                <a:lnTo>
                  <a:pt x="17700" y="99552"/>
                </a:lnTo>
                <a:lnTo>
                  <a:pt x="15610" y="98994"/>
                </a:lnTo>
                <a:lnTo>
                  <a:pt x="13576" y="98224"/>
                </a:lnTo>
                <a:lnTo>
                  <a:pt x="11624" y="97242"/>
                </a:lnTo>
                <a:lnTo>
                  <a:pt x="9776" y="96067"/>
                </a:lnTo>
                <a:lnTo>
                  <a:pt x="8043" y="94703"/>
                </a:lnTo>
                <a:lnTo>
                  <a:pt x="6443" y="93164"/>
                </a:lnTo>
                <a:lnTo>
                  <a:pt x="4990" y="91467"/>
                </a:lnTo>
                <a:lnTo>
                  <a:pt x="3705" y="89624"/>
                </a:lnTo>
                <a:lnTo>
                  <a:pt x="2595" y="87661"/>
                </a:lnTo>
                <a:lnTo>
                  <a:pt x="1676" y="85588"/>
                </a:lnTo>
                <a:lnTo>
                  <a:pt x="948" y="83430"/>
                </a:lnTo>
                <a:lnTo>
                  <a:pt x="424" y="81206"/>
                </a:lnTo>
                <a:lnTo>
                  <a:pt x="105" y="78939"/>
                </a:lnTo>
                <a:lnTo>
                  <a:pt x="0" y="76655"/>
                </a:lnTo>
                <a:lnTo>
                  <a:pt x="0" y="58370"/>
                </a:lnTo>
                <a:lnTo>
                  <a:pt x="267" y="52648"/>
                </a:lnTo>
                <a:lnTo>
                  <a:pt x="1057" y="46982"/>
                </a:lnTo>
                <a:lnTo>
                  <a:pt x="2367" y="41424"/>
                </a:lnTo>
                <a:lnTo>
                  <a:pt x="4186" y="36030"/>
                </a:lnTo>
                <a:lnTo>
                  <a:pt x="6490" y="30855"/>
                </a:lnTo>
                <a:lnTo>
                  <a:pt x="9267" y="25939"/>
                </a:lnTo>
                <a:lnTo>
                  <a:pt x="12481" y="21339"/>
                </a:lnTo>
                <a:lnTo>
                  <a:pt x="16105" y="17097"/>
                </a:lnTo>
                <a:lnTo>
                  <a:pt x="20100" y="13248"/>
                </a:lnTo>
                <a:lnTo>
                  <a:pt x="24433" y="9836"/>
                </a:lnTo>
                <a:lnTo>
                  <a:pt x="29062" y="6891"/>
                </a:lnTo>
                <a:lnTo>
                  <a:pt x="33943" y="4442"/>
                </a:lnTo>
                <a:lnTo>
                  <a:pt x="39019" y="2515"/>
                </a:lnTo>
                <a:lnTo>
                  <a:pt x="44252" y="1121"/>
                </a:lnTo>
                <a:lnTo>
                  <a:pt x="49590" y="279"/>
                </a:lnTo>
                <a:lnTo>
                  <a:pt x="54981" y="0"/>
                </a:lnTo>
                <a:close/>
              </a:path>
            </a:pathLst>
          </a:custGeom>
          <a:gradFill rotWithShape="1">
            <a:gsLst>
              <a:gs pos="0">
                <a:srgbClr val="2F6B5E">
                  <a:alpha val="7200"/>
                </a:srgbClr>
              </a:gs>
              <a:gs pos="70000">
                <a:srgbClr val="2F6B5E">
                  <a:alpha val="0"/>
                </a:srgbClr>
              </a:gs>
            </a:gsLst>
            <a:path path="circle">
              <a:fillToRect l="70000" t="30000" r="3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7795-3"/>
          <p:cNvSpPr/>
          <p:nvPr/>
        </p:nvSpPr>
        <p:spPr>
          <a:xfrm>
            <a:off x="142875" y="3786188"/>
            <a:ext cx="142875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000" y="0"/>
                </a:moveTo>
                <a:lnTo>
                  <a:pt x="40000" y="0"/>
                </a:lnTo>
                <a:lnTo>
                  <a:pt x="45880" y="292"/>
                </a:lnTo>
                <a:lnTo>
                  <a:pt x="51707" y="1150"/>
                </a:lnTo>
                <a:lnTo>
                  <a:pt x="57420" y="2583"/>
                </a:lnTo>
                <a:lnTo>
                  <a:pt x="62960" y="4567"/>
                </a:lnTo>
                <a:lnTo>
                  <a:pt x="68287" y="7083"/>
                </a:lnTo>
                <a:lnTo>
                  <a:pt x="73333" y="10108"/>
                </a:lnTo>
                <a:lnTo>
                  <a:pt x="78067" y="13617"/>
                </a:lnTo>
                <a:lnTo>
                  <a:pt x="82427" y="17575"/>
                </a:lnTo>
                <a:lnTo>
                  <a:pt x="86380" y="21933"/>
                </a:lnTo>
                <a:lnTo>
                  <a:pt x="89887" y="26667"/>
                </a:lnTo>
                <a:lnTo>
                  <a:pt x="92913" y="31717"/>
                </a:lnTo>
                <a:lnTo>
                  <a:pt x="95433" y="37042"/>
                </a:lnTo>
                <a:lnTo>
                  <a:pt x="97413" y="42583"/>
                </a:lnTo>
                <a:lnTo>
                  <a:pt x="98847" y="48292"/>
                </a:lnTo>
                <a:lnTo>
                  <a:pt x="99713" y="54117"/>
                </a:lnTo>
                <a:lnTo>
                  <a:pt x="100000" y="60000"/>
                </a:lnTo>
                <a:lnTo>
                  <a:pt x="100000" y="70000"/>
                </a:lnTo>
                <a:lnTo>
                  <a:pt x="99853" y="72942"/>
                </a:lnTo>
                <a:lnTo>
                  <a:pt x="99427" y="75850"/>
                </a:lnTo>
                <a:lnTo>
                  <a:pt x="98707" y="78708"/>
                </a:lnTo>
                <a:lnTo>
                  <a:pt x="97713" y="81483"/>
                </a:lnTo>
                <a:lnTo>
                  <a:pt x="96460" y="84142"/>
                </a:lnTo>
                <a:lnTo>
                  <a:pt x="94947" y="86667"/>
                </a:lnTo>
                <a:lnTo>
                  <a:pt x="93193" y="89033"/>
                </a:lnTo>
                <a:lnTo>
                  <a:pt x="91213" y="91217"/>
                </a:lnTo>
                <a:lnTo>
                  <a:pt x="89033" y="93192"/>
                </a:lnTo>
                <a:lnTo>
                  <a:pt x="86667" y="94942"/>
                </a:lnTo>
                <a:lnTo>
                  <a:pt x="84140" y="96458"/>
                </a:lnTo>
                <a:lnTo>
                  <a:pt x="81480" y="97717"/>
                </a:lnTo>
                <a:lnTo>
                  <a:pt x="78707" y="98708"/>
                </a:lnTo>
                <a:lnTo>
                  <a:pt x="75853" y="99425"/>
                </a:lnTo>
                <a:lnTo>
                  <a:pt x="72940" y="99858"/>
                </a:lnTo>
                <a:lnTo>
                  <a:pt x="70000" y="100000"/>
                </a:lnTo>
                <a:lnTo>
                  <a:pt x="50000" y="100000"/>
                </a:lnTo>
                <a:lnTo>
                  <a:pt x="45100" y="99758"/>
                </a:lnTo>
                <a:lnTo>
                  <a:pt x="40247" y="99042"/>
                </a:lnTo>
                <a:lnTo>
                  <a:pt x="35487" y="97850"/>
                </a:lnTo>
                <a:lnTo>
                  <a:pt x="30867" y="96192"/>
                </a:lnTo>
                <a:lnTo>
                  <a:pt x="26433" y="94100"/>
                </a:lnTo>
                <a:lnTo>
                  <a:pt x="22220" y="91575"/>
                </a:lnTo>
                <a:lnTo>
                  <a:pt x="18280" y="88650"/>
                </a:lnTo>
                <a:lnTo>
                  <a:pt x="14647" y="85358"/>
                </a:lnTo>
                <a:lnTo>
                  <a:pt x="11347" y="81717"/>
                </a:lnTo>
                <a:lnTo>
                  <a:pt x="8427" y="77775"/>
                </a:lnTo>
                <a:lnTo>
                  <a:pt x="5907" y="73567"/>
                </a:lnTo>
                <a:lnTo>
                  <a:pt x="3807" y="69133"/>
                </a:lnTo>
                <a:lnTo>
                  <a:pt x="2153" y="64517"/>
                </a:lnTo>
                <a:lnTo>
                  <a:pt x="960" y="59758"/>
                </a:lnTo>
                <a:lnTo>
                  <a:pt x="240" y="54900"/>
                </a:lnTo>
                <a:lnTo>
                  <a:pt x="0" y="50000"/>
                </a:lnTo>
                <a:lnTo>
                  <a:pt x="0" y="40000"/>
                </a:lnTo>
                <a:lnTo>
                  <a:pt x="193" y="36083"/>
                </a:lnTo>
                <a:lnTo>
                  <a:pt x="767" y="32200"/>
                </a:lnTo>
                <a:lnTo>
                  <a:pt x="1720" y="28392"/>
                </a:lnTo>
                <a:lnTo>
                  <a:pt x="3047" y="24692"/>
                </a:lnTo>
                <a:lnTo>
                  <a:pt x="4720" y="21142"/>
                </a:lnTo>
                <a:lnTo>
                  <a:pt x="6740" y="17775"/>
                </a:lnTo>
                <a:lnTo>
                  <a:pt x="9080" y="14625"/>
                </a:lnTo>
                <a:lnTo>
                  <a:pt x="11713" y="11717"/>
                </a:lnTo>
                <a:lnTo>
                  <a:pt x="14627" y="9083"/>
                </a:lnTo>
                <a:lnTo>
                  <a:pt x="17780" y="6742"/>
                </a:lnTo>
                <a:lnTo>
                  <a:pt x="21147" y="4725"/>
                </a:lnTo>
                <a:lnTo>
                  <a:pt x="24693" y="3042"/>
                </a:lnTo>
                <a:lnTo>
                  <a:pt x="28387" y="1725"/>
                </a:lnTo>
                <a:lnTo>
                  <a:pt x="32193" y="767"/>
                </a:lnTo>
                <a:lnTo>
                  <a:pt x="36080" y="192"/>
                </a:lnTo>
                <a:lnTo>
                  <a:pt x="40000" y="0"/>
                </a:lnTo>
                <a:close/>
              </a:path>
            </a:pathLst>
          </a:custGeom>
          <a:gradFill rotWithShape="1">
            <a:gsLst>
              <a:gs pos="0">
                <a:srgbClr val="C4B8A4">
                  <a:alpha val="12500"/>
                </a:srgbClr>
              </a:gs>
              <a:gs pos="70000">
                <a:srgbClr val="C4B8A4">
                  <a:alpha val="0"/>
                </a:srgbClr>
              </a:gs>
            </a:gsLst>
            <a:path path="circle">
              <a:fillToRect l="30000" t="70000" r="7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327796-4"/>
          <p:cNvSpPr/>
          <p:nvPr/>
        </p:nvSpPr>
        <p:spPr>
          <a:xfrm rot="359998">
            <a:off x="8286750" y="4286250"/>
            <a:ext cx="514350" cy="514350"/>
          </a:xfrm>
          <a:prstGeom prst="roundRect">
            <a:avLst>
              <a:gd name="adj" fmla="val 14815"/>
            </a:avLst>
          </a:prstGeom>
          <a:solidFill>
            <a:srgbClr val="F5F1EA">
              <a:alpha val="15000"/>
            </a:srgbClr>
          </a:solidFill>
          <a:ln w="14288" algn="in">
            <a:solidFill>
              <a:srgbClr val="C4B8A4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5639327999-9"/>
          <p:cNvCxnSpPr/>
          <p:nvPr/>
        </p:nvCxnSpPr>
        <p:spPr>
          <a:xfrm>
            <a:off x="3878759" y="1642393"/>
            <a:ext cx="1386483" cy="914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328000-10"/>
          <p:cNvCxnSpPr/>
          <p:nvPr/>
        </p:nvCxnSpPr>
        <p:spPr>
          <a:xfrm>
            <a:off x="3707606" y="3101057"/>
            <a:ext cx="1728788" cy="914"/>
          </a:xfrm>
          <a:prstGeom prst="line">
            <a:avLst/>
          </a:prstGeom>
          <a:ln w="7144" cap="flat">
            <a:solidFill>
              <a:srgbClr val="C4B8A4">
                <a:alpha val="8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8706-17"/>
          <p:cNvSpPr/>
          <p:nvPr/>
        </p:nvSpPr>
        <p:spPr>
          <a:xfrm>
            <a:off x="3375422" y="3637668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328706-18"/>
          <p:cNvSpPr/>
          <p:nvPr/>
        </p:nvSpPr>
        <p:spPr>
          <a:xfrm>
            <a:off x="4432697" y="362969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00" y="3167"/>
                </a:moveTo>
                <a:lnTo>
                  <a:pt x="61500" y="3167"/>
                </a:lnTo>
                <a:cubicBezTo>
                  <a:pt x="60333" y="1167"/>
                  <a:pt x="58583" y="111"/>
                  <a:pt x="56250" y="0"/>
                </a:cubicBezTo>
                <a:lnTo>
                  <a:pt x="56250" y="0"/>
                </a:lnTo>
                <a:cubicBezTo>
                  <a:pt x="53917" y="111"/>
                  <a:pt x="52167" y="1167"/>
                  <a:pt x="51000" y="3167"/>
                </a:cubicBezTo>
                <a:lnTo>
                  <a:pt x="51000" y="3167"/>
                </a:lnTo>
                <a:lnTo>
                  <a:pt x="32250" y="34417"/>
                </a:lnTo>
                <a:cubicBezTo>
                  <a:pt x="31083" y="36472"/>
                  <a:pt x="31000" y="38556"/>
                  <a:pt x="32000" y="40667"/>
                </a:cubicBezTo>
                <a:lnTo>
                  <a:pt x="32000" y="40667"/>
                </a:lnTo>
                <a:cubicBezTo>
                  <a:pt x="33333" y="42611"/>
                  <a:pt x="35167" y="43639"/>
                  <a:pt x="37500" y="43750"/>
                </a:cubicBezTo>
                <a:lnTo>
                  <a:pt x="37500" y="43750"/>
                </a:lnTo>
                <a:lnTo>
                  <a:pt x="75000" y="43750"/>
                </a:lnTo>
                <a:cubicBezTo>
                  <a:pt x="77333" y="43639"/>
                  <a:pt x="79167" y="42611"/>
                  <a:pt x="80500" y="40667"/>
                </a:cubicBezTo>
                <a:lnTo>
                  <a:pt x="80500" y="40667"/>
                </a:lnTo>
                <a:cubicBezTo>
                  <a:pt x="81500" y="38556"/>
                  <a:pt x="81417" y="36472"/>
                  <a:pt x="80250" y="34417"/>
                </a:cubicBezTo>
                <a:lnTo>
                  <a:pt x="80250" y="34417"/>
                </a:lnTo>
                <a:lnTo>
                  <a:pt x="61500" y="3167"/>
                </a:lnTo>
                <a:moveTo>
                  <a:pt x="56250" y="60917"/>
                </a:moveTo>
                <a:lnTo>
                  <a:pt x="56250" y="60917"/>
                </a:lnTo>
                <a:lnTo>
                  <a:pt x="56250" y="89083"/>
                </a:lnTo>
                <a:cubicBezTo>
                  <a:pt x="56250" y="91306"/>
                  <a:pt x="57028" y="93111"/>
                  <a:pt x="58583" y="94500"/>
                </a:cubicBezTo>
                <a:lnTo>
                  <a:pt x="58583" y="94500"/>
                </a:lnTo>
                <a:cubicBezTo>
                  <a:pt x="60028" y="96111"/>
                  <a:pt x="61861" y="96917"/>
                  <a:pt x="64083" y="96917"/>
                </a:cubicBezTo>
                <a:lnTo>
                  <a:pt x="64083" y="96917"/>
                </a:lnTo>
                <a:lnTo>
                  <a:pt x="92167" y="96917"/>
                </a:lnTo>
                <a:cubicBezTo>
                  <a:pt x="94389" y="96917"/>
                  <a:pt x="96222" y="96111"/>
                  <a:pt x="97667" y="94500"/>
                </a:cubicBezTo>
                <a:lnTo>
                  <a:pt x="97667" y="94500"/>
                </a:lnTo>
                <a:cubicBezTo>
                  <a:pt x="99222" y="93111"/>
                  <a:pt x="100000" y="91306"/>
                  <a:pt x="100000" y="89083"/>
                </a:cubicBezTo>
                <a:lnTo>
                  <a:pt x="100000" y="89083"/>
                </a:lnTo>
                <a:lnTo>
                  <a:pt x="100000" y="60917"/>
                </a:lnTo>
                <a:cubicBezTo>
                  <a:pt x="100000" y="58694"/>
                  <a:pt x="99222" y="56889"/>
                  <a:pt x="97667" y="55500"/>
                </a:cubicBezTo>
                <a:lnTo>
                  <a:pt x="97667" y="55500"/>
                </a:lnTo>
                <a:cubicBezTo>
                  <a:pt x="96222" y="53944"/>
                  <a:pt x="94389" y="53167"/>
                  <a:pt x="92167" y="53167"/>
                </a:cubicBezTo>
                <a:lnTo>
                  <a:pt x="92167" y="53167"/>
                </a:lnTo>
                <a:lnTo>
                  <a:pt x="64083" y="53167"/>
                </a:lnTo>
                <a:cubicBezTo>
                  <a:pt x="61861" y="53167"/>
                  <a:pt x="60028" y="53944"/>
                  <a:pt x="58583" y="55500"/>
                </a:cubicBezTo>
                <a:lnTo>
                  <a:pt x="58583" y="55500"/>
                </a:lnTo>
                <a:cubicBezTo>
                  <a:pt x="57028" y="56889"/>
                  <a:pt x="56250" y="58694"/>
                  <a:pt x="56250" y="60917"/>
                </a:cubicBezTo>
                <a:lnTo>
                  <a:pt x="56250" y="60917"/>
                </a:lnTo>
                <a:moveTo>
                  <a:pt x="25000" y="100000"/>
                </a:moveTo>
                <a:lnTo>
                  <a:pt x="25000" y="100000"/>
                </a:lnTo>
                <a:cubicBezTo>
                  <a:pt x="29556" y="100000"/>
                  <a:pt x="33722" y="98889"/>
                  <a:pt x="37500" y="96667"/>
                </a:cubicBezTo>
                <a:lnTo>
                  <a:pt x="37500" y="96667"/>
                </a:lnTo>
                <a:lnTo>
                  <a:pt x="37500" y="96667"/>
                </a:lnTo>
                <a:cubicBezTo>
                  <a:pt x="41278" y="94444"/>
                  <a:pt x="44333" y="91389"/>
                  <a:pt x="46667" y="87500"/>
                </a:cubicBezTo>
                <a:lnTo>
                  <a:pt x="46667" y="87500"/>
                </a:lnTo>
                <a:cubicBezTo>
                  <a:pt x="48889" y="83611"/>
                  <a:pt x="50000" y="79444"/>
                  <a:pt x="50000" y="75000"/>
                </a:cubicBezTo>
                <a:lnTo>
                  <a:pt x="50000" y="75000"/>
                </a:lnTo>
                <a:cubicBezTo>
                  <a:pt x="50000" y="70556"/>
                  <a:pt x="48889" y="66389"/>
                  <a:pt x="46667" y="62500"/>
                </a:cubicBezTo>
                <a:lnTo>
                  <a:pt x="46667" y="62500"/>
                </a:lnTo>
                <a:cubicBezTo>
                  <a:pt x="44333" y="58611"/>
                  <a:pt x="41278" y="55556"/>
                  <a:pt x="37500" y="53333"/>
                </a:cubicBezTo>
                <a:lnTo>
                  <a:pt x="37500" y="53333"/>
                </a:lnTo>
                <a:cubicBezTo>
                  <a:pt x="33722" y="51111"/>
                  <a:pt x="29556" y="50000"/>
                  <a:pt x="25000" y="50000"/>
                </a:cubicBezTo>
                <a:lnTo>
                  <a:pt x="25000" y="50000"/>
                </a:lnTo>
                <a:cubicBezTo>
                  <a:pt x="20444" y="50000"/>
                  <a:pt x="16278" y="51111"/>
                  <a:pt x="12500" y="53333"/>
                </a:cubicBezTo>
                <a:lnTo>
                  <a:pt x="12500" y="53333"/>
                </a:lnTo>
                <a:cubicBezTo>
                  <a:pt x="8722" y="55556"/>
                  <a:pt x="5667" y="58611"/>
                  <a:pt x="3333" y="62500"/>
                </a:cubicBezTo>
                <a:lnTo>
                  <a:pt x="3333" y="62500"/>
                </a:lnTo>
                <a:cubicBezTo>
                  <a:pt x="1111" y="66389"/>
                  <a:pt x="0" y="70556"/>
                  <a:pt x="0" y="75000"/>
                </a:cubicBezTo>
                <a:lnTo>
                  <a:pt x="0" y="75000"/>
                </a:lnTo>
                <a:cubicBezTo>
                  <a:pt x="0" y="79444"/>
                  <a:pt x="1111" y="83611"/>
                  <a:pt x="3333" y="87500"/>
                </a:cubicBezTo>
                <a:lnTo>
                  <a:pt x="3333" y="87500"/>
                </a:lnTo>
                <a:cubicBezTo>
                  <a:pt x="5667" y="91389"/>
                  <a:pt x="8722" y="94444"/>
                  <a:pt x="12500" y="96667"/>
                </a:cubicBezTo>
                <a:lnTo>
                  <a:pt x="12500" y="96667"/>
                </a:lnTo>
                <a:cubicBezTo>
                  <a:pt x="16278" y="98889"/>
                  <a:pt x="20444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328707-19"/>
          <p:cNvSpPr/>
          <p:nvPr/>
        </p:nvSpPr>
        <p:spPr>
          <a:xfrm>
            <a:off x="5068491" y="3636838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2611" y="121"/>
                  <a:pt x="54639" y="1333"/>
                  <a:pt x="56083" y="3636"/>
                </a:cubicBezTo>
                <a:lnTo>
                  <a:pt x="56083" y="3636"/>
                </a:lnTo>
                <a:lnTo>
                  <a:pt x="98250" y="77091"/>
                </a:lnTo>
                <a:cubicBezTo>
                  <a:pt x="99417" y="79091"/>
                  <a:pt x="100000" y="81242"/>
                  <a:pt x="100000" y="83545"/>
                </a:cubicBezTo>
                <a:lnTo>
                  <a:pt x="100000" y="83545"/>
                </a:lnTo>
                <a:cubicBezTo>
                  <a:pt x="99889" y="86939"/>
                  <a:pt x="98861" y="89788"/>
                  <a:pt x="96917" y="92091"/>
                </a:cubicBezTo>
                <a:lnTo>
                  <a:pt x="96917" y="92091"/>
                </a:lnTo>
                <a:cubicBezTo>
                  <a:pt x="94806" y="94212"/>
                  <a:pt x="92194" y="95333"/>
                  <a:pt x="89083" y="95455"/>
                </a:cubicBezTo>
                <a:lnTo>
                  <a:pt x="89083" y="95455"/>
                </a:lnTo>
                <a:lnTo>
                  <a:pt x="10917" y="95455"/>
                </a:lnTo>
                <a:cubicBezTo>
                  <a:pt x="7806" y="95333"/>
                  <a:pt x="5222" y="94212"/>
                  <a:pt x="3167" y="92091"/>
                </a:cubicBezTo>
                <a:lnTo>
                  <a:pt x="3167" y="92091"/>
                </a:lnTo>
                <a:cubicBezTo>
                  <a:pt x="1167" y="89788"/>
                  <a:pt x="111" y="86939"/>
                  <a:pt x="0" y="83545"/>
                </a:cubicBezTo>
                <a:lnTo>
                  <a:pt x="0" y="83545"/>
                </a:lnTo>
                <a:cubicBezTo>
                  <a:pt x="0" y="81242"/>
                  <a:pt x="583" y="79091"/>
                  <a:pt x="1750" y="77091"/>
                </a:cubicBezTo>
                <a:lnTo>
                  <a:pt x="1750" y="77091"/>
                </a:lnTo>
                <a:lnTo>
                  <a:pt x="43917" y="3636"/>
                </a:lnTo>
                <a:cubicBezTo>
                  <a:pt x="45361" y="1333"/>
                  <a:pt x="47389" y="121"/>
                  <a:pt x="50000" y="0"/>
                </a:cubicBezTo>
                <a:lnTo>
                  <a:pt x="50000" y="0"/>
                </a:lnTo>
                <a:moveTo>
                  <a:pt x="62667" y="40909"/>
                </a:moveTo>
                <a:lnTo>
                  <a:pt x="62667" y="40909"/>
                </a:lnTo>
                <a:lnTo>
                  <a:pt x="50000" y="18727"/>
                </a:lnTo>
                <a:lnTo>
                  <a:pt x="34583" y="45818"/>
                </a:lnTo>
                <a:lnTo>
                  <a:pt x="38083" y="50909"/>
                </a:lnTo>
                <a:cubicBezTo>
                  <a:pt x="39806" y="52788"/>
                  <a:pt x="41500" y="52788"/>
                  <a:pt x="43167" y="50909"/>
                </a:cubicBezTo>
                <a:lnTo>
                  <a:pt x="43167" y="50909"/>
                </a:lnTo>
                <a:lnTo>
                  <a:pt x="48083" y="43636"/>
                </a:lnTo>
                <a:cubicBezTo>
                  <a:pt x="49361" y="41818"/>
                  <a:pt x="51056" y="40909"/>
                  <a:pt x="53167" y="40909"/>
                </a:cubicBezTo>
                <a:lnTo>
                  <a:pt x="53167" y="40909"/>
                </a:lnTo>
                <a:lnTo>
                  <a:pt x="62667" y="40909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327998-6"/>
          <p:cNvSpPr txBox="1"/>
          <p:nvPr/>
        </p:nvSpPr>
        <p:spPr>
          <a:xfrm>
            <a:off x="8412701" y="4377868"/>
            <a:ext cx="273878" cy="3311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 spc="113">
                <a:solidFill>
                  <a:srgbClr val="2F6B5E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咫尺</a:t>
            </a:r>
            <a:endParaRPr/>
          </a:p>
          <a:p>
            <a:pPr algn="l">
              <a:lnSpc>
                <a:spcPts val="1350"/>
              </a:lnSpc>
            </a:pPr>
            <a:r>
              <a:rPr sz="900" spc="113">
                <a:solidFill>
                  <a:srgbClr val="2F6B5E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千里</a:t>
            </a:r>
            <a:endParaRPr/>
          </a:p>
        </p:txBody>
      </p:sp>
      <p:sp>
        <p:nvSpPr>
          <p:cNvPr id="13" name="el-1785639327999-7"/>
          <p:cNvSpPr txBox="1"/>
          <p:nvPr/>
        </p:nvSpPr>
        <p:spPr>
          <a:xfrm>
            <a:off x="3800178" y="1360215"/>
            <a:ext cx="154364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5A4E3C"/>
                </a:solidFill>
                <a:latin typeface="宋体"/>
                <a:ea typeface="宋体"/>
                <a:cs typeface="宋体"/>
              </a:rPr>
              <a:t>九年级 · 数学</a:t>
            </a:r>
            <a:endParaRPr/>
          </a:p>
        </p:txBody>
      </p:sp>
      <p:sp>
        <p:nvSpPr>
          <p:cNvPr id="14" name="el-1785639327998-5"/>
          <p:cNvSpPr txBox="1"/>
          <p:nvPr/>
        </p:nvSpPr>
        <p:spPr>
          <a:xfrm>
            <a:off x="2537460" y="1845990"/>
            <a:ext cx="4069080" cy="994321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C4B8A4">
                <a:alpha val="2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3912"/>
              </a:lnSpc>
            </a:pPr>
            <a:r>
              <a:rPr b="1" sz="3260" spc="225">
                <a:solidFill>
                  <a:srgbClr val="2C2C2C"/>
                </a:solidFill>
                <a:latin typeface="宋体"/>
                <a:ea typeface="宋体"/>
                <a:cs typeface="宋体"/>
              </a:rPr>
              <a:t>相似</a:t>
            </a:r>
            <a:r>
              <a:rPr b="1" sz="3260" spc="225">
                <a:solidFill>
                  <a:srgbClr val="2F6B5E"/>
                </a:solidFill>
                <a:latin typeface="宋体"/>
                <a:ea typeface="宋体"/>
                <a:cs typeface="宋体"/>
              </a:rPr>
              <a:t>——</a:t>
            </a:r>
            <a:r>
              <a:rPr b="1" sz="3260" spc="225">
                <a:solidFill>
                  <a:srgbClr val="2C2C2C"/>
                </a:solidFill>
                <a:latin typeface="宋体"/>
                <a:ea typeface="宋体"/>
                <a:cs typeface="宋体"/>
              </a:rPr>
              <a:t>从“缩放”</a:t>
            </a:r>
            <a:endParaRPr/>
          </a:p>
          <a:p>
            <a:pPr algn="ctr">
              <a:lnSpc>
                <a:spcPts val="3912"/>
              </a:lnSpc>
            </a:pPr>
            <a:r>
              <a:rPr b="1" sz="3260" spc="225">
                <a:solidFill>
                  <a:srgbClr val="2C2C2C"/>
                </a:solidFill>
                <a:latin typeface="宋体"/>
                <a:ea typeface="宋体"/>
                <a:cs typeface="宋体"/>
              </a:rPr>
              <a:t>到图形的对应</a:t>
            </a:r>
            <a:endParaRPr/>
          </a:p>
        </p:txBody>
      </p:sp>
      <p:sp>
        <p:nvSpPr>
          <p:cNvPr id="15" name="el-1785639327999-8"/>
          <p:cNvSpPr txBox="1"/>
          <p:nvPr/>
        </p:nvSpPr>
        <p:spPr>
          <a:xfrm>
            <a:off x="3636169" y="3204642"/>
            <a:ext cx="18716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5A4E3C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  <p:sp>
        <p:nvSpPr>
          <p:cNvPr id="16" name="el-1785639328001-11"/>
          <p:cNvSpPr txBox="1"/>
          <p:nvPr/>
        </p:nvSpPr>
        <p:spPr>
          <a:xfrm>
            <a:off x="3486150" y="3599929"/>
            <a:ext cx="8072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56">
                <a:solidFill>
                  <a:srgbClr val="7A6E5A"/>
                </a:solidFill>
                <a:latin typeface="Microsoft YaHei"/>
                <a:ea typeface="Microsoft YaHei"/>
                <a:cs typeface="Microsoft YaHei"/>
              </a:rPr>
              <a:t>第二十七章</a:t>
            </a:r>
            <a:endParaRPr/>
          </a:p>
        </p:txBody>
      </p:sp>
      <p:sp>
        <p:nvSpPr>
          <p:cNvPr id="17" name="el-1785639328002-12"/>
          <p:cNvSpPr txBox="1"/>
          <p:nvPr/>
        </p:nvSpPr>
        <p:spPr>
          <a:xfrm>
            <a:off x="4529138" y="3599929"/>
            <a:ext cx="4000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56">
                <a:solidFill>
                  <a:srgbClr val="7A6E5A"/>
                </a:solidFill>
                <a:latin typeface="Microsoft YaHei"/>
                <a:ea typeface="Microsoft YaHei"/>
                <a:cs typeface="Microsoft YaHei"/>
              </a:rPr>
              <a:t>相似</a:t>
            </a:r>
            <a:endParaRPr/>
          </a:p>
        </p:txBody>
      </p:sp>
      <p:sp>
        <p:nvSpPr>
          <p:cNvPr id="18" name="el-1785639328002-13"/>
          <p:cNvSpPr txBox="1"/>
          <p:nvPr/>
        </p:nvSpPr>
        <p:spPr>
          <a:xfrm>
            <a:off x="5164931" y="3599929"/>
            <a:ext cx="6715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56">
                <a:solidFill>
                  <a:srgbClr val="7A6E5A"/>
                </a:solidFill>
                <a:latin typeface="Microsoft YaHei"/>
                <a:ea typeface="Microsoft YaHei"/>
                <a:cs typeface="Microsoft YaHei"/>
              </a:rPr>
              <a:t>咫尺千里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4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6617-8"/>
          <p:cNvSpPr/>
          <p:nvPr/>
        </p:nvSpPr>
        <p:spPr>
          <a:xfrm>
            <a:off x="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40000"/>
                </a:lnTo>
                <a:cubicBezTo>
                  <a:pt x="100000" y="73137"/>
                  <a:pt x="73137" y="100000"/>
                  <a:pt x="40000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F6B5E">
                  <a:alpha val="4000"/>
                </a:srgbClr>
              </a:gs>
              <a:gs pos="70000">
                <a:srgbClr val="2F6B5E">
                  <a:alpha val="1000"/>
                </a:srgbClr>
              </a:gs>
              <a:gs pos="90000">
                <a:srgbClr val="2F6B5E">
                  <a:alpha val="0"/>
                </a:srgbClr>
              </a:gs>
            </a:gsLst>
            <a:path path="circle">
              <a:fillToRect l="20000" t="30000" r="8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326617-9"/>
          <p:cNvSpPr/>
          <p:nvPr/>
        </p:nvSpPr>
        <p:spPr>
          <a:xfrm>
            <a:off x="6286500" y="3286125"/>
            <a:ext cx="2857500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8A4">
                  <a:alpha val="15000"/>
                </a:srgbClr>
              </a:gs>
              <a:gs pos="70000">
                <a:srgbClr val="C4B8A4">
                  <a:alpha val="3000"/>
                </a:srgbClr>
              </a:gs>
              <a:gs pos="90000">
                <a:srgbClr val="C4B8A4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326610-1"/>
          <p:cNvSpPr/>
          <p:nvPr/>
        </p:nvSpPr>
        <p:spPr>
          <a:xfrm>
            <a:off x="1714500" y="0"/>
            <a:ext cx="5715000" cy="5143500"/>
          </a:xfrm>
          <a:prstGeom prst="roundRect">
            <a:avLst>
              <a:gd name="adj" fmla="val 4444"/>
            </a:avLst>
          </a:prstGeom>
          <a:solidFill>
            <a:srgbClr val="F5F1EA">
              <a:alpha val="65000"/>
            </a:srgbClr>
          </a:solidFill>
          <a:ln w="7144" algn="in">
            <a:solidFill>
              <a:srgbClr val="C4B8A4">
                <a:alpha val="25000"/>
              </a:srgbClr>
            </a:solidFill>
            <a:prstDash val="solid"/>
          </a:ln>
          <a:effectLst>
            <a:outerShdw blurRad="228600" dist="57150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5639326614-4"/>
          <p:cNvSpPr/>
          <p:nvPr/>
        </p:nvSpPr>
        <p:spPr>
          <a:xfrm>
            <a:off x="4286250" y="2425080"/>
            <a:ext cx="571500" cy="21431"/>
          </a:xfrm>
          <a:prstGeom prst="roundRect">
            <a:avLst>
              <a:gd name="adj" fmla="val 50000"/>
            </a:avLst>
          </a:prstGeom>
          <a:solidFill>
            <a:srgbClr val="2F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326615-5"/>
          <p:cNvCxnSpPr/>
          <p:nvPr/>
        </p:nvCxnSpPr>
        <p:spPr>
          <a:xfrm>
            <a:off x="4121944" y="3532808"/>
            <a:ext cx="285750" cy="914"/>
          </a:xfrm>
          <a:prstGeom prst="line">
            <a:avLst/>
          </a:prstGeom>
          <a:ln w="9525" cap="flat">
            <a:solidFill>
              <a:srgbClr val="C4B8A4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26617-7"/>
          <p:cNvSpPr/>
          <p:nvPr/>
        </p:nvSpPr>
        <p:spPr>
          <a:xfrm>
            <a:off x="4550569" y="3511376"/>
            <a:ext cx="42863" cy="42863"/>
          </a:xfrm>
          <a:prstGeom prst="ellipse">
            <a:avLst/>
          </a:prstGeom>
          <a:solidFill>
            <a:srgbClr val="2F6B5E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326616-6"/>
          <p:cNvCxnSpPr/>
          <p:nvPr/>
        </p:nvCxnSpPr>
        <p:spPr>
          <a:xfrm>
            <a:off x="4736306" y="3532808"/>
            <a:ext cx="285750" cy="914"/>
          </a:xfrm>
          <a:prstGeom prst="line">
            <a:avLst/>
          </a:prstGeom>
          <a:ln w="9525" cap="flat">
            <a:solidFill>
              <a:srgbClr val="C4B8A4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6613-3"/>
          <p:cNvSpPr txBox="1"/>
          <p:nvPr/>
        </p:nvSpPr>
        <p:spPr>
          <a:xfrm>
            <a:off x="2171700" y="1589261"/>
            <a:ext cx="4800600" cy="535781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2C2C2C">
                <a:alpha val="4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450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引子——缩放的奥秘</a:t>
            </a:r>
            <a:endParaRPr/>
          </a:p>
        </p:txBody>
      </p:sp>
      <p:sp>
        <p:nvSpPr>
          <p:cNvPr id="10" name="el-1785639326613-2"/>
          <p:cNvSpPr txBox="1"/>
          <p:nvPr/>
        </p:nvSpPr>
        <p:spPr>
          <a:xfrm>
            <a:off x="2420303" y="2675111"/>
            <a:ext cx="4303395" cy="5219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968"/>
              </a:lnSpc>
            </a:pPr>
            <a:r>
              <a:rPr sz="1230" spc="56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同样的图案，大小不同却形状相同——这就是</a:t>
            </a:r>
            <a:r>
              <a:rPr sz="123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</a:t>
            </a:r>
            <a:r>
              <a:rPr sz="1230" spc="56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  <a:p>
            <a:pPr algn="ctr">
              <a:lnSpc>
                <a:spcPts val="1968"/>
              </a:lnSpc>
            </a:pPr>
            <a:r>
              <a:rPr sz="1230" spc="56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从古人的“缩放”技法到现代的摄影、地图，</a:t>
            </a:r>
            <a:r>
              <a:rPr sz="123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</a:t>
            </a:r>
            <a:r>
              <a:rPr sz="1230" spc="56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无处不在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7199-1"/>
          <p:cNvSpPr/>
          <p:nvPr/>
        </p:nvSpPr>
        <p:spPr>
          <a:xfrm rot="359998">
            <a:off x="8543925" y="4486275"/>
            <a:ext cx="314325" cy="314325"/>
          </a:xfrm>
          <a:prstGeom prst="roundRect">
            <a:avLst>
              <a:gd name="adj" fmla="val 18182"/>
            </a:avLst>
          </a:prstGeom>
          <a:solidFill>
            <a:srgbClr val="F5F1EA">
              <a:alpha val="40000"/>
            </a:srgbClr>
          </a:solidFill>
          <a:ln w="14288" algn="in">
            <a:solidFill>
              <a:srgbClr val="2F6B5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7231-2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7231-30"/>
          <p:cNvSpPr/>
          <p:nvPr/>
        </p:nvSpPr>
        <p:spPr>
          <a:xfrm>
            <a:off x="0" y="0"/>
            <a:ext cx="128587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F6B5E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7200-7"/>
          <p:cNvSpPr txBox="1"/>
          <p:nvPr/>
        </p:nvSpPr>
        <p:spPr>
          <a:xfrm rot="-359998">
            <a:off x="8572500" y="4557713"/>
            <a:ext cx="321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F6B5E">
                    <a:alpha val="20000"/>
                  </a:srgbClr>
                </a:solidFill>
                <a:latin typeface="Microsoft YaHei"/>
                <a:ea typeface="Microsoft YaHei"/>
                <a:cs typeface="Microsoft YaHei"/>
              </a:rPr>
              <a:t>相似</a:t>
            </a:r>
            <a:endParaRPr/>
          </a:p>
        </p:txBody>
      </p:sp>
      <p:cxnSp>
        <p:nvCxnSpPr>
          <p:cNvPr id="6" name="el-1785639327199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327200-6"/>
          <p:cNvCxnSpPr/>
          <p:nvPr/>
        </p:nvCxnSpPr>
        <p:spPr>
          <a:xfrm>
            <a:off x="410766" y="188565"/>
            <a:ext cx="914" cy="137145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327209-11"/>
          <p:cNvCxnSpPr/>
          <p:nvPr/>
        </p:nvCxnSpPr>
        <p:spPr>
          <a:xfrm>
            <a:off x="4714875" y="1846659"/>
            <a:ext cx="4029075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7212-20"/>
          <p:cNvSpPr/>
          <p:nvPr/>
        </p:nvSpPr>
        <p:spPr>
          <a:xfrm>
            <a:off x="4714875" y="2003822"/>
            <a:ext cx="157163" cy="157163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327213-22"/>
          <p:cNvSpPr/>
          <p:nvPr/>
        </p:nvSpPr>
        <p:spPr>
          <a:xfrm>
            <a:off x="4714875" y="2518172"/>
            <a:ext cx="157163" cy="157163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327213-24"/>
          <p:cNvSpPr/>
          <p:nvPr/>
        </p:nvSpPr>
        <p:spPr>
          <a:xfrm>
            <a:off x="4714875" y="2818209"/>
            <a:ext cx="157163" cy="157163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327214-26"/>
          <p:cNvSpPr/>
          <p:nvPr/>
        </p:nvSpPr>
        <p:spPr>
          <a:xfrm>
            <a:off x="4714875" y="3332559"/>
            <a:ext cx="157163" cy="157163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327214-28"/>
          <p:cNvSpPr/>
          <p:nvPr/>
        </p:nvSpPr>
        <p:spPr>
          <a:xfrm>
            <a:off x="4714875" y="3632597"/>
            <a:ext cx="157163" cy="157163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327200-3"/>
          <p:cNvSpPr txBox="1"/>
          <p:nvPr/>
        </p:nvSpPr>
        <p:spPr>
          <a:xfrm>
            <a:off x="521494" y="188565"/>
            <a:ext cx="1059061" cy="1371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引子 · 咫尺千里</a:t>
            </a:r>
            <a:endParaRPr/>
          </a:p>
        </p:txBody>
      </p:sp>
      <p:sp>
        <p:nvSpPr>
          <p:cNvPr id="15" name="el-1785639327209-10"/>
          <p:cNvSpPr txBox="1"/>
          <p:nvPr/>
        </p:nvSpPr>
        <p:spPr>
          <a:xfrm>
            <a:off x="4714875" y="1489472"/>
            <a:ext cx="4136231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古人的相似智慧 </a:t>
            </a:r>
            <a:r>
              <a:rPr b="1" sz="168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“咫尺千里”</a:t>
            </a:r>
            <a:endParaRPr/>
          </a:p>
        </p:txBody>
      </p:sp>
      <p:sp>
        <p:nvSpPr>
          <p:cNvPr id="16" name="el-1785639327212-19"/>
          <p:cNvSpPr txBox="1"/>
          <p:nvPr/>
        </p:nvSpPr>
        <p:spPr>
          <a:xfrm>
            <a:off x="4672013" y="2003822"/>
            <a:ext cx="2428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 spc="17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一</a:t>
            </a:r>
            <a:endParaRPr/>
          </a:p>
        </p:txBody>
      </p:sp>
      <p:sp>
        <p:nvSpPr>
          <p:cNvPr id="17" name="el-1785639327211-14"/>
          <p:cNvSpPr txBox="1"/>
          <p:nvPr/>
        </p:nvSpPr>
        <p:spPr>
          <a:xfrm>
            <a:off x="4957763" y="1982391"/>
            <a:ext cx="378618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中国山水画讲究</a:t>
            </a:r>
            <a:r>
              <a:rPr b="1" sz="1120" spc="17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“咫尺千里”</a:t>
            </a: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——在方寸之间展现千里江山</a:t>
            </a:r>
            <a:endParaRPr/>
          </a:p>
        </p:txBody>
      </p:sp>
      <p:sp>
        <p:nvSpPr>
          <p:cNvPr id="18" name="el-1785639327212-21"/>
          <p:cNvSpPr txBox="1"/>
          <p:nvPr/>
        </p:nvSpPr>
        <p:spPr>
          <a:xfrm>
            <a:off x="4672013" y="2518172"/>
            <a:ext cx="2428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 spc="17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二</a:t>
            </a:r>
            <a:endParaRPr/>
          </a:p>
        </p:txBody>
      </p:sp>
      <p:sp>
        <p:nvSpPr>
          <p:cNvPr id="19" name="el-1785639327211-15"/>
          <p:cNvSpPr txBox="1"/>
          <p:nvPr/>
        </p:nvSpPr>
        <p:spPr>
          <a:xfrm>
            <a:off x="4957763" y="2496741"/>
            <a:ext cx="38576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画家通过</a:t>
            </a:r>
            <a:r>
              <a:rPr b="1" sz="1120" spc="17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缩放比例</a:t>
            </a: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，将远山、近树、人物按比例缩小</a:t>
            </a:r>
            <a:endParaRPr/>
          </a:p>
        </p:txBody>
      </p:sp>
      <p:sp>
        <p:nvSpPr>
          <p:cNvPr id="20" name="el-1785639327213-23"/>
          <p:cNvSpPr txBox="1"/>
          <p:nvPr/>
        </p:nvSpPr>
        <p:spPr>
          <a:xfrm>
            <a:off x="4672013" y="2818209"/>
            <a:ext cx="2428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 spc="17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三</a:t>
            </a:r>
            <a:endParaRPr/>
          </a:p>
        </p:txBody>
      </p:sp>
      <p:sp>
        <p:nvSpPr>
          <p:cNvPr id="21" name="el-1785639327211-16"/>
          <p:cNvSpPr txBox="1"/>
          <p:nvPr/>
        </p:nvSpPr>
        <p:spPr>
          <a:xfrm>
            <a:off x="4957763" y="2796778"/>
            <a:ext cx="378618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虽然大小不同，但形状保持相似——这就是</a:t>
            </a:r>
            <a:r>
              <a:rPr b="1" sz="1120" spc="17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相似的朴素表达</a:t>
            </a:r>
            <a:endParaRPr/>
          </a:p>
        </p:txBody>
      </p:sp>
      <p:sp>
        <p:nvSpPr>
          <p:cNvPr id="22" name="el-1785639327213-25"/>
          <p:cNvSpPr txBox="1"/>
          <p:nvPr/>
        </p:nvSpPr>
        <p:spPr>
          <a:xfrm>
            <a:off x="4672013" y="3332559"/>
            <a:ext cx="2428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 spc="17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四</a:t>
            </a:r>
            <a:endParaRPr/>
          </a:p>
        </p:txBody>
      </p:sp>
      <p:sp>
        <p:nvSpPr>
          <p:cNvPr id="23" name="el-1785639327211-17"/>
          <p:cNvSpPr txBox="1"/>
          <p:nvPr/>
        </p:nvSpPr>
        <p:spPr>
          <a:xfrm>
            <a:off x="4957763" y="3311128"/>
            <a:ext cx="38576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故宫角楼、天坛祈年殿，都运用了</a:t>
            </a:r>
            <a:r>
              <a:rPr b="1" sz="1120" spc="17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相似的比例关系</a:t>
            </a:r>
            <a:endParaRPr/>
          </a:p>
        </p:txBody>
      </p:sp>
      <p:sp>
        <p:nvSpPr>
          <p:cNvPr id="24" name="el-1785639327214-27"/>
          <p:cNvSpPr txBox="1"/>
          <p:nvPr/>
        </p:nvSpPr>
        <p:spPr>
          <a:xfrm>
            <a:off x="4672013" y="3632597"/>
            <a:ext cx="24288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 spc="17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五</a:t>
            </a:r>
            <a:endParaRPr/>
          </a:p>
        </p:txBody>
      </p:sp>
      <p:sp>
        <p:nvSpPr>
          <p:cNvPr id="25" name="el-1785639327212-18"/>
          <p:cNvSpPr txBox="1"/>
          <p:nvPr/>
        </p:nvSpPr>
        <p:spPr>
          <a:xfrm>
            <a:off x="4957763" y="3611166"/>
            <a:ext cx="38576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从绘画到建筑，相似的思想贯穿了</a:t>
            </a:r>
            <a:r>
              <a:rPr b="1" sz="1120" spc="17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中国传统美学</a:t>
            </a:r>
            <a:endParaRPr/>
          </a:p>
        </p:txBody>
      </p:sp>
      <p:sp>
        <p:nvSpPr>
          <p:cNvPr id="26" name="el-1785639327200-4"/>
          <p:cNvSpPr txBox="1"/>
          <p:nvPr/>
        </p:nvSpPr>
        <p:spPr>
          <a:xfrm>
            <a:off x="400050" y="4908947"/>
            <a:ext cx="101441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九年级·数学·相似</a:t>
            </a:r>
            <a:endParaRPr/>
          </a:p>
        </p:txBody>
      </p:sp>
      <p:sp>
        <p:nvSpPr>
          <p:cNvPr id="27" name="el-1785639327200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03 / 17</a:t>
            </a:r>
            <a:endParaRPr/>
          </a:p>
        </p:txBody>
      </p:sp>
      <p:sp>
        <p:nvSpPr>
          <p:cNvPr id="28" name="el-1785639327201-8"/>
          <p:cNvSpPr/>
          <p:nvPr/>
        </p:nvSpPr>
        <p:spPr>
          <a:xfrm>
            <a:off x="400050" y="1146572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9" y="0"/>
                </a:moveTo>
                <a:lnTo>
                  <a:pt x="99291" y="0"/>
                </a:lnTo>
                <a:lnTo>
                  <a:pt x="99359" y="3"/>
                </a:lnTo>
                <a:lnTo>
                  <a:pt x="99430" y="19"/>
                </a:lnTo>
                <a:lnTo>
                  <a:pt x="99496" y="41"/>
                </a:lnTo>
                <a:lnTo>
                  <a:pt x="99563" y="73"/>
                </a:lnTo>
                <a:lnTo>
                  <a:pt x="99624" y="110"/>
                </a:lnTo>
                <a:lnTo>
                  <a:pt x="99686" y="161"/>
                </a:lnTo>
                <a:lnTo>
                  <a:pt x="99740" y="215"/>
                </a:lnTo>
                <a:lnTo>
                  <a:pt x="99792" y="278"/>
                </a:lnTo>
                <a:lnTo>
                  <a:pt x="99839" y="347"/>
                </a:lnTo>
                <a:lnTo>
                  <a:pt x="99879" y="420"/>
                </a:lnTo>
                <a:lnTo>
                  <a:pt x="99917" y="502"/>
                </a:lnTo>
                <a:lnTo>
                  <a:pt x="99946" y="584"/>
                </a:lnTo>
                <a:lnTo>
                  <a:pt x="99969" y="672"/>
                </a:lnTo>
                <a:lnTo>
                  <a:pt x="99986" y="760"/>
                </a:lnTo>
                <a:lnTo>
                  <a:pt x="99998" y="855"/>
                </a:lnTo>
                <a:lnTo>
                  <a:pt x="100000" y="946"/>
                </a:lnTo>
                <a:lnTo>
                  <a:pt x="100000" y="99054"/>
                </a:lnTo>
                <a:lnTo>
                  <a:pt x="99998" y="99145"/>
                </a:lnTo>
                <a:lnTo>
                  <a:pt x="99986" y="99240"/>
                </a:lnTo>
                <a:lnTo>
                  <a:pt x="99969" y="99328"/>
                </a:lnTo>
                <a:lnTo>
                  <a:pt x="99946" y="99416"/>
                </a:lnTo>
                <a:lnTo>
                  <a:pt x="99917" y="99498"/>
                </a:lnTo>
                <a:lnTo>
                  <a:pt x="99879" y="99580"/>
                </a:lnTo>
                <a:lnTo>
                  <a:pt x="99839" y="99653"/>
                </a:lnTo>
                <a:lnTo>
                  <a:pt x="99792" y="99722"/>
                </a:lnTo>
                <a:lnTo>
                  <a:pt x="99740" y="99785"/>
                </a:lnTo>
                <a:lnTo>
                  <a:pt x="99686" y="99839"/>
                </a:lnTo>
                <a:lnTo>
                  <a:pt x="99624" y="99890"/>
                </a:lnTo>
                <a:lnTo>
                  <a:pt x="99563" y="99927"/>
                </a:lnTo>
                <a:lnTo>
                  <a:pt x="99496" y="99959"/>
                </a:lnTo>
                <a:lnTo>
                  <a:pt x="99430" y="99981"/>
                </a:lnTo>
                <a:lnTo>
                  <a:pt x="99359" y="99997"/>
                </a:lnTo>
                <a:lnTo>
                  <a:pt x="99291" y="100000"/>
                </a:lnTo>
                <a:lnTo>
                  <a:pt x="709" y="100000"/>
                </a:lnTo>
                <a:lnTo>
                  <a:pt x="641" y="99997"/>
                </a:lnTo>
                <a:lnTo>
                  <a:pt x="570" y="99981"/>
                </a:lnTo>
                <a:lnTo>
                  <a:pt x="504" y="99959"/>
                </a:lnTo>
                <a:lnTo>
                  <a:pt x="437" y="99927"/>
                </a:lnTo>
                <a:lnTo>
                  <a:pt x="376" y="99890"/>
                </a:lnTo>
                <a:lnTo>
                  <a:pt x="314" y="99839"/>
                </a:lnTo>
                <a:lnTo>
                  <a:pt x="260" y="99785"/>
                </a:lnTo>
                <a:lnTo>
                  <a:pt x="208" y="99722"/>
                </a:lnTo>
                <a:lnTo>
                  <a:pt x="161" y="99653"/>
                </a:lnTo>
                <a:lnTo>
                  <a:pt x="121" y="99580"/>
                </a:lnTo>
                <a:lnTo>
                  <a:pt x="83" y="99498"/>
                </a:lnTo>
                <a:lnTo>
                  <a:pt x="54" y="99416"/>
                </a:lnTo>
                <a:lnTo>
                  <a:pt x="31" y="99328"/>
                </a:lnTo>
                <a:lnTo>
                  <a:pt x="14" y="99240"/>
                </a:lnTo>
                <a:lnTo>
                  <a:pt x="2" y="99145"/>
                </a:lnTo>
                <a:lnTo>
                  <a:pt x="0" y="99054"/>
                </a:lnTo>
                <a:lnTo>
                  <a:pt x="0" y="946"/>
                </a:lnTo>
                <a:lnTo>
                  <a:pt x="2" y="855"/>
                </a:lnTo>
                <a:lnTo>
                  <a:pt x="14" y="760"/>
                </a:lnTo>
                <a:lnTo>
                  <a:pt x="31" y="672"/>
                </a:lnTo>
                <a:lnTo>
                  <a:pt x="54" y="584"/>
                </a:lnTo>
                <a:lnTo>
                  <a:pt x="83" y="502"/>
                </a:lnTo>
                <a:lnTo>
                  <a:pt x="121" y="420"/>
                </a:lnTo>
                <a:lnTo>
                  <a:pt x="161" y="347"/>
                </a:lnTo>
                <a:lnTo>
                  <a:pt x="208" y="278"/>
                </a:lnTo>
                <a:lnTo>
                  <a:pt x="260" y="215"/>
                </a:lnTo>
                <a:lnTo>
                  <a:pt x="314" y="161"/>
                </a:lnTo>
                <a:lnTo>
                  <a:pt x="376" y="110"/>
                </a:lnTo>
                <a:lnTo>
                  <a:pt x="437" y="73"/>
                </a:lnTo>
                <a:lnTo>
                  <a:pt x="504" y="41"/>
                </a:lnTo>
                <a:lnTo>
                  <a:pt x="570" y="19"/>
                </a:lnTo>
                <a:lnTo>
                  <a:pt x="641" y="3"/>
                </a:lnTo>
                <a:lnTo>
                  <a:pt x="709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  <a:effectLst>
            <a:outerShdw blurRad="114300" dist="28575" dir="5400000" sx="100000" sy="100000" kx="0" ky="0" algn="ctr">
              <a:srgbClr val="2C2C2C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9" name="el-1785639327208-9"/>
          <p:cNvPicPr/>
          <p:nvPr/>
        </p:nvPicPr>
        <p:blipFill>
          <a:blip r:embed="rId3"/>
          <a:stretch>
            <a:fillRect/>
          </a:stretch>
        </p:blipFill>
        <p:spPr>
          <a:xfrm>
            <a:off x="400050" y="1146572"/>
            <a:ext cx="4029075" cy="3021806"/>
          </a:xfrm>
          <a:prstGeom prst="roundRect">
            <a:avLst>
              <a:gd name="adj" fmla="val 946"/>
            </a:avLst>
          </a:prstGeom>
          <a:ln>
            <a:noFill/>
          </a:ln>
        </p:spPr>
      </p:pic>
      <p:sp>
        <p:nvSpPr>
          <p:cNvPr id="30" name="el-1785639327210-13"/>
          <p:cNvSpPr/>
          <p:nvPr/>
        </p:nvSpPr>
        <p:spPr>
          <a:xfrm>
            <a:off x="514350" y="3892153"/>
            <a:ext cx="1146200" cy="161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" y="0"/>
                </a:moveTo>
                <a:lnTo>
                  <a:pt x="98750" y="0"/>
                </a:lnTo>
                <a:lnTo>
                  <a:pt x="98875" y="59"/>
                </a:lnTo>
                <a:lnTo>
                  <a:pt x="98992" y="176"/>
                </a:lnTo>
                <a:lnTo>
                  <a:pt x="99117" y="353"/>
                </a:lnTo>
                <a:lnTo>
                  <a:pt x="99225" y="647"/>
                </a:lnTo>
                <a:lnTo>
                  <a:pt x="99342" y="1059"/>
                </a:lnTo>
                <a:lnTo>
                  <a:pt x="99442" y="1471"/>
                </a:lnTo>
                <a:lnTo>
                  <a:pt x="99542" y="2000"/>
                </a:lnTo>
                <a:lnTo>
                  <a:pt x="99633" y="2588"/>
                </a:lnTo>
                <a:lnTo>
                  <a:pt x="99717" y="3235"/>
                </a:lnTo>
                <a:lnTo>
                  <a:pt x="99792" y="3941"/>
                </a:lnTo>
                <a:lnTo>
                  <a:pt x="99850" y="4647"/>
                </a:lnTo>
                <a:lnTo>
                  <a:pt x="99908" y="5471"/>
                </a:lnTo>
                <a:lnTo>
                  <a:pt x="99950" y="6235"/>
                </a:lnTo>
                <a:lnTo>
                  <a:pt x="99975" y="7118"/>
                </a:lnTo>
                <a:lnTo>
                  <a:pt x="99992" y="7941"/>
                </a:lnTo>
                <a:lnTo>
                  <a:pt x="100000" y="8824"/>
                </a:lnTo>
                <a:lnTo>
                  <a:pt x="100000" y="91176"/>
                </a:lnTo>
                <a:lnTo>
                  <a:pt x="99992" y="92059"/>
                </a:lnTo>
                <a:lnTo>
                  <a:pt x="99975" y="92882"/>
                </a:lnTo>
                <a:lnTo>
                  <a:pt x="99950" y="93765"/>
                </a:lnTo>
                <a:lnTo>
                  <a:pt x="99908" y="94529"/>
                </a:lnTo>
                <a:lnTo>
                  <a:pt x="99850" y="95353"/>
                </a:lnTo>
                <a:lnTo>
                  <a:pt x="99792" y="96059"/>
                </a:lnTo>
                <a:lnTo>
                  <a:pt x="99717" y="96765"/>
                </a:lnTo>
                <a:lnTo>
                  <a:pt x="99633" y="97412"/>
                </a:lnTo>
                <a:lnTo>
                  <a:pt x="99542" y="98000"/>
                </a:lnTo>
                <a:lnTo>
                  <a:pt x="99442" y="98529"/>
                </a:lnTo>
                <a:lnTo>
                  <a:pt x="99342" y="98941"/>
                </a:lnTo>
                <a:lnTo>
                  <a:pt x="99225" y="99353"/>
                </a:lnTo>
                <a:lnTo>
                  <a:pt x="99117" y="99647"/>
                </a:lnTo>
                <a:lnTo>
                  <a:pt x="98992" y="99824"/>
                </a:lnTo>
                <a:lnTo>
                  <a:pt x="98875" y="99941"/>
                </a:lnTo>
                <a:lnTo>
                  <a:pt x="98750" y="100000"/>
                </a:lnTo>
                <a:lnTo>
                  <a:pt x="1250" y="100000"/>
                </a:lnTo>
                <a:lnTo>
                  <a:pt x="1125" y="99941"/>
                </a:lnTo>
                <a:lnTo>
                  <a:pt x="1008" y="99824"/>
                </a:lnTo>
                <a:lnTo>
                  <a:pt x="883" y="99647"/>
                </a:lnTo>
                <a:lnTo>
                  <a:pt x="775" y="99353"/>
                </a:lnTo>
                <a:lnTo>
                  <a:pt x="658" y="98941"/>
                </a:lnTo>
                <a:lnTo>
                  <a:pt x="558" y="98529"/>
                </a:lnTo>
                <a:lnTo>
                  <a:pt x="458" y="98000"/>
                </a:lnTo>
                <a:lnTo>
                  <a:pt x="367" y="97412"/>
                </a:lnTo>
                <a:lnTo>
                  <a:pt x="283" y="96765"/>
                </a:lnTo>
                <a:lnTo>
                  <a:pt x="208" y="96059"/>
                </a:lnTo>
                <a:lnTo>
                  <a:pt x="150" y="95353"/>
                </a:lnTo>
                <a:lnTo>
                  <a:pt x="92" y="94529"/>
                </a:lnTo>
                <a:lnTo>
                  <a:pt x="50" y="93765"/>
                </a:lnTo>
                <a:lnTo>
                  <a:pt x="25" y="92882"/>
                </a:lnTo>
                <a:lnTo>
                  <a:pt x="8" y="92059"/>
                </a:lnTo>
                <a:lnTo>
                  <a:pt x="0" y="91176"/>
                </a:lnTo>
                <a:lnTo>
                  <a:pt x="0" y="8824"/>
                </a:lnTo>
                <a:lnTo>
                  <a:pt x="8" y="7941"/>
                </a:lnTo>
                <a:lnTo>
                  <a:pt x="25" y="7118"/>
                </a:lnTo>
                <a:lnTo>
                  <a:pt x="50" y="6235"/>
                </a:lnTo>
                <a:lnTo>
                  <a:pt x="92" y="5471"/>
                </a:lnTo>
                <a:lnTo>
                  <a:pt x="150" y="4647"/>
                </a:lnTo>
                <a:lnTo>
                  <a:pt x="208" y="3941"/>
                </a:lnTo>
                <a:lnTo>
                  <a:pt x="283" y="3235"/>
                </a:lnTo>
                <a:lnTo>
                  <a:pt x="367" y="2588"/>
                </a:lnTo>
                <a:lnTo>
                  <a:pt x="458" y="2000"/>
                </a:lnTo>
                <a:lnTo>
                  <a:pt x="558" y="1471"/>
                </a:lnTo>
                <a:lnTo>
                  <a:pt x="658" y="1059"/>
                </a:lnTo>
                <a:lnTo>
                  <a:pt x="775" y="647"/>
                </a:lnTo>
                <a:lnTo>
                  <a:pt x="883" y="353"/>
                </a:lnTo>
                <a:lnTo>
                  <a:pt x="1008" y="176"/>
                </a:lnTo>
                <a:lnTo>
                  <a:pt x="1125" y="59"/>
                </a:lnTo>
                <a:close/>
              </a:path>
            </a:pathLst>
          </a:custGeom>
          <a:solidFill>
            <a:srgbClr val="F5F1E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327209-12"/>
          <p:cNvSpPr txBox="1"/>
          <p:nvPr/>
        </p:nvSpPr>
        <p:spPr>
          <a:xfrm>
            <a:off x="600075" y="3906441"/>
            <a:ext cx="1110481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2C2C2C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宋 · 山水册页 局部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4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6771-8"/>
          <p:cNvSpPr/>
          <p:nvPr/>
        </p:nvSpPr>
        <p:spPr>
          <a:xfrm>
            <a:off x="0" y="0"/>
            <a:ext cx="2286000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30000"/>
                </a:lnTo>
                <a:lnTo>
                  <a:pt x="99663" y="36863"/>
                </a:lnTo>
                <a:lnTo>
                  <a:pt x="98654" y="43655"/>
                </a:lnTo>
                <a:lnTo>
                  <a:pt x="96988" y="50322"/>
                </a:lnTo>
                <a:lnTo>
                  <a:pt x="94671" y="56788"/>
                </a:lnTo>
                <a:lnTo>
                  <a:pt x="91733" y="62996"/>
                </a:lnTo>
                <a:lnTo>
                  <a:pt x="88204" y="68890"/>
                </a:lnTo>
                <a:lnTo>
                  <a:pt x="84113" y="74408"/>
                </a:lnTo>
                <a:lnTo>
                  <a:pt x="79496" y="79498"/>
                </a:lnTo>
                <a:lnTo>
                  <a:pt x="74408" y="84110"/>
                </a:lnTo>
                <a:lnTo>
                  <a:pt x="68892" y="88204"/>
                </a:lnTo>
                <a:lnTo>
                  <a:pt x="62996" y="91733"/>
                </a:lnTo>
                <a:lnTo>
                  <a:pt x="56788" y="94671"/>
                </a:lnTo>
                <a:lnTo>
                  <a:pt x="50321" y="96984"/>
                </a:lnTo>
                <a:lnTo>
                  <a:pt x="43658" y="98655"/>
                </a:lnTo>
                <a:lnTo>
                  <a:pt x="36863" y="99663"/>
                </a:lnTo>
                <a:lnTo>
                  <a:pt x="3000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F6B5E">
                  <a:alpha val="4000"/>
                </a:srgbClr>
              </a:gs>
              <a:gs pos="70000">
                <a:srgbClr val="2F6B5E">
                  <a:alpha val="1000"/>
                </a:srgbClr>
              </a:gs>
              <a:gs pos="90000">
                <a:srgbClr val="2F6B5E">
                  <a:alpha val="0"/>
                </a:srgbClr>
              </a:gs>
            </a:gsLst>
            <a:path path="circle">
              <a:fillToRect l="20000" t="30000" r="8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326771-9"/>
          <p:cNvSpPr/>
          <p:nvPr/>
        </p:nvSpPr>
        <p:spPr>
          <a:xfrm>
            <a:off x="6286500" y="31432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8A4">
                  <a:alpha val="18000"/>
                </a:srgbClr>
              </a:gs>
              <a:gs pos="70000">
                <a:srgbClr val="C4B8A4">
                  <a:alpha val="3000"/>
                </a:srgbClr>
              </a:gs>
              <a:gs pos="90000">
                <a:srgbClr val="C4B8A4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326765-1"/>
          <p:cNvSpPr/>
          <p:nvPr/>
        </p:nvSpPr>
        <p:spPr>
          <a:xfrm>
            <a:off x="1714500" y="0"/>
            <a:ext cx="5715000" cy="5143500"/>
          </a:xfrm>
          <a:prstGeom prst="roundRect">
            <a:avLst>
              <a:gd name="adj" fmla="val 4444"/>
            </a:avLst>
          </a:prstGeom>
          <a:solidFill>
            <a:srgbClr val="F5F1EA">
              <a:alpha val="65000"/>
            </a:srgbClr>
          </a:solidFill>
          <a:ln w="7144" algn="in">
            <a:solidFill>
              <a:srgbClr val="C4B8A4">
                <a:alpha val="25000"/>
              </a:srgbClr>
            </a:solidFill>
            <a:prstDash val="solid"/>
          </a:ln>
          <a:effectLst>
            <a:outerShdw blurRad="228600" dist="57150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5639326769-4"/>
          <p:cNvSpPr/>
          <p:nvPr/>
        </p:nvSpPr>
        <p:spPr>
          <a:xfrm>
            <a:off x="4286250" y="2617291"/>
            <a:ext cx="571500" cy="21431"/>
          </a:xfrm>
          <a:prstGeom prst="roundRect">
            <a:avLst>
              <a:gd name="adj" fmla="val 50000"/>
            </a:avLst>
          </a:prstGeom>
          <a:solidFill>
            <a:srgbClr val="2F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326769-5"/>
          <p:cNvCxnSpPr/>
          <p:nvPr/>
        </p:nvCxnSpPr>
        <p:spPr>
          <a:xfrm>
            <a:off x="4121944" y="3833515"/>
            <a:ext cx="285750" cy="914"/>
          </a:xfrm>
          <a:prstGeom prst="line">
            <a:avLst/>
          </a:prstGeom>
          <a:ln w="9525" cap="flat">
            <a:solidFill>
              <a:srgbClr val="C4B8A4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26771-7"/>
          <p:cNvSpPr/>
          <p:nvPr/>
        </p:nvSpPr>
        <p:spPr>
          <a:xfrm>
            <a:off x="4550569" y="3812084"/>
            <a:ext cx="42863" cy="42863"/>
          </a:xfrm>
          <a:prstGeom prst="ellipse">
            <a:avLst/>
          </a:prstGeom>
          <a:solidFill>
            <a:srgbClr val="2F6B5E">
              <a:alpha val="2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326770-6"/>
          <p:cNvCxnSpPr/>
          <p:nvPr/>
        </p:nvCxnSpPr>
        <p:spPr>
          <a:xfrm>
            <a:off x="4736306" y="3833515"/>
            <a:ext cx="285750" cy="914"/>
          </a:xfrm>
          <a:prstGeom prst="line">
            <a:avLst/>
          </a:prstGeom>
          <a:ln w="9525" cap="flat">
            <a:solidFill>
              <a:srgbClr val="C4B8A4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6767-3"/>
          <p:cNvSpPr txBox="1"/>
          <p:nvPr/>
        </p:nvSpPr>
        <p:spPr>
          <a:xfrm>
            <a:off x="2293144" y="1288554"/>
            <a:ext cx="4557713" cy="107156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2C2C2C">
                <a:alpha val="4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213"/>
              </a:lnSpc>
            </a:pPr>
            <a:r>
              <a:rPr sz="3370" spc="338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相似图形——形状相同，大小不同</a:t>
            </a:r>
            <a:endParaRPr/>
          </a:p>
        </p:txBody>
      </p:sp>
      <p:sp>
        <p:nvSpPr>
          <p:cNvPr id="10" name="el-1785639326767-2"/>
          <p:cNvSpPr txBox="1"/>
          <p:nvPr/>
        </p:nvSpPr>
        <p:spPr>
          <a:xfrm>
            <a:off x="3572589" y="2881610"/>
            <a:ext cx="1998821" cy="601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295"/>
              </a:lnSpc>
            </a:pPr>
            <a:r>
              <a:rPr sz="1350" spc="56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什么样的图形是</a:t>
            </a:r>
            <a:r>
              <a:rPr sz="135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</a:t>
            </a:r>
            <a:r>
              <a:rPr sz="1350" spc="56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的？</a:t>
            </a:r>
            <a:endParaRPr/>
          </a:p>
          <a:p>
            <a:pPr algn="ctr">
              <a:lnSpc>
                <a:spcPts val="2295"/>
              </a:lnSpc>
            </a:pPr>
            <a:r>
              <a:rPr sz="135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</a:t>
            </a:r>
            <a:r>
              <a:rPr sz="1350" spc="56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图形有什么特征？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6904-1"/>
          <p:cNvSpPr/>
          <p:nvPr/>
        </p:nvSpPr>
        <p:spPr>
          <a:xfrm rot="300000">
            <a:off x="8543925" y="4457700"/>
            <a:ext cx="314325" cy="314325"/>
          </a:xfrm>
          <a:prstGeom prst="roundRect">
            <a:avLst>
              <a:gd name="adj" fmla="val 18182"/>
            </a:avLst>
          </a:prstGeom>
          <a:solidFill>
            <a:srgbClr val="F5F1EA">
              <a:alpha val="5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6948-4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6948-49"/>
          <p:cNvSpPr/>
          <p:nvPr/>
        </p:nvSpPr>
        <p:spPr>
          <a:xfrm>
            <a:off x="0" y="0"/>
            <a:ext cx="14287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F6B5E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6905-7"/>
          <p:cNvSpPr txBox="1"/>
          <p:nvPr/>
        </p:nvSpPr>
        <p:spPr>
          <a:xfrm rot="-300000">
            <a:off x="8572500" y="4529138"/>
            <a:ext cx="321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比例</a:t>
            </a:r>
            <a:endParaRPr/>
          </a:p>
        </p:txBody>
      </p:sp>
      <p:cxnSp>
        <p:nvCxnSpPr>
          <p:cNvPr id="6" name="el-178563932690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326905-6"/>
          <p:cNvCxnSpPr/>
          <p:nvPr/>
        </p:nvCxnSpPr>
        <p:spPr>
          <a:xfrm>
            <a:off x="410766" y="188565"/>
            <a:ext cx="914" cy="137145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326913-19"/>
          <p:cNvSpPr/>
          <p:nvPr/>
        </p:nvSpPr>
        <p:spPr>
          <a:xfrm>
            <a:off x="400050" y="2481263"/>
            <a:ext cx="4071938" cy="1838325"/>
          </a:xfrm>
          <a:prstGeom prst="roundRect">
            <a:avLst>
              <a:gd name="adj" fmla="val 4145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C4B8A4">
                <a:alpha val="30000"/>
              </a:srgbClr>
            </a:solidFill>
            <a:prstDash val="solid"/>
          </a:ln>
          <a:effectLst>
            <a:outerShdw blurRad="71438" dist="14288" dir="5400000" sx="100000" sy="100000" kx="0" ky="0" algn="ctr">
              <a:srgbClr val="2C2C2C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326915-22"/>
          <p:cNvSpPr/>
          <p:nvPr/>
        </p:nvSpPr>
        <p:spPr>
          <a:xfrm>
            <a:off x="492919" y="2602706"/>
            <a:ext cx="38862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" y="75000"/>
                </a:moveTo>
                <a:lnTo>
                  <a:pt x="25000" y="10000"/>
                </a:lnTo>
                <a:lnTo>
                  <a:pt x="62500" y="15000"/>
                </a:lnTo>
                <a:lnTo>
                  <a:pt x="78125" y="70000"/>
                </a:lnTo>
                <a:close/>
              </a:path>
            </a:pathLst>
          </a:custGeom>
          <a:noFill/>
          <a:ln w="30361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326915-23"/>
          <p:cNvSpPr/>
          <p:nvPr/>
        </p:nvSpPr>
        <p:spPr>
          <a:xfrm>
            <a:off x="492919" y="2602706"/>
            <a:ext cx="38862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750" y="70000"/>
                </a:moveTo>
                <a:lnTo>
                  <a:pt x="53125" y="35000"/>
                </a:lnTo>
                <a:lnTo>
                  <a:pt x="75000" y="38000"/>
                </a:lnTo>
                <a:lnTo>
                  <a:pt x="83750" y="67500"/>
                </a:lnTo>
                <a:close/>
              </a:path>
            </a:pathLst>
          </a:custGeom>
          <a:noFill/>
          <a:ln w="30361" algn="ctr">
            <a:solidFill>
              <a:srgbClr val="2F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1" name="el-1785639326915-24"/>
          <p:cNvSpPr/>
          <p:nvPr/>
        </p:nvSpPr>
        <p:spPr>
          <a:xfrm>
            <a:off x="492919" y="2602706"/>
            <a:ext cx="38862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70000"/>
                </a:moveTo>
                <a:cubicBezTo>
                  <a:pt x="3008" y="65858"/>
                  <a:pt x="-2589" y="50188"/>
                  <a:pt x="0" y="35000"/>
                </a:cubicBezTo>
                <a:cubicBezTo>
                  <a:pt x="2589" y="19812"/>
                  <a:pt x="12383" y="10858"/>
                  <a:pt x="21875" y="15000"/>
                </a:cubicBezTo>
              </a:path>
            </a:pathLst>
          </a:custGeom>
          <a:noFill/>
          <a:ln w="18217" algn="ctr">
            <a:solidFill>
              <a:srgbClr val="2F6B5E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326915-25"/>
          <p:cNvSpPr/>
          <p:nvPr/>
        </p:nvSpPr>
        <p:spPr>
          <a:xfrm>
            <a:off x="492919" y="2602706"/>
            <a:ext cx="38862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250" y="65000"/>
                </a:moveTo>
                <a:cubicBezTo>
                  <a:pt x="41763" y="61825"/>
                  <a:pt x="39734" y="53431"/>
                  <a:pt x="41718" y="46251"/>
                </a:cubicBezTo>
                <a:cubicBezTo>
                  <a:pt x="43703" y="39071"/>
                  <a:pt x="48949" y="35825"/>
                  <a:pt x="53436" y="39000"/>
                </a:cubicBezTo>
              </a:path>
            </a:pathLst>
          </a:custGeom>
          <a:noFill/>
          <a:ln w="18217" algn="ctr">
            <a:solidFill>
              <a:srgbClr val="2F6B5E">
                <a:alpha val="5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326915-26"/>
          <p:cNvSpPr txBox="1"/>
          <p:nvPr/>
        </p:nvSpPr>
        <p:spPr>
          <a:xfrm>
            <a:off x="711517" y="3688556"/>
            <a:ext cx="3886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14" name="el-1785639326916-27"/>
          <p:cNvSpPr txBox="1"/>
          <p:nvPr/>
        </p:nvSpPr>
        <p:spPr>
          <a:xfrm>
            <a:off x="1343025" y="2588419"/>
            <a:ext cx="3886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15" name="el-1785639326916-28"/>
          <p:cNvSpPr txBox="1"/>
          <p:nvPr/>
        </p:nvSpPr>
        <p:spPr>
          <a:xfrm>
            <a:off x="2921794" y="2645569"/>
            <a:ext cx="3886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16" name="el-1785639326916-29"/>
          <p:cNvSpPr txBox="1"/>
          <p:nvPr/>
        </p:nvSpPr>
        <p:spPr>
          <a:xfrm>
            <a:off x="3553301" y="3617119"/>
            <a:ext cx="3886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17" name="el-1785639326916-30"/>
          <p:cNvSpPr txBox="1"/>
          <p:nvPr/>
        </p:nvSpPr>
        <p:spPr>
          <a:xfrm>
            <a:off x="2047399" y="3617119"/>
            <a:ext cx="3886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18" name="el-1785639326916-31"/>
          <p:cNvSpPr txBox="1"/>
          <p:nvPr/>
        </p:nvSpPr>
        <p:spPr>
          <a:xfrm>
            <a:off x="2460307" y="2945606"/>
            <a:ext cx="3886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F</a:t>
            </a:r>
            <a:endParaRPr/>
          </a:p>
        </p:txBody>
      </p:sp>
      <p:sp>
        <p:nvSpPr>
          <p:cNvPr id="19" name="el-1785639326916-32"/>
          <p:cNvSpPr txBox="1"/>
          <p:nvPr/>
        </p:nvSpPr>
        <p:spPr>
          <a:xfrm>
            <a:off x="3407569" y="2974181"/>
            <a:ext cx="3886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G</a:t>
            </a:r>
            <a:endParaRPr/>
          </a:p>
        </p:txBody>
      </p:sp>
      <p:sp>
        <p:nvSpPr>
          <p:cNvPr id="20" name="el-1785639326916-33"/>
          <p:cNvSpPr txBox="1"/>
          <p:nvPr/>
        </p:nvSpPr>
        <p:spPr>
          <a:xfrm>
            <a:off x="3771900" y="3574256"/>
            <a:ext cx="38862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21" name="el-1785639326916-34"/>
          <p:cNvSpPr txBox="1"/>
          <p:nvPr/>
        </p:nvSpPr>
        <p:spPr>
          <a:xfrm rot="-900000">
            <a:off x="1674340" y="3105266"/>
            <a:ext cx="138445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AB / EF = k</a:t>
            </a:r>
            <a:endParaRPr/>
          </a:p>
        </p:txBody>
      </p:sp>
      <p:sp>
        <p:nvSpPr>
          <p:cNvPr id="22" name="el-1785639326914-20"/>
          <p:cNvSpPr/>
          <p:nvPr/>
        </p:nvSpPr>
        <p:spPr>
          <a:xfrm>
            <a:off x="4672013" y="2520553"/>
            <a:ext cx="4071938" cy="1759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2" y="0"/>
                </a:moveTo>
                <a:lnTo>
                  <a:pt x="98598" y="0"/>
                </a:lnTo>
                <a:lnTo>
                  <a:pt x="98736" y="16"/>
                </a:lnTo>
                <a:lnTo>
                  <a:pt x="98871" y="65"/>
                </a:lnTo>
                <a:lnTo>
                  <a:pt x="99005" y="141"/>
                </a:lnTo>
                <a:lnTo>
                  <a:pt x="99136" y="249"/>
                </a:lnTo>
                <a:lnTo>
                  <a:pt x="99259" y="384"/>
                </a:lnTo>
                <a:lnTo>
                  <a:pt x="99376" y="546"/>
                </a:lnTo>
                <a:lnTo>
                  <a:pt x="99488" y="735"/>
                </a:lnTo>
                <a:lnTo>
                  <a:pt x="99589" y="951"/>
                </a:lnTo>
                <a:lnTo>
                  <a:pt x="99682" y="1184"/>
                </a:lnTo>
                <a:lnTo>
                  <a:pt x="99764" y="1443"/>
                </a:lnTo>
                <a:lnTo>
                  <a:pt x="99834" y="1714"/>
                </a:lnTo>
                <a:lnTo>
                  <a:pt x="99893" y="2000"/>
                </a:lnTo>
                <a:lnTo>
                  <a:pt x="99939" y="2303"/>
                </a:lnTo>
                <a:lnTo>
                  <a:pt x="99972" y="2611"/>
                </a:lnTo>
                <a:lnTo>
                  <a:pt x="99993" y="2924"/>
                </a:lnTo>
                <a:lnTo>
                  <a:pt x="100000" y="3243"/>
                </a:lnTo>
                <a:lnTo>
                  <a:pt x="100000" y="96757"/>
                </a:lnTo>
                <a:lnTo>
                  <a:pt x="99993" y="97076"/>
                </a:lnTo>
                <a:lnTo>
                  <a:pt x="99972" y="97389"/>
                </a:lnTo>
                <a:lnTo>
                  <a:pt x="99939" y="97697"/>
                </a:lnTo>
                <a:lnTo>
                  <a:pt x="99893" y="98000"/>
                </a:lnTo>
                <a:lnTo>
                  <a:pt x="99834" y="98286"/>
                </a:lnTo>
                <a:lnTo>
                  <a:pt x="99764" y="98557"/>
                </a:lnTo>
                <a:lnTo>
                  <a:pt x="99682" y="98816"/>
                </a:lnTo>
                <a:lnTo>
                  <a:pt x="99589" y="99049"/>
                </a:lnTo>
                <a:lnTo>
                  <a:pt x="99488" y="99265"/>
                </a:lnTo>
                <a:lnTo>
                  <a:pt x="99376" y="99454"/>
                </a:lnTo>
                <a:lnTo>
                  <a:pt x="99259" y="99616"/>
                </a:lnTo>
                <a:lnTo>
                  <a:pt x="99136" y="99751"/>
                </a:lnTo>
                <a:lnTo>
                  <a:pt x="99005" y="99859"/>
                </a:lnTo>
                <a:lnTo>
                  <a:pt x="98871" y="99935"/>
                </a:lnTo>
                <a:lnTo>
                  <a:pt x="98736" y="99984"/>
                </a:lnTo>
                <a:lnTo>
                  <a:pt x="98598" y="100000"/>
                </a:lnTo>
                <a:lnTo>
                  <a:pt x="1402" y="100000"/>
                </a:lnTo>
                <a:lnTo>
                  <a:pt x="1264" y="99984"/>
                </a:lnTo>
                <a:lnTo>
                  <a:pt x="1129" y="99935"/>
                </a:lnTo>
                <a:lnTo>
                  <a:pt x="995" y="99859"/>
                </a:lnTo>
                <a:lnTo>
                  <a:pt x="864" y="99751"/>
                </a:lnTo>
                <a:lnTo>
                  <a:pt x="741" y="99616"/>
                </a:lnTo>
                <a:lnTo>
                  <a:pt x="624" y="99454"/>
                </a:lnTo>
                <a:lnTo>
                  <a:pt x="512" y="99265"/>
                </a:lnTo>
                <a:lnTo>
                  <a:pt x="411" y="99049"/>
                </a:lnTo>
                <a:lnTo>
                  <a:pt x="318" y="98816"/>
                </a:lnTo>
                <a:lnTo>
                  <a:pt x="236" y="98557"/>
                </a:lnTo>
                <a:lnTo>
                  <a:pt x="166" y="98286"/>
                </a:lnTo>
                <a:lnTo>
                  <a:pt x="107" y="98000"/>
                </a:lnTo>
                <a:lnTo>
                  <a:pt x="61" y="97697"/>
                </a:lnTo>
                <a:lnTo>
                  <a:pt x="28" y="97389"/>
                </a:lnTo>
                <a:lnTo>
                  <a:pt x="7" y="97076"/>
                </a:lnTo>
                <a:lnTo>
                  <a:pt x="0" y="96757"/>
                </a:lnTo>
                <a:lnTo>
                  <a:pt x="0" y="3243"/>
                </a:lnTo>
                <a:lnTo>
                  <a:pt x="7" y="2924"/>
                </a:lnTo>
                <a:lnTo>
                  <a:pt x="28" y="2611"/>
                </a:lnTo>
                <a:lnTo>
                  <a:pt x="61" y="2303"/>
                </a:lnTo>
                <a:lnTo>
                  <a:pt x="107" y="2000"/>
                </a:lnTo>
                <a:lnTo>
                  <a:pt x="166" y="1714"/>
                </a:lnTo>
                <a:lnTo>
                  <a:pt x="236" y="1443"/>
                </a:lnTo>
                <a:lnTo>
                  <a:pt x="318" y="1184"/>
                </a:lnTo>
                <a:lnTo>
                  <a:pt x="411" y="951"/>
                </a:lnTo>
                <a:lnTo>
                  <a:pt x="512" y="735"/>
                </a:lnTo>
                <a:lnTo>
                  <a:pt x="624" y="546"/>
                </a:lnTo>
                <a:lnTo>
                  <a:pt x="741" y="384"/>
                </a:lnTo>
                <a:lnTo>
                  <a:pt x="864" y="249"/>
                </a:lnTo>
                <a:lnTo>
                  <a:pt x="995" y="141"/>
                </a:lnTo>
                <a:lnTo>
                  <a:pt x="1129" y="65"/>
                </a:lnTo>
                <a:lnTo>
                  <a:pt x="1264" y="16"/>
                </a:lnTo>
                <a:lnTo>
                  <a:pt x="1402" y="0"/>
                </a:lnTo>
                <a:close/>
              </a:path>
            </a:pathLst>
          </a:custGeom>
          <a:solidFill>
            <a:srgbClr val="EBE4D8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326914-21"/>
          <p:cNvSpPr/>
          <p:nvPr/>
        </p:nvSpPr>
        <p:spPr>
          <a:xfrm>
            <a:off x="4672013" y="2520553"/>
            <a:ext cx="57150" cy="1759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6"/>
                </a:lnTo>
                <a:lnTo>
                  <a:pt x="80491" y="62"/>
                </a:lnTo>
                <a:lnTo>
                  <a:pt x="70972" y="140"/>
                </a:lnTo>
                <a:lnTo>
                  <a:pt x="61732" y="247"/>
                </a:lnTo>
                <a:lnTo>
                  <a:pt x="52860" y="383"/>
                </a:lnTo>
                <a:lnTo>
                  <a:pt x="44443" y="547"/>
                </a:lnTo>
                <a:lnTo>
                  <a:pt x="36561" y="737"/>
                </a:lnTo>
                <a:lnTo>
                  <a:pt x="29289" y="951"/>
                </a:lnTo>
                <a:lnTo>
                  <a:pt x="22699" y="1187"/>
                </a:lnTo>
                <a:lnTo>
                  <a:pt x="16853" y="1443"/>
                </a:lnTo>
                <a:lnTo>
                  <a:pt x="11808" y="1717"/>
                </a:lnTo>
                <a:lnTo>
                  <a:pt x="7612" y="2005"/>
                </a:lnTo>
                <a:lnTo>
                  <a:pt x="4306" y="2305"/>
                </a:lnTo>
                <a:lnTo>
                  <a:pt x="1921" y="2614"/>
                </a:lnTo>
                <a:lnTo>
                  <a:pt x="482" y="2929"/>
                </a:lnTo>
                <a:lnTo>
                  <a:pt x="0" y="3248"/>
                </a:lnTo>
                <a:lnTo>
                  <a:pt x="0" y="96752"/>
                </a:lnTo>
                <a:lnTo>
                  <a:pt x="482" y="97071"/>
                </a:lnTo>
                <a:lnTo>
                  <a:pt x="1921" y="97386"/>
                </a:lnTo>
                <a:lnTo>
                  <a:pt x="4306" y="97695"/>
                </a:lnTo>
                <a:lnTo>
                  <a:pt x="7612" y="97995"/>
                </a:lnTo>
                <a:lnTo>
                  <a:pt x="11808" y="98283"/>
                </a:lnTo>
                <a:lnTo>
                  <a:pt x="16853" y="98557"/>
                </a:lnTo>
                <a:lnTo>
                  <a:pt x="22699" y="98813"/>
                </a:lnTo>
                <a:lnTo>
                  <a:pt x="29289" y="99049"/>
                </a:lnTo>
                <a:lnTo>
                  <a:pt x="36561" y="99263"/>
                </a:lnTo>
                <a:lnTo>
                  <a:pt x="44443" y="99453"/>
                </a:lnTo>
                <a:lnTo>
                  <a:pt x="52860" y="99617"/>
                </a:lnTo>
                <a:lnTo>
                  <a:pt x="61732" y="99753"/>
                </a:lnTo>
                <a:lnTo>
                  <a:pt x="70972" y="99860"/>
                </a:lnTo>
                <a:lnTo>
                  <a:pt x="80491" y="99938"/>
                </a:lnTo>
                <a:lnTo>
                  <a:pt x="90198" y="999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84"/>
                </a:lnTo>
                <a:lnTo>
                  <a:pt x="90245" y="99938"/>
                </a:lnTo>
                <a:lnTo>
                  <a:pt x="85486" y="99860"/>
                </a:lnTo>
                <a:lnTo>
                  <a:pt x="80866" y="99753"/>
                </a:lnTo>
                <a:lnTo>
                  <a:pt x="76430" y="99617"/>
                </a:lnTo>
                <a:lnTo>
                  <a:pt x="72221" y="99453"/>
                </a:lnTo>
                <a:lnTo>
                  <a:pt x="68280" y="99263"/>
                </a:lnTo>
                <a:lnTo>
                  <a:pt x="64645" y="99049"/>
                </a:lnTo>
                <a:lnTo>
                  <a:pt x="61349" y="98813"/>
                </a:lnTo>
                <a:lnTo>
                  <a:pt x="58427" y="98557"/>
                </a:lnTo>
                <a:lnTo>
                  <a:pt x="55904" y="98283"/>
                </a:lnTo>
                <a:lnTo>
                  <a:pt x="53806" y="97995"/>
                </a:lnTo>
                <a:lnTo>
                  <a:pt x="52153" y="97695"/>
                </a:lnTo>
                <a:lnTo>
                  <a:pt x="50961" y="97386"/>
                </a:lnTo>
                <a:lnTo>
                  <a:pt x="50241" y="97071"/>
                </a:lnTo>
                <a:lnTo>
                  <a:pt x="50000" y="96752"/>
                </a:lnTo>
                <a:lnTo>
                  <a:pt x="50000" y="3248"/>
                </a:lnTo>
                <a:lnTo>
                  <a:pt x="50241" y="2929"/>
                </a:lnTo>
                <a:lnTo>
                  <a:pt x="50961" y="2614"/>
                </a:lnTo>
                <a:lnTo>
                  <a:pt x="52153" y="2305"/>
                </a:lnTo>
                <a:lnTo>
                  <a:pt x="53806" y="2005"/>
                </a:lnTo>
                <a:lnTo>
                  <a:pt x="55904" y="1717"/>
                </a:lnTo>
                <a:lnTo>
                  <a:pt x="58427" y="1443"/>
                </a:lnTo>
                <a:lnTo>
                  <a:pt x="61349" y="1187"/>
                </a:lnTo>
                <a:lnTo>
                  <a:pt x="64645" y="951"/>
                </a:lnTo>
                <a:lnTo>
                  <a:pt x="68280" y="737"/>
                </a:lnTo>
                <a:lnTo>
                  <a:pt x="72221" y="547"/>
                </a:lnTo>
                <a:lnTo>
                  <a:pt x="76430" y="383"/>
                </a:lnTo>
                <a:lnTo>
                  <a:pt x="80866" y="247"/>
                </a:lnTo>
                <a:lnTo>
                  <a:pt x="85486" y="140"/>
                </a:lnTo>
                <a:lnTo>
                  <a:pt x="90245" y="62"/>
                </a:lnTo>
                <a:lnTo>
                  <a:pt x="95099" y="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326922-42"/>
          <p:cNvSpPr/>
          <p:nvPr/>
        </p:nvSpPr>
        <p:spPr>
          <a:xfrm>
            <a:off x="4872038" y="2968228"/>
            <a:ext cx="228600" cy="22860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326923-44"/>
          <p:cNvSpPr/>
          <p:nvPr/>
        </p:nvSpPr>
        <p:spPr>
          <a:xfrm>
            <a:off x="4872038" y="3253978"/>
            <a:ext cx="228600" cy="22860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326926-46"/>
          <p:cNvSpPr/>
          <p:nvPr/>
        </p:nvSpPr>
        <p:spPr>
          <a:xfrm>
            <a:off x="4872038" y="3539728"/>
            <a:ext cx="228600" cy="22860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639326918-38"/>
          <p:cNvCxnSpPr/>
          <p:nvPr/>
        </p:nvCxnSpPr>
        <p:spPr>
          <a:xfrm>
            <a:off x="4872038" y="3914775"/>
            <a:ext cx="3700463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326905-3"/>
          <p:cNvSpPr txBox="1"/>
          <p:nvPr/>
        </p:nvSpPr>
        <p:spPr>
          <a:xfrm>
            <a:off x="521494" y="188565"/>
            <a:ext cx="1059061" cy="1371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概念 · 相似图形</a:t>
            </a:r>
            <a:endParaRPr/>
          </a:p>
        </p:txBody>
      </p:sp>
      <p:sp>
        <p:nvSpPr>
          <p:cNvPr id="29" name="el-1785639326917-35"/>
          <p:cNvSpPr txBox="1"/>
          <p:nvPr/>
        </p:nvSpPr>
        <p:spPr>
          <a:xfrm>
            <a:off x="1600274" y="4074319"/>
            <a:ext cx="172863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四边形ABCD</a:t>
            </a:r>
            <a:r>
              <a:rPr sz="900" spc="56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 ∽ </a:t>
            </a:r>
            <a:r>
              <a:rPr b="1" sz="90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四边形EFGH</a:t>
            </a:r>
            <a:endParaRPr/>
          </a:p>
        </p:txBody>
      </p:sp>
      <p:sp>
        <p:nvSpPr>
          <p:cNvPr id="30" name="el-1785639326917-36"/>
          <p:cNvSpPr txBox="1"/>
          <p:nvPr/>
        </p:nvSpPr>
        <p:spPr>
          <a:xfrm>
            <a:off x="4872038" y="2663428"/>
            <a:ext cx="37719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对应关系</a:t>
            </a:r>
            <a:endParaRPr/>
          </a:p>
        </p:txBody>
      </p:sp>
      <p:sp>
        <p:nvSpPr>
          <p:cNvPr id="31" name="el-1785639326921-41"/>
          <p:cNvSpPr txBox="1"/>
          <p:nvPr/>
        </p:nvSpPr>
        <p:spPr>
          <a:xfrm>
            <a:off x="4814888" y="3016821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∠</a:t>
            </a:r>
            <a:endParaRPr/>
          </a:p>
        </p:txBody>
      </p:sp>
      <p:sp>
        <p:nvSpPr>
          <p:cNvPr id="32" name="el-1785639326920-39"/>
          <p:cNvSpPr txBox="1"/>
          <p:nvPr/>
        </p:nvSpPr>
        <p:spPr>
          <a:xfrm>
            <a:off x="5186363" y="2982516"/>
            <a:ext cx="34575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∠A = ∠E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，∠B = ∠F，∠C = ∠G，∠D = ∠H</a:t>
            </a:r>
            <a:endParaRPr/>
          </a:p>
        </p:txBody>
      </p:sp>
      <p:sp>
        <p:nvSpPr>
          <p:cNvPr id="33" name="el-1785639326922-43"/>
          <p:cNvSpPr txBox="1"/>
          <p:nvPr/>
        </p:nvSpPr>
        <p:spPr>
          <a:xfrm>
            <a:off x="4814888" y="3302571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边</a:t>
            </a:r>
            <a:endParaRPr/>
          </a:p>
        </p:txBody>
      </p:sp>
      <p:sp>
        <p:nvSpPr>
          <p:cNvPr id="34" name="el-1785639326921-40"/>
          <p:cNvSpPr txBox="1"/>
          <p:nvPr/>
        </p:nvSpPr>
        <p:spPr>
          <a:xfrm>
            <a:off x="5186363" y="3268266"/>
            <a:ext cx="34575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AB/EF = BC/FG = CD/GH = DA/HE</a:t>
            </a:r>
            <a:endParaRPr/>
          </a:p>
        </p:txBody>
      </p:sp>
      <p:sp>
        <p:nvSpPr>
          <p:cNvPr id="35" name="el-1785639326923-45"/>
          <p:cNvSpPr txBox="1"/>
          <p:nvPr/>
        </p:nvSpPr>
        <p:spPr>
          <a:xfrm>
            <a:off x="4814888" y="3588321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k</a:t>
            </a:r>
            <a:endParaRPr/>
          </a:p>
        </p:txBody>
      </p:sp>
      <p:sp>
        <p:nvSpPr>
          <p:cNvPr id="36" name="el-1785639326926-47"/>
          <p:cNvSpPr txBox="1"/>
          <p:nvPr/>
        </p:nvSpPr>
        <p:spPr>
          <a:xfrm>
            <a:off x="5186363" y="3554016"/>
            <a:ext cx="34575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相似比 k = 对应边的比</a:t>
            </a:r>
            <a:endParaRPr/>
          </a:p>
        </p:txBody>
      </p:sp>
      <p:sp>
        <p:nvSpPr>
          <p:cNvPr id="37" name="el-1785639326917-37"/>
          <p:cNvSpPr txBox="1"/>
          <p:nvPr/>
        </p:nvSpPr>
        <p:spPr>
          <a:xfrm>
            <a:off x="4872038" y="3989784"/>
            <a:ext cx="37576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900">
                <a:solidFill>
                  <a:srgbClr val="6B5E4E"/>
                </a:solidFill>
                <a:latin typeface="Microsoft YaHei"/>
                <a:ea typeface="Microsoft YaHei"/>
                <a:cs typeface="Microsoft YaHei"/>
              </a:rPr>
              <a:t>对应角相等，对应边成比例</a:t>
            </a:r>
            <a:endParaRPr/>
          </a:p>
        </p:txBody>
      </p:sp>
      <p:sp>
        <p:nvSpPr>
          <p:cNvPr id="38" name="el-1785639326905-4"/>
          <p:cNvSpPr txBox="1"/>
          <p:nvPr/>
        </p:nvSpPr>
        <p:spPr>
          <a:xfrm>
            <a:off x="400050" y="4908947"/>
            <a:ext cx="101441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九年级·数学·相似</a:t>
            </a:r>
            <a:endParaRPr/>
          </a:p>
        </p:txBody>
      </p:sp>
      <p:sp>
        <p:nvSpPr>
          <p:cNvPr id="39" name="el-1785639326905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05 / 17</a:t>
            </a:r>
            <a:endParaRPr/>
          </a:p>
        </p:txBody>
      </p:sp>
      <p:sp>
        <p:nvSpPr>
          <p:cNvPr id="40" name="el-1785639326906-8"/>
          <p:cNvSpPr/>
          <p:nvPr/>
        </p:nvSpPr>
        <p:spPr>
          <a:xfrm>
            <a:off x="400050" y="995363"/>
            <a:ext cx="8343900" cy="1314450"/>
          </a:xfrm>
          <a:prstGeom prst="roundRect">
            <a:avLst>
              <a:gd name="adj" fmla="val 5797"/>
            </a:avLst>
          </a:prstGeom>
          <a:solidFill>
            <a:srgbClr val="EBE4D8"/>
          </a:solidFill>
          <a:ln w="14288" algn="in">
            <a:solidFill>
              <a:srgbClr val="2F6B5E"/>
            </a:solidFill>
            <a:prstDash val="solid"/>
          </a:ln>
          <a:effectLst>
            <a:outerShdw blurRad="85725" dist="28575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1" name="el-1785639326906-9"/>
          <p:cNvSpPr/>
          <p:nvPr/>
        </p:nvSpPr>
        <p:spPr>
          <a:xfrm>
            <a:off x="585788" y="909638"/>
            <a:ext cx="384051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326906-9__text"/>
          <p:cNvSpPr txBox="1"/>
          <p:nvPr/>
        </p:nvSpPr>
        <p:spPr>
          <a:xfrm>
            <a:off x="585788" y="909638"/>
            <a:ext cx="38405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定 义</a:t>
            </a:r>
            <a:endParaRPr/>
          </a:p>
        </p:txBody>
      </p:sp>
      <p:sp>
        <p:nvSpPr>
          <p:cNvPr id="43" name="el-1785639326908-14"/>
          <p:cNvSpPr/>
          <p:nvPr/>
        </p:nvSpPr>
        <p:spPr>
          <a:xfrm>
            <a:off x="3095625" y="1447800"/>
            <a:ext cx="342900" cy="185738"/>
          </a:xfrm>
          <a:prstGeom prst="roundRect">
            <a:avLst>
              <a:gd name="adj" fmla="val 15385"/>
            </a:avLst>
          </a:prstGeom>
          <a:solidFill>
            <a:srgbClr val="2F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639326908-14__text"/>
          <p:cNvSpPr txBox="1"/>
          <p:nvPr/>
        </p:nvSpPr>
        <p:spPr>
          <a:xfrm>
            <a:off x="3095625" y="1447800"/>
            <a:ext cx="3429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1E4D44"/>
                </a:solidFill>
                <a:latin typeface="Microsoft YaHei"/>
                <a:ea typeface="Microsoft YaHei"/>
                <a:cs typeface="Microsoft YaHei"/>
              </a:rPr>
              <a:t>放大</a:t>
            </a:r>
            <a:endParaRPr/>
          </a:p>
        </p:txBody>
      </p:sp>
      <p:sp>
        <p:nvSpPr>
          <p:cNvPr id="45" name="el-1785639326909-15"/>
          <p:cNvSpPr/>
          <p:nvPr/>
        </p:nvSpPr>
        <p:spPr>
          <a:xfrm>
            <a:off x="3643238" y="1447800"/>
            <a:ext cx="342900" cy="185738"/>
          </a:xfrm>
          <a:prstGeom prst="roundRect">
            <a:avLst>
              <a:gd name="adj" fmla="val 15385"/>
            </a:avLst>
          </a:prstGeom>
          <a:solidFill>
            <a:srgbClr val="2F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639326909-15__text"/>
          <p:cNvSpPr txBox="1"/>
          <p:nvPr/>
        </p:nvSpPr>
        <p:spPr>
          <a:xfrm>
            <a:off x="3643238" y="1447800"/>
            <a:ext cx="3429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1E4D44"/>
                </a:solidFill>
                <a:latin typeface="Microsoft YaHei"/>
                <a:ea typeface="Microsoft YaHei"/>
                <a:cs typeface="Microsoft YaHei"/>
              </a:rPr>
              <a:t>缩小</a:t>
            </a:r>
            <a:endParaRPr/>
          </a:p>
        </p:txBody>
      </p:sp>
      <p:sp>
        <p:nvSpPr>
          <p:cNvPr id="47" name="el-1785639326910-16"/>
          <p:cNvSpPr/>
          <p:nvPr/>
        </p:nvSpPr>
        <p:spPr>
          <a:xfrm>
            <a:off x="2967038" y="1712119"/>
            <a:ext cx="728663" cy="185738"/>
          </a:xfrm>
          <a:prstGeom prst="roundRect">
            <a:avLst>
              <a:gd name="adj" fmla="val 15385"/>
            </a:avLst>
          </a:prstGeom>
          <a:solidFill>
            <a:srgbClr val="2F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326910-16__text"/>
          <p:cNvSpPr txBox="1"/>
          <p:nvPr/>
        </p:nvSpPr>
        <p:spPr>
          <a:xfrm>
            <a:off x="2967038" y="1712119"/>
            <a:ext cx="7286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1E4D44"/>
                </a:solidFill>
                <a:latin typeface="Microsoft YaHei"/>
                <a:ea typeface="Microsoft YaHei"/>
                <a:cs typeface="Microsoft YaHei"/>
              </a:rPr>
              <a:t>角分别相等</a:t>
            </a:r>
            <a:endParaRPr/>
          </a:p>
        </p:txBody>
      </p:sp>
      <p:sp>
        <p:nvSpPr>
          <p:cNvPr id="49" name="el-1785639326911-17"/>
          <p:cNvSpPr/>
          <p:nvPr/>
        </p:nvSpPr>
        <p:spPr>
          <a:xfrm>
            <a:off x="3824288" y="1712119"/>
            <a:ext cx="600075" cy="185738"/>
          </a:xfrm>
          <a:prstGeom prst="roundRect">
            <a:avLst>
              <a:gd name="adj" fmla="val 15385"/>
            </a:avLst>
          </a:prstGeom>
          <a:solidFill>
            <a:srgbClr val="2F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639326911-17__text"/>
          <p:cNvSpPr txBox="1"/>
          <p:nvPr/>
        </p:nvSpPr>
        <p:spPr>
          <a:xfrm>
            <a:off x="3824288" y="1712119"/>
            <a:ext cx="6000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1E4D44"/>
                </a:solidFill>
                <a:latin typeface="Microsoft YaHei"/>
                <a:ea typeface="Microsoft YaHei"/>
                <a:cs typeface="Microsoft YaHei"/>
              </a:rPr>
              <a:t>边成比例</a:t>
            </a:r>
            <a:endParaRPr/>
          </a:p>
        </p:txBody>
      </p:sp>
      <p:sp>
        <p:nvSpPr>
          <p:cNvPr id="51" name="el-1785639326912-18"/>
          <p:cNvSpPr/>
          <p:nvPr/>
        </p:nvSpPr>
        <p:spPr>
          <a:xfrm>
            <a:off x="1809750" y="1962150"/>
            <a:ext cx="728663" cy="185738"/>
          </a:xfrm>
          <a:prstGeom prst="roundRect">
            <a:avLst>
              <a:gd name="adj" fmla="val 15385"/>
            </a:avLst>
          </a:prstGeom>
          <a:solidFill>
            <a:srgbClr val="2F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639326912-18__text"/>
          <p:cNvSpPr txBox="1"/>
          <p:nvPr/>
        </p:nvSpPr>
        <p:spPr>
          <a:xfrm>
            <a:off x="1809750" y="1962150"/>
            <a:ext cx="7286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1E4D44"/>
                </a:solidFill>
                <a:latin typeface="Microsoft YaHei"/>
                <a:ea typeface="Microsoft YaHei"/>
                <a:cs typeface="Microsoft YaHei"/>
              </a:rPr>
              <a:t>对应边的比</a:t>
            </a:r>
            <a:endParaRPr/>
          </a:p>
        </p:txBody>
      </p:sp>
      <p:sp>
        <p:nvSpPr>
          <p:cNvPr id="53" name="el-1785639326907-10"/>
          <p:cNvSpPr txBox="1"/>
          <p:nvPr/>
        </p:nvSpPr>
        <p:spPr>
          <a:xfrm>
            <a:off x="614363" y="1152525"/>
            <a:ext cx="799385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相似图形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：形状相同的图形叫做相似图形。</a:t>
            </a:r>
            <a:endParaRPr/>
          </a:p>
        </p:txBody>
      </p:sp>
      <p:sp>
        <p:nvSpPr>
          <p:cNvPr id="54" name="el-1785639326907-11"/>
          <p:cNvSpPr txBox="1"/>
          <p:nvPr/>
        </p:nvSpPr>
        <p:spPr>
          <a:xfrm>
            <a:off x="614363" y="1445419"/>
            <a:ext cx="79795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两个图形相似，其中一个可以看作由另一个 </a:t>
            </a:r>
            <a:r>
              <a:rPr sz="90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 或 </a:t>
            </a:r>
            <a:r>
              <a:rPr sz="90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 得到。</a:t>
            </a:r>
            <a:endParaRPr/>
          </a:p>
        </p:txBody>
      </p:sp>
      <p:sp>
        <p:nvSpPr>
          <p:cNvPr id="55" name="el-1785639326907-12"/>
          <p:cNvSpPr txBox="1"/>
          <p:nvPr/>
        </p:nvSpPr>
        <p:spPr>
          <a:xfrm>
            <a:off x="614363" y="1709738"/>
            <a:ext cx="79795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相似多边形</a:t>
            </a: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：两个边数相同的多边形，若 </a:t>
            </a:r>
            <a:r>
              <a:rPr sz="95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　　　　　　</a:t>
            </a: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94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6" name="el-1785639326907-13"/>
          <p:cNvSpPr txBox="1"/>
          <p:nvPr/>
        </p:nvSpPr>
        <p:spPr>
          <a:xfrm>
            <a:off x="614363" y="1959769"/>
            <a:ext cx="79795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相似比</a:t>
            </a: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：相似多边形 </a:t>
            </a:r>
            <a:r>
              <a:rPr sz="95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　　　　　　</a:t>
            </a: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4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7101-8"/>
          <p:cNvSpPr/>
          <p:nvPr/>
        </p:nvSpPr>
        <p:spPr>
          <a:xfrm>
            <a:off x="0" y="0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40000"/>
                </a:lnTo>
                <a:cubicBezTo>
                  <a:pt x="100000" y="73137"/>
                  <a:pt x="73137" y="100000"/>
                  <a:pt x="40000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F6B5E">
                  <a:alpha val="6000"/>
                </a:srgbClr>
              </a:gs>
              <a:gs pos="70000">
                <a:srgbClr val="2F6B5E">
                  <a:alpha val="1200"/>
                </a:srgbClr>
              </a:gs>
              <a:gs pos="90000">
                <a:srgbClr val="2F6B5E">
                  <a:alpha val="0"/>
                </a:srgbClr>
              </a:gs>
            </a:gsLst>
            <a:path path="circle">
              <a:fillToRect l="15000" t="25000" r="85000" b="75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327101-9"/>
          <p:cNvSpPr/>
          <p:nvPr/>
        </p:nvSpPr>
        <p:spPr>
          <a:xfrm>
            <a:off x="6143625" y="3143250"/>
            <a:ext cx="3000375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8A4">
                  <a:alpha val="15000"/>
                </a:srgbClr>
              </a:gs>
              <a:gs pos="70000">
                <a:srgbClr val="C4B8A4">
                  <a:alpha val="2500"/>
                </a:srgbClr>
              </a:gs>
              <a:gs pos="90000">
                <a:srgbClr val="C4B8A4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327098-1"/>
          <p:cNvSpPr/>
          <p:nvPr/>
        </p:nvSpPr>
        <p:spPr>
          <a:xfrm>
            <a:off x="1643063" y="0"/>
            <a:ext cx="5857875" cy="5143500"/>
          </a:xfrm>
          <a:prstGeom prst="roundRect">
            <a:avLst>
              <a:gd name="adj" fmla="val 4444"/>
            </a:avLst>
          </a:prstGeom>
          <a:solidFill>
            <a:srgbClr val="F5F1EA">
              <a:alpha val="70000"/>
            </a:srgbClr>
          </a:solidFill>
          <a:ln w="7144" algn="in">
            <a:solidFill>
              <a:srgbClr val="C4B8A4">
                <a:alpha val="30000"/>
              </a:srgbClr>
            </a:solidFill>
            <a:prstDash val="solid"/>
          </a:ln>
          <a:effectLst>
            <a:outerShdw blurRad="285750" dist="57150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5639327100-4"/>
          <p:cNvSpPr/>
          <p:nvPr/>
        </p:nvSpPr>
        <p:spPr>
          <a:xfrm>
            <a:off x="4250531" y="2372469"/>
            <a:ext cx="642938" cy="21431"/>
          </a:xfrm>
          <a:prstGeom prst="roundRect">
            <a:avLst>
              <a:gd name="adj" fmla="val 50000"/>
            </a:avLst>
          </a:prstGeom>
          <a:solidFill>
            <a:srgbClr val="2F6B5E">
              <a:alpha val="7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327100-5"/>
          <p:cNvCxnSpPr/>
          <p:nvPr/>
        </p:nvCxnSpPr>
        <p:spPr>
          <a:xfrm>
            <a:off x="4064794" y="3463975"/>
            <a:ext cx="342900" cy="914"/>
          </a:xfrm>
          <a:prstGeom prst="line">
            <a:avLst/>
          </a:prstGeom>
          <a:ln w="9525" cap="flat">
            <a:solidFill>
              <a:srgbClr val="C4B8A4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27100-7"/>
          <p:cNvSpPr/>
          <p:nvPr/>
        </p:nvSpPr>
        <p:spPr>
          <a:xfrm>
            <a:off x="4550569" y="3442543"/>
            <a:ext cx="42863" cy="42863"/>
          </a:xfrm>
          <a:prstGeom prst="ellipse">
            <a:avLst/>
          </a:prstGeom>
          <a:solidFill>
            <a:srgbClr val="2F6B5E">
              <a:alpha val="2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327100-6"/>
          <p:cNvCxnSpPr/>
          <p:nvPr/>
        </p:nvCxnSpPr>
        <p:spPr>
          <a:xfrm>
            <a:off x="4736306" y="3463975"/>
            <a:ext cx="342900" cy="914"/>
          </a:xfrm>
          <a:prstGeom prst="line">
            <a:avLst/>
          </a:prstGeom>
          <a:ln w="9525" cap="flat">
            <a:solidFill>
              <a:srgbClr val="C4B8A4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7099-2"/>
          <p:cNvSpPr txBox="1"/>
          <p:nvPr/>
        </p:nvSpPr>
        <p:spPr>
          <a:xfrm>
            <a:off x="2471738" y="1658094"/>
            <a:ext cx="4200525" cy="51435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2C2C2C">
                <a:alpha val="4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338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相似三角形的判定</a:t>
            </a:r>
            <a:endParaRPr/>
          </a:p>
        </p:txBody>
      </p:sp>
      <p:sp>
        <p:nvSpPr>
          <p:cNvPr id="10" name="el-1785639327099-3"/>
          <p:cNvSpPr txBox="1"/>
          <p:nvPr/>
        </p:nvSpPr>
        <p:spPr>
          <a:xfrm>
            <a:off x="3469526" y="2636788"/>
            <a:ext cx="2204874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160"/>
              </a:lnSpc>
            </a:pPr>
            <a:r>
              <a:rPr sz="1350" spc="56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如何判断两个三角形相似？</a:t>
            </a:r>
            <a:endParaRPr/>
          </a:p>
          <a:p>
            <a:pPr algn="ctr">
              <a:lnSpc>
                <a:spcPts val="2160"/>
              </a:lnSpc>
            </a:pPr>
            <a:r>
              <a:rPr sz="1350" spc="56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——类比全等三角形的判定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7245-1"/>
          <p:cNvSpPr/>
          <p:nvPr/>
        </p:nvSpPr>
        <p:spPr>
          <a:xfrm rot="300000">
            <a:off x="8629650" y="4486275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F5F1EA">
              <a:alpha val="3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7302-7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7302-75"/>
          <p:cNvSpPr/>
          <p:nvPr/>
        </p:nvSpPr>
        <p:spPr>
          <a:xfrm>
            <a:off x="0" y="0"/>
            <a:ext cx="17145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F6B5E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7248-7"/>
          <p:cNvSpPr txBox="1"/>
          <p:nvPr/>
        </p:nvSpPr>
        <p:spPr>
          <a:xfrm rot="-300000">
            <a:off x="8658225" y="4554141"/>
            <a:ext cx="28575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比例</a:t>
            </a:r>
            <a:endParaRPr/>
          </a:p>
        </p:txBody>
      </p:sp>
      <p:cxnSp>
        <p:nvCxnSpPr>
          <p:cNvPr id="6" name="el-1785639327245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327248-6"/>
          <p:cNvCxnSpPr/>
          <p:nvPr/>
        </p:nvCxnSpPr>
        <p:spPr>
          <a:xfrm>
            <a:off x="410766" y="188565"/>
            <a:ext cx="914" cy="137145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327249-8"/>
          <p:cNvCxnSpPr/>
          <p:nvPr/>
        </p:nvCxnSpPr>
        <p:spPr>
          <a:xfrm>
            <a:off x="400050" y="859631"/>
            <a:ext cx="834390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7272-63"/>
          <p:cNvSpPr/>
          <p:nvPr/>
        </p:nvSpPr>
        <p:spPr>
          <a:xfrm>
            <a:off x="4672013" y="1232297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327274-65"/>
          <p:cNvSpPr/>
          <p:nvPr/>
        </p:nvSpPr>
        <p:spPr>
          <a:xfrm>
            <a:off x="4672013" y="1732359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327275-67"/>
          <p:cNvSpPr/>
          <p:nvPr/>
        </p:nvSpPr>
        <p:spPr>
          <a:xfrm>
            <a:off x="4672013" y="2232422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327250-11"/>
          <p:cNvCxnSpPr/>
          <p:nvPr/>
        </p:nvCxnSpPr>
        <p:spPr>
          <a:xfrm>
            <a:off x="400050" y="2958703"/>
            <a:ext cx="8343900" cy="914"/>
          </a:xfrm>
          <a:prstGeom prst="line">
            <a:avLst/>
          </a:prstGeom>
          <a:ln w="7144" cap="flat">
            <a:solidFill>
              <a:srgbClr val="C4B8A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327255-13"/>
          <p:cNvSpPr/>
          <p:nvPr/>
        </p:nvSpPr>
        <p:spPr>
          <a:xfrm>
            <a:off x="400050" y="3319463"/>
            <a:ext cx="4071938" cy="1209675"/>
          </a:xfrm>
          <a:prstGeom prst="roundRect">
            <a:avLst>
              <a:gd name="adj" fmla="val 4724"/>
            </a:avLst>
          </a:prstGeom>
          <a:solidFill>
            <a:srgbClr val="EBE4D8"/>
          </a:solidFill>
          <a:ln>
            <a:noFill/>
          </a:ln>
          <a:effectLst>
            <a:outerShdw blurRad="57150" dist="14288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327259-34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93" y="86367"/>
                </a:moveTo>
                <a:lnTo>
                  <a:pt x="50000" y="86367"/>
                </a:lnTo>
                <a:lnTo>
                  <a:pt x="30768" y="13633"/>
                </a:lnTo>
                <a:close/>
              </a:path>
            </a:pathLst>
          </a:custGeom>
          <a:noFill/>
          <a:ln w="22530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639327259-35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232" y="63633"/>
                </a:moveTo>
                <a:lnTo>
                  <a:pt x="42307" y="63633"/>
                </a:lnTo>
              </a:path>
            </a:pathLst>
          </a:custGeom>
          <a:solidFill>
            <a:srgbClr val="000000"/>
          </a:solidFill>
          <a:ln w="27036" algn="ctr">
            <a:solidFill>
              <a:srgbClr val="2F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327259-36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193" y="63633"/>
                </a:moveTo>
                <a:cubicBezTo>
                  <a:pt x="20193" y="64891"/>
                  <a:pt x="19762" y="65911"/>
                  <a:pt x="19230" y="65911"/>
                </a:cubicBezTo>
                <a:cubicBezTo>
                  <a:pt x="18699" y="65911"/>
                  <a:pt x="18268" y="64891"/>
                  <a:pt x="18268" y="63633"/>
                </a:cubicBezTo>
                <a:cubicBezTo>
                  <a:pt x="18268" y="62374"/>
                  <a:pt x="18699" y="61354"/>
                  <a:pt x="19230" y="61354"/>
                </a:cubicBezTo>
                <a:cubicBezTo>
                  <a:pt x="19762" y="61354"/>
                  <a:pt x="20193" y="62374"/>
                  <a:pt x="20193" y="63633"/>
                </a:cubicBez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327259-37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68" y="63633"/>
                </a:moveTo>
                <a:cubicBezTo>
                  <a:pt x="43268" y="64446"/>
                  <a:pt x="43085" y="65197"/>
                  <a:pt x="42788" y="65603"/>
                </a:cubicBezTo>
                <a:cubicBezTo>
                  <a:pt x="42490" y="66010"/>
                  <a:pt x="42124" y="66010"/>
                  <a:pt x="41827" y="65603"/>
                </a:cubicBezTo>
                <a:cubicBezTo>
                  <a:pt x="41530" y="65197"/>
                  <a:pt x="41346" y="64446"/>
                  <a:pt x="41346" y="63633"/>
                </a:cubicBezTo>
                <a:cubicBezTo>
                  <a:pt x="41346" y="62820"/>
                  <a:pt x="41530" y="62068"/>
                  <a:pt x="41827" y="61662"/>
                </a:cubicBezTo>
                <a:cubicBezTo>
                  <a:pt x="42124" y="61256"/>
                  <a:pt x="42490" y="61256"/>
                  <a:pt x="42788" y="61662"/>
                </a:cubicBezTo>
                <a:cubicBezTo>
                  <a:pt x="43085" y="62068"/>
                  <a:pt x="43268" y="62820"/>
                  <a:pt x="43268" y="63633"/>
                </a:cubicBez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327260-38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732" y="13633"/>
                </a:moveTo>
                <a:cubicBezTo>
                  <a:pt x="31732" y="14891"/>
                  <a:pt x="31301" y="15911"/>
                  <a:pt x="30770" y="15911"/>
                </a:cubicBezTo>
                <a:cubicBezTo>
                  <a:pt x="30238" y="15911"/>
                  <a:pt x="29807" y="14891"/>
                  <a:pt x="29807" y="13633"/>
                </a:cubicBezTo>
                <a:cubicBezTo>
                  <a:pt x="29807" y="12374"/>
                  <a:pt x="30238" y="11354"/>
                  <a:pt x="30770" y="11354"/>
                </a:cubicBezTo>
                <a:cubicBezTo>
                  <a:pt x="31301" y="11354"/>
                  <a:pt x="31732" y="12374"/>
                  <a:pt x="31732" y="13633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327260-39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54" y="86367"/>
                </a:moveTo>
                <a:cubicBezTo>
                  <a:pt x="8654" y="87180"/>
                  <a:pt x="8470" y="87932"/>
                  <a:pt x="8173" y="88338"/>
                </a:cubicBezTo>
                <a:cubicBezTo>
                  <a:pt x="7876" y="88744"/>
                  <a:pt x="7510" y="88744"/>
                  <a:pt x="7212" y="88338"/>
                </a:cubicBezTo>
                <a:cubicBezTo>
                  <a:pt x="6915" y="87932"/>
                  <a:pt x="6732" y="87180"/>
                  <a:pt x="6732" y="86367"/>
                </a:cubicBezTo>
                <a:cubicBezTo>
                  <a:pt x="6732" y="85554"/>
                  <a:pt x="6915" y="84803"/>
                  <a:pt x="7212" y="84397"/>
                </a:cubicBezTo>
                <a:cubicBezTo>
                  <a:pt x="7510" y="83990"/>
                  <a:pt x="7876" y="83990"/>
                  <a:pt x="8173" y="84397"/>
                </a:cubicBezTo>
                <a:cubicBezTo>
                  <a:pt x="8470" y="84803"/>
                  <a:pt x="8654" y="85554"/>
                  <a:pt x="8654" y="86367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327260-40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61" y="86367"/>
                </a:moveTo>
                <a:cubicBezTo>
                  <a:pt x="50961" y="87180"/>
                  <a:pt x="50778" y="87932"/>
                  <a:pt x="50480" y="88338"/>
                </a:cubicBezTo>
                <a:cubicBezTo>
                  <a:pt x="50183" y="88744"/>
                  <a:pt x="49817" y="88744"/>
                  <a:pt x="49520" y="88338"/>
                </a:cubicBezTo>
                <a:cubicBezTo>
                  <a:pt x="49222" y="87932"/>
                  <a:pt x="49039" y="87180"/>
                  <a:pt x="49039" y="86367"/>
                </a:cubicBezTo>
                <a:cubicBezTo>
                  <a:pt x="49039" y="85554"/>
                  <a:pt x="49222" y="84803"/>
                  <a:pt x="49520" y="84397"/>
                </a:cubicBezTo>
                <a:cubicBezTo>
                  <a:pt x="49817" y="83990"/>
                  <a:pt x="50183" y="83990"/>
                  <a:pt x="50480" y="84397"/>
                </a:cubicBezTo>
                <a:cubicBezTo>
                  <a:pt x="50778" y="84803"/>
                  <a:pt x="50961" y="85554"/>
                  <a:pt x="50961" y="86367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327260-41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58184"/>
                </a:moveTo>
                <a:lnTo>
                  <a:pt x="22307" y="58184"/>
                </a:lnTo>
              </a:path>
            </a:pathLst>
          </a:custGeom>
          <a:solidFill>
            <a:srgbClr val="000000"/>
          </a:solidFill>
          <a:ln w="15020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639327260-42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55459"/>
                </a:moveTo>
                <a:lnTo>
                  <a:pt x="22307" y="55459"/>
                </a:lnTo>
              </a:path>
            </a:pathLst>
          </a:custGeom>
          <a:solidFill>
            <a:srgbClr val="000000"/>
          </a:solidFill>
          <a:ln w="15020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639327260-43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768" y="58184"/>
                </a:moveTo>
                <a:lnTo>
                  <a:pt x="43078" y="58184"/>
                </a:lnTo>
              </a:path>
            </a:pathLst>
          </a:custGeom>
          <a:solidFill>
            <a:srgbClr val="000000"/>
          </a:solidFill>
          <a:ln w="15020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639327260-44"/>
          <p:cNvSpPr/>
          <p:nvPr/>
        </p:nvSpPr>
        <p:spPr>
          <a:xfrm>
            <a:off x="485775" y="3376613"/>
            <a:ext cx="390048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768" y="55459"/>
                </a:moveTo>
                <a:lnTo>
                  <a:pt x="43078" y="55459"/>
                </a:lnTo>
              </a:path>
            </a:pathLst>
          </a:custGeom>
          <a:solidFill>
            <a:srgbClr val="000000"/>
          </a:solidFill>
          <a:ln w="15020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639327260-45"/>
          <p:cNvSpPr txBox="1"/>
          <p:nvPr/>
        </p:nvSpPr>
        <p:spPr>
          <a:xfrm>
            <a:off x="1565910" y="3359727"/>
            <a:ext cx="360045" cy="1620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26" name="el-1785639327260-46"/>
          <p:cNvSpPr txBox="1"/>
          <p:nvPr/>
        </p:nvSpPr>
        <p:spPr>
          <a:xfrm>
            <a:off x="605790" y="4119563"/>
            <a:ext cx="360045" cy="1620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27" name="el-1785639327260-47"/>
          <p:cNvSpPr txBox="1"/>
          <p:nvPr/>
        </p:nvSpPr>
        <p:spPr>
          <a:xfrm>
            <a:off x="2316004" y="4119563"/>
            <a:ext cx="360045" cy="1620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28" name="el-1785639327260-48"/>
          <p:cNvSpPr txBox="1"/>
          <p:nvPr/>
        </p:nvSpPr>
        <p:spPr>
          <a:xfrm>
            <a:off x="1055846" y="3832514"/>
            <a:ext cx="360045" cy="1620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29" name="el-1785639327260-49"/>
          <p:cNvSpPr txBox="1"/>
          <p:nvPr/>
        </p:nvSpPr>
        <p:spPr>
          <a:xfrm>
            <a:off x="2015966" y="3832514"/>
            <a:ext cx="360045" cy="1620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30" name="el-1785639327260-50"/>
          <p:cNvSpPr txBox="1"/>
          <p:nvPr/>
        </p:nvSpPr>
        <p:spPr>
          <a:xfrm>
            <a:off x="1625917" y="4018251"/>
            <a:ext cx="1584198" cy="1620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AD/AB = AE/AC</a:t>
            </a:r>
            <a:endParaRPr/>
          </a:p>
        </p:txBody>
      </p:sp>
      <p:sp>
        <p:nvSpPr>
          <p:cNvPr id="31" name="el-1785639327261-51"/>
          <p:cNvSpPr txBox="1"/>
          <p:nvPr/>
        </p:nvSpPr>
        <p:spPr>
          <a:xfrm>
            <a:off x="1325880" y="3748088"/>
            <a:ext cx="936117" cy="1620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258"/>
                </a:solidFill>
                <a:latin typeface="Microsoft YaHei"/>
                <a:ea typeface="Microsoft YaHei"/>
                <a:cs typeface="Microsoft YaHei"/>
              </a:rPr>
              <a:t>DE ∥ BC</a:t>
            </a:r>
            <a:endParaRPr/>
          </a:p>
        </p:txBody>
      </p:sp>
      <p:cxnSp>
        <p:nvCxnSpPr>
          <p:cNvPr id="32" name="el-1785639327262-55"/>
          <p:cNvCxnSpPr/>
          <p:nvPr/>
        </p:nvCxnSpPr>
        <p:spPr>
          <a:xfrm>
            <a:off x="485775" y="4337447"/>
            <a:ext cx="3900488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639327277-69"/>
          <p:cNvSpPr/>
          <p:nvPr/>
        </p:nvSpPr>
        <p:spPr>
          <a:xfrm>
            <a:off x="4672013" y="3345656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327278-71"/>
          <p:cNvSpPr/>
          <p:nvPr/>
        </p:nvSpPr>
        <p:spPr>
          <a:xfrm>
            <a:off x="4672013" y="3845719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327279-73"/>
          <p:cNvSpPr/>
          <p:nvPr/>
        </p:nvSpPr>
        <p:spPr>
          <a:xfrm>
            <a:off x="4672013" y="4345782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327247-3"/>
          <p:cNvSpPr txBox="1"/>
          <p:nvPr/>
        </p:nvSpPr>
        <p:spPr>
          <a:xfrm>
            <a:off x="521494" y="188565"/>
            <a:ext cx="1830586" cy="1371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相似三角形的判定 · 预备定理</a:t>
            </a:r>
            <a:endParaRPr/>
          </a:p>
        </p:txBody>
      </p:sp>
      <p:sp>
        <p:nvSpPr>
          <p:cNvPr id="37" name="el-1785639327249-9"/>
          <p:cNvSpPr txBox="1"/>
          <p:nvPr/>
        </p:nvSpPr>
        <p:spPr>
          <a:xfrm>
            <a:off x="400050" y="514350"/>
            <a:ext cx="21645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平行线分线段成</a:t>
            </a:r>
            <a:r>
              <a:rPr b="1" sz="168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比例</a:t>
            </a:r>
            <a:endParaRPr/>
          </a:p>
        </p:txBody>
      </p:sp>
      <p:sp>
        <p:nvSpPr>
          <p:cNvPr id="38" name="el-1785639327250-10"/>
          <p:cNvSpPr txBox="1"/>
          <p:nvPr/>
        </p:nvSpPr>
        <p:spPr>
          <a:xfrm>
            <a:off x="7401074" y="590550"/>
            <a:ext cx="140717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010" spc="56">
                <a:solidFill>
                  <a:srgbClr val="6B6258"/>
                </a:solidFill>
                <a:latin typeface="Microsoft YaHei"/>
                <a:ea typeface="Microsoft YaHei"/>
                <a:cs typeface="Microsoft YaHei"/>
              </a:rPr>
              <a:t>基本事实 · 推论 · 定理</a:t>
            </a:r>
            <a:endParaRPr/>
          </a:p>
        </p:txBody>
      </p:sp>
      <p:sp>
        <p:nvSpPr>
          <p:cNvPr id="39" name="el-1785639327270-62"/>
          <p:cNvSpPr txBox="1"/>
          <p:nvPr/>
        </p:nvSpPr>
        <p:spPr>
          <a:xfrm>
            <a:off x="4629150" y="1232297"/>
            <a:ext cx="2286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▪</a:t>
            </a:r>
            <a:endParaRPr/>
          </a:p>
        </p:txBody>
      </p:sp>
      <p:sp>
        <p:nvSpPr>
          <p:cNvPr id="40" name="el-1785639327267-56"/>
          <p:cNvSpPr txBox="1"/>
          <p:nvPr/>
        </p:nvSpPr>
        <p:spPr>
          <a:xfrm>
            <a:off x="4900613" y="1203722"/>
            <a:ext cx="384333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基本事实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：两条直线被一组平行线所截，所得的对应线段成比例</a:t>
            </a:r>
            <a:endParaRPr/>
          </a:p>
        </p:txBody>
      </p:sp>
      <p:sp>
        <p:nvSpPr>
          <p:cNvPr id="41" name="el-1785639327272-64"/>
          <p:cNvSpPr txBox="1"/>
          <p:nvPr/>
        </p:nvSpPr>
        <p:spPr>
          <a:xfrm>
            <a:off x="4629150" y="1732359"/>
            <a:ext cx="2286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▪</a:t>
            </a:r>
            <a:endParaRPr/>
          </a:p>
        </p:txBody>
      </p:sp>
      <p:sp>
        <p:nvSpPr>
          <p:cNvPr id="42" name="el-1785639327267-57"/>
          <p:cNvSpPr txBox="1"/>
          <p:nvPr/>
        </p:nvSpPr>
        <p:spPr>
          <a:xfrm>
            <a:off x="4900613" y="1703784"/>
            <a:ext cx="384333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推论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：平行于三角形一边的直线截其他两边（或延长线），所得对应线段成比例</a:t>
            </a:r>
            <a:endParaRPr/>
          </a:p>
        </p:txBody>
      </p:sp>
      <p:sp>
        <p:nvSpPr>
          <p:cNvPr id="43" name="el-1785639327274-66"/>
          <p:cNvSpPr txBox="1"/>
          <p:nvPr/>
        </p:nvSpPr>
        <p:spPr>
          <a:xfrm>
            <a:off x="4629150" y="2232422"/>
            <a:ext cx="2286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▪</a:t>
            </a:r>
            <a:endParaRPr/>
          </a:p>
        </p:txBody>
      </p:sp>
      <p:sp>
        <p:nvSpPr>
          <p:cNvPr id="44" name="el-1785639327268-58"/>
          <p:cNvSpPr txBox="1"/>
          <p:nvPr/>
        </p:nvSpPr>
        <p:spPr>
          <a:xfrm>
            <a:off x="4900613" y="2203847"/>
            <a:ext cx="384333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定理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：平行于三角形一边的直线和其他两边相交，所构成的三角形与原三角形相似</a:t>
            </a:r>
            <a:endParaRPr/>
          </a:p>
        </p:txBody>
      </p:sp>
      <p:sp>
        <p:nvSpPr>
          <p:cNvPr id="45" name="el-1785639327261-53"/>
          <p:cNvSpPr txBox="1"/>
          <p:nvPr/>
        </p:nvSpPr>
        <p:spPr>
          <a:xfrm>
            <a:off x="439341" y="4362450"/>
            <a:ext cx="399335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30">
                <a:solidFill>
                  <a:srgbClr val="6B6258"/>
                </a:solidFill>
                <a:latin typeface="Microsoft YaHei"/>
                <a:ea typeface="Microsoft YaHei"/>
                <a:cs typeface="Microsoft YaHei"/>
              </a:rPr>
              <a:t>△ABC中，DE∥BC ⇒ △ADE∽△ABC</a:t>
            </a:r>
            <a:endParaRPr/>
          </a:p>
        </p:txBody>
      </p:sp>
      <p:sp>
        <p:nvSpPr>
          <p:cNvPr id="46" name="el-1785639327276-68"/>
          <p:cNvSpPr txBox="1"/>
          <p:nvPr/>
        </p:nvSpPr>
        <p:spPr>
          <a:xfrm>
            <a:off x="4629150" y="3345656"/>
            <a:ext cx="2286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✦</a:t>
            </a:r>
            <a:endParaRPr/>
          </a:p>
        </p:txBody>
      </p:sp>
      <p:sp>
        <p:nvSpPr>
          <p:cNvPr id="47" name="el-1785639327268-59"/>
          <p:cNvSpPr txBox="1"/>
          <p:nvPr/>
        </p:nvSpPr>
        <p:spPr>
          <a:xfrm>
            <a:off x="4886325" y="3317081"/>
            <a:ext cx="38576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基础定理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：平行于三角形一边的直线截其他两边，所得三角形与原三角形相似</a:t>
            </a:r>
            <a:endParaRPr/>
          </a:p>
        </p:txBody>
      </p:sp>
      <p:sp>
        <p:nvSpPr>
          <p:cNvPr id="48" name="el-1785639327277-70"/>
          <p:cNvSpPr txBox="1"/>
          <p:nvPr/>
        </p:nvSpPr>
        <p:spPr>
          <a:xfrm>
            <a:off x="4629150" y="3845719"/>
            <a:ext cx="2286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✦</a:t>
            </a:r>
            <a:endParaRPr/>
          </a:p>
        </p:txBody>
      </p:sp>
      <p:sp>
        <p:nvSpPr>
          <p:cNvPr id="49" name="el-1785639327269-60"/>
          <p:cNvSpPr txBox="1"/>
          <p:nvPr/>
        </p:nvSpPr>
        <p:spPr>
          <a:xfrm>
            <a:off x="4886325" y="3817144"/>
            <a:ext cx="38576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这是判定三角形相似的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最基础定理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，也是后续三种判定方法的出发点</a:t>
            </a:r>
            <a:endParaRPr/>
          </a:p>
        </p:txBody>
      </p:sp>
      <p:sp>
        <p:nvSpPr>
          <p:cNvPr id="50" name="el-1785639327278-72"/>
          <p:cNvSpPr txBox="1"/>
          <p:nvPr/>
        </p:nvSpPr>
        <p:spPr>
          <a:xfrm>
            <a:off x="4629150" y="4345782"/>
            <a:ext cx="2286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✦</a:t>
            </a:r>
            <a:endParaRPr/>
          </a:p>
        </p:txBody>
      </p:sp>
      <p:sp>
        <p:nvSpPr>
          <p:cNvPr id="51" name="el-1785639327270-61"/>
          <p:cNvSpPr txBox="1"/>
          <p:nvPr/>
        </p:nvSpPr>
        <p:spPr>
          <a:xfrm>
            <a:off x="4886325" y="4317207"/>
            <a:ext cx="32146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对应线段比例关系用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青碧色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标注，对应边一目了然</a:t>
            </a:r>
            <a:endParaRPr/>
          </a:p>
        </p:txBody>
      </p:sp>
      <p:sp>
        <p:nvSpPr>
          <p:cNvPr id="52" name="el-1785639327247-4"/>
          <p:cNvSpPr txBox="1"/>
          <p:nvPr/>
        </p:nvSpPr>
        <p:spPr>
          <a:xfrm>
            <a:off x="400050" y="4908947"/>
            <a:ext cx="101441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九年级·数学·相似</a:t>
            </a:r>
            <a:endParaRPr/>
          </a:p>
        </p:txBody>
      </p:sp>
      <p:sp>
        <p:nvSpPr>
          <p:cNvPr id="53" name="el-1785639327247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07 / 17</a:t>
            </a:r>
            <a:endParaRPr/>
          </a:p>
        </p:txBody>
      </p:sp>
      <p:sp>
        <p:nvSpPr>
          <p:cNvPr id="54" name="el-1785639327254-12"/>
          <p:cNvSpPr/>
          <p:nvPr/>
        </p:nvSpPr>
        <p:spPr>
          <a:xfrm>
            <a:off x="400050" y="1169194"/>
            <a:ext cx="4071938" cy="1497806"/>
          </a:xfrm>
          <a:prstGeom prst="roundRect">
            <a:avLst>
              <a:gd name="adj" fmla="val 3816"/>
            </a:avLst>
          </a:prstGeom>
          <a:solidFill>
            <a:srgbClr val="EBE4D8"/>
          </a:solidFill>
          <a:ln>
            <a:noFill/>
          </a:ln>
          <a:effectLst>
            <a:outerShdw blurRad="57150" dist="14288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5" name="el-1785639327258-14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15" y="12500"/>
                </a:moveTo>
                <a:lnTo>
                  <a:pt x="10715" y="87500"/>
                </a:lnTo>
              </a:path>
            </a:pathLst>
          </a:custGeom>
          <a:solidFill>
            <a:srgbClr val="000000"/>
          </a:solidFill>
          <a:ln w="20921" algn="ctr">
            <a:solidFill>
              <a:srgbClr val="2C2C2C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6" name="el-1785639327258-15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856" y="12500"/>
                </a:moveTo>
                <a:lnTo>
                  <a:pt x="42856" y="87500"/>
                </a:lnTo>
              </a:path>
            </a:pathLst>
          </a:custGeom>
          <a:solidFill>
            <a:srgbClr val="000000"/>
          </a:solidFill>
          <a:ln w="20921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el-1785639327258-16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12500"/>
                </a:moveTo>
                <a:lnTo>
                  <a:pt x="75000" y="87500"/>
                </a:lnTo>
              </a:path>
            </a:pathLst>
          </a:custGeom>
          <a:solidFill>
            <a:srgbClr val="000000"/>
          </a:solidFill>
          <a:ln w="20921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el-1785639327258-17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2500"/>
                </a:moveTo>
                <a:lnTo>
                  <a:pt x="100000" y="87500"/>
                </a:lnTo>
              </a:path>
            </a:pathLst>
          </a:custGeom>
          <a:solidFill>
            <a:srgbClr val="000000"/>
          </a:solidFill>
          <a:ln w="20921" algn="ctr">
            <a:solidFill>
              <a:srgbClr val="2C2C2C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9" name="el-1785639327258-18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15" y="16667"/>
                </a:moveTo>
                <a:lnTo>
                  <a:pt x="100000" y="79167"/>
                </a:lnTo>
              </a:path>
            </a:pathLst>
          </a:custGeom>
          <a:solidFill>
            <a:srgbClr val="000000"/>
          </a:solidFill>
          <a:ln w="16737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el-1785639327258-19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15" y="66667"/>
                </a:moveTo>
                <a:lnTo>
                  <a:pt x="100000" y="29167"/>
                </a:lnTo>
              </a:path>
            </a:pathLst>
          </a:custGeom>
          <a:solidFill>
            <a:srgbClr val="000000"/>
          </a:solidFill>
          <a:ln w="16737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el-1785639327258-20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607" y="16667"/>
                </a:moveTo>
                <a:cubicBezTo>
                  <a:pt x="11607" y="17411"/>
                  <a:pt x="11437" y="18099"/>
                  <a:pt x="11161" y="18471"/>
                </a:cubicBezTo>
                <a:cubicBezTo>
                  <a:pt x="10885" y="18843"/>
                  <a:pt x="10544" y="18843"/>
                  <a:pt x="10268" y="18471"/>
                </a:cubicBezTo>
                <a:cubicBezTo>
                  <a:pt x="9992" y="18099"/>
                  <a:pt x="9822" y="17411"/>
                  <a:pt x="9822" y="16667"/>
                </a:cubicBezTo>
                <a:cubicBezTo>
                  <a:pt x="9822" y="15922"/>
                  <a:pt x="9992" y="15235"/>
                  <a:pt x="10268" y="14862"/>
                </a:cubicBezTo>
                <a:cubicBezTo>
                  <a:pt x="10544" y="14490"/>
                  <a:pt x="10885" y="14490"/>
                  <a:pt x="11161" y="14862"/>
                </a:cubicBezTo>
                <a:cubicBezTo>
                  <a:pt x="11437" y="15235"/>
                  <a:pt x="11607" y="15922"/>
                  <a:pt x="11607" y="16667"/>
                </a:cubicBez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5639327258-21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751" y="40000"/>
                </a:moveTo>
                <a:cubicBezTo>
                  <a:pt x="43751" y="40745"/>
                  <a:pt x="43581" y="41434"/>
                  <a:pt x="43304" y="41807"/>
                </a:cubicBezTo>
                <a:cubicBezTo>
                  <a:pt x="43028" y="42179"/>
                  <a:pt x="42687" y="42179"/>
                  <a:pt x="42410" y="41807"/>
                </a:cubicBezTo>
                <a:cubicBezTo>
                  <a:pt x="42134" y="41434"/>
                  <a:pt x="41963" y="40745"/>
                  <a:pt x="41963" y="40000"/>
                </a:cubicBezTo>
                <a:cubicBezTo>
                  <a:pt x="41963" y="39255"/>
                  <a:pt x="42134" y="38566"/>
                  <a:pt x="42410" y="38193"/>
                </a:cubicBezTo>
                <a:cubicBezTo>
                  <a:pt x="42687" y="37821"/>
                  <a:pt x="43028" y="37821"/>
                  <a:pt x="43304" y="38193"/>
                </a:cubicBezTo>
                <a:cubicBezTo>
                  <a:pt x="43581" y="38566"/>
                  <a:pt x="43751" y="39255"/>
                  <a:pt x="43751" y="40000"/>
                </a:cubicBez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5639327258-22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893" y="60833"/>
                </a:moveTo>
                <a:cubicBezTo>
                  <a:pt x="75893" y="61984"/>
                  <a:pt x="75493" y="62917"/>
                  <a:pt x="75000" y="62917"/>
                </a:cubicBezTo>
                <a:cubicBezTo>
                  <a:pt x="74507" y="62917"/>
                  <a:pt x="74107" y="61984"/>
                  <a:pt x="74107" y="60833"/>
                </a:cubicBezTo>
                <a:cubicBezTo>
                  <a:pt x="74107" y="59683"/>
                  <a:pt x="74507" y="58750"/>
                  <a:pt x="75000" y="58750"/>
                </a:cubicBezTo>
                <a:cubicBezTo>
                  <a:pt x="75493" y="58750"/>
                  <a:pt x="75893" y="59683"/>
                  <a:pt x="75893" y="60833"/>
                </a:cubicBez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5639327259-23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607" y="66667"/>
                </a:moveTo>
                <a:cubicBezTo>
                  <a:pt x="11607" y="67411"/>
                  <a:pt x="11437" y="68099"/>
                  <a:pt x="11161" y="68471"/>
                </a:cubicBezTo>
                <a:cubicBezTo>
                  <a:pt x="10885" y="68843"/>
                  <a:pt x="10544" y="68843"/>
                  <a:pt x="10268" y="68471"/>
                </a:cubicBezTo>
                <a:cubicBezTo>
                  <a:pt x="9992" y="68099"/>
                  <a:pt x="9822" y="67411"/>
                  <a:pt x="9822" y="66667"/>
                </a:cubicBezTo>
                <a:cubicBezTo>
                  <a:pt x="9822" y="65922"/>
                  <a:pt x="9992" y="65235"/>
                  <a:pt x="10268" y="64862"/>
                </a:cubicBezTo>
                <a:cubicBezTo>
                  <a:pt x="10544" y="64490"/>
                  <a:pt x="10885" y="64490"/>
                  <a:pt x="11161" y="64862"/>
                </a:cubicBezTo>
                <a:cubicBezTo>
                  <a:pt x="11437" y="65235"/>
                  <a:pt x="11607" y="65922"/>
                  <a:pt x="11607" y="66667"/>
                </a:cubicBez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5639327259-24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751" y="48333"/>
                </a:moveTo>
                <a:cubicBezTo>
                  <a:pt x="43751" y="49079"/>
                  <a:pt x="43581" y="49767"/>
                  <a:pt x="43304" y="50140"/>
                </a:cubicBezTo>
                <a:cubicBezTo>
                  <a:pt x="43028" y="50513"/>
                  <a:pt x="42687" y="50513"/>
                  <a:pt x="42410" y="50140"/>
                </a:cubicBezTo>
                <a:cubicBezTo>
                  <a:pt x="42134" y="49767"/>
                  <a:pt x="41963" y="49079"/>
                  <a:pt x="41963" y="48333"/>
                </a:cubicBezTo>
                <a:cubicBezTo>
                  <a:pt x="41963" y="47588"/>
                  <a:pt x="42134" y="46899"/>
                  <a:pt x="42410" y="46527"/>
                </a:cubicBezTo>
                <a:cubicBezTo>
                  <a:pt x="42687" y="46154"/>
                  <a:pt x="43028" y="46154"/>
                  <a:pt x="43304" y="46527"/>
                </a:cubicBezTo>
                <a:cubicBezTo>
                  <a:pt x="43581" y="46899"/>
                  <a:pt x="43751" y="47588"/>
                  <a:pt x="43751" y="48333"/>
                </a:cubicBez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5639327259-25"/>
          <p:cNvSpPr/>
          <p:nvPr/>
        </p:nvSpPr>
        <p:spPr>
          <a:xfrm>
            <a:off x="485775" y="1254919"/>
            <a:ext cx="390048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893" y="31667"/>
                </a:moveTo>
                <a:cubicBezTo>
                  <a:pt x="75893" y="32817"/>
                  <a:pt x="75493" y="33750"/>
                  <a:pt x="75000" y="33750"/>
                </a:cubicBezTo>
                <a:cubicBezTo>
                  <a:pt x="74507" y="33750"/>
                  <a:pt x="74107" y="32817"/>
                  <a:pt x="74107" y="31667"/>
                </a:cubicBezTo>
                <a:cubicBezTo>
                  <a:pt x="74107" y="30516"/>
                  <a:pt x="74507" y="29583"/>
                  <a:pt x="75000" y="29583"/>
                </a:cubicBezTo>
                <a:cubicBezTo>
                  <a:pt x="75493" y="29583"/>
                  <a:pt x="75893" y="30516"/>
                  <a:pt x="75893" y="31667"/>
                </a:cubicBez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5639327259-26"/>
          <p:cNvSpPr txBox="1"/>
          <p:nvPr/>
        </p:nvSpPr>
        <p:spPr>
          <a:xfrm>
            <a:off x="764381" y="1273969"/>
            <a:ext cx="33432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68" name="el-1785639327259-27"/>
          <p:cNvSpPr txBox="1"/>
          <p:nvPr/>
        </p:nvSpPr>
        <p:spPr>
          <a:xfrm>
            <a:off x="2045970" y="1540669"/>
            <a:ext cx="33432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69" name="el-1785639327259-28"/>
          <p:cNvSpPr txBox="1"/>
          <p:nvPr/>
        </p:nvSpPr>
        <p:spPr>
          <a:xfrm>
            <a:off x="3299698" y="1788319"/>
            <a:ext cx="33432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70" name="el-1785639327259-29"/>
          <p:cNvSpPr txBox="1"/>
          <p:nvPr/>
        </p:nvSpPr>
        <p:spPr>
          <a:xfrm>
            <a:off x="764381" y="2035969"/>
            <a:ext cx="33432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71" name="el-1785639327259-30"/>
          <p:cNvSpPr txBox="1"/>
          <p:nvPr/>
        </p:nvSpPr>
        <p:spPr>
          <a:xfrm>
            <a:off x="2045970" y="1826419"/>
            <a:ext cx="33432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72" name="el-1785639327259-31"/>
          <p:cNvSpPr txBox="1"/>
          <p:nvPr/>
        </p:nvSpPr>
        <p:spPr>
          <a:xfrm>
            <a:off x="3299698" y="1445419"/>
            <a:ext cx="33432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F</a:t>
            </a:r>
            <a:endParaRPr/>
          </a:p>
        </p:txBody>
      </p:sp>
      <p:sp>
        <p:nvSpPr>
          <p:cNvPr id="73" name="el-1785639327259-32"/>
          <p:cNvSpPr txBox="1"/>
          <p:nvPr/>
        </p:nvSpPr>
        <p:spPr>
          <a:xfrm>
            <a:off x="1460897" y="2188369"/>
            <a:ext cx="1872234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AB / BC = DE / EF</a:t>
            </a:r>
            <a:endParaRPr/>
          </a:p>
        </p:txBody>
      </p:sp>
      <p:sp>
        <p:nvSpPr>
          <p:cNvPr id="74" name="el-1785639327259-33"/>
          <p:cNvSpPr txBox="1"/>
          <p:nvPr/>
        </p:nvSpPr>
        <p:spPr>
          <a:xfrm>
            <a:off x="4107656" y="2207419"/>
            <a:ext cx="1370743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6B6258"/>
                </a:solidFill>
                <a:latin typeface="Microsoft YaHei"/>
                <a:ea typeface="Microsoft YaHei"/>
                <a:cs typeface="Microsoft YaHei"/>
              </a:rPr>
              <a:t>l₁ ∥ l₂ ∥ l₃</a:t>
            </a:r>
            <a:endParaRPr/>
          </a:p>
        </p:txBody>
      </p:sp>
      <p:cxnSp>
        <p:nvCxnSpPr>
          <p:cNvPr id="75" name="el-1785639327261-54"/>
          <p:cNvCxnSpPr/>
          <p:nvPr/>
        </p:nvCxnSpPr>
        <p:spPr>
          <a:xfrm>
            <a:off x="485775" y="2444353"/>
            <a:ext cx="3900488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5639327261-52"/>
          <p:cNvSpPr txBox="1"/>
          <p:nvPr/>
        </p:nvSpPr>
        <p:spPr>
          <a:xfrm>
            <a:off x="435769" y="2476500"/>
            <a:ext cx="400050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28">
                <a:solidFill>
                  <a:srgbClr val="6B6258"/>
                </a:solidFill>
                <a:latin typeface="Microsoft YaHei"/>
                <a:ea typeface="Microsoft YaHei"/>
                <a:cs typeface="Microsoft YaHei"/>
              </a:rPr>
              <a:t>一组平行线截两条直线，对应线段成比例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7720-1"/>
          <p:cNvSpPr/>
          <p:nvPr/>
        </p:nvSpPr>
        <p:spPr>
          <a:xfrm rot="480000">
            <a:off x="8543925" y="4443413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F5F1EA">
              <a:alpha val="3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8698-1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8698-16"/>
          <p:cNvSpPr/>
          <p:nvPr/>
        </p:nvSpPr>
        <p:spPr>
          <a:xfrm>
            <a:off x="0" y="0"/>
            <a:ext cx="14287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8A4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7721-7"/>
          <p:cNvSpPr txBox="1"/>
          <p:nvPr/>
        </p:nvSpPr>
        <p:spPr>
          <a:xfrm rot="-480000">
            <a:off x="8643938" y="4518422"/>
            <a:ext cx="2143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判</a:t>
            </a:r>
            <a:endParaRPr/>
          </a:p>
        </p:txBody>
      </p:sp>
      <p:cxnSp>
        <p:nvCxnSpPr>
          <p:cNvPr id="6" name="el-1785639327722-10"/>
          <p:cNvCxnSpPr/>
          <p:nvPr/>
        </p:nvCxnSpPr>
        <p:spPr>
          <a:xfrm>
            <a:off x="3275409" y="1393031"/>
            <a:ext cx="914" cy="171450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27722-8"/>
          <p:cNvSpPr txBox="1"/>
          <p:nvPr/>
        </p:nvSpPr>
        <p:spPr>
          <a:xfrm>
            <a:off x="400050" y="1316831"/>
            <a:ext cx="28503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三角形相似的三种判定方法</a:t>
            </a:r>
            <a:endParaRPr/>
          </a:p>
        </p:txBody>
      </p:sp>
      <p:sp>
        <p:nvSpPr>
          <p:cNvPr id="8" name="el-1785639327722-9"/>
          <p:cNvSpPr txBox="1"/>
          <p:nvPr/>
        </p:nvSpPr>
        <p:spPr>
          <a:xfrm>
            <a:off x="3407569" y="1393031"/>
            <a:ext cx="12858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类比全等，触类旁通</a:t>
            </a:r>
            <a:endParaRPr/>
          </a:p>
        </p:txBody>
      </p:sp>
      <p:sp>
        <p:nvSpPr>
          <p:cNvPr id="9" name="el-1785639327723-11"/>
          <p:cNvSpPr/>
          <p:nvPr/>
        </p:nvSpPr>
        <p:spPr>
          <a:xfrm>
            <a:off x="285750" y="1769269"/>
            <a:ext cx="2724150" cy="2200275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7144" algn="in">
            <a:solidFill>
              <a:srgbClr val="C4B8A4">
                <a:alpha val="20000"/>
              </a:srgbClr>
            </a:solidFill>
            <a:prstDash val="solid"/>
          </a:ln>
          <a:effectLst>
            <a:outerShdw blurRad="114300" dist="28575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9327724-14"/>
          <p:cNvSpPr/>
          <p:nvPr/>
        </p:nvSpPr>
        <p:spPr>
          <a:xfrm>
            <a:off x="335756" y="1819275"/>
            <a:ext cx="2609848" cy="2085975"/>
          </a:xfrm>
          <a:prstGeom prst="roundRect">
            <a:avLst>
              <a:gd name="adj" fmla="val 1370"/>
            </a:avLst>
          </a:prstGeom>
          <a:noFill/>
          <a:ln w="7144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9327723-12"/>
          <p:cNvSpPr/>
          <p:nvPr/>
        </p:nvSpPr>
        <p:spPr>
          <a:xfrm>
            <a:off x="3209925" y="1769269"/>
            <a:ext cx="2724150" cy="2200275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7144" algn="in">
            <a:solidFill>
              <a:srgbClr val="C4B8A4">
                <a:alpha val="20000"/>
              </a:srgbClr>
            </a:solidFill>
            <a:prstDash val="solid"/>
          </a:ln>
          <a:effectLst>
            <a:outerShdw blurRad="114300" dist="28575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327724-15"/>
          <p:cNvSpPr/>
          <p:nvPr/>
        </p:nvSpPr>
        <p:spPr>
          <a:xfrm>
            <a:off x="3259931" y="1819275"/>
            <a:ext cx="2609848" cy="2085975"/>
          </a:xfrm>
          <a:prstGeom prst="roundRect">
            <a:avLst>
              <a:gd name="adj" fmla="val 1370"/>
            </a:avLst>
          </a:prstGeom>
          <a:noFill/>
          <a:ln w="7144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327723-13"/>
          <p:cNvSpPr/>
          <p:nvPr/>
        </p:nvSpPr>
        <p:spPr>
          <a:xfrm>
            <a:off x="6134100" y="1769269"/>
            <a:ext cx="2724150" cy="2200275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7144" algn="in">
            <a:solidFill>
              <a:srgbClr val="C4B8A4">
                <a:alpha val="20000"/>
              </a:srgbClr>
            </a:solidFill>
            <a:prstDash val="solid"/>
          </a:ln>
          <a:effectLst>
            <a:outerShdw blurRad="114300" dist="28575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327724-16"/>
          <p:cNvSpPr/>
          <p:nvPr/>
        </p:nvSpPr>
        <p:spPr>
          <a:xfrm>
            <a:off x="6184106" y="1819275"/>
            <a:ext cx="2609848" cy="2085975"/>
          </a:xfrm>
          <a:prstGeom prst="roundRect">
            <a:avLst>
              <a:gd name="adj" fmla="val 1370"/>
            </a:avLst>
          </a:prstGeom>
          <a:noFill/>
          <a:ln w="7144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5639327727-26"/>
          <p:cNvCxnSpPr/>
          <p:nvPr/>
        </p:nvCxnSpPr>
        <p:spPr>
          <a:xfrm>
            <a:off x="435769" y="2241947"/>
            <a:ext cx="2424113" cy="914"/>
          </a:xfrm>
          <a:prstGeom prst="line">
            <a:avLst/>
          </a:prstGeom>
          <a:ln w="7144" cap="flat">
            <a:solidFill>
              <a:srgbClr val="EBE4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327727-28"/>
          <p:cNvSpPr/>
          <p:nvPr/>
        </p:nvSpPr>
        <p:spPr>
          <a:xfrm>
            <a:off x="435769" y="2663428"/>
            <a:ext cx="2424113" cy="295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76" y="0"/>
                </a:moveTo>
                <a:lnTo>
                  <a:pt x="98824" y="0"/>
                </a:lnTo>
                <a:lnTo>
                  <a:pt x="98937" y="32"/>
                </a:lnTo>
                <a:lnTo>
                  <a:pt x="99055" y="194"/>
                </a:lnTo>
                <a:lnTo>
                  <a:pt x="99165" y="419"/>
                </a:lnTo>
                <a:lnTo>
                  <a:pt x="99275" y="742"/>
                </a:lnTo>
                <a:lnTo>
                  <a:pt x="99376" y="1129"/>
                </a:lnTo>
                <a:lnTo>
                  <a:pt x="99478" y="1645"/>
                </a:lnTo>
                <a:lnTo>
                  <a:pt x="99569" y="2194"/>
                </a:lnTo>
                <a:lnTo>
                  <a:pt x="99655" y="2839"/>
                </a:lnTo>
                <a:lnTo>
                  <a:pt x="99733" y="3548"/>
                </a:lnTo>
                <a:lnTo>
                  <a:pt x="99800" y="4290"/>
                </a:lnTo>
                <a:lnTo>
                  <a:pt x="99863" y="5129"/>
                </a:lnTo>
                <a:lnTo>
                  <a:pt x="99910" y="5968"/>
                </a:lnTo>
                <a:lnTo>
                  <a:pt x="99949" y="6871"/>
                </a:lnTo>
                <a:lnTo>
                  <a:pt x="99976" y="7774"/>
                </a:lnTo>
                <a:lnTo>
                  <a:pt x="99996" y="8742"/>
                </a:lnTo>
                <a:lnTo>
                  <a:pt x="100000" y="9677"/>
                </a:lnTo>
                <a:lnTo>
                  <a:pt x="100000" y="90323"/>
                </a:lnTo>
                <a:lnTo>
                  <a:pt x="99996" y="91258"/>
                </a:lnTo>
                <a:lnTo>
                  <a:pt x="99976" y="92226"/>
                </a:lnTo>
                <a:lnTo>
                  <a:pt x="99949" y="93129"/>
                </a:lnTo>
                <a:lnTo>
                  <a:pt x="99910" y="94032"/>
                </a:lnTo>
                <a:lnTo>
                  <a:pt x="99863" y="94871"/>
                </a:lnTo>
                <a:lnTo>
                  <a:pt x="99800" y="95710"/>
                </a:lnTo>
                <a:lnTo>
                  <a:pt x="99733" y="96452"/>
                </a:lnTo>
                <a:lnTo>
                  <a:pt x="99655" y="97161"/>
                </a:lnTo>
                <a:lnTo>
                  <a:pt x="99569" y="97806"/>
                </a:lnTo>
                <a:lnTo>
                  <a:pt x="99478" y="98355"/>
                </a:lnTo>
                <a:lnTo>
                  <a:pt x="99376" y="98871"/>
                </a:lnTo>
                <a:lnTo>
                  <a:pt x="99275" y="99258"/>
                </a:lnTo>
                <a:lnTo>
                  <a:pt x="99165" y="99581"/>
                </a:lnTo>
                <a:lnTo>
                  <a:pt x="99055" y="99806"/>
                </a:lnTo>
                <a:lnTo>
                  <a:pt x="98937" y="99968"/>
                </a:lnTo>
                <a:lnTo>
                  <a:pt x="98824" y="100000"/>
                </a:lnTo>
                <a:lnTo>
                  <a:pt x="1176" y="100000"/>
                </a:lnTo>
                <a:lnTo>
                  <a:pt x="1063" y="99968"/>
                </a:lnTo>
                <a:lnTo>
                  <a:pt x="945" y="99806"/>
                </a:lnTo>
                <a:lnTo>
                  <a:pt x="835" y="99581"/>
                </a:lnTo>
                <a:lnTo>
                  <a:pt x="725" y="99258"/>
                </a:lnTo>
                <a:lnTo>
                  <a:pt x="624" y="98871"/>
                </a:lnTo>
                <a:lnTo>
                  <a:pt x="522" y="98355"/>
                </a:lnTo>
                <a:lnTo>
                  <a:pt x="431" y="97806"/>
                </a:lnTo>
                <a:lnTo>
                  <a:pt x="345" y="97161"/>
                </a:lnTo>
                <a:lnTo>
                  <a:pt x="267" y="96452"/>
                </a:lnTo>
                <a:lnTo>
                  <a:pt x="200" y="95710"/>
                </a:lnTo>
                <a:lnTo>
                  <a:pt x="137" y="94871"/>
                </a:lnTo>
                <a:lnTo>
                  <a:pt x="90" y="94032"/>
                </a:lnTo>
                <a:lnTo>
                  <a:pt x="51" y="93129"/>
                </a:lnTo>
                <a:lnTo>
                  <a:pt x="24" y="92226"/>
                </a:lnTo>
                <a:lnTo>
                  <a:pt x="4" y="91258"/>
                </a:lnTo>
                <a:lnTo>
                  <a:pt x="0" y="90323"/>
                </a:lnTo>
                <a:lnTo>
                  <a:pt x="0" y="9677"/>
                </a:lnTo>
                <a:lnTo>
                  <a:pt x="4" y="8742"/>
                </a:lnTo>
                <a:lnTo>
                  <a:pt x="24" y="7774"/>
                </a:lnTo>
                <a:lnTo>
                  <a:pt x="51" y="6871"/>
                </a:lnTo>
                <a:lnTo>
                  <a:pt x="90" y="5968"/>
                </a:lnTo>
                <a:lnTo>
                  <a:pt x="137" y="5129"/>
                </a:lnTo>
                <a:lnTo>
                  <a:pt x="200" y="4290"/>
                </a:lnTo>
                <a:lnTo>
                  <a:pt x="267" y="3548"/>
                </a:lnTo>
                <a:lnTo>
                  <a:pt x="345" y="2839"/>
                </a:lnTo>
                <a:lnTo>
                  <a:pt x="431" y="2194"/>
                </a:lnTo>
                <a:lnTo>
                  <a:pt x="522" y="1645"/>
                </a:lnTo>
                <a:lnTo>
                  <a:pt x="624" y="1129"/>
                </a:lnTo>
                <a:lnTo>
                  <a:pt x="725" y="742"/>
                </a:lnTo>
                <a:lnTo>
                  <a:pt x="835" y="419"/>
                </a:lnTo>
                <a:lnTo>
                  <a:pt x="945" y="194"/>
                </a:lnTo>
                <a:lnTo>
                  <a:pt x="1063" y="32"/>
                </a:lnTo>
                <a:lnTo>
                  <a:pt x="1176" y="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327729-35"/>
          <p:cNvSpPr/>
          <p:nvPr/>
        </p:nvSpPr>
        <p:spPr>
          <a:xfrm>
            <a:off x="435769" y="2663428"/>
            <a:ext cx="28575" cy="295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7"/>
                </a:lnTo>
                <a:lnTo>
                  <a:pt x="80491" y="186"/>
                </a:lnTo>
                <a:lnTo>
                  <a:pt x="70972" y="417"/>
                </a:lnTo>
                <a:lnTo>
                  <a:pt x="61732" y="737"/>
                </a:lnTo>
                <a:lnTo>
                  <a:pt x="52860" y="1143"/>
                </a:lnTo>
                <a:lnTo>
                  <a:pt x="44443" y="1631"/>
                </a:lnTo>
                <a:lnTo>
                  <a:pt x="36561" y="2197"/>
                </a:lnTo>
                <a:lnTo>
                  <a:pt x="29289" y="2834"/>
                </a:lnTo>
                <a:lnTo>
                  <a:pt x="22699" y="3538"/>
                </a:lnTo>
                <a:lnTo>
                  <a:pt x="16853" y="4301"/>
                </a:lnTo>
                <a:lnTo>
                  <a:pt x="11808" y="5116"/>
                </a:lnTo>
                <a:lnTo>
                  <a:pt x="7612" y="5974"/>
                </a:lnTo>
                <a:lnTo>
                  <a:pt x="4306" y="6868"/>
                </a:lnTo>
                <a:lnTo>
                  <a:pt x="1921" y="7789"/>
                </a:lnTo>
                <a:lnTo>
                  <a:pt x="482" y="8729"/>
                </a:lnTo>
                <a:lnTo>
                  <a:pt x="0" y="9677"/>
                </a:lnTo>
                <a:lnTo>
                  <a:pt x="0" y="90323"/>
                </a:lnTo>
                <a:lnTo>
                  <a:pt x="482" y="91271"/>
                </a:lnTo>
                <a:lnTo>
                  <a:pt x="1921" y="92211"/>
                </a:lnTo>
                <a:lnTo>
                  <a:pt x="4306" y="93132"/>
                </a:lnTo>
                <a:lnTo>
                  <a:pt x="7612" y="94026"/>
                </a:lnTo>
                <a:lnTo>
                  <a:pt x="11808" y="94884"/>
                </a:lnTo>
                <a:lnTo>
                  <a:pt x="16853" y="95699"/>
                </a:lnTo>
                <a:lnTo>
                  <a:pt x="22699" y="96462"/>
                </a:lnTo>
                <a:lnTo>
                  <a:pt x="29289" y="97166"/>
                </a:lnTo>
                <a:lnTo>
                  <a:pt x="36561" y="97803"/>
                </a:lnTo>
                <a:lnTo>
                  <a:pt x="44443" y="98369"/>
                </a:lnTo>
                <a:lnTo>
                  <a:pt x="52860" y="98857"/>
                </a:lnTo>
                <a:lnTo>
                  <a:pt x="61732" y="99263"/>
                </a:lnTo>
                <a:lnTo>
                  <a:pt x="70972" y="99583"/>
                </a:lnTo>
                <a:lnTo>
                  <a:pt x="80491" y="99814"/>
                </a:lnTo>
                <a:lnTo>
                  <a:pt x="90198" y="9995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53"/>
                </a:lnTo>
                <a:lnTo>
                  <a:pt x="95123" y="99814"/>
                </a:lnTo>
                <a:lnTo>
                  <a:pt x="92743" y="99583"/>
                </a:lnTo>
                <a:lnTo>
                  <a:pt x="90433" y="99263"/>
                </a:lnTo>
                <a:lnTo>
                  <a:pt x="88215" y="98857"/>
                </a:lnTo>
                <a:lnTo>
                  <a:pt x="86111" y="98369"/>
                </a:lnTo>
                <a:lnTo>
                  <a:pt x="84140" y="97803"/>
                </a:lnTo>
                <a:lnTo>
                  <a:pt x="82322" y="97166"/>
                </a:lnTo>
                <a:lnTo>
                  <a:pt x="80675" y="96462"/>
                </a:lnTo>
                <a:lnTo>
                  <a:pt x="79213" y="95699"/>
                </a:lnTo>
                <a:lnTo>
                  <a:pt x="77952" y="94884"/>
                </a:lnTo>
                <a:lnTo>
                  <a:pt x="76903" y="94026"/>
                </a:lnTo>
                <a:lnTo>
                  <a:pt x="76076" y="93132"/>
                </a:lnTo>
                <a:lnTo>
                  <a:pt x="75480" y="92211"/>
                </a:lnTo>
                <a:lnTo>
                  <a:pt x="75120" y="91271"/>
                </a:lnTo>
                <a:lnTo>
                  <a:pt x="75000" y="90323"/>
                </a:lnTo>
                <a:lnTo>
                  <a:pt x="75000" y="9677"/>
                </a:lnTo>
                <a:lnTo>
                  <a:pt x="75120" y="8729"/>
                </a:lnTo>
                <a:lnTo>
                  <a:pt x="75480" y="7789"/>
                </a:lnTo>
                <a:lnTo>
                  <a:pt x="76076" y="6868"/>
                </a:lnTo>
                <a:lnTo>
                  <a:pt x="76903" y="5974"/>
                </a:lnTo>
                <a:lnTo>
                  <a:pt x="77952" y="5116"/>
                </a:lnTo>
                <a:lnTo>
                  <a:pt x="79213" y="4301"/>
                </a:lnTo>
                <a:lnTo>
                  <a:pt x="80675" y="3538"/>
                </a:lnTo>
                <a:lnTo>
                  <a:pt x="82322" y="2834"/>
                </a:lnTo>
                <a:lnTo>
                  <a:pt x="84140" y="2197"/>
                </a:lnTo>
                <a:lnTo>
                  <a:pt x="86111" y="1631"/>
                </a:lnTo>
                <a:lnTo>
                  <a:pt x="88215" y="1143"/>
                </a:lnTo>
                <a:lnTo>
                  <a:pt x="90433" y="737"/>
                </a:lnTo>
                <a:lnTo>
                  <a:pt x="92743" y="417"/>
                </a:lnTo>
                <a:lnTo>
                  <a:pt x="95123" y="186"/>
                </a:lnTo>
                <a:lnTo>
                  <a:pt x="97550" y="4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639327732-38"/>
          <p:cNvCxnSpPr/>
          <p:nvPr/>
        </p:nvCxnSpPr>
        <p:spPr>
          <a:xfrm>
            <a:off x="435769" y="3062288"/>
            <a:ext cx="2424113" cy="914"/>
          </a:xfrm>
          <a:prstGeom prst="line">
            <a:avLst/>
          </a:prstGeom>
          <a:ln w="7144" cap="flat">
            <a:solidFill>
              <a:srgbClr val="EBE4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327725-19"/>
          <p:cNvSpPr/>
          <p:nvPr/>
        </p:nvSpPr>
        <p:spPr>
          <a:xfrm>
            <a:off x="435769" y="3330178"/>
            <a:ext cx="2424113" cy="261938"/>
          </a:xfrm>
          <a:prstGeom prst="roundRect">
            <a:avLst>
              <a:gd name="adj" fmla="val 50000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328254-14"/>
          <p:cNvSpPr/>
          <p:nvPr/>
        </p:nvSpPr>
        <p:spPr>
          <a:xfrm>
            <a:off x="1198885" y="341352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13636"/>
                </a:moveTo>
                <a:lnTo>
                  <a:pt x="47727" y="13636"/>
                </a:lnTo>
                <a:cubicBezTo>
                  <a:pt x="56091" y="13758"/>
                  <a:pt x="63273" y="16303"/>
                  <a:pt x="69273" y="21273"/>
                </a:cubicBezTo>
                <a:lnTo>
                  <a:pt x="69273" y="21273"/>
                </a:lnTo>
                <a:lnTo>
                  <a:pt x="62455" y="28364"/>
                </a:lnTo>
                <a:cubicBezTo>
                  <a:pt x="61424" y="29333"/>
                  <a:pt x="61121" y="30545"/>
                  <a:pt x="61545" y="32000"/>
                </a:cubicBezTo>
                <a:lnTo>
                  <a:pt x="61545" y="32000"/>
                </a:lnTo>
                <a:cubicBezTo>
                  <a:pt x="62273" y="33273"/>
                  <a:pt x="63364" y="33970"/>
                  <a:pt x="64818" y="34091"/>
                </a:cubicBezTo>
                <a:lnTo>
                  <a:pt x="64818" y="34091"/>
                </a:lnTo>
                <a:lnTo>
                  <a:pt x="88636" y="34091"/>
                </a:lnTo>
                <a:cubicBezTo>
                  <a:pt x="90758" y="33970"/>
                  <a:pt x="91909" y="32848"/>
                  <a:pt x="92091" y="30727"/>
                </a:cubicBezTo>
                <a:lnTo>
                  <a:pt x="92091" y="30727"/>
                </a:lnTo>
                <a:lnTo>
                  <a:pt x="92091" y="6818"/>
                </a:lnTo>
                <a:cubicBezTo>
                  <a:pt x="92091" y="5424"/>
                  <a:pt x="91364" y="4364"/>
                  <a:pt x="89909" y="3636"/>
                </a:cubicBezTo>
                <a:lnTo>
                  <a:pt x="89909" y="3636"/>
                </a:lnTo>
                <a:cubicBezTo>
                  <a:pt x="88515" y="3212"/>
                  <a:pt x="87303" y="3485"/>
                  <a:pt x="86273" y="4455"/>
                </a:cubicBezTo>
                <a:lnTo>
                  <a:pt x="86273" y="4455"/>
                </a:lnTo>
                <a:lnTo>
                  <a:pt x="79091" y="11727"/>
                </a:lnTo>
                <a:cubicBezTo>
                  <a:pt x="70424" y="4212"/>
                  <a:pt x="59970" y="303"/>
                  <a:pt x="47727" y="0"/>
                </a:cubicBezTo>
                <a:lnTo>
                  <a:pt x="47727" y="0"/>
                </a:lnTo>
                <a:cubicBezTo>
                  <a:pt x="45485" y="0"/>
                  <a:pt x="43212" y="152"/>
                  <a:pt x="40909" y="455"/>
                </a:cubicBezTo>
                <a:lnTo>
                  <a:pt x="40909" y="455"/>
                </a:lnTo>
                <a:lnTo>
                  <a:pt x="40909" y="14273"/>
                </a:lnTo>
                <a:cubicBezTo>
                  <a:pt x="43030" y="13848"/>
                  <a:pt x="45303" y="13636"/>
                  <a:pt x="47727" y="13636"/>
                </a:cubicBezTo>
                <a:lnTo>
                  <a:pt x="47727" y="13636"/>
                </a:lnTo>
                <a:moveTo>
                  <a:pt x="21273" y="26182"/>
                </a:moveTo>
                <a:lnTo>
                  <a:pt x="21273" y="26182"/>
                </a:lnTo>
                <a:lnTo>
                  <a:pt x="28364" y="33000"/>
                </a:lnTo>
                <a:cubicBezTo>
                  <a:pt x="29333" y="34030"/>
                  <a:pt x="30545" y="34333"/>
                  <a:pt x="32000" y="33909"/>
                </a:cubicBezTo>
                <a:lnTo>
                  <a:pt x="32000" y="33909"/>
                </a:lnTo>
                <a:cubicBezTo>
                  <a:pt x="33273" y="33182"/>
                  <a:pt x="33970" y="32121"/>
                  <a:pt x="34091" y="30727"/>
                </a:cubicBezTo>
                <a:lnTo>
                  <a:pt x="34091" y="30727"/>
                </a:lnTo>
                <a:lnTo>
                  <a:pt x="34091" y="6818"/>
                </a:lnTo>
                <a:cubicBezTo>
                  <a:pt x="33970" y="4697"/>
                  <a:pt x="32848" y="3576"/>
                  <a:pt x="30727" y="3455"/>
                </a:cubicBezTo>
                <a:lnTo>
                  <a:pt x="30727" y="3455"/>
                </a:lnTo>
                <a:lnTo>
                  <a:pt x="6818" y="3455"/>
                </a:lnTo>
                <a:cubicBezTo>
                  <a:pt x="5424" y="3455"/>
                  <a:pt x="4364" y="4152"/>
                  <a:pt x="3636" y="5545"/>
                </a:cubicBezTo>
                <a:lnTo>
                  <a:pt x="3636" y="5545"/>
                </a:lnTo>
                <a:cubicBezTo>
                  <a:pt x="3212" y="6939"/>
                  <a:pt x="3485" y="8152"/>
                  <a:pt x="4455" y="9182"/>
                </a:cubicBezTo>
                <a:lnTo>
                  <a:pt x="4455" y="9182"/>
                </a:lnTo>
                <a:lnTo>
                  <a:pt x="11727" y="16364"/>
                </a:lnTo>
                <a:cubicBezTo>
                  <a:pt x="4212" y="25030"/>
                  <a:pt x="303" y="35485"/>
                  <a:pt x="0" y="47727"/>
                </a:cubicBezTo>
                <a:lnTo>
                  <a:pt x="0" y="47727"/>
                </a:lnTo>
                <a:cubicBezTo>
                  <a:pt x="0" y="50030"/>
                  <a:pt x="152" y="52303"/>
                  <a:pt x="455" y="54545"/>
                </a:cubicBezTo>
                <a:lnTo>
                  <a:pt x="455" y="54545"/>
                </a:lnTo>
                <a:lnTo>
                  <a:pt x="14273" y="54545"/>
                </a:lnTo>
                <a:cubicBezTo>
                  <a:pt x="13848" y="52424"/>
                  <a:pt x="13636" y="50152"/>
                  <a:pt x="13636" y="47727"/>
                </a:cubicBezTo>
                <a:lnTo>
                  <a:pt x="13636" y="47727"/>
                </a:lnTo>
                <a:cubicBezTo>
                  <a:pt x="13758" y="39364"/>
                  <a:pt x="16303" y="32182"/>
                  <a:pt x="21273" y="26182"/>
                </a:cubicBezTo>
                <a:lnTo>
                  <a:pt x="21273" y="26182"/>
                </a:lnTo>
                <a:moveTo>
                  <a:pt x="95000" y="40909"/>
                </a:moveTo>
                <a:lnTo>
                  <a:pt x="95000" y="40909"/>
                </a:lnTo>
                <a:lnTo>
                  <a:pt x="81182" y="40909"/>
                </a:lnTo>
                <a:cubicBezTo>
                  <a:pt x="81606" y="43030"/>
                  <a:pt x="81818" y="45303"/>
                  <a:pt x="81818" y="47727"/>
                </a:cubicBezTo>
                <a:lnTo>
                  <a:pt x="81818" y="47727"/>
                </a:lnTo>
                <a:cubicBezTo>
                  <a:pt x="81697" y="56091"/>
                  <a:pt x="79152" y="63273"/>
                  <a:pt x="74182" y="69273"/>
                </a:cubicBezTo>
                <a:lnTo>
                  <a:pt x="74182" y="69273"/>
                </a:lnTo>
                <a:lnTo>
                  <a:pt x="67091" y="62455"/>
                </a:lnTo>
                <a:cubicBezTo>
                  <a:pt x="66121" y="61424"/>
                  <a:pt x="64909" y="61121"/>
                  <a:pt x="63455" y="61545"/>
                </a:cubicBezTo>
                <a:lnTo>
                  <a:pt x="63455" y="61545"/>
                </a:lnTo>
                <a:cubicBezTo>
                  <a:pt x="62182" y="62273"/>
                  <a:pt x="61485" y="63364"/>
                  <a:pt x="61364" y="64818"/>
                </a:cubicBezTo>
                <a:lnTo>
                  <a:pt x="61364" y="64818"/>
                </a:lnTo>
                <a:lnTo>
                  <a:pt x="61364" y="88636"/>
                </a:lnTo>
                <a:cubicBezTo>
                  <a:pt x="61485" y="90758"/>
                  <a:pt x="62636" y="91909"/>
                  <a:pt x="64818" y="92091"/>
                </a:cubicBezTo>
                <a:lnTo>
                  <a:pt x="64818" y="92091"/>
                </a:lnTo>
                <a:lnTo>
                  <a:pt x="88636" y="92091"/>
                </a:lnTo>
                <a:cubicBezTo>
                  <a:pt x="90030" y="92091"/>
                  <a:pt x="91091" y="91364"/>
                  <a:pt x="91818" y="89909"/>
                </a:cubicBezTo>
                <a:lnTo>
                  <a:pt x="91818" y="89909"/>
                </a:lnTo>
                <a:cubicBezTo>
                  <a:pt x="92242" y="88515"/>
                  <a:pt x="91970" y="87303"/>
                  <a:pt x="91000" y="86273"/>
                </a:cubicBezTo>
                <a:lnTo>
                  <a:pt x="91000" y="86273"/>
                </a:lnTo>
                <a:lnTo>
                  <a:pt x="83727" y="79091"/>
                </a:lnTo>
                <a:cubicBezTo>
                  <a:pt x="91242" y="70424"/>
                  <a:pt x="95152" y="59970"/>
                  <a:pt x="95455" y="47727"/>
                </a:cubicBezTo>
                <a:lnTo>
                  <a:pt x="95455" y="47727"/>
                </a:lnTo>
                <a:cubicBezTo>
                  <a:pt x="95455" y="45485"/>
                  <a:pt x="95303" y="43212"/>
                  <a:pt x="95000" y="40909"/>
                </a:cubicBezTo>
                <a:lnTo>
                  <a:pt x="95000" y="40909"/>
                </a:lnTo>
                <a:moveTo>
                  <a:pt x="47727" y="81818"/>
                </a:moveTo>
                <a:lnTo>
                  <a:pt x="47727" y="81818"/>
                </a:lnTo>
                <a:cubicBezTo>
                  <a:pt x="39364" y="81697"/>
                  <a:pt x="32182" y="79152"/>
                  <a:pt x="26182" y="74182"/>
                </a:cubicBezTo>
                <a:lnTo>
                  <a:pt x="26182" y="74182"/>
                </a:lnTo>
                <a:lnTo>
                  <a:pt x="33000" y="67091"/>
                </a:lnTo>
                <a:cubicBezTo>
                  <a:pt x="34030" y="66121"/>
                  <a:pt x="34333" y="64909"/>
                  <a:pt x="33909" y="63455"/>
                </a:cubicBezTo>
                <a:lnTo>
                  <a:pt x="33909" y="63455"/>
                </a:lnTo>
                <a:cubicBezTo>
                  <a:pt x="33182" y="62182"/>
                  <a:pt x="32121" y="61485"/>
                  <a:pt x="30727" y="61364"/>
                </a:cubicBezTo>
                <a:lnTo>
                  <a:pt x="30727" y="61364"/>
                </a:lnTo>
                <a:lnTo>
                  <a:pt x="6818" y="61364"/>
                </a:lnTo>
                <a:cubicBezTo>
                  <a:pt x="4697" y="61485"/>
                  <a:pt x="3576" y="62636"/>
                  <a:pt x="3455" y="64818"/>
                </a:cubicBezTo>
                <a:lnTo>
                  <a:pt x="3455" y="64818"/>
                </a:lnTo>
                <a:lnTo>
                  <a:pt x="3455" y="88636"/>
                </a:lnTo>
                <a:cubicBezTo>
                  <a:pt x="3455" y="90030"/>
                  <a:pt x="4152" y="91091"/>
                  <a:pt x="5545" y="91818"/>
                </a:cubicBezTo>
                <a:lnTo>
                  <a:pt x="5545" y="91818"/>
                </a:lnTo>
                <a:cubicBezTo>
                  <a:pt x="6939" y="92242"/>
                  <a:pt x="8152" y="91970"/>
                  <a:pt x="9182" y="91000"/>
                </a:cubicBezTo>
                <a:lnTo>
                  <a:pt x="9182" y="91000"/>
                </a:lnTo>
                <a:lnTo>
                  <a:pt x="16364" y="83727"/>
                </a:lnTo>
                <a:cubicBezTo>
                  <a:pt x="25030" y="91242"/>
                  <a:pt x="35485" y="95152"/>
                  <a:pt x="47727" y="95455"/>
                </a:cubicBezTo>
                <a:lnTo>
                  <a:pt x="47727" y="95455"/>
                </a:lnTo>
                <a:cubicBezTo>
                  <a:pt x="50030" y="95455"/>
                  <a:pt x="52303" y="95303"/>
                  <a:pt x="54545" y="95000"/>
                </a:cubicBezTo>
                <a:lnTo>
                  <a:pt x="54545" y="95000"/>
                </a:lnTo>
                <a:lnTo>
                  <a:pt x="54545" y="81182"/>
                </a:lnTo>
                <a:cubicBezTo>
                  <a:pt x="52424" y="81606"/>
                  <a:pt x="50152" y="81818"/>
                  <a:pt x="47727" y="81818"/>
                </a:cubicBezTo>
                <a:lnTo>
                  <a:pt x="47727" y="81818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9327727-29"/>
          <p:cNvCxnSpPr/>
          <p:nvPr/>
        </p:nvCxnSpPr>
        <p:spPr>
          <a:xfrm>
            <a:off x="3359944" y="2241947"/>
            <a:ext cx="2424113" cy="914"/>
          </a:xfrm>
          <a:prstGeom prst="line">
            <a:avLst/>
          </a:prstGeom>
          <a:ln w="7144" cap="flat">
            <a:solidFill>
              <a:srgbClr val="EBE4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327728-31"/>
          <p:cNvSpPr/>
          <p:nvPr/>
        </p:nvSpPr>
        <p:spPr>
          <a:xfrm>
            <a:off x="3359944" y="2867025"/>
            <a:ext cx="2424113" cy="319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76" y="0"/>
                </a:moveTo>
                <a:lnTo>
                  <a:pt x="98824" y="0"/>
                </a:lnTo>
                <a:lnTo>
                  <a:pt x="98937" y="29"/>
                </a:lnTo>
                <a:lnTo>
                  <a:pt x="99055" y="176"/>
                </a:lnTo>
                <a:lnTo>
                  <a:pt x="99165" y="382"/>
                </a:lnTo>
                <a:lnTo>
                  <a:pt x="99275" y="676"/>
                </a:lnTo>
                <a:lnTo>
                  <a:pt x="99376" y="1029"/>
                </a:lnTo>
                <a:lnTo>
                  <a:pt x="99478" y="1500"/>
                </a:lnTo>
                <a:lnTo>
                  <a:pt x="99569" y="2000"/>
                </a:lnTo>
                <a:lnTo>
                  <a:pt x="99655" y="2588"/>
                </a:lnTo>
                <a:lnTo>
                  <a:pt x="99733" y="3235"/>
                </a:lnTo>
                <a:lnTo>
                  <a:pt x="99800" y="3912"/>
                </a:lnTo>
                <a:lnTo>
                  <a:pt x="99863" y="4676"/>
                </a:lnTo>
                <a:lnTo>
                  <a:pt x="99910" y="5441"/>
                </a:lnTo>
                <a:lnTo>
                  <a:pt x="99949" y="6265"/>
                </a:lnTo>
                <a:lnTo>
                  <a:pt x="99976" y="7088"/>
                </a:lnTo>
                <a:lnTo>
                  <a:pt x="99996" y="7971"/>
                </a:lnTo>
                <a:lnTo>
                  <a:pt x="100000" y="8824"/>
                </a:lnTo>
                <a:lnTo>
                  <a:pt x="100000" y="91176"/>
                </a:lnTo>
                <a:lnTo>
                  <a:pt x="99996" y="92029"/>
                </a:lnTo>
                <a:lnTo>
                  <a:pt x="99976" y="92912"/>
                </a:lnTo>
                <a:lnTo>
                  <a:pt x="99949" y="93735"/>
                </a:lnTo>
                <a:lnTo>
                  <a:pt x="99910" y="94559"/>
                </a:lnTo>
                <a:lnTo>
                  <a:pt x="99863" y="95324"/>
                </a:lnTo>
                <a:lnTo>
                  <a:pt x="99800" y="96088"/>
                </a:lnTo>
                <a:lnTo>
                  <a:pt x="99733" y="96765"/>
                </a:lnTo>
                <a:lnTo>
                  <a:pt x="99655" y="97412"/>
                </a:lnTo>
                <a:lnTo>
                  <a:pt x="99569" y="98000"/>
                </a:lnTo>
                <a:lnTo>
                  <a:pt x="99478" y="98500"/>
                </a:lnTo>
                <a:lnTo>
                  <a:pt x="99376" y="98971"/>
                </a:lnTo>
                <a:lnTo>
                  <a:pt x="99275" y="99324"/>
                </a:lnTo>
                <a:lnTo>
                  <a:pt x="99165" y="99618"/>
                </a:lnTo>
                <a:lnTo>
                  <a:pt x="99055" y="99824"/>
                </a:lnTo>
                <a:lnTo>
                  <a:pt x="98937" y="99971"/>
                </a:lnTo>
                <a:lnTo>
                  <a:pt x="98824" y="100000"/>
                </a:lnTo>
                <a:lnTo>
                  <a:pt x="1176" y="100000"/>
                </a:lnTo>
                <a:lnTo>
                  <a:pt x="1063" y="99971"/>
                </a:lnTo>
                <a:lnTo>
                  <a:pt x="945" y="99824"/>
                </a:lnTo>
                <a:lnTo>
                  <a:pt x="835" y="99618"/>
                </a:lnTo>
                <a:lnTo>
                  <a:pt x="725" y="99324"/>
                </a:lnTo>
                <a:lnTo>
                  <a:pt x="624" y="98971"/>
                </a:lnTo>
                <a:lnTo>
                  <a:pt x="522" y="98500"/>
                </a:lnTo>
                <a:lnTo>
                  <a:pt x="431" y="98000"/>
                </a:lnTo>
                <a:lnTo>
                  <a:pt x="345" y="97412"/>
                </a:lnTo>
                <a:lnTo>
                  <a:pt x="267" y="96765"/>
                </a:lnTo>
                <a:lnTo>
                  <a:pt x="200" y="96088"/>
                </a:lnTo>
                <a:lnTo>
                  <a:pt x="137" y="95324"/>
                </a:lnTo>
                <a:lnTo>
                  <a:pt x="90" y="94559"/>
                </a:lnTo>
                <a:lnTo>
                  <a:pt x="51" y="93735"/>
                </a:lnTo>
                <a:lnTo>
                  <a:pt x="24" y="92912"/>
                </a:lnTo>
                <a:lnTo>
                  <a:pt x="4" y="92029"/>
                </a:lnTo>
                <a:lnTo>
                  <a:pt x="0" y="91176"/>
                </a:lnTo>
                <a:lnTo>
                  <a:pt x="0" y="8824"/>
                </a:lnTo>
                <a:lnTo>
                  <a:pt x="4" y="7971"/>
                </a:lnTo>
                <a:lnTo>
                  <a:pt x="24" y="7088"/>
                </a:lnTo>
                <a:lnTo>
                  <a:pt x="51" y="6265"/>
                </a:lnTo>
                <a:lnTo>
                  <a:pt x="90" y="5441"/>
                </a:lnTo>
                <a:lnTo>
                  <a:pt x="137" y="4676"/>
                </a:lnTo>
                <a:lnTo>
                  <a:pt x="200" y="3912"/>
                </a:lnTo>
                <a:lnTo>
                  <a:pt x="267" y="3235"/>
                </a:lnTo>
                <a:lnTo>
                  <a:pt x="345" y="2588"/>
                </a:lnTo>
                <a:lnTo>
                  <a:pt x="431" y="2000"/>
                </a:lnTo>
                <a:lnTo>
                  <a:pt x="522" y="1500"/>
                </a:lnTo>
                <a:lnTo>
                  <a:pt x="624" y="1029"/>
                </a:lnTo>
                <a:lnTo>
                  <a:pt x="725" y="676"/>
                </a:lnTo>
                <a:lnTo>
                  <a:pt x="835" y="382"/>
                </a:lnTo>
                <a:lnTo>
                  <a:pt x="945" y="176"/>
                </a:lnTo>
                <a:lnTo>
                  <a:pt x="1063" y="29"/>
                </a:lnTo>
                <a:lnTo>
                  <a:pt x="1176" y="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327729-36"/>
          <p:cNvSpPr/>
          <p:nvPr/>
        </p:nvSpPr>
        <p:spPr>
          <a:xfrm>
            <a:off x="3359944" y="2867025"/>
            <a:ext cx="28575" cy="319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3"/>
                </a:lnTo>
                <a:lnTo>
                  <a:pt x="80491" y="172"/>
                </a:lnTo>
                <a:lnTo>
                  <a:pt x="70972" y="386"/>
                </a:lnTo>
                <a:lnTo>
                  <a:pt x="61732" y="682"/>
                </a:lnTo>
                <a:lnTo>
                  <a:pt x="52860" y="1057"/>
                </a:lnTo>
                <a:lnTo>
                  <a:pt x="44443" y="1509"/>
                </a:lnTo>
                <a:lnTo>
                  <a:pt x="36561" y="2033"/>
                </a:lnTo>
                <a:lnTo>
                  <a:pt x="29289" y="2623"/>
                </a:lnTo>
                <a:lnTo>
                  <a:pt x="22699" y="3274"/>
                </a:lnTo>
                <a:lnTo>
                  <a:pt x="16853" y="3980"/>
                </a:lnTo>
                <a:lnTo>
                  <a:pt x="11808" y="4734"/>
                </a:lnTo>
                <a:lnTo>
                  <a:pt x="7612" y="5528"/>
                </a:lnTo>
                <a:lnTo>
                  <a:pt x="4306" y="6356"/>
                </a:lnTo>
                <a:lnTo>
                  <a:pt x="1921" y="7208"/>
                </a:lnTo>
                <a:lnTo>
                  <a:pt x="482" y="8077"/>
                </a:lnTo>
                <a:lnTo>
                  <a:pt x="0" y="8955"/>
                </a:lnTo>
                <a:lnTo>
                  <a:pt x="0" y="91045"/>
                </a:lnTo>
                <a:lnTo>
                  <a:pt x="482" y="91923"/>
                </a:lnTo>
                <a:lnTo>
                  <a:pt x="1921" y="92792"/>
                </a:lnTo>
                <a:lnTo>
                  <a:pt x="4306" y="93644"/>
                </a:lnTo>
                <a:lnTo>
                  <a:pt x="7612" y="94472"/>
                </a:lnTo>
                <a:lnTo>
                  <a:pt x="11808" y="95266"/>
                </a:lnTo>
                <a:lnTo>
                  <a:pt x="16853" y="96020"/>
                </a:lnTo>
                <a:lnTo>
                  <a:pt x="22699" y="96726"/>
                </a:lnTo>
                <a:lnTo>
                  <a:pt x="29289" y="97377"/>
                </a:lnTo>
                <a:lnTo>
                  <a:pt x="36561" y="97967"/>
                </a:lnTo>
                <a:lnTo>
                  <a:pt x="44443" y="98491"/>
                </a:lnTo>
                <a:lnTo>
                  <a:pt x="52860" y="98943"/>
                </a:lnTo>
                <a:lnTo>
                  <a:pt x="61732" y="99318"/>
                </a:lnTo>
                <a:lnTo>
                  <a:pt x="70972" y="99614"/>
                </a:lnTo>
                <a:lnTo>
                  <a:pt x="80491" y="99828"/>
                </a:lnTo>
                <a:lnTo>
                  <a:pt x="90198" y="9995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57"/>
                </a:lnTo>
                <a:lnTo>
                  <a:pt x="95123" y="99828"/>
                </a:lnTo>
                <a:lnTo>
                  <a:pt x="92743" y="99614"/>
                </a:lnTo>
                <a:lnTo>
                  <a:pt x="90433" y="99318"/>
                </a:lnTo>
                <a:lnTo>
                  <a:pt x="88215" y="98943"/>
                </a:lnTo>
                <a:lnTo>
                  <a:pt x="86111" y="98491"/>
                </a:lnTo>
                <a:lnTo>
                  <a:pt x="84140" y="97967"/>
                </a:lnTo>
                <a:lnTo>
                  <a:pt x="82322" y="97377"/>
                </a:lnTo>
                <a:lnTo>
                  <a:pt x="80675" y="96726"/>
                </a:lnTo>
                <a:lnTo>
                  <a:pt x="79213" y="96020"/>
                </a:lnTo>
                <a:lnTo>
                  <a:pt x="77952" y="95266"/>
                </a:lnTo>
                <a:lnTo>
                  <a:pt x="76903" y="94472"/>
                </a:lnTo>
                <a:lnTo>
                  <a:pt x="76076" y="93644"/>
                </a:lnTo>
                <a:lnTo>
                  <a:pt x="75480" y="92792"/>
                </a:lnTo>
                <a:lnTo>
                  <a:pt x="75120" y="91923"/>
                </a:lnTo>
                <a:lnTo>
                  <a:pt x="75000" y="91045"/>
                </a:lnTo>
                <a:lnTo>
                  <a:pt x="75000" y="8955"/>
                </a:lnTo>
                <a:lnTo>
                  <a:pt x="75120" y="8077"/>
                </a:lnTo>
                <a:lnTo>
                  <a:pt x="75480" y="7208"/>
                </a:lnTo>
                <a:lnTo>
                  <a:pt x="76076" y="6356"/>
                </a:lnTo>
                <a:lnTo>
                  <a:pt x="76903" y="5528"/>
                </a:lnTo>
                <a:lnTo>
                  <a:pt x="77952" y="4734"/>
                </a:lnTo>
                <a:lnTo>
                  <a:pt x="79213" y="3980"/>
                </a:lnTo>
                <a:lnTo>
                  <a:pt x="80675" y="3274"/>
                </a:lnTo>
                <a:lnTo>
                  <a:pt x="82322" y="2623"/>
                </a:lnTo>
                <a:lnTo>
                  <a:pt x="84140" y="2033"/>
                </a:lnTo>
                <a:lnTo>
                  <a:pt x="86111" y="1509"/>
                </a:lnTo>
                <a:lnTo>
                  <a:pt x="88215" y="1057"/>
                </a:lnTo>
                <a:lnTo>
                  <a:pt x="90433" y="682"/>
                </a:lnTo>
                <a:lnTo>
                  <a:pt x="92743" y="386"/>
                </a:lnTo>
                <a:lnTo>
                  <a:pt x="95123" y="172"/>
                </a:lnTo>
                <a:lnTo>
                  <a:pt x="97550" y="4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639327732-39"/>
          <p:cNvCxnSpPr/>
          <p:nvPr/>
        </p:nvCxnSpPr>
        <p:spPr>
          <a:xfrm>
            <a:off x="3359944" y="3289697"/>
            <a:ext cx="2424113" cy="914"/>
          </a:xfrm>
          <a:prstGeom prst="line">
            <a:avLst/>
          </a:prstGeom>
          <a:ln w="7144" cap="flat">
            <a:solidFill>
              <a:srgbClr val="EBE4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9327726-22"/>
          <p:cNvSpPr/>
          <p:nvPr/>
        </p:nvSpPr>
        <p:spPr>
          <a:xfrm>
            <a:off x="3359944" y="3557588"/>
            <a:ext cx="2424113" cy="261938"/>
          </a:xfrm>
          <a:prstGeom prst="roundRect">
            <a:avLst>
              <a:gd name="adj" fmla="val 50000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328676-10"/>
          <p:cNvSpPr/>
          <p:nvPr/>
        </p:nvSpPr>
        <p:spPr>
          <a:xfrm>
            <a:off x="4115842" y="364093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13636"/>
                </a:moveTo>
                <a:lnTo>
                  <a:pt x="47727" y="13636"/>
                </a:lnTo>
                <a:cubicBezTo>
                  <a:pt x="56091" y="13758"/>
                  <a:pt x="63273" y="16303"/>
                  <a:pt x="69273" y="21273"/>
                </a:cubicBezTo>
                <a:lnTo>
                  <a:pt x="69273" y="21273"/>
                </a:lnTo>
                <a:lnTo>
                  <a:pt x="62455" y="28364"/>
                </a:lnTo>
                <a:cubicBezTo>
                  <a:pt x="61424" y="29333"/>
                  <a:pt x="61121" y="30545"/>
                  <a:pt x="61545" y="32000"/>
                </a:cubicBezTo>
                <a:lnTo>
                  <a:pt x="61545" y="32000"/>
                </a:lnTo>
                <a:cubicBezTo>
                  <a:pt x="62273" y="33273"/>
                  <a:pt x="63364" y="33970"/>
                  <a:pt x="64818" y="34091"/>
                </a:cubicBezTo>
                <a:lnTo>
                  <a:pt x="64818" y="34091"/>
                </a:lnTo>
                <a:lnTo>
                  <a:pt x="88636" y="34091"/>
                </a:lnTo>
                <a:cubicBezTo>
                  <a:pt x="90758" y="33970"/>
                  <a:pt x="91909" y="32848"/>
                  <a:pt x="92091" y="30727"/>
                </a:cubicBezTo>
                <a:lnTo>
                  <a:pt x="92091" y="30727"/>
                </a:lnTo>
                <a:lnTo>
                  <a:pt x="92091" y="6818"/>
                </a:lnTo>
                <a:cubicBezTo>
                  <a:pt x="92091" y="5424"/>
                  <a:pt x="91364" y="4364"/>
                  <a:pt x="89909" y="3636"/>
                </a:cubicBezTo>
                <a:lnTo>
                  <a:pt x="89909" y="3636"/>
                </a:lnTo>
                <a:cubicBezTo>
                  <a:pt x="88515" y="3212"/>
                  <a:pt x="87303" y="3485"/>
                  <a:pt x="86273" y="4455"/>
                </a:cubicBezTo>
                <a:lnTo>
                  <a:pt x="86273" y="4455"/>
                </a:lnTo>
                <a:lnTo>
                  <a:pt x="79091" y="11727"/>
                </a:lnTo>
                <a:cubicBezTo>
                  <a:pt x="70424" y="4212"/>
                  <a:pt x="59970" y="303"/>
                  <a:pt x="47727" y="0"/>
                </a:cubicBezTo>
                <a:lnTo>
                  <a:pt x="47727" y="0"/>
                </a:lnTo>
                <a:cubicBezTo>
                  <a:pt x="45485" y="0"/>
                  <a:pt x="43212" y="152"/>
                  <a:pt x="40909" y="455"/>
                </a:cubicBezTo>
                <a:lnTo>
                  <a:pt x="40909" y="455"/>
                </a:lnTo>
                <a:lnTo>
                  <a:pt x="40909" y="14273"/>
                </a:lnTo>
                <a:cubicBezTo>
                  <a:pt x="43030" y="13848"/>
                  <a:pt x="45303" y="13636"/>
                  <a:pt x="47727" y="13636"/>
                </a:cubicBezTo>
                <a:lnTo>
                  <a:pt x="47727" y="13636"/>
                </a:lnTo>
                <a:moveTo>
                  <a:pt x="21273" y="26182"/>
                </a:moveTo>
                <a:lnTo>
                  <a:pt x="21273" y="26182"/>
                </a:lnTo>
                <a:lnTo>
                  <a:pt x="28364" y="33000"/>
                </a:lnTo>
                <a:cubicBezTo>
                  <a:pt x="29333" y="34030"/>
                  <a:pt x="30545" y="34333"/>
                  <a:pt x="32000" y="33909"/>
                </a:cubicBezTo>
                <a:lnTo>
                  <a:pt x="32000" y="33909"/>
                </a:lnTo>
                <a:cubicBezTo>
                  <a:pt x="33273" y="33182"/>
                  <a:pt x="33970" y="32121"/>
                  <a:pt x="34091" y="30727"/>
                </a:cubicBezTo>
                <a:lnTo>
                  <a:pt x="34091" y="30727"/>
                </a:lnTo>
                <a:lnTo>
                  <a:pt x="34091" y="6818"/>
                </a:lnTo>
                <a:cubicBezTo>
                  <a:pt x="33970" y="4697"/>
                  <a:pt x="32848" y="3576"/>
                  <a:pt x="30727" y="3455"/>
                </a:cubicBezTo>
                <a:lnTo>
                  <a:pt x="30727" y="3455"/>
                </a:lnTo>
                <a:lnTo>
                  <a:pt x="6818" y="3455"/>
                </a:lnTo>
                <a:cubicBezTo>
                  <a:pt x="5424" y="3455"/>
                  <a:pt x="4364" y="4152"/>
                  <a:pt x="3636" y="5545"/>
                </a:cubicBezTo>
                <a:lnTo>
                  <a:pt x="3636" y="5545"/>
                </a:lnTo>
                <a:cubicBezTo>
                  <a:pt x="3212" y="6939"/>
                  <a:pt x="3485" y="8152"/>
                  <a:pt x="4455" y="9182"/>
                </a:cubicBezTo>
                <a:lnTo>
                  <a:pt x="4455" y="9182"/>
                </a:lnTo>
                <a:lnTo>
                  <a:pt x="11727" y="16364"/>
                </a:lnTo>
                <a:cubicBezTo>
                  <a:pt x="4212" y="25030"/>
                  <a:pt x="303" y="35485"/>
                  <a:pt x="0" y="47727"/>
                </a:cubicBezTo>
                <a:lnTo>
                  <a:pt x="0" y="47727"/>
                </a:lnTo>
                <a:cubicBezTo>
                  <a:pt x="0" y="50030"/>
                  <a:pt x="152" y="52303"/>
                  <a:pt x="455" y="54545"/>
                </a:cubicBezTo>
                <a:lnTo>
                  <a:pt x="455" y="54545"/>
                </a:lnTo>
                <a:lnTo>
                  <a:pt x="14273" y="54545"/>
                </a:lnTo>
                <a:cubicBezTo>
                  <a:pt x="13848" y="52424"/>
                  <a:pt x="13636" y="50152"/>
                  <a:pt x="13636" y="47727"/>
                </a:cubicBezTo>
                <a:lnTo>
                  <a:pt x="13636" y="47727"/>
                </a:lnTo>
                <a:cubicBezTo>
                  <a:pt x="13758" y="39364"/>
                  <a:pt x="16303" y="32182"/>
                  <a:pt x="21273" y="26182"/>
                </a:cubicBezTo>
                <a:lnTo>
                  <a:pt x="21273" y="26182"/>
                </a:lnTo>
                <a:moveTo>
                  <a:pt x="95000" y="40909"/>
                </a:moveTo>
                <a:lnTo>
                  <a:pt x="95000" y="40909"/>
                </a:lnTo>
                <a:lnTo>
                  <a:pt x="81182" y="40909"/>
                </a:lnTo>
                <a:cubicBezTo>
                  <a:pt x="81606" y="43030"/>
                  <a:pt x="81818" y="45303"/>
                  <a:pt x="81818" y="47727"/>
                </a:cubicBezTo>
                <a:lnTo>
                  <a:pt x="81818" y="47727"/>
                </a:lnTo>
                <a:cubicBezTo>
                  <a:pt x="81697" y="56091"/>
                  <a:pt x="79152" y="63273"/>
                  <a:pt x="74182" y="69273"/>
                </a:cubicBezTo>
                <a:lnTo>
                  <a:pt x="74182" y="69273"/>
                </a:lnTo>
                <a:lnTo>
                  <a:pt x="67091" y="62455"/>
                </a:lnTo>
                <a:cubicBezTo>
                  <a:pt x="66121" y="61424"/>
                  <a:pt x="64909" y="61121"/>
                  <a:pt x="63455" y="61545"/>
                </a:cubicBezTo>
                <a:lnTo>
                  <a:pt x="63455" y="61545"/>
                </a:lnTo>
                <a:cubicBezTo>
                  <a:pt x="62182" y="62273"/>
                  <a:pt x="61485" y="63364"/>
                  <a:pt x="61364" y="64818"/>
                </a:cubicBezTo>
                <a:lnTo>
                  <a:pt x="61364" y="64818"/>
                </a:lnTo>
                <a:lnTo>
                  <a:pt x="61364" y="88636"/>
                </a:lnTo>
                <a:cubicBezTo>
                  <a:pt x="61485" y="90758"/>
                  <a:pt x="62636" y="91909"/>
                  <a:pt x="64818" y="92091"/>
                </a:cubicBezTo>
                <a:lnTo>
                  <a:pt x="64818" y="92091"/>
                </a:lnTo>
                <a:lnTo>
                  <a:pt x="88636" y="92091"/>
                </a:lnTo>
                <a:cubicBezTo>
                  <a:pt x="90030" y="92091"/>
                  <a:pt x="91091" y="91364"/>
                  <a:pt x="91818" y="89909"/>
                </a:cubicBezTo>
                <a:lnTo>
                  <a:pt x="91818" y="89909"/>
                </a:lnTo>
                <a:cubicBezTo>
                  <a:pt x="92242" y="88515"/>
                  <a:pt x="91970" y="87303"/>
                  <a:pt x="91000" y="86273"/>
                </a:cubicBezTo>
                <a:lnTo>
                  <a:pt x="91000" y="86273"/>
                </a:lnTo>
                <a:lnTo>
                  <a:pt x="83727" y="79091"/>
                </a:lnTo>
                <a:cubicBezTo>
                  <a:pt x="91242" y="70424"/>
                  <a:pt x="95152" y="59970"/>
                  <a:pt x="95455" y="47727"/>
                </a:cubicBezTo>
                <a:lnTo>
                  <a:pt x="95455" y="47727"/>
                </a:lnTo>
                <a:cubicBezTo>
                  <a:pt x="95455" y="45485"/>
                  <a:pt x="95303" y="43212"/>
                  <a:pt x="95000" y="40909"/>
                </a:cubicBezTo>
                <a:lnTo>
                  <a:pt x="95000" y="40909"/>
                </a:lnTo>
                <a:moveTo>
                  <a:pt x="47727" y="81818"/>
                </a:moveTo>
                <a:lnTo>
                  <a:pt x="47727" y="81818"/>
                </a:lnTo>
                <a:cubicBezTo>
                  <a:pt x="39364" y="81697"/>
                  <a:pt x="32182" y="79152"/>
                  <a:pt x="26182" y="74182"/>
                </a:cubicBezTo>
                <a:lnTo>
                  <a:pt x="26182" y="74182"/>
                </a:lnTo>
                <a:lnTo>
                  <a:pt x="33000" y="67091"/>
                </a:lnTo>
                <a:cubicBezTo>
                  <a:pt x="34030" y="66121"/>
                  <a:pt x="34333" y="64909"/>
                  <a:pt x="33909" y="63455"/>
                </a:cubicBezTo>
                <a:lnTo>
                  <a:pt x="33909" y="63455"/>
                </a:lnTo>
                <a:cubicBezTo>
                  <a:pt x="33182" y="62182"/>
                  <a:pt x="32121" y="61485"/>
                  <a:pt x="30727" y="61364"/>
                </a:cubicBezTo>
                <a:lnTo>
                  <a:pt x="30727" y="61364"/>
                </a:lnTo>
                <a:lnTo>
                  <a:pt x="6818" y="61364"/>
                </a:lnTo>
                <a:cubicBezTo>
                  <a:pt x="4697" y="61485"/>
                  <a:pt x="3576" y="62636"/>
                  <a:pt x="3455" y="64818"/>
                </a:cubicBezTo>
                <a:lnTo>
                  <a:pt x="3455" y="64818"/>
                </a:lnTo>
                <a:lnTo>
                  <a:pt x="3455" y="88636"/>
                </a:lnTo>
                <a:cubicBezTo>
                  <a:pt x="3455" y="90030"/>
                  <a:pt x="4152" y="91091"/>
                  <a:pt x="5545" y="91818"/>
                </a:cubicBezTo>
                <a:lnTo>
                  <a:pt x="5545" y="91818"/>
                </a:lnTo>
                <a:cubicBezTo>
                  <a:pt x="6939" y="92242"/>
                  <a:pt x="8152" y="91970"/>
                  <a:pt x="9182" y="91000"/>
                </a:cubicBezTo>
                <a:lnTo>
                  <a:pt x="9182" y="91000"/>
                </a:lnTo>
                <a:lnTo>
                  <a:pt x="16364" y="83727"/>
                </a:lnTo>
                <a:cubicBezTo>
                  <a:pt x="25030" y="91242"/>
                  <a:pt x="35485" y="95152"/>
                  <a:pt x="47727" y="95455"/>
                </a:cubicBezTo>
                <a:lnTo>
                  <a:pt x="47727" y="95455"/>
                </a:lnTo>
                <a:cubicBezTo>
                  <a:pt x="50030" y="95455"/>
                  <a:pt x="52303" y="95303"/>
                  <a:pt x="54545" y="95000"/>
                </a:cubicBezTo>
                <a:lnTo>
                  <a:pt x="54545" y="95000"/>
                </a:lnTo>
                <a:lnTo>
                  <a:pt x="54545" y="81182"/>
                </a:lnTo>
                <a:cubicBezTo>
                  <a:pt x="52424" y="81606"/>
                  <a:pt x="50152" y="81818"/>
                  <a:pt x="47727" y="81818"/>
                </a:cubicBezTo>
                <a:lnTo>
                  <a:pt x="47727" y="81818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639327728-32"/>
          <p:cNvCxnSpPr/>
          <p:nvPr/>
        </p:nvCxnSpPr>
        <p:spPr>
          <a:xfrm>
            <a:off x="6284119" y="2241947"/>
            <a:ext cx="2424113" cy="914"/>
          </a:xfrm>
          <a:prstGeom prst="line">
            <a:avLst/>
          </a:prstGeom>
          <a:ln w="7144" cap="flat">
            <a:solidFill>
              <a:srgbClr val="EBE4D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327729-34"/>
          <p:cNvSpPr/>
          <p:nvPr/>
        </p:nvSpPr>
        <p:spPr>
          <a:xfrm>
            <a:off x="6284119" y="2663428"/>
            <a:ext cx="2424113" cy="319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76" y="0"/>
                </a:moveTo>
                <a:lnTo>
                  <a:pt x="98824" y="0"/>
                </a:lnTo>
                <a:lnTo>
                  <a:pt x="98937" y="29"/>
                </a:lnTo>
                <a:lnTo>
                  <a:pt x="99055" y="176"/>
                </a:lnTo>
                <a:lnTo>
                  <a:pt x="99165" y="382"/>
                </a:lnTo>
                <a:lnTo>
                  <a:pt x="99275" y="676"/>
                </a:lnTo>
                <a:lnTo>
                  <a:pt x="99376" y="1029"/>
                </a:lnTo>
                <a:lnTo>
                  <a:pt x="99478" y="1500"/>
                </a:lnTo>
                <a:lnTo>
                  <a:pt x="99569" y="2000"/>
                </a:lnTo>
                <a:lnTo>
                  <a:pt x="99655" y="2588"/>
                </a:lnTo>
                <a:lnTo>
                  <a:pt x="99733" y="3235"/>
                </a:lnTo>
                <a:lnTo>
                  <a:pt x="99800" y="3912"/>
                </a:lnTo>
                <a:lnTo>
                  <a:pt x="99863" y="4676"/>
                </a:lnTo>
                <a:lnTo>
                  <a:pt x="99910" y="5441"/>
                </a:lnTo>
                <a:lnTo>
                  <a:pt x="99949" y="6265"/>
                </a:lnTo>
                <a:lnTo>
                  <a:pt x="99976" y="7088"/>
                </a:lnTo>
                <a:lnTo>
                  <a:pt x="99996" y="7971"/>
                </a:lnTo>
                <a:lnTo>
                  <a:pt x="100000" y="8824"/>
                </a:lnTo>
                <a:lnTo>
                  <a:pt x="100000" y="91176"/>
                </a:lnTo>
                <a:lnTo>
                  <a:pt x="99996" y="92029"/>
                </a:lnTo>
                <a:lnTo>
                  <a:pt x="99976" y="92912"/>
                </a:lnTo>
                <a:lnTo>
                  <a:pt x="99949" y="93735"/>
                </a:lnTo>
                <a:lnTo>
                  <a:pt x="99910" y="94559"/>
                </a:lnTo>
                <a:lnTo>
                  <a:pt x="99863" y="95324"/>
                </a:lnTo>
                <a:lnTo>
                  <a:pt x="99800" y="96088"/>
                </a:lnTo>
                <a:lnTo>
                  <a:pt x="99733" y="96765"/>
                </a:lnTo>
                <a:lnTo>
                  <a:pt x="99655" y="97412"/>
                </a:lnTo>
                <a:lnTo>
                  <a:pt x="99569" y="98000"/>
                </a:lnTo>
                <a:lnTo>
                  <a:pt x="99478" y="98500"/>
                </a:lnTo>
                <a:lnTo>
                  <a:pt x="99376" y="98971"/>
                </a:lnTo>
                <a:lnTo>
                  <a:pt x="99275" y="99324"/>
                </a:lnTo>
                <a:lnTo>
                  <a:pt x="99165" y="99618"/>
                </a:lnTo>
                <a:lnTo>
                  <a:pt x="99055" y="99824"/>
                </a:lnTo>
                <a:lnTo>
                  <a:pt x="98937" y="99971"/>
                </a:lnTo>
                <a:lnTo>
                  <a:pt x="98824" y="100000"/>
                </a:lnTo>
                <a:lnTo>
                  <a:pt x="1176" y="100000"/>
                </a:lnTo>
                <a:lnTo>
                  <a:pt x="1063" y="99971"/>
                </a:lnTo>
                <a:lnTo>
                  <a:pt x="945" y="99824"/>
                </a:lnTo>
                <a:lnTo>
                  <a:pt x="835" y="99618"/>
                </a:lnTo>
                <a:lnTo>
                  <a:pt x="725" y="99324"/>
                </a:lnTo>
                <a:lnTo>
                  <a:pt x="624" y="98971"/>
                </a:lnTo>
                <a:lnTo>
                  <a:pt x="522" y="98500"/>
                </a:lnTo>
                <a:lnTo>
                  <a:pt x="431" y="98000"/>
                </a:lnTo>
                <a:lnTo>
                  <a:pt x="345" y="97412"/>
                </a:lnTo>
                <a:lnTo>
                  <a:pt x="267" y="96765"/>
                </a:lnTo>
                <a:lnTo>
                  <a:pt x="200" y="96088"/>
                </a:lnTo>
                <a:lnTo>
                  <a:pt x="137" y="95324"/>
                </a:lnTo>
                <a:lnTo>
                  <a:pt x="90" y="94559"/>
                </a:lnTo>
                <a:lnTo>
                  <a:pt x="51" y="93735"/>
                </a:lnTo>
                <a:lnTo>
                  <a:pt x="24" y="92912"/>
                </a:lnTo>
                <a:lnTo>
                  <a:pt x="4" y="92029"/>
                </a:lnTo>
                <a:lnTo>
                  <a:pt x="0" y="91176"/>
                </a:lnTo>
                <a:lnTo>
                  <a:pt x="0" y="8824"/>
                </a:lnTo>
                <a:lnTo>
                  <a:pt x="4" y="7971"/>
                </a:lnTo>
                <a:lnTo>
                  <a:pt x="24" y="7088"/>
                </a:lnTo>
                <a:lnTo>
                  <a:pt x="51" y="6265"/>
                </a:lnTo>
                <a:lnTo>
                  <a:pt x="90" y="5441"/>
                </a:lnTo>
                <a:lnTo>
                  <a:pt x="137" y="4676"/>
                </a:lnTo>
                <a:lnTo>
                  <a:pt x="200" y="3912"/>
                </a:lnTo>
                <a:lnTo>
                  <a:pt x="267" y="3235"/>
                </a:lnTo>
                <a:lnTo>
                  <a:pt x="345" y="2588"/>
                </a:lnTo>
                <a:lnTo>
                  <a:pt x="431" y="2000"/>
                </a:lnTo>
                <a:lnTo>
                  <a:pt x="522" y="1500"/>
                </a:lnTo>
                <a:lnTo>
                  <a:pt x="624" y="1029"/>
                </a:lnTo>
                <a:lnTo>
                  <a:pt x="725" y="676"/>
                </a:lnTo>
                <a:lnTo>
                  <a:pt x="835" y="382"/>
                </a:lnTo>
                <a:lnTo>
                  <a:pt x="945" y="176"/>
                </a:lnTo>
                <a:lnTo>
                  <a:pt x="1063" y="29"/>
                </a:lnTo>
                <a:lnTo>
                  <a:pt x="1176" y="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327729-37"/>
          <p:cNvSpPr/>
          <p:nvPr/>
        </p:nvSpPr>
        <p:spPr>
          <a:xfrm>
            <a:off x="6284119" y="2663428"/>
            <a:ext cx="28575" cy="319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3"/>
                </a:lnTo>
                <a:lnTo>
                  <a:pt x="80491" y="172"/>
                </a:lnTo>
                <a:lnTo>
                  <a:pt x="70972" y="386"/>
                </a:lnTo>
                <a:lnTo>
                  <a:pt x="61732" y="682"/>
                </a:lnTo>
                <a:lnTo>
                  <a:pt x="52860" y="1057"/>
                </a:lnTo>
                <a:lnTo>
                  <a:pt x="44443" y="1509"/>
                </a:lnTo>
                <a:lnTo>
                  <a:pt x="36561" y="2033"/>
                </a:lnTo>
                <a:lnTo>
                  <a:pt x="29289" y="2623"/>
                </a:lnTo>
                <a:lnTo>
                  <a:pt x="22699" y="3274"/>
                </a:lnTo>
                <a:lnTo>
                  <a:pt x="16853" y="3980"/>
                </a:lnTo>
                <a:lnTo>
                  <a:pt x="11808" y="4734"/>
                </a:lnTo>
                <a:lnTo>
                  <a:pt x="7612" y="5528"/>
                </a:lnTo>
                <a:lnTo>
                  <a:pt x="4306" y="6356"/>
                </a:lnTo>
                <a:lnTo>
                  <a:pt x="1921" y="7208"/>
                </a:lnTo>
                <a:lnTo>
                  <a:pt x="482" y="8077"/>
                </a:lnTo>
                <a:lnTo>
                  <a:pt x="0" y="8955"/>
                </a:lnTo>
                <a:lnTo>
                  <a:pt x="0" y="91045"/>
                </a:lnTo>
                <a:lnTo>
                  <a:pt x="482" y="91923"/>
                </a:lnTo>
                <a:lnTo>
                  <a:pt x="1921" y="92792"/>
                </a:lnTo>
                <a:lnTo>
                  <a:pt x="4306" y="93644"/>
                </a:lnTo>
                <a:lnTo>
                  <a:pt x="7612" y="94472"/>
                </a:lnTo>
                <a:lnTo>
                  <a:pt x="11808" y="95266"/>
                </a:lnTo>
                <a:lnTo>
                  <a:pt x="16853" y="96020"/>
                </a:lnTo>
                <a:lnTo>
                  <a:pt x="22699" y="96726"/>
                </a:lnTo>
                <a:lnTo>
                  <a:pt x="29289" y="97377"/>
                </a:lnTo>
                <a:lnTo>
                  <a:pt x="36561" y="97967"/>
                </a:lnTo>
                <a:lnTo>
                  <a:pt x="44443" y="98491"/>
                </a:lnTo>
                <a:lnTo>
                  <a:pt x="52860" y="98943"/>
                </a:lnTo>
                <a:lnTo>
                  <a:pt x="61732" y="99318"/>
                </a:lnTo>
                <a:lnTo>
                  <a:pt x="70972" y="99614"/>
                </a:lnTo>
                <a:lnTo>
                  <a:pt x="80491" y="99828"/>
                </a:lnTo>
                <a:lnTo>
                  <a:pt x="90198" y="9995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57"/>
                </a:lnTo>
                <a:lnTo>
                  <a:pt x="95123" y="99828"/>
                </a:lnTo>
                <a:lnTo>
                  <a:pt x="92743" y="99614"/>
                </a:lnTo>
                <a:lnTo>
                  <a:pt x="90433" y="99318"/>
                </a:lnTo>
                <a:lnTo>
                  <a:pt x="88215" y="98943"/>
                </a:lnTo>
                <a:lnTo>
                  <a:pt x="86111" y="98491"/>
                </a:lnTo>
                <a:lnTo>
                  <a:pt x="84140" y="97967"/>
                </a:lnTo>
                <a:lnTo>
                  <a:pt x="82322" y="97377"/>
                </a:lnTo>
                <a:lnTo>
                  <a:pt x="80675" y="96726"/>
                </a:lnTo>
                <a:lnTo>
                  <a:pt x="79213" y="96020"/>
                </a:lnTo>
                <a:lnTo>
                  <a:pt x="77952" y="95266"/>
                </a:lnTo>
                <a:lnTo>
                  <a:pt x="76903" y="94472"/>
                </a:lnTo>
                <a:lnTo>
                  <a:pt x="76076" y="93644"/>
                </a:lnTo>
                <a:lnTo>
                  <a:pt x="75480" y="92792"/>
                </a:lnTo>
                <a:lnTo>
                  <a:pt x="75120" y="91923"/>
                </a:lnTo>
                <a:lnTo>
                  <a:pt x="75000" y="91045"/>
                </a:lnTo>
                <a:lnTo>
                  <a:pt x="75000" y="8955"/>
                </a:lnTo>
                <a:lnTo>
                  <a:pt x="75120" y="8077"/>
                </a:lnTo>
                <a:lnTo>
                  <a:pt x="75480" y="7208"/>
                </a:lnTo>
                <a:lnTo>
                  <a:pt x="76076" y="6356"/>
                </a:lnTo>
                <a:lnTo>
                  <a:pt x="76903" y="5528"/>
                </a:lnTo>
                <a:lnTo>
                  <a:pt x="77952" y="4734"/>
                </a:lnTo>
                <a:lnTo>
                  <a:pt x="79213" y="3980"/>
                </a:lnTo>
                <a:lnTo>
                  <a:pt x="80675" y="3274"/>
                </a:lnTo>
                <a:lnTo>
                  <a:pt x="82322" y="2623"/>
                </a:lnTo>
                <a:lnTo>
                  <a:pt x="84140" y="2033"/>
                </a:lnTo>
                <a:lnTo>
                  <a:pt x="86111" y="1509"/>
                </a:lnTo>
                <a:lnTo>
                  <a:pt x="88215" y="1057"/>
                </a:lnTo>
                <a:lnTo>
                  <a:pt x="90433" y="682"/>
                </a:lnTo>
                <a:lnTo>
                  <a:pt x="92743" y="386"/>
                </a:lnTo>
                <a:lnTo>
                  <a:pt x="95123" y="172"/>
                </a:lnTo>
                <a:lnTo>
                  <a:pt x="97550" y="4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5639327733-40"/>
          <p:cNvCxnSpPr/>
          <p:nvPr/>
        </p:nvCxnSpPr>
        <p:spPr>
          <a:xfrm>
            <a:off x="6284119" y="3086100"/>
            <a:ext cx="2424113" cy="914"/>
          </a:xfrm>
          <a:prstGeom prst="line">
            <a:avLst/>
          </a:prstGeom>
          <a:ln w="7144" cap="flat">
            <a:solidFill>
              <a:srgbClr val="EBE4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639327727-25"/>
          <p:cNvSpPr/>
          <p:nvPr/>
        </p:nvSpPr>
        <p:spPr>
          <a:xfrm>
            <a:off x="6284119" y="3353991"/>
            <a:ext cx="2424113" cy="261938"/>
          </a:xfrm>
          <a:prstGeom prst="roundRect">
            <a:avLst>
              <a:gd name="adj" fmla="val 50000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328677-11"/>
          <p:cNvSpPr/>
          <p:nvPr/>
        </p:nvSpPr>
        <p:spPr>
          <a:xfrm>
            <a:off x="6850410" y="343733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13636"/>
                </a:moveTo>
                <a:lnTo>
                  <a:pt x="47727" y="13636"/>
                </a:lnTo>
                <a:cubicBezTo>
                  <a:pt x="56091" y="13758"/>
                  <a:pt x="63273" y="16303"/>
                  <a:pt x="69273" y="21273"/>
                </a:cubicBezTo>
                <a:lnTo>
                  <a:pt x="69273" y="21273"/>
                </a:lnTo>
                <a:lnTo>
                  <a:pt x="62455" y="28364"/>
                </a:lnTo>
                <a:cubicBezTo>
                  <a:pt x="61424" y="29333"/>
                  <a:pt x="61121" y="30545"/>
                  <a:pt x="61545" y="32000"/>
                </a:cubicBezTo>
                <a:lnTo>
                  <a:pt x="61545" y="32000"/>
                </a:lnTo>
                <a:cubicBezTo>
                  <a:pt x="62273" y="33273"/>
                  <a:pt x="63364" y="33970"/>
                  <a:pt x="64818" y="34091"/>
                </a:cubicBezTo>
                <a:lnTo>
                  <a:pt x="64818" y="34091"/>
                </a:lnTo>
                <a:lnTo>
                  <a:pt x="88636" y="34091"/>
                </a:lnTo>
                <a:cubicBezTo>
                  <a:pt x="90758" y="33970"/>
                  <a:pt x="91909" y="32848"/>
                  <a:pt x="92091" y="30727"/>
                </a:cubicBezTo>
                <a:lnTo>
                  <a:pt x="92091" y="30727"/>
                </a:lnTo>
                <a:lnTo>
                  <a:pt x="92091" y="6818"/>
                </a:lnTo>
                <a:cubicBezTo>
                  <a:pt x="92091" y="5424"/>
                  <a:pt x="91364" y="4364"/>
                  <a:pt x="89909" y="3636"/>
                </a:cubicBezTo>
                <a:lnTo>
                  <a:pt x="89909" y="3636"/>
                </a:lnTo>
                <a:cubicBezTo>
                  <a:pt x="88515" y="3212"/>
                  <a:pt x="87303" y="3485"/>
                  <a:pt x="86273" y="4455"/>
                </a:cubicBezTo>
                <a:lnTo>
                  <a:pt x="86273" y="4455"/>
                </a:lnTo>
                <a:lnTo>
                  <a:pt x="79091" y="11727"/>
                </a:lnTo>
                <a:cubicBezTo>
                  <a:pt x="70424" y="4212"/>
                  <a:pt x="59970" y="303"/>
                  <a:pt x="47727" y="0"/>
                </a:cubicBezTo>
                <a:lnTo>
                  <a:pt x="47727" y="0"/>
                </a:lnTo>
                <a:cubicBezTo>
                  <a:pt x="45485" y="0"/>
                  <a:pt x="43212" y="152"/>
                  <a:pt x="40909" y="455"/>
                </a:cubicBezTo>
                <a:lnTo>
                  <a:pt x="40909" y="455"/>
                </a:lnTo>
                <a:lnTo>
                  <a:pt x="40909" y="14273"/>
                </a:lnTo>
                <a:cubicBezTo>
                  <a:pt x="43030" y="13848"/>
                  <a:pt x="45303" y="13636"/>
                  <a:pt x="47727" y="13636"/>
                </a:cubicBezTo>
                <a:lnTo>
                  <a:pt x="47727" y="13636"/>
                </a:lnTo>
                <a:moveTo>
                  <a:pt x="21273" y="26182"/>
                </a:moveTo>
                <a:lnTo>
                  <a:pt x="21273" y="26182"/>
                </a:lnTo>
                <a:lnTo>
                  <a:pt x="28364" y="33000"/>
                </a:lnTo>
                <a:cubicBezTo>
                  <a:pt x="29333" y="34030"/>
                  <a:pt x="30545" y="34333"/>
                  <a:pt x="32000" y="33909"/>
                </a:cubicBezTo>
                <a:lnTo>
                  <a:pt x="32000" y="33909"/>
                </a:lnTo>
                <a:cubicBezTo>
                  <a:pt x="33273" y="33182"/>
                  <a:pt x="33970" y="32121"/>
                  <a:pt x="34091" y="30727"/>
                </a:cubicBezTo>
                <a:lnTo>
                  <a:pt x="34091" y="30727"/>
                </a:lnTo>
                <a:lnTo>
                  <a:pt x="34091" y="6818"/>
                </a:lnTo>
                <a:cubicBezTo>
                  <a:pt x="33970" y="4697"/>
                  <a:pt x="32848" y="3576"/>
                  <a:pt x="30727" y="3455"/>
                </a:cubicBezTo>
                <a:lnTo>
                  <a:pt x="30727" y="3455"/>
                </a:lnTo>
                <a:lnTo>
                  <a:pt x="6818" y="3455"/>
                </a:lnTo>
                <a:cubicBezTo>
                  <a:pt x="5424" y="3455"/>
                  <a:pt x="4364" y="4152"/>
                  <a:pt x="3636" y="5545"/>
                </a:cubicBezTo>
                <a:lnTo>
                  <a:pt x="3636" y="5545"/>
                </a:lnTo>
                <a:cubicBezTo>
                  <a:pt x="3212" y="6939"/>
                  <a:pt x="3485" y="8152"/>
                  <a:pt x="4455" y="9182"/>
                </a:cubicBezTo>
                <a:lnTo>
                  <a:pt x="4455" y="9182"/>
                </a:lnTo>
                <a:lnTo>
                  <a:pt x="11727" y="16364"/>
                </a:lnTo>
                <a:cubicBezTo>
                  <a:pt x="4212" y="25030"/>
                  <a:pt x="303" y="35485"/>
                  <a:pt x="0" y="47727"/>
                </a:cubicBezTo>
                <a:lnTo>
                  <a:pt x="0" y="47727"/>
                </a:lnTo>
                <a:cubicBezTo>
                  <a:pt x="0" y="50030"/>
                  <a:pt x="152" y="52303"/>
                  <a:pt x="455" y="54545"/>
                </a:cubicBezTo>
                <a:lnTo>
                  <a:pt x="455" y="54545"/>
                </a:lnTo>
                <a:lnTo>
                  <a:pt x="14273" y="54545"/>
                </a:lnTo>
                <a:cubicBezTo>
                  <a:pt x="13848" y="52424"/>
                  <a:pt x="13636" y="50152"/>
                  <a:pt x="13636" y="47727"/>
                </a:cubicBezTo>
                <a:lnTo>
                  <a:pt x="13636" y="47727"/>
                </a:lnTo>
                <a:cubicBezTo>
                  <a:pt x="13758" y="39364"/>
                  <a:pt x="16303" y="32182"/>
                  <a:pt x="21273" y="26182"/>
                </a:cubicBezTo>
                <a:lnTo>
                  <a:pt x="21273" y="26182"/>
                </a:lnTo>
                <a:moveTo>
                  <a:pt x="95000" y="40909"/>
                </a:moveTo>
                <a:lnTo>
                  <a:pt x="95000" y="40909"/>
                </a:lnTo>
                <a:lnTo>
                  <a:pt x="81182" y="40909"/>
                </a:lnTo>
                <a:cubicBezTo>
                  <a:pt x="81606" y="43030"/>
                  <a:pt x="81818" y="45303"/>
                  <a:pt x="81818" y="47727"/>
                </a:cubicBezTo>
                <a:lnTo>
                  <a:pt x="81818" y="47727"/>
                </a:lnTo>
                <a:cubicBezTo>
                  <a:pt x="81697" y="56091"/>
                  <a:pt x="79152" y="63273"/>
                  <a:pt x="74182" y="69273"/>
                </a:cubicBezTo>
                <a:lnTo>
                  <a:pt x="74182" y="69273"/>
                </a:lnTo>
                <a:lnTo>
                  <a:pt x="67091" y="62455"/>
                </a:lnTo>
                <a:cubicBezTo>
                  <a:pt x="66121" y="61424"/>
                  <a:pt x="64909" y="61121"/>
                  <a:pt x="63455" y="61545"/>
                </a:cubicBezTo>
                <a:lnTo>
                  <a:pt x="63455" y="61545"/>
                </a:lnTo>
                <a:cubicBezTo>
                  <a:pt x="62182" y="62273"/>
                  <a:pt x="61485" y="63364"/>
                  <a:pt x="61364" y="64818"/>
                </a:cubicBezTo>
                <a:lnTo>
                  <a:pt x="61364" y="64818"/>
                </a:lnTo>
                <a:lnTo>
                  <a:pt x="61364" y="88636"/>
                </a:lnTo>
                <a:cubicBezTo>
                  <a:pt x="61485" y="90758"/>
                  <a:pt x="62636" y="91909"/>
                  <a:pt x="64818" y="92091"/>
                </a:cubicBezTo>
                <a:lnTo>
                  <a:pt x="64818" y="92091"/>
                </a:lnTo>
                <a:lnTo>
                  <a:pt x="88636" y="92091"/>
                </a:lnTo>
                <a:cubicBezTo>
                  <a:pt x="90030" y="92091"/>
                  <a:pt x="91091" y="91364"/>
                  <a:pt x="91818" y="89909"/>
                </a:cubicBezTo>
                <a:lnTo>
                  <a:pt x="91818" y="89909"/>
                </a:lnTo>
                <a:cubicBezTo>
                  <a:pt x="92242" y="88515"/>
                  <a:pt x="91970" y="87303"/>
                  <a:pt x="91000" y="86273"/>
                </a:cubicBezTo>
                <a:lnTo>
                  <a:pt x="91000" y="86273"/>
                </a:lnTo>
                <a:lnTo>
                  <a:pt x="83727" y="79091"/>
                </a:lnTo>
                <a:cubicBezTo>
                  <a:pt x="91242" y="70424"/>
                  <a:pt x="95152" y="59970"/>
                  <a:pt x="95455" y="47727"/>
                </a:cubicBezTo>
                <a:lnTo>
                  <a:pt x="95455" y="47727"/>
                </a:lnTo>
                <a:cubicBezTo>
                  <a:pt x="95455" y="45485"/>
                  <a:pt x="95303" y="43212"/>
                  <a:pt x="95000" y="40909"/>
                </a:cubicBezTo>
                <a:lnTo>
                  <a:pt x="95000" y="40909"/>
                </a:lnTo>
                <a:moveTo>
                  <a:pt x="47727" y="81818"/>
                </a:moveTo>
                <a:lnTo>
                  <a:pt x="47727" y="81818"/>
                </a:lnTo>
                <a:cubicBezTo>
                  <a:pt x="39364" y="81697"/>
                  <a:pt x="32182" y="79152"/>
                  <a:pt x="26182" y="74182"/>
                </a:cubicBezTo>
                <a:lnTo>
                  <a:pt x="26182" y="74182"/>
                </a:lnTo>
                <a:lnTo>
                  <a:pt x="33000" y="67091"/>
                </a:lnTo>
                <a:cubicBezTo>
                  <a:pt x="34030" y="66121"/>
                  <a:pt x="34333" y="64909"/>
                  <a:pt x="33909" y="63455"/>
                </a:cubicBezTo>
                <a:lnTo>
                  <a:pt x="33909" y="63455"/>
                </a:lnTo>
                <a:cubicBezTo>
                  <a:pt x="33182" y="62182"/>
                  <a:pt x="32121" y="61485"/>
                  <a:pt x="30727" y="61364"/>
                </a:cubicBezTo>
                <a:lnTo>
                  <a:pt x="30727" y="61364"/>
                </a:lnTo>
                <a:lnTo>
                  <a:pt x="6818" y="61364"/>
                </a:lnTo>
                <a:cubicBezTo>
                  <a:pt x="4697" y="61485"/>
                  <a:pt x="3576" y="62636"/>
                  <a:pt x="3455" y="64818"/>
                </a:cubicBezTo>
                <a:lnTo>
                  <a:pt x="3455" y="64818"/>
                </a:lnTo>
                <a:lnTo>
                  <a:pt x="3455" y="88636"/>
                </a:lnTo>
                <a:cubicBezTo>
                  <a:pt x="3455" y="90030"/>
                  <a:pt x="4152" y="91091"/>
                  <a:pt x="5545" y="91818"/>
                </a:cubicBezTo>
                <a:lnTo>
                  <a:pt x="5545" y="91818"/>
                </a:lnTo>
                <a:cubicBezTo>
                  <a:pt x="6939" y="92242"/>
                  <a:pt x="8152" y="91970"/>
                  <a:pt x="9182" y="91000"/>
                </a:cubicBezTo>
                <a:lnTo>
                  <a:pt x="9182" y="91000"/>
                </a:lnTo>
                <a:lnTo>
                  <a:pt x="16364" y="83727"/>
                </a:lnTo>
                <a:cubicBezTo>
                  <a:pt x="25030" y="91242"/>
                  <a:pt x="35485" y="95152"/>
                  <a:pt x="47727" y="95455"/>
                </a:cubicBezTo>
                <a:lnTo>
                  <a:pt x="47727" y="95455"/>
                </a:lnTo>
                <a:cubicBezTo>
                  <a:pt x="50030" y="95455"/>
                  <a:pt x="52303" y="95303"/>
                  <a:pt x="54545" y="95000"/>
                </a:cubicBezTo>
                <a:lnTo>
                  <a:pt x="54545" y="95000"/>
                </a:lnTo>
                <a:lnTo>
                  <a:pt x="54545" y="81182"/>
                </a:lnTo>
                <a:cubicBezTo>
                  <a:pt x="52424" y="81606"/>
                  <a:pt x="50152" y="81818"/>
                  <a:pt x="47727" y="81818"/>
                </a:cubicBezTo>
                <a:lnTo>
                  <a:pt x="47727" y="81818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327736-42"/>
          <p:cNvSpPr/>
          <p:nvPr/>
        </p:nvSpPr>
        <p:spPr>
          <a:xfrm>
            <a:off x="435769" y="1969294"/>
            <a:ext cx="522684" cy="161925"/>
          </a:xfrm>
          <a:prstGeom prst="roundRect">
            <a:avLst>
              <a:gd name="adj" fmla="val 50000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328677-12"/>
          <p:cNvSpPr/>
          <p:nvPr/>
        </p:nvSpPr>
        <p:spPr>
          <a:xfrm>
            <a:off x="435769" y="312301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327736-46"/>
          <p:cNvSpPr/>
          <p:nvPr/>
        </p:nvSpPr>
        <p:spPr>
          <a:xfrm>
            <a:off x="3359944" y="1969294"/>
            <a:ext cx="522684" cy="161925"/>
          </a:xfrm>
          <a:prstGeom prst="roundRect">
            <a:avLst>
              <a:gd name="adj" fmla="val 50000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328677-13"/>
          <p:cNvSpPr/>
          <p:nvPr/>
        </p:nvSpPr>
        <p:spPr>
          <a:xfrm>
            <a:off x="3359944" y="335041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327737-50"/>
          <p:cNvSpPr/>
          <p:nvPr/>
        </p:nvSpPr>
        <p:spPr>
          <a:xfrm>
            <a:off x="6284119" y="1969294"/>
            <a:ext cx="522684" cy="161925"/>
          </a:xfrm>
          <a:prstGeom prst="roundRect">
            <a:avLst>
              <a:gd name="adj" fmla="val 50000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328678-14"/>
          <p:cNvSpPr/>
          <p:nvPr/>
        </p:nvSpPr>
        <p:spPr>
          <a:xfrm>
            <a:off x="6284119" y="314682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327735-41"/>
          <p:cNvSpPr txBox="1"/>
          <p:nvPr/>
        </p:nvSpPr>
        <p:spPr>
          <a:xfrm>
            <a:off x="535781" y="1983581"/>
            <a:ext cx="47267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判定 1</a:t>
            </a:r>
            <a:endParaRPr/>
          </a:p>
        </p:txBody>
      </p:sp>
      <p:sp>
        <p:nvSpPr>
          <p:cNvPr id="40" name="el-1785639327736-43"/>
          <p:cNvSpPr txBox="1"/>
          <p:nvPr/>
        </p:nvSpPr>
        <p:spPr>
          <a:xfrm>
            <a:off x="1029891" y="1947863"/>
            <a:ext cx="77584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SSS 相似</a:t>
            </a:r>
            <a:endParaRPr/>
          </a:p>
        </p:txBody>
      </p:sp>
      <p:sp>
        <p:nvSpPr>
          <p:cNvPr id="41" name="el-1785639327725-17"/>
          <p:cNvSpPr txBox="1"/>
          <p:nvPr/>
        </p:nvSpPr>
        <p:spPr>
          <a:xfrm>
            <a:off x="435769" y="2302669"/>
            <a:ext cx="2491978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三边成比例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的两个三角形相似</a:t>
            </a:r>
            <a:endParaRPr/>
          </a:p>
        </p:txBody>
      </p:sp>
      <p:sp>
        <p:nvSpPr>
          <p:cNvPr id="42" name="el-1785639327727-27"/>
          <p:cNvSpPr txBox="1"/>
          <p:nvPr/>
        </p:nvSpPr>
        <p:spPr>
          <a:xfrm>
            <a:off x="475059" y="2734866"/>
            <a:ext cx="236696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28">
                <a:solidFill>
                  <a:srgbClr val="1A1A1A"/>
                </a:solidFill>
                <a:latin typeface="Times New Roman"/>
                <a:ea typeface="Times New Roman"/>
                <a:cs typeface="Times New Roman"/>
              </a:rPr>
              <a:t>AB/A'B' = BC/B'C' = AC/A'C'</a:t>
            </a:r>
            <a:endParaRPr/>
          </a:p>
        </p:txBody>
      </p:sp>
      <p:sp>
        <p:nvSpPr>
          <p:cNvPr id="43" name="el-1785639327736-44"/>
          <p:cNvSpPr txBox="1"/>
          <p:nvPr/>
        </p:nvSpPr>
        <p:spPr>
          <a:xfrm>
            <a:off x="592931" y="3108722"/>
            <a:ext cx="233124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三边对应成比例 → 三角形相似</a:t>
            </a:r>
            <a:endParaRPr/>
          </a:p>
        </p:txBody>
      </p:sp>
      <p:sp>
        <p:nvSpPr>
          <p:cNvPr id="44" name="el-1785639327725-18"/>
          <p:cNvSpPr txBox="1"/>
          <p:nvPr/>
        </p:nvSpPr>
        <p:spPr>
          <a:xfrm>
            <a:off x="492919" y="3387328"/>
            <a:ext cx="23098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0734">
              <a:lnSpc>
                <a:spcPct val="100000"/>
              </a:lnSpc>
            </a:pPr>
            <a:r>
              <a:rPr sz="900" spc="28">
                <a:solidFill>
                  <a:srgbClr val="6B5E4A"/>
                </a:solidFill>
                <a:latin typeface="Microsoft YaHei"/>
                <a:ea typeface="Microsoft YaHei"/>
                <a:cs typeface="Microsoft YaHei"/>
              </a:rPr>
              <a:t>类比全等 SSS</a:t>
            </a:r>
            <a:endParaRPr/>
          </a:p>
        </p:txBody>
      </p:sp>
      <p:sp>
        <p:nvSpPr>
          <p:cNvPr id="45" name="el-1785639327736-45"/>
          <p:cNvSpPr txBox="1"/>
          <p:nvPr/>
        </p:nvSpPr>
        <p:spPr>
          <a:xfrm>
            <a:off x="3459956" y="1983581"/>
            <a:ext cx="47267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判定 2</a:t>
            </a:r>
            <a:endParaRPr/>
          </a:p>
        </p:txBody>
      </p:sp>
      <p:sp>
        <p:nvSpPr>
          <p:cNvPr id="46" name="el-1785639327736-47"/>
          <p:cNvSpPr txBox="1"/>
          <p:nvPr/>
        </p:nvSpPr>
        <p:spPr>
          <a:xfrm>
            <a:off x="3954066" y="1947863"/>
            <a:ext cx="778966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SAS 相似</a:t>
            </a:r>
            <a:endParaRPr/>
          </a:p>
        </p:txBody>
      </p:sp>
      <p:sp>
        <p:nvSpPr>
          <p:cNvPr id="47" name="el-1785639327725-20"/>
          <p:cNvSpPr txBox="1"/>
          <p:nvPr/>
        </p:nvSpPr>
        <p:spPr>
          <a:xfrm>
            <a:off x="3359944" y="2302669"/>
            <a:ext cx="2424113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两边成比例且夹角相等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的两个三角形相似</a:t>
            </a:r>
            <a:endParaRPr/>
          </a:p>
        </p:txBody>
      </p:sp>
      <p:sp>
        <p:nvSpPr>
          <p:cNvPr id="48" name="el-1785639327728-30"/>
          <p:cNvSpPr txBox="1"/>
          <p:nvPr/>
        </p:nvSpPr>
        <p:spPr>
          <a:xfrm>
            <a:off x="3399234" y="2938463"/>
            <a:ext cx="2366963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28">
                <a:solidFill>
                  <a:srgbClr val="1A1A1A"/>
                </a:solidFill>
                <a:latin typeface="Times New Roman"/>
                <a:ea typeface="Times New Roman"/>
                <a:cs typeface="Times New Roman"/>
              </a:rPr>
              <a:t>AB/A'B' = AC/A'C' ，∠A = ∠A'</a:t>
            </a:r>
            <a:endParaRPr/>
          </a:p>
        </p:txBody>
      </p:sp>
      <p:sp>
        <p:nvSpPr>
          <p:cNvPr id="49" name="el-1785639327736-48"/>
          <p:cNvSpPr txBox="1"/>
          <p:nvPr/>
        </p:nvSpPr>
        <p:spPr>
          <a:xfrm>
            <a:off x="3517106" y="3336131"/>
            <a:ext cx="233124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两边成比例 + 夹角相等 → 相似</a:t>
            </a:r>
            <a:endParaRPr/>
          </a:p>
        </p:txBody>
      </p:sp>
      <p:sp>
        <p:nvSpPr>
          <p:cNvPr id="50" name="el-1785639327726-21"/>
          <p:cNvSpPr txBox="1"/>
          <p:nvPr/>
        </p:nvSpPr>
        <p:spPr>
          <a:xfrm>
            <a:off x="3417094" y="3614738"/>
            <a:ext cx="23098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0734">
              <a:lnSpc>
                <a:spcPct val="100000"/>
              </a:lnSpc>
            </a:pPr>
            <a:r>
              <a:rPr sz="900" spc="28">
                <a:solidFill>
                  <a:srgbClr val="6B5E4A"/>
                </a:solidFill>
                <a:latin typeface="Microsoft YaHei"/>
                <a:ea typeface="Microsoft YaHei"/>
                <a:cs typeface="Microsoft YaHei"/>
              </a:rPr>
              <a:t>类比全等 SAS</a:t>
            </a:r>
            <a:endParaRPr/>
          </a:p>
        </p:txBody>
      </p:sp>
      <p:sp>
        <p:nvSpPr>
          <p:cNvPr id="51" name="el-1785639327736-49"/>
          <p:cNvSpPr txBox="1"/>
          <p:nvPr/>
        </p:nvSpPr>
        <p:spPr>
          <a:xfrm>
            <a:off x="6384131" y="1983581"/>
            <a:ext cx="47267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判定 3</a:t>
            </a:r>
            <a:endParaRPr/>
          </a:p>
        </p:txBody>
      </p:sp>
      <p:sp>
        <p:nvSpPr>
          <p:cNvPr id="52" name="el-1785639327737-51"/>
          <p:cNvSpPr txBox="1"/>
          <p:nvPr/>
        </p:nvSpPr>
        <p:spPr>
          <a:xfrm>
            <a:off x="6878241" y="1947863"/>
            <a:ext cx="67486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AA 相似</a:t>
            </a:r>
            <a:endParaRPr/>
          </a:p>
        </p:txBody>
      </p:sp>
      <p:sp>
        <p:nvSpPr>
          <p:cNvPr id="53" name="el-1785639327726-23"/>
          <p:cNvSpPr txBox="1"/>
          <p:nvPr/>
        </p:nvSpPr>
        <p:spPr>
          <a:xfrm>
            <a:off x="6284119" y="2302669"/>
            <a:ext cx="2491978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两角分别相等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的两个三角形相似</a:t>
            </a:r>
            <a:endParaRPr/>
          </a:p>
        </p:txBody>
      </p:sp>
      <p:sp>
        <p:nvSpPr>
          <p:cNvPr id="54" name="el-1785639327728-33"/>
          <p:cNvSpPr txBox="1"/>
          <p:nvPr/>
        </p:nvSpPr>
        <p:spPr>
          <a:xfrm>
            <a:off x="6323410" y="2734866"/>
            <a:ext cx="2366963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28">
                <a:solidFill>
                  <a:srgbClr val="1A1A1A"/>
                </a:solidFill>
                <a:latin typeface="Times New Roman"/>
                <a:ea typeface="Times New Roman"/>
                <a:cs typeface="Times New Roman"/>
              </a:rPr>
              <a:t>∠A = ∠A' ，∠B = ∠B'</a:t>
            </a:r>
            <a:endParaRPr/>
          </a:p>
        </p:txBody>
      </p:sp>
      <p:sp>
        <p:nvSpPr>
          <p:cNvPr id="55" name="el-1785639327738-52"/>
          <p:cNvSpPr txBox="1"/>
          <p:nvPr/>
        </p:nvSpPr>
        <p:spPr>
          <a:xfrm>
            <a:off x="6441281" y="3132534"/>
            <a:ext cx="233124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两角相等 → 第三角自然相等 → 相似</a:t>
            </a:r>
            <a:endParaRPr/>
          </a:p>
        </p:txBody>
      </p:sp>
      <p:sp>
        <p:nvSpPr>
          <p:cNvPr id="56" name="el-1785639327726-24"/>
          <p:cNvSpPr txBox="1"/>
          <p:nvPr/>
        </p:nvSpPr>
        <p:spPr>
          <a:xfrm>
            <a:off x="6341269" y="3411141"/>
            <a:ext cx="23098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0734">
              <a:lnSpc>
                <a:spcPct val="100000"/>
              </a:lnSpc>
            </a:pPr>
            <a:r>
              <a:rPr sz="900" spc="28">
                <a:solidFill>
                  <a:srgbClr val="6B5E4A"/>
                </a:solidFill>
                <a:latin typeface="Microsoft YaHei"/>
                <a:ea typeface="Microsoft YaHei"/>
                <a:cs typeface="Microsoft YaHei"/>
              </a:rPr>
              <a:t>类比全等 ASA / AAS</a:t>
            </a:r>
            <a:endParaRPr/>
          </a:p>
        </p:txBody>
      </p:sp>
      <p:cxnSp>
        <p:nvCxnSpPr>
          <p:cNvPr id="57" name="el-178563932772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-1785639327721-6"/>
          <p:cNvCxnSpPr/>
          <p:nvPr/>
        </p:nvCxnSpPr>
        <p:spPr>
          <a:xfrm>
            <a:off x="410766" y="180975"/>
            <a:ext cx="914" cy="152400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5639327721-3"/>
          <p:cNvSpPr txBox="1"/>
          <p:nvPr/>
        </p:nvSpPr>
        <p:spPr>
          <a:xfrm>
            <a:off x="521494" y="180975"/>
            <a:ext cx="105906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判定 · 三种方法</a:t>
            </a:r>
            <a:endParaRPr/>
          </a:p>
        </p:txBody>
      </p:sp>
      <p:sp>
        <p:nvSpPr>
          <p:cNvPr id="60" name="el-1785639327721-4"/>
          <p:cNvSpPr txBox="1"/>
          <p:nvPr/>
        </p:nvSpPr>
        <p:spPr>
          <a:xfrm>
            <a:off x="400050" y="4908947"/>
            <a:ext cx="117105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 · 数学 · 相似</a:t>
            </a:r>
            <a:endParaRPr/>
          </a:p>
        </p:txBody>
      </p:sp>
      <p:sp>
        <p:nvSpPr>
          <p:cNvPr id="61" name="el-1785639327721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08 / 17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7672-1"/>
          <p:cNvSpPr/>
          <p:nvPr/>
        </p:nvSpPr>
        <p:spPr>
          <a:xfrm rot="300000">
            <a:off x="8558213" y="4486275"/>
            <a:ext cx="300038" cy="300038"/>
          </a:xfrm>
          <a:prstGeom prst="roundRect">
            <a:avLst>
              <a:gd name="adj" fmla="val 19048"/>
            </a:avLst>
          </a:prstGeom>
          <a:solidFill>
            <a:srgbClr val="F5F1EA">
              <a:alpha val="3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7712-6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7712-65"/>
          <p:cNvSpPr/>
          <p:nvPr/>
        </p:nvSpPr>
        <p:spPr>
          <a:xfrm>
            <a:off x="0" y="0"/>
            <a:ext cx="11430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F6B5E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7674-7"/>
          <p:cNvSpPr txBox="1"/>
          <p:nvPr/>
        </p:nvSpPr>
        <p:spPr>
          <a:xfrm rot="-300000">
            <a:off x="8629613" y="4561281"/>
            <a:ext cx="2143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HL</a:t>
            </a:r>
            <a:endParaRPr/>
          </a:p>
        </p:txBody>
      </p:sp>
      <p:cxnSp>
        <p:nvCxnSpPr>
          <p:cNvPr id="6" name="el-178563932767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327674-6"/>
          <p:cNvCxnSpPr/>
          <p:nvPr/>
        </p:nvCxnSpPr>
        <p:spPr>
          <a:xfrm>
            <a:off x="410766" y="188565"/>
            <a:ext cx="914" cy="137145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327675-8"/>
          <p:cNvCxnSpPr/>
          <p:nvPr/>
        </p:nvCxnSpPr>
        <p:spPr>
          <a:xfrm>
            <a:off x="400050" y="1209675"/>
            <a:ext cx="834390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7677-11"/>
          <p:cNvSpPr/>
          <p:nvPr/>
        </p:nvSpPr>
        <p:spPr>
          <a:xfrm>
            <a:off x="3269010" y="904875"/>
            <a:ext cx="1320403" cy="200025"/>
          </a:xfrm>
          <a:prstGeom prst="roundRect">
            <a:avLst>
              <a:gd name="adj" fmla="val 50000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327682-41"/>
          <p:cNvSpPr/>
          <p:nvPr/>
        </p:nvSpPr>
        <p:spPr>
          <a:xfrm>
            <a:off x="5092006" y="1359694"/>
            <a:ext cx="3651945" cy="1069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25" y="0"/>
                </a:lnTo>
                <a:lnTo>
                  <a:pt x="98940" y="18"/>
                </a:lnTo>
                <a:lnTo>
                  <a:pt x="99055" y="80"/>
                </a:lnTo>
                <a:lnTo>
                  <a:pt x="99167" y="170"/>
                </a:lnTo>
                <a:lnTo>
                  <a:pt x="99274" y="304"/>
                </a:lnTo>
                <a:lnTo>
                  <a:pt x="99379" y="473"/>
                </a:lnTo>
                <a:lnTo>
                  <a:pt x="99478" y="679"/>
                </a:lnTo>
                <a:lnTo>
                  <a:pt x="99569" y="911"/>
                </a:lnTo>
                <a:lnTo>
                  <a:pt x="99655" y="1179"/>
                </a:lnTo>
                <a:lnTo>
                  <a:pt x="99734" y="1473"/>
                </a:lnTo>
                <a:lnTo>
                  <a:pt x="99802" y="1786"/>
                </a:lnTo>
                <a:lnTo>
                  <a:pt x="99862" y="2125"/>
                </a:lnTo>
                <a:lnTo>
                  <a:pt x="99911" y="2482"/>
                </a:lnTo>
                <a:lnTo>
                  <a:pt x="99950" y="2848"/>
                </a:lnTo>
                <a:lnTo>
                  <a:pt x="99977" y="3232"/>
                </a:lnTo>
                <a:lnTo>
                  <a:pt x="99995" y="3625"/>
                </a:lnTo>
                <a:lnTo>
                  <a:pt x="100000" y="4018"/>
                </a:lnTo>
                <a:lnTo>
                  <a:pt x="100000" y="95982"/>
                </a:lnTo>
                <a:lnTo>
                  <a:pt x="99995" y="96375"/>
                </a:lnTo>
                <a:lnTo>
                  <a:pt x="99977" y="96768"/>
                </a:lnTo>
                <a:lnTo>
                  <a:pt x="99950" y="97152"/>
                </a:lnTo>
                <a:lnTo>
                  <a:pt x="99911" y="97518"/>
                </a:lnTo>
                <a:lnTo>
                  <a:pt x="99862" y="97875"/>
                </a:lnTo>
                <a:lnTo>
                  <a:pt x="99802" y="98214"/>
                </a:lnTo>
                <a:lnTo>
                  <a:pt x="99734" y="98527"/>
                </a:lnTo>
                <a:lnTo>
                  <a:pt x="99655" y="98821"/>
                </a:lnTo>
                <a:lnTo>
                  <a:pt x="99569" y="99089"/>
                </a:lnTo>
                <a:lnTo>
                  <a:pt x="99478" y="99321"/>
                </a:lnTo>
                <a:lnTo>
                  <a:pt x="99379" y="99527"/>
                </a:lnTo>
                <a:lnTo>
                  <a:pt x="99274" y="99696"/>
                </a:lnTo>
                <a:lnTo>
                  <a:pt x="99167" y="99830"/>
                </a:lnTo>
                <a:lnTo>
                  <a:pt x="99055" y="99920"/>
                </a:lnTo>
                <a:lnTo>
                  <a:pt x="98940" y="99982"/>
                </a:lnTo>
                <a:lnTo>
                  <a:pt x="98825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5F1EA">
              <a:alpha val="7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327685-44"/>
          <p:cNvSpPr/>
          <p:nvPr/>
        </p:nvSpPr>
        <p:spPr>
          <a:xfrm>
            <a:off x="5092006" y="1359694"/>
            <a:ext cx="3651945" cy="1069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2F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327695-58"/>
          <p:cNvSpPr/>
          <p:nvPr/>
        </p:nvSpPr>
        <p:spPr>
          <a:xfrm>
            <a:off x="5234881" y="1735931"/>
            <a:ext cx="57150" cy="57150"/>
          </a:xfrm>
          <a:prstGeom prst="roundRect">
            <a:avLst>
              <a:gd name="adj" fmla="val 1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327695-59"/>
          <p:cNvSpPr/>
          <p:nvPr/>
        </p:nvSpPr>
        <p:spPr>
          <a:xfrm>
            <a:off x="5234881" y="1971675"/>
            <a:ext cx="57150" cy="57150"/>
          </a:xfrm>
          <a:prstGeom prst="roundRect">
            <a:avLst>
              <a:gd name="adj" fmla="val 1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327696-60"/>
          <p:cNvSpPr/>
          <p:nvPr/>
        </p:nvSpPr>
        <p:spPr>
          <a:xfrm>
            <a:off x="5234881" y="2207419"/>
            <a:ext cx="57150" cy="57150"/>
          </a:xfrm>
          <a:prstGeom prst="roundRect">
            <a:avLst>
              <a:gd name="adj" fmla="val 1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327692-55"/>
          <p:cNvSpPr/>
          <p:nvPr/>
        </p:nvSpPr>
        <p:spPr>
          <a:xfrm>
            <a:off x="6968356" y="2159794"/>
            <a:ext cx="479822" cy="171450"/>
          </a:xfrm>
          <a:prstGeom prst="roundRect">
            <a:avLst>
              <a:gd name="adj" fmla="val 11111"/>
            </a:avLst>
          </a:prstGeom>
          <a:solidFill>
            <a:srgbClr val="2F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327692-55__text"/>
          <p:cNvSpPr txBox="1"/>
          <p:nvPr/>
        </p:nvSpPr>
        <p:spPr>
          <a:xfrm>
            <a:off x="6968356" y="2159794"/>
            <a:ext cx="47982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HL相似</a:t>
            </a:r>
            <a:endParaRPr/>
          </a:p>
        </p:txBody>
      </p:sp>
      <p:sp>
        <p:nvSpPr>
          <p:cNvPr id="17" name="el-1785639327683-42"/>
          <p:cNvSpPr/>
          <p:nvPr/>
        </p:nvSpPr>
        <p:spPr>
          <a:xfrm>
            <a:off x="5092006" y="2514600"/>
            <a:ext cx="3651945" cy="1243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25" y="0"/>
                </a:lnTo>
                <a:lnTo>
                  <a:pt x="98940" y="15"/>
                </a:lnTo>
                <a:lnTo>
                  <a:pt x="99055" y="69"/>
                </a:lnTo>
                <a:lnTo>
                  <a:pt x="99167" y="145"/>
                </a:lnTo>
                <a:lnTo>
                  <a:pt x="99274" y="260"/>
                </a:lnTo>
                <a:lnTo>
                  <a:pt x="99379" y="405"/>
                </a:lnTo>
                <a:lnTo>
                  <a:pt x="99478" y="580"/>
                </a:lnTo>
                <a:lnTo>
                  <a:pt x="99569" y="779"/>
                </a:lnTo>
                <a:lnTo>
                  <a:pt x="99655" y="1008"/>
                </a:lnTo>
                <a:lnTo>
                  <a:pt x="99734" y="1260"/>
                </a:lnTo>
                <a:lnTo>
                  <a:pt x="99802" y="1527"/>
                </a:lnTo>
                <a:lnTo>
                  <a:pt x="99862" y="1817"/>
                </a:lnTo>
                <a:lnTo>
                  <a:pt x="99911" y="2122"/>
                </a:lnTo>
                <a:lnTo>
                  <a:pt x="99950" y="2435"/>
                </a:lnTo>
                <a:lnTo>
                  <a:pt x="99977" y="2763"/>
                </a:lnTo>
                <a:lnTo>
                  <a:pt x="99995" y="3099"/>
                </a:lnTo>
                <a:lnTo>
                  <a:pt x="100000" y="3435"/>
                </a:lnTo>
                <a:lnTo>
                  <a:pt x="100000" y="96565"/>
                </a:lnTo>
                <a:lnTo>
                  <a:pt x="99995" y="96901"/>
                </a:lnTo>
                <a:lnTo>
                  <a:pt x="99977" y="97237"/>
                </a:lnTo>
                <a:lnTo>
                  <a:pt x="99950" y="97565"/>
                </a:lnTo>
                <a:lnTo>
                  <a:pt x="99911" y="97878"/>
                </a:lnTo>
                <a:lnTo>
                  <a:pt x="99862" y="98183"/>
                </a:lnTo>
                <a:lnTo>
                  <a:pt x="99802" y="98473"/>
                </a:lnTo>
                <a:lnTo>
                  <a:pt x="99734" y="98740"/>
                </a:lnTo>
                <a:lnTo>
                  <a:pt x="99655" y="98992"/>
                </a:lnTo>
                <a:lnTo>
                  <a:pt x="99569" y="99221"/>
                </a:lnTo>
                <a:lnTo>
                  <a:pt x="99478" y="99420"/>
                </a:lnTo>
                <a:lnTo>
                  <a:pt x="99379" y="99595"/>
                </a:lnTo>
                <a:lnTo>
                  <a:pt x="99274" y="99740"/>
                </a:lnTo>
                <a:lnTo>
                  <a:pt x="99167" y="99855"/>
                </a:lnTo>
                <a:lnTo>
                  <a:pt x="99055" y="99931"/>
                </a:lnTo>
                <a:lnTo>
                  <a:pt x="98940" y="99985"/>
                </a:lnTo>
                <a:lnTo>
                  <a:pt x="98825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EBE4D8">
              <a:alpha val="3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9327685-45"/>
          <p:cNvSpPr/>
          <p:nvPr/>
        </p:nvSpPr>
        <p:spPr>
          <a:xfrm>
            <a:off x="5092006" y="2514600"/>
            <a:ext cx="3651945" cy="1243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C4B8A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639327696-61"/>
          <p:cNvSpPr/>
          <p:nvPr/>
        </p:nvSpPr>
        <p:spPr>
          <a:xfrm>
            <a:off x="5234881" y="2871788"/>
            <a:ext cx="57150" cy="57150"/>
          </a:xfrm>
          <a:prstGeom prst="roundRect">
            <a:avLst>
              <a:gd name="adj" fmla="val 16667"/>
            </a:avLst>
          </a:pr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327696-62"/>
          <p:cNvSpPr/>
          <p:nvPr/>
        </p:nvSpPr>
        <p:spPr>
          <a:xfrm>
            <a:off x="5234881" y="3107531"/>
            <a:ext cx="57150" cy="57150"/>
          </a:xfrm>
          <a:prstGeom prst="roundRect">
            <a:avLst>
              <a:gd name="adj" fmla="val 16667"/>
            </a:avLst>
          </a:pr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327697-63"/>
          <p:cNvSpPr/>
          <p:nvPr/>
        </p:nvSpPr>
        <p:spPr>
          <a:xfrm>
            <a:off x="5234881" y="3536156"/>
            <a:ext cx="57150" cy="57150"/>
          </a:xfrm>
          <a:prstGeom prst="roundRect">
            <a:avLst>
              <a:gd name="adj" fmla="val 16667"/>
            </a:avLst>
          </a:pr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327684-43"/>
          <p:cNvSpPr/>
          <p:nvPr/>
        </p:nvSpPr>
        <p:spPr>
          <a:xfrm>
            <a:off x="5092006" y="3871913"/>
            <a:ext cx="3651945" cy="492919"/>
          </a:xfrm>
          <a:prstGeom prst="roundRect">
            <a:avLst>
              <a:gd name="adj" fmla="val 7729"/>
            </a:avLst>
          </a:prstGeom>
          <a:solidFill>
            <a:srgbClr val="2F6B5E">
              <a:alpha val="4000"/>
            </a:srgbClr>
          </a:solidFill>
          <a:ln w="7144" algn="in">
            <a:solidFill>
              <a:srgbClr val="2F6B5E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3" name="el-1785639327688-50"/>
          <p:cNvSpPr/>
          <p:nvPr/>
        </p:nvSpPr>
        <p:spPr>
          <a:xfrm rot="-120000">
            <a:off x="5199162" y="3993357"/>
            <a:ext cx="257175" cy="250031"/>
          </a:xfrm>
          <a:prstGeom prst="roundRect">
            <a:avLst>
              <a:gd name="adj" fmla="val 15238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2F6B5E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639327673-3"/>
          <p:cNvSpPr txBox="1"/>
          <p:nvPr/>
        </p:nvSpPr>
        <p:spPr>
          <a:xfrm>
            <a:off x="521494" y="188565"/>
            <a:ext cx="1187648" cy="1371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判定 · 直角三角形</a:t>
            </a:r>
            <a:endParaRPr/>
          </a:p>
        </p:txBody>
      </p:sp>
      <p:sp>
        <p:nvSpPr>
          <p:cNvPr id="25" name="el-1785639327676-9"/>
          <p:cNvSpPr txBox="1"/>
          <p:nvPr/>
        </p:nvSpPr>
        <p:spPr>
          <a:xfrm>
            <a:off x="400050" y="864394"/>
            <a:ext cx="280466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直角三角形相似的判定 </a:t>
            </a:r>
            <a:r>
              <a:rPr b="1" sz="168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HL</a:t>
            </a:r>
            <a:endParaRPr/>
          </a:p>
        </p:txBody>
      </p:sp>
      <p:sp>
        <p:nvSpPr>
          <p:cNvPr id="26" name="el-1785639327676-10"/>
          <p:cNvSpPr txBox="1"/>
          <p:nvPr/>
        </p:nvSpPr>
        <p:spPr>
          <a:xfrm>
            <a:off x="3383310" y="919163"/>
            <a:ext cx="127039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类比全等·勾股相通</a:t>
            </a:r>
            <a:endParaRPr/>
          </a:p>
        </p:txBody>
      </p:sp>
      <p:sp>
        <p:nvSpPr>
          <p:cNvPr id="27" name="el-1785639327687-46"/>
          <p:cNvSpPr txBox="1"/>
          <p:nvPr/>
        </p:nvSpPr>
        <p:spPr>
          <a:xfrm>
            <a:off x="5234881" y="1445419"/>
            <a:ext cx="3466207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判定方法 </a:t>
            </a:r>
            <a:r>
              <a:rPr b="1" sz="112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· 直角三角形</a:t>
            </a:r>
            <a:endParaRPr/>
          </a:p>
        </p:txBody>
      </p:sp>
      <p:sp>
        <p:nvSpPr>
          <p:cNvPr id="28" name="el-1785639327690-51"/>
          <p:cNvSpPr txBox="1"/>
          <p:nvPr/>
        </p:nvSpPr>
        <p:spPr>
          <a:xfrm>
            <a:off x="5349181" y="1678781"/>
            <a:ext cx="33447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一个锐角相等 → 两直角三角形相似 </a:t>
            </a: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(AA)</a:t>
            </a:r>
            <a:endParaRPr/>
          </a:p>
        </p:txBody>
      </p:sp>
      <p:sp>
        <p:nvSpPr>
          <p:cNvPr id="29" name="el-1785639327690-52"/>
          <p:cNvSpPr txBox="1"/>
          <p:nvPr/>
        </p:nvSpPr>
        <p:spPr>
          <a:xfrm>
            <a:off x="5349181" y="1914525"/>
            <a:ext cx="33447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两组直角边成比例 → 两直角三角形相似 </a:t>
            </a: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(SAS)</a:t>
            </a:r>
            <a:endParaRPr/>
          </a:p>
        </p:txBody>
      </p:sp>
      <p:sp>
        <p:nvSpPr>
          <p:cNvPr id="30" name="el-1785639327691-53"/>
          <p:cNvSpPr txBox="1"/>
          <p:nvPr/>
        </p:nvSpPr>
        <p:spPr>
          <a:xfrm>
            <a:off x="5349181" y="2150269"/>
            <a:ext cx="33447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斜边和一条直角边成比例 → </a:t>
            </a:r>
            <a:r>
              <a:rPr sz="94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endParaRPr/>
          </a:p>
        </p:txBody>
      </p:sp>
      <p:sp>
        <p:nvSpPr>
          <p:cNvPr id="31" name="el-1785639327687-47"/>
          <p:cNvSpPr txBox="1"/>
          <p:nvPr/>
        </p:nvSpPr>
        <p:spPr>
          <a:xfrm>
            <a:off x="5234881" y="2600325"/>
            <a:ext cx="34590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证明思路 </a:t>
            </a:r>
            <a:r>
              <a:rPr b="1" sz="101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· 勾股定理</a:t>
            </a:r>
            <a:endParaRPr/>
          </a:p>
        </p:txBody>
      </p:sp>
      <p:sp>
        <p:nvSpPr>
          <p:cNvPr id="32" name="el-1785639327693-56"/>
          <p:cNvSpPr txBox="1"/>
          <p:nvPr/>
        </p:nvSpPr>
        <p:spPr>
          <a:xfrm>
            <a:off x="5349181" y="2814638"/>
            <a:ext cx="33447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设 AB = k·A'B'，AC = k·A'C'</a:t>
            </a:r>
            <a:endParaRPr/>
          </a:p>
        </p:txBody>
      </p:sp>
      <p:sp>
        <p:nvSpPr>
          <p:cNvPr id="33" name="el-1785639327693-57"/>
          <p:cNvSpPr txBox="1"/>
          <p:nvPr/>
        </p:nvSpPr>
        <p:spPr>
          <a:xfrm>
            <a:off x="5349181" y="3050381"/>
            <a:ext cx="3280470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由勾股定理：BC² = AB² − AC² = k²·(A'B'² − A'C'²) = k²·B'C'²</a:t>
            </a:r>
            <a:endParaRPr/>
          </a:p>
        </p:txBody>
      </p:sp>
      <p:sp>
        <p:nvSpPr>
          <p:cNvPr id="34" name="el-1785639327691-54"/>
          <p:cNvSpPr txBox="1"/>
          <p:nvPr/>
        </p:nvSpPr>
        <p:spPr>
          <a:xfrm>
            <a:off x="5349181" y="3479006"/>
            <a:ext cx="33447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∴ BC = k·B'C'，三边成比例 → </a:t>
            </a: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△ABC ∽ △A'B'C'</a:t>
            </a:r>
            <a:endParaRPr/>
          </a:p>
        </p:txBody>
      </p:sp>
      <p:sp>
        <p:nvSpPr>
          <p:cNvPr id="35" name="el-1785639327688-49"/>
          <p:cNvSpPr txBox="1"/>
          <p:nvPr/>
        </p:nvSpPr>
        <p:spPr>
          <a:xfrm rot="-120000">
            <a:off x="5249168" y="4014788"/>
            <a:ext cx="28575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F6B5E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例</a:t>
            </a:r>
            <a:endParaRPr/>
          </a:p>
        </p:txBody>
      </p:sp>
      <p:sp>
        <p:nvSpPr>
          <p:cNvPr id="36" name="el-1785639327687-48"/>
          <p:cNvSpPr txBox="1"/>
          <p:nvPr/>
        </p:nvSpPr>
        <p:spPr>
          <a:xfrm>
            <a:off x="5542062" y="3936206"/>
            <a:ext cx="3094732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25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Rt△ABC中，∠C=90°，CD是斜边AB上的高 → </a:t>
            </a:r>
            <a:r>
              <a:rPr b="1" sz="95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△ACD ∽ △ABC ∽ △CBD</a:t>
            </a:r>
            <a:endParaRPr/>
          </a:p>
        </p:txBody>
      </p:sp>
      <p:sp>
        <p:nvSpPr>
          <p:cNvPr id="37" name="el-1785639327673-4"/>
          <p:cNvSpPr txBox="1"/>
          <p:nvPr/>
        </p:nvSpPr>
        <p:spPr>
          <a:xfrm>
            <a:off x="400050" y="4908947"/>
            <a:ext cx="101441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九年级·数学·相似</a:t>
            </a:r>
            <a:endParaRPr/>
          </a:p>
        </p:txBody>
      </p:sp>
      <p:sp>
        <p:nvSpPr>
          <p:cNvPr id="38" name="el-1785639327673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09 / 17</a:t>
            </a:r>
            <a:endParaRPr/>
          </a:p>
        </p:txBody>
      </p:sp>
      <p:sp>
        <p:nvSpPr>
          <p:cNvPr id="39" name="el-1785639327678-12"/>
          <p:cNvSpPr/>
          <p:nvPr/>
        </p:nvSpPr>
        <p:spPr>
          <a:xfrm>
            <a:off x="400050" y="1468041"/>
            <a:ext cx="4463356" cy="2788444"/>
          </a:xfrm>
          <a:prstGeom prst="roundRect">
            <a:avLst>
              <a:gd name="adj" fmla="val 2050"/>
            </a:avLst>
          </a:prstGeom>
          <a:solidFill>
            <a:srgbClr val="EBE4D8"/>
          </a:solidFill>
          <a:ln w="7144" algn="in">
            <a:solidFill>
              <a:srgbClr val="C4B8A4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0" name="el-1785639327681-40"/>
          <p:cNvCxnSpPr/>
          <p:nvPr/>
        </p:nvCxnSpPr>
        <p:spPr>
          <a:xfrm>
            <a:off x="492919" y="1802606"/>
            <a:ext cx="4277618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5639327680-13"/>
          <p:cNvSpPr/>
          <p:nvPr/>
        </p:nvSpPr>
        <p:spPr>
          <a:xfrm>
            <a:off x="492919" y="1877616"/>
            <a:ext cx="427761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82142"/>
                </a:moveTo>
                <a:lnTo>
                  <a:pt x="65000" y="82142"/>
                </a:lnTo>
                <a:lnTo>
                  <a:pt x="10000" y="10713"/>
                </a:lnTo>
                <a:close/>
              </a:path>
            </a:pathLst>
          </a:custGeom>
          <a:solidFill>
            <a:srgbClr val="2F6B5E">
              <a:alpha val="6000"/>
            </a:srgbClr>
          </a:solidFill>
          <a:ln w="26730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2" name="el-1785639327680-14"/>
          <p:cNvCxnSpPr/>
          <p:nvPr/>
        </p:nvCxnSpPr>
        <p:spPr>
          <a:xfrm>
            <a:off x="1027621" y="3673759"/>
            <a:ext cx="235269" cy="914"/>
          </a:xfrm>
          <a:prstGeom prst="line">
            <a:avLst/>
          </a:prstGeom>
          <a:ln w="21384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-1785639327680-15"/>
          <p:cNvCxnSpPr/>
          <p:nvPr/>
        </p:nvCxnSpPr>
        <p:spPr>
          <a:xfrm flipV="1">
            <a:off x="1262890" y="3494144"/>
            <a:ext cx="914" cy="179614"/>
          </a:xfrm>
          <a:prstGeom prst="line">
            <a:avLst/>
          </a:prstGeom>
          <a:ln w="21384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5639327680-16"/>
          <p:cNvCxnSpPr/>
          <p:nvPr/>
        </p:nvCxnSpPr>
        <p:spPr>
          <a:xfrm flipV="1">
            <a:off x="920681" y="2841001"/>
            <a:ext cx="1154957" cy="914400"/>
          </a:xfrm>
          <a:prstGeom prst="line">
            <a:avLst/>
          </a:prstGeom>
          <a:ln w="21384" cap="flat">
            <a:solidFill>
              <a:srgbClr val="2F6B5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5639327680-17"/>
          <p:cNvSpPr/>
          <p:nvPr/>
        </p:nvSpPr>
        <p:spPr>
          <a:xfrm>
            <a:off x="492919" y="1877616"/>
            <a:ext cx="4277618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71429"/>
                </a:moveTo>
                <a:lnTo>
                  <a:pt x="85000" y="71429"/>
                </a:lnTo>
                <a:lnTo>
                  <a:pt x="60000" y="32142"/>
                </a:lnTo>
                <a:close/>
              </a:path>
            </a:pathLst>
          </a:custGeom>
          <a:solidFill>
            <a:srgbClr val="2F6B5E">
              <a:alpha val="5000"/>
            </a:srgbClr>
          </a:solidFill>
          <a:ln w="21384" algn="ctr">
            <a:solidFill>
              <a:srgbClr val="2C2C2C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46" name="el-1785639327680-18"/>
          <p:cNvCxnSpPr/>
          <p:nvPr/>
        </p:nvCxnSpPr>
        <p:spPr>
          <a:xfrm>
            <a:off x="3166430" y="3428830"/>
            <a:ext cx="149717" cy="914"/>
          </a:xfrm>
          <a:prstGeom prst="line">
            <a:avLst/>
          </a:prstGeom>
          <a:ln w="16038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-1785639327680-19"/>
          <p:cNvCxnSpPr/>
          <p:nvPr/>
        </p:nvCxnSpPr>
        <p:spPr>
          <a:xfrm flipV="1">
            <a:off x="3316147" y="3314530"/>
            <a:ext cx="914" cy="114300"/>
          </a:xfrm>
          <a:prstGeom prst="line">
            <a:avLst/>
          </a:prstGeom>
          <a:ln w="16038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el-1785639327680-20"/>
          <p:cNvCxnSpPr/>
          <p:nvPr/>
        </p:nvCxnSpPr>
        <p:spPr>
          <a:xfrm>
            <a:off x="920681" y="2122544"/>
            <a:ext cx="914" cy="1632857"/>
          </a:xfrm>
          <a:prstGeom prst="line">
            <a:avLst/>
          </a:prstGeom>
          <a:ln w="16038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-1785639327680-21"/>
          <p:cNvCxnSpPr/>
          <p:nvPr/>
        </p:nvCxnSpPr>
        <p:spPr>
          <a:xfrm>
            <a:off x="3059490" y="2612401"/>
            <a:ext cx="914" cy="898071"/>
          </a:xfrm>
          <a:prstGeom prst="line">
            <a:avLst/>
          </a:prstGeom>
          <a:ln w="16038" cap="flat">
            <a:solidFill>
              <a:srgbClr val="2F6B5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-1785639327680-22"/>
          <p:cNvCxnSpPr/>
          <p:nvPr/>
        </p:nvCxnSpPr>
        <p:spPr>
          <a:xfrm>
            <a:off x="920681" y="3755401"/>
            <a:ext cx="2352690" cy="914"/>
          </a:xfrm>
          <a:prstGeom prst="line">
            <a:avLst/>
          </a:prstGeom>
          <a:ln w="16038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el-1785639327680-23"/>
          <p:cNvCxnSpPr/>
          <p:nvPr/>
        </p:nvCxnSpPr>
        <p:spPr>
          <a:xfrm>
            <a:off x="3059490" y="3510473"/>
            <a:ext cx="1069405" cy="914"/>
          </a:xfrm>
          <a:prstGeom prst="line">
            <a:avLst/>
          </a:prstGeom>
          <a:ln w="16038" cap="flat">
            <a:solidFill>
              <a:srgbClr val="2F6B5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5639327680-24"/>
          <p:cNvSpPr txBox="1"/>
          <p:nvPr/>
        </p:nvSpPr>
        <p:spPr>
          <a:xfrm>
            <a:off x="899292" y="3771730"/>
            <a:ext cx="384986" cy="2351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53" name="el-1785639327680-25"/>
          <p:cNvSpPr txBox="1"/>
          <p:nvPr/>
        </p:nvSpPr>
        <p:spPr>
          <a:xfrm>
            <a:off x="3230594" y="3771730"/>
            <a:ext cx="384986" cy="2351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54" name="el-1785639327680-26"/>
          <p:cNvSpPr txBox="1"/>
          <p:nvPr/>
        </p:nvSpPr>
        <p:spPr>
          <a:xfrm>
            <a:off x="792352" y="1959259"/>
            <a:ext cx="384986" cy="2351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55" name="el-1785639327680-27"/>
          <p:cNvSpPr txBox="1"/>
          <p:nvPr/>
        </p:nvSpPr>
        <p:spPr>
          <a:xfrm>
            <a:off x="2075637" y="2661387"/>
            <a:ext cx="342209" cy="209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56" name="el-1785639327680-28"/>
          <p:cNvSpPr txBox="1"/>
          <p:nvPr/>
        </p:nvSpPr>
        <p:spPr>
          <a:xfrm>
            <a:off x="2931161" y="3526801"/>
            <a:ext cx="376430" cy="209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C'</a:t>
            </a:r>
            <a:endParaRPr/>
          </a:p>
        </p:txBody>
      </p:sp>
      <p:sp>
        <p:nvSpPr>
          <p:cNvPr id="57" name="el-1785639327680-29"/>
          <p:cNvSpPr txBox="1"/>
          <p:nvPr/>
        </p:nvSpPr>
        <p:spPr>
          <a:xfrm>
            <a:off x="4128894" y="3526801"/>
            <a:ext cx="376430" cy="209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B'</a:t>
            </a:r>
            <a:endParaRPr/>
          </a:p>
        </p:txBody>
      </p:sp>
      <p:sp>
        <p:nvSpPr>
          <p:cNvPr id="58" name="el-1785639327680-30"/>
          <p:cNvSpPr txBox="1"/>
          <p:nvPr/>
        </p:nvSpPr>
        <p:spPr>
          <a:xfrm>
            <a:off x="2931161" y="2465444"/>
            <a:ext cx="376430" cy="209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A'</a:t>
            </a:r>
            <a:endParaRPr/>
          </a:p>
        </p:txBody>
      </p:sp>
      <p:sp>
        <p:nvSpPr>
          <p:cNvPr id="59" name="el-1785639327680-31"/>
          <p:cNvSpPr txBox="1"/>
          <p:nvPr/>
        </p:nvSpPr>
        <p:spPr>
          <a:xfrm rot="-5400000">
            <a:off x="505752" y="2739764"/>
            <a:ext cx="376430" cy="209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AC</a:t>
            </a:r>
            <a:endParaRPr/>
          </a:p>
        </p:txBody>
      </p:sp>
      <p:sp>
        <p:nvSpPr>
          <p:cNvPr id="60" name="el-1785639327681-32"/>
          <p:cNvSpPr txBox="1"/>
          <p:nvPr/>
        </p:nvSpPr>
        <p:spPr>
          <a:xfrm rot="-5400000">
            <a:off x="2603923" y="2800180"/>
            <a:ext cx="50903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A'C'</a:t>
            </a:r>
            <a:endParaRPr/>
          </a:p>
        </p:txBody>
      </p:sp>
      <p:sp>
        <p:nvSpPr>
          <p:cNvPr id="61" name="el-1785639327681-33"/>
          <p:cNvSpPr txBox="1"/>
          <p:nvPr/>
        </p:nvSpPr>
        <p:spPr>
          <a:xfrm>
            <a:off x="2075637" y="3804387"/>
            <a:ext cx="376430" cy="209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BC</a:t>
            </a:r>
            <a:endParaRPr/>
          </a:p>
        </p:txBody>
      </p:sp>
      <p:sp>
        <p:nvSpPr>
          <p:cNvPr id="62" name="el-1785639327681-34"/>
          <p:cNvSpPr txBox="1"/>
          <p:nvPr/>
        </p:nvSpPr>
        <p:spPr>
          <a:xfrm>
            <a:off x="3551416" y="3543130"/>
            <a:ext cx="50903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B'C'</a:t>
            </a:r>
            <a:endParaRPr/>
          </a:p>
        </p:txBody>
      </p:sp>
      <p:sp>
        <p:nvSpPr>
          <p:cNvPr id="63" name="el-1785639327681-35"/>
          <p:cNvSpPr txBox="1"/>
          <p:nvPr/>
        </p:nvSpPr>
        <p:spPr>
          <a:xfrm rot="-3120000">
            <a:off x="1976333" y="2607184"/>
            <a:ext cx="376430" cy="209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AB</a:t>
            </a:r>
            <a:endParaRPr/>
          </a:p>
        </p:txBody>
      </p:sp>
      <p:sp>
        <p:nvSpPr>
          <p:cNvPr id="64" name="el-1785639327681-36"/>
          <p:cNvSpPr txBox="1"/>
          <p:nvPr/>
        </p:nvSpPr>
        <p:spPr>
          <a:xfrm rot="-3120000">
            <a:off x="3472775" y="2843626"/>
            <a:ext cx="509037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A'B'</a:t>
            </a:r>
            <a:endParaRPr/>
          </a:p>
        </p:txBody>
      </p:sp>
      <p:sp>
        <p:nvSpPr>
          <p:cNvPr id="65" name="el-1785639327681-37"/>
          <p:cNvSpPr txBox="1"/>
          <p:nvPr/>
        </p:nvSpPr>
        <p:spPr>
          <a:xfrm>
            <a:off x="3808073" y="2220516"/>
            <a:ext cx="1693937" cy="2351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k = A'B' / AB</a:t>
            </a:r>
            <a:endParaRPr/>
          </a:p>
        </p:txBody>
      </p:sp>
      <p:sp>
        <p:nvSpPr>
          <p:cNvPr id="66" name="el-1785639327681-38"/>
          <p:cNvSpPr txBox="1"/>
          <p:nvPr/>
        </p:nvSpPr>
        <p:spPr>
          <a:xfrm>
            <a:off x="1134561" y="3298201"/>
            <a:ext cx="376430" cy="209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HL</a:t>
            </a:r>
            <a:endParaRPr/>
          </a:p>
        </p:txBody>
      </p:sp>
      <p:sp>
        <p:nvSpPr>
          <p:cNvPr id="67" name="el-1785639327681-39"/>
          <p:cNvSpPr txBox="1"/>
          <p:nvPr/>
        </p:nvSpPr>
        <p:spPr>
          <a:xfrm>
            <a:off x="435769" y="1603772"/>
            <a:ext cx="439191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△ABC ∽ △A'B'C' (HL相似)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4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8664-8"/>
          <p:cNvSpPr/>
          <p:nvPr/>
        </p:nvSpPr>
        <p:spPr>
          <a:xfrm>
            <a:off x="0" y="0"/>
            <a:ext cx="2428875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40000"/>
                </a:lnTo>
                <a:lnTo>
                  <a:pt x="99710" y="45881"/>
                </a:lnTo>
                <a:lnTo>
                  <a:pt x="98847" y="51704"/>
                </a:lnTo>
                <a:lnTo>
                  <a:pt x="97416" y="57419"/>
                </a:lnTo>
                <a:lnTo>
                  <a:pt x="95431" y="62959"/>
                </a:lnTo>
                <a:lnTo>
                  <a:pt x="92914" y="68285"/>
                </a:lnTo>
                <a:lnTo>
                  <a:pt x="89886" y="73333"/>
                </a:lnTo>
                <a:lnTo>
                  <a:pt x="86380" y="78063"/>
                </a:lnTo>
                <a:lnTo>
                  <a:pt x="82427" y="82426"/>
                </a:lnTo>
                <a:lnTo>
                  <a:pt x="78063" y="86381"/>
                </a:lnTo>
                <a:lnTo>
                  <a:pt x="73333" y="89889"/>
                </a:lnTo>
                <a:lnTo>
                  <a:pt x="68282" y="92915"/>
                </a:lnTo>
                <a:lnTo>
                  <a:pt x="62961" y="95433"/>
                </a:lnTo>
                <a:lnTo>
                  <a:pt x="57416" y="97415"/>
                </a:lnTo>
                <a:lnTo>
                  <a:pt x="51706" y="98848"/>
                </a:lnTo>
                <a:lnTo>
                  <a:pt x="45882" y="99711"/>
                </a:lnTo>
                <a:lnTo>
                  <a:pt x="4000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F6B5E">
                  <a:alpha val="6000"/>
                </a:srgbClr>
              </a:gs>
              <a:gs pos="70000">
                <a:srgbClr val="2F6B5E">
                  <a:alpha val="1200"/>
                </a:srgbClr>
              </a:gs>
              <a:gs pos="90000">
                <a:srgbClr val="2F6B5E">
                  <a:alpha val="0"/>
                </a:srgbClr>
              </a:gs>
            </a:gsLst>
            <a:path path="circle">
              <a:fillToRect l="15000" t="25000" r="85000" b="75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328664-9"/>
          <p:cNvSpPr/>
          <p:nvPr/>
        </p:nvSpPr>
        <p:spPr>
          <a:xfrm>
            <a:off x="6143625" y="3143250"/>
            <a:ext cx="3000375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8A4">
                  <a:alpha val="15000"/>
                </a:srgbClr>
              </a:gs>
              <a:gs pos="70000">
                <a:srgbClr val="C4B8A4">
                  <a:alpha val="2500"/>
                </a:srgbClr>
              </a:gs>
              <a:gs pos="90000">
                <a:srgbClr val="C4B8A4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328658-1"/>
          <p:cNvSpPr/>
          <p:nvPr/>
        </p:nvSpPr>
        <p:spPr>
          <a:xfrm>
            <a:off x="1643063" y="0"/>
            <a:ext cx="5857875" cy="5143500"/>
          </a:xfrm>
          <a:prstGeom prst="roundRect">
            <a:avLst>
              <a:gd name="adj" fmla="val 4444"/>
            </a:avLst>
          </a:prstGeom>
          <a:solidFill>
            <a:srgbClr val="F5F1EA">
              <a:alpha val="70000"/>
            </a:srgbClr>
          </a:solidFill>
          <a:ln w="7144" algn="in">
            <a:solidFill>
              <a:srgbClr val="C4B8A4">
                <a:alpha val="30000"/>
              </a:srgbClr>
            </a:solidFill>
            <a:prstDash val="solid"/>
          </a:ln>
          <a:effectLst>
            <a:outerShdw blurRad="285750" dist="57150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5639328661-4"/>
          <p:cNvSpPr/>
          <p:nvPr/>
        </p:nvSpPr>
        <p:spPr>
          <a:xfrm>
            <a:off x="4250531" y="2498155"/>
            <a:ext cx="642938" cy="21431"/>
          </a:xfrm>
          <a:prstGeom prst="roundRect">
            <a:avLst>
              <a:gd name="adj" fmla="val 50000"/>
            </a:avLst>
          </a:prstGeom>
          <a:solidFill>
            <a:srgbClr val="2F6B5E">
              <a:alpha val="7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328662-5"/>
          <p:cNvCxnSpPr/>
          <p:nvPr/>
        </p:nvCxnSpPr>
        <p:spPr>
          <a:xfrm>
            <a:off x="4064794" y="3352502"/>
            <a:ext cx="342900" cy="914"/>
          </a:xfrm>
          <a:prstGeom prst="line">
            <a:avLst/>
          </a:prstGeom>
          <a:ln w="9525" cap="flat">
            <a:solidFill>
              <a:srgbClr val="C4B8A4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28663-7"/>
          <p:cNvSpPr/>
          <p:nvPr/>
        </p:nvSpPr>
        <p:spPr>
          <a:xfrm>
            <a:off x="4550569" y="3331071"/>
            <a:ext cx="42863" cy="42863"/>
          </a:xfrm>
          <a:prstGeom prst="ellipse">
            <a:avLst/>
          </a:prstGeom>
          <a:solidFill>
            <a:srgbClr val="2F6B5E">
              <a:alpha val="2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328662-6"/>
          <p:cNvCxnSpPr/>
          <p:nvPr/>
        </p:nvCxnSpPr>
        <p:spPr>
          <a:xfrm>
            <a:off x="4736306" y="3352502"/>
            <a:ext cx="342900" cy="914"/>
          </a:xfrm>
          <a:prstGeom prst="line">
            <a:avLst/>
          </a:prstGeom>
          <a:ln w="9525" cap="flat">
            <a:solidFill>
              <a:srgbClr val="C4B8A4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8660-2"/>
          <p:cNvSpPr txBox="1"/>
          <p:nvPr/>
        </p:nvSpPr>
        <p:spPr>
          <a:xfrm>
            <a:off x="2471738" y="1769492"/>
            <a:ext cx="4200525" cy="51435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2C2C2C">
                <a:alpha val="4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338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相似三角形的性质</a:t>
            </a:r>
            <a:endParaRPr/>
          </a:p>
        </p:txBody>
      </p:sp>
      <p:sp>
        <p:nvSpPr>
          <p:cNvPr id="10" name="el-1785639328660-3"/>
          <p:cNvSpPr txBox="1"/>
          <p:nvPr/>
        </p:nvSpPr>
        <p:spPr>
          <a:xfrm>
            <a:off x="2164556" y="2762473"/>
            <a:ext cx="4814888" cy="2828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56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两个三角形相似，它们对应线段的比、面积比有什么关系？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8917-1"/>
          <p:cNvSpPr/>
          <p:nvPr/>
        </p:nvSpPr>
        <p:spPr>
          <a:xfrm rot="240000">
            <a:off x="8572500" y="4486275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F5F1EA">
              <a:alpha val="3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8954-7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8954-73"/>
          <p:cNvSpPr/>
          <p:nvPr/>
        </p:nvSpPr>
        <p:spPr>
          <a:xfrm>
            <a:off x="400050" y="514350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2F6B5E">
                  <a:alpha val="0"/>
                </a:srgbClr>
              </a:gs>
              <a:gs pos="20000">
                <a:srgbClr val="2F6B5E">
                  <a:alpha val="15000"/>
                </a:srgbClr>
              </a:gs>
              <a:gs pos="80000">
                <a:srgbClr val="2F6B5E">
                  <a:alpha val="15000"/>
                </a:srgbClr>
              </a:gs>
              <a:gs pos="100000">
                <a:srgbClr val="2F6B5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8919-9"/>
          <p:cNvSpPr txBox="1"/>
          <p:nvPr/>
        </p:nvSpPr>
        <p:spPr>
          <a:xfrm rot="-240000">
            <a:off x="8601075" y="4554141"/>
            <a:ext cx="28575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比例</a:t>
            </a:r>
            <a:endParaRPr/>
          </a:p>
        </p:txBody>
      </p:sp>
      <p:cxnSp>
        <p:nvCxnSpPr>
          <p:cNvPr id="6" name="el-178563932891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328919-8"/>
          <p:cNvCxnSpPr/>
          <p:nvPr/>
        </p:nvCxnSpPr>
        <p:spPr>
          <a:xfrm>
            <a:off x="410766" y="188565"/>
            <a:ext cx="914" cy="137145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328919-5"/>
          <p:cNvCxnSpPr/>
          <p:nvPr/>
        </p:nvCxnSpPr>
        <p:spPr>
          <a:xfrm>
            <a:off x="400050" y="857250"/>
            <a:ext cx="834390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8929-52"/>
          <p:cNvSpPr/>
          <p:nvPr/>
        </p:nvSpPr>
        <p:spPr>
          <a:xfrm>
            <a:off x="400050" y="2831306"/>
            <a:ext cx="4086225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9" y="0"/>
                </a:moveTo>
                <a:lnTo>
                  <a:pt x="98951" y="0"/>
                </a:lnTo>
                <a:lnTo>
                  <a:pt x="99054" y="57"/>
                </a:lnTo>
                <a:lnTo>
                  <a:pt x="99156" y="257"/>
                </a:lnTo>
                <a:lnTo>
                  <a:pt x="99256" y="543"/>
                </a:lnTo>
                <a:lnTo>
                  <a:pt x="99352" y="971"/>
                </a:lnTo>
                <a:lnTo>
                  <a:pt x="99445" y="1514"/>
                </a:lnTo>
                <a:lnTo>
                  <a:pt x="99534" y="2171"/>
                </a:lnTo>
                <a:lnTo>
                  <a:pt x="99615" y="2914"/>
                </a:lnTo>
                <a:lnTo>
                  <a:pt x="99692" y="3771"/>
                </a:lnTo>
                <a:lnTo>
                  <a:pt x="99762" y="4714"/>
                </a:lnTo>
                <a:lnTo>
                  <a:pt x="99823" y="5714"/>
                </a:lnTo>
                <a:lnTo>
                  <a:pt x="99876" y="6800"/>
                </a:lnTo>
                <a:lnTo>
                  <a:pt x="99921" y="7943"/>
                </a:lnTo>
                <a:lnTo>
                  <a:pt x="99956" y="9114"/>
                </a:lnTo>
                <a:lnTo>
                  <a:pt x="99979" y="10343"/>
                </a:lnTo>
                <a:lnTo>
                  <a:pt x="99995" y="11600"/>
                </a:lnTo>
                <a:lnTo>
                  <a:pt x="100000" y="12857"/>
                </a:lnTo>
                <a:lnTo>
                  <a:pt x="100000" y="87143"/>
                </a:lnTo>
                <a:lnTo>
                  <a:pt x="99995" y="88400"/>
                </a:lnTo>
                <a:lnTo>
                  <a:pt x="99979" y="89657"/>
                </a:lnTo>
                <a:lnTo>
                  <a:pt x="99956" y="90886"/>
                </a:lnTo>
                <a:lnTo>
                  <a:pt x="99921" y="92057"/>
                </a:lnTo>
                <a:lnTo>
                  <a:pt x="99876" y="93200"/>
                </a:lnTo>
                <a:lnTo>
                  <a:pt x="99823" y="94286"/>
                </a:lnTo>
                <a:lnTo>
                  <a:pt x="99762" y="95286"/>
                </a:lnTo>
                <a:lnTo>
                  <a:pt x="99692" y="96229"/>
                </a:lnTo>
                <a:lnTo>
                  <a:pt x="99615" y="97086"/>
                </a:lnTo>
                <a:lnTo>
                  <a:pt x="99534" y="97829"/>
                </a:lnTo>
                <a:lnTo>
                  <a:pt x="99445" y="98486"/>
                </a:lnTo>
                <a:lnTo>
                  <a:pt x="99352" y="99029"/>
                </a:lnTo>
                <a:lnTo>
                  <a:pt x="99256" y="99457"/>
                </a:lnTo>
                <a:lnTo>
                  <a:pt x="99156" y="99743"/>
                </a:lnTo>
                <a:lnTo>
                  <a:pt x="99054" y="99943"/>
                </a:lnTo>
                <a:lnTo>
                  <a:pt x="98951" y="100000"/>
                </a:lnTo>
                <a:lnTo>
                  <a:pt x="1049" y="100000"/>
                </a:lnTo>
                <a:lnTo>
                  <a:pt x="946" y="99943"/>
                </a:lnTo>
                <a:lnTo>
                  <a:pt x="844" y="99743"/>
                </a:lnTo>
                <a:lnTo>
                  <a:pt x="744" y="99457"/>
                </a:lnTo>
                <a:lnTo>
                  <a:pt x="648" y="99029"/>
                </a:lnTo>
                <a:lnTo>
                  <a:pt x="555" y="98486"/>
                </a:lnTo>
                <a:lnTo>
                  <a:pt x="466" y="97829"/>
                </a:lnTo>
                <a:lnTo>
                  <a:pt x="385" y="97086"/>
                </a:lnTo>
                <a:lnTo>
                  <a:pt x="308" y="96229"/>
                </a:lnTo>
                <a:lnTo>
                  <a:pt x="238" y="95286"/>
                </a:lnTo>
                <a:lnTo>
                  <a:pt x="177" y="94286"/>
                </a:lnTo>
                <a:lnTo>
                  <a:pt x="124" y="93200"/>
                </a:lnTo>
                <a:lnTo>
                  <a:pt x="79" y="92057"/>
                </a:lnTo>
                <a:lnTo>
                  <a:pt x="44" y="90886"/>
                </a:lnTo>
                <a:lnTo>
                  <a:pt x="21" y="89657"/>
                </a:lnTo>
                <a:lnTo>
                  <a:pt x="5" y="88400"/>
                </a:lnTo>
                <a:lnTo>
                  <a:pt x="0" y="87143"/>
                </a:lnTo>
                <a:lnTo>
                  <a:pt x="0" y="12857"/>
                </a:lnTo>
                <a:lnTo>
                  <a:pt x="5" y="11600"/>
                </a:lnTo>
                <a:lnTo>
                  <a:pt x="21" y="10343"/>
                </a:lnTo>
                <a:lnTo>
                  <a:pt x="44" y="9114"/>
                </a:lnTo>
                <a:lnTo>
                  <a:pt x="79" y="7943"/>
                </a:lnTo>
                <a:lnTo>
                  <a:pt x="124" y="6800"/>
                </a:lnTo>
                <a:lnTo>
                  <a:pt x="177" y="5714"/>
                </a:lnTo>
                <a:lnTo>
                  <a:pt x="238" y="4714"/>
                </a:lnTo>
                <a:lnTo>
                  <a:pt x="308" y="3771"/>
                </a:lnTo>
                <a:lnTo>
                  <a:pt x="385" y="2914"/>
                </a:lnTo>
                <a:lnTo>
                  <a:pt x="466" y="2171"/>
                </a:lnTo>
                <a:lnTo>
                  <a:pt x="555" y="1514"/>
                </a:lnTo>
                <a:lnTo>
                  <a:pt x="648" y="971"/>
                </a:lnTo>
                <a:lnTo>
                  <a:pt x="744" y="543"/>
                </a:lnTo>
                <a:lnTo>
                  <a:pt x="844" y="257"/>
                </a:lnTo>
                <a:lnTo>
                  <a:pt x="946" y="57"/>
                </a:lnTo>
                <a:lnTo>
                  <a:pt x="1049" y="0"/>
                </a:lnTo>
                <a:close/>
              </a:path>
            </a:pathLst>
          </a:custGeom>
          <a:solidFill>
            <a:srgbClr val="F5F1E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328932-56"/>
          <p:cNvSpPr/>
          <p:nvPr/>
        </p:nvSpPr>
        <p:spPr>
          <a:xfrm>
            <a:off x="400050" y="2831306"/>
            <a:ext cx="4286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3"/>
                </a:lnTo>
                <a:lnTo>
                  <a:pt x="80491" y="251"/>
                </a:lnTo>
                <a:lnTo>
                  <a:pt x="70972" y="562"/>
                </a:lnTo>
                <a:lnTo>
                  <a:pt x="61732" y="993"/>
                </a:lnTo>
                <a:lnTo>
                  <a:pt x="52860" y="1540"/>
                </a:lnTo>
                <a:lnTo>
                  <a:pt x="44443" y="2198"/>
                </a:lnTo>
                <a:lnTo>
                  <a:pt x="36561" y="2961"/>
                </a:lnTo>
                <a:lnTo>
                  <a:pt x="29289" y="3820"/>
                </a:lnTo>
                <a:lnTo>
                  <a:pt x="22699" y="4769"/>
                </a:lnTo>
                <a:lnTo>
                  <a:pt x="16853" y="5797"/>
                </a:lnTo>
                <a:lnTo>
                  <a:pt x="11808" y="6895"/>
                </a:lnTo>
                <a:lnTo>
                  <a:pt x="7612" y="8052"/>
                </a:lnTo>
                <a:lnTo>
                  <a:pt x="4306" y="9257"/>
                </a:lnTo>
                <a:lnTo>
                  <a:pt x="1921" y="10499"/>
                </a:lnTo>
                <a:lnTo>
                  <a:pt x="482" y="11765"/>
                </a:lnTo>
                <a:lnTo>
                  <a:pt x="0" y="13043"/>
                </a:lnTo>
                <a:lnTo>
                  <a:pt x="0" y="86957"/>
                </a:lnTo>
                <a:lnTo>
                  <a:pt x="482" y="88235"/>
                </a:lnTo>
                <a:lnTo>
                  <a:pt x="1921" y="89501"/>
                </a:lnTo>
                <a:lnTo>
                  <a:pt x="4306" y="90743"/>
                </a:lnTo>
                <a:lnTo>
                  <a:pt x="7612" y="91948"/>
                </a:lnTo>
                <a:lnTo>
                  <a:pt x="11808" y="93105"/>
                </a:lnTo>
                <a:lnTo>
                  <a:pt x="16853" y="94203"/>
                </a:lnTo>
                <a:lnTo>
                  <a:pt x="22699" y="95231"/>
                </a:lnTo>
                <a:lnTo>
                  <a:pt x="29289" y="96180"/>
                </a:lnTo>
                <a:lnTo>
                  <a:pt x="36561" y="97039"/>
                </a:lnTo>
                <a:lnTo>
                  <a:pt x="44443" y="97802"/>
                </a:lnTo>
                <a:lnTo>
                  <a:pt x="52860" y="98460"/>
                </a:lnTo>
                <a:lnTo>
                  <a:pt x="61732" y="99007"/>
                </a:lnTo>
                <a:lnTo>
                  <a:pt x="70972" y="99438"/>
                </a:lnTo>
                <a:lnTo>
                  <a:pt x="80491" y="99749"/>
                </a:lnTo>
                <a:lnTo>
                  <a:pt x="90198" y="9993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37"/>
                </a:lnTo>
                <a:lnTo>
                  <a:pt x="93497" y="99749"/>
                </a:lnTo>
                <a:lnTo>
                  <a:pt x="90324" y="99438"/>
                </a:lnTo>
                <a:lnTo>
                  <a:pt x="87244" y="99007"/>
                </a:lnTo>
                <a:lnTo>
                  <a:pt x="84287" y="98460"/>
                </a:lnTo>
                <a:lnTo>
                  <a:pt x="81481" y="97802"/>
                </a:lnTo>
                <a:lnTo>
                  <a:pt x="78854" y="97039"/>
                </a:lnTo>
                <a:lnTo>
                  <a:pt x="76430" y="96180"/>
                </a:lnTo>
                <a:lnTo>
                  <a:pt x="74233" y="95231"/>
                </a:lnTo>
                <a:lnTo>
                  <a:pt x="72284" y="94203"/>
                </a:lnTo>
                <a:lnTo>
                  <a:pt x="70603" y="93105"/>
                </a:lnTo>
                <a:lnTo>
                  <a:pt x="69204" y="91948"/>
                </a:lnTo>
                <a:lnTo>
                  <a:pt x="68102" y="90743"/>
                </a:lnTo>
                <a:lnTo>
                  <a:pt x="67307" y="89501"/>
                </a:lnTo>
                <a:lnTo>
                  <a:pt x="66827" y="88235"/>
                </a:lnTo>
                <a:lnTo>
                  <a:pt x="66667" y="86957"/>
                </a:lnTo>
                <a:lnTo>
                  <a:pt x="66667" y="13043"/>
                </a:lnTo>
                <a:lnTo>
                  <a:pt x="66827" y="11765"/>
                </a:lnTo>
                <a:lnTo>
                  <a:pt x="67307" y="10499"/>
                </a:lnTo>
                <a:lnTo>
                  <a:pt x="68102" y="9257"/>
                </a:lnTo>
                <a:lnTo>
                  <a:pt x="69204" y="8052"/>
                </a:lnTo>
                <a:lnTo>
                  <a:pt x="70603" y="6895"/>
                </a:lnTo>
                <a:lnTo>
                  <a:pt x="72284" y="5797"/>
                </a:lnTo>
                <a:lnTo>
                  <a:pt x="74233" y="4769"/>
                </a:lnTo>
                <a:lnTo>
                  <a:pt x="76430" y="3820"/>
                </a:lnTo>
                <a:lnTo>
                  <a:pt x="78854" y="2961"/>
                </a:lnTo>
                <a:lnTo>
                  <a:pt x="81481" y="2198"/>
                </a:lnTo>
                <a:lnTo>
                  <a:pt x="84287" y="1540"/>
                </a:lnTo>
                <a:lnTo>
                  <a:pt x="87244" y="993"/>
                </a:lnTo>
                <a:lnTo>
                  <a:pt x="90324" y="562"/>
                </a:lnTo>
                <a:lnTo>
                  <a:pt x="93497" y="251"/>
                </a:lnTo>
                <a:lnTo>
                  <a:pt x="96733" y="6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328935-65"/>
          <p:cNvSpPr/>
          <p:nvPr/>
        </p:nvSpPr>
        <p:spPr>
          <a:xfrm>
            <a:off x="514350" y="2902744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328930-53"/>
          <p:cNvSpPr/>
          <p:nvPr/>
        </p:nvSpPr>
        <p:spPr>
          <a:xfrm>
            <a:off x="400050" y="3245644"/>
            <a:ext cx="4086225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9" y="0"/>
                </a:moveTo>
                <a:lnTo>
                  <a:pt x="98951" y="0"/>
                </a:lnTo>
                <a:lnTo>
                  <a:pt x="99054" y="57"/>
                </a:lnTo>
                <a:lnTo>
                  <a:pt x="99156" y="257"/>
                </a:lnTo>
                <a:lnTo>
                  <a:pt x="99256" y="543"/>
                </a:lnTo>
                <a:lnTo>
                  <a:pt x="99352" y="971"/>
                </a:lnTo>
                <a:lnTo>
                  <a:pt x="99445" y="1514"/>
                </a:lnTo>
                <a:lnTo>
                  <a:pt x="99534" y="2171"/>
                </a:lnTo>
                <a:lnTo>
                  <a:pt x="99615" y="2914"/>
                </a:lnTo>
                <a:lnTo>
                  <a:pt x="99692" y="3771"/>
                </a:lnTo>
                <a:lnTo>
                  <a:pt x="99762" y="4714"/>
                </a:lnTo>
                <a:lnTo>
                  <a:pt x="99823" y="5714"/>
                </a:lnTo>
                <a:lnTo>
                  <a:pt x="99876" y="6800"/>
                </a:lnTo>
                <a:lnTo>
                  <a:pt x="99921" y="7943"/>
                </a:lnTo>
                <a:lnTo>
                  <a:pt x="99956" y="9114"/>
                </a:lnTo>
                <a:lnTo>
                  <a:pt x="99979" y="10343"/>
                </a:lnTo>
                <a:lnTo>
                  <a:pt x="99995" y="11600"/>
                </a:lnTo>
                <a:lnTo>
                  <a:pt x="100000" y="12857"/>
                </a:lnTo>
                <a:lnTo>
                  <a:pt x="100000" y="87143"/>
                </a:lnTo>
                <a:lnTo>
                  <a:pt x="99995" y="88400"/>
                </a:lnTo>
                <a:lnTo>
                  <a:pt x="99979" y="89657"/>
                </a:lnTo>
                <a:lnTo>
                  <a:pt x="99956" y="90886"/>
                </a:lnTo>
                <a:lnTo>
                  <a:pt x="99921" y="92057"/>
                </a:lnTo>
                <a:lnTo>
                  <a:pt x="99876" y="93200"/>
                </a:lnTo>
                <a:lnTo>
                  <a:pt x="99823" y="94286"/>
                </a:lnTo>
                <a:lnTo>
                  <a:pt x="99762" y="95286"/>
                </a:lnTo>
                <a:lnTo>
                  <a:pt x="99692" y="96229"/>
                </a:lnTo>
                <a:lnTo>
                  <a:pt x="99615" y="97086"/>
                </a:lnTo>
                <a:lnTo>
                  <a:pt x="99534" y="97829"/>
                </a:lnTo>
                <a:lnTo>
                  <a:pt x="99445" y="98486"/>
                </a:lnTo>
                <a:lnTo>
                  <a:pt x="99352" y="99029"/>
                </a:lnTo>
                <a:lnTo>
                  <a:pt x="99256" y="99457"/>
                </a:lnTo>
                <a:lnTo>
                  <a:pt x="99156" y="99743"/>
                </a:lnTo>
                <a:lnTo>
                  <a:pt x="99054" y="99943"/>
                </a:lnTo>
                <a:lnTo>
                  <a:pt x="98951" y="100000"/>
                </a:lnTo>
                <a:lnTo>
                  <a:pt x="1049" y="100000"/>
                </a:lnTo>
                <a:lnTo>
                  <a:pt x="946" y="99943"/>
                </a:lnTo>
                <a:lnTo>
                  <a:pt x="844" y="99743"/>
                </a:lnTo>
                <a:lnTo>
                  <a:pt x="744" y="99457"/>
                </a:lnTo>
                <a:lnTo>
                  <a:pt x="648" y="99029"/>
                </a:lnTo>
                <a:lnTo>
                  <a:pt x="555" y="98486"/>
                </a:lnTo>
                <a:lnTo>
                  <a:pt x="466" y="97829"/>
                </a:lnTo>
                <a:lnTo>
                  <a:pt x="385" y="97086"/>
                </a:lnTo>
                <a:lnTo>
                  <a:pt x="308" y="96229"/>
                </a:lnTo>
                <a:lnTo>
                  <a:pt x="238" y="95286"/>
                </a:lnTo>
                <a:lnTo>
                  <a:pt x="177" y="94286"/>
                </a:lnTo>
                <a:lnTo>
                  <a:pt x="124" y="93200"/>
                </a:lnTo>
                <a:lnTo>
                  <a:pt x="79" y="92057"/>
                </a:lnTo>
                <a:lnTo>
                  <a:pt x="44" y="90886"/>
                </a:lnTo>
                <a:lnTo>
                  <a:pt x="21" y="89657"/>
                </a:lnTo>
                <a:lnTo>
                  <a:pt x="5" y="88400"/>
                </a:lnTo>
                <a:lnTo>
                  <a:pt x="0" y="87143"/>
                </a:lnTo>
                <a:lnTo>
                  <a:pt x="0" y="12857"/>
                </a:lnTo>
                <a:lnTo>
                  <a:pt x="5" y="11600"/>
                </a:lnTo>
                <a:lnTo>
                  <a:pt x="21" y="10343"/>
                </a:lnTo>
                <a:lnTo>
                  <a:pt x="44" y="9114"/>
                </a:lnTo>
                <a:lnTo>
                  <a:pt x="79" y="7943"/>
                </a:lnTo>
                <a:lnTo>
                  <a:pt x="124" y="6800"/>
                </a:lnTo>
                <a:lnTo>
                  <a:pt x="177" y="5714"/>
                </a:lnTo>
                <a:lnTo>
                  <a:pt x="238" y="4714"/>
                </a:lnTo>
                <a:lnTo>
                  <a:pt x="308" y="3771"/>
                </a:lnTo>
                <a:lnTo>
                  <a:pt x="385" y="2914"/>
                </a:lnTo>
                <a:lnTo>
                  <a:pt x="466" y="2171"/>
                </a:lnTo>
                <a:lnTo>
                  <a:pt x="555" y="1514"/>
                </a:lnTo>
                <a:lnTo>
                  <a:pt x="648" y="971"/>
                </a:lnTo>
                <a:lnTo>
                  <a:pt x="744" y="543"/>
                </a:lnTo>
                <a:lnTo>
                  <a:pt x="844" y="257"/>
                </a:lnTo>
                <a:lnTo>
                  <a:pt x="946" y="57"/>
                </a:lnTo>
                <a:lnTo>
                  <a:pt x="1049" y="0"/>
                </a:lnTo>
                <a:close/>
              </a:path>
            </a:pathLst>
          </a:custGeom>
          <a:solidFill>
            <a:srgbClr val="F5F1E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328932-57"/>
          <p:cNvSpPr/>
          <p:nvPr/>
        </p:nvSpPr>
        <p:spPr>
          <a:xfrm>
            <a:off x="400050" y="3245644"/>
            <a:ext cx="4286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3"/>
                </a:lnTo>
                <a:lnTo>
                  <a:pt x="80491" y="251"/>
                </a:lnTo>
                <a:lnTo>
                  <a:pt x="70972" y="562"/>
                </a:lnTo>
                <a:lnTo>
                  <a:pt x="61732" y="993"/>
                </a:lnTo>
                <a:lnTo>
                  <a:pt x="52860" y="1540"/>
                </a:lnTo>
                <a:lnTo>
                  <a:pt x="44443" y="2198"/>
                </a:lnTo>
                <a:lnTo>
                  <a:pt x="36561" y="2961"/>
                </a:lnTo>
                <a:lnTo>
                  <a:pt x="29289" y="3820"/>
                </a:lnTo>
                <a:lnTo>
                  <a:pt x="22699" y="4769"/>
                </a:lnTo>
                <a:lnTo>
                  <a:pt x="16853" y="5797"/>
                </a:lnTo>
                <a:lnTo>
                  <a:pt x="11808" y="6895"/>
                </a:lnTo>
                <a:lnTo>
                  <a:pt x="7612" y="8052"/>
                </a:lnTo>
                <a:lnTo>
                  <a:pt x="4306" y="9257"/>
                </a:lnTo>
                <a:lnTo>
                  <a:pt x="1921" y="10499"/>
                </a:lnTo>
                <a:lnTo>
                  <a:pt x="482" y="11765"/>
                </a:lnTo>
                <a:lnTo>
                  <a:pt x="0" y="13043"/>
                </a:lnTo>
                <a:lnTo>
                  <a:pt x="0" y="86957"/>
                </a:lnTo>
                <a:lnTo>
                  <a:pt x="482" y="88235"/>
                </a:lnTo>
                <a:lnTo>
                  <a:pt x="1921" y="89501"/>
                </a:lnTo>
                <a:lnTo>
                  <a:pt x="4306" y="90743"/>
                </a:lnTo>
                <a:lnTo>
                  <a:pt x="7612" y="91948"/>
                </a:lnTo>
                <a:lnTo>
                  <a:pt x="11808" y="93105"/>
                </a:lnTo>
                <a:lnTo>
                  <a:pt x="16853" y="94203"/>
                </a:lnTo>
                <a:lnTo>
                  <a:pt x="22699" y="95231"/>
                </a:lnTo>
                <a:lnTo>
                  <a:pt x="29289" y="96180"/>
                </a:lnTo>
                <a:lnTo>
                  <a:pt x="36561" y="97039"/>
                </a:lnTo>
                <a:lnTo>
                  <a:pt x="44443" y="97802"/>
                </a:lnTo>
                <a:lnTo>
                  <a:pt x="52860" y="98460"/>
                </a:lnTo>
                <a:lnTo>
                  <a:pt x="61732" y="99007"/>
                </a:lnTo>
                <a:lnTo>
                  <a:pt x="70972" y="99438"/>
                </a:lnTo>
                <a:lnTo>
                  <a:pt x="80491" y="99749"/>
                </a:lnTo>
                <a:lnTo>
                  <a:pt x="90198" y="9993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37"/>
                </a:lnTo>
                <a:lnTo>
                  <a:pt x="93497" y="99749"/>
                </a:lnTo>
                <a:lnTo>
                  <a:pt x="90324" y="99438"/>
                </a:lnTo>
                <a:lnTo>
                  <a:pt x="87244" y="99007"/>
                </a:lnTo>
                <a:lnTo>
                  <a:pt x="84287" y="98460"/>
                </a:lnTo>
                <a:lnTo>
                  <a:pt x="81481" y="97802"/>
                </a:lnTo>
                <a:lnTo>
                  <a:pt x="78854" y="97039"/>
                </a:lnTo>
                <a:lnTo>
                  <a:pt x="76430" y="96180"/>
                </a:lnTo>
                <a:lnTo>
                  <a:pt x="74233" y="95231"/>
                </a:lnTo>
                <a:lnTo>
                  <a:pt x="72284" y="94203"/>
                </a:lnTo>
                <a:lnTo>
                  <a:pt x="70603" y="93105"/>
                </a:lnTo>
                <a:lnTo>
                  <a:pt x="69204" y="91948"/>
                </a:lnTo>
                <a:lnTo>
                  <a:pt x="68102" y="90743"/>
                </a:lnTo>
                <a:lnTo>
                  <a:pt x="67307" y="89501"/>
                </a:lnTo>
                <a:lnTo>
                  <a:pt x="66827" y="88235"/>
                </a:lnTo>
                <a:lnTo>
                  <a:pt x="66667" y="86957"/>
                </a:lnTo>
                <a:lnTo>
                  <a:pt x="66667" y="13043"/>
                </a:lnTo>
                <a:lnTo>
                  <a:pt x="66827" y="11765"/>
                </a:lnTo>
                <a:lnTo>
                  <a:pt x="67307" y="10499"/>
                </a:lnTo>
                <a:lnTo>
                  <a:pt x="68102" y="9257"/>
                </a:lnTo>
                <a:lnTo>
                  <a:pt x="69204" y="8052"/>
                </a:lnTo>
                <a:lnTo>
                  <a:pt x="70603" y="6895"/>
                </a:lnTo>
                <a:lnTo>
                  <a:pt x="72284" y="5797"/>
                </a:lnTo>
                <a:lnTo>
                  <a:pt x="74233" y="4769"/>
                </a:lnTo>
                <a:lnTo>
                  <a:pt x="76430" y="3820"/>
                </a:lnTo>
                <a:lnTo>
                  <a:pt x="78854" y="2961"/>
                </a:lnTo>
                <a:lnTo>
                  <a:pt x="81481" y="2198"/>
                </a:lnTo>
                <a:lnTo>
                  <a:pt x="84287" y="1540"/>
                </a:lnTo>
                <a:lnTo>
                  <a:pt x="87244" y="993"/>
                </a:lnTo>
                <a:lnTo>
                  <a:pt x="90324" y="562"/>
                </a:lnTo>
                <a:lnTo>
                  <a:pt x="93497" y="251"/>
                </a:lnTo>
                <a:lnTo>
                  <a:pt x="96733" y="6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328935-67"/>
          <p:cNvSpPr/>
          <p:nvPr/>
        </p:nvSpPr>
        <p:spPr>
          <a:xfrm>
            <a:off x="514350" y="3317081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328931-54"/>
          <p:cNvSpPr/>
          <p:nvPr/>
        </p:nvSpPr>
        <p:spPr>
          <a:xfrm>
            <a:off x="400050" y="3659982"/>
            <a:ext cx="4086225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9" y="0"/>
                </a:moveTo>
                <a:lnTo>
                  <a:pt x="98951" y="0"/>
                </a:lnTo>
                <a:lnTo>
                  <a:pt x="99054" y="57"/>
                </a:lnTo>
                <a:lnTo>
                  <a:pt x="99156" y="257"/>
                </a:lnTo>
                <a:lnTo>
                  <a:pt x="99256" y="543"/>
                </a:lnTo>
                <a:lnTo>
                  <a:pt x="99352" y="971"/>
                </a:lnTo>
                <a:lnTo>
                  <a:pt x="99445" y="1514"/>
                </a:lnTo>
                <a:lnTo>
                  <a:pt x="99534" y="2171"/>
                </a:lnTo>
                <a:lnTo>
                  <a:pt x="99615" y="2914"/>
                </a:lnTo>
                <a:lnTo>
                  <a:pt x="99692" y="3771"/>
                </a:lnTo>
                <a:lnTo>
                  <a:pt x="99762" y="4714"/>
                </a:lnTo>
                <a:lnTo>
                  <a:pt x="99823" y="5714"/>
                </a:lnTo>
                <a:lnTo>
                  <a:pt x="99876" y="6800"/>
                </a:lnTo>
                <a:lnTo>
                  <a:pt x="99921" y="7943"/>
                </a:lnTo>
                <a:lnTo>
                  <a:pt x="99956" y="9114"/>
                </a:lnTo>
                <a:lnTo>
                  <a:pt x="99979" y="10343"/>
                </a:lnTo>
                <a:lnTo>
                  <a:pt x="99995" y="11600"/>
                </a:lnTo>
                <a:lnTo>
                  <a:pt x="100000" y="12857"/>
                </a:lnTo>
                <a:lnTo>
                  <a:pt x="100000" y="87143"/>
                </a:lnTo>
                <a:lnTo>
                  <a:pt x="99995" y="88400"/>
                </a:lnTo>
                <a:lnTo>
                  <a:pt x="99979" y="89657"/>
                </a:lnTo>
                <a:lnTo>
                  <a:pt x="99956" y="90886"/>
                </a:lnTo>
                <a:lnTo>
                  <a:pt x="99921" y="92057"/>
                </a:lnTo>
                <a:lnTo>
                  <a:pt x="99876" y="93200"/>
                </a:lnTo>
                <a:lnTo>
                  <a:pt x="99823" y="94286"/>
                </a:lnTo>
                <a:lnTo>
                  <a:pt x="99762" y="95286"/>
                </a:lnTo>
                <a:lnTo>
                  <a:pt x="99692" y="96229"/>
                </a:lnTo>
                <a:lnTo>
                  <a:pt x="99615" y="97086"/>
                </a:lnTo>
                <a:lnTo>
                  <a:pt x="99534" y="97829"/>
                </a:lnTo>
                <a:lnTo>
                  <a:pt x="99445" y="98486"/>
                </a:lnTo>
                <a:lnTo>
                  <a:pt x="99352" y="99029"/>
                </a:lnTo>
                <a:lnTo>
                  <a:pt x="99256" y="99457"/>
                </a:lnTo>
                <a:lnTo>
                  <a:pt x="99156" y="99743"/>
                </a:lnTo>
                <a:lnTo>
                  <a:pt x="99054" y="99943"/>
                </a:lnTo>
                <a:lnTo>
                  <a:pt x="98951" y="100000"/>
                </a:lnTo>
                <a:lnTo>
                  <a:pt x="1049" y="100000"/>
                </a:lnTo>
                <a:lnTo>
                  <a:pt x="946" y="99943"/>
                </a:lnTo>
                <a:lnTo>
                  <a:pt x="844" y="99743"/>
                </a:lnTo>
                <a:lnTo>
                  <a:pt x="744" y="99457"/>
                </a:lnTo>
                <a:lnTo>
                  <a:pt x="648" y="99029"/>
                </a:lnTo>
                <a:lnTo>
                  <a:pt x="555" y="98486"/>
                </a:lnTo>
                <a:lnTo>
                  <a:pt x="466" y="97829"/>
                </a:lnTo>
                <a:lnTo>
                  <a:pt x="385" y="97086"/>
                </a:lnTo>
                <a:lnTo>
                  <a:pt x="308" y="96229"/>
                </a:lnTo>
                <a:lnTo>
                  <a:pt x="238" y="95286"/>
                </a:lnTo>
                <a:lnTo>
                  <a:pt x="177" y="94286"/>
                </a:lnTo>
                <a:lnTo>
                  <a:pt x="124" y="93200"/>
                </a:lnTo>
                <a:lnTo>
                  <a:pt x="79" y="92057"/>
                </a:lnTo>
                <a:lnTo>
                  <a:pt x="44" y="90886"/>
                </a:lnTo>
                <a:lnTo>
                  <a:pt x="21" y="89657"/>
                </a:lnTo>
                <a:lnTo>
                  <a:pt x="5" y="88400"/>
                </a:lnTo>
                <a:lnTo>
                  <a:pt x="0" y="87143"/>
                </a:lnTo>
                <a:lnTo>
                  <a:pt x="0" y="12857"/>
                </a:lnTo>
                <a:lnTo>
                  <a:pt x="5" y="11600"/>
                </a:lnTo>
                <a:lnTo>
                  <a:pt x="21" y="10343"/>
                </a:lnTo>
                <a:lnTo>
                  <a:pt x="44" y="9114"/>
                </a:lnTo>
                <a:lnTo>
                  <a:pt x="79" y="7943"/>
                </a:lnTo>
                <a:lnTo>
                  <a:pt x="124" y="6800"/>
                </a:lnTo>
                <a:lnTo>
                  <a:pt x="177" y="5714"/>
                </a:lnTo>
                <a:lnTo>
                  <a:pt x="238" y="4714"/>
                </a:lnTo>
                <a:lnTo>
                  <a:pt x="308" y="3771"/>
                </a:lnTo>
                <a:lnTo>
                  <a:pt x="385" y="2914"/>
                </a:lnTo>
                <a:lnTo>
                  <a:pt x="466" y="2171"/>
                </a:lnTo>
                <a:lnTo>
                  <a:pt x="555" y="1514"/>
                </a:lnTo>
                <a:lnTo>
                  <a:pt x="648" y="971"/>
                </a:lnTo>
                <a:lnTo>
                  <a:pt x="744" y="543"/>
                </a:lnTo>
                <a:lnTo>
                  <a:pt x="844" y="257"/>
                </a:lnTo>
                <a:lnTo>
                  <a:pt x="946" y="57"/>
                </a:lnTo>
                <a:lnTo>
                  <a:pt x="1049" y="0"/>
                </a:lnTo>
                <a:close/>
              </a:path>
            </a:pathLst>
          </a:custGeom>
          <a:solidFill>
            <a:srgbClr val="F5F1E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328932-58"/>
          <p:cNvSpPr/>
          <p:nvPr/>
        </p:nvSpPr>
        <p:spPr>
          <a:xfrm>
            <a:off x="400050" y="3659982"/>
            <a:ext cx="4286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3"/>
                </a:lnTo>
                <a:lnTo>
                  <a:pt x="80491" y="251"/>
                </a:lnTo>
                <a:lnTo>
                  <a:pt x="70972" y="562"/>
                </a:lnTo>
                <a:lnTo>
                  <a:pt x="61732" y="993"/>
                </a:lnTo>
                <a:lnTo>
                  <a:pt x="52860" y="1540"/>
                </a:lnTo>
                <a:lnTo>
                  <a:pt x="44443" y="2198"/>
                </a:lnTo>
                <a:lnTo>
                  <a:pt x="36561" y="2961"/>
                </a:lnTo>
                <a:lnTo>
                  <a:pt x="29289" y="3820"/>
                </a:lnTo>
                <a:lnTo>
                  <a:pt x="22699" y="4769"/>
                </a:lnTo>
                <a:lnTo>
                  <a:pt x="16853" y="5797"/>
                </a:lnTo>
                <a:lnTo>
                  <a:pt x="11808" y="6895"/>
                </a:lnTo>
                <a:lnTo>
                  <a:pt x="7612" y="8052"/>
                </a:lnTo>
                <a:lnTo>
                  <a:pt x="4306" y="9257"/>
                </a:lnTo>
                <a:lnTo>
                  <a:pt x="1921" y="10499"/>
                </a:lnTo>
                <a:lnTo>
                  <a:pt x="482" y="11765"/>
                </a:lnTo>
                <a:lnTo>
                  <a:pt x="0" y="13043"/>
                </a:lnTo>
                <a:lnTo>
                  <a:pt x="0" y="86957"/>
                </a:lnTo>
                <a:lnTo>
                  <a:pt x="482" y="88235"/>
                </a:lnTo>
                <a:lnTo>
                  <a:pt x="1921" y="89501"/>
                </a:lnTo>
                <a:lnTo>
                  <a:pt x="4306" y="90743"/>
                </a:lnTo>
                <a:lnTo>
                  <a:pt x="7612" y="91948"/>
                </a:lnTo>
                <a:lnTo>
                  <a:pt x="11808" y="93105"/>
                </a:lnTo>
                <a:lnTo>
                  <a:pt x="16853" y="94203"/>
                </a:lnTo>
                <a:lnTo>
                  <a:pt x="22699" y="95231"/>
                </a:lnTo>
                <a:lnTo>
                  <a:pt x="29289" y="96180"/>
                </a:lnTo>
                <a:lnTo>
                  <a:pt x="36561" y="97039"/>
                </a:lnTo>
                <a:lnTo>
                  <a:pt x="44443" y="97802"/>
                </a:lnTo>
                <a:lnTo>
                  <a:pt x="52860" y="98460"/>
                </a:lnTo>
                <a:lnTo>
                  <a:pt x="61732" y="99007"/>
                </a:lnTo>
                <a:lnTo>
                  <a:pt x="70972" y="99438"/>
                </a:lnTo>
                <a:lnTo>
                  <a:pt x="80491" y="99749"/>
                </a:lnTo>
                <a:lnTo>
                  <a:pt x="90198" y="9993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37"/>
                </a:lnTo>
                <a:lnTo>
                  <a:pt x="93497" y="99749"/>
                </a:lnTo>
                <a:lnTo>
                  <a:pt x="90324" y="99438"/>
                </a:lnTo>
                <a:lnTo>
                  <a:pt x="87244" y="99007"/>
                </a:lnTo>
                <a:lnTo>
                  <a:pt x="84287" y="98460"/>
                </a:lnTo>
                <a:lnTo>
                  <a:pt x="81481" y="97802"/>
                </a:lnTo>
                <a:lnTo>
                  <a:pt x="78854" y="97039"/>
                </a:lnTo>
                <a:lnTo>
                  <a:pt x="76430" y="96180"/>
                </a:lnTo>
                <a:lnTo>
                  <a:pt x="74233" y="95231"/>
                </a:lnTo>
                <a:lnTo>
                  <a:pt x="72284" y="94203"/>
                </a:lnTo>
                <a:lnTo>
                  <a:pt x="70603" y="93105"/>
                </a:lnTo>
                <a:lnTo>
                  <a:pt x="69204" y="91948"/>
                </a:lnTo>
                <a:lnTo>
                  <a:pt x="68102" y="90743"/>
                </a:lnTo>
                <a:lnTo>
                  <a:pt x="67307" y="89501"/>
                </a:lnTo>
                <a:lnTo>
                  <a:pt x="66827" y="88235"/>
                </a:lnTo>
                <a:lnTo>
                  <a:pt x="66667" y="86957"/>
                </a:lnTo>
                <a:lnTo>
                  <a:pt x="66667" y="13043"/>
                </a:lnTo>
                <a:lnTo>
                  <a:pt x="66827" y="11765"/>
                </a:lnTo>
                <a:lnTo>
                  <a:pt x="67307" y="10499"/>
                </a:lnTo>
                <a:lnTo>
                  <a:pt x="68102" y="9257"/>
                </a:lnTo>
                <a:lnTo>
                  <a:pt x="69204" y="8052"/>
                </a:lnTo>
                <a:lnTo>
                  <a:pt x="70603" y="6895"/>
                </a:lnTo>
                <a:lnTo>
                  <a:pt x="72284" y="5797"/>
                </a:lnTo>
                <a:lnTo>
                  <a:pt x="74233" y="4769"/>
                </a:lnTo>
                <a:lnTo>
                  <a:pt x="76430" y="3820"/>
                </a:lnTo>
                <a:lnTo>
                  <a:pt x="78854" y="2961"/>
                </a:lnTo>
                <a:lnTo>
                  <a:pt x="81481" y="2198"/>
                </a:lnTo>
                <a:lnTo>
                  <a:pt x="84287" y="1540"/>
                </a:lnTo>
                <a:lnTo>
                  <a:pt x="87244" y="993"/>
                </a:lnTo>
                <a:lnTo>
                  <a:pt x="90324" y="562"/>
                </a:lnTo>
                <a:lnTo>
                  <a:pt x="93497" y="251"/>
                </a:lnTo>
                <a:lnTo>
                  <a:pt x="96733" y="6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328936-69"/>
          <p:cNvSpPr/>
          <p:nvPr/>
        </p:nvSpPr>
        <p:spPr>
          <a:xfrm>
            <a:off x="514350" y="3731419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328932-55"/>
          <p:cNvSpPr/>
          <p:nvPr/>
        </p:nvSpPr>
        <p:spPr>
          <a:xfrm>
            <a:off x="400050" y="4074319"/>
            <a:ext cx="4086225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9" y="0"/>
                </a:moveTo>
                <a:lnTo>
                  <a:pt x="98951" y="0"/>
                </a:lnTo>
                <a:lnTo>
                  <a:pt x="99054" y="57"/>
                </a:lnTo>
                <a:lnTo>
                  <a:pt x="99156" y="257"/>
                </a:lnTo>
                <a:lnTo>
                  <a:pt x="99256" y="543"/>
                </a:lnTo>
                <a:lnTo>
                  <a:pt x="99352" y="971"/>
                </a:lnTo>
                <a:lnTo>
                  <a:pt x="99445" y="1514"/>
                </a:lnTo>
                <a:lnTo>
                  <a:pt x="99534" y="2171"/>
                </a:lnTo>
                <a:lnTo>
                  <a:pt x="99615" y="2914"/>
                </a:lnTo>
                <a:lnTo>
                  <a:pt x="99692" y="3771"/>
                </a:lnTo>
                <a:lnTo>
                  <a:pt x="99762" y="4714"/>
                </a:lnTo>
                <a:lnTo>
                  <a:pt x="99823" y="5714"/>
                </a:lnTo>
                <a:lnTo>
                  <a:pt x="99876" y="6800"/>
                </a:lnTo>
                <a:lnTo>
                  <a:pt x="99921" y="7943"/>
                </a:lnTo>
                <a:lnTo>
                  <a:pt x="99956" y="9114"/>
                </a:lnTo>
                <a:lnTo>
                  <a:pt x="99979" y="10343"/>
                </a:lnTo>
                <a:lnTo>
                  <a:pt x="99995" y="11600"/>
                </a:lnTo>
                <a:lnTo>
                  <a:pt x="100000" y="12857"/>
                </a:lnTo>
                <a:lnTo>
                  <a:pt x="100000" y="87143"/>
                </a:lnTo>
                <a:lnTo>
                  <a:pt x="99995" y="88400"/>
                </a:lnTo>
                <a:lnTo>
                  <a:pt x="99979" y="89657"/>
                </a:lnTo>
                <a:lnTo>
                  <a:pt x="99956" y="90886"/>
                </a:lnTo>
                <a:lnTo>
                  <a:pt x="99921" y="92057"/>
                </a:lnTo>
                <a:lnTo>
                  <a:pt x="99876" y="93200"/>
                </a:lnTo>
                <a:lnTo>
                  <a:pt x="99823" y="94286"/>
                </a:lnTo>
                <a:lnTo>
                  <a:pt x="99762" y="95286"/>
                </a:lnTo>
                <a:lnTo>
                  <a:pt x="99692" y="96229"/>
                </a:lnTo>
                <a:lnTo>
                  <a:pt x="99615" y="97086"/>
                </a:lnTo>
                <a:lnTo>
                  <a:pt x="99534" y="97829"/>
                </a:lnTo>
                <a:lnTo>
                  <a:pt x="99445" y="98486"/>
                </a:lnTo>
                <a:lnTo>
                  <a:pt x="99352" y="99029"/>
                </a:lnTo>
                <a:lnTo>
                  <a:pt x="99256" y="99457"/>
                </a:lnTo>
                <a:lnTo>
                  <a:pt x="99156" y="99743"/>
                </a:lnTo>
                <a:lnTo>
                  <a:pt x="99054" y="99943"/>
                </a:lnTo>
                <a:lnTo>
                  <a:pt x="98951" y="100000"/>
                </a:lnTo>
                <a:lnTo>
                  <a:pt x="1049" y="100000"/>
                </a:lnTo>
                <a:lnTo>
                  <a:pt x="946" y="99943"/>
                </a:lnTo>
                <a:lnTo>
                  <a:pt x="844" y="99743"/>
                </a:lnTo>
                <a:lnTo>
                  <a:pt x="744" y="99457"/>
                </a:lnTo>
                <a:lnTo>
                  <a:pt x="648" y="99029"/>
                </a:lnTo>
                <a:lnTo>
                  <a:pt x="555" y="98486"/>
                </a:lnTo>
                <a:lnTo>
                  <a:pt x="466" y="97829"/>
                </a:lnTo>
                <a:lnTo>
                  <a:pt x="385" y="97086"/>
                </a:lnTo>
                <a:lnTo>
                  <a:pt x="308" y="96229"/>
                </a:lnTo>
                <a:lnTo>
                  <a:pt x="238" y="95286"/>
                </a:lnTo>
                <a:lnTo>
                  <a:pt x="177" y="94286"/>
                </a:lnTo>
                <a:lnTo>
                  <a:pt x="124" y="93200"/>
                </a:lnTo>
                <a:lnTo>
                  <a:pt x="79" y="92057"/>
                </a:lnTo>
                <a:lnTo>
                  <a:pt x="44" y="90886"/>
                </a:lnTo>
                <a:lnTo>
                  <a:pt x="21" y="89657"/>
                </a:lnTo>
                <a:lnTo>
                  <a:pt x="5" y="88400"/>
                </a:lnTo>
                <a:lnTo>
                  <a:pt x="0" y="87143"/>
                </a:lnTo>
                <a:lnTo>
                  <a:pt x="0" y="12857"/>
                </a:lnTo>
                <a:lnTo>
                  <a:pt x="5" y="11600"/>
                </a:lnTo>
                <a:lnTo>
                  <a:pt x="21" y="10343"/>
                </a:lnTo>
                <a:lnTo>
                  <a:pt x="44" y="9114"/>
                </a:lnTo>
                <a:lnTo>
                  <a:pt x="79" y="7943"/>
                </a:lnTo>
                <a:lnTo>
                  <a:pt x="124" y="6800"/>
                </a:lnTo>
                <a:lnTo>
                  <a:pt x="177" y="5714"/>
                </a:lnTo>
                <a:lnTo>
                  <a:pt x="238" y="4714"/>
                </a:lnTo>
                <a:lnTo>
                  <a:pt x="308" y="3771"/>
                </a:lnTo>
                <a:lnTo>
                  <a:pt x="385" y="2914"/>
                </a:lnTo>
                <a:lnTo>
                  <a:pt x="466" y="2171"/>
                </a:lnTo>
                <a:lnTo>
                  <a:pt x="555" y="1514"/>
                </a:lnTo>
                <a:lnTo>
                  <a:pt x="648" y="971"/>
                </a:lnTo>
                <a:lnTo>
                  <a:pt x="744" y="543"/>
                </a:lnTo>
                <a:lnTo>
                  <a:pt x="844" y="257"/>
                </a:lnTo>
                <a:lnTo>
                  <a:pt x="946" y="57"/>
                </a:lnTo>
                <a:lnTo>
                  <a:pt x="1049" y="0"/>
                </a:lnTo>
                <a:close/>
              </a:path>
            </a:pathLst>
          </a:custGeom>
          <a:solidFill>
            <a:srgbClr val="C4B8A4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328933-59"/>
          <p:cNvSpPr/>
          <p:nvPr/>
        </p:nvSpPr>
        <p:spPr>
          <a:xfrm>
            <a:off x="400050" y="4074319"/>
            <a:ext cx="4286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3"/>
                </a:lnTo>
                <a:lnTo>
                  <a:pt x="80491" y="251"/>
                </a:lnTo>
                <a:lnTo>
                  <a:pt x="70972" y="562"/>
                </a:lnTo>
                <a:lnTo>
                  <a:pt x="61732" y="993"/>
                </a:lnTo>
                <a:lnTo>
                  <a:pt x="52860" y="1540"/>
                </a:lnTo>
                <a:lnTo>
                  <a:pt x="44443" y="2198"/>
                </a:lnTo>
                <a:lnTo>
                  <a:pt x="36561" y="2961"/>
                </a:lnTo>
                <a:lnTo>
                  <a:pt x="29289" y="3820"/>
                </a:lnTo>
                <a:lnTo>
                  <a:pt x="22699" y="4769"/>
                </a:lnTo>
                <a:lnTo>
                  <a:pt x="16853" y="5797"/>
                </a:lnTo>
                <a:lnTo>
                  <a:pt x="11808" y="6895"/>
                </a:lnTo>
                <a:lnTo>
                  <a:pt x="7612" y="8052"/>
                </a:lnTo>
                <a:lnTo>
                  <a:pt x="4306" y="9257"/>
                </a:lnTo>
                <a:lnTo>
                  <a:pt x="1921" y="10499"/>
                </a:lnTo>
                <a:lnTo>
                  <a:pt x="482" y="11765"/>
                </a:lnTo>
                <a:lnTo>
                  <a:pt x="0" y="13043"/>
                </a:lnTo>
                <a:lnTo>
                  <a:pt x="0" y="86957"/>
                </a:lnTo>
                <a:lnTo>
                  <a:pt x="482" y="88235"/>
                </a:lnTo>
                <a:lnTo>
                  <a:pt x="1921" y="89501"/>
                </a:lnTo>
                <a:lnTo>
                  <a:pt x="4306" y="90743"/>
                </a:lnTo>
                <a:lnTo>
                  <a:pt x="7612" y="91948"/>
                </a:lnTo>
                <a:lnTo>
                  <a:pt x="11808" y="93105"/>
                </a:lnTo>
                <a:lnTo>
                  <a:pt x="16853" y="94203"/>
                </a:lnTo>
                <a:lnTo>
                  <a:pt x="22699" y="95231"/>
                </a:lnTo>
                <a:lnTo>
                  <a:pt x="29289" y="96180"/>
                </a:lnTo>
                <a:lnTo>
                  <a:pt x="36561" y="97039"/>
                </a:lnTo>
                <a:lnTo>
                  <a:pt x="44443" y="97802"/>
                </a:lnTo>
                <a:lnTo>
                  <a:pt x="52860" y="98460"/>
                </a:lnTo>
                <a:lnTo>
                  <a:pt x="61732" y="99007"/>
                </a:lnTo>
                <a:lnTo>
                  <a:pt x="70972" y="99438"/>
                </a:lnTo>
                <a:lnTo>
                  <a:pt x="80491" y="99749"/>
                </a:lnTo>
                <a:lnTo>
                  <a:pt x="90198" y="9993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37"/>
                </a:lnTo>
                <a:lnTo>
                  <a:pt x="93497" y="99749"/>
                </a:lnTo>
                <a:lnTo>
                  <a:pt x="90324" y="99438"/>
                </a:lnTo>
                <a:lnTo>
                  <a:pt x="87244" y="99007"/>
                </a:lnTo>
                <a:lnTo>
                  <a:pt x="84287" y="98460"/>
                </a:lnTo>
                <a:lnTo>
                  <a:pt x="81481" y="97802"/>
                </a:lnTo>
                <a:lnTo>
                  <a:pt x="78854" y="97039"/>
                </a:lnTo>
                <a:lnTo>
                  <a:pt x="76430" y="96180"/>
                </a:lnTo>
                <a:lnTo>
                  <a:pt x="74233" y="95231"/>
                </a:lnTo>
                <a:lnTo>
                  <a:pt x="72284" y="94203"/>
                </a:lnTo>
                <a:lnTo>
                  <a:pt x="70603" y="93105"/>
                </a:lnTo>
                <a:lnTo>
                  <a:pt x="69204" y="91948"/>
                </a:lnTo>
                <a:lnTo>
                  <a:pt x="68102" y="90743"/>
                </a:lnTo>
                <a:lnTo>
                  <a:pt x="67307" y="89501"/>
                </a:lnTo>
                <a:lnTo>
                  <a:pt x="66827" y="88235"/>
                </a:lnTo>
                <a:lnTo>
                  <a:pt x="66667" y="86957"/>
                </a:lnTo>
                <a:lnTo>
                  <a:pt x="66667" y="13043"/>
                </a:lnTo>
                <a:lnTo>
                  <a:pt x="66827" y="11765"/>
                </a:lnTo>
                <a:lnTo>
                  <a:pt x="67307" y="10499"/>
                </a:lnTo>
                <a:lnTo>
                  <a:pt x="68102" y="9257"/>
                </a:lnTo>
                <a:lnTo>
                  <a:pt x="69204" y="8052"/>
                </a:lnTo>
                <a:lnTo>
                  <a:pt x="70603" y="6895"/>
                </a:lnTo>
                <a:lnTo>
                  <a:pt x="72284" y="5797"/>
                </a:lnTo>
                <a:lnTo>
                  <a:pt x="74233" y="4769"/>
                </a:lnTo>
                <a:lnTo>
                  <a:pt x="76430" y="3820"/>
                </a:lnTo>
                <a:lnTo>
                  <a:pt x="78854" y="2961"/>
                </a:lnTo>
                <a:lnTo>
                  <a:pt x="81481" y="2198"/>
                </a:lnTo>
                <a:lnTo>
                  <a:pt x="84287" y="1540"/>
                </a:lnTo>
                <a:lnTo>
                  <a:pt x="87244" y="993"/>
                </a:lnTo>
                <a:lnTo>
                  <a:pt x="90324" y="562"/>
                </a:lnTo>
                <a:lnTo>
                  <a:pt x="93497" y="251"/>
                </a:lnTo>
                <a:lnTo>
                  <a:pt x="96733" y="6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328937-71"/>
          <p:cNvSpPr/>
          <p:nvPr/>
        </p:nvSpPr>
        <p:spPr>
          <a:xfrm>
            <a:off x="514350" y="4145757"/>
            <a:ext cx="171450" cy="171450"/>
          </a:xfrm>
          <a:prstGeom prst="ellipse">
            <a:avLst/>
          </a:pr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328922-12"/>
          <p:cNvSpPr/>
          <p:nvPr/>
        </p:nvSpPr>
        <p:spPr>
          <a:xfrm>
            <a:off x="4657725" y="2831306"/>
            <a:ext cx="4086225" cy="2189857"/>
          </a:xfrm>
          <a:prstGeom prst="roundRect">
            <a:avLst>
              <a:gd name="adj" fmla="val 3480"/>
            </a:avLst>
          </a:prstGeom>
          <a:solidFill>
            <a:srgbClr val="2F6B5E">
              <a:alpha val="4000"/>
            </a:srgbClr>
          </a:solidFill>
          <a:ln w="7144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5639328928-51"/>
          <p:cNvCxnSpPr/>
          <p:nvPr/>
        </p:nvCxnSpPr>
        <p:spPr>
          <a:xfrm>
            <a:off x="4807744" y="3170634"/>
            <a:ext cx="3786188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639328927-49"/>
          <p:cNvSpPr/>
          <p:nvPr/>
        </p:nvSpPr>
        <p:spPr>
          <a:xfrm>
            <a:off x="5970315" y="4225528"/>
            <a:ext cx="323999" cy="171450"/>
          </a:xfrm>
          <a:prstGeom prst="roundRect">
            <a:avLst>
              <a:gd name="adj" fmla="val 11111"/>
            </a:avLst>
          </a:prstGeom>
          <a:solidFill>
            <a:srgbClr val="2F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328927-49__text"/>
          <p:cNvSpPr txBox="1"/>
          <p:nvPr/>
        </p:nvSpPr>
        <p:spPr>
          <a:xfrm>
            <a:off x="5970315" y="4225528"/>
            <a:ext cx="3239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(AA)</a:t>
            </a:r>
            <a:endParaRPr/>
          </a:p>
        </p:txBody>
      </p:sp>
      <p:sp>
        <p:nvSpPr>
          <p:cNvPr id="25" name="el-1785639328919-4"/>
          <p:cNvSpPr txBox="1"/>
          <p:nvPr/>
        </p:nvSpPr>
        <p:spPr>
          <a:xfrm>
            <a:off x="521494" y="188565"/>
            <a:ext cx="1316236" cy="1371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性质探究 · 对应线段</a:t>
            </a:r>
            <a:endParaRPr/>
          </a:p>
        </p:txBody>
      </p:sp>
      <p:sp>
        <p:nvSpPr>
          <p:cNvPr id="26" name="el-1785639328919-3"/>
          <p:cNvSpPr txBox="1"/>
          <p:nvPr/>
        </p:nvSpPr>
        <p:spPr>
          <a:xfrm>
            <a:off x="400050" y="514350"/>
            <a:ext cx="8451056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相似三角形 </a:t>
            </a:r>
            <a:r>
              <a:rPr b="1" sz="168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对应线段的比</a:t>
            </a:r>
            <a:endParaRPr/>
          </a:p>
        </p:txBody>
      </p:sp>
      <p:sp>
        <p:nvSpPr>
          <p:cNvPr id="27" name="el-1785639328934-64"/>
          <p:cNvSpPr txBox="1"/>
          <p:nvPr/>
        </p:nvSpPr>
        <p:spPr>
          <a:xfrm>
            <a:off x="464344" y="2902744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高</a:t>
            </a:r>
            <a:endParaRPr/>
          </a:p>
        </p:txBody>
      </p:sp>
      <p:sp>
        <p:nvSpPr>
          <p:cNvPr id="28" name="el-1785639328933-60"/>
          <p:cNvSpPr txBox="1"/>
          <p:nvPr/>
        </p:nvSpPr>
        <p:spPr>
          <a:xfrm>
            <a:off x="771525" y="2888456"/>
            <a:ext cx="3671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相似三角形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对应高的比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等于相似比</a:t>
            </a:r>
            <a:endParaRPr/>
          </a:p>
        </p:txBody>
      </p:sp>
      <p:sp>
        <p:nvSpPr>
          <p:cNvPr id="29" name="el-1785639328935-66"/>
          <p:cNvSpPr txBox="1"/>
          <p:nvPr/>
        </p:nvSpPr>
        <p:spPr>
          <a:xfrm>
            <a:off x="464344" y="3317081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中</a:t>
            </a:r>
            <a:endParaRPr/>
          </a:p>
        </p:txBody>
      </p:sp>
      <p:sp>
        <p:nvSpPr>
          <p:cNvPr id="30" name="el-1785639328934-61"/>
          <p:cNvSpPr txBox="1"/>
          <p:nvPr/>
        </p:nvSpPr>
        <p:spPr>
          <a:xfrm>
            <a:off x="771525" y="3302794"/>
            <a:ext cx="3671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相似三角形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对应中线的比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等于相似比</a:t>
            </a:r>
            <a:endParaRPr/>
          </a:p>
        </p:txBody>
      </p:sp>
      <p:sp>
        <p:nvSpPr>
          <p:cNvPr id="31" name="el-1785639328935-68"/>
          <p:cNvSpPr txBox="1"/>
          <p:nvPr/>
        </p:nvSpPr>
        <p:spPr>
          <a:xfrm>
            <a:off x="464344" y="3731419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角</a:t>
            </a:r>
            <a:endParaRPr/>
          </a:p>
        </p:txBody>
      </p:sp>
      <p:sp>
        <p:nvSpPr>
          <p:cNvPr id="32" name="el-1785639328934-62"/>
          <p:cNvSpPr txBox="1"/>
          <p:nvPr/>
        </p:nvSpPr>
        <p:spPr>
          <a:xfrm>
            <a:off x="771525" y="3717132"/>
            <a:ext cx="3671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相似三角形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对应角平分线的比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等于相似比</a:t>
            </a:r>
            <a:endParaRPr/>
          </a:p>
        </p:txBody>
      </p:sp>
      <p:sp>
        <p:nvSpPr>
          <p:cNvPr id="33" name="el-1785639328936-70"/>
          <p:cNvSpPr txBox="1"/>
          <p:nvPr/>
        </p:nvSpPr>
        <p:spPr>
          <a:xfrm>
            <a:off x="464344" y="4145757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/>
          </a:p>
        </p:txBody>
      </p:sp>
      <p:sp>
        <p:nvSpPr>
          <p:cNvPr id="34" name="el-1785639328934-63"/>
          <p:cNvSpPr txBox="1"/>
          <p:nvPr/>
        </p:nvSpPr>
        <p:spPr>
          <a:xfrm>
            <a:off x="771525" y="4131469"/>
            <a:ext cx="3671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一般地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：相似三角形对应线段的比等于相似比</a:t>
            </a:r>
            <a:endParaRPr/>
          </a:p>
        </p:txBody>
      </p:sp>
      <p:sp>
        <p:nvSpPr>
          <p:cNvPr id="35" name="el-1785639328926-46"/>
          <p:cNvSpPr txBox="1"/>
          <p:nvPr/>
        </p:nvSpPr>
        <p:spPr>
          <a:xfrm>
            <a:off x="4807744" y="2952750"/>
            <a:ext cx="38504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▎以对应高为例</a:t>
            </a:r>
            <a:endParaRPr/>
          </a:p>
        </p:txBody>
      </p:sp>
      <p:sp>
        <p:nvSpPr>
          <p:cNvPr id="36" name="el-1785639328926-47"/>
          <p:cNvSpPr txBox="1"/>
          <p:nvPr/>
        </p:nvSpPr>
        <p:spPr>
          <a:xfrm>
            <a:off x="4807744" y="3245644"/>
            <a:ext cx="3799046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∵ △ABC ～ △A'B'C'</a:t>
            </a:r>
            <a:endParaRPr/>
          </a:p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∴ ∠B = ∠B'，AB/A'B' = k</a:t>
            </a:r>
            <a:endParaRPr/>
          </a:p>
        </p:txBody>
      </p:sp>
      <p:sp>
        <p:nvSpPr>
          <p:cNvPr id="37" name="el-1785639328926-48"/>
          <p:cNvSpPr txBox="1"/>
          <p:nvPr/>
        </p:nvSpPr>
        <p:spPr>
          <a:xfrm>
            <a:off x="4807744" y="3728442"/>
            <a:ext cx="3799046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又 ∵ AD ⊥ BC，A'D' ⊥ B'C'</a:t>
            </a:r>
            <a:endParaRPr/>
          </a:p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∴ ∠ADB = ∠A'D'B' = 90°</a:t>
            </a:r>
            <a:endParaRPr/>
          </a:p>
        </p:txBody>
      </p:sp>
      <p:sp>
        <p:nvSpPr>
          <p:cNvPr id="38" name="el-1785639328925-43"/>
          <p:cNvSpPr txBox="1"/>
          <p:nvPr/>
        </p:nvSpPr>
        <p:spPr>
          <a:xfrm>
            <a:off x="4807744" y="4211241"/>
            <a:ext cx="3799046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∴ △ABD ～ △A'B'D'</a:t>
            </a:r>
            <a:r>
              <a:rPr sz="8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endParaRPr/>
          </a:p>
          <a:p>
            <a:pPr algn="l">
              <a:lnSpc>
                <a:spcPts val="1616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∴ AD/A'D' = AB/A'B' =</a:t>
            </a:r>
            <a:r>
              <a:rPr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k</a:t>
            </a:r>
            <a:endParaRPr/>
          </a:p>
        </p:txBody>
      </p:sp>
      <p:sp>
        <p:nvSpPr>
          <p:cNvPr id="39" name="el-1785639328927-50"/>
          <p:cNvSpPr txBox="1"/>
          <p:nvPr/>
        </p:nvSpPr>
        <p:spPr>
          <a:xfrm>
            <a:off x="4807744" y="4694039"/>
            <a:ext cx="3850481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∴ 对应高的比等于相似比 k</a:t>
            </a:r>
            <a:endParaRPr/>
          </a:p>
        </p:txBody>
      </p:sp>
      <p:sp>
        <p:nvSpPr>
          <p:cNvPr id="40" name="el-1785639328919-6"/>
          <p:cNvSpPr txBox="1"/>
          <p:nvPr/>
        </p:nvSpPr>
        <p:spPr>
          <a:xfrm>
            <a:off x="400050" y="4908947"/>
            <a:ext cx="101441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九年级·数学·相似</a:t>
            </a:r>
            <a:endParaRPr/>
          </a:p>
        </p:txBody>
      </p:sp>
      <p:sp>
        <p:nvSpPr>
          <p:cNvPr id="41" name="el-1785639328919-7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11 / 17</a:t>
            </a:r>
            <a:endParaRPr/>
          </a:p>
        </p:txBody>
      </p:sp>
      <p:sp>
        <p:nvSpPr>
          <p:cNvPr id="42" name="el-1785639328921-10"/>
          <p:cNvSpPr/>
          <p:nvPr/>
        </p:nvSpPr>
        <p:spPr>
          <a:xfrm>
            <a:off x="400050" y="992981"/>
            <a:ext cx="4100513" cy="1695450"/>
          </a:xfrm>
          <a:prstGeom prst="roundRect">
            <a:avLst>
              <a:gd name="adj" fmla="val 4494"/>
            </a:avLst>
          </a:prstGeom>
          <a:solidFill>
            <a:srgbClr val="EBE4D8">
              <a:alpha val="40000"/>
            </a:srgbClr>
          </a:solidFill>
          <a:ln w="7144" algn="in">
            <a:solidFill>
              <a:srgbClr val="C4B8A4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5639328924-13"/>
          <p:cNvSpPr/>
          <p:nvPr/>
        </p:nvSpPr>
        <p:spPr>
          <a:xfrm>
            <a:off x="550069" y="1114425"/>
            <a:ext cx="38004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43" y="87504"/>
                </a:moveTo>
                <a:lnTo>
                  <a:pt x="50000" y="6252"/>
                </a:lnTo>
                <a:lnTo>
                  <a:pt x="92857" y="87504"/>
                </a:lnTo>
                <a:close/>
              </a:path>
            </a:pathLst>
          </a:custGeom>
          <a:noFill/>
          <a:ln w="27146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9328924-14"/>
          <p:cNvSpPr/>
          <p:nvPr/>
        </p:nvSpPr>
        <p:spPr>
          <a:xfrm>
            <a:off x="550069" y="1114425"/>
            <a:ext cx="38004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6252"/>
                </a:moveTo>
                <a:lnTo>
                  <a:pt x="50000" y="87504"/>
                </a:lnTo>
              </a:path>
            </a:pathLst>
          </a:custGeom>
          <a:solidFill>
            <a:srgbClr val="000000"/>
          </a:solidFill>
          <a:ln w="27146" algn="ctr">
            <a:solidFill>
              <a:srgbClr val="2F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45" name="el-1785639328924-15"/>
          <p:cNvCxnSpPr/>
          <p:nvPr/>
        </p:nvCxnSpPr>
        <p:spPr>
          <a:xfrm>
            <a:off x="2368867" y="2207419"/>
            <a:ext cx="914" cy="48220"/>
          </a:xfrm>
          <a:prstGeom prst="line">
            <a:avLst/>
          </a:prstGeom>
          <a:ln w="20360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-1785639328924-16"/>
          <p:cNvCxnSpPr/>
          <p:nvPr/>
        </p:nvCxnSpPr>
        <p:spPr>
          <a:xfrm>
            <a:off x="2368867" y="2255639"/>
            <a:ext cx="81439" cy="914"/>
          </a:xfrm>
          <a:prstGeom prst="line">
            <a:avLst/>
          </a:prstGeom>
          <a:ln w="20360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5639328924-17"/>
          <p:cNvSpPr/>
          <p:nvPr/>
        </p:nvSpPr>
        <p:spPr>
          <a:xfrm>
            <a:off x="550069" y="1114425"/>
            <a:ext cx="38004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43" y="87504"/>
                </a:moveTo>
                <a:lnTo>
                  <a:pt x="71429" y="46874"/>
                </a:lnTo>
              </a:path>
            </a:pathLst>
          </a:custGeom>
          <a:solidFill>
            <a:srgbClr val="000000"/>
          </a:solidFill>
          <a:ln w="27146" algn="ctr">
            <a:solidFill>
              <a:srgbClr val="2F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8" name="el-1785639328924-18"/>
          <p:cNvSpPr/>
          <p:nvPr/>
        </p:nvSpPr>
        <p:spPr>
          <a:xfrm>
            <a:off x="550069" y="1114425"/>
            <a:ext cx="38004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57" y="87504"/>
                </a:moveTo>
                <a:lnTo>
                  <a:pt x="35714" y="37504"/>
                </a:lnTo>
              </a:path>
            </a:pathLst>
          </a:custGeom>
          <a:solidFill>
            <a:srgbClr val="000000"/>
          </a:solidFill>
          <a:ln w="27146" algn="ctr">
            <a:solidFill>
              <a:srgbClr val="2F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9" name="el-1785639328924-19"/>
          <p:cNvSpPr txBox="1"/>
          <p:nvPr/>
        </p:nvSpPr>
        <p:spPr>
          <a:xfrm>
            <a:off x="712946" y="2215455"/>
            <a:ext cx="488632" cy="2314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50" name="el-1785639328924-20"/>
          <p:cNvSpPr txBox="1"/>
          <p:nvPr/>
        </p:nvSpPr>
        <p:spPr>
          <a:xfrm>
            <a:off x="2382441" y="1017984"/>
            <a:ext cx="488632" cy="2314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51" name="el-1785639328924-21"/>
          <p:cNvSpPr txBox="1"/>
          <p:nvPr/>
        </p:nvSpPr>
        <p:spPr>
          <a:xfrm>
            <a:off x="4079081" y="2215455"/>
            <a:ext cx="488632" cy="2314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52" name="el-1785639328924-22"/>
          <p:cNvSpPr txBox="1"/>
          <p:nvPr/>
        </p:nvSpPr>
        <p:spPr>
          <a:xfrm>
            <a:off x="2518172" y="1628775"/>
            <a:ext cx="434340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53" name="el-1785639328924-23"/>
          <p:cNvSpPr txBox="1"/>
          <p:nvPr/>
        </p:nvSpPr>
        <p:spPr>
          <a:xfrm>
            <a:off x="2558891" y="1805583"/>
            <a:ext cx="418052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h₁</a:t>
            </a:r>
            <a:endParaRPr/>
          </a:p>
        </p:txBody>
      </p:sp>
      <p:sp>
        <p:nvSpPr>
          <p:cNvPr id="54" name="el-1785639328924-24"/>
          <p:cNvSpPr txBox="1"/>
          <p:nvPr/>
        </p:nvSpPr>
        <p:spPr>
          <a:xfrm>
            <a:off x="3264694" y="1564481"/>
            <a:ext cx="380047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55" name="el-1785639328924-25"/>
          <p:cNvSpPr txBox="1"/>
          <p:nvPr/>
        </p:nvSpPr>
        <p:spPr>
          <a:xfrm>
            <a:off x="1907381" y="1885950"/>
            <a:ext cx="418052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m₁</a:t>
            </a:r>
            <a:endParaRPr/>
          </a:p>
        </p:txBody>
      </p:sp>
      <p:sp>
        <p:nvSpPr>
          <p:cNvPr id="56" name="el-1785639328924-26"/>
          <p:cNvSpPr txBox="1"/>
          <p:nvPr/>
        </p:nvSpPr>
        <p:spPr>
          <a:xfrm>
            <a:off x="1703784" y="1443930"/>
            <a:ext cx="380047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F</a:t>
            </a:r>
            <a:endParaRPr/>
          </a:p>
        </p:txBody>
      </p:sp>
      <p:sp>
        <p:nvSpPr>
          <p:cNvPr id="57" name="el-1785639328924-27"/>
          <p:cNvSpPr txBox="1"/>
          <p:nvPr/>
        </p:nvSpPr>
        <p:spPr>
          <a:xfrm>
            <a:off x="2993231" y="1644848"/>
            <a:ext cx="418052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l₁</a:t>
            </a:r>
            <a:endParaRPr/>
          </a:p>
        </p:txBody>
      </p:sp>
      <p:sp>
        <p:nvSpPr>
          <p:cNvPr id="58" name="el-1785639328921-11"/>
          <p:cNvSpPr/>
          <p:nvPr/>
        </p:nvSpPr>
        <p:spPr>
          <a:xfrm>
            <a:off x="4643438" y="992981"/>
            <a:ext cx="4100513" cy="1695450"/>
          </a:xfrm>
          <a:prstGeom prst="roundRect">
            <a:avLst>
              <a:gd name="adj" fmla="val 4494"/>
            </a:avLst>
          </a:prstGeom>
          <a:solidFill>
            <a:srgbClr val="EBE4D8">
              <a:alpha val="40000"/>
            </a:srgbClr>
          </a:solidFill>
          <a:ln w="7144" algn="in">
            <a:solidFill>
              <a:srgbClr val="C4B8A4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el-1785639328924-28"/>
          <p:cNvSpPr/>
          <p:nvPr/>
        </p:nvSpPr>
        <p:spPr>
          <a:xfrm>
            <a:off x="4793456" y="1114425"/>
            <a:ext cx="38004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286" y="81252"/>
                </a:moveTo>
                <a:lnTo>
                  <a:pt x="50000" y="18748"/>
                </a:lnTo>
                <a:lnTo>
                  <a:pt x="85714" y="81252"/>
                </a:lnTo>
                <a:close/>
              </a:path>
            </a:pathLst>
          </a:custGeom>
          <a:noFill/>
          <a:ln w="27146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el-1785639328924-29"/>
          <p:cNvSpPr/>
          <p:nvPr/>
        </p:nvSpPr>
        <p:spPr>
          <a:xfrm>
            <a:off x="4793456" y="1114425"/>
            <a:ext cx="38004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8748"/>
                </a:moveTo>
                <a:lnTo>
                  <a:pt x="50000" y="81252"/>
                </a:lnTo>
              </a:path>
            </a:pathLst>
          </a:custGeom>
          <a:solidFill>
            <a:srgbClr val="000000"/>
          </a:solidFill>
          <a:ln w="27146" algn="ctr">
            <a:solidFill>
              <a:srgbClr val="2F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61" name="el-1785639328924-30"/>
          <p:cNvCxnSpPr/>
          <p:nvPr/>
        </p:nvCxnSpPr>
        <p:spPr>
          <a:xfrm>
            <a:off x="6612255" y="2127052"/>
            <a:ext cx="914" cy="48220"/>
          </a:xfrm>
          <a:prstGeom prst="line">
            <a:avLst/>
          </a:prstGeom>
          <a:ln w="20360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el-1785639328924-31"/>
          <p:cNvCxnSpPr/>
          <p:nvPr/>
        </p:nvCxnSpPr>
        <p:spPr>
          <a:xfrm>
            <a:off x="6612255" y="2175272"/>
            <a:ext cx="81439" cy="914"/>
          </a:xfrm>
          <a:prstGeom prst="line">
            <a:avLst/>
          </a:prstGeom>
          <a:ln w="20360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5639328924-32"/>
          <p:cNvSpPr/>
          <p:nvPr/>
        </p:nvSpPr>
        <p:spPr>
          <a:xfrm>
            <a:off x="4793456" y="1114425"/>
            <a:ext cx="38004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286" y="81252"/>
                </a:moveTo>
                <a:lnTo>
                  <a:pt x="67857" y="50000"/>
                </a:lnTo>
              </a:path>
            </a:pathLst>
          </a:custGeom>
          <a:solidFill>
            <a:srgbClr val="000000"/>
          </a:solidFill>
          <a:ln w="27146" algn="ctr">
            <a:solidFill>
              <a:srgbClr val="2F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4" name="el-1785639328924-33"/>
          <p:cNvSpPr/>
          <p:nvPr/>
        </p:nvSpPr>
        <p:spPr>
          <a:xfrm>
            <a:off x="4793456" y="1114425"/>
            <a:ext cx="38004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714" y="81252"/>
                </a:moveTo>
                <a:lnTo>
                  <a:pt x="35714" y="40622"/>
                </a:lnTo>
              </a:path>
            </a:pathLst>
          </a:custGeom>
          <a:solidFill>
            <a:srgbClr val="000000"/>
          </a:solidFill>
          <a:ln w="27146" algn="ctr">
            <a:solidFill>
              <a:srgbClr val="2F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5" name="el-1785639328924-34"/>
          <p:cNvSpPr txBox="1"/>
          <p:nvPr/>
        </p:nvSpPr>
        <p:spPr>
          <a:xfrm>
            <a:off x="5227796" y="2135088"/>
            <a:ext cx="537496" cy="2314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A'</a:t>
            </a:r>
            <a:endParaRPr/>
          </a:p>
        </p:txBody>
      </p:sp>
      <p:sp>
        <p:nvSpPr>
          <p:cNvPr id="66" name="el-1785639328924-35"/>
          <p:cNvSpPr txBox="1"/>
          <p:nvPr/>
        </p:nvSpPr>
        <p:spPr>
          <a:xfrm>
            <a:off x="6625828" y="1178719"/>
            <a:ext cx="537496" cy="2314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B'</a:t>
            </a:r>
            <a:endParaRPr/>
          </a:p>
        </p:txBody>
      </p:sp>
      <p:sp>
        <p:nvSpPr>
          <p:cNvPr id="67" name="el-1785639328924-36"/>
          <p:cNvSpPr txBox="1"/>
          <p:nvPr/>
        </p:nvSpPr>
        <p:spPr>
          <a:xfrm>
            <a:off x="8051006" y="2135088"/>
            <a:ext cx="537496" cy="2314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C'</a:t>
            </a:r>
            <a:endParaRPr/>
          </a:p>
        </p:txBody>
      </p:sp>
      <p:sp>
        <p:nvSpPr>
          <p:cNvPr id="68" name="el-1785639328924-37"/>
          <p:cNvSpPr txBox="1"/>
          <p:nvPr/>
        </p:nvSpPr>
        <p:spPr>
          <a:xfrm>
            <a:off x="6761559" y="1588591"/>
            <a:ext cx="477774" cy="20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D'</a:t>
            </a:r>
            <a:endParaRPr/>
          </a:p>
        </p:txBody>
      </p:sp>
      <p:sp>
        <p:nvSpPr>
          <p:cNvPr id="69" name="el-1785639328924-38"/>
          <p:cNvSpPr txBox="1"/>
          <p:nvPr/>
        </p:nvSpPr>
        <p:spPr>
          <a:xfrm>
            <a:off x="6802279" y="1765399"/>
            <a:ext cx="418052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h₂</a:t>
            </a:r>
            <a:endParaRPr/>
          </a:p>
        </p:txBody>
      </p:sp>
      <p:sp>
        <p:nvSpPr>
          <p:cNvPr id="70" name="el-1785639328924-39"/>
          <p:cNvSpPr txBox="1"/>
          <p:nvPr/>
        </p:nvSpPr>
        <p:spPr>
          <a:xfrm>
            <a:off x="7372350" y="1604665"/>
            <a:ext cx="418052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E'</a:t>
            </a:r>
            <a:endParaRPr/>
          </a:p>
        </p:txBody>
      </p:sp>
      <p:sp>
        <p:nvSpPr>
          <p:cNvPr id="71" name="el-1785639328924-40"/>
          <p:cNvSpPr txBox="1"/>
          <p:nvPr/>
        </p:nvSpPr>
        <p:spPr>
          <a:xfrm>
            <a:off x="6150769" y="1845766"/>
            <a:ext cx="418052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m₂</a:t>
            </a:r>
            <a:endParaRPr/>
          </a:p>
        </p:txBody>
      </p:sp>
      <p:sp>
        <p:nvSpPr>
          <p:cNvPr id="72" name="el-1785639328924-41"/>
          <p:cNvSpPr txBox="1"/>
          <p:nvPr/>
        </p:nvSpPr>
        <p:spPr>
          <a:xfrm>
            <a:off x="5947172" y="1484114"/>
            <a:ext cx="418052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F'</a:t>
            </a:r>
            <a:endParaRPr/>
          </a:p>
        </p:txBody>
      </p:sp>
      <p:sp>
        <p:nvSpPr>
          <p:cNvPr id="73" name="el-1785639328925-42"/>
          <p:cNvSpPr txBox="1"/>
          <p:nvPr/>
        </p:nvSpPr>
        <p:spPr>
          <a:xfrm>
            <a:off x="7100888" y="1660922"/>
            <a:ext cx="418052" cy="1800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l₂</a:t>
            </a:r>
            <a:endParaRPr/>
          </a:p>
        </p:txBody>
      </p:sp>
      <p:sp>
        <p:nvSpPr>
          <p:cNvPr id="74" name="el-1785639328925-44"/>
          <p:cNvSpPr txBox="1"/>
          <p:nvPr/>
        </p:nvSpPr>
        <p:spPr>
          <a:xfrm>
            <a:off x="1474738" y="2443163"/>
            <a:ext cx="200828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2C2C2C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△ABC ～ △A'B'C'   k = AB/A'B'</a:t>
            </a:r>
            <a:endParaRPr/>
          </a:p>
        </p:txBody>
      </p:sp>
      <p:sp>
        <p:nvSpPr>
          <p:cNvPr id="75" name="el-1785639328926-45"/>
          <p:cNvSpPr txBox="1"/>
          <p:nvPr/>
        </p:nvSpPr>
        <p:spPr>
          <a:xfrm>
            <a:off x="6017419" y="2443163"/>
            <a:ext cx="140962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2C2C2C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△A'B'C'   k = AB/A'B'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8959-1"/>
          <p:cNvSpPr/>
          <p:nvPr/>
        </p:nvSpPr>
        <p:spPr>
          <a:xfrm rot="480000">
            <a:off x="8543925" y="4443413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F5F1EA">
              <a:alpha val="3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9009-1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9010-15"/>
          <p:cNvSpPr/>
          <p:nvPr/>
        </p:nvSpPr>
        <p:spPr>
          <a:xfrm>
            <a:off x="0" y="0"/>
            <a:ext cx="14287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8A4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8960-7"/>
          <p:cNvSpPr txBox="1"/>
          <p:nvPr/>
        </p:nvSpPr>
        <p:spPr>
          <a:xfrm rot="-480000">
            <a:off x="8643938" y="4518422"/>
            <a:ext cx="2143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积</a:t>
            </a:r>
            <a:endParaRPr/>
          </a:p>
        </p:txBody>
      </p:sp>
      <p:cxnSp>
        <p:nvCxnSpPr>
          <p:cNvPr id="6" name="el-1785639328960-10"/>
          <p:cNvCxnSpPr/>
          <p:nvPr/>
        </p:nvCxnSpPr>
        <p:spPr>
          <a:xfrm>
            <a:off x="2618184" y="1185342"/>
            <a:ext cx="914" cy="171450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28961-11"/>
          <p:cNvSpPr/>
          <p:nvPr/>
        </p:nvSpPr>
        <p:spPr>
          <a:xfrm>
            <a:off x="400050" y="1504429"/>
            <a:ext cx="8343900" cy="5514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4" y="0"/>
                </a:moveTo>
                <a:lnTo>
                  <a:pt x="99486" y="0"/>
                </a:lnTo>
                <a:lnTo>
                  <a:pt x="99537" y="34"/>
                </a:lnTo>
                <a:lnTo>
                  <a:pt x="99587" y="155"/>
                </a:lnTo>
                <a:lnTo>
                  <a:pt x="99636" y="328"/>
                </a:lnTo>
                <a:lnTo>
                  <a:pt x="99683" y="586"/>
                </a:lnTo>
                <a:lnTo>
                  <a:pt x="99728" y="914"/>
                </a:lnTo>
                <a:lnTo>
                  <a:pt x="99772" y="1310"/>
                </a:lnTo>
                <a:lnTo>
                  <a:pt x="99812" y="1759"/>
                </a:lnTo>
                <a:lnTo>
                  <a:pt x="99849" y="2276"/>
                </a:lnTo>
                <a:lnTo>
                  <a:pt x="99884" y="2845"/>
                </a:lnTo>
                <a:lnTo>
                  <a:pt x="99913" y="3448"/>
                </a:lnTo>
                <a:lnTo>
                  <a:pt x="99939" y="4103"/>
                </a:lnTo>
                <a:lnTo>
                  <a:pt x="99961" y="4793"/>
                </a:lnTo>
                <a:lnTo>
                  <a:pt x="99978" y="5500"/>
                </a:lnTo>
                <a:lnTo>
                  <a:pt x="99990" y="6241"/>
                </a:lnTo>
                <a:lnTo>
                  <a:pt x="99998" y="7000"/>
                </a:lnTo>
                <a:lnTo>
                  <a:pt x="100000" y="7759"/>
                </a:lnTo>
                <a:lnTo>
                  <a:pt x="100000" y="92241"/>
                </a:lnTo>
                <a:lnTo>
                  <a:pt x="99998" y="93000"/>
                </a:lnTo>
                <a:lnTo>
                  <a:pt x="99990" y="93759"/>
                </a:lnTo>
                <a:lnTo>
                  <a:pt x="99978" y="94500"/>
                </a:lnTo>
                <a:lnTo>
                  <a:pt x="99961" y="95207"/>
                </a:lnTo>
                <a:lnTo>
                  <a:pt x="99939" y="95897"/>
                </a:lnTo>
                <a:lnTo>
                  <a:pt x="99913" y="96552"/>
                </a:lnTo>
                <a:lnTo>
                  <a:pt x="99884" y="97155"/>
                </a:lnTo>
                <a:lnTo>
                  <a:pt x="99849" y="97724"/>
                </a:lnTo>
                <a:lnTo>
                  <a:pt x="99812" y="98241"/>
                </a:lnTo>
                <a:lnTo>
                  <a:pt x="99772" y="98690"/>
                </a:lnTo>
                <a:lnTo>
                  <a:pt x="99728" y="99086"/>
                </a:lnTo>
                <a:lnTo>
                  <a:pt x="99683" y="99414"/>
                </a:lnTo>
                <a:lnTo>
                  <a:pt x="99636" y="99672"/>
                </a:lnTo>
                <a:lnTo>
                  <a:pt x="99587" y="99845"/>
                </a:lnTo>
                <a:lnTo>
                  <a:pt x="99537" y="99966"/>
                </a:lnTo>
                <a:lnTo>
                  <a:pt x="99486" y="100000"/>
                </a:lnTo>
                <a:lnTo>
                  <a:pt x="514" y="100000"/>
                </a:lnTo>
                <a:lnTo>
                  <a:pt x="463" y="99966"/>
                </a:lnTo>
                <a:lnTo>
                  <a:pt x="413" y="99845"/>
                </a:lnTo>
                <a:lnTo>
                  <a:pt x="364" y="99672"/>
                </a:lnTo>
                <a:lnTo>
                  <a:pt x="317" y="99414"/>
                </a:lnTo>
                <a:lnTo>
                  <a:pt x="272" y="99086"/>
                </a:lnTo>
                <a:lnTo>
                  <a:pt x="228" y="98690"/>
                </a:lnTo>
                <a:lnTo>
                  <a:pt x="188" y="98241"/>
                </a:lnTo>
                <a:lnTo>
                  <a:pt x="151" y="97724"/>
                </a:lnTo>
                <a:lnTo>
                  <a:pt x="116" y="97155"/>
                </a:lnTo>
                <a:lnTo>
                  <a:pt x="87" y="96552"/>
                </a:lnTo>
                <a:lnTo>
                  <a:pt x="61" y="95897"/>
                </a:lnTo>
                <a:lnTo>
                  <a:pt x="39" y="95207"/>
                </a:lnTo>
                <a:lnTo>
                  <a:pt x="22" y="94500"/>
                </a:lnTo>
                <a:lnTo>
                  <a:pt x="10" y="93759"/>
                </a:lnTo>
                <a:lnTo>
                  <a:pt x="2" y="93000"/>
                </a:lnTo>
                <a:lnTo>
                  <a:pt x="0" y="92241"/>
                </a:lnTo>
                <a:lnTo>
                  <a:pt x="0" y="7759"/>
                </a:lnTo>
                <a:lnTo>
                  <a:pt x="2" y="7000"/>
                </a:lnTo>
                <a:lnTo>
                  <a:pt x="10" y="6241"/>
                </a:lnTo>
                <a:lnTo>
                  <a:pt x="22" y="5500"/>
                </a:lnTo>
                <a:lnTo>
                  <a:pt x="39" y="4793"/>
                </a:lnTo>
                <a:lnTo>
                  <a:pt x="61" y="4103"/>
                </a:lnTo>
                <a:lnTo>
                  <a:pt x="87" y="3448"/>
                </a:lnTo>
                <a:lnTo>
                  <a:pt x="116" y="2845"/>
                </a:lnTo>
                <a:lnTo>
                  <a:pt x="151" y="2276"/>
                </a:lnTo>
                <a:lnTo>
                  <a:pt x="188" y="1759"/>
                </a:lnTo>
                <a:lnTo>
                  <a:pt x="228" y="1310"/>
                </a:lnTo>
                <a:lnTo>
                  <a:pt x="272" y="914"/>
                </a:lnTo>
                <a:lnTo>
                  <a:pt x="317" y="586"/>
                </a:lnTo>
                <a:lnTo>
                  <a:pt x="364" y="328"/>
                </a:lnTo>
                <a:lnTo>
                  <a:pt x="413" y="155"/>
                </a:lnTo>
                <a:lnTo>
                  <a:pt x="463" y="34"/>
                </a:lnTo>
                <a:lnTo>
                  <a:pt x="514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  <a:effectLst>
            <a:outerShdw blurRad="57150" dist="14288" dir="5400000" sx="100000" sy="100000" kx="0" ky="0" algn="ctr">
              <a:srgbClr val="2C2C2C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639328961-12"/>
          <p:cNvSpPr/>
          <p:nvPr/>
        </p:nvSpPr>
        <p:spPr>
          <a:xfrm>
            <a:off x="400050" y="1504429"/>
            <a:ext cx="42863" cy="5514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7"/>
                </a:lnTo>
                <a:lnTo>
                  <a:pt x="80491" y="149"/>
                </a:lnTo>
                <a:lnTo>
                  <a:pt x="70972" y="335"/>
                </a:lnTo>
                <a:lnTo>
                  <a:pt x="61732" y="592"/>
                </a:lnTo>
                <a:lnTo>
                  <a:pt x="52860" y="918"/>
                </a:lnTo>
                <a:lnTo>
                  <a:pt x="44443" y="1310"/>
                </a:lnTo>
                <a:lnTo>
                  <a:pt x="36561" y="1764"/>
                </a:lnTo>
                <a:lnTo>
                  <a:pt x="29289" y="2276"/>
                </a:lnTo>
                <a:lnTo>
                  <a:pt x="22699" y="2842"/>
                </a:lnTo>
                <a:lnTo>
                  <a:pt x="16853" y="3454"/>
                </a:lnTo>
                <a:lnTo>
                  <a:pt x="11808" y="4108"/>
                </a:lnTo>
                <a:lnTo>
                  <a:pt x="7612" y="4798"/>
                </a:lnTo>
                <a:lnTo>
                  <a:pt x="4306" y="5516"/>
                </a:lnTo>
                <a:lnTo>
                  <a:pt x="1921" y="6256"/>
                </a:lnTo>
                <a:lnTo>
                  <a:pt x="482" y="7010"/>
                </a:lnTo>
                <a:lnTo>
                  <a:pt x="0" y="7772"/>
                </a:lnTo>
                <a:lnTo>
                  <a:pt x="0" y="92228"/>
                </a:lnTo>
                <a:lnTo>
                  <a:pt x="482" y="92990"/>
                </a:lnTo>
                <a:lnTo>
                  <a:pt x="1921" y="93744"/>
                </a:lnTo>
                <a:lnTo>
                  <a:pt x="4306" y="94484"/>
                </a:lnTo>
                <a:lnTo>
                  <a:pt x="7612" y="95202"/>
                </a:lnTo>
                <a:lnTo>
                  <a:pt x="11808" y="95892"/>
                </a:lnTo>
                <a:lnTo>
                  <a:pt x="16853" y="96546"/>
                </a:lnTo>
                <a:lnTo>
                  <a:pt x="22699" y="97158"/>
                </a:lnTo>
                <a:lnTo>
                  <a:pt x="29289" y="97724"/>
                </a:lnTo>
                <a:lnTo>
                  <a:pt x="36561" y="98236"/>
                </a:lnTo>
                <a:lnTo>
                  <a:pt x="44443" y="98690"/>
                </a:lnTo>
                <a:lnTo>
                  <a:pt x="52860" y="99082"/>
                </a:lnTo>
                <a:lnTo>
                  <a:pt x="61732" y="99408"/>
                </a:lnTo>
                <a:lnTo>
                  <a:pt x="70972" y="99665"/>
                </a:lnTo>
                <a:lnTo>
                  <a:pt x="80491" y="99851"/>
                </a:lnTo>
                <a:lnTo>
                  <a:pt x="90198" y="9996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228"/>
                </a:lnTo>
                <a:lnTo>
                  <a:pt x="100000" y="7772"/>
                </a:lnTo>
                <a:lnTo>
                  <a:pt x="100000" y="7772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328962-15"/>
          <p:cNvCxnSpPr/>
          <p:nvPr/>
        </p:nvCxnSpPr>
        <p:spPr>
          <a:xfrm>
            <a:off x="3946699" y="1692027"/>
            <a:ext cx="914" cy="190500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328991-10"/>
          <p:cNvSpPr/>
          <p:nvPr/>
        </p:nvSpPr>
        <p:spPr>
          <a:xfrm>
            <a:off x="4096717" y="1738461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328964-16"/>
          <p:cNvSpPr/>
          <p:nvPr/>
        </p:nvSpPr>
        <p:spPr>
          <a:xfrm>
            <a:off x="400050" y="2170212"/>
            <a:ext cx="4057650" cy="2035597"/>
          </a:xfrm>
          <a:prstGeom prst="roundRect">
            <a:avLst>
              <a:gd name="adj" fmla="val 2808"/>
            </a:avLst>
          </a:prstGeom>
          <a:solidFill>
            <a:srgbClr val="FFFFFF"/>
          </a:solidFill>
          <a:ln w="7144" algn="in">
            <a:solidFill>
              <a:srgbClr val="C4B8A4">
                <a:alpha val="15000"/>
              </a:srgbClr>
            </a:solidFill>
            <a:prstDash val="solid"/>
          </a:ln>
          <a:effectLst>
            <a:outerShdw blurRad="85725" dist="14288" dir="5400000" sx="100000" sy="100000" kx="0" ky="0" algn="ctr">
              <a:srgbClr val="2C2C2C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2" name="el-1785639328970-26"/>
          <p:cNvCxnSpPr/>
          <p:nvPr/>
        </p:nvCxnSpPr>
        <p:spPr>
          <a:xfrm>
            <a:off x="578644" y="2576810"/>
            <a:ext cx="3700463" cy="914"/>
          </a:xfrm>
          <a:prstGeom prst="line">
            <a:avLst/>
          </a:prstGeom>
          <a:ln w="14288" cap="flat">
            <a:solidFill>
              <a:srgbClr val="EBE4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328991-11"/>
          <p:cNvSpPr/>
          <p:nvPr/>
        </p:nvSpPr>
        <p:spPr>
          <a:xfrm>
            <a:off x="578818" y="2353147"/>
            <a:ext cx="142526" cy="142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533" y="3533"/>
                </a:moveTo>
                <a:lnTo>
                  <a:pt x="91533" y="3533"/>
                </a:lnTo>
                <a:lnTo>
                  <a:pt x="96267" y="8200"/>
                </a:lnTo>
                <a:cubicBezTo>
                  <a:pt x="98578" y="10689"/>
                  <a:pt x="99733" y="13622"/>
                  <a:pt x="99733" y="17000"/>
                </a:cubicBezTo>
                <a:lnTo>
                  <a:pt x="99733" y="17000"/>
                </a:lnTo>
                <a:cubicBezTo>
                  <a:pt x="99733" y="20244"/>
                  <a:pt x="98578" y="23178"/>
                  <a:pt x="96267" y="25800"/>
                </a:cubicBezTo>
                <a:lnTo>
                  <a:pt x="96267" y="25800"/>
                </a:lnTo>
                <a:lnTo>
                  <a:pt x="85133" y="36933"/>
                </a:lnTo>
                <a:lnTo>
                  <a:pt x="62867" y="14667"/>
                </a:lnTo>
                <a:lnTo>
                  <a:pt x="74000" y="3533"/>
                </a:lnTo>
                <a:cubicBezTo>
                  <a:pt x="76444" y="1178"/>
                  <a:pt x="79356" y="0"/>
                  <a:pt x="82733" y="0"/>
                </a:cubicBezTo>
                <a:lnTo>
                  <a:pt x="82733" y="0"/>
                </a:lnTo>
                <a:cubicBezTo>
                  <a:pt x="86022" y="0"/>
                  <a:pt x="88956" y="1178"/>
                  <a:pt x="91533" y="3533"/>
                </a:cubicBezTo>
                <a:lnTo>
                  <a:pt x="91533" y="3533"/>
                </a:lnTo>
                <a:moveTo>
                  <a:pt x="8733" y="68733"/>
                </a:moveTo>
                <a:lnTo>
                  <a:pt x="8733" y="68733"/>
                </a:lnTo>
                <a:lnTo>
                  <a:pt x="58533" y="18933"/>
                </a:lnTo>
                <a:lnTo>
                  <a:pt x="80800" y="41200"/>
                </a:lnTo>
                <a:lnTo>
                  <a:pt x="31000" y="91000"/>
                </a:lnTo>
                <a:cubicBezTo>
                  <a:pt x="29578" y="92333"/>
                  <a:pt x="28022" y="93244"/>
                  <a:pt x="26333" y="93733"/>
                </a:cubicBezTo>
                <a:lnTo>
                  <a:pt x="26333" y="93733"/>
                </a:lnTo>
                <a:lnTo>
                  <a:pt x="6000" y="99600"/>
                </a:lnTo>
                <a:cubicBezTo>
                  <a:pt x="4178" y="100000"/>
                  <a:pt x="2622" y="99622"/>
                  <a:pt x="1333" y="98467"/>
                </a:cubicBezTo>
                <a:lnTo>
                  <a:pt x="1333" y="98467"/>
                </a:lnTo>
                <a:cubicBezTo>
                  <a:pt x="133" y="97133"/>
                  <a:pt x="-267" y="95556"/>
                  <a:pt x="133" y="93733"/>
                </a:cubicBezTo>
                <a:lnTo>
                  <a:pt x="133" y="93733"/>
                </a:lnTo>
                <a:lnTo>
                  <a:pt x="6000" y="73467"/>
                </a:lnTo>
                <a:cubicBezTo>
                  <a:pt x="6533" y="71644"/>
                  <a:pt x="7444" y="70067"/>
                  <a:pt x="8733" y="68733"/>
                </a:cubicBezTo>
                <a:lnTo>
                  <a:pt x="8733" y="68733"/>
                </a:lnTo>
                <a:moveTo>
                  <a:pt x="48600" y="19933"/>
                </a:moveTo>
                <a:lnTo>
                  <a:pt x="48600" y="19933"/>
                </a:lnTo>
                <a:lnTo>
                  <a:pt x="20067" y="48467"/>
                </a:lnTo>
                <a:lnTo>
                  <a:pt x="3067" y="31467"/>
                </a:lnTo>
                <a:cubicBezTo>
                  <a:pt x="1244" y="29511"/>
                  <a:pt x="333" y="27289"/>
                  <a:pt x="333" y="24800"/>
                </a:cubicBezTo>
                <a:lnTo>
                  <a:pt x="333" y="24800"/>
                </a:lnTo>
                <a:cubicBezTo>
                  <a:pt x="333" y="22311"/>
                  <a:pt x="1244" y="20089"/>
                  <a:pt x="3067" y="18133"/>
                </a:cubicBezTo>
                <a:lnTo>
                  <a:pt x="3067" y="18133"/>
                </a:lnTo>
                <a:lnTo>
                  <a:pt x="18333" y="2933"/>
                </a:lnTo>
                <a:cubicBezTo>
                  <a:pt x="20289" y="1111"/>
                  <a:pt x="22489" y="200"/>
                  <a:pt x="24933" y="200"/>
                </a:cubicBezTo>
                <a:lnTo>
                  <a:pt x="24933" y="200"/>
                </a:lnTo>
                <a:cubicBezTo>
                  <a:pt x="27422" y="200"/>
                  <a:pt x="29644" y="1111"/>
                  <a:pt x="31600" y="2933"/>
                </a:cubicBezTo>
                <a:lnTo>
                  <a:pt x="31600" y="2933"/>
                </a:lnTo>
                <a:lnTo>
                  <a:pt x="35467" y="6867"/>
                </a:lnTo>
                <a:cubicBezTo>
                  <a:pt x="35467" y="6867"/>
                  <a:pt x="35422" y="6867"/>
                  <a:pt x="35333" y="6867"/>
                </a:cubicBezTo>
                <a:lnTo>
                  <a:pt x="35333" y="6867"/>
                </a:lnTo>
                <a:cubicBezTo>
                  <a:pt x="35333" y="6867"/>
                  <a:pt x="35333" y="6911"/>
                  <a:pt x="35333" y="7000"/>
                </a:cubicBezTo>
                <a:lnTo>
                  <a:pt x="35333" y="7000"/>
                </a:lnTo>
                <a:lnTo>
                  <a:pt x="22800" y="19533"/>
                </a:lnTo>
                <a:cubicBezTo>
                  <a:pt x="21511" y="20956"/>
                  <a:pt x="21511" y="22378"/>
                  <a:pt x="22800" y="23800"/>
                </a:cubicBezTo>
                <a:lnTo>
                  <a:pt x="22800" y="23800"/>
                </a:lnTo>
                <a:cubicBezTo>
                  <a:pt x="24222" y="25133"/>
                  <a:pt x="25644" y="25133"/>
                  <a:pt x="27067" y="23800"/>
                </a:cubicBezTo>
                <a:lnTo>
                  <a:pt x="27067" y="23800"/>
                </a:lnTo>
                <a:lnTo>
                  <a:pt x="39600" y="11333"/>
                </a:lnTo>
                <a:cubicBezTo>
                  <a:pt x="39733" y="11333"/>
                  <a:pt x="39800" y="11333"/>
                  <a:pt x="39800" y="11333"/>
                </a:cubicBezTo>
                <a:lnTo>
                  <a:pt x="39800" y="11333"/>
                </a:lnTo>
                <a:cubicBezTo>
                  <a:pt x="39800" y="11333"/>
                  <a:pt x="39800" y="11267"/>
                  <a:pt x="39800" y="11133"/>
                </a:cubicBezTo>
                <a:lnTo>
                  <a:pt x="39800" y="11133"/>
                </a:lnTo>
                <a:lnTo>
                  <a:pt x="48600" y="19933"/>
                </a:lnTo>
                <a:moveTo>
                  <a:pt x="79867" y="51200"/>
                </a:moveTo>
                <a:lnTo>
                  <a:pt x="79867" y="51200"/>
                </a:lnTo>
                <a:lnTo>
                  <a:pt x="88600" y="59933"/>
                </a:lnTo>
                <a:cubicBezTo>
                  <a:pt x="88467" y="59933"/>
                  <a:pt x="88400" y="59933"/>
                  <a:pt x="88400" y="59933"/>
                </a:cubicBezTo>
                <a:lnTo>
                  <a:pt x="88400" y="59933"/>
                </a:lnTo>
                <a:cubicBezTo>
                  <a:pt x="88400" y="59933"/>
                  <a:pt x="88400" y="60000"/>
                  <a:pt x="88400" y="60133"/>
                </a:cubicBezTo>
                <a:lnTo>
                  <a:pt x="88400" y="60133"/>
                </a:lnTo>
                <a:lnTo>
                  <a:pt x="75933" y="72667"/>
                </a:lnTo>
                <a:cubicBezTo>
                  <a:pt x="74644" y="74089"/>
                  <a:pt x="74644" y="75511"/>
                  <a:pt x="75933" y="76933"/>
                </a:cubicBezTo>
                <a:lnTo>
                  <a:pt x="75933" y="76933"/>
                </a:lnTo>
                <a:cubicBezTo>
                  <a:pt x="77356" y="78133"/>
                  <a:pt x="78778" y="78133"/>
                  <a:pt x="80200" y="76933"/>
                </a:cubicBezTo>
                <a:lnTo>
                  <a:pt x="80200" y="76933"/>
                </a:lnTo>
                <a:lnTo>
                  <a:pt x="92733" y="64467"/>
                </a:lnTo>
                <a:cubicBezTo>
                  <a:pt x="92867" y="64467"/>
                  <a:pt x="92933" y="64467"/>
                  <a:pt x="92933" y="64467"/>
                </a:cubicBezTo>
                <a:lnTo>
                  <a:pt x="92933" y="64467"/>
                </a:lnTo>
                <a:cubicBezTo>
                  <a:pt x="92933" y="64333"/>
                  <a:pt x="92933" y="64267"/>
                  <a:pt x="92933" y="64267"/>
                </a:cubicBezTo>
                <a:lnTo>
                  <a:pt x="92933" y="64267"/>
                </a:lnTo>
                <a:lnTo>
                  <a:pt x="96800" y="68133"/>
                </a:lnTo>
                <a:cubicBezTo>
                  <a:pt x="98622" y="70089"/>
                  <a:pt x="99533" y="72311"/>
                  <a:pt x="99533" y="74800"/>
                </a:cubicBezTo>
                <a:lnTo>
                  <a:pt x="99533" y="74800"/>
                </a:lnTo>
                <a:cubicBezTo>
                  <a:pt x="99533" y="77289"/>
                  <a:pt x="98622" y="79511"/>
                  <a:pt x="96800" y="81467"/>
                </a:cubicBezTo>
                <a:lnTo>
                  <a:pt x="96800" y="81467"/>
                </a:lnTo>
                <a:lnTo>
                  <a:pt x="81600" y="96667"/>
                </a:lnTo>
                <a:cubicBezTo>
                  <a:pt x="79644" y="98489"/>
                  <a:pt x="77422" y="99400"/>
                  <a:pt x="74933" y="99400"/>
                </a:cubicBezTo>
                <a:lnTo>
                  <a:pt x="74933" y="99400"/>
                </a:lnTo>
                <a:cubicBezTo>
                  <a:pt x="72489" y="99400"/>
                  <a:pt x="70289" y="98489"/>
                  <a:pt x="68333" y="96667"/>
                </a:cubicBezTo>
                <a:lnTo>
                  <a:pt x="68333" y="96667"/>
                </a:lnTo>
                <a:lnTo>
                  <a:pt x="51333" y="79667"/>
                </a:lnTo>
                <a:lnTo>
                  <a:pt x="79867" y="51200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328965-17"/>
          <p:cNvSpPr/>
          <p:nvPr/>
        </p:nvSpPr>
        <p:spPr>
          <a:xfrm>
            <a:off x="4686300" y="2170212"/>
            <a:ext cx="4057650" cy="2035597"/>
          </a:xfrm>
          <a:prstGeom prst="roundRect">
            <a:avLst>
              <a:gd name="adj" fmla="val 2808"/>
            </a:avLst>
          </a:prstGeom>
          <a:solidFill>
            <a:srgbClr val="FFFFFF"/>
          </a:solidFill>
          <a:ln w="7144" algn="in">
            <a:solidFill>
              <a:srgbClr val="C4B8A4">
                <a:alpha val="15000"/>
              </a:srgbClr>
            </a:solidFill>
            <a:prstDash val="solid"/>
          </a:ln>
          <a:effectLst>
            <a:outerShdw blurRad="85725" dist="14288" dir="5400000" sx="100000" sy="100000" kx="0" ky="0" algn="ctr">
              <a:srgbClr val="2C2C2C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5639328970-27"/>
          <p:cNvCxnSpPr/>
          <p:nvPr/>
        </p:nvCxnSpPr>
        <p:spPr>
          <a:xfrm>
            <a:off x="4864894" y="2575024"/>
            <a:ext cx="3700463" cy="914"/>
          </a:xfrm>
          <a:prstGeom prst="line">
            <a:avLst/>
          </a:prstGeom>
          <a:ln w="14288" cap="flat">
            <a:solidFill>
              <a:srgbClr val="EBE4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328991-12"/>
          <p:cNvSpPr/>
          <p:nvPr/>
        </p:nvSpPr>
        <p:spPr>
          <a:xfrm>
            <a:off x="4864894" y="2351187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091" y="0"/>
                </a:moveTo>
                <a:lnTo>
                  <a:pt x="17091" y="0"/>
                </a:lnTo>
                <a:cubicBezTo>
                  <a:pt x="12242" y="133"/>
                  <a:pt x="8242" y="1378"/>
                  <a:pt x="5091" y="3733"/>
                </a:cubicBezTo>
                <a:lnTo>
                  <a:pt x="5091" y="3733"/>
                </a:lnTo>
                <a:lnTo>
                  <a:pt x="5091" y="3733"/>
                </a:lnTo>
                <a:cubicBezTo>
                  <a:pt x="1879" y="6044"/>
                  <a:pt x="182" y="8978"/>
                  <a:pt x="0" y="12533"/>
                </a:cubicBezTo>
                <a:lnTo>
                  <a:pt x="0" y="12533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12533"/>
                </a:lnTo>
                <a:cubicBezTo>
                  <a:pt x="102091" y="8978"/>
                  <a:pt x="100394" y="6044"/>
                  <a:pt x="97182" y="3733"/>
                </a:cubicBezTo>
                <a:lnTo>
                  <a:pt x="97182" y="3733"/>
                </a:lnTo>
                <a:cubicBezTo>
                  <a:pt x="94030" y="1378"/>
                  <a:pt x="90061" y="133"/>
                  <a:pt x="85273" y="0"/>
                </a:cubicBezTo>
                <a:lnTo>
                  <a:pt x="85273" y="0"/>
                </a:lnTo>
                <a:lnTo>
                  <a:pt x="17091" y="0"/>
                </a:lnTo>
                <a:moveTo>
                  <a:pt x="25545" y="12533"/>
                </a:moveTo>
                <a:lnTo>
                  <a:pt x="25545" y="12533"/>
                </a:lnTo>
                <a:lnTo>
                  <a:pt x="76727" y="12533"/>
                </a:lnTo>
                <a:cubicBezTo>
                  <a:pt x="79212" y="12533"/>
                  <a:pt x="81242" y="13111"/>
                  <a:pt x="82818" y="14267"/>
                </a:cubicBezTo>
                <a:lnTo>
                  <a:pt x="82818" y="14267"/>
                </a:lnTo>
                <a:cubicBezTo>
                  <a:pt x="84455" y="15422"/>
                  <a:pt x="85273" y="16911"/>
                  <a:pt x="85273" y="18733"/>
                </a:cubicBezTo>
                <a:lnTo>
                  <a:pt x="85273" y="18733"/>
                </a:lnTo>
                <a:lnTo>
                  <a:pt x="85273" y="25000"/>
                </a:lnTo>
                <a:cubicBezTo>
                  <a:pt x="85273" y="26822"/>
                  <a:pt x="84455" y="28311"/>
                  <a:pt x="82818" y="29467"/>
                </a:cubicBezTo>
                <a:lnTo>
                  <a:pt x="82818" y="29467"/>
                </a:lnTo>
                <a:cubicBezTo>
                  <a:pt x="81242" y="30667"/>
                  <a:pt x="79212" y="31267"/>
                  <a:pt x="76727" y="31267"/>
                </a:cubicBezTo>
                <a:lnTo>
                  <a:pt x="76727" y="31267"/>
                </a:lnTo>
                <a:lnTo>
                  <a:pt x="25545" y="31267"/>
                </a:lnTo>
                <a:cubicBezTo>
                  <a:pt x="23061" y="31267"/>
                  <a:pt x="21030" y="30667"/>
                  <a:pt x="19455" y="29467"/>
                </a:cubicBezTo>
                <a:lnTo>
                  <a:pt x="19455" y="29467"/>
                </a:lnTo>
                <a:cubicBezTo>
                  <a:pt x="17879" y="28311"/>
                  <a:pt x="17091" y="26822"/>
                  <a:pt x="17091" y="25000"/>
                </a:cubicBezTo>
                <a:lnTo>
                  <a:pt x="17091" y="25000"/>
                </a:lnTo>
                <a:lnTo>
                  <a:pt x="17091" y="18733"/>
                </a:lnTo>
                <a:cubicBezTo>
                  <a:pt x="17091" y="16911"/>
                  <a:pt x="17879" y="15422"/>
                  <a:pt x="19455" y="14267"/>
                </a:cubicBezTo>
                <a:lnTo>
                  <a:pt x="19455" y="14267"/>
                </a:lnTo>
                <a:cubicBezTo>
                  <a:pt x="21030" y="13111"/>
                  <a:pt x="23061" y="12533"/>
                  <a:pt x="25545" y="12533"/>
                </a:cubicBezTo>
                <a:lnTo>
                  <a:pt x="25545" y="12533"/>
                </a:lnTo>
                <a:moveTo>
                  <a:pt x="34091" y="43733"/>
                </a:moveTo>
                <a:lnTo>
                  <a:pt x="34091" y="43733"/>
                </a:lnTo>
                <a:cubicBezTo>
                  <a:pt x="34091" y="45556"/>
                  <a:pt x="33303" y="47067"/>
                  <a:pt x="31727" y="48267"/>
                </a:cubicBezTo>
                <a:lnTo>
                  <a:pt x="31727" y="48267"/>
                </a:lnTo>
                <a:lnTo>
                  <a:pt x="31727" y="48267"/>
                </a:lnTo>
                <a:cubicBezTo>
                  <a:pt x="30091" y="49422"/>
                  <a:pt x="28030" y="50000"/>
                  <a:pt x="25545" y="50000"/>
                </a:cubicBezTo>
                <a:lnTo>
                  <a:pt x="25545" y="50000"/>
                </a:lnTo>
                <a:cubicBezTo>
                  <a:pt x="23061" y="50000"/>
                  <a:pt x="21030" y="49422"/>
                  <a:pt x="19455" y="48267"/>
                </a:cubicBezTo>
                <a:lnTo>
                  <a:pt x="19455" y="48267"/>
                </a:lnTo>
                <a:cubicBezTo>
                  <a:pt x="17879" y="47067"/>
                  <a:pt x="17091" y="45556"/>
                  <a:pt x="17091" y="43733"/>
                </a:cubicBezTo>
                <a:lnTo>
                  <a:pt x="17091" y="43733"/>
                </a:lnTo>
                <a:cubicBezTo>
                  <a:pt x="17091" y="41911"/>
                  <a:pt x="17879" y="40422"/>
                  <a:pt x="19455" y="39267"/>
                </a:cubicBezTo>
                <a:lnTo>
                  <a:pt x="19455" y="39267"/>
                </a:lnTo>
                <a:cubicBezTo>
                  <a:pt x="21030" y="38111"/>
                  <a:pt x="23061" y="37533"/>
                  <a:pt x="25545" y="37533"/>
                </a:cubicBezTo>
                <a:lnTo>
                  <a:pt x="25545" y="37533"/>
                </a:lnTo>
                <a:cubicBezTo>
                  <a:pt x="28030" y="37533"/>
                  <a:pt x="30091" y="38111"/>
                  <a:pt x="31727" y="39267"/>
                </a:cubicBezTo>
                <a:lnTo>
                  <a:pt x="31727" y="39267"/>
                </a:lnTo>
                <a:cubicBezTo>
                  <a:pt x="33303" y="40422"/>
                  <a:pt x="34091" y="41911"/>
                  <a:pt x="34091" y="43733"/>
                </a:cubicBezTo>
                <a:lnTo>
                  <a:pt x="34091" y="43733"/>
                </a:lnTo>
                <a:moveTo>
                  <a:pt x="25545" y="68733"/>
                </a:moveTo>
                <a:lnTo>
                  <a:pt x="25545" y="68733"/>
                </a:lnTo>
                <a:cubicBezTo>
                  <a:pt x="23061" y="68733"/>
                  <a:pt x="21030" y="68156"/>
                  <a:pt x="19455" y="67000"/>
                </a:cubicBezTo>
                <a:lnTo>
                  <a:pt x="19455" y="67000"/>
                </a:lnTo>
                <a:lnTo>
                  <a:pt x="19455" y="67000"/>
                </a:lnTo>
                <a:cubicBezTo>
                  <a:pt x="17879" y="65844"/>
                  <a:pt x="17091" y="64356"/>
                  <a:pt x="17091" y="62533"/>
                </a:cubicBezTo>
                <a:lnTo>
                  <a:pt x="17091" y="62533"/>
                </a:lnTo>
                <a:cubicBezTo>
                  <a:pt x="17091" y="60667"/>
                  <a:pt x="17879" y="59156"/>
                  <a:pt x="19455" y="58000"/>
                </a:cubicBezTo>
                <a:lnTo>
                  <a:pt x="19455" y="58000"/>
                </a:lnTo>
                <a:cubicBezTo>
                  <a:pt x="21030" y="56844"/>
                  <a:pt x="23061" y="56267"/>
                  <a:pt x="25545" y="56267"/>
                </a:cubicBezTo>
                <a:lnTo>
                  <a:pt x="25545" y="56267"/>
                </a:lnTo>
                <a:cubicBezTo>
                  <a:pt x="28030" y="56267"/>
                  <a:pt x="30091" y="56844"/>
                  <a:pt x="31727" y="58000"/>
                </a:cubicBezTo>
                <a:lnTo>
                  <a:pt x="31727" y="58000"/>
                </a:lnTo>
                <a:cubicBezTo>
                  <a:pt x="33303" y="59156"/>
                  <a:pt x="34091" y="60667"/>
                  <a:pt x="34091" y="62533"/>
                </a:cubicBezTo>
                <a:lnTo>
                  <a:pt x="34091" y="62533"/>
                </a:lnTo>
                <a:cubicBezTo>
                  <a:pt x="34091" y="64356"/>
                  <a:pt x="33303" y="65844"/>
                  <a:pt x="31727" y="67000"/>
                </a:cubicBezTo>
                <a:lnTo>
                  <a:pt x="31727" y="67000"/>
                </a:lnTo>
                <a:cubicBezTo>
                  <a:pt x="30091" y="68156"/>
                  <a:pt x="28030" y="68733"/>
                  <a:pt x="25545" y="68733"/>
                </a:cubicBezTo>
                <a:lnTo>
                  <a:pt x="25545" y="68733"/>
                </a:lnTo>
                <a:moveTo>
                  <a:pt x="17091" y="81267"/>
                </a:moveTo>
                <a:lnTo>
                  <a:pt x="17091" y="81267"/>
                </a:lnTo>
                <a:cubicBezTo>
                  <a:pt x="17091" y="79444"/>
                  <a:pt x="17879" y="77933"/>
                  <a:pt x="19455" y="76733"/>
                </a:cubicBezTo>
                <a:lnTo>
                  <a:pt x="19455" y="76733"/>
                </a:lnTo>
                <a:lnTo>
                  <a:pt x="19455" y="76733"/>
                </a:lnTo>
                <a:cubicBezTo>
                  <a:pt x="21030" y="75578"/>
                  <a:pt x="23061" y="75000"/>
                  <a:pt x="25545" y="75000"/>
                </a:cubicBezTo>
                <a:lnTo>
                  <a:pt x="25545" y="75000"/>
                </a:lnTo>
                <a:lnTo>
                  <a:pt x="51182" y="75000"/>
                </a:lnTo>
                <a:cubicBezTo>
                  <a:pt x="53667" y="75000"/>
                  <a:pt x="55697" y="75578"/>
                  <a:pt x="57273" y="76733"/>
                </a:cubicBezTo>
                <a:lnTo>
                  <a:pt x="57273" y="76733"/>
                </a:lnTo>
                <a:cubicBezTo>
                  <a:pt x="58848" y="77933"/>
                  <a:pt x="59636" y="79444"/>
                  <a:pt x="59636" y="81267"/>
                </a:cubicBezTo>
                <a:lnTo>
                  <a:pt x="59636" y="81267"/>
                </a:lnTo>
                <a:cubicBezTo>
                  <a:pt x="59636" y="83089"/>
                  <a:pt x="58848" y="84578"/>
                  <a:pt x="57273" y="85733"/>
                </a:cubicBezTo>
                <a:lnTo>
                  <a:pt x="57273" y="85733"/>
                </a:lnTo>
                <a:cubicBezTo>
                  <a:pt x="55697" y="86933"/>
                  <a:pt x="53667" y="87533"/>
                  <a:pt x="51182" y="87533"/>
                </a:cubicBezTo>
                <a:lnTo>
                  <a:pt x="51182" y="87533"/>
                </a:lnTo>
                <a:lnTo>
                  <a:pt x="25545" y="87533"/>
                </a:lnTo>
                <a:cubicBezTo>
                  <a:pt x="23061" y="87533"/>
                  <a:pt x="21030" y="86933"/>
                  <a:pt x="19455" y="85733"/>
                </a:cubicBezTo>
                <a:lnTo>
                  <a:pt x="19455" y="85733"/>
                </a:lnTo>
                <a:cubicBezTo>
                  <a:pt x="17879" y="84578"/>
                  <a:pt x="17091" y="83089"/>
                  <a:pt x="17091" y="81267"/>
                </a:cubicBezTo>
                <a:lnTo>
                  <a:pt x="17091" y="81267"/>
                </a:lnTo>
                <a:moveTo>
                  <a:pt x="51182" y="50000"/>
                </a:moveTo>
                <a:lnTo>
                  <a:pt x="51182" y="50000"/>
                </a:lnTo>
                <a:cubicBezTo>
                  <a:pt x="48636" y="50000"/>
                  <a:pt x="46576" y="49422"/>
                  <a:pt x="45000" y="48267"/>
                </a:cubicBezTo>
                <a:lnTo>
                  <a:pt x="45000" y="48267"/>
                </a:lnTo>
                <a:lnTo>
                  <a:pt x="45000" y="48267"/>
                </a:lnTo>
                <a:cubicBezTo>
                  <a:pt x="43424" y="47067"/>
                  <a:pt x="42636" y="45556"/>
                  <a:pt x="42636" y="43733"/>
                </a:cubicBezTo>
                <a:lnTo>
                  <a:pt x="42636" y="43733"/>
                </a:lnTo>
                <a:cubicBezTo>
                  <a:pt x="42636" y="41911"/>
                  <a:pt x="43424" y="40422"/>
                  <a:pt x="45000" y="39267"/>
                </a:cubicBezTo>
                <a:lnTo>
                  <a:pt x="45000" y="39267"/>
                </a:lnTo>
                <a:cubicBezTo>
                  <a:pt x="46576" y="38111"/>
                  <a:pt x="48636" y="37533"/>
                  <a:pt x="51182" y="37533"/>
                </a:cubicBezTo>
                <a:lnTo>
                  <a:pt x="51182" y="37533"/>
                </a:lnTo>
                <a:cubicBezTo>
                  <a:pt x="53667" y="37533"/>
                  <a:pt x="55697" y="38111"/>
                  <a:pt x="57273" y="39267"/>
                </a:cubicBezTo>
                <a:lnTo>
                  <a:pt x="57273" y="39267"/>
                </a:lnTo>
                <a:cubicBezTo>
                  <a:pt x="58848" y="40422"/>
                  <a:pt x="59636" y="41911"/>
                  <a:pt x="59636" y="43733"/>
                </a:cubicBezTo>
                <a:lnTo>
                  <a:pt x="59636" y="43733"/>
                </a:lnTo>
                <a:cubicBezTo>
                  <a:pt x="59636" y="45556"/>
                  <a:pt x="58848" y="47067"/>
                  <a:pt x="57273" y="48267"/>
                </a:cubicBezTo>
                <a:lnTo>
                  <a:pt x="57273" y="48267"/>
                </a:lnTo>
                <a:cubicBezTo>
                  <a:pt x="55697" y="49422"/>
                  <a:pt x="53667" y="50000"/>
                  <a:pt x="51182" y="50000"/>
                </a:cubicBezTo>
                <a:lnTo>
                  <a:pt x="51182" y="50000"/>
                </a:lnTo>
                <a:moveTo>
                  <a:pt x="59636" y="62533"/>
                </a:moveTo>
                <a:lnTo>
                  <a:pt x="59636" y="62533"/>
                </a:lnTo>
                <a:cubicBezTo>
                  <a:pt x="59636" y="64356"/>
                  <a:pt x="58848" y="65844"/>
                  <a:pt x="57273" y="67000"/>
                </a:cubicBezTo>
                <a:lnTo>
                  <a:pt x="57273" y="67000"/>
                </a:lnTo>
                <a:lnTo>
                  <a:pt x="57273" y="67000"/>
                </a:lnTo>
                <a:cubicBezTo>
                  <a:pt x="55697" y="68156"/>
                  <a:pt x="53667" y="68733"/>
                  <a:pt x="51182" y="68733"/>
                </a:cubicBezTo>
                <a:lnTo>
                  <a:pt x="51182" y="68733"/>
                </a:lnTo>
                <a:cubicBezTo>
                  <a:pt x="48636" y="68733"/>
                  <a:pt x="46576" y="68156"/>
                  <a:pt x="45000" y="67000"/>
                </a:cubicBezTo>
                <a:lnTo>
                  <a:pt x="45000" y="67000"/>
                </a:lnTo>
                <a:cubicBezTo>
                  <a:pt x="43424" y="65844"/>
                  <a:pt x="42636" y="64356"/>
                  <a:pt x="42636" y="62533"/>
                </a:cubicBezTo>
                <a:lnTo>
                  <a:pt x="42636" y="62533"/>
                </a:lnTo>
                <a:cubicBezTo>
                  <a:pt x="42636" y="60667"/>
                  <a:pt x="43424" y="59156"/>
                  <a:pt x="45000" y="58000"/>
                </a:cubicBezTo>
                <a:lnTo>
                  <a:pt x="45000" y="58000"/>
                </a:lnTo>
                <a:cubicBezTo>
                  <a:pt x="46576" y="56844"/>
                  <a:pt x="48636" y="56267"/>
                  <a:pt x="51182" y="56267"/>
                </a:cubicBezTo>
                <a:lnTo>
                  <a:pt x="51182" y="56267"/>
                </a:lnTo>
                <a:cubicBezTo>
                  <a:pt x="53667" y="56267"/>
                  <a:pt x="55697" y="56844"/>
                  <a:pt x="57273" y="58000"/>
                </a:cubicBezTo>
                <a:lnTo>
                  <a:pt x="57273" y="58000"/>
                </a:lnTo>
                <a:cubicBezTo>
                  <a:pt x="58848" y="59156"/>
                  <a:pt x="59636" y="60667"/>
                  <a:pt x="59636" y="62533"/>
                </a:cubicBezTo>
                <a:lnTo>
                  <a:pt x="59636" y="62533"/>
                </a:lnTo>
                <a:moveTo>
                  <a:pt x="76727" y="50000"/>
                </a:moveTo>
                <a:lnTo>
                  <a:pt x="76727" y="50000"/>
                </a:lnTo>
                <a:cubicBezTo>
                  <a:pt x="74242" y="50000"/>
                  <a:pt x="72182" y="49422"/>
                  <a:pt x="70545" y="48267"/>
                </a:cubicBezTo>
                <a:lnTo>
                  <a:pt x="70545" y="48267"/>
                </a:lnTo>
                <a:lnTo>
                  <a:pt x="70545" y="48267"/>
                </a:lnTo>
                <a:cubicBezTo>
                  <a:pt x="68970" y="47067"/>
                  <a:pt x="68182" y="45556"/>
                  <a:pt x="68182" y="43733"/>
                </a:cubicBezTo>
                <a:lnTo>
                  <a:pt x="68182" y="43733"/>
                </a:lnTo>
                <a:cubicBezTo>
                  <a:pt x="68182" y="41911"/>
                  <a:pt x="68970" y="40422"/>
                  <a:pt x="70545" y="39267"/>
                </a:cubicBezTo>
                <a:lnTo>
                  <a:pt x="70545" y="39267"/>
                </a:lnTo>
                <a:cubicBezTo>
                  <a:pt x="72182" y="38111"/>
                  <a:pt x="74242" y="37533"/>
                  <a:pt x="76727" y="37533"/>
                </a:cubicBezTo>
                <a:lnTo>
                  <a:pt x="76727" y="37533"/>
                </a:lnTo>
                <a:cubicBezTo>
                  <a:pt x="79212" y="37533"/>
                  <a:pt x="81242" y="38111"/>
                  <a:pt x="82818" y="39267"/>
                </a:cubicBezTo>
                <a:lnTo>
                  <a:pt x="82818" y="39267"/>
                </a:lnTo>
                <a:cubicBezTo>
                  <a:pt x="84455" y="40422"/>
                  <a:pt x="85273" y="41911"/>
                  <a:pt x="85273" y="43733"/>
                </a:cubicBezTo>
                <a:lnTo>
                  <a:pt x="85273" y="43733"/>
                </a:lnTo>
                <a:cubicBezTo>
                  <a:pt x="85273" y="45556"/>
                  <a:pt x="84455" y="47067"/>
                  <a:pt x="82818" y="48267"/>
                </a:cubicBezTo>
                <a:lnTo>
                  <a:pt x="82818" y="48267"/>
                </a:lnTo>
                <a:cubicBezTo>
                  <a:pt x="81242" y="49422"/>
                  <a:pt x="79212" y="50000"/>
                  <a:pt x="76727" y="50000"/>
                </a:cubicBezTo>
                <a:lnTo>
                  <a:pt x="76727" y="50000"/>
                </a:lnTo>
                <a:moveTo>
                  <a:pt x="85273" y="62533"/>
                </a:moveTo>
                <a:lnTo>
                  <a:pt x="85273" y="62533"/>
                </a:lnTo>
                <a:cubicBezTo>
                  <a:pt x="85273" y="64356"/>
                  <a:pt x="84455" y="65844"/>
                  <a:pt x="82818" y="67000"/>
                </a:cubicBezTo>
                <a:lnTo>
                  <a:pt x="82818" y="67000"/>
                </a:lnTo>
                <a:lnTo>
                  <a:pt x="82818" y="67000"/>
                </a:lnTo>
                <a:cubicBezTo>
                  <a:pt x="81242" y="68156"/>
                  <a:pt x="79212" y="68733"/>
                  <a:pt x="76727" y="68733"/>
                </a:cubicBezTo>
                <a:lnTo>
                  <a:pt x="76727" y="68733"/>
                </a:lnTo>
                <a:cubicBezTo>
                  <a:pt x="74242" y="68733"/>
                  <a:pt x="72182" y="68156"/>
                  <a:pt x="70545" y="67000"/>
                </a:cubicBezTo>
                <a:lnTo>
                  <a:pt x="70545" y="67000"/>
                </a:lnTo>
                <a:cubicBezTo>
                  <a:pt x="68970" y="65844"/>
                  <a:pt x="68182" y="64356"/>
                  <a:pt x="68182" y="62533"/>
                </a:cubicBezTo>
                <a:lnTo>
                  <a:pt x="68182" y="62533"/>
                </a:lnTo>
                <a:cubicBezTo>
                  <a:pt x="68182" y="60667"/>
                  <a:pt x="68970" y="59156"/>
                  <a:pt x="70545" y="58000"/>
                </a:cubicBezTo>
                <a:lnTo>
                  <a:pt x="70545" y="58000"/>
                </a:lnTo>
                <a:cubicBezTo>
                  <a:pt x="72182" y="56844"/>
                  <a:pt x="74242" y="56267"/>
                  <a:pt x="76727" y="56267"/>
                </a:cubicBezTo>
                <a:lnTo>
                  <a:pt x="76727" y="56267"/>
                </a:lnTo>
                <a:cubicBezTo>
                  <a:pt x="79212" y="56267"/>
                  <a:pt x="81242" y="56844"/>
                  <a:pt x="82818" y="58000"/>
                </a:cubicBezTo>
                <a:lnTo>
                  <a:pt x="82818" y="58000"/>
                </a:lnTo>
                <a:cubicBezTo>
                  <a:pt x="84455" y="59156"/>
                  <a:pt x="85273" y="60667"/>
                  <a:pt x="85273" y="62533"/>
                </a:cubicBezTo>
                <a:lnTo>
                  <a:pt x="85273" y="62533"/>
                </a:lnTo>
                <a:moveTo>
                  <a:pt x="76727" y="87533"/>
                </a:moveTo>
                <a:lnTo>
                  <a:pt x="76727" y="87533"/>
                </a:lnTo>
                <a:cubicBezTo>
                  <a:pt x="74242" y="87533"/>
                  <a:pt x="72182" y="86933"/>
                  <a:pt x="70545" y="85733"/>
                </a:cubicBezTo>
                <a:lnTo>
                  <a:pt x="70545" y="85733"/>
                </a:lnTo>
                <a:lnTo>
                  <a:pt x="70545" y="85733"/>
                </a:lnTo>
                <a:cubicBezTo>
                  <a:pt x="68970" y="84578"/>
                  <a:pt x="68182" y="83089"/>
                  <a:pt x="68182" y="81267"/>
                </a:cubicBezTo>
                <a:lnTo>
                  <a:pt x="68182" y="81267"/>
                </a:lnTo>
                <a:cubicBezTo>
                  <a:pt x="68182" y="79444"/>
                  <a:pt x="68970" y="77933"/>
                  <a:pt x="70545" y="76733"/>
                </a:cubicBezTo>
                <a:lnTo>
                  <a:pt x="70545" y="76733"/>
                </a:lnTo>
                <a:cubicBezTo>
                  <a:pt x="72182" y="75578"/>
                  <a:pt x="74242" y="75000"/>
                  <a:pt x="76727" y="75000"/>
                </a:cubicBezTo>
                <a:lnTo>
                  <a:pt x="76727" y="75000"/>
                </a:lnTo>
                <a:cubicBezTo>
                  <a:pt x="79212" y="75000"/>
                  <a:pt x="81242" y="75578"/>
                  <a:pt x="82818" y="76733"/>
                </a:cubicBezTo>
                <a:lnTo>
                  <a:pt x="82818" y="76733"/>
                </a:lnTo>
                <a:cubicBezTo>
                  <a:pt x="84455" y="77933"/>
                  <a:pt x="85273" y="79444"/>
                  <a:pt x="85273" y="81267"/>
                </a:cubicBezTo>
                <a:lnTo>
                  <a:pt x="85273" y="81267"/>
                </a:lnTo>
                <a:cubicBezTo>
                  <a:pt x="85273" y="83089"/>
                  <a:pt x="84455" y="84578"/>
                  <a:pt x="82818" y="85733"/>
                </a:cubicBezTo>
                <a:lnTo>
                  <a:pt x="82818" y="85733"/>
                </a:lnTo>
                <a:cubicBezTo>
                  <a:pt x="81242" y="86933"/>
                  <a:pt x="79212" y="87533"/>
                  <a:pt x="76727" y="87533"/>
                </a:cubicBezTo>
                <a:lnTo>
                  <a:pt x="76727" y="87533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328970-25"/>
          <p:cNvSpPr/>
          <p:nvPr/>
        </p:nvSpPr>
        <p:spPr>
          <a:xfrm>
            <a:off x="4864894" y="3770040"/>
            <a:ext cx="3700463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33"/>
                </a:lnTo>
                <a:lnTo>
                  <a:pt x="99380" y="200"/>
                </a:lnTo>
                <a:lnTo>
                  <a:pt x="99452" y="433"/>
                </a:lnTo>
                <a:lnTo>
                  <a:pt x="99524" y="767"/>
                </a:lnTo>
                <a:lnTo>
                  <a:pt x="99591" y="1167"/>
                </a:lnTo>
                <a:lnTo>
                  <a:pt x="99658" y="1700"/>
                </a:lnTo>
                <a:lnTo>
                  <a:pt x="99717" y="2267"/>
                </a:lnTo>
                <a:lnTo>
                  <a:pt x="99774" y="2933"/>
                </a:lnTo>
                <a:lnTo>
                  <a:pt x="99825" y="3667"/>
                </a:lnTo>
                <a:lnTo>
                  <a:pt x="99869" y="4433"/>
                </a:lnTo>
                <a:lnTo>
                  <a:pt x="99910" y="5300"/>
                </a:lnTo>
                <a:lnTo>
                  <a:pt x="99941" y="6167"/>
                </a:lnTo>
                <a:lnTo>
                  <a:pt x="99967" y="7100"/>
                </a:lnTo>
                <a:lnTo>
                  <a:pt x="99985" y="8033"/>
                </a:lnTo>
                <a:lnTo>
                  <a:pt x="99997" y="9033"/>
                </a:lnTo>
                <a:lnTo>
                  <a:pt x="100000" y="10000"/>
                </a:lnTo>
                <a:lnTo>
                  <a:pt x="100000" y="90000"/>
                </a:lnTo>
                <a:lnTo>
                  <a:pt x="99997" y="90967"/>
                </a:lnTo>
                <a:lnTo>
                  <a:pt x="99985" y="91967"/>
                </a:lnTo>
                <a:lnTo>
                  <a:pt x="99967" y="92900"/>
                </a:lnTo>
                <a:lnTo>
                  <a:pt x="99941" y="93833"/>
                </a:lnTo>
                <a:lnTo>
                  <a:pt x="99910" y="94700"/>
                </a:lnTo>
                <a:lnTo>
                  <a:pt x="99869" y="95567"/>
                </a:lnTo>
                <a:lnTo>
                  <a:pt x="99825" y="96333"/>
                </a:lnTo>
                <a:lnTo>
                  <a:pt x="99774" y="97067"/>
                </a:lnTo>
                <a:lnTo>
                  <a:pt x="99717" y="97733"/>
                </a:lnTo>
                <a:lnTo>
                  <a:pt x="99658" y="98300"/>
                </a:lnTo>
                <a:lnTo>
                  <a:pt x="99591" y="98833"/>
                </a:lnTo>
                <a:lnTo>
                  <a:pt x="99524" y="99233"/>
                </a:lnTo>
                <a:lnTo>
                  <a:pt x="99452" y="99567"/>
                </a:lnTo>
                <a:lnTo>
                  <a:pt x="99380" y="99800"/>
                </a:lnTo>
                <a:lnTo>
                  <a:pt x="99303" y="99967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67"/>
                </a:lnTo>
                <a:lnTo>
                  <a:pt x="620" y="99800"/>
                </a:lnTo>
                <a:lnTo>
                  <a:pt x="548" y="99567"/>
                </a:lnTo>
                <a:lnTo>
                  <a:pt x="476" y="99233"/>
                </a:lnTo>
                <a:lnTo>
                  <a:pt x="409" y="98833"/>
                </a:lnTo>
                <a:lnTo>
                  <a:pt x="342" y="98300"/>
                </a:lnTo>
                <a:lnTo>
                  <a:pt x="283" y="97733"/>
                </a:lnTo>
                <a:lnTo>
                  <a:pt x="226" y="97067"/>
                </a:lnTo>
                <a:lnTo>
                  <a:pt x="175" y="96333"/>
                </a:lnTo>
                <a:lnTo>
                  <a:pt x="131" y="95567"/>
                </a:lnTo>
                <a:lnTo>
                  <a:pt x="90" y="94700"/>
                </a:lnTo>
                <a:lnTo>
                  <a:pt x="59" y="93833"/>
                </a:lnTo>
                <a:lnTo>
                  <a:pt x="33" y="92900"/>
                </a:lnTo>
                <a:lnTo>
                  <a:pt x="15" y="91967"/>
                </a:lnTo>
                <a:lnTo>
                  <a:pt x="3" y="90967"/>
                </a:lnTo>
                <a:lnTo>
                  <a:pt x="0" y="90000"/>
                </a:lnTo>
                <a:lnTo>
                  <a:pt x="0" y="10000"/>
                </a:lnTo>
                <a:lnTo>
                  <a:pt x="3" y="9033"/>
                </a:lnTo>
                <a:lnTo>
                  <a:pt x="15" y="8033"/>
                </a:lnTo>
                <a:lnTo>
                  <a:pt x="33" y="7100"/>
                </a:lnTo>
                <a:lnTo>
                  <a:pt x="59" y="6167"/>
                </a:lnTo>
                <a:lnTo>
                  <a:pt x="90" y="5300"/>
                </a:lnTo>
                <a:lnTo>
                  <a:pt x="131" y="4433"/>
                </a:lnTo>
                <a:lnTo>
                  <a:pt x="175" y="3667"/>
                </a:lnTo>
                <a:lnTo>
                  <a:pt x="226" y="2933"/>
                </a:lnTo>
                <a:lnTo>
                  <a:pt x="283" y="2267"/>
                </a:lnTo>
                <a:lnTo>
                  <a:pt x="342" y="1700"/>
                </a:lnTo>
                <a:lnTo>
                  <a:pt x="409" y="1167"/>
                </a:lnTo>
                <a:lnTo>
                  <a:pt x="476" y="767"/>
                </a:lnTo>
                <a:lnTo>
                  <a:pt x="548" y="433"/>
                </a:lnTo>
                <a:lnTo>
                  <a:pt x="620" y="200"/>
                </a:lnTo>
                <a:lnTo>
                  <a:pt x="697" y="33"/>
                </a:lnTo>
                <a:lnTo>
                  <a:pt x="771" y="0"/>
                </a:lnTo>
                <a:close/>
              </a:path>
            </a:pathLst>
          </a:custGeom>
          <a:solidFill>
            <a:srgbClr val="F5F1E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328970-28"/>
          <p:cNvSpPr/>
          <p:nvPr/>
        </p:nvSpPr>
        <p:spPr>
          <a:xfrm>
            <a:off x="4864894" y="3770040"/>
            <a:ext cx="28575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8"/>
                </a:lnTo>
                <a:lnTo>
                  <a:pt x="80491" y="192"/>
                </a:lnTo>
                <a:lnTo>
                  <a:pt x="70972" y="431"/>
                </a:lnTo>
                <a:lnTo>
                  <a:pt x="61732" y="761"/>
                </a:lnTo>
                <a:lnTo>
                  <a:pt x="52860" y="1181"/>
                </a:lnTo>
                <a:lnTo>
                  <a:pt x="44443" y="1685"/>
                </a:lnTo>
                <a:lnTo>
                  <a:pt x="36561" y="2270"/>
                </a:lnTo>
                <a:lnTo>
                  <a:pt x="29289" y="2929"/>
                </a:lnTo>
                <a:lnTo>
                  <a:pt x="22699" y="3656"/>
                </a:lnTo>
                <a:lnTo>
                  <a:pt x="16853" y="4444"/>
                </a:lnTo>
                <a:lnTo>
                  <a:pt x="11808" y="5286"/>
                </a:lnTo>
                <a:lnTo>
                  <a:pt x="7612" y="6173"/>
                </a:lnTo>
                <a:lnTo>
                  <a:pt x="4306" y="7097"/>
                </a:lnTo>
                <a:lnTo>
                  <a:pt x="1921" y="8049"/>
                </a:lnTo>
                <a:lnTo>
                  <a:pt x="482" y="9020"/>
                </a:lnTo>
                <a:lnTo>
                  <a:pt x="0" y="10000"/>
                </a:lnTo>
                <a:lnTo>
                  <a:pt x="0" y="90000"/>
                </a:lnTo>
                <a:lnTo>
                  <a:pt x="482" y="90980"/>
                </a:lnTo>
                <a:lnTo>
                  <a:pt x="1921" y="91951"/>
                </a:lnTo>
                <a:lnTo>
                  <a:pt x="4306" y="92903"/>
                </a:lnTo>
                <a:lnTo>
                  <a:pt x="7612" y="93827"/>
                </a:lnTo>
                <a:lnTo>
                  <a:pt x="11808" y="94714"/>
                </a:lnTo>
                <a:lnTo>
                  <a:pt x="16853" y="95556"/>
                </a:lnTo>
                <a:lnTo>
                  <a:pt x="22699" y="96344"/>
                </a:lnTo>
                <a:lnTo>
                  <a:pt x="29289" y="97071"/>
                </a:lnTo>
                <a:lnTo>
                  <a:pt x="36561" y="97730"/>
                </a:lnTo>
                <a:lnTo>
                  <a:pt x="44443" y="98315"/>
                </a:lnTo>
                <a:lnTo>
                  <a:pt x="52860" y="98819"/>
                </a:lnTo>
                <a:lnTo>
                  <a:pt x="61732" y="99239"/>
                </a:lnTo>
                <a:lnTo>
                  <a:pt x="70972" y="99569"/>
                </a:lnTo>
                <a:lnTo>
                  <a:pt x="80491" y="99808"/>
                </a:lnTo>
                <a:lnTo>
                  <a:pt x="90198" y="9995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000"/>
                </a:lnTo>
                <a:lnTo>
                  <a:pt x="100000" y="10000"/>
                </a:lnTo>
                <a:lnTo>
                  <a:pt x="100000" y="1000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8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328992-13"/>
          <p:cNvSpPr/>
          <p:nvPr/>
        </p:nvSpPr>
        <p:spPr>
          <a:xfrm>
            <a:off x="4993481" y="3856658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328960-8"/>
          <p:cNvSpPr txBox="1"/>
          <p:nvPr/>
        </p:nvSpPr>
        <p:spPr>
          <a:xfrm>
            <a:off x="428625" y="1109142"/>
            <a:ext cx="21645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相似三角形面积的比</a:t>
            </a:r>
            <a:endParaRPr/>
          </a:p>
        </p:txBody>
      </p:sp>
      <p:sp>
        <p:nvSpPr>
          <p:cNvPr id="21" name="el-1785639328960-9"/>
          <p:cNvSpPr txBox="1"/>
          <p:nvPr/>
        </p:nvSpPr>
        <p:spPr>
          <a:xfrm>
            <a:off x="2750344" y="1185342"/>
            <a:ext cx="11302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面积比 = 相似比²</a:t>
            </a:r>
            <a:endParaRPr/>
          </a:p>
        </p:txBody>
      </p:sp>
      <p:sp>
        <p:nvSpPr>
          <p:cNvPr id="22" name="el-1785639328962-14"/>
          <p:cNvSpPr txBox="1"/>
          <p:nvPr/>
        </p:nvSpPr>
        <p:spPr>
          <a:xfrm>
            <a:off x="2450976" y="1633017"/>
            <a:ext cx="1445716" cy="3085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56">
                <a:solidFill>
                  <a:srgbClr val="2F6B5E"/>
                </a:solidFill>
                <a:latin typeface="Times New Roman"/>
                <a:ea typeface="Times New Roman"/>
                <a:cs typeface="Times New Roman"/>
              </a:rPr>
              <a:t>S ∶ S' = k²</a:t>
            </a:r>
            <a:endParaRPr/>
          </a:p>
        </p:txBody>
      </p:sp>
      <p:sp>
        <p:nvSpPr>
          <p:cNvPr id="23" name="el-1785639328962-13"/>
          <p:cNvSpPr txBox="1"/>
          <p:nvPr/>
        </p:nvSpPr>
        <p:spPr>
          <a:xfrm>
            <a:off x="4096717" y="1692027"/>
            <a:ext cx="271053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相似三角形面积的比等于相似比的平方</a:t>
            </a:r>
            <a:endParaRPr/>
          </a:p>
        </p:txBody>
      </p:sp>
      <p:sp>
        <p:nvSpPr>
          <p:cNvPr id="24" name="el-1785639328971-29"/>
          <p:cNvSpPr txBox="1"/>
          <p:nvPr/>
        </p:nvSpPr>
        <p:spPr>
          <a:xfrm>
            <a:off x="792956" y="2336304"/>
            <a:ext cx="392906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证明</a:t>
            </a:r>
            <a:endParaRPr/>
          </a:p>
        </p:txBody>
      </p:sp>
      <p:sp>
        <p:nvSpPr>
          <p:cNvPr id="25" name="el-1785639328969-23"/>
          <p:cNvSpPr txBox="1"/>
          <p:nvPr/>
        </p:nvSpPr>
        <p:spPr>
          <a:xfrm>
            <a:off x="578644" y="2698254"/>
            <a:ext cx="3768328" cy="2306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S / S' = (½·BC·AD) / (½·B'C'·A'D')</a:t>
            </a:r>
            <a:endParaRPr/>
          </a:p>
        </p:txBody>
      </p:sp>
      <p:sp>
        <p:nvSpPr>
          <p:cNvPr id="26" name="el-1785639328966-18"/>
          <p:cNvSpPr txBox="1"/>
          <p:nvPr/>
        </p:nvSpPr>
        <p:spPr>
          <a:xfrm>
            <a:off x="578644" y="3071813"/>
            <a:ext cx="3768328" cy="2306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= (BC / B'C') 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(AD / A'D')</a:t>
            </a:r>
            <a:endParaRPr/>
          </a:p>
        </p:txBody>
      </p:sp>
      <p:sp>
        <p:nvSpPr>
          <p:cNvPr id="27" name="el-1785639328967-19"/>
          <p:cNvSpPr txBox="1"/>
          <p:nvPr/>
        </p:nvSpPr>
        <p:spPr>
          <a:xfrm>
            <a:off x="578644" y="3445371"/>
            <a:ext cx="3768328" cy="2306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= </a:t>
            </a: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k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k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= </a:t>
            </a: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k²</a:t>
            </a:r>
            <a:endParaRPr/>
          </a:p>
        </p:txBody>
      </p:sp>
      <p:sp>
        <p:nvSpPr>
          <p:cNvPr id="28" name="el-1785639328969-24"/>
          <p:cNvSpPr txBox="1"/>
          <p:nvPr/>
        </p:nvSpPr>
        <p:spPr>
          <a:xfrm>
            <a:off x="578644" y="3818930"/>
            <a:ext cx="3761184" cy="2064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6B5E4A"/>
                </a:solidFill>
                <a:latin typeface="Microsoft YaHei"/>
                <a:ea typeface="Microsoft YaHei"/>
                <a:cs typeface="Microsoft YaHei"/>
              </a:rPr>
              <a:t>（对应边成比例，对应高也成比例，均等于相似比 k）</a:t>
            </a:r>
            <a:endParaRPr/>
          </a:p>
        </p:txBody>
      </p:sp>
      <p:sp>
        <p:nvSpPr>
          <p:cNvPr id="29" name="el-1785639328971-30"/>
          <p:cNvSpPr txBox="1"/>
          <p:nvPr/>
        </p:nvSpPr>
        <p:spPr>
          <a:xfrm>
            <a:off x="5043488" y="2334518"/>
            <a:ext cx="392906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例题</a:t>
            </a:r>
            <a:endParaRPr/>
          </a:p>
        </p:txBody>
      </p:sp>
      <p:sp>
        <p:nvSpPr>
          <p:cNvPr id="30" name="el-1785639328968-20"/>
          <p:cNvSpPr txBox="1"/>
          <p:nvPr/>
        </p:nvSpPr>
        <p:spPr>
          <a:xfrm>
            <a:off x="4864894" y="2682181"/>
            <a:ext cx="3768328" cy="2306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△ABC ∽ △DEF，相似比为 </a:t>
            </a: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1/2</a:t>
            </a:r>
            <a:endParaRPr/>
          </a:p>
        </p:txBody>
      </p:sp>
      <p:sp>
        <p:nvSpPr>
          <p:cNvPr id="31" name="el-1785639328968-21"/>
          <p:cNvSpPr txBox="1"/>
          <p:nvPr/>
        </p:nvSpPr>
        <p:spPr>
          <a:xfrm>
            <a:off x="4864894" y="3027164"/>
            <a:ext cx="3768328" cy="2550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△ABC 边 BC 上的高为 </a:t>
            </a:r>
            <a:r>
              <a:rPr b="1" sz="11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6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，面积为 </a:t>
            </a:r>
            <a:r>
              <a:rPr b="1" sz="11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12√5</a:t>
            </a:r>
            <a:endParaRPr/>
          </a:p>
        </p:txBody>
      </p:sp>
      <p:sp>
        <p:nvSpPr>
          <p:cNvPr id="32" name="el-1785639328969-22"/>
          <p:cNvSpPr txBox="1"/>
          <p:nvPr/>
        </p:nvSpPr>
        <p:spPr>
          <a:xfrm>
            <a:off x="4864894" y="3396481"/>
            <a:ext cx="3768328" cy="2306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→ △DEF 边 EF 上的高为 </a:t>
            </a: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3</a:t>
            </a:r>
            <a:r>
              <a:rPr sz="106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，面积为 </a:t>
            </a:r>
            <a:r>
              <a:rPr b="1" sz="106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3√5</a:t>
            </a:r>
            <a:endParaRPr/>
          </a:p>
        </p:txBody>
      </p:sp>
      <p:sp>
        <p:nvSpPr>
          <p:cNvPr id="33" name="el-1785639328972-31"/>
          <p:cNvSpPr txBox="1"/>
          <p:nvPr/>
        </p:nvSpPr>
        <p:spPr>
          <a:xfrm>
            <a:off x="5179219" y="3827190"/>
            <a:ext cx="23447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注意：面积比 = 相似比²，不是相似比！</a:t>
            </a:r>
            <a:endParaRPr/>
          </a:p>
        </p:txBody>
      </p:sp>
      <p:cxnSp>
        <p:nvCxnSpPr>
          <p:cNvPr id="34" name="el-1785639328959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85639328959-6"/>
          <p:cNvCxnSpPr/>
          <p:nvPr/>
        </p:nvCxnSpPr>
        <p:spPr>
          <a:xfrm>
            <a:off x="410766" y="180975"/>
            <a:ext cx="914" cy="152400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639328959-3"/>
          <p:cNvSpPr txBox="1"/>
          <p:nvPr/>
        </p:nvSpPr>
        <p:spPr>
          <a:xfrm>
            <a:off x="521494" y="180975"/>
            <a:ext cx="93047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性质 · 面积比</a:t>
            </a:r>
            <a:endParaRPr/>
          </a:p>
        </p:txBody>
      </p:sp>
      <p:sp>
        <p:nvSpPr>
          <p:cNvPr id="37" name="el-1785639328959-4"/>
          <p:cNvSpPr txBox="1"/>
          <p:nvPr/>
        </p:nvSpPr>
        <p:spPr>
          <a:xfrm>
            <a:off x="400050" y="4908947"/>
            <a:ext cx="117105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 · 数学 · 相似</a:t>
            </a:r>
            <a:endParaRPr/>
          </a:p>
        </p:txBody>
      </p:sp>
      <p:sp>
        <p:nvSpPr>
          <p:cNvPr id="38" name="el-1785639328959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12 / 17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BE4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8980-8"/>
          <p:cNvSpPr/>
          <p:nvPr/>
        </p:nvSpPr>
        <p:spPr>
          <a:xfrm>
            <a:off x="0" y="0"/>
            <a:ext cx="257175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40000"/>
                </a:lnTo>
                <a:cubicBezTo>
                  <a:pt x="100000" y="73137"/>
                  <a:pt x="73137" y="100000"/>
                  <a:pt x="40000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F6B5E">
                  <a:alpha val="6000"/>
                </a:srgbClr>
              </a:gs>
              <a:gs pos="70000">
                <a:srgbClr val="2F6B5E">
                  <a:alpha val="1200"/>
                </a:srgbClr>
              </a:gs>
              <a:gs pos="90000">
                <a:srgbClr val="2F6B5E">
                  <a:alpha val="0"/>
                </a:srgbClr>
              </a:gs>
            </a:gsLst>
            <a:path path="circle">
              <a:fillToRect l="15000" t="25000" r="85000" b="75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328980-9"/>
          <p:cNvSpPr/>
          <p:nvPr/>
        </p:nvSpPr>
        <p:spPr>
          <a:xfrm>
            <a:off x="6000750" y="3000375"/>
            <a:ext cx="314325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8A4">
                  <a:alpha val="15000"/>
                </a:srgbClr>
              </a:gs>
              <a:gs pos="70000">
                <a:srgbClr val="C4B8A4">
                  <a:alpha val="2500"/>
                </a:srgbClr>
              </a:gs>
              <a:gs pos="90000">
                <a:srgbClr val="C4B8A4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328974-1"/>
          <p:cNvSpPr/>
          <p:nvPr/>
        </p:nvSpPr>
        <p:spPr>
          <a:xfrm>
            <a:off x="1571625" y="0"/>
            <a:ext cx="6000750" cy="5143500"/>
          </a:xfrm>
          <a:prstGeom prst="roundRect">
            <a:avLst>
              <a:gd name="adj" fmla="val 4444"/>
            </a:avLst>
          </a:prstGeom>
          <a:solidFill>
            <a:srgbClr val="F5F1EA">
              <a:alpha val="70000"/>
            </a:srgbClr>
          </a:solidFill>
          <a:ln w="7144" algn="in">
            <a:solidFill>
              <a:srgbClr val="C4B8A4">
                <a:alpha val="30000"/>
              </a:srgbClr>
            </a:solidFill>
            <a:prstDash val="solid"/>
          </a:ln>
          <a:effectLst>
            <a:outerShdw blurRad="285750" dist="57150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el-1785639328977-4"/>
          <p:cNvSpPr/>
          <p:nvPr/>
        </p:nvSpPr>
        <p:spPr>
          <a:xfrm>
            <a:off x="4250531" y="2628230"/>
            <a:ext cx="642938" cy="21431"/>
          </a:xfrm>
          <a:prstGeom prst="roundRect">
            <a:avLst>
              <a:gd name="adj" fmla="val 50000"/>
            </a:avLst>
          </a:prstGeom>
          <a:solidFill>
            <a:srgbClr val="2F6B5E">
              <a:alpha val="7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328978-5"/>
          <p:cNvCxnSpPr/>
          <p:nvPr/>
        </p:nvCxnSpPr>
        <p:spPr>
          <a:xfrm>
            <a:off x="4064794" y="3722563"/>
            <a:ext cx="342900" cy="914"/>
          </a:xfrm>
          <a:prstGeom prst="line">
            <a:avLst/>
          </a:prstGeom>
          <a:ln w="9525" cap="flat">
            <a:solidFill>
              <a:srgbClr val="C4B8A4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28979-7"/>
          <p:cNvSpPr/>
          <p:nvPr/>
        </p:nvSpPr>
        <p:spPr>
          <a:xfrm>
            <a:off x="4550569" y="3701132"/>
            <a:ext cx="42863" cy="42863"/>
          </a:xfrm>
          <a:prstGeom prst="ellipse">
            <a:avLst/>
          </a:prstGeom>
          <a:solidFill>
            <a:srgbClr val="2F6B5E">
              <a:alpha val="2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328978-6"/>
          <p:cNvCxnSpPr/>
          <p:nvPr/>
        </p:nvCxnSpPr>
        <p:spPr>
          <a:xfrm>
            <a:off x="4736306" y="3722563"/>
            <a:ext cx="342900" cy="914"/>
          </a:xfrm>
          <a:prstGeom prst="line">
            <a:avLst/>
          </a:prstGeom>
          <a:ln w="9525" cap="flat">
            <a:solidFill>
              <a:srgbClr val="C4B8A4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8975-2"/>
          <p:cNvSpPr txBox="1"/>
          <p:nvPr/>
        </p:nvSpPr>
        <p:spPr>
          <a:xfrm>
            <a:off x="2093119" y="1399505"/>
            <a:ext cx="4957763" cy="102870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2C2C2C">
                <a:alpha val="4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044"/>
              </a:lnSpc>
            </a:pPr>
            <a:r>
              <a:rPr sz="3370" spc="338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相似的应用——测量与测绘</a:t>
            </a:r>
            <a:endParaRPr/>
          </a:p>
        </p:txBody>
      </p:sp>
      <p:sp>
        <p:nvSpPr>
          <p:cNvPr id="10" name="el-1785639328976-3"/>
          <p:cNvSpPr txBox="1"/>
          <p:nvPr/>
        </p:nvSpPr>
        <p:spPr>
          <a:xfrm>
            <a:off x="3380229" y="2878262"/>
            <a:ext cx="2383468" cy="5656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228"/>
              </a:lnSpc>
            </a:pPr>
            <a:r>
              <a:rPr sz="1350" spc="56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古人如何利用相似来测量？</a:t>
            </a:r>
            <a:endParaRPr/>
          </a:p>
          <a:p>
            <a:pPr algn="ctr">
              <a:lnSpc>
                <a:spcPts val="2228"/>
              </a:lnSpc>
            </a:pPr>
            <a:r>
              <a:rPr sz="1350" spc="56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——从泰勒斯到《海岛算经》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9641-1"/>
          <p:cNvSpPr/>
          <p:nvPr/>
        </p:nvSpPr>
        <p:spPr>
          <a:xfrm rot="359998">
            <a:off x="8572500" y="4471988"/>
            <a:ext cx="314325" cy="314325"/>
          </a:xfrm>
          <a:prstGeom prst="roundRect">
            <a:avLst>
              <a:gd name="adj" fmla="val 18182"/>
            </a:avLst>
          </a:prstGeom>
          <a:solidFill>
            <a:srgbClr val="F5F1EA">
              <a:alpha val="3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9683-3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9683-34"/>
          <p:cNvSpPr/>
          <p:nvPr/>
        </p:nvSpPr>
        <p:spPr>
          <a:xfrm>
            <a:off x="0" y="0"/>
            <a:ext cx="14287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F6B5E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9644-7"/>
          <p:cNvSpPr txBox="1"/>
          <p:nvPr/>
        </p:nvSpPr>
        <p:spPr>
          <a:xfrm rot="-359998">
            <a:off x="8665369" y="4543425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测</a:t>
            </a:r>
            <a:endParaRPr/>
          </a:p>
        </p:txBody>
      </p:sp>
      <p:cxnSp>
        <p:nvCxnSpPr>
          <p:cNvPr id="6" name="el-1785639329646-10"/>
          <p:cNvCxnSpPr/>
          <p:nvPr/>
        </p:nvCxnSpPr>
        <p:spPr>
          <a:xfrm>
            <a:off x="2175272" y="1039416"/>
            <a:ext cx="914" cy="171450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29658-27"/>
          <p:cNvSpPr/>
          <p:nvPr/>
        </p:nvSpPr>
        <p:spPr>
          <a:xfrm>
            <a:off x="4700588" y="2178844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329659-29"/>
          <p:cNvSpPr/>
          <p:nvPr/>
        </p:nvSpPr>
        <p:spPr>
          <a:xfrm>
            <a:off x="4700588" y="2450306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329659-31"/>
          <p:cNvSpPr/>
          <p:nvPr/>
        </p:nvSpPr>
        <p:spPr>
          <a:xfrm>
            <a:off x="4700588" y="2721769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329655-18"/>
          <p:cNvSpPr/>
          <p:nvPr/>
        </p:nvSpPr>
        <p:spPr>
          <a:xfrm>
            <a:off x="4700588" y="3021806"/>
            <a:ext cx="4043363" cy="7119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9" y="0"/>
                </a:moveTo>
                <a:lnTo>
                  <a:pt x="98941" y="0"/>
                </a:lnTo>
                <a:lnTo>
                  <a:pt x="99045" y="27"/>
                </a:lnTo>
                <a:lnTo>
                  <a:pt x="99148" y="120"/>
                </a:lnTo>
                <a:lnTo>
                  <a:pt x="99249" y="253"/>
                </a:lnTo>
                <a:lnTo>
                  <a:pt x="99346" y="453"/>
                </a:lnTo>
                <a:lnTo>
                  <a:pt x="99440" y="707"/>
                </a:lnTo>
                <a:lnTo>
                  <a:pt x="99529" y="1013"/>
                </a:lnTo>
                <a:lnTo>
                  <a:pt x="99612" y="1360"/>
                </a:lnTo>
                <a:lnTo>
                  <a:pt x="99689" y="1760"/>
                </a:lnTo>
                <a:lnTo>
                  <a:pt x="99760" y="2200"/>
                </a:lnTo>
                <a:lnTo>
                  <a:pt x="99821" y="2667"/>
                </a:lnTo>
                <a:lnTo>
                  <a:pt x="99875" y="3173"/>
                </a:lnTo>
                <a:lnTo>
                  <a:pt x="99920" y="3707"/>
                </a:lnTo>
                <a:lnTo>
                  <a:pt x="99955" y="4253"/>
                </a:lnTo>
                <a:lnTo>
                  <a:pt x="99979" y="4827"/>
                </a:lnTo>
                <a:lnTo>
                  <a:pt x="99995" y="5413"/>
                </a:lnTo>
                <a:lnTo>
                  <a:pt x="100000" y="6000"/>
                </a:lnTo>
                <a:lnTo>
                  <a:pt x="100000" y="94000"/>
                </a:lnTo>
                <a:lnTo>
                  <a:pt x="99995" y="94587"/>
                </a:lnTo>
                <a:lnTo>
                  <a:pt x="99979" y="95173"/>
                </a:lnTo>
                <a:lnTo>
                  <a:pt x="99955" y="95747"/>
                </a:lnTo>
                <a:lnTo>
                  <a:pt x="99920" y="96293"/>
                </a:lnTo>
                <a:lnTo>
                  <a:pt x="99875" y="96827"/>
                </a:lnTo>
                <a:lnTo>
                  <a:pt x="99821" y="97333"/>
                </a:lnTo>
                <a:lnTo>
                  <a:pt x="99760" y="97800"/>
                </a:lnTo>
                <a:lnTo>
                  <a:pt x="99689" y="98240"/>
                </a:lnTo>
                <a:lnTo>
                  <a:pt x="99612" y="98640"/>
                </a:lnTo>
                <a:lnTo>
                  <a:pt x="99529" y="98987"/>
                </a:lnTo>
                <a:lnTo>
                  <a:pt x="99440" y="99293"/>
                </a:lnTo>
                <a:lnTo>
                  <a:pt x="99346" y="99547"/>
                </a:lnTo>
                <a:lnTo>
                  <a:pt x="99249" y="99747"/>
                </a:lnTo>
                <a:lnTo>
                  <a:pt x="99148" y="99880"/>
                </a:lnTo>
                <a:lnTo>
                  <a:pt x="99045" y="99973"/>
                </a:lnTo>
                <a:lnTo>
                  <a:pt x="98941" y="100000"/>
                </a:lnTo>
                <a:lnTo>
                  <a:pt x="1059" y="100000"/>
                </a:lnTo>
                <a:lnTo>
                  <a:pt x="955" y="99973"/>
                </a:lnTo>
                <a:lnTo>
                  <a:pt x="852" y="99880"/>
                </a:lnTo>
                <a:lnTo>
                  <a:pt x="751" y="99747"/>
                </a:lnTo>
                <a:lnTo>
                  <a:pt x="654" y="99547"/>
                </a:lnTo>
                <a:lnTo>
                  <a:pt x="560" y="99293"/>
                </a:lnTo>
                <a:lnTo>
                  <a:pt x="471" y="98987"/>
                </a:lnTo>
                <a:lnTo>
                  <a:pt x="388" y="98640"/>
                </a:lnTo>
                <a:lnTo>
                  <a:pt x="311" y="98240"/>
                </a:lnTo>
                <a:lnTo>
                  <a:pt x="240" y="97800"/>
                </a:lnTo>
                <a:lnTo>
                  <a:pt x="179" y="97333"/>
                </a:lnTo>
                <a:lnTo>
                  <a:pt x="125" y="96827"/>
                </a:lnTo>
                <a:lnTo>
                  <a:pt x="80" y="96293"/>
                </a:lnTo>
                <a:lnTo>
                  <a:pt x="45" y="95747"/>
                </a:lnTo>
                <a:lnTo>
                  <a:pt x="21" y="95173"/>
                </a:lnTo>
                <a:lnTo>
                  <a:pt x="5" y="94587"/>
                </a:lnTo>
                <a:lnTo>
                  <a:pt x="0" y="94000"/>
                </a:lnTo>
                <a:lnTo>
                  <a:pt x="0" y="6000"/>
                </a:lnTo>
                <a:lnTo>
                  <a:pt x="5" y="5413"/>
                </a:lnTo>
                <a:lnTo>
                  <a:pt x="21" y="4827"/>
                </a:lnTo>
                <a:lnTo>
                  <a:pt x="45" y="4253"/>
                </a:lnTo>
                <a:lnTo>
                  <a:pt x="80" y="3707"/>
                </a:lnTo>
                <a:lnTo>
                  <a:pt x="125" y="3173"/>
                </a:lnTo>
                <a:lnTo>
                  <a:pt x="179" y="2667"/>
                </a:lnTo>
                <a:lnTo>
                  <a:pt x="240" y="2200"/>
                </a:lnTo>
                <a:lnTo>
                  <a:pt x="311" y="1760"/>
                </a:lnTo>
                <a:lnTo>
                  <a:pt x="388" y="1360"/>
                </a:lnTo>
                <a:lnTo>
                  <a:pt x="471" y="1013"/>
                </a:lnTo>
                <a:lnTo>
                  <a:pt x="560" y="707"/>
                </a:lnTo>
                <a:lnTo>
                  <a:pt x="654" y="453"/>
                </a:lnTo>
                <a:lnTo>
                  <a:pt x="751" y="253"/>
                </a:lnTo>
                <a:lnTo>
                  <a:pt x="852" y="120"/>
                </a:lnTo>
                <a:lnTo>
                  <a:pt x="955" y="27"/>
                </a:lnTo>
                <a:lnTo>
                  <a:pt x="1059" y="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329656-19"/>
          <p:cNvSpPr/>
          <p:nvPr/>
        </p:nvSpPr>
        <p:spPr>
          <a:xfrm>
            <a:off x="4700588" y="3021806"/>
            <a:ext cx="42863" cy="7119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9"/>
                </a:lnTo>
                <a:lnTo>
                  <a:pt x="80491" y="116"/>
                </a:lnTo>
                <a:lnTo>
                  <a:pt x="70972" y="259"/>
                </a:lnTo>
                <a:lnTo>
                  <a:pt x="61732" y="458"/>
                </a:lnTo>
                <a:lnTo>
                  <a:pt x="52860" y="711"/>
                </a:lnTo>
                <a:lnTo>
                  <a:pt x="44443" y="1015"/>
                </a:lnTo>
                <a:lnTo>
                  <a:pt x="36561" y="1366"/>
                </a:lnTo>
                <a:lnTo>
                  <a:pt x="29289" y="1763"/>
                </a:lnTo>
                <a:lnTo>
                  <a:pt x="22699" y="2201"/>
                </a:lnTo>
                <a:lnTo>
                  <a:pt x="16853" y="2675"/>
                </a:lnTo>
                <a:lnTo>
                  <a:pt x="11808" y="3182"/>
                </a:lnTo>
                <a:lnTo>
                  <a:pt x="7612" y="3716"/>
                </a:lnTo>
                <a:lnTo>
                  <a:pt x="4306" y="4273"/>
                </a:lnTo>
                <a:lnTo>
                  <a:pt x="1921" y="4846"/>
                </a:lnTo>
                <a:lnTo>
                  <a:pt x="482" y="5430"/>
                </a:lnTo>
                <a:lnTo>
                  <a:pt x="0" y="6020"/>
                </a:lnTo>
                <a:lnTo>
                  <a:pt x="0" y="93980"/>
                </a:lnTo>
                <a:lnTo>
                  <a:pt x="482" y="94570"/>
                </a:lnTo>
                <a:lnTo>
                  <a:pt x="1921" y="95154"/>
                </a:lnTo>
                <a:lnTo>
                  <a:pt x="4306" y="95727"/>
                </a:lnTo>
                <a:lnTo>
                  <a:pt x="7612" y="96284"/>
                </a:lnTo>
                <a:lnTo>
                  <a:pt x="11808" y="96818"/>
                </a:lnTo>
                <a:lnTo>
                  <a:pt x="16853" y="97325"/>
                </a:lnTo>
                <a:lnTo>
                  <a:pt x="22699" y="97799"/>
                </a:lnTo>
                <a:lnTo>
                  <a:pt x="29289" y="98237"/>
                </a:lnTo>
                <a:lnTo>
                  <a:pt x="36561" y="98634"/>
                </a:lnTo>
                <a:lnTo>
                  <a:pt x="44443" y="98985"/>
                </a:lnTo>
                <a:lnTo>
                  <a:pt x="52860" y="99289"/>
                </a:lnTo>
                <a:lnTo>
                  <a:pt x="61732" y="99542"/>
                </a:lnTo>
                <a:lnTo>
                  <a:pt x="70972" y="99741"/>
                </a:lnTo>
                <a:lnTo>
                  <a:pt x="80491" y="99884"/>
                </a:lnTo>
                <a:lnTo>
                  <a:pt x="90198" y="9997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71"/>
                </a:lnTo>
                <a:lnTo>
                  <a:pt x="93497" y="99884"/>
                </a:lnTo>
                <a:lnTo>
                  <a:pt x="90324" y="99741"/>
                </a:lnTo>
                <a:lnTo>
                  <a:pt x="87244" y="99542"/>
                </a:lnTo>
                <a:lnTo>
                  <a:pt x="84287" y="99289"/>
                </a:lnTo>
                <a:lnTo>
                  <a:pt x="81481" y="98985"/>
                </a:lnTo>
                <a:lnTo>
                  <a:pt x="78854" y="98634"/>
                </a:lnTo>
                <a:lnTo>
                  <a:pt x="76430" y="98237"/>
                </a:lnTo>
                <a:lnTo>
                  <a:pt x="74233" y="97799"/>
                </a:lnTo>
                <a:lnTo>
                  <a:pt x="72284" y="97325"/>
                </a:lnTo>
                <a:lnTo>
                  <a:pt x="70603" y="96818"/>
                </a:lnTo>
                <a:lnTo>
                  <a:pt x="69204" y="96284"/>
                </a:lnTo>
                <a:lnTo>
                  <a:pt x="68102" y="95727"/>
                </a:lnTo>
                <a:lnTo>
                  <a:pt x="67307" y="95154"/>
                </a:lnTo>
                <a:lnTo>
                  <a:pt x="66827" y="94570"/>
                </a:lnTo>
                <a:lnTo>
                  <a:pt x="66667" y="93980"/>
                </a:lnTo>
                <a:lnTo>
                  <a:pt x="66667" y="6020"/>
                </a:lnTo>
                <a:lnTo>
                  <a:pt x="66827" y="5430"/>
                </a:lnTo>
                <a:lnTo>
                  <a:pt x="67307" y="4846"/>
                </a:lnTo>
                <a:lnTo>
                  <a:pt x="68102" y="4273"/>
                </a:lnTo>
                <a:lnTo>
                  <a:pt x="69204" y="3716"/>
                </a:lnTo>
                <a:lnTo>
                  <a:pt x="70603" y="3182"/>
                </a:lnTo>
                <a:lnTo>
                  <a:pt x="72284" y="2675"/>
                </a:lnTo>
                <a:lnTo>
                  <a:pt x="74233" y="2201"/>
                </a:lnTo>
                <a:lnTo>
                  <a:pt x="76430" y="1763"/>
                </a:lnTo>
                <a:lnTo>
                  <a:pt x="78854" y="1366"/>
                </a:lnTo>
                <a:lnTo>
                  <a:pt x="81481" y="1015"/>
                </a:lnTo>
                <a:lnTo>
                  <a:pt x="84287" y="711"/>
                </a:lnTo>
                <a:lnTo>
                  <a:pt x="87244" y="458"/>
                </a:lnTo>
                <a:lnTo>
                  <a:pt x="90324" y="259"/>
                </a:lnTo>
                <a:lnTo>
                  <a:pt x="93497" y="116"/>
                </a:lnTo>
                <a:lnTo>
                  <a:pt x="96733" y="2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329657-22"/>
          <p:cNvCxnSpPr/>
          <p:nvPr/>
        </p:nvCxnSpPr>
        <p:spPr>
          <a:xfrm>
            <a:off x="4872038" y="3382566"/>
            <a:ext cx="3729038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639329653-15"/>
          <p:cNvCxnSpPr/>
          <p:nvPr/>
        </p:nvCxnSpPr>
        <p:spPr>
          <a:xfrm>
            <a:off x="4700588" y="3823097"/>
            <a:ext cx="4043363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329664-32"/>
          <p:cNvSpPr/>
          <p:nvPr/>
        </p:nvSpPr>
        <p:spPr>
          <a:xfrm>
            <a:off x="4700588" y="3924300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5125"/>
                </a:moveTo>
                <a:lnTo>
                  <a:pt x="0" y="35125"/>
                </a:lnTo>
                <a:cubicBezTo>
                  <a:pt x="121" y="25208"/>
                  <a:pt x="2606" y="16917"/>
                  <a:pt x="7455" y="10250"/>
                </a:cubicBezTo>
                <a:lnTo>
                  <a:pt x="7455" y="10250"/>
                </a:lnTo>
                <a:lnTo>
                  <a:pt x="7455" y="10250"/>
                </a:lnTo>
                <a:cubicBezTo>
                  <a:pt x="12303" y="3583"/>
                  <a:pt x="18333" y="167"/>
                  <a:pt x="25545" y="0"/>
                </a:cubicBezTo>
                <a:lnTo>
                  <a:pt x="25545" y="0"/>
                </a:lnTo>
                <a:lnTo>
                  <a:pt x="27273" y="0"/>
                </a:lnTo>
                <a:cubicBezTo>
                  <a:pt x="29273" y="0"/>
                  <a:pt x="30909" y="875"/>
                  <a:pt x="32182" y="2625"/>
                </a:cubicBezTo>
                <a:lnTo>
                  <a:pt x="32182" y="2625"/>
                </a:lnTo>
                <a:cubicBezTo>
                  <a:pt x="33455" y="4375"/>
                  <a:pt x="34091" y="6625"/>
                  <a:pt x="34091" y="9375"/>
                </a:cubicBezTo>
                <a:lnTo>
                  <a:pt x="34091" y="9375"/>
                </a:lnTo>
                <a:cubicBezTo>
                  <a:pt x="34091" y="12125"/>
                  <a:pt x="33455" y="14375"/>
                  <a:pt x="32182" y="16125"/>
                </a:cubicBezTo>
                <a:lnTo>
                  <a:pt x="32182" y="16125"/>
                </a:lnTo>
                <a:cubicBezTo>
                  <a:pt x="30909" y="17875"/>
                  <a:pt x="29273" y="18750"/>
                  <a:pt x="27273" y="18750"/>
                </a:cubicBezTo>
                <a:lnTo>
                  <a:pt x="27273" y="18750"/>
                </a:lnTo>
                <a:lnTo>
                  <a:pt x="25545" y="18750"/>
                </a:lnTo>
                <a:cubicBezTo>
                  <a:pt x="22152" y="18917"/>
                  <a:pt x="19333" y="20500"/>
                  <a:pt x="17091" y="23500"/>
                </a:cubicBezTo>
                <a:lnTo>
                  <a:pt x="17091" y="23500"/>
                </a:lnTo>
                <a:cubicBezTo>
                  <a:pt x="14909" y="26583"/>
                  <a:pt x="13758" y="30458"/>
                  <a:pt x="13636" y="35125"/>
                </a:cubicBezTo>
                <a:lnTo>
                  <a:pt x="13636" y="35125"/>
                </a:lnTo>
                <a:lnTo>
                  <a:pt x="13636" y="37500"/>
                </a:lnTo>
                <a:lnTo>
                  <a:pt x="27273" y="37500"/>
                </a:lnTo>
                <a:cubicBezTo>
                  <a:pt x="31091" y="37667"/>
                  <a:pt x="34273" y="39542"/>
                  <a:pt x="36818" y="43125"/>
                </a:cubicBezTo>
                <a:lnTo>
                  <a:pt x="36818" y="43125"/>
                </a:lnTo>
                <a:cubicBezTo>
                  <a:pt x="39424" y="46625"/>
                  <a:pt x="40788" y="51000"/>
                  <a:pt x="40909" y="56250"/>
                </a:cubicBezTo>
                <a:lnTo>
                  <a:pt x="40909" y="56250"/>
                </a:lnTo>
                <a:lnTo>
                  <a:pt x="40909" y="75000"/>
                </a:lnTo>
                <a:cubicBezTo>
                  <a:pt x="40788" y="80250"/>
                  <a:pt x="39424" y="84625"/>
                  <a:pt x="36818" y="88125"/>
                </a:cubicBezTo>
                <a:lnTo>
                  <a:pt x="36818" y="88125"/>
                </a:lnTo>
                <a:cubicBezTo>
                  <a:pt x="34273" y="91708"/>
                  <a:pt x="31091" y="93583"/>
                  <a:pt x="27273" y="93750"/>
                </a:cubicBezTo>
                <a:lnTo>
                  <a:pt x="27273" y="93750"/>
                </a:lnTo>
                <a:lnTo>
                  <a:pt x="13636" y="93750"/>
                </a:lnTo>
                <a:cubicBezTo>
                  <a:pt x="9818" y="93583"/>
                  <a:pt x="6636" y="91708"/>
                  <a:pt x="4091" y="88125"/>
                </a:cubicBezTo>
                <a:lnTo>
                  <a:pt x="4091" y="88125"/>
                </a:lnTo>
                <a:cubicBezTo>
                  <a:pt x="1485" y="84625"/>
                  <a:pt x="121" y="80250"/>
                  <a:pt x="0" y="75000"/>
                </a:cubicBezTo>
                <a:lnTo>
                  <a:pt x="0" y="75000"/>
                </a:lnTo>
                <a:lnTo>
                  <a:pt x="0" y="65625"/>
                </a:lnTo>
                <a:lnTo>
                  <a:pt x="0" y="56250"/>
                </a:lnTo>
                <a:lnTo>
                  <a:pt x="0" y="35125"/>
                </a:lnTo>
                <a:moveTo>
                  <a:pt x="54545" y="35125"/>
                </a:moveTo>
                <a:lnTo>
                  <a:pt x="54545" y="35125"/>
                </a:lnTo>
                <a:cubicBezTo>
                  <a:pt x="54667" y="25208"/>
                  <a:pt x="57152" y="16917"/>
                  <a:pt x="62000" y="10250"/>
                </a:cubicBezTo>
                <a:lnTo>
                  <a:pt x="62000" y="10250"/>
                </a:lnTo>
                <a:lnTo>
                  <a:pt x="62000" y="10250"/>
                </a:lnTo>
                <a:cubicBezTo>
                  <a:pt x="66848" y="3583"/>
                  <a:pt x="72879" y="167"/>
                  <a:pt x="80091" y="0"/>
                </a:cubicBezTo>
                <a:lnTo>
                  <a:pt x="80091" y="0"/>
                </a:lnTo>
                <a:lnTo>
                  <a:pt x="81818" y="0"/>
                </a:lnTo>
                <a:cubicBezTo>
                  <a:pt x="83818" y="0"/>
                  <a:pt x="85455" y="875"/>
                  <a:pt x="86727" y="2625"/>
                </a:cubicBezTo>
                <a:lnTo>
                  <a:pt x="86727" y="2625"/>
                </a:lnTo>
                <a:cubicBezTo>
                  <a:pt x="88000" y="4375"/>
                  <a:pt x="88636" y="6625"/>
                  <a:pt x="88636" y="9375"/>
                </a:cubicBezTo>
                <a:lnTo>
                  <a:pt x="88636" y="9375"/>
                </a:lnTo>
                <a:cubicBezTo>
                  <a:pt x="88636" y="12125"/>
                  <a:pt x="88000" y="14375"/>
                  <a:pt x="86727" y="16125"/>
                </a:cubicBezTo>
                <a:lnTo>
                  <a:pt x="86727" y="16125"/>
                </a:lnTo>
                <a:cubicBezTo>
                  <a:pt x="85455" y="17875"/>
                  <a:pt x="83818" y="18750"/>
                  <a:pt x="81818" y="18750"/>
                </a:cubicBezTo>
                <a:lnTo>
                  <a:pt x="81818" y="18750"/>
                </a:lnTo>
                <a:lnTo>
                  <a:pt x="80091" y="18750"/>
                </a:lnTo>
                <a:cubicBezTo>
                  <a:pt x="76697" y="18917"/>
                  <a:pt x="73879" y="20500"/>
                  <a:pt x="71636" y="23500"/>
                </a:cubicBezTo>
                <a:lnTo>
                  <a:pt x="71636" y="23500"/>
                </a:lnTo>
                <a:cubicBezTo>
                  <a:pt x="69455" y="26583"/>
                  <a:pt x="68303" y="30458"/>
                  <a:pt x="68182" y="35125"/>
                </a:cubicBezTo>
                <a:lnTo>
                  <a:pt x="68182" y="35125"/>
                </a:lnTo>
                <a:lnTo>
                  <a:pt x="68182" y="37500"/>
                </a:lnTo>
                <a:lnTo>
                  <a:pt x="81818" y="37500"/>
                </a:lnTo>
                <a:cubicBezTo>
                  <a:pt x="85636" y="37667"/>
                  <a:pt x="88818" y="39542"/>
                  <a:pt x="91364" y="43125"/>
                </a:cubicBezTo>
                <a:lnTo>
                  <a:pt x="91364" y="43125"/>
                </a:lnTo>
                <a:cubicBezTo>
                  <a:pt x="93970" y="46625"/>
                  <a:pt x="95333" y="51000"/>
                  <a:pt x="95455" y="56250"/>
                </a:cubicBezTo>
                <a:lnTo>
                  <a:pt x="95455" y="56250"/>
                </a:lnTo>
                <a:lnTo>
                  <a:pt x="95455" y="75000"/>
                </a:lnTo>
                <a:cubicBezTo>
                  <a:pt x="95333" y="80250"/>
                  <a:pt x="93970" y="84625"/>
                  <a:pt x="91364" y="88125"/>
                </a:cubicBezTo>
                <a:lnTo>
                  <a:pt x="91364" y="88125"/>
                </a:lnTo>
                <a:cubicBezTo>
                  <a:pt x="88818" y="91708"/>
                  <a:pt x="85636" y="93583"/>
                  <a:pt x="81818" y="93750"/>
                </a:cubicBezTo>
                <a:lnTo>
                  <a:pt x="81818" y="93750"/>
                </a:lnTo>
                <a:lnTo>
                  <a:pt x="68182" y="93750"/>
                </a:lnTo>
                <a:cubicBezTo>
                  <a:pt x="64364" y="93583"/>
                  <a:pt x="61182" y="91708"/>
                  <a:pt x="58636" y="88125"/>
                </a:cubicBezTo>
                <a:lnTo>
                  <a:pt x="58636" y="88125"/>
                </a:lnTo>
                <a:cubicBezTo>
                  <a:pt x="56030" y="84625"/>
                  <a:pt x="54667" y="80250"/>
                  <a:pt x="54545" y="75000"/>
                </a:cubicBezTo>
                <a:lnTo>
                  <a:pt x="54545" y="75000"/>
                </a:lnTo>
                <a:lnTo>
                  <a:pt x="54545" y="65625"/>
                </a:lnTo>
                <a:lnTo>
                  <a:pt x="54545" y="56250"/>
                </a:lnTo>
                <a:lnTo>
                  <a:pt x="54545" y="35125"/>
                </a:lnTo>
              </a:path>
            </a:pathLst>
          </a:custGeom>
          <a:solidFill>
            <a:srgbClr val="6B5E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329646-8"/>
          <p:cNvSpPr txBox="1"/>
          <p:nvPr/>
        </p:nvSpPr>
        <p:spPr>
          <a:xfrm>
            <a:off x="457200" y="963216"/>
            <a:ext cx="170735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泰勒斯测金字塔</a:t>
            </a:r>
            <a:endParaRPr/>
          </a:p>
        </p:txBody>
      </p:sp>
      <p:sp>
        <p:nvSpPr>
          <p:cNvPr id="16" name="el-1785639329646-9"/>
          <p:cNvSpPr txBox="1"/>
          <p:nvPr/>
        </p:nvSpPr>
        <p:spPr>
          <a:xfrm>
            <a:off x="2307431" y="1039416"/>
            <a:ext cx="19573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古希腊 · 相似三角形的最早应用</a:t>
            </a:r>
            <a:endParaRPr/>
          </a:p>
        </p:txBody>
      </p:sp>
      <p:sp>
        <p:nvSpPr>
          <p:cNvPr id="17" name="el-1785639329652-13"/>
          <p:cNvSpPr txBox="1"/>
          <p:nvPr/>
        </p:nvSpPr>
        <p:spPr>
          <a:xfrm>
            <a:off x="4700588" y="1635919"/>
            <a:ext cx="404336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泰勒斯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在金字塔影子的顶部立一根木杆，利用太阳光线构成相似三角形。</a:t>
            </a:r>
            <a:endParaRPr/>
          </a:p>
        </p:txBody>
      </p:sp>
      <p:sp>
        <p:nvSpPr>
          <p:cNvPr id="18" name="el-1785639329658-26"/>
          <p:cNvSpPr txBox="1"/>
          <p:nvPr/>
        </p:nvSpPr>
        <p:spPr>
          <a:xfrm>
            <a:off x="4654153" y="2178844"/>
            <a:ext cx="264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19" name="el-1785639329657-23"/>
          <p:cNvSpPr txBox="1"/>
          <p:nvPr/>
        </p:nvSpPr>
        <p:spPr>
          <a:xfrm>
            <a:off x="4943475" y="2164556"/>
            <a:ext cx="38719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木杆 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EF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长 2m，影长 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FD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为 3m</a:t>
            </a:r>
            <a:endParaRPr/>
          </a:p>
        </p:txBody>
      </p:sp>
      <p:sp>
        <p:nvSpPr>
          <p:cNvPr id="20" name="el-1785639329659-28"/>
          <p:cNvSpPr txBox="1"/>
          <p:nvPr/>
        </p:nvSpPr>
        <p:spPr>
          <a:xfrm>
            <a:off x="4654153" y="2450306"/>
            <a:ext cx="264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21" name="el-1785639329658-24"/>
          <p:cNvSpPr txBox="1"/>
          <p:nvPr/>
        </p:nvSpPr>
        <p:spPr>
          <a:xfrm>
            <a:off x="4943475" y="2436019"/>
            <a:ext cx="38719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金字塔影长 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OA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为 201m</a:t>
            </a:r>
            <a:endParaRPr/>
          </a:p>
        </p:txBody>
      </p:sp>
      <p:sp>
        <p:nvSpPr>
          <p:cNvPr id="22" name="el-1785639329659-30"/>
          <p:cNvSpPr txBox="1"/>
          <p:nvPr/>
        </p:nvSpPr>
        <p:spPr>
          <a:xfrm>
            <a:off x="4654153" y="2721769"/>
            <a:ext cx="2643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23" name="el-1785639329658-25"/>
          <p:cNvSpPr txBox="1"/>
          <p:nvPr/>
        </p:nvSpPr>
        <p:spPr>
          <a:xfrm>
            <a:off x="4943475" y="2707481"/>
            <a:ext cx="38719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由 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△ABO ∽ △DEF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，得 BO / EF = OA / FD</a:t>
            </a:r>
            <a:endParaRPr/>
          </a:p>
        </p:txBody>
      </p:sp>
      <p:sp>
        <p:nvSpPr>
          <p:cNvPr id="24" name="el-1785639329656-20"/>
          <p:cNvSpPr txBox="1"/>
          <p:nvPr/>
        </p:nvSpPr>
        <p:spPr>
          <a:xfrm>
            <a:off x="4872038" y="3121819"/>
            <a:ext cx="380047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金字塔高度 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BO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= 201 × 2 / 3</a:t>
            </a:r>
            <a:endParaRPr/>
          </a:p>
        </p:txBody>
      </p:sp>
      <p:sp>
        <p:nvSpPr>
          <p:cNvPr id="25" name="el-1785639329656-21"/>
          <p:cNvSpPr txBox="1"/>
          <p:nvPr/>
        </p:nvSpPr>
        <p:spPr>
          <a:xfrm>
            <a:off x="4872038" y="3429000"/>
            <a:ext cx="380761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BO = 134 m</a:t>
            </a:r>
            <a:endParaRPr/>
          </a:p>
        </p:txBody>
      </p:sp>
      <p:sp>
        <p:nvSpPr>
          <p:cNvPr id="26" name="el-1785639329653-14"/>
          <p:cNvSpPr txBox="1"/>
          <p:nvPr/>
        </p:nvSpPr>
        <p:spPr>
          <a:xfrm>
            <a:off x="4700588" y="3883819"/>
            <a:ext cx="410051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i="1" sz="900">
                <a:solidFill>
                  <a:srgbClr val="6B5E4A"/>
                </a:solidFill>
                <a:latin typeface="Microsoft YaHei"/>
                <a:ea typeface="Microsoft YaHei"/>
                <a:cs typeface="Microsoft YaHei"/>
              </a:rPr>
              <a:t>历史上最早利用相似三角形进行测量的案例</a:t>
            </a:r>
            <a:endParaRPr/>
          </a:p>
        </p:txBody>
      </p:sp>
      <p:sp>
        <p:nvSpPr>
          <p:cNvPr id="27" name="el-1785639329648-11"/>
          <p:cNvSpPr/>
          <p:nvPr/>
        </p:nvSpPr>
        <p:spPr>
          <a:xfrm>
            <a:off x="400050" y="1315641"/>
            <a:ext cx="4043363" cy="30360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6" y="0"/>
                </a:moveTo>
                <a:lnTo>
                  <a:pt x="99294" y="0"/>
                </a:lnTo>
                <a:lnTo>
                  <a:pt x="99362" y="3"/>
                </a:lnTo>
                <a:lnTo>
                  <a:pt x="99433" y="19"/>
                </a:lnTo>
                <a:lnTo>
                  <a:pt x="99499" y="41"/>
                </a:lnTo>
                <a:lnTo>
                  <a:pt x="99565" y="72"/>
                </a:lnTo>
                <a:lnTo>
                  <a:pt x="99626" y="110"/>
                </a:lnTo>
                <a:lnTo>
                  <a:pt x="99687" y="160"/>
                </a:lnTo>
                <a:lnTo>
                  <a:pt x="99741" y="213"/>
                </a:lnTo>
                <a:lnTo>
                  <a:pt x="99793" y="276"/>
                </a:lnTo>
                <a:lnTo>
                  <a:pt x="99840" y="345"/>
                </a:lnTo>
                <a:lnTo>
                  <a:pt x="99880" y="417"/>
                </a:lnTo>
                <a:lnTo>
                  <a:pt x="99918" y="498"/>
                </a:lnTo>
                <a:lnTo>
                  <a:pt x="99946" y="580"/>
                </a:lnTo>
                <a:lnTo>
                  <a:pt x="99969" y="668"/>
                </a:lnTo>
                <a:lnTo>
                  <a:pt x="99986" y="755"/>
                </a:lnTo>
                <a:lnTo>
                  <a:pt x="99998" y="850"/>
                </a:lnTo>
                <a:lnTo>
                  <a:pt x="100000" y="940"/>
                </a:lnTo>
                <a:lnTo>
                  <a:pt x="100000" y="99060"/>
                </a:lnTo>
                <a:lnTo>
                  <a:pt x="99998" y="99150"/>
                </a:lnTo>
                <a:lnTo>
                  <a:pt x="99986" y="99245"/>
                </a:lnTo>
                <a:lnTo>
                  <a:pt x="99969" y="99332"/>
                </a:lnTo>
                <a:lnTo>
                  <a:pt x="99946" y="99420"/>
                </a:lnTo>
                <a:lnTo>
                  <a:pt x="99918" y="99502"/>
                </a:lnTo>
                <a:lnTo>
                  <a:pt x="99880" y="99583"/>
                </a:lnTo>
                <a:lnTo>
                  <a:pt x="99840" y="99655"/>
                </a:lnTo>
                <a:lnTo>
                  <a:pt x="99793" y="99724"/>
                </a:lnTo>
                <a:lnTo>
                  <a:pt x="99741" y="99787"/>
                </a:lnTo>
                <a:lnTo>
                  <a:pt x="99687" y="99840"/>
                </a:lnTo>
                <a:lnTo>
                  <a:pt x="99626" y="99890"/>
                </a:lnTo>
                <a:lnTo>
                  <a:pt x="99565" y="99928"/>
                </a:lnTo>
                <a:lnTo>
                  <a:pt x="99499" y="99959"/>
                </a:lnTo>
                <a:lnTo>
                  <a:pt x="99433" y="99981"/>
                </a:lnTo>
                <a:lnTo>
                  <a:pt x="99362" y="99997"/>
                </a:lnTo>
                <a:lnTo>
                  <a:pt x="99294" y="100000"/>
                </a:lnTo>
                <a:lnTo>
                  <a:pt x="706" y="100000"/>
                </a:lnTo>
                <a:lnTo>
                  <a:pt x="638" y="99997"/>
                </a:lnTo>
                <a:lnTo>
                  <a:pt x="567" y="99981"/>
                </a:lnTo>
                <a:lnTo>
                  <a:pt x="501" y="99959"/>
                </a:lnTo>
                <a:lnTo>
                  <a:pt x="435" y="99928"/>
                </a:lnTo>
                <a:lnTo>
                  <a:pt x="374" y="99890"/>
                </a:lnTo>
                <a:lnTo>
                  <a:pt x="313" y="99840"/>
                </a:lnTo>
                <a:lnTo>
                  <a:pt x="259" y="99787"/>
                </a:lnTo>
                <a:lnTo>
                  <a:pt x="207" y="99724"/>
                </a:lnTo>
                <a:lnTo>
                  <a:pt x="160" y="99655"/>
                </a:lnTo>
                <a:lnTo>
                  <a:pt x="120" y="99583"/>
                </a:lnTo>
                <a:lnTo>
                  <a:pt x="82" y="99502"/>
                </a:lnTo>
                <a:lnTo>
                  <a:pt x="54" y="99420"/>
                </a:lnTo>
                <a:lnTo>
                  <a:pt x="31" y="99332"/>
                </a:lnTo>
                <a:lnTo>
                  <a:pt x="14" y="99245"/>
                </a:lnTo>
                <a:lnTo>
                  <a:pt x="2" y="99150"/>
                </a:lnTo>
                <a:lnTo>
                  <a:pt x="0" y="99060"/>
                </a:lnTo>
                <a:lnTo>
                  <a:pt x="0" y="940"/>
                </a:lnTo>
                <a:lnTo>
                  <a:pt x="2" y="850"/>
                </a:lnTo>
                <a:lnTo>
                  <a:pt x="14" y="755"/>
                </a:lnTo>
                <a:lnTo>
                  <a:pt x="31" y="668"/>
                </a:lnTo>
                <a:lnTo>
                  <a:pt x="54" y="580"/>
                </a:lnTo>
                <a:lnTo>
                  <a:pt x="82" y="498"/>
                </a:lnTo>
                <a:lnTo>
                  <a:pt x="120" y="417"/>
                </a:lnTo>
                <a:lnTo>
                  <a:pt x="160" y="345"/>
                </a:lnTo>
                <a:lnTo>
                  <a:pt x="207" y="276"/>
                </a:lnTo>
                <a:lnTo>
                  <a:pt x="259" y="213"/>
                </a:lnTo>
                <a:lnTo>
                  <a:pt x="313" y="160"/>
                </a:lnTo>
                <a:lnTo>
                  <a:pt x="374" y="110"/>
                </a:lnTo>
                <a:lnTo>
                  <a:pt x="435" y="72"/>
                </a:lnTo>
                <a:lnTo>
                  <a:pt x="501" y="41"/>
                </a:lnTo>
                <a:lnTo>
                  <a:pt x="567" y="19"/>
                </a:lnTo>
                <a:lnTo>
                  <a:pt x="638" y="3"/>
                </a:lnTo>
                <a:lnTo>
                  <a:pt x="706" y="0"/>
                </a:lnTo>
                <a:close/>
              </a:path>
            </a:pathLst>
          </a:custGeom>
          <a:solidFill>
            <a:srgbClr val="EBE4D8"/>
          </a:solidFill>
          <a:ln w="7144" algn="in">
            <a:solidFill>
              <a:srgbClr val="C4B8A4">
                <a:alpha val="20000"/>
              </a:srgbClr>
            </a:solidFill>
            <a:prstDash val="solid"/>
          </a:ln>
          <a:effectLst>
            <a:outerShdw blurRad="114300" dist="28575" dir="5400000" sx="100000" sy="100000" kx="0" ky="0" algn="ctr">
              <a:srgbClr val="2C2C2C">
                <a:alpha val="7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8" name="el-1785639329652-12"/>
          <p:cNvPicPr/>
          <p:nvPr/>
        </p:nvPicPr>
        <p:blipFill>
          <a:blip r:embed="rId3"/>
          <a:stretch>
            <a:fillRect/>
          </a:stretch>
        </p:blipFill>
        <p:spPr>
          <a:xfrm>
            <a:off x="407194" y="1322784"/>
            <a:ext cx="4029075" cy="3021806"/>
          </a:xfrm>
          <a:prstGeom prst="rect">
            <a:avLst/>
          </a:prstGeom>
          <a:ln>
            <a:noFill/>
          </a:ln>
        </p:spPr>
      </p:pic>
      <p:sp>
        <p:nvSpPr>
          <p:cNvPr id="29" name="el-1785639329654-17"/>
          <p:cNvSpPr/>
          <p:nvPr/>
        </p:nvSpPr>
        <p:spPr>
          <a:xfrm>
            <a:off x="492919" y="4096941"/>
            <a:ext cx="1242789" cy="161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31" y="0"/>
                </a:moveTo>
                <a:lnTo>
                  <a:pt x="98269" y="0"/>
                </a:lnTo>
                <a:lnTo>
                  <a:pt x="98438" y="59"/>
                </a:lnTo>
                <a:lnTo>
                  <a:pt x="98608" y="235"/>
                </a:lnTo>
                <a:lnTo>
                  <a:pt x="98769" y="588"/>
                </a:lnTo>
                <a:lnTo>
                  <a:pt x="98931" y="1000"/>
                </a:lnTo>
                <a:lnTo>
                  <a:pt x="99085" y="1588"/>
                </a:lnTo>
                <a:lnTo>
                  <a:pt x="99231" y="2235"/>
                </a:lnTo>
                <a:lnTo>
                  <a:pt x="99369" y="3000"/>
                </a:lnTo>
                <a:lnTo>
                  <a:pt x="99492" y="3882"/>
                </a:lnTo>
                <a:lnTo>
                  <a:pt x="99608" y="4824"/>
                </a:lnTo>
                <a:lnTo>
                  <a:pt x="99708" y="5882"/>
                </a:lnTo>
                <a:lnTo>
                  <a:pt x="99792" y="7000"/>
                </a:lnTo>
                <a:lnTo>
                  <a:pt x="99869" y="8176"/>
                </a:lnTo>
                <a:lnTo>
                  <a:pt x="99923" y="9412"/>
                </a:lnTo>
                <a:lnTo>
                  <a:pt x="99969" y="10647"/>
                </a:lnTo>
                <a:lnTo>
                  <a:pt x="99992" y="11941"/>
                </a:lnTo>
                <a:lnTo>
                  <a:pt x="100000" y="13235"/>
                </a:lnTo>
                <a:lnTo>
                  <a:pt x="100000" y="86765"/>
                </a:lnTo>
                <a:lnTo>
                  <a:pt x="99992" y="88059"/>
                </a:lnTo>
                <a:lnTo>
                  <a:pt x="99969" y="89353"/>
                </a:lnTo>
                <a:lnTo>
                  <a:pt x="99923" y="90588"/>
                </a:lnTo>
                <a:lnTo>
                  <a:pt x="99869" y="91824"/>
                </a:lnTo>
                <a:lnTo>
                  <a:pt x="99792" y="93000"/>
                </a:lnTo>
                <a:lnTo>
                  <a:pt x="99708" y="94118"/>
                </a:lnTo>
                <a:lnTo>
                  <a:pt x="99608" y="95176"/>
                </a:lnTo>
                <a:lnTo>
                  <a:pt x="99492" y="96118"/>
                </a:lnTo>
                <a:lnTo>
                  <a:pt x="99369" y="97000"/>
                </a:lnTo>
                <a:lnTo>
                  <a:pt x="99231" y="97765"/>
                </a:lnTo>
                <a:lnTo>
                  <a:pt x="99085" y="98412"/>
                </a:lnTo>
                <a:lnTo>
                  <a:pt x="98931" y="99000"/>
                </a:lnTo>
                <a:lnTo>
                  <a:pt x="98769" y="99412"/>
                </a:lnTo>
                <a:lnTo>
                  <a:pt x="98608" y="99765"/>
                </a:lnTo>
                <a:lnTo>
                  <a:pt x="98438" y="99941"/>
                </a:lnTo>
                <a:lnTo>
                  <a:pt x="98269" y="100000"/>
                </a:lnTo>
                <a:lnTo>
                  <a:pt x="1731" y="100000"/>
                </a:lnTo>
                <a:lnTo>
                  <a:pt x="1562" y="99941"/>
                </a:lnTo>
                <a:lnTo>
                  <a:pt x="1392" y="99765"/>
                </a:lnTo>
                <a:lnTo>
                  <a:pt x="1231" y="99412"/>
                </a:lnTo>
                <a:lnTo>
                  <a:pt x="1069" y="99000"/>
                </a:lnTo>
                <a:lnTo>
                  <a:pt x="915" y="98412"/>
                </a:lnTo>
                <a:lnTo>
                  <a:pt x="769" y="97765"/>
                </a:lnTo>
                <a:lnTo>
                  <a:pt x="631" y="97000"/>
                </a:lnTo>
                <a:lnTo>
                  <a:pt x="508" y="96118"/>
                </a:lnTo>
                <a:lnTo>
                  <a:pt x="392" y="95176"/>
                </a:lnTo>
                <a:lnTo>
                  <a:pt x="292" y="94118"/>
                </a:lnTo>
                <a:lnTo>
                  <a:pt x="208" y="93000"/>
                </a:lnTo>
                <a:lnTo>
                  <a:pt x="131" y="91824"/>
                </a:lnTo>
                <a:lnTo>
                  <a:pt x="77" y="90588"/>
                </a:lnTo>
                <a:lnTo>
                  <a:pt x="31" y="89353"/>
                </a:lnTo>
                <a:lnTo>
                  <a:pt x="8" y="88059"/>
                </a:lnTo>
                <a:lnTo>
                  <a:pt x="0" y="86765"/>
                </a:lnTo>
                <a:lnTo>
                  <a:pt x="0" y="13235"/>
                </a:lnTo>
                <a:lnTo>
                  <a:pt x="8" y="11941"/>
                </a:lnTo>
                <a:lnTo>
                  <a:pt x="31" y="10647"/>
                </a:lnTo>
                <a:lnTo>
                  <a:pt x="77" y="9412"/>
                </a:lnTo>
                <a:lnTo>
                  <a:pt x="131" y="8176"/>
                </a:lnTo>
                <a:lnTo>
                  <a:pt x="208" y="7000"/>
                </a:lnTo>
                <a:lnTo>
                  <a:pt x="292" y="5882"/>
                </a:lnTo>
                <a:lnTo>
                  <a:pt x="392" y="4824"/>
                </a:lnTo>
                <a:lnTo>
                  <a:pt x="508" y="3882"/>
                </a:lnTo>
                <a:lnTo>
                  <a:pt x="631" y="3000"/>
                </a:lnTo>
                <a:lnTo>
                  <a:pt x="769" y="2235"/>
                </a:lnTo>
                <a:lnTo>
                  <a:pt x="915" y="1588"/>
                </a:lnTo>
                <a:lnTo>
                  <a:pt x="1069" y="1000"/>
                </a:lnTo>
                <a:lnTo>
                  <a:pt x="1231" y="588"/>
                </a:lnTo>
                <a:lnTo>
                  <a:pt x="1392" y="235"/>
                </a:lnTo>
                <a:lnTo>
                  <a:pt x="1562" y="59"/>
                </a:lnTo>
                <a:close/>
              </a:path>
            </a:pathLst>
          </a:custGeom>
          <a:solidFill>
            <a:srgbClr val="F5F1E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329653-16"/>
          <p:cNvSpPr txBox="1"/>
          <p:nvPr/>
        </p:nvSpPr>
        <p:spPr>
          <a:xfrm>
            <a:off x="592931" y="4111228"/>
            <a:ext cx="119278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2C2C2C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泰勒斯 · 金字塔测量</a:t>
            </a:r>
            <a:endParaRPr/>
          </a:p>
        </p:txBody>
      </p:sp>
      <p:cxnSp>
        <p:nvCxnSpPr>
          <p:cNvPr id="31" name="el-1785639329642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85639329644-6"/>
          <p:cNvCxnSpPr/>
          <p:nvPr/>
        </p:nvCxnSpPr>
        <p:spPr>
          <a:xfrm>
            <a:off x="410766" y="180975"/>
            <a:ext cx="914" cy="152400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639329643-3"/>
          <p:cNvSpPr txBox="1"/>
          <p:nvPr/>
        </p:nvSpPr>
        <p:spPr>
          <a:xfrm>
            <a:off x="521494" y="180975"/>
            <a:ext cx="118764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应用 · 测量与测绘</a:t>
            </a:r>
            <a:endParaRPr/>
          </a:p>
        </p:txBody>
      </p:sp>
      <p:sp>
        <p:nvSpPr>
          <p:cNvPr id="34" name="el-1785639329643-4"/>
          <p:cNvSpPr txBox="1"/>
          <p:nvPr/>
        </p:nvSpPr>
        <p:spPr>
          <a:xfrm>
            <a:off x="400050" y="4908947"/>
            <a:ext cx="117105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 · 数学 · 相似</a:t>
            </a:r>
            <a:endParaRPr/>
          </a:p>
        </p:txBody>
      </p:sp>
      <p:sp>
        <p:nvSpPr>
          <p:cNvPr id="35" name="el-1785639329643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14 / 17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30021-1"/>
          <p:cNvSpPr/>
          <p:nvPr/>
        </p:nvSpPr>
        <p:spPr>
          <a:xfrm rot="359998">
            <a:off x="8572500" y="4443413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F5F1EA">
              <a:alpha val="4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30075-3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30076-39"/>
          <p:cNvSpPr/>
          <p:nvPr/>
        </p:nvSpPr>
        <p:spPr>
          <a:xfrm>
            <a:off x="0" y="0"/>
            <a:ext cx="14287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F6B5E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30024-7"/>
          <p:cNvSpPr txBox="1"/>
          <p:nvPr/>
        </p:nvSpPr>
        <p:spPr>
          <a:xfrm rot="-359998">
            <a:off x="8679656" y="4529138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算</a:t>
            </a:r>
            <a:endParaRPr/>
          </a:p>
        </p:txBody>
      </p:sp>
      <p:cxnSp>
        <p:nvCxnSpPr>
          <p:cNvPr id="6" name="el-1785639330024-8"/>
          <p:cNvCxnSpPr/>
          <p:nvPr/>
        </p:nvCxnSpPr>
        <p:spPr>
          <a:xfrm>
            <a:off x="400050" y="1179909"/>
            <a:ext cx="834390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330044-27"/>
          <p:cNvSpPr/>
          <p:nvPr/>
        </p:nvSpPr>
        <p:spPr>
          <a:xfrm>
            <a:off x="4700588" y="2200275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330044-29"/>
          <p:cNvSpPr/>
          <p:nvPr/>
        </p:nvSpPr>
        <p:spPr>
          <a:xfrm>
            <a:off x="4700588" y="2486025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330045-31"/>
          <p:cNvSpPr/>
          <p:nvPr/>
        </p:nvSpPr>
        <p:spPr>
          <a:xfrm>
            <a:off x="4700588" y="2771775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330045-33"/>
          <p:cNvSpPr/>
          <p:nvPr/>
        </p:nvSpPr>
        <p:spPr>
          <a:xfrm>
            <a:off x="4700588" y="3057525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330046-35"/>
          <p:cNvSpPr/>
          <p:nvPr/>
        </p:nvSpPr>
        <p:spPr>
          <a:xfrm>
            <a:off x="4700588" y="3343275"/>
            <a:ext cx="171450" cy="171450"/>
          </a:xfrm>
          <a:prstGeom prst="ellipse">
            <a:avLst/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330038-15"/>
          <p:cNvSpPr/>
          <p:nvPr/>
        </p:nvSpPr>
        <p:spPr>
          <a:xfrm>
            <a:off x="4700588" y="3657600"/>
            <a:ext cx="1579662" cy="2667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4" y="0"/>
                </a:moveTo>
                <a:lnTo>
                  <a:pt x="91566" y="0"/>
                </a:lnTo>
                <a:lnTo>
                  <a:pt x="92392" y="250"/>
                </a:lnTo>
                <a:lnTo>
                  <a:pt x="93211" y="964"/>
                </a:lnTo>
                <a:lnTo>
                  <a:pt x="94012" y="2143"/>
                </a:lnTo>
                <a:lnTo>
                  <a:pt x="94795" y="3821"/>
                </a:lnTo>
                <a:lnTo>
                  <a:pt x="95542" y="5893"/>
                </a:lnTo>
                <a:lnTo>
                  <a:pt x="96253" y="8429"/>
                </a:lnTo>
                <a:lnTo>
                  <a:pt x="96916" y="11357"/>
                </a:lnTo>
                <a:lnTo>
                  <a:pt x="97530" y="14643"/>
                </a:lnTo>
                <a:lnTo>
                  <a:pt x="98084" y="18286"/>
                </a:lnTo>
                <a:lnTo>
                  <a:pt x="98578" y="22214"/>
                </a:lnTo>
                <a:lnTo>
                  <a:pt x="99006" y="26429"/>
                </a:lnTo>
                <a:lnTo>
                  <a:pt x="99355" y="30857"/>
                </a:lnTo>
                <a:lnTo>
                  <a:pt x="99639" y="35500"/>
                </a:lnTo>
                <a:lnTo>
                  <a:pt x="99837" y="40250"/>
                </a:lnTo>
                <a:lnTo>
                  <a:pt x="99958" y="45107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58" y="54893"/>
                </a:lnTo>
                <a:lnTo>
                  <a:pt x="99837" y="59750"/>
                </a:lnTo>
                <a:lnTo>
                  <a:pt x="99639" y="64500"/>
                </a:lnTo>
                <a:lnTo>
                  <a:pt x="99355" y="69143"/>
                </a:lnTo>
                <a:lnTo>
                  <a:pt x="99006" y="73571"/>
                </a:lnTo>
                <a:lnTo>
                  <a:pt x="98578" y="77786"/>
                </a:lnTo>
                <a:lnTo>
                  <a:pt x="98084" y="81714"/>
                </a:lnTo>
                <a:lnTo>
                  <a:pt x="97530" y="85357"/>
                </a:lnTo>
                <a:lnTo>
                  <a:pt x="96916" y="88643"/>
                </a:lnTo>
                <a:lnTo>
                  <a:pt x="96253" y="91571"/>
                </a:lnTo>
                <a:lnTo>
                  <a:pt x="95542" y="94107"/>
                </a:lnTo>
                <a:lnTo>
                  <a:pt x="94795" y="96179"/>
                </a:lnTo>
                <a:lnTo>
                  <a:pt x="94012" y="97857"/>
                </a:lnTo>
                <a:lnTo>
                  <a:pt x="93211" y="99036"/>
                </a:lnTo>
                <a:lnTo>
                  <a:pt x="92392" y="99750"/>
                </a:lnTo>
                <a:lnTo>
                  <a:pt x="91566" y="100000"/>
                </a:lnTo>
                <a:lnTo>
                  <a:pt x="8434" y="100000"/>
                </a:lnTo>
                <a:lnTo>
                  <a:pt x="7608" y="99750"/>
                </a:lnTo>
                <a:lnTo>
                  <a:pt x="6789" y="99036"/>
                </a:lnTo>
                <a:lnTo>
                  <a:pt x="5988" y="97857"/>
                </a:lnTo>
                <a:lnTo>
                  <a:pt x="5205" y="96179"/>
                </a:lnTo>
                <a:lnTo>
                  <a:pt x="4458" y="94107"/>
                </a:lnTo>
                <a:lnTo>
                  <a:pt x="3747" y="91571"/>
                </a:lnTo>
                <a:lnTo>
                  <a:pt x="3084" y="88643"/>
                </a:lnTo>
                <a:lnTo>
                  <a:pt x="2470" y="85357"/>
                </a:lnTo>
                <a:lnTo>
                  <a:pt x="1916" y="81714"/>
                </a:lnTo>
                <a:lnTo>
                  <a:pt x="1422" y="77786"/>
                </a:lnTo>
                <a:lnTo>
                  <a:pt x="994" y="73571"/>
                </a:lnTo>
                <a:lnTo>
                  <a:pt x="645" y="69143"/>
                </a:lnTo>
                <a:lnTo>
                  <a:pt x="361" y="64500"/>
                </a:lnTo>
                <a:lnTo>
                  <a:pt x="163" y="59750"/>
                </a:lnTo>
                <a:lnTo>
                  <a:pt x="42" y="54893"/>
                </a:lnTo>
                <a:lnTo>
                  <a:pt x="0" y="50000"/>
                </a:lnTo>
                <a:lnTo>
                  <a:pt x="0" y="50000"/>
                </a:lnTo>
                <a:lnTo>
                  <a:pt x="42" y="45107"/>
                </a:lnTo>
                <a:lnTo>
                  <a:pt x="163" y="40250"/>
                </a:lnTo>
                <a:lnTo>
                  <a:pt x="361" y="35500"/>
                </a:lnTo>
                <a:lnTo>
                  <a:pt x="645" y="30857"/>
                </a:lnTo>
                <a:lnTo>
                  <a:pt x="994" y="26429"/>
                </a:lnTo>
                <a:lnTo>
                  <a:pt x="1422" y="22214"/>
                </a:lnTo>
                <a:lnTo>
                  <a:pt x="1916" y="18286"/>
                </a:lnTo>
                <a:lnTo>
                  <a:pt x="2470" y="14643"/>
                </a:lnTo>
                <a:lnTo>
                  <a:pt x="3084" y="11357"/>
                </a:lnTo>
                <a:lnTo>
                  <a:pt x="3747" y="8429"/>
                </a:lnTo>
                <a:lnTo>
                  <a:pt x="4458" y="5893"/>
                </a:lnTo>
                <a:lnTo>
                  <a:pt x="5205" y="3821"/>
                </a:lnTo>
                <a:lnTo>
                  <a:pt x="5988" y="2143"/>
                </a:lnTo>
                <a:lnTo>
                  <a:pt x="6789" y="964"/>
                </a:lnTo>
                <a:lnTo>
                  <a:pt x="7608" y="250"/>
                </a:lnTo>
                <a:lnTo>
                  <a:pt x="8434" y="0"/>
                </a:lnTo>
                <a:close/>
              </a:path>
            </a:pathLst>
          </a:custGeom>
          <a:solidFill>
            <a:srgbClr val="EBE4D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330038-16"/>
          <p:cNvSpPr/>
          <p:nvPr/>
        </p:nvSpPr>
        <p:spPr>
          <a:xfrm>
            <a:off x="4700588" y="3657600"/>
            <a:ext cx="133350" cy="2667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774" y="99759"/>
                </a:lnTo>
                <a:lnTo>
                  <a:pt x="83626" y="99039"/>
                </a:lnTo>
                <a:lnTo>
                  <a:pt x="75637" y="97847"/>
                </a:lnTo>
                <a:lnTo>
                  <a:pt x="67882" y="96194"/>
                </a:lnTo>
                <a:lnTo>
                  <a:pt x="60436" y="94096"/>
                </a:lnTo>
                <a:lnTo>
                  <a:pt x="53372" y="91573"/>
                </a:lnTo>
                <a:lnTo>
                  <a:pt x="46756" y="88651"/>
                </a:lnTo>
                <a:lnTo>
                  <a:pt x="40654" y="85355"/>
                </a:lnTo>
                <a:lnTo>
                  <a:pt x="35122" y="81720"/>
                </a:lnTo>
                <a:lnTo>
                  <a:pt x="30216" y="77779"/>
                </a:lnTo>
                <a:lnTo>
                  <a:pt x="25982" y="73570"/>
                </a:lnTo>
                <a:lnTo>
                  <a:pt x="22460" y="69134"/>
                </a:lnTo>
                <a:lnTo>
                  <a:pt x="19685" y="64514"/>
                </a:lnTo>
                <a:lnTo>
                  <a:pt x="17684" y="59755"/>
                </a:lnTo>
                <a:lnTo>
                  <a:pt x="16476" y="54901"/>
                </a:lnTo>
                <a:lnTo>
                  <a:pt x="16071" y="50000"/>
                </a:lnTo>
                <a:lnTo>
                  <a:pt x="16071" y="50000"/>
                </a:lnTo>
                <a:lnTo>
                  <a:pt x="16476" y="45099"/>
                </a:lnTo>
                <a:lnTo>
                  <a:pt x="17684" y="40245"/>
                </a:lnTo>
                <a:lnTo>
                  <a:pt x="19685" y="35486"/>
                </a:lnTo>
                <a:lnTo>
                  <a:pt x="22460" y="30866"/>
                </a:lnTo>
                <a:lnTo>
                  <a:pt x="25982" y="26430"/>
                </a:lnTo>
                <a:lnTo>
                  <a:pt x="30216" y="22221"/>
                </a:lnTo>
                <a:lnTo>
                  <a:pt x="35122" y="18280"/>
                </a:lnTo>
                <a:lnTo>
                  <a:pt x="40654" y="14645"/>
                </a:lnTo>
                <a:lnTo>
                  <a:pt x="46756" y="11349"/>
                </a:lnTo>
                <a:lnTo>
                  <a:pt x="53372" y="8427"/>
                </a:lnTo>
                <a:lnTo>
                  <a:pt x="60436" y="5904"/>
                </a:lnTo>
                <a:lnTo>
                  <a:pt x="67882" y="3806"/>
                </a:lnTo>
                <a:lnTo>
                  <a:pt x="75637" y="2153"/>
                </a:lnTo>
                <a:lnTo>
                  <a:pt x="83626" y="961"/>
                </a:lnTo>
                <a:lnTo>
                  <a:pt x="91774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330054-36"/>
          <p:cNvSpPr/>
          <p:nvPr/>
        </p:nvSpPr>
        <p:spPr>
          <a:xfrm>
            <a:off x="4836319" y="3737010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330025-9"/>
          <p:cNvSpPr txBox="1"/>
          <p:nvPr/>
        </p:nvSpPr>
        <p:spPr>
          <a:xfrm>
            <a:off x="428625" y="834628"/>
            <a:ext cx="361905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文化拓展 —《海岛算经》中的相似</a:t>
            </a:r>
            <a:endParaRPr/>
          </a:p>
        </p:txBody>
      </p:sp>
      <p:sp>
        <p:nvSpPr>
          <p:cNvPr id="16" name="el-1785639330025-10"/>
          <p:cNvSpPr txBox="1"/>
          <p:nvPr/>
        </p:nvSpPr>
        <p:spPr>
          <a:xfrm>
            <a:off x="4069110" y="910828"/>
            <a:ext cx="168585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刘徽 · 中国最早的测量数学</a:t>
            </a:r>
            <a:endParaRPr/>
          </a:p>
        </p:txBody>
      </p:sp>
      <p:sp>
        <p:nvSpPr>
          <p:cNvPr id="17" name="el-1785639330037-13"/>
          <p:cNvSpPr txBox="1"/>
          <p:nvPr/>
        </p:nvSpPr>
        <p:spPr>
          <a:xfrm>
            <a:off x="4700588" y="1885950"/>
            <a:ext cx="41148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刘徽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《海岛算经》—— 中国最早的测量数学专著</a:t>
            </a:r>
            <a:endParaRPr/>
          </a:p>
        </p:txBody>
      </p:sp>
      <p:sp>
        <p:nvSpPr>
          <p:cNvPr id="18" name="el-1785639330043-26"/>
          <p:cNvSpPr txBox="1"/>
          <p:nvPr/>
        </p:nvSpPr>
        <p:spPr>
          <a:xfrm>
            <a:off x="4654153" y="2230636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一</a:t>
            </a:r>
            <a:endParaRPr/>
          </a:p>
        </p:txBody>
      </p:sp>
      <p:sp>
        <p:nvSpPr>
          <p:cNvPr id="19" name="el-1785639330042-21"/>
          <p:cNvSpPr txBox="1"/>
          <p:nvPr/>
        </p:nvSpPr>
        <p:spPr>
          <a:xfrm>
            <a:off x="4957763" y="2185988"/>
            <a:ext cx="38576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第一题：今有望海岛，立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两表齐高三丈</a:t>
            </a:r>
            <a:endParaRPr/>
          </a:p>
        </p:txBody>
      </p:sp>
      <p:sp>
        <p:nvSpPr>
          <p:cNvPr id="20" name="el-1785639330044-28"/>
          <p:cNvSpPr txBox="1"/>
          <p:nvPr/>
        </p:nvSpPr>
        <p:spPr>
          <a:xfrm>
            <a:off x="4654153" y="2516386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二</a:t>
            </a:r>
            <a:endParaRPr/>
          </a:p>
        </p:txBody>
      </p:sp>
      <p:sp>
        <p:nvSpPr>
          <p:cNvPr id="21" name="el-1785639330042-22"/>
          <p:cNvSpPr txBox="1"/>
          <p:nvPr/>
        </p:nvSpPr>
        <p:spPr>
          <a:xfrm>
            <a:off x="4957763" y="2471738"/>
            <a:ext cx="38576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前后表相距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1000步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，从前表退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123步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，从后表退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127步</a:t>
            </a:r>
            <a:endParaRPr/>
          </a:p>
        </p:txBody>
      </p:sp>
      <p:sp>
        <p:nvSpPr>
          <p:cNvPr id="22" name="el-1785639330044-30"/>
          <p:cNvSpPr txBox="1"/>
          <p:nvPr/>
        </p:nvSpPr>
        <p:spPr>
          <a:xfrm>
            <a:off x="4654153" y="2802136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三</a:t>
            </a:r>
            <a:endParaRPr/>
          </a:p>
        </p:txBody>
      </p:sp>
      <p:sp>
        <p:nvSpPr>
          <p:cNvPr id="23" name="el-1785639330043-23"/>
          <p:cNvSpPr txBox="1"/>
          <p:nvPr/>
        </p:nvSpPr>
        <p:spPr>
          <a:xfrm>
            <a:off x="4957763" y="2757488"/>
            <a:ext cx="38576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利用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相似三角形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，可求出海岛的高度</a:t>
            </a:r>
            <a:endParaRPr/>
          </a:p>
        </p:txBody>
      </p:sp>
      <p:sp>
        <p:nvSpPr>
          <p:cNvPr id="24" name="el-1785639330045-32"/>
          <p:cNvSpPr txBox="1"/>
          <p:nvPr/>
        </p:nvSpPr>
        <p:spPr>
          <a:xfrm>
            <a:off x="4654153" y="3087886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四</a:t>
            </a:r>
            <a:endParaRPr/>
          </a:p>
        </p:txBody>
      </p:sp>
      <p:sp>
        <p:nvSpPr>
          <p:cNvPr id="25" name="el-1785639330043-24"/>
          <p:cNvSpPr txBox="1"/>
          <p:nvPr/>
        </p:nvSpPr>
        <p:spPr>
          <a:xfrm>
            <a:off x="4957763" y="3043238"/>
            <a:ext cx="38576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此方法比泰勒斯的方法更复杂，可测量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不可到达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的物体</a:t>
            </a:r>
            <a:endParaRPr/>
          </a:p>
        </p:txBody>
      </p:sp>
      <p:sp>
        <p:nvSpPr>
          <p:cNvPr id="26" name="el-1785639330046-34"/>
          <p:cNvSpPr txBox="1"/>
          <p:nvPr/>
        </p:nvSpPr>
        <p:spPr>
          <a:xfrm>
            <a:off x="4654153" y="3373636"/>
            <a:ext cx="264319" cy="104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5F1EA"/>
                </a:solidFill>
                <a:latin typeface="Microsoft YaHei"/>
                <a:ea typeface="Microsoft YaHei"/>
                <a:cs typeface="Microsoft YaHei"/>
              </a:rPr>
              <a:t>五</a:t>
            </a:r>
            <a:endParaRPr/>
          </a:p>
        </p:txBody>
      </p:sp>
      <p:sp>
        <p:nvSpPr>
          <p:cNvPr id="27" name="el-1785639330043-25"/>
          <p:cNvSpPr txBox="1"/>
          <p:nvPr/>
        </p:nvSpPr>
        <p:spPr>
          <a:xfrm>
            <a:off x="4957763" y="3328988"/>
            <a:ext cx="38576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相似三角形是</a:t>
            </a:r>
            <a:r>
              <a:rPr b="1" sz="112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古代测量学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的核心工具</a:t>
            </a:r>
            <a:endParaRPr/>
          </a:p>
        </p:txBody>
      </p:sp>
      <p:sp>
        <p:nvSpPr>
          <p:cNvPr id="28" name="el-1785639330037-14"/>
          <p:cNvSpPr txBox="1"/>
          <p:nvPr/>
        </p:nvSpPr>
        <p:spPr>
          <a:xfrm>
            <a:off x="4836319" y="3714750"/>
            <a:ext cx="150108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2881">
              <a:lnSpc>
                <a:spcPct val="100000"/>
              </a:lnSpc>
            </a:pPr>
            <a:r>
              <a:rPr sz="900" spc="56">
                <a:solidFill>
                  <a:srgbClr val="6B6258"/>
                </a:solidFill>
                <a:latin typeface="Microsoft YaHei"/>
                <a:ea typeface="Microsoft YaHei"/>
                <a:cs typeface="Microsoft YaHei"/>
              </a:rPr>
              <a:t>以小明大，以近知远</a:t>
            </a:r>
            <a:endParaRPr/>
          </a:p>
        </p:txBody>
      </p:sp>
      <p:sp>
        <p:nvSpPr>
          <p:cNvPr id="29" name="el-1785639330027-11"/>
          <p:cNvSpPr/>
          <p:nvPr/>
        </p:nvSpPr>
        <p:spPr>
          <a:xfrm>
            <a:off x="400050" y="1329928"/>
            <a:ext cx="4043363" cy="31503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9" y="0"/>
                </a:moveTo>
                <a:lnTo>
                  <a:pt x="98941" y="0"/>
                </a:lnTo>
                <a:lnTo>
                  <a:pt x="99045" y="6"/>
                </a:lnTo>
                <a:lnTo>
                  <a:pt x="99148" y="27"/>
                </a:lnTo>
                <a:lnTo>
                  <a:pt x="99249" y="57"/>
                </a:lnTo>
                <a:lnTo>
                  <a:pt x="99346" y="103"/>
                </a:lnTo>
                <a:lnTo>
                  <a:pt x="99440" y="160"/>
                </a:lnTo>
                <a:lnTo>
                  <a:pt x="99529" y="230"/>
                </a:lnTo>
                <a:lnTo>
                  <a:pt x="99612" y="308"/>
                </a:lnTo>
                <a:lnTo>
                  <a:pt x="99689" y="399"/>
                </a:lnTo>
                <a:lnTo>
                  <a:pt x="99760" y="498"/>
                </a:lnTo>
                <a:lnTo>
                  <a:pt x="99821" y="604"/>
                </a:lnTo>
                <a:lnTo>
                  <a:pt x="99875" y="719"/>
                </a:lnTo>
                <a:lnTo>
                  <a:pt x="99920" y="840"/>
                </a:lnTo>
                <a:lnTo>
                  <a:pt x="99955" y="964"/>
                </a:lnTo>
                <a:lnTo>
                  <a:pt x="99979" y="1094"/>
                </a:lnTo>
                <a:lnTo>
                  <a:pt x="99995" y="1227"/>
                </a:lnTo>
                <a:lnTo>
                  <a:pt x="100000" y="1360"/>
                </a:lnTo>
                <a:lnTo>
                  <a:pt x="100000" y="98640"/>
                </a:lnTo>
                <a:lnTo>
                  <a:pt x="99995" y="98773"/>
                </a:lnTo>
                <a:lnTo>
                  <a:pt x="99979" y="98906"/>
                </a:lnTo>
                <a:lnTo>
                  <a:pt x="99955" y="99036"/>
                </a:lnTo>
                <a:lnTo>
                  <a:pt x="99920" y="99160"/>
                </a:lnTo>
                <a:lnTo>
                  <a:pt x="99875" y="99281"/>
                </a:lnTo>
                <a:lnTo>
                  <a:pt x="99821" y="99396"/>
                </a:lnTo>
                <a:lnTo>
                  <a:pt x="99760" y="99502"/>
                </a:lnTo>
                <a:lnTo>
                  <a:pt x="99689" y="99601"/>
                </a:lnTo>
                <a:lnTo>
                  <a:pt x="99612" y="99692"/>
                </a:lnTo>
                <a:lnTo>
                  <a:pt x="99529" y="99770"/>
                </a:lnTo>
                <a:lnTo>
                  <a:pt x="99440" y="99840"/>
                </a:lnTo>
                <a:lnTo>
                  <a:pt x="99346" y="99897"/>
                </a:lnTo>
                <a:lnTo>
                  <a:pt x="99249" y="99943"/>
                </a:lnTo>
                <a:lnTo>
                  <a:pt x="99148" y="99973"/>
                </a:lnTo>
                <a:lnTo>
                  <a:pt x="99045" y="99994"/>
                </a:lnTo>
                <a:lnTo>
                  <a:pt x="98941" y="100000"/>
                </a:lnTo>
                <a:lnTo>
                  <a:pt x="1059" y="100000"/>
                </a:lnTo>
                <a:lnTo>
                  <a:pt x="955" y="99994"/>
                </a:lnTo>
                <a:lnTo>
                  <a:pt x="852" y="99973"/>
                </a:lnTo>
                <a:lnTo>
                  <a:pt x="751" y="99943"/>
                </a:lnTo>
                <a:lnTo>
                  <a:pt x="654" y="99897"/>
                </a:lnTo>
                <a:lnTo>
                  <a:pt x="560" y="99840"/>
                </a:lnTo>
                <a:lnTo>
                  <a:pt x="471" y="99770"/>
                </a:lnTo>
                <a:lnTo>
                  <a:pt x="388" y="99692"/>
                </a:lnTo>
                <a:lnTo>
                  <a:pt x="311" y="99601"/>
                </a:lnTo>
                <a:lnTo>
                  <a:pt x="240" y="99502"/>
                </a:lnTo>
                <a:lnTo>
                  <a:pt x="179" y="99396"/>
                </a:lnTo>
                <a:lnTo>
                  <a:pt x="125" y="99281"/>
                </a:lnTo>
                <a:lnTo>
                  <a:pt x="80" y="99160"/>
                </a:lnTo>
                <a:lnTo>
                  <a:pt x="45" y="99036"/>
                </a:lnTo>
                <a:lnTo>
                  <a:pt x="21" y="98906"/>
                </a:lnTo>
                <a:lnTo>
                  <a:pt x="5" y="98773"/>
                </a:lnTo>
                <a:lnTo>
                  <a:pt x="0" y="98640"/>
                </a:lnTo>
                <a:lnTo>
                  <a:pt x="0" y="1360"/>
                </a:lnTo>
                <a:lnTo>
                  <a:pt x="5" y="1227"/>
                </a:lnTo>
                <a:lnTo>
                  <a:pt x="21" y="1094"/>
                </a:lnTo>
                <a:lnTo>
                  <a:pt x="45" y="964"/>
                </a:lnTo>
                <a:lnTo>
                  <a:pt x="80" y="840"/>
                </a:lnTo>
                <a:lnTo>
                  <a:pt x="125" y="719"/>
                </a:lnTo>
                <a:lnTo>
                  <a:pt x="179" y="604"/>
                </a:lnTo>
                <a:lnTo>
                  <a:pt x="240" y="498"/>
                </a:lnTo>
                <a:lnTo>
                  <a:pt x="311" y="399"/>
                </a:lnTo>
                <a:lnTo>
                  <a:pt x="388" y="308"/>
                </a:lnTo>
                <a:lnTo>
                  <a:pt x="471" y="230"/>
                </a:lnTo>
                <a:lnTo>
                  <a:pt x="560" y="160"/>
                </a:lnTo>
                <a:lnTo>
                  <a:pt x="654" y="103"/>
                </a:lnTo>
                <a:lnTo>
                  <a:pt x="751" y="57"/>
                </a:lnTo>
                <a:lnTo>
                  <a:pt x="852" y="27"/>
                </a:lnTo>
                <a:lnTo>
                  <a:pt x="955" y="6"/>
                </a:lnTo>
                <a:lnTo>
                  <a:pt x="1059" y="0"/>
                </a:lnTo>
                <a:close/>
              </a:path>
            </a:pathLst>
          </a:custGeom>
          <a:solidFill>
            <a:srgbClr val="EBE4D8"/>
          </a:solidFill>
          <a:ln w="7144" algn="in">
            <a:solidFill>
              <a:srgbClr val="C4B8A4">
                <a:alpha val="30000"/>
              </a:srgbClr>
            </a:solidFill>
            <a:prstDash val="solid"/>
          </a:ln>
          <a:effectLst>
            <a:outerShdw blurRad="128588" dist="28575" dir="5400000" sx="100000" sy="100000" kx="0" ky="0" algn="ctr">
              <a:srgbClr val="2C2C2C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30" name="el-1785639330036-12"/>
          <p:cNvPicPr/>
          <p:nvPr/>
        </p:nvPicPr>
        <p:blipFill>
          <a:blip r:embed="rId3"/>
          <a:srcRect l="0" t="2719" r="0" b="2719"/>
          <a:stretch>
            <a:fillRect/>
          </a:stretch>
        </p:blipFill>
        <p:spPr>
          <a:xfrm>
            <a:off x="407194" y="1337072"/>
            <a:ext cx="4029075" cy="2857500"/>
          </a:xfrm>
          <a:prstGeom prst="rect">
            <a:avLst/>
          </a:prstGeom>
          <a:ln>
            <a:noFill/>
          </a:ln>
        </p:spPr>
      </p:pic>
      <p:sp>
        <p:nvSpPr>
          <p:cNvPr id="31" name="el-1785639330039-17"/>
          <p:cNvSpPr/>
          <p:nvPr/>
        </p:nvSpPr>
        <p:spPr>
          <a:xfrm>
            <a:off x="407194" y="4194572"/>
            <a:ext cx="4029075" cy="278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" y="99966"/>
                </a:moveTo>
                <a:lnTo>
                  <a:pt x="135" y="98069"/>
                </a:lnTo>
                <a:lnTo>
                  <a:pt x="0" y="95690"/>
                </a:lnTo>
                <a:lnTo>
                  <a:pt x="0" y="0"/>
                </a:lnTo>
                <a:lnTo>
                  <a:pt x="100000" y="0"/>
                </a:lnTo>
                <a:lnTo>
                  <a:pt x="100000" y="95690"/>
                </a:lnTo>
                <a:lnTo>
                  <a:pt x="99998" y="95724"/>
                </a:lnTo>
                <a:lnTo>
                  <a:pt x="99865" y="98069"/>
                </a:lnTo>
                <a:lnTo>
                  <a:pt x="99702" y="100000"/>
                </a:lnTo>
                <a:lnTo>
                  <a:pt x="300" y="100000"/>
                </a:lnTo>
                <a:close/>
              </a:path>
            </a:pathLst>
          </a:cu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5639330039-18"/>
          <p:cNvCxnSpPr/>
          <p:nvPr/>
        </p:nvCxnSpPr>
        <p:spPr>
          <a:xfrm>
            <a:off x="407194" y="4198144"/>
            <a:ext cx="4029075" cy="914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639330055-37"/>
          <p:cNvSpPr/>
          <p:nvPr/>
        </p:nvSpPr>
        <p:spPr>
          <a:xfrm>
            <a:off x="521494" y="4284613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3788" y="133"/>
                  <a:pt x="55848" y="1367"/>
                  <a:pt x="57364" y="3700"/>
                </a:cubicBezTo>
                <a:lnTo>
                  <a:pt x="57364" y="3700"/>
                </a:lnTo>
                <a:lnTo>
                  <a:pt x="100455" y="79500"/>
                </a:lnTo>
                <a:cubicBezTo>
                  <a:pt x="101667" y="81567"/>
                  <a:pt x="102273" y="83767"/>
                  <a:pt x="102273" y="86100"/>
                </a:cubicBezTo>
                <a:lnTo>
                  <a:pt x="102273" y="86100"/>
                </a:lnTo>
                <a:cubicBezTo>
                  <a:pt x="102152" y="89633"/>
                  <a:pt x="101091" y="92567"/>
                  <a:pt x="99091" y="94900"/>
                </a:cubicBezTo>
                <a:lnTo>
                  <a:pt x="99091" y="94900"/>
                </a:lnTo>
                <a:cubicBezTo>
                  <a:pt x="96970" y="97100"/>
                  <a:pt x="94303" y="98267"/>
                  <a:pt x="91091" y="98400"/>
                </a:cubicBezTo>
                <a:lnTo>
                  <a:pt x="91091" y="98400"/>
                </a:lnTo>
                <a:lnTo>
                  <a:pt x="11182" y="98400"/>
                </a:lnTo>
                <a:cubicBezTo>
                  <a:pt x="7970" y="98267"/>
                  <a:pt x="5303" y="97100"/>
                  <a:pt x="3182" y="94900"/>
                </a:cubicBezTo>
                <a:lnTo>
                  <a:pt x="3182" y="94900"/>
                </a:lnTo>
                <a:cubicBezTo>
                  <a:pt x="1182" y="92567"/>
                  <a:pt x="121" y="89633"/>
                  <a:pt x="0" y="86100"/>
                </a:cubicBezTo>
                <a:lnTo>
                  <a:pt x="0" y="86100"/>
                </a:lnTo>
                <a:cubicBezTo>
                  <a:pt x="0" y="83767"/>
                  <a:pt x="606" y="81567"/>
                  <a:pt x="1818" y="79500"/>
                </a:cubicBezTo>
                <a:lnTo>
                  <a:pt x="1818" y="79500"/>
                </a:lnTo>
                <a:lnTo>
                  <a:pt x="44909" y="3700"/>
                </a:lnTo>
                <a:cubicBezTo>
                  <a:pt x="46424" y="1367"/>
                  <a:pt x="48515" y="133"/>
                  <a:pt x="51182" y="0"/>
                </a:cubicBezTo>
                <a:lnTo>
                  <a:pt x="51182" y="0"/>
                </a:lnTo>
                <a:moveTo>
                  <a:pt x="64091" y="42200"/>
                </a:moveTo>
                <a:lnTo>
                  <a:pt x="64091" y="42200"/>
                </a:lnTo>
                <a:lnTo>
                  <a:pt x="51182" y="19300"/>
                </a:lnTo>
                <a:lnTo>
                  <a:pt x="35364" y="47200"/>
                </a:lnTo>
                <a:lnTo>
                  <a:pt x="38909" y="52500"/>
                </a:lnTo>
                <a:cubicBezTo>
                  <a:pt x="40667" y="54433"/>
                  <a:pt x="42424" y="54433"/>
                  <a:pt x="44182" y="52500"/>
                </a:cubicBezTo>
                <a:lnTo>
                  <a:pt x="44182" y="52500"/>
                </a:lnTo>
                <a:lnTo>
                  <a:pt x="49182" y="45000"/>
                </a:lnTo>
                <a:cubicBezTo>
                  <a:pt x="50515" y="43133"/>
                  <a:pt x="52242" y="42200"/>
                  <a:pt x="54364" y="42200"/>
                </a:cubicBezTo>
                <a:lnTo>
                  <a:pt x="54364" y="42200"/>
                </a:lnTo>
                <a:lnTo>
                  <a:pt x="64091" y="42200"/>
                </a:lnTo>
              </a:path>
            </a:pathLst>
          </a:cu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330040-19"/>
          <p:cNvSpPr txBox="1"/>
          <p:nvPr/>
        </p:nvSpPr>
        <p:spPr>
          <a:xfrm>
            <a:off x="521494" y="4258866"/>
            <a:ext cx="139020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sz="840" spc="28">
                <a:solidFill>
                  <a:srgbClr val="4A3F32"/>
                </a:solidFill>
                <a:latin typeface="Microsoft YaHei"/>
                <a:ea typeface="Microsoft YaHei"/>
                <a:cs typeface="Microsoft YaHei"/>
              </a:rPr>
              <a:t>海岛测量 两表齐高三丈</a:t>
            </a:r>
            <a:endParaRPr/>
          </a:p>
        </p:txBody>
      </p:sp>
      <p:sp>
        <p:nvSpPr>
          <p:cNvPr id="35" name="el-1785639330040-20"/>
          <p:cNvSpPr txBox="1"/>
          <p:nvPr/>
        </p:nvSpPr>
        <p:spPr>
          <a:xfrm>
            <a:off x="3287539" y="4258866"/>
            <a:ext cx="108800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4A3F32"/>
                </a:solidFill>
                <a:latin typeface="Microsoft YaHei"/>
                <a:ea typeface="Microsoft YaHei"/>
                <a:cs typeface="Microsoft YaHei"/>
              </a:rPr>
              <a:t>《海岛算经》· 刘徽</a:t>
            </a:r>
            <a:endParaRPr/>
          </a:p>
        </p:txBody>
      </p:sp>
      <p:cxnSp>
        <p:nvCxnSpPr>
          <p:cNvPr id="36" name="el-1785639330022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85639330023-6"/>
          <p:cNvCxnSpPr/>
          <p:nvPr/>
        </p:nvCxnSpPr>
        <p:spPr>
          <a:xfrm>
            <a:off x="410766" y="180975"/>
            <a:ext cx="914" cy="152400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5639330023-3"/>
          <p:cNvSpPr txBox="1"/>
          <p:nvPr/>
        </p:nvSpPr>
        <p:spPr>
          <a:xfrm>
            <a:off x="521494" y="180975"/>
            <a:ext cx="157341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文化拓展 · 古籍中的相似</a:t>
            </a:r>
            <a:endParaRPr/>
          </a:p>
        </p:txBody>
      </p:sp>
      <p:sp>
        <p:nvSpPr>
          <p:cNvPr id="39" name="el-1785639330023-4"/>
          <p:cNvSpPr txBox="1"/>
          <p:nvPr/>
        </p:nvSpPr>
        <p:spPr>
          <a:xfrm>
            <a:off x="400050" y="4908947"/>
            <a:ext cx="117105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 · 数学 · 相似</a:t>
            </a:r>
            <a:endParaRPr/>
          </a:p>
        </p:txBody>
      </p:sp>
      <p:sp>
        <p:nvSpPr>
          <p:cNvPr id="40" name="el-1785639330023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15 / 17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329166-1"/>
          <p:cNvSpPr/>
          <p:nvPr/>
        </p:nvSpPr>
        <p:spPr>
          <a:xfrm rot="300000">
            <a:off x="8586788" y="4486275"/>
            <a:ext cx="300038" cy="300038"/>
          </a:xfrm>
          <a:prstGeom prst="roundRect">
            <a:avLst>
              <a:gd name="adj" fmla="val 19048"/>
            </a:avLst>
          </a:prstGeom>
          <a:solidFill>
            <a:srgbClr val="F5F1EA">
              <a:alpha val="30000"/>
            </a:srgbClr>
          </a:solidFill>
          <a:ln w="14288" algn="in">
            <a:solidFill>
              <a:srgbClr val="2F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" name="el-1785639329204-5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el-1785639329205-59"/>
          <p:cNvSpPr/>
          <p:nvPr/>
        </p:nvSpPr>
        <p:spPr>
          <a:xfrm>
            <a:off x="0" y="0"/>
            <a:ext cx="128587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F6B5E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29167-7"/>
          <p:cNvSpPr txBox="1"/>
          <p:nvPr/>
        </p:nvSpPr>
        <p:spPr>
          <a:xfrm rot="-300000">
            <a:off x="8679656" y="4561285"/>
            <a:ext cx="17145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6B5E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/>
          </a:p>
        </p:txBody>
      </p:sp>
      <p:cxnSp>
        <p:nvCxnSpPr>
          <p:cNvPr id="6" name="el-1785639329166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8A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329167-6"/>
          <p:cNvCxnSpPr/>
          <p:nvPr/>
        </p:nvCxnSpPr>
        <p:spPr>
          <a:xfrm>
            <a:off x="410766" y="188565"/>
            <a:ext cx="914" cy="137145"/>
          </a:xfrm>
          <a:prstGeom prst="line">
            <a:avLst/>
          </a:prstGeom>
          <a:ln w="21431" cap="flat">
            <a:solidFill>
              <a:srgbClr val="2F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329167-8"/>
          <p:cNvCxnSpPr/>
          <p:nvPr/>
        </p:nvCxnSpPr>
        <p:spPr>
          <a:xfrm>
            <a:off x="400050" y="1326356"/>
            <a:ext cx="8343900" cy="914"/>
          </a:xfrm>
          <a:prstGeom prst="line">
            <a:avLst/>
          </a:prstGeom>
          <a:ln w="14288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329168-11"/>
          <p:cNvSpPr/>
          <p:nvPr/>
        </p:nvSpPr>
        <p:spPr>
          <a:xfrm>
            <a:off x="7540154" y="1042988"/>
            <a:ext cx="1203796" cy="200025"/>
          </a:xfrm>
          <a:prstGeom prst="roundRect">
            <a:avLst>
              <a:gd name="adj" fmla="val 50000"/>
            </a:avLst>
          </a:prstGeom>
          <a:solidFill>
            <a:srgbClr val="EBE4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329173-40"/>
          <p:cNvSpPr/>
          <p:nvPr/>
        </p:nvSpPr>
        <p:spPr>
          <a:xfrm>
            <a:off x="4686300" y="1551236"/>
            <a:ext cx="4057650" cy="10504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944" y="0"/>
                </a:lnTo>
                <a:lnTo>
                  <a:pt x="99047" y="18"/>
                </a:lnTo>
                <a:lnTo>
                  <a:pt x="99150" y="82"/>
                </a:lnTo>
                <a:lnTo>
                  <a:pt x="99251" y="173"/>
                </a:lnTo>
                <a:lnTo>
                  <a:pt x="99347" y="309"/>
                </a:lnTo>
                <a:lnTo>
                  <a:pt x="99441" y="482"/>
                </a:lnTo>
                <a:lnTo>
                  <a:pt x="99531" y="691"/>
                </a:lnTo>
                <a:lnTo>
                  <a:pt x="99613" y="927"/>
                </a:lnTo>
                <a:lnTo>
                  <a:pt x="99690" y="1200"/>
                </a:lnTo>
                <a:lnTo>
                  <a:pt x="99761" y="1500"/>
                </a:lnTo>
                <a:lnTo>
                  <a:pt x="99822" y="1818"/>
                </a:lnTo>
                <a:lnTo>
                  <a:pt x="99876" y="2164"/>
                </a:lnTo>
                <a:lnTo>
                  <a:pt x="99920" y="2527"/>
                </a:lnTo>
                <a:lnTo>
                  <a:pt x="99955" y="2900"/>
                </a:lnTo>
                <a:lnTo>
                  <a:pt x="99979" y="3291"/>
                </a:lnTo>
                <a:lnTo>
                  <a:pt x="99995" y="3691"/>
                </a:lnTo>
                <a:lnTo>
                  <a:pt x="100000" y="4091"/>
                </a:lnTo>
                <a:lnTo>
                  <a:pt x="100000" y="95909"/>
                </a:lnTo>
                <a:lnTo>
                  <a:pt x="99995" y="96309"/>
                </a:lnTo>
                <a:lnTo>
                  <a:pt x="99979" y="96709"/>
                </a:lnTo>
                <a:lnTo>
                  <a:pt x="99955" y="97100"/>
                </a:lnTo>
                <a:lnTo>
                  <a:pt x="99920" y="97473"/>
                </a:lnTo>
                <a:lnTo>
                  <a:pt x="99876" y="97836"/>
                </a:lnTo>
                <a:lnTo>
                  <a:pt x="99822" y="98182"/>
                </a:lnTo>
                <a:lnTo>
                  <a:pt x="99761" y="98500"/>
                </a:lnTo>
                <a:lnTo>
                  <a:pt x="99690" y="98800"/>
                </a:lnTo>
                <a:lnTo>
                  <a:pt x="99613" y="99073"/>
                </a:lnTo>
                <a:lnTo>
                  <a:pt x="99531" y="99309"/>
                </a:lnTo>
                <a:lnTo>
                  <a:pt x="99441" y="99518"/>
                </a:lnTo>
                <a:lnTo>
                  <a:pt x="99347" y="99691"/>
                </a:lnTo>
                <a:lnTo>
                  <a:pt x="99251" y="99827"/>
                </a:lnTo>
                <a:lnTo>
                  <a:pt x="99150" y="99918"/>
                </a:lnTo>
                <a:lnTo>
                  <a:pt x="99047" y="99982"/>
                </a:lnTo>
                <a:lnTo>
                  <a:pt x="98944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5F1E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329175-43"/>
          <p:cNvSpPr/>
          <p:nvPr/>
        </p:nvSpPr>
        <p:spPr>
          <a:xfrm>
            <a:off x="4686300" y="1551236"/>
            <a:ext cx="4057650" cy="10504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2F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329174-41"/>
          <p:cNvSpPr/>
          <p:nvPr/>
        </p:nvSpPr>
        <p:spPr>
          <a:xfrm>
            <a:off x="4686300" y="2687389"/>
            <a:ext cx="4057650" cy="850106"/>
          </a:xfrm>
          <a:prstGeom prst="roundRect">
            <a:avLst>
              <a:gd name="adj" fmla="val 6723"/>
            </a:avLst>
          </a:prstGeom>
          <a:solidFill>
            <a:srgbClr val="EBE4D8">
              <a:alpha val="30000"/>
            </a:srgbClr>
          </a:solidFill>
          <a:ln w="7144" algn="in">
            <a:solidFill>
              <a:srgbClr val="C4B8A4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329184-55"/>
          <p:cNvSpPr/>
          <p:nvPr/>
        </p:nvSpPr>
        <p:spPr>
          <a:xfrm>
            <a:off x="4807744" y="2830264"/>
            <a:ext cx="57150" cy="57150"/>
          </a:xfrm>
          <a:prstGeom prst="roundRect">
            <a:avLst>
              <a:gd name="adj" fmla="val 1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329185-56"/>
          <p:cNvSpPr/>
          <p:nvPr/>
        </p:nvSpPr>
        <p:spPr>
          <a:xfrm>
            <a:off x="4807744" y="3066008"/>
            <a:ext cx="57150" cy="57150"/>
          </a:xfrm>
          <a:prstGeom prst="roundRect">
            <a:avLst>
              <a:gd name="adj" fmla="val 1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329185-57"/>
          <p:cNvSpPr/>
          <p:nvPr/>
        </p:nvSpPr>
        <p:spPr>
          <a:xfrm>
            <a:off x="4807744" y="3301752"/>
            <a:ext cx="57150" cy="57150"/>
          </a:xfrm>
          <a:prstGeom prst="roundRect">
            <a:avLst>
              <a:gd name="adj" fmla="val 16667"/>
            </a:avLst>
          </a:prstGeom>
          <a:solidFill>
            <a:srgbClr val="2F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329183-53"/>
          <p:cNvSpPr/>
          <p:nvPr/>
        </p:nvSpPr>
        <p:spPr>
          <a:xfrm>
            <a:off x="6503194" y="3261271"/>
            <a:ext cx="314325" cy="171450"/>
          </a:xfrm>
          <a:prstGeom prst="roundRect">
            <a:avLst>
              <a:gd name="adj" fmla="val 11111"/>
            </a:avLst>
          </a:prstGeom>
          <a:solidFill>
            <a:srgbClr val="2F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329183-53__text"/>
          <p:cNvSpPr txBox="1"/>
          <p:nvPr/>
        </p:nvSpPr>
        <p:spPr>
          <a:xfrm>
            <a:off x="6503194" y="3261271"/>
            <a:ext cx="3143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放大</a:t>
            </a:r>
            <a:endParaRPr/>
          </a:p>
        </p:txBody>
      </p:sp>
      <p:sp>
        <p:nvSpPr>
          <p:cNvPr id="18" name="el-1785639329183-54"/>
          <p:cNvSpPr/>
          <p:nvPr/>
        </p:nvSpPr>
        <p:spPr>
          <a:xfrm>
            <a:off x="7022232" y="3261271"/>
            <a:ext cx="314325" cy="171450"/>
          </a:xfrm>
          <a:prstGeom prst="roundRect">
            <a:avLst>
              <a:gd name="adj" fmla="val 11111"/>
            </a:avLst>
          </a:prstGeom>
          <a:solidFill>
            <a:srgbClr val="2F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329183-54__text"/>
          <p:cNvSpPr txBox="1"/>
          <p:nvPr/>
        </p:nvSpPr>
        <p:spPr>
          <a:xfrm>
            <a:off x="7022232" y="3261271"/>
            <a:ext cx="3143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缩小</a:t>
            </a:r>
            <a:endParaRPr/>
          </a:p>
        </p:txBody>
      </p:sp>
      <p:sp>
        <p:nvSpPr>
          <p:cNvPr id="20" name="el-1785639329175-42"/>
          <p:cNvSpPr/>
          <p:nvPr/>
        </p:nvSpPr>
        <p:spPr>
          <a:xfrm>
            <a:off x="4686300" y="3623221"/>
            <a:ext cx="4057650" cy="521494"/>
          </a:xfrm>
          <a:prstGeom prst="roundRect">
            <a:avLst>
              <a:gd name="adj" fmla="val 7306"/>
            </a:avLst>
          </a:prstGeom>
          <a:solidFill>
            <a:srgbClr val="2F6B5E">
              <a:alpha val="4000"/>
            </a:srgbClr>
          </a:solidFill>
          <a:ln w="7144" algn="in">
            <a:solidFill>
              <a:srgbClr val="2F6B5E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1" name="el-1785639329181-49"/>
          <p:cNvSpPr/>
          <p:nvPr/>
        </p:nvSpPr>
        <p:spPr>
          <a:xfrm rot="-120000">
            <a:off x="4793456" y="3766096"/>
            <a:ext cx="271463" cy="235744"/>
          </a:xfrm>
          <a:prstGeom prst="roundRect">
            <a:avLst>
              <a:gd name="adj" fmla="val 16162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2F6B5E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639329167-3"/>
          <p:cNvSpPr txBox="1"/>
          <p:nvPr/>
        </p:nvSpPr>
        <p:spPr>
          <a:xfrm>
            <a:off x="521494" y="188565"/>
            <a:ext cx="801886" cy="1371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拓展 · 位似</a:t>
            </a:r>
            <a:endParaRPr/>
          </a:p>
        </p:txBody>
      </p:sp>
      <p:sp>
        <p:nvSpPr>
          <p:cNvPr id="23" name="el-1785639329168-9"/>
          <p:cNvSpPr txBox="1"/>
          <p:nvPr/>
        </p:nvSpPr>
        <p:spPr>
          <a:xfrm>
            <a:off x="400050" y="981075"/>
            <a:ext cx="2101751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位似 — </a:t>
            </a:r>
            <a:r>
              <a:rPr b="1" sz="1680" spc="113">
                <a:solidFill>
                  <a:srgbClr val="2F6B5E"/>
                </a:solidFill>
                <a:latin typeface="华文中宋"/>
                <a:ea typeface="华文中宋"/>
                <a:cs typeface="华文中宋"/>
              </a:rPr>
              <a:t>特殊的相似</a:t>
            </a:r>
            <a:endParaRPr/>
          </a:p>
        </p:txBody>
      </p:sp>
      <p:sp>
        <p:nvSpPr>
          <p:cNvPr id="24" name="el-1785639329168-10"/>
          <p:cNvSpPr txBox="1"/>
          <p:nvPr/>
        </p:nvSpPr>
        <p:spPr>
          <a:xfrm>
            <a:off x="7654454" y="1057275"/>
            <a:ext cx="115379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相似 + 位置关系</a:t>
            </a:r>
            <a:endParaRPr/>
          </a:p>
        </p:txBody>
      </p:sp>
      <p:sp>
        <p:nvSpPr>
          <p:cNvPr id="25" name="el-1785639329177-44"/>
          <p:cNvSpPr txBox="1"/>
          <p:nvPr/>
        </p:nvSpPr>
        <p:spPr>
          <a:xfrm>
            <a:off x="4829175" y="1636961"/>
            <a:ext cx="38719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位似图形 </a:t>
            </a:r>
            <a:r>
              <a:rPr b="1" sz="112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定义</a:t>
            </a:r>
            <a:endParaRPr/>
          </a:p>
        </p:txBody>
      </p:sp>
      <p:sp>
        <p:nvSpPr>
          <p:cNvPr id="26" name="el-1785639329178-45"/>
          <p:cNvSpPr txBox="1"/>
          <p:nvPr/>
        </p:nvSpPr>
        <p:spPr>
          <a:xfrm>
            <a:off x="4829175" y="1856036"/>
            <a:ext cx="3800475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对应顶点的连线都经过同一点 O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，且对应边平行，点 O 是 </a:t>
            </a: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位似中心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27" name="el-1785639329179-47"/>
          <p:cNvSpPr txBox="1"/>
          <p:nvPr/>
        </p:nvSpPr>
        <p:spPr>
          <a:xfrm>
            <a:off x="4829175" y="2310259"/>
            <a:ext cx="3864769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位似图形不仅相似，而且有特殊的位置关系。</a:t>
            </a:r>
            <a:endParaRPr/>
          </a:p>
        </p:txBody>
      </p:sp>
      <p:sp>
        <p:nvSpPr>
          <p:cNvPr id="28" name="el-1785639329182-50"/>
          <p:cNvSpPr txBox="1"/>
          <p:nvPr/>
        </p:nvSpPr>
        <p:spPr>
          <a:xfrm>
            <a:off x="4922044" y="2780258"/>
            <a:ext cx="37647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位似中心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：对应顶点连线的交点，用红色标注</a:t>
            </a:r>
            <a:endParaRPr/>
          </a:p>
        </p:txBody>
      </p:sp>
      <p:sp>
        <p:nvSpPr>
          <p:cNvPr id="29" name="el-1785639329182-51"/>
          <p:cNvSpPr txBox="1"/>
          <p:nvPr/>
        </p:nvSpPr>
        <p:spPr>
          <a:xfrm>
            <a:off x="4922044" y="3016002"/>
            <a:ext cx="37647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对应边平行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：位似图形对应边互相平行（或在同一直线上）</a:t>
            </a:r>
            <a:endParaRPr/>
          </a:p>
        </p:txBody>
      </p:sp>
      <p:sp>
        <p:nvSpPr>
          <p:cNvPr id="30" name="el-1785639329182-52"/>
          <p:cNvSpPr txBox="1"/>
          <p:nvPr/>
        </p:nvSpPr>
        <p:spPr>
          <a:xfrm>
            <a:off x="4922044" y="3251746"/>
            <a:ext cx="37647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利用位似，可以将一个图形 </a:t>
            </a:r>
            <a:r>
              <a:rPr sz="819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01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或 </a:t>
            </a:r>
            <a:r>
              <a:rPr sz="819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endParaRPr/>
          </a:p>
        </p:txBody>
      </p:sp>
      <p:sp>
        <p:nvSpPr>
          <p:cNvPr id="31" name="el-1785639329180-48"/>
          <p:cNvSpPr txBox="1"/>
          <p:nvPr/>
        </p:nvSpPr>
        <p:spPr>
          <a:xfrm rot="-120000">
            <a:off x="4857750" y="3787527"/>
            <a:ext cx="2786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F6B5E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坐</a:t>
            </a:r>
            <a:endParaRPr/>
          </a:p>
        </p:txBody>
      </p:sp>
      <p:sp>
        <p:nvSpPr>
          <p:cNvPr id="32" name="el-1785639329179-46"/>
          <p:cNvSpPr txBox="1"/>
          <p:nvPr/>
        </p:nvSpPr>
        <p:spPr>
          <a:xfrm>
            <a:off x="5150644" y="3701802"/>
            <a:ext cx="3486150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25"/>
              </a:lnSpc>
            </a:pP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在坐标系中，以原点为位似中心，相似比为 </a:t>
            </a:r>
            <a:r>
              <a:rPr b="1" sz="95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k</a:t>
            </a: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，对应点坐标为 </a:t>
            </a:r>
            <a:r>
              <a:rPr b="1" sz="95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(kx, ky)</a:t>
            </a:r>
            <a:r>
              <a:rPr sz="9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或 </a:t>
            </a:r>
            <a:r>
              <a:rPr b="1" sz="95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(−kx, −ky)</a:t>
            </a:r>
            <a:endParaRPr/>
          </a:p>
        </p:txBody>
      </p:sp>
      <p:sp>
        <p:nvSpPr>
          <p:cNvPr id="33" name="el-1785639329167-4"/>
          <p:cNvSpPr txBox="1"/>
          <p:nvPr/>
        </p:nvSpPr>
        <p:spPr>
          <a:xfrm>
            <a:off x="400050" y="4908947"/>
            <a:ext cx="101441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九年级·数学·相似</a:t>
            </a:r>
            <a:endParaRPr/>
          </a:p>
        </p:txBody>
      </p:sp>
      <p:sp>
        <p:nvSpPr>
          <p:cNvPr id="34" name="el-1785639329167-5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8A4"/>
                </a:solidFill>
                <a:latin typeface="Microsoft YaHei"/>
                <a:ea typeface="Microsoft YaHei"/>
                <a:cs typeface="Microsoft YaHei"/>
              </a:rPr>
              <a:t>16 / 17</a:t>
            </a:r>
            <a:endParaRPr/>
          </a:p>
        </p:txBody>
      </p:sp>
      <p:sp>
        <p:nvSpPr>
          <p:cNvPr id="35" name="el-1785639329169-12"/>
          <p:cNvSpPr/>
          <p:nvPr/>
        </p:nvSpPr>
        <p:spPr>
          <a:xfrm>
            <a:off x="400050" y="1419225"/>
            <a:ext cx="4057650" cy="2857500"/>
          </a:xfrm>
          <a:prstGeom prst="roundRect">
            <a:avLst>
              <a:gd name="adj" fmla="val 2000"/>
            </a:avLst>
          </a:prstGeom>
          <a:solidFill>
            <a:srgbClr val="EBE4D8"/>
          </a:solidFill>
          <a:ln w="7144" algn="in">
            <a:solidFill>
              <a:srgbClr val="C4B8A4">
                <a:alpha val="3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2C2C2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6" name="el-1785639329172-38"/>
          <p:cNvCxnSpPr/>
          <p:nvPr/>
        </p:nvCxnSpPr>
        <p:spPr>
          <a:xfrm>
            <a:off x="492919" y="1753791"/>
            <a:ext cx="3871913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639329170-13"/>
          <p:cNvSpPr/>
          <p:nvPr/>
        </p:nvSpPr>
        <p:spPr>
          <a:xfrm>
            <a:off x="492919" y="1814513"/>
            <a:ext cx="3871913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612" y="80769"/>
                </a:moveTo>
                <a:cubicBezTo>
                  <a:pt x="23612" y="81833"/>
                  <a:pt x="22990" y="82695"/>
                  <a:pt x="22222" y="82695"/>
                </a:cubicBezTo>
                <a:cubicBezTo>
                  <a:pt x="21455" y="82695"/>
                  <a:pt x="20833" y="81833"/>
                  <a:pt x="20833" y="80769"/>
                </a:cubicBezTo>
                <a:cubicBezTo>
                  <a:pt x="20833" y="79705"/>
                  <a:pt x="21455" y="78843"/>
                  <a:pt x="22222" y="78843"/>
                </a:cubicBezTo>
                <a:cubicBezTo>
                  <a:pt x="22990" y="78843"/>
                  <a:pt x="23612" y="79705"/>
                  <a:pt x="23612" y="80769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329170-14"/>
          <p:cNvSpPr/>
          <p:nvPr/>
        </p:nvSpPr>
        <p:spPr>
          <a:xfrm>
            <a:off x="492919" y="1814513"/>
            <a:ext cx="3871913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11" y="46156"/>
                </a:moveTo>
                <a:lnTo>
                  <a:pt x="50000" y="19231"/>
                </a:lnTo>
                <a:lnTo>
                  <a:pt x="72221" y="26924"/>
                </a:lnTo>
                <a:lnTo>
                  <a:pt x="75000" y="61538"/>
                </a:lnTo>
                <a:close/>
              </a:path>
            </a:pathLst>
          </a:custGeom>
          <a:solidFill>
            <a:srgbClr val="2F6B5E">
              <a:alpha val="6000"/>
            </a:srgbClr>
          </a:solidFill>
          <a:ln w="26921" algn="ctr">
            <a:solidFill>
              <a:srgbClr val="2C2C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5639329170-15"/>
          <p:cNvSpPr/>
          <p:nvPr/>
        </p:nvSpPr>
        <p:spPr>
          <a:xfrm>
            <a:off x="492919" y="1814513"/>
            <a:ext cx="3871913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445" y="26924"/>
                </a:moveTo>
                <a:lnTo>
                  <a:pt x="30555" y="3844"/>
                </a:lnTo>
                <a:lnTo>
                  <a:pt x="50000" y="7693"/>
                </a:lnTo>
                <a:lnTo>
                  <a:pt x="55555" y="38462"/>
                </a:lnTo>
                <a:close/>
              </a:path>
            </a:pathLst>
          </a:custGeom>
          <a:solidFill>
            <a:srgbClr val="2F6B5E">
              <a:alpha val="4000"/>
            </a:srgbClr>
          </a:solidFill>
          <a:ln w="26921" algn="ctr">
            <a:solidFill>
              <a:srgbClr val="2F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40" name="el-1785639329170-16"/>
          <p:cNvCxnSpPr/>
          <p:nvPr/>
        </p:nvCxnSpPr>
        <p:spPr>
          <a:xfrm flipV="1">
            <a:off x="1353344" y="2803647"/>
            <a:ext cx="537766" cy="741851"/>
          </a:xfrm>
          <a:prstGeom prst="line">
            <a:avLst/>
          </a:prstGeom>
          <a:ln w="16153" cap="flat">
            <a:solidFill>
              <a:srgbClr val="C0392B">
                <a:alpha val="6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-1785639329170-17"/>
          <p:cNvCxnSpPr/>
          <p:nvPr/>
        </p:nvCxnSpPr>
        <p:spPr>
          <a:xfrm flipV="1">
            <a:off x="1353344" y="2226652"/>
            <a:ext cx="1075531" cy="1318846"/>
          </a:xfrm>
          <a:prstGeom prst="line">
            <a:avLst/>
          </a:prstGeom>
          <a:ln w="16153" cap="flat">
            <a:solidFill>
              <a:srgbClr val="C0392B">
                <a:alpha val="6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-1785639329170-18"/>
          <p:cNvCxnSpPr/>
          <p:nvPr/>
        </p:nvCxnSpPr>
        <p:spPr>
          <a:xfrm flipV="1">
            <a:off x="1353344" y="2391508"/>
            <a:ext cx="1935956" cy="1153990"/>
          </a:xfrm>
          <a:prstGeom prst="line">
            <a:avLst/>
          </a:prstGeom>
          <a:ln w="16153" cap="flat">
            <a:solidFill>
              <a:srgbClr val="C0392B">
                <a:alpha val="6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-1785639329170-19"/>
          <p:cNvCxnSpPr/>
          <p:nvPr/>
        </p:nvCxnSpPr>
        <p:spPr>
          <a:xfrm flipV="1">
            <a:off x="1353344" y="3133359"/>
            <a:ext cx="2043509" cy="412139"/>
          </a:xfrm>
          <a:prstGeom prst="line">
            <a:avLst/>
          </a:prstGeom>
          <a:ln w="16153" cap="flat">
            <a:solidFill>
              <a:srgbClr val="C0392B">
                <a:alpha val="6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5639329170-20"/>
          <p:cNvCxnSpPr/>
          <p:nvPr/>
        </p:nvCxnSpPr>
        <p:spPr>
          <a:xfrm flipH="1" flipV="1">
            <a:off x="1245791" y="2391508"/>
            <a:ext cx="107553" cy="1153990"/>
          </a:xfrm>
          <a:prstGeom prst="line">
            <a:avLst/>
          </a:prstGeom>
          <a:ln w="16153" cap="flat">
            <a:solidFill>
              <a:srgbClr val="C0392B">
                <a:alpha val="5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5639329170-21"/>
          <p:cNvCxnSpPr/>
          <p:nvPr/>
        </p:nvCxnSpPr>
        <p:spPr>
          <a:xfrm flipV="1">
            <a:off x="1353344" y="1896940"/>
            <a:ext cx="322659" cy="1648558"/>
          </a:xfrm>
          <a:prstGeom prst="line">
            <a:avLst/>
          </a:prstGeom>
          <a:ln w="16153" cap="flat">
            <a:solidFill>
              <a:srgbClr val="C0392B">
                <a:alpha val="5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-1785639329171-22"/>
          <p:cNvCxnSpPr/>
          <p:nvPr/>
        </p:nvCxnSpPr>
        <p:spPr>
          <a:xfrm flipV="1">
            <a:off x="1353344" y="1979368"/>
            <a:ext cx="1075531" cy="1566130"/>
          </a:xfrm>
          <a:prstGeom prst="line">
            <a:avLst/>
          </a:prstGeom>
          <a:ln w="16153" cap="flat">
            <a:solidFill>
              <a:srgbClr val="C0392B">
                <a:alpha val="5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-1785639329171-23"/>
          <p:cNvCxnSpPr/>
          <p:nvPr/>
        </p:nvCxnSpPr>
        <p:spPr>
          <a:xfrm flipV="1">
            <a:off x="1353344" y="2638791"/>
            <a:ext cx="1290638" cy="906707"/>
          </a:xfrm>
          <a:prstGeom prst="line">
            <a:avLst/>
          </a:prstGeom>
          <a:ln w="16153" cap="flat">
            <a:solidFill>
              <a:srgbClr val="C0392B">
                <a:alpha val="5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5639329171-24"/>
          <p:cNvSpPr txBox="1"/>
          <p:nvPr/>
        </p:nvSpPr>
        <p:spPr>
          <a:xfrm>
            <a:off x="1267301" y="3578469"/>
            <a:ext cx="387191" cy="237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C0392B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49" name="el-1785639329171-25"/>
          <p:cNvSpPr txBox="1"/>
          <p:nvPr/>
        </p:nvSpPr>
        <p:spPr>
          <a:xfrm>
            <a:off x="1762046" y="2655277"/>
            <a:ext cx="344170" cy="211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50" name="el-1785639329171-26"/>
          <p:cNvSpPr txBox="1"/>
          <p:nvPr/>
        </p:nvSpPr>
        <p:spPr>
          <a:xfrm>
            <a:off x="2407364" y="2045311"/>
            <a:ext cx="344170" cy="211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51" name="el-1785639329171-27"/>
          <p:cNvSpPr txBox="1"/>
          <p:nvPr/>
        </p:nvSpPr>
        <p:spPr>
          <a:xfrm>
            <a:off x="3267789" y="2210166"/>
            <a:ext cx="344170" cy="211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52" name="el-1785639329171-28"/>
          <p:cNvSpPr txBox="1"/>
          <p:nvPr/>
        </p:nvSpPr>
        <p:spPr>
          <a:xfrm>
            <a:off x="3396853" y="3149844"/>
            <a:ext cx="344170" cy="211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53" name="el-1785639329171-29"/>
          <p:cNvSpPr txBox="1"/>
          <p:nvPr/>
        </p:nvSpPr>
        <p:spPr>
          <a:xfrm>
            <a:off x="1095216" y="2243138"/>
            <a:ext cx="378587" cy="211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A'</a:t>
            </a:r>
            <a:endParaRPr/>
          </a:p>
        </p:txBody>
      </p:sp>
      <p:sp>
        <p:nvSpPr>
          <p:cNvPr id="54" name="el-1785639329171-30"/>
          <p:cNvSpPr txBox="1"/>
          <p:nvPr/>
        </p:nvSpPr>
        <p:spPr>
          <a:xfrm>
            <a:off x="1632982" y="1732085"/>
            <a:ext cx="378587" cy="211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B'</a:t>
            </a:r>
            <a:endParaRPr/>
          </a:p>
        </p:txBody>
      </p:sp>
      <p:sp>
        <p:nvSpPr>
          <p:cNvPr id="55" name="el-1785639329171-31"/>
          <p:cNvSpPr txBox="1"/>
          <p:nvPr/>
        </p:nvSpPr>
        <p:spPr>
          <a:xfrm>
            <a:off x="2407364" y="1814513"/>
            <a:ext cx="378587" cy="211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C'</a:t>
            </a:r>
            <a:endParaRPr/>
          </a:p>
        </p:txBody>
      </p:sp>
      <p:sp>
        <p:nvSpPr>
          <p:cNvPr id="56" name="el-1785639329171-32"/>
          <p:cNvSpPr txBox="1"/>
          <p:nvPr/>
        </p:nvSpPr>
        <p:spPr>
          <a:xfrm>
            <a:off x="2622471" y="2638791"/>
            <a:ext cx="378587" cy="2110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D'</a:t>
            </a:r>
            <a:endParaRPr/>
          </a:p>
        </p:txBody>
      </p:sp>
      <p:sp>
        <p:nvSpPr>
          <p:cNvPr id="57" name="el-1785639329171-33"/>
          <p:cNvSpPr txBox="1"/>
          <p:nvPr/>
        </p:nvSpPr>
        <p:spPr>
          <a:xfrm rot="-1200000">
            <a:off x="1959304" y="1953373"/>
            <a:ext cx="963676" cy="184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AB ∥ A'B'</a:t>
            </a:r>
            <a:endParaRPr/>
          </a:p>
        </p:txBody>
      </p:sp>
      <p:sp>
        <p:nvSpPr>
          <p:cNvPr id="58" name="el-1785639329171-34"/>
          <p:cNvSpPr txBox="1"/>
          <p:nvPr/>
        </p:nvSpPr>
        <p:spPr>
          <a:xfrm rot="600000">
            <a:off x="3287209" y="2670295"/>
            <a:ext cx="963676" cy="184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CD ∥ C'D'</a:t>
            </a:r>
            <a:endParaRPr/>
          </a:p>
        </p:txBody>
      </p:sp>
      <p:sp>
        <p:nvSpPr>
          <p:cNvPr id="59" name="el-1785639329171-35"/>
          <p:cNvSpPr txBox="1"/>
          <p:nvPr/>
        </p:nvSpPr>
        <p:spPr>
          <a:xfrm>
            <a:off x="3504406" y="3561984"/>
            <a:ext cx="1587484" cy="237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k = OA' / OA</a:t>
            </a:r>
            <a:endParaRPr/>
          </a:p>
        </p:txBody>
      </p:sp>
      <p:cxnSp>
        <p:nvCxnSpPr>
          <p:cNvPr id="60" name="el-1785639329172-39"/>
          <p:cNvCxnSpPr/>
          <p:nvPr/>
        </p:nvCxnSpPr>
        <p:spPr>
          <a:xfrm>
            <a:off x="492919" y="4004072"/>
            <a:ext cx="3871913" cy="914"/>
          </a:xfrm>
          <a:prstGeom prst="line">
            <a:avLst/>
          </a:prstGeom>
          <a:ln w="7144" cap="flat">
            <a:solidFill>
              <a:srgbClr val="C4B8A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5639329171-36"/>
          <p:cNvSpPr txBox="1"/>
          <p:nvPr/>
        </p:nvSpPr>
        <p:spPr>
          <a:xfrm>
            <a:off x="435769" y="1554956"/>
            <a:ext cx="398621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位似图形 · 位似中心 O</a:t>
            </a:r>
            <a:endParaRPr/>
          </a:p>
        </p:txBody>
      </p:sp>
      <p:sp>
        <p:nvSpPr>
          <p:cNvPr id="62" name="el-1785639329172-37"/>
          <p:cNvSpPr txBox="1"/>
          <p:nvPr/>
        </p:nvSpPr>
        <p:spPr>
          <a:xfrm>
            <a:off x="442913" y="4050506"/>
            <a:ext cx="397192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6B6258"/>
                </a:solidFill>
                <a:latin typeface="Microsoft YaHei"/>
                <a:ea typeface="Microsoft YaHei"/>
                <a:cs typeface="Microsoft YaHei"/>
              </a:rPr>
              <a:t>位似中心 O · 对应边平行 · 对应顶点连线交于一点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331374-2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330538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5F1EA">
                  <a:alpha val="78000"/>
                </a:srgbClr>
              </a:gs>
              <a:gs pos="50000">
                <a:srgbClr val="F5F1EA">
                  <a:alpha val="40000"/>
                </a:srgbClr>
              </a:gs>
              <a:gs pos="100000">
                <a:srgbClr val="F5F1EA">
                  <a:alpha val="18000"/>
                </a:srgbClr>
              </a:gs>
            </a:gsLst>
            <a:lin ang="42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330539-2"/>
          <p:cNvSpPr/>
          <p:nvPr/>
        </p:nvSpPr>
        <p:spPr>
          <a:xfrm rot="599999">
            <a:off x="142875" y="3714750"/>
            <a:ext cx="1714500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833" y="0"/>
                </a:moveTo>
                <a:lnTo>
                  <a:pt x="63333" y="0"/>
                </a:lnTo>
                <a:lnTo>
                  <a:pt x="66928" y="193"/>
                </a:lnTo>
                <a:lnTo>
                  <a:pt x="70483" y="770"/>
                </a:lnTo>
                <a:lnTo>
                  <a:pt x="73978" y="1726"/>
                </a:lnTo>
                <a:lnTo>
                  <a:pt x="77361" y="3044"/>
                </a:lnTo>
                <a:lnTo>
                  <a:pt x="80617" y="4726"/>
                </a:lnTo>
                <a:lnTo>
                  <a:pt x="83706" y="6741"/>
                </a:lnTo>
                <a:lnTo>
                  <a:pt x="86594" y="9081"/>
                </a:lnTo>
                <a:lnTo>
                  <a:pt x="89261" y="11719"/>
                </a:lnTo>
                <a:lnTo>
                  <a:pt x="91678" y="14622"/>
                </a:lnTo>
                <a:lnTo>
                  <a:pt x="93822" y="17778"/>
                </a:lnTo>
                <a:lnTo>
                  <a:pt x="95672" y="21141"/>
                </a:lnTo>
                <a:lnTo>
                  <a:pt x="97211" y="24696"/>
                </a:lnTo>
                <a:lnTo>
                  <a:pt x="98422" y="28385"/>
                </a:lnTo>
                <a:lnTo>
                  <a:pt x="99294" y="32200"/>
                </a:lnTo>
                <a:lnTo>
                  <a:pt x="99822" y="36081"/>
                </a:lnTo>
                <a:lnTo>
                  <a:pt x="100000" y="40000"/>
                </a:lnTo>
                <a:lnTo>
                  <a:pt x="100000" y="40000"/>
                </a:lnTo>
                <a:lnTo>
                  <a:pt x="99733" y="45881"/>
                </a:lnTo>
                <a:lnTo>
                  <a:pt x="98944" y="51704"/>
                </a:lnTo>
                <a:lnTo>
                  <a:pt x="97633" y="57415"/>
                </a:lnTo>
                <a:lnTo>
                  <a:pt x="95811" y="62963"/>
                </a:lnTo>
                <a:lnTo>
                  <a:pt x="93506" y="68281"/>
                </a:lnTo>
                <a:lnTo>
                  <a:pt x="90728" y="73333"/>
                </a:lnTo>
                <a:lnTo>
                  <a:pt x="87517" y="78067"/>
                </a:lnTo>
                <a:lnTo>
                  <a:pt x="83889" y="82430"/>
                </a:lnTo>
                <a:lnTo>
                  <a:pt x="79889" y="86378"/>
                </a:lnTo>
                <a:lnTo>
                  <a:pt x="75556" y="89889"/>
                </a:lnTo>
                <a:lnTo>
                  <a:pt x="70928" y="92919"/>
                </a:lnTo>
                <a:lnTo>
                  <a:pt x="66044" y="95430"/>
                </a:lnTo>
                <a:lnTo>
                  <a:pt x="60961" y="97415"/>
                </a:lnTo>
                <a:lnTo>
                  <a:pt x="55728" y="98844"/>
                </a:lnTo>
                <a:lnTo>
                  <a:pt x="50389" y="99711"/>
                </a:lnTo>
                <a:lnTo>
                  <a:pt x="44994" y="100000"/>
                </a:lnTo>
                <a:lnTo>
                  <a:pt x="27500" y="100000"/>
                </a:lnTo>
                <a:lnTo>
                  <a:pt x="24806" y="99852"/>
                </a:lnTo>
                <a:lnTo>
                  <a:pt x="22139" y="99422"/>
                </a:lnTo>
                <a:lnTo>
                  <a:pt x="19517" y="98711"/>
                </a:lnTo>
                <a:lnTo>
                  <a:pt x="16978" y="97719"/>
                </a:lnTo>
                <a:lnTo>
                  <a:pt x="14539" y="96459"/>
                </a:lnTo>
                <a:lnTo>
                  <a:pt x="12222" y="94941"/>
                </a:lnTo>
                <a:lnTo>
                  <a:pt x="10056" y="93193"/>
                </a:lnTo>
                <a:lnTo>
                  <a:pt x="8056" y="91215"/>
                </a:lnTo>
                <a:lnTo>
                  <a:pt x="6244" y="89030"/>
                </a:lnTo>
                <a:lnTo>
                  <a:pt x="4633" y="86667"/>
                </a:lnTo>
                <a:lnTo>
                  <a:pt x="3250" y="84141"/>
                </a:lnTo>
                <a:lnTo>
                  <a:pt x="2094" y="81481"/>
                </a:lnTo>
                <a:lnTo>
                  <a:pt x="1183" y="78711"/>
                </a:lnTo>
                <a:lnTo>
                  <a:pt x="528" y="75852"/>
                </a:lnTo>
                <a:lnTo>
                  <a:pt x="133" y="72941"/>
                </a:lnTo>
                <a:lnTo>
                  <a:pt x="0" y="70000"/>
                </a:lnTo>
                <a:lnTo>
                  <a:pt x="0" y="50000"/>
                </a:lnTo>
                <a:lnTo>
                  <a:pt x="222" y="45096"/>
                </a:lnTo>
                <a:lnTo>
                  <a:pt x="883" y="40244"/>
                </a:lnTo>
                <a:lnTo>
                  <a:pt x="1972" y="35489"/>
                </a:lnTo>
                <a:lnTo>
                  <a:pt x="3489" y="30867"/>
                </a:lnTo>
                <a:lnTo>
                  <a:pt x="5411" y="26430"/>
                </a:lnTo>
                <a:lnTo>
                  <a:pt x="7722" y="22222"/>
                </a:lnTo>
                <a:lnTo>
                  <a:pt x="10406" y="18281"/>
                </a:lnTo>
                <a:lnTo>
                  <a:pt x="13428" y="14644"/>
                </a:lnTo>
                <a:lnTo>
                  <a:pt x="16756" y="11348"/>
                </a:lnTo>
                <a:lnTo>
                  <a:pt x="20372" y="8430"/>
                </a:lnTo>
                <a:lnTo>
                  <a:pt x="24228" y="5904"/>
                </a:lnTo>
                <a:lnTo>
                  <a:pt x="28294" y="3807"/>
                </a:lnTo>
                <a:lnTo>
                  <a:pt x="32533" y="2156"/>
                </a:lnTo>
                <a:lnTo>
                  <a:pt x="36894" y="963"/>
                </a:lnTo>
                <a:lnTo>
                  <a:pt x="41344" y="244"/>
                </a:lnTo>
                <a:lnTo>
                  <a:pt x="45833" y="0"/>
                </a:lnTo>
                <a:close/>
              </a:path>
            </a:pathLst>
          </a:custGeom>
          <a:gradFill rotWithShape="1">
            <a:gsLst>
              <a:gs pos="0">
                <a:srgbClr val="2F6B5E">
                  <a:alpha val="6000"/>
                </a:srgbClr>
              </a:gs>
              <a:gs pos="70000">
                <a:srgbClr val="2F6B5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330539-3"/>
          <p:cNvSpPr/>
          <p:nvPr/>
        </p:nvSpPr>
        <p:spPr>
          <a:xfrm rot="-720001">
            <a:off x="7429500" y="214312"/>
            <a:ext cx="157162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000" y="0"/>
                </a:moveTo>
                <a:lnTo>
                  <a:pt x="40000" y="0"/>
                </a:lnTo>
                <a:lnTo>
                  <a:pt x="45879" y="300"/>
                </a:lnTo>
                <a:lnTo>
                  <a:pt x="51703" y="1193"/>
                </a:lnTo>
                <a:lnTo>
                  <a:pt x="57418" y="2673"/>
                </a:lnTo>
                <a:lnTo>
                  <a:pt x="62964" y="4720"/>
                </a:lnTo>
                <a:lnTo>
                  <a:pt x="68285" y="7327"/>
                </a:lnTo>
                <a:lnTo>
                  <a:pt x="73333" y="10453"/>
                </a:lnTo>
                <a:lnTo>
                  <a:pt x="78061" y="14080"/>
                </a:lnTo>
                <a:lnTo>
                  <a:pt x="82424" y="18173"/>
                </a:lnTo>
                <a:lnTo>
                  <a:pt x="86382" y="22680"/>
                </a:lnTo>
                <a:lnTo>
                  <a:pt x="89891" y="27573"/>
                </a:lnTo>
                <a:lnTo>
                  <a:pt x="92915" y="32793"/>
                </a:lnTo>
                <a:lnTo>
                  <a:pt x="95430" y="38300"/>
                </a:lnTo>
                <a:lnTo>
                  <a:pt x="97418" y="44033"/>
                </a:lnTo>
                <a:lnTo>
                  <a:pt x="98848" y="49940"/>
                </a:lnTo>
                <a:lnTo>
                  <a:pt x="99709" y="55960"/>
                </a:lnTo>
                <a:lnTo>
                  <a:pt x="100000" y="62040"/>
                </a:lnTo>
                <a:lnTo>
                  <a:pt x="100000" y="68980"/>
                </a:lnTo>
                <a:lnTo>
                  <a:pt x="99855" y="72020"/>
                </a:lnTo>
                <a:lnTo>
                  <a:pt x="99424" y="75033"/>
                </a:lnTo>
                <a:lnTo>
                  <a:pt x="98709" y="77987"/>
                </a:lnTo>
                <a:lnTo>
                  <a:pt x="97715" y="80853"/>
                </a:lnTo>
                <a:lnTo>
                  <a:pt x="96461" y="83600"/>
                </a:lnTo>
                <a:lnTo>
                  <a:pt x="94945" y="86213"/>
                </a:lnTo>
                <a:lnTo>
                  <a:pt x="93188" y="88660"/>
                </a:lnTo>
                <a:lnTo>
                  <a:pt x="91212" y="90913"/>
                </a:lnTo>
                <a:lnTo>
                  <a:pt x="89030" y="92960"/>
                </a:lnTo>
                <a:lnTo>
                  <a:pt x="86667" y="94773"/>
                </a:lnTo>
                <a:lnTo>
                  <a:pt x="84139" y="96340"/>
                </a:lnTo>
                <a:lnTo>
                  <a:pt x="81479" y="97640"/>
                </a:lnTo>
                <a:lnTo>
                  <a:pt x="78709" y="98667"/>
                </a:lnTo>
                <a:lnTo>
                  <a:pt x="75855" y="99407"/>
                </a:lnTo>
                <a:lnTo>
                  <a:pt x="72939" y="99853"/>
                </a:lnTo>
                <a:lnTo>
                  <a:pt x="70000" y="100000"/>
                </a:lnTo>
                <a:lnTo>
                  <a:pt x="50000" y="100000"/>
                </a:lnTo>
                <a:lnTo>
                  <a:pt x="45097" y="99753"/>
                </a:lnTo>
                <a:lnTo>
                  <a:pt x="40248" y="99007"/>
                </a:lnTo>
                <a:lnTo>
                  <a:pt x="35485" y="97773"/>
                </a:lnTo>
                <a:lnTo>
                  <a:pt x="30867" y="96067"/>
                </a:lnTo>
                <a:lnTo>
                  <a:pt x="26430" y="93893"/>
                </a:lnTo>
                <a:lnTo>
                  <a:pt x="22224" y="91287"/>
                </a:lnTo>
                <a:lnTo>
                  <a:pt x="18279" y="88267"/>
                </a:lnTo>
                <a:lnTo>
                  <a:pt x="14642" y="84860"/>
                </a:lnTo>
                <a:lnTo>
                  <a:pt x="11352" y="81100"/>
                </a:lnTo>
                <a:lnTo>
                  <a:pt x="8424" y="77020"/>
                </a:lnTo>
                <a:lnTo>
                  <a:pt x="5903" y="72673"/>
                </a:lnTo>
                <a:lnTo>
                  <a:pt x="3806" y="68087"/>
                </a:lnTo>
                <a:lnTo>
                  <a:pt x="2152" y="63307"/>
                </a:lnTo>
                <a:lnTo>
                  <a:pt x="964" y="58387"/>
                </a:lnTo>
                <a:lnTo>
                  <a:pt x="242" y="53367"/>
                </a:lnTo>
                <a:lnTo>
                  <a:pt x="0" y="48300"/>
                </a:lnTo>
                <a:lnTo>
                  <a:pt x="0" y="41360"/>
                </a:lnTo>
                <a:lnTo>
                  <a:pt x="194" y="37307"/>
                </a:lnTo>
                <a:lnTo>
                  <a:pt x="770" y="33293"/>
                </a:lnTo>
                <a:lnTo>
                  <a:pt x="1721" y="29353"/>
                </a:lnTo>
                <a:lnTo>
                  <a:pt x="3042" y="25533"/>
                </a:lnTo>
                <a:lnTo>
                  <a:pt x="4721" y="21860"/>
                </a:lnTo>
                <a:lnTo>
                  <a:pt x="6739" y="18380"/>
                </a:lnTo>
                <a:lnTo>
                  <a:pt x="9079" y="15120"/>
                </a:lnTo>
                <a:lnTo>
                  <a:pt x="11715" y="12113"/>
                </a:lnTo>
                <a:lnTo>
                  <a:pt x="14624" y="9387"/>
                </a:lnTo>
                <a:lnTo>
                  <a:pt x="17776" y="6973"/>
                </a:lnTo>
                <a:lnTo>
                  <a:pt x="21145" y="4887"/>
                </a:lnTo>
                <a:lnTo>
                  <a:pt x="24691" y="3147"/>
                </a:lnTo>
                <a:lnTo>
                  <a:pt x="28388" y="1780"/>
                </a:lnTo>
                <a:lnTo>
                  <a:pt x="32194" y="793"/>
                </a:lnTo>
                <a:lnTo>
                  <a:pt x="36079" y="200"/>
                </a:lnTo>
                <a:lnTo>
                  <a:pt x="40000" y="0"/>
                </a:lnTo>
                <a:close/>
              </a:path>
            </a:pathLst>
          </a:custGeom>
          <a:gradFill rotWithShape="1">
            <a:gsLst>
              <a:gs pos="0">
                <a:srgbClr val="C4B8A4">
                  <a:alpha val="10000"/>
                </a:srgbClr>
              </a:gs>
              <a:gs pos="70000">
                <a:srgbClr val="C4B8A4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330540-4"/>
          <p:cNvSpPr/>
          <p:nvPr/>
        </p:nvSpPr>
        <p:spPr>
          <a:xfrm>
            <a:off x="7786688" y="3786188"/>
            <a:ext cx="928688" cy="928688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2F6B5E">
                <a:alpha val="4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639330754-6"/>
          <p:cNvSpPr/>
          <p:nvPr/>
        </p:nvSpPr>
        <p:spPr>
          <a:xfrm>
            <a:off x="7886700" y="3886200"/>
            <a:ext cx="728663" cy="728663"/>
          </a:xfrm>
          <a:prstGeom prst="ellipse">
            <a:avLst/>
          </a:prstGeom>
          <a:noFill/>
          <a:ln w="14288" algn="in">
            <a:solidFill>
              <a:srgbClr val="2F6B5E">
                <a:alpha val="36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639330754-7"/>
          <p:cNvSpPr/>
          <p:nvPr/>
        </p:nvSpPr>
        <p:spPr>
          <a:xfrm>
            <a:off x="7986713" y="3986213"/>
            <a:ext cx="528638" cy="528638"/>
          </a:xfrm>
          <a:prstGeom prst="ellipse">
            <a:avLst/>
          </a:prstGeom>
          <a:noFill/>
          <a:ln w="14288" algn="in">
            <a:solidFill>
              <a:srgbClr val="2F6B5E">
                <a:alpha val="24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330540-5"/>
          <p:cNvSpPr/>
          <p:nvPr/>
        </p:nvSpPr>
        <p:spPr>
          <a:xfrm rot="-240000">
            <a:off x="285750" y="2857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F5F1EA">
              <a:alpha val="8750"/>
            </a:srgbClr>
          </a:solidFill>
          <a:ln w="14288" algn="in">
            <a:solidFill>
              <a:srgbClr val="C4B8A4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330756-13"/>
          <p:cNvCxnSpPr/>
          <p:nvPr/>
        </p:nvCxnSpPr>
        <p:spPr>
          <a:xfrm>
            <a:off x="3678734" y="1460153"/>
            <a:ext cx="1786533" cy="914"/>
          </a:xfrm>
          <a:prstGeom prst="line">
            <a:avLst/>
          </a:prstGeom>
          <a:ln w="7144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639330755-8"/>
          <p:cNvCxnSpPr/>
          <p:nvPr/>
        </p:nvCxnSpPr>
        <p:spPr>
          <a:xfrm>
            <a:off x="4286250" y="2190229"/>
            <a:ext cx="571500" cy="914"/>
          </a:xfrm>
          <a:prstGeom prst="line">
            <a:avLst/>
          </a:prstGeom>
          <a:ln w="9525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639330755-9"/>
          <p:cNvCxnSpPr/>
          <p:nvPr/>
        </p:nvCxnSpPr>
        <p:spPr>
          <a:xfrm>
            <a:off x="4286250" y="3340373"/>
            <a:ext cx="571500" cy="914"/>
          </a:xfrm>
          <a:prstGeom prst="line">
            <a:avLst/>
          </a:prstGeom>
          <a:ln w="9525" cap="flat">
            <a:solidFill>
              <a:srgbClr val="C4B8A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639330757-14"/>
          <p:cNvCxnSpPr/>
          <p:nvPr/>
        </p:nvCxnSpPr>
        <p:spPr>
          <a:xfrm>
            <a:off x="3798689" y="3547542"/>
            <a:ext cx="1546548" cy="914"/>
          </a:xfrm>
          <a:prstGeom prst="line">
            <a:avLst/>
          </a:prstGeom>
          <a:ln w="7144" cap="flat">
            <a:solidFill>
              <a:srgbClr val="C4B8A4">
                <a:alpha val="8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331337-19"/>
          <p:cNvSpPr/>
          <p:nvPr/>
        </p:nvSpPr>
        <p:spPr>
          <a:xfrm>
            <a:off x="3884414" y="3719885"/>
            <a:ext cx="185738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800" y="14353"/>
                </a:moveTo>
                <a:lnTo>
                  <a:pt x="51800" y="14353"/>
                </a:lnTo>
                <a:cubicBezTo>
                  <a:pt x="44167" y="14510"/>
                  <a:pt x="37500" y="17118"/>
                  <a:pt x="31800" y="22176"/>
                </a:cubicBezTo>
                <a:lnTo>
                  <a:pt x="31800" y="22176"/>
                </a:lnTo>
                <a:lnTo>
                  <a:pt x="31800" y="22176"/>
                </a:lnTo>
                <a:cubicBezTo>
                  <a:pt x="26100" y="27118"/>
                  <a:pt x="22100" y="33686"/>
                  <a:pt x="19800" y="41882"/>
                </a:cubicBezTo>
                <a:lnTo>
                  <a:pt x="19800" y="41882"/>
                </a:lnTo>
                <a:cubicBezTo>
                  <a:pt x="26267" y="38000"/>
                  <a:pt x="33383" y="35980"/>
                  <a:pt x="41150" y="35824"/>
                </a:cubicBezTo>
                <a:lnTo>
                  <a:pt x="41150" y="35824"/>
                </a:lnTo>
                <a:lnTo>
                  <a:pt x="57900" y="35824"/>
                </a:lnTo>
                <a:cubicBezTo>
                  <a:pt x="59800" y="35980"/>
                  <a:pt x="60817" y="37176"/>
                  <a:pt x="60950" y="39412"/>
                </a:cubicBezTo>
                <a:lnTo>
                  <a:pt x="60950" y="39412"/>
                </a:lnTo>
                <a:cubicBezTo>
                  <a:pt x="60817" y="41647"/>
                  <a:pt x="59800" y="42843"/>
                  <a:pt x="57900" y="43000"/>
                </a:cubicBezTo>
                <a:lnTo>
                  <a:pt x="57900" y="43000"/>
                </a:lnTo>
                <a:lnTo>
                  <a:pt x="54850" y="43000"/>
                </a:lnTo>
                <a:lnTo>
                  <a:pt x="41150" y="43000"/>
                </a:lnTo>
                <a:cubicBezTo>
                  <a:pt x="41150" y="43000"/>
                  <a:pt x="41150" y="43000"/>
                  <a:pt x="41150" y="43000"/>
                </a:cubicBezTo>
                <a:lnTo>
                  <a:pt x="41150" y="43000"/>
                </a:lnTo>
                <a:cubicBezTo>
                  <a:pt x="41150" y="43000"/>
                  <a:pt x="41150" y="43000"/>
                  <a:pt x="41150" y="43000"/>
                </a:cubicBezTo>
                <a:lnTo>
                  <a:pt x="41150" y="43000"/>
                </a:lnTo>
                <a:cubicBezTo>
                  <a:pt x="37950" y="43000"/>
                  <a:pt x="34900" y="43373"/>
                  <a:pt x="32000" y="44118"/>
                </a:cubicBezTo>
                <a:lnTo>
                  <a:pt x="32000" y="44118"/>
                </a:lnTo>
                <a:cubicBezTo>
                  <a:pt x="27033" y="45490"/>
                  <a:pt x="22467" y="47804"/>
                  <a:pt x="18300" y="51059"/>
                </a:cubicBezTo>
                <a:lnTo>
                  <a:pt x="18300" y="51059"/>
                </a:lnTo>
                <a:cubicBezTo>
                  <a:pt x="18300" y="51059"/>
                  <a:pt x="18300" y="51059"/>
                  <a:pt x="18300" y="51059"/>
                </a:cubicBezTo>
                <a:lnTo>
                  <a:pt x="18300" y="51059"/>
                </a:lnTo>
                <a:cubicBezTo>
                  <a:pt x="12700" y="55569"/>
                  <a:pt x="8250" y="61255"/>
                  <a:pt x="4950" y="68118"/>
                </a:cubicBezTo>
                <a:lnTo>
                  <a:pt x="4950" y="68118"/>
                </a:lnTo>
                <a:cubicBezTo>
                  <a:pt x="1783" y="75137"/>
                  <a:pt x="133" y="82902"/>
                  <a:pt x="0" y="91412"/>
                </a:cubicBezTo>
                <a:lnTo>
                  <a:pt x="0" y="91412"/>
                </a:lnTo>
                <a:lnTo>
                  <a:pt x="0" y="95000"/>
                </a:lnTo>
                <a:cubicBezTo>
                  <a:pt x="267" y="98294"/>
                  <a:pt x="1783" y="100078"/>
                  <a:pt x="4550" y="100353"/>
                </a:cubicBezTo>
                <a:lnTo>
                  <a:pt x="4550" y="100353"/>
                </a:lnTo>
                <a:cubicBezTo>
                  <a:pt x="7350" y="100078"/>
                  <a:pt x="8883" y="98294"/>
                  <a:pt x="9150" y="95000"/>
                </a:cubicBezTo>
                <a:lnTo>
                  <a:pt x="9150" y="95000"/>
                </a:lnTo>
                <a:lnTo>
                  <a:pt x="9150" y="91412"/>
                </a:lnTo>
                <a:cubicBezTo>
                  <a:pt x="9383" y="80196"/>
                  <a:pt x="12800" y="71000"/>
                  <a:pt x="19400" y="63824"/>
                </a:cubicBezTo>
                <a:lnTo>
                  <a:pt x="19400" y="63824"/>
                </a:lnTo>
                <a:cubicBezTo>
                  <a:pt x="21433" y="72490"/>
                  <a:pt x="25383" y="79510"/>
                  <a:pt x="31250" y="84882"/>
                </a:cubicBezTo>
                <a:lnTo>
                  <a:pt x="31250" y="84882"/>
                </a:lnTo>
                <a:cubicBezTo>
                  <a:pt x="37083" y="90294"/>
                  <a:pt x="43933" y="93059"/>
                  <a:pt x="51800" y="93176"/>
                </a:cubicBezTo>
                <a:lnTo>
                  <a:pt x="51800" y="93176"/>
                </a:lnTo>
                <a:lnTo>
                  <a:pt x="52000" y="93176"/>
                </a:lnTo>
                <a:cubicBezTo>
                  <a:pt x="60500" y="93059"/>
                  <a:pt x="68183" y="90078"/>
                  <a:pt x="75050" y="84235"/>
                </a:cubicBezTo>
                <a:lnTo>
                  <a:pt x="75050" y="84235"/>
                </a:lnTo>
                <a:cubicBezTo>
                  <a:pt x="81883" y="78392"/>
                  <a:pt x="87267" y="70549"/>
                  <a:pt x="91200" y="60706"/>
                </a:cubicBezTo>
                <a:lnTo>
                  <a:pt x="91200" y="60706"/>
                </a:lnTo>
                <a:cubicBezTo>
                  <a:pt x="95267" y="51020"/>
                  <a:pt x="97367" y="40118"/>
                  <a:pt x="97500" y="28000"/>
                </a:cubicBezTo>
                <a:lnTo>
                  <a:pt x="97500" y="28000"/>
                </a:lnTo>
                <a:cubicBezTo>
                  <a:pt x="97500" y="18314"/>
                  <a:pt x="96167" y="9353"/>
                  <a:pt x="93500" y="1118"/>
                </a:cubicBezTo>
                <a:lnTo>
                  <a:pt x="93500" y="1118"/>
                </a:lnTo>
                <a:cubicBezTo>
                  <a:pt x="93233" y="373"/>
                  <a:pt x="92733" y="0"/>
                  <a:pt x="92000" y="0"/>
                </a:cubicBezTo>
                <a:lnTo>
                  <a:pt x="92000" y="0"/>
                </a:lnTo>
                <a:cubicBezTo>
                  <a:pt x="91367" y="0"/>
                  <a:pt x="90850" y="373"/>
                  <a:pt x="90450" y="1118"/>
                </a:cubicBezTo>
                <a:lnTo>
                  <a:pt x="90450" y="1118"/>
                </a:lnTo>
                <a:cubicBezTo>
                  <a:pt x="88550" y="5157"/>
                  <a:pt x="85950" y="8373"/>
                  <a:pt x="82650" y="10765"/>
                </a:cubicBezTo>
                <a:lnTo>
                  <a:pt x="82650" y="10765"/>
                </a:lnTo>
                <a:cubicBezTo>
                  <a:pt x="79350" y="13157"/>
                  <a:pt x="75667" y="14353"/>
                  <a:pt x="71600" y="14353"/>
                </a:cubicBezTo>
                <a:lnTo>
                  <a:pt x="71600" y="14353"/>
                </a:lnTo>
                <a:lnTo>
                  <a:pt x="51800" y="14353"/>
                </a:lnTo>
              </a:path>
            </a:pathLst>
          </a:custGeom>
          <a:solidFill>
            <a:srgbClr val="2F6B5E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331379-21"/>
          <p:cNvSpPr/>
          <p:nvPr/>
        </p:nvSpPr>
        <p:spPr>
          <a:xfrm>
            <a:off x="5073774" y="3719885"/>
            <a:ext cx="185738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800" y="14353"/>
                </a:moveTo>
                <a:lnTo>
                  <a:pt x="51800" y="14353"/>
                </a:lnTo>
                <a:cubicBezTo>
                  <a:pt x="44167" y="14510"/>
                  <a:pt x="37500" y="17118"/>
                  <a:pt x="31800" y="22176"/>
                </a:cubicBezTo>
                <a:lnTo>
                  <a:pt x="31800" y="22176"/>
                </a:lnTo>
                <a:lnTo>
                  <a:pt x="31800" y="22176"/>
                </a:lnTo>
                <a:cubicBezTo>
                  <a:pt x="26100" y="27118"/>
                  <a:pt x="22100" y="33686"/>
                  <a:pt x="19800" y="41882"/>
                </a:cubicBezTo>
                <a:lnTo>
                  <a:pt x="19800" y="41882"/>
                </a:lnTo>
                <a:cubicBezTo>
                  <a:pt x="26267" y="38000"/>
                  <a:pt x="33383" y="35980"/>
                  <a:pt x="41150" y="35824"/>
                </a:cubicBezTo>
                <a:lnTo>
                  <a:pt x="41150" y="35824"/>
                </a:lnTo>
                <a:lnTo>
                  <a:pt x="57900" y="35824"/>
                </a:lnTo>
                <a:cubicBezTo>
                  <a:pt x="59800" y="35980"/>
                  <a:pt x="60817" y="37176"/>
                  <a:pt x="60950" y="39412"/>
                </a:cubicBezTo>
                <a:lnTo>
                  <a:pt x="60950" y="39412"/>
                </a:lnTo>
                <a:cubicBezTo>
                  <a:pt x="60817" y="41647"/>
                  <a:pt x="59800" y="42843"/>
                  <a:pt x="57900" y="43000"/>
                </a:cubicBezTo>
                <a:lnTo>
                  <a:pt x="57900" y="43000"/>
                </a:lnTo>
                <a:lnTo>
                  <a:pt x="54850" y="43000"/>
                </a:lnTo>
                <a:lnTo>
                  <a:pt x="41150" y="43000"/>
                </a:lnTo>
                <a:cubicBezTo>
                  <a:pt x="41150" y="43000"/>
                  <a:pt x="41150" y="43000"/>
                  <a:pt x="41150" y="43000"/>
                </a:cubicBezTo>
                <a:lnTo>
                  <a:pt x="41150" y="43000"/>
                </a:lnTo>
                <a:cubicBezTo>
                  <a:pt x="41150" y="43000"/>
                  <a:pt x="41150" y="43000"/>
                  <a:pt x="41150" y="43000"/>
                </a:cubicBezTo>
                <a:lnTo>
                  <a:pt x="41150" y="43000"/>
                </a:lnTo>
                <a:cubicBezTo>
                  <a:pt x="37950" y="43000"/>
                  <a:pt x="34900" y="43373"/>
                  <a:pt x="32000" y="44118"/>
                </a:cubicBezTo>
                <a:lnTo>
                  <a:pt x="32000" y="44118"/>
                </a:lnTo>
                <a:cubicBezTo>
                  <a:pt x="27033" y="45490"/>
                  <a:pt x="22467" y="47804"/>
                  <a:pt x="18300" y="51059"/>
                </a:cubicBezTo>
                <a:lnTo>
                  <a:pt x="18300" y="51059"/>
                </a:lnTo>
                <a:cubicBezTo>
                  <a:pt x="18300" y="51059"/>
                  <a:pt x="18300" y="51059"/>
                  <a:pt x="18300" y="51059"/>
                </a:cubicBezTo>
                <a:lnTo>
                  <a:pt x="18300" y="51059"/>
                </a:lnTo>
                <a:cubicBezTo>
                  <a:pt x="12700" y="55569"/>
                  <a:pt x="8250" y="61255"/>
                  <a:pt x="4950" y="68118"/>
                </a:cubicBezTo>
                <a:lnTo>
                  <a:pt x="4950" y="68118"/>
                </a:lnTo>
                <a:cubicBezTo>
                  <a:pt x="1783" y="75137"/>
                  <a:pt x="133" y="82902"/>
                  <a:pt x="0" y="91412"/>
                </a:cubicBezTo>
                <a:lnTo>
                  <a:pt x="0" y="91412"/>
                </a:lnTo>
                <a:lnTo>
                  <a:pt x="0" y="95000"/>
                </a:lnTo>
                <a:cubicBezTo>
                  <a:pt x="267" y="98294"/>
                  <a:pt x="1783" y="100078"/>
                  <a:pt x="4550" y="100353"/>
                </a:cubicBezTo>
                <a:lnTo>
                  <a:pt x="4550" y="100353"/>
                </a:lnTo>
                <a:cubicBezTo>
                  <a:pt x="7350" y="100078"/>
                  <a:pt x="8883" y="98294"/>
                  <a:pt x="9150" y="95000"/>
                </a:cubicBezTo>
                <a:lnTo>
                  <a:pt x="9150" y="95000"/>
                </a:lnTo>
                <a:lnTo>
                  <a:pt x="9150" y="91412"/>
                </a:lnTo>
                <a:cubicBezTo>
                  <a:pt x="9383" y="80196"/>
                  <a:pt x="12800" y="71000"/>
                  <a:pt x="19400" y="63824"/>
                </a:cubicBezTo>
                <a:lnTo>
                  <a:pt x="19400" y="63824"/>
                </a:lnTo>
                <a:cubicBezTo>
                  <a:pt x="21433" y="72490"/>
                  <a:pt x="25383" y="79510"/>
                  <a:pt x="31250" y="84882"/>
                </a:cubicBezTo>
                <a:lnTo>
                  <a:pt x="31250" y="84882"/>
                </a:lnTo>
                <a:cubicBezTo>
                  <a:pt x="37083" y="90294"/>
                  <a:pt x="43933" y="93059"/>
                  <a:pt x="51800" y="93176"/>
                </a:cubicBezTo>
                <a:lnTo>
                  <a:pt x="51800" y="93176"/>
                </a:lnTo>
                <a:lnTo>
                  <a:pt x="52000" y="93176"/>
                </a:lnTo>
                <a:cubicBezTo>
                  <a:pt x="60500" y="93059"/>
                  <a:pt x="68183" y="90078"/>
                  <a:pt x="75050" y="84235"/>
                </a:cubicBezTo>
                <a:lnTo>
                  <a:pt x="75050" y="84235"/>
                </a:lnTo>
                <a:cubicBezTo>
                  <a:pt x="81883" y="78392"/>
                  <a:pt x="87267" y="70549"/>
                  <a:pt x="91200" y="60706"/>
                </a:cubicBezTo>
                <a:lnTo>
                  <a:pt x="91200" y="60706"/>
                </a:lnTo>
                <a:cubicBezTo>
                  <a:pt x="95267" y="51020"/>
                  <a:pt x="97367" y="40118"/>
                  <a:pt x="97500" y="28000"/>
                </a:cubicBezTo>
                <a:lnTo>
                  <a:pt x="97500" y="28000"/>
                </a:lnTo>
                <a:cubicBezTo>
                  <a:pt x="97500" y="18314"/>
                  <a:pt x="96167" y="9353"/>
                  <a:pt x="93500" y="1118"/>
                </a:cubicBezTo>
                <a:lnTo>
                  <a:pt x="93500" y="1118"/>
                </a:lnTo>
                <a:cubicBezTo>
                  <a:pt x="93233" y="373"/>
                  <a:pt x="92733" y="0"/>
                  <a:pt x="92000" y="0"/>
                </a:cubicBezTo>
                <a:lnTo>
                  <a:pt x="92000" y="0"/>
                </a:lnTo>
                <a:cubicBezTo>
                  <a:pt x="91367" y="0"/>
                  <a:pt x="90850" y="373"/>
                  <a:pt x="90450" y="1118"/>
                </a:cubicBezTo>
                <a:lnTo>
                  <a:pt x="90450" y="1118"/>
                </a:lnTo>
                <a:cubicBezTo>
                  <a:pt x="88550" y="5157"/>
                  <a:pt x="85950" y="8373"/>
                  <a:pt x="82650" y="10765"/>
                </a:cubicBezTo>
                <a:lnTo>
                  <a:pt x="82650" y="10765"/>
                </a:lnTo>
                <a:cubicBezTo>
                  <a:pt x="79350" y="13157"/>
                  <a:pt x="75667" y="14353"/>
                  <a:pt x="71600" y="14353"/>
                </a:cubicBezTo>
                <a:lnTo>
                  <a:pt x="71600" y="14353"/>
                </a:lnTo>
                <a:lnTo>
                  <a:pt x="51800" y="14353"/>
                </a:lnTo>
              </a:path>
            </a:pathLst>
          </a:custGeom>
          <a:solidFill>
            <a:srgbClr val="2F6B5E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330756-11"/>
          <p:cNvSpPr txBox="1"/>
          <p:nvPr/>
        </p:nvSpPr>
        <p:spPr>
          <a:xfrm>
            <a:off x="408537" y="380367"/>
            <a:ext cx="221628" cy="2679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170"/>
              </a:lnSpc>
            </a:pPr>
            <a:r>
              <a:rPr sz="780" spc="113">
                <a:solidFill>
                  <a:srgbClr val="2F6B5E">
                    <a:alpha val="35000"/>
                  </a:srgbClr>
                </a:solidFill>
                <a:latin typeface="Microsoft YaHei"/>
                <a:ea typeface="Microsoft YaHei"/>
                <a:cs typeface="Microsoft YaHei"/>
              </a:rPr>
              <a:t>比例</a:t>
            </a:r>
            <a:endParaRPr/>
          </a:p>
          <a:p>
            <a:pPr algn="l">
              <a:lnSpc>
                <a:spcPts val="1170"/>
              </a:lnSpc>
            </a:pPr>
            <a:r>
              <a:rPr sz="780" spc="113">
                <a:solidFill>
                  <a:srgbClr val="2F6B5E">
                    <a:alpha val="35000"/>
                  </a:srgbClr>
                </a:solidFill>
                <a:latin typeface="Microsoft YaHei"/>
                <a:ea typeface="Microsoft YaHei"/>
                <a:cs typeface="Microsoft YaHei"/>
              </a:rPr>
              <a:t>和谐</a:t>
            </a:r>
            <a:endParaRPr/>
          </a:p>
        </p:txBody>
      </p:sp>
      <p:sp>
        <p:nvSpPr>
          <p:cNvPr id="17" name="el-1785639330756-12"/>
          <p:cNvSpPr txBox="1"/>
          <p:nvPr/>
        </p:nvSpPr>
        <p:spPr>
          <a:xfrm>
            <a:off x="3600153" y="1177975"/>
            <a:ext cx="194369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5A4E3C"/>
                </a:solidFill>
                <a:latin typeface="宋体"/>
                <a:ea typeface="宋体"/>
                <a:cs typeface="宋体"/>
              </a:rPr>
              <a:t>第二十七章 · 相似</a:t>
            </a:r>
            <a:endParaRPr/>
          </a:p>
        </p:txBody>
      </p:sp>
      <p:sp>
        <p:nvSpPr>
          <p:cNvPr id="18" name="el-1785639330756-10"/>
          <p:cNvSpPr txBox="1"/>
          <p:nvPr/>
        </p:nvSpPr>
        <p:spPr>
          <a:xfrm>
            <a:off x="2228850" y="1592312"/>
            <a:ext cx="4686300" cy="480045"/>
          </a:xfrm>
          <a:prstGeom prst="rect">
            <a:avLst/>
          </a:prstGeom>
          <a:noFill/>
          <a:ln>
            <a:noFill/>
          </a:ln>
          <a:effectLst>
            <a:outerShdw blurRad="0" dist="15974" dir="3806097" sx="100000" sy="100000" kx="0" ky="0" algn="ctr">
              <a:srgbClr val="C4B8A4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225">
                <a:solidFill>
                  <a:srgbClr val="2C2C2C"/>
                </a:solidFill>
                <a:latin typeface="宋体"/>
                <a:ea typeface="宋体"/>
                <a:cs typeface="宋体"/>
              </a:rPr>
              <a:t>相似</a:t>
            </a:r>
            <a:r>
              <a:rPr b="1" sz="3150" spc="225">
                <a:solidFill>
                  <a:srgbClr val="2F6B5E"/>
                </a:solidFill>
                <a:latin typeface="宋体"/>
                <a:ea typeface="宋体"/>
                <a:cs typeface="宋体"/>
              </a:rPr>
              <a:t>——</a:t>
            </a:r>
            <a:r>
              <a:rPr b="1" sz="3150" spc="225">
                <a:solidFill>
                  <a:srgbClr val="2C2C2C"/>
                </a:solidFill>
                <a:latin typeface="宋体"/>
                <a:ea typeface="宋体"/>
                <a:cs typeface="宋体"/>
              </a:rPr>
              <a:t>从比例到和谐</a:t>
            </a:r>
            <a:endParaRPr/>
          </a:p>
        </p:txBody>
      </p:sp>
      <p:sp>
        <p:nvSpPr>
          <p:cNvPr id="19" name="el-1785639330757-15"/>
          <p:cNvSpPr txBox="1"/>
          <p:nvPr/>
        </p:nvSpPr>
        <p:spPr>
          <a:xfrm>
            <a:off x="4041577" y="3660651"/>
            <a:ext cx="1060773" cy="2619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800" spc="450">
                <a:solidFill>
                  <a:srgbClr val="2C2C2C">
                    <a:alpha val="80000"/>
                  </a:srgbClr>
                </a:solidFill>
                <a:latin typeface="宋体"/>
                <a:ea typeface="宋体"/>
                <a:cs typeface="宋体"/>
              </a:rPr>
              <a:t>谢谢</a:t>
            </a:r>
            <a:endParaRPr/>
          </a:p>
        </p:txBody>
      </p:sp>
      <p:sp>
        <p:nvSpPr>
          <p:cNvPr id="20" name="el-1785639331381-22"/>
          <p:cNvSpPr/>
          <p:nvPr/>
        </p:nvSpPr>
        <p:spPr>
          <a:xfrm>
            <a:off x="2407667" y="2463775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0738" y="167"/>
                  <a:pt x="52690" y="1417"/>
                  <a:pt x="54071" y="3750"/>
                </a:cubicBezTo>
                <a:lnTo>
                  <a:pt x="54071" y="3750"/>
                </a:lnTo>
                <a:lnTo>
                  <a:pt x="94714" y="79500"/>
                </a:lnTo>
                <a:cubicBezTo>
                  <a:pt x="95857" y="81556"/>
                  <a:pt x="96429" y="83778"/>
                  <a:pt x="96429" y="86167"/>
                </a:cubicBezTo>
                <a:lnTo>
                  <a:pt x="96429" y="86167"/>
                </a:lnTo>
                <a:cubicBezTo>
                  <a:pt x="96286" y="89667"/>
                  <a:pt x="95286" y="92583"/>
                  <a:pt x="93429" y="94917"/>
                </a:cubicBezTo>
                <a:lnTo>
                  <a:pt x="93429" y="94917"/>
                </a:lnTo>
                <a:cubicBezTo>
                  <a:pt x="91429" y="97139"/>
                  <a:pt x="88905" y="98306"/>
                  <a:pt x="85857" y="98417"/>
                </a:cubicBezTo>
                <a:lnTo>
                  <a:pt x="85857" y="98417"/>
                </a:lnTo>
                <a:lnTo>
                  <a:pt x="10571" y="98417"/>
                </a:lnTo>
                <a:cubicBezTo>
                  <a:pt x="7524" y="98306"/>
                  <a:pt x="5000" y="97139"/>
                  <a:pt x="3000" y="94917"/>
                </a:cubicBezTo>
                <a:lnTo>
                  <a:pt x="3000" y="94917"/>
                </a:lnTo>
                <a:cubicBezTo>
                  <a:pt x="1143" y="92583"/>
                  <a:pt x="143" y="89667"/>
                  <a:pt x="0" y="86167"/>
                </a:cubicBezTo>
                <a:lnTo>
                  <a:pt x="0" y="86167"/>
                </a:lnTo>
                <a:cubicBezTo>
                  <a:pt x="0" y="83778"/>
                  <a:pt x="571" y="81556"/>
                  <a:pt x="1714" y="79500"/>
                </a:cubicBezTo>
                <a:lnTo>
                  <a:pt x="1714" y="79500"/>
                </a:lnTo>
                <a:lnTo>
                  <a:pt x="42357" y="3750"/>
                </a:lnTo>
                <a:cubicBezTo>
                  <a:pt x="43738" y="1417"/>
                  <a:pt x="45690" y="167"/>
                  <a:pt x="48214" y="0"/>
                </a:cubicBezTo>
                <a:lnTo>
                  <a:pt x="48214" y="0"/>
                </a:lnTo>
                <a:moveTo>
                  <a:pt x="60429" y="42167"/>
                </a:moveTo>
                <a:lnTo>
                  <a:pt x="60429" y="42167"/>
                </a:lnTo>
                <a:lnTo>
                  <a:pt x="48214" y="19333"/>
                </a:lnTo>
                <a:lnTo>
                  <a:pt x="33357" y="47250"/>
                </a:lnTo>
                <a:lnTo>
                  <a:pt x="36714" y="52500"/>
                </a:lnTo>
                <a:cubicBezTo>
                  <a:pt x="38333" y="54389"/>
                  <a:pt x="39976" y="54389"/>
                  <a:pt x="41643" y="52500"/>
                </a:cubicBezTo>
                <a:lnTo>
                  <a:pt x="41643" y="52500"/>
                </a:lnTo>
                <a:lnTo>
                  <a:pt x="46357" y="45083"/>
                </a:lnTo>
                <a:cubicBezTo>
                  <a:pt x="47595" y="43139"/>
                  <a:pt x="49214" y="42167"/>
                  <a:pt x="51214" y="42167"/>
                </a:cubicBezTo>
                <a:lnTo>
                  <a:pt x="51214" y="42167"/>
                </a:lnTo>
                <a:lnTo>
                  <a:pt x="60429" y="42167"/>
                </a:lnTo>
              </a:path>
            </a:pathLst>
          </a:custGeom>
          <a:solidFill>
            <a:srgbClr val="2F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331381-23"/>
          <p:cNvSpPr/>
          <p:nvPr/>
        </p:nvSpPr>
        <p:spPr>
          <a:xfrm>
            <a:off x="2698775" y="2755776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353" y="0"/>
                </a:moveTo>
                <a:lnTo>
                  <a:pt x="22353" y="0"/>
                </a:lnTo>
                <a:cubicBezTo>
                  <a:pt x="26980" y="143"/>
                  <a:pt x="30549" y="2643"/>
                  <a:pt x="33059" y="7500"/>
                </a:cubicBezTo>
                <a:lnTo>
                  <a:pt x="33059" y="7500"/>
                </a:lnTo>
                <a:cubicBezTo>
                  <a:pt x="35333" y="12548"/>
                  <a:pt x="35333" y="17571"/>
                  <a:pt x="33059" y="22571"/>
                </a:cubicBezTo>
                <a:lnTo>
                  <a:pt x="33059" y="22571"/>
                </a:lnTo>
                <a:cubicBezTo>
                  <a:pt x="30549" y="27476"/>
                  <a:pt x="26980" y="30000"/>
                  <a:pt x="22353" y="30143"/>
                </a:cubicBezTo>
                <a:lnTo>
                  <a:pt x="22353" y="30143"/>
                </a:lnTo>
                <a:cubicBezTo>
                  <a:pt x="17686" y="30000"/>
                  <a:pt x="14118" y="27476"/>
                  <a:pt x="11647" y="22571"/>
                </a:cubicBezTo>
                <a:lnTo>
                  <a:pt x="11647" y="22571"/>
                </a:lnTo>
                <a:cubicBezTo>
                  <a:pt x="9373" y="17571"/>
                  <a:pt x="9373" y="12548"/>
                  <a:pt x="11647" y="7500"/>
                </a:cubicBezTo>
                <a:lnTo>
                  <a:pt x="11647" y="7500"/>
                </a:lnTo>
                <a:cubicBezTo>
                  <a:pt x="14118" y="2643"/>
                  <a:pt x="17686" y="143"/>
                  <a:pt x="22353" y="0"/>
                </a:cubicBezTo>
                <a:lnTo>
                  <a:pt x="22353" y="0"/>
                </a:lnTo>
                <a:moveTo>
                  <a:pt x="79412" y="0"/>
                </a:moveTo>
                <a:lnTo>
                  <a:pt x="79412" y="0"/>
                </a:lnTo>
                <a:cubicBezTo>
                  <a:pt x="84078" y="143"/>
                  <a:pt x="87647" y="2643"/>
                  <a:pt x="90118" y="7500"/>
                </a:cubicBezTo>
                <a:lnTo>
                  <a:pt x="90118" y="7500"/>
                </a:lnTo>
                <a:cubicBezTo>
                  <a:pt x="92392" y="12548"/>
                  <a:pt x="92392" y="17571"/>
                  <a:pt x="90118" y="22571"/>
                </a:cubicBezTo>
                <a:lnTo>
                  <a:pt x="90118" y="22571"/>
                </a:lnTo>
                <a:cubicBezTo>
                  <a:pt x="87647" y="27476"/>
                  <a:pt x="84078" y="30000"/>
                  <a:pt x="79412" y="30143"/>
                </a:cubicBezTo>
                <a:lnTo>
                  <a:pt x="79412" y="30143"/>
                </a:lnTo>
                <a:cubicBezTo>
                  <a:pt x="74745" y="30000"/>
                  <a:pt x="71176" y="27476"/>
                  <a:pt x="68706" y="22571"/>
                </a:cubicBezTo>
                <a:lnTo>
                  <a:pt x="68706" y="22571"/>
                </a:lnTo>
                <a:cubicBezTo>
                  <a:pt x="66431" y="17571"/>
                  <a:pt x="66431" y="12548"/>
                  <a:pt x="68706" y="7500"/>
                </a:cubicBezTo>
                <a:lnTo>
                  <a:pt x="68706" y="7500"/>
                </a:lnTo>
                <a:cubicBezTo>
                  <a:pt x="71176" y="2643"/>
                  <a:pt x="74745" y="143"/>
                  <a:pt x="79412" y="0"/>
                </a:cubicBezTo>
                <a:lnTo>
                  <a:pt x="79412" y="0"/>
                </a:lnTo>
                <a:moveTo>
                  <a:pt x="0" y="56286"/>
                </a:moveTo>
                <a:lnTo>
                  <a:pt x="0" y="56286"/>
                </a:lnTo>
                <a:cubicBezTo>
                  <a:pt x="118" y="50524"/>
                  <a:pt x="1725" y="45762"/>
                  <a:pt x="4824" y="42000"/>
                </a:cubicBezTo>
                <a:lnTo>
                  <a:pt x="4824" y="42000"/>
                </a:lnTo>
                <a:lnTo>
                  <a:pt x="4824" y="42000"/>
                </a:lnTo>
                <a:cubicBezTo>
                  <a:pt x="7922" y="38238"/>
                  <a:pt x="11843" y="36286"/>
                  <a:pt x="16588" y="36143"/>
                </a:cubicBezTo>
                <a:lnTo>
                  <a:pt x="16588" y="36143"/>
                </a:lnTo>
                <a:lnTo>
                  <a:pt x="23118" y="36143"/>
                </a:lnTo>
                <a:cubicBezTo>
                  <a:pt x="25588" y="36143"/>
                  <a:pt x="27922" y="36786"/>
                  <a:pt x="30118" y="38071"/>
                </a:cubicBezTo>
                <a:lnTo>
                  <a:pt x="30118" y="38071"/>
                </a:lnTo>
                <a:cubicBezTo>
                  <a:pt x="29882" y="39452"/>
                  <a:pt x="29765" y="40833"/>
                  <a:pt x="29765" y="42214"/>
                </a:cubicBezTo>
                <a:lnTo>
                  <a:pt x="29765" y="42214"/>
                </a:lnTo>
                <a:cubicBezTo>
                  <a:pt x="30000" y="49595"/>
                  <a:pt x="32235" y="55619"/>
                  <a:pt x="36471" y="60286"/>
                </a:cubicBezTo>
                <a:lnTo>
                  <a:pt x="36471" y="60286"/>
                </a:lnTo>
                <a:cubicBezTo>
                  <a:pt x="36471" y="60286"/>
                  <a:pt x="36471" y="60286"/>
                  <a:pt x="36471" y="60286"/>
                </a:cubicBezTo>
                <a:lnTo>
                  <a:pt x="36471" y="60286"/>
                </a:lnTo>
                <a:cubicBezTo>
                  <a:pt x="36471" y="60286"/>
                  <a:pt x="36471" y="60286"/>
                  <a:pt x="36471" y="60286"/>
                </a:cubicBezTo>
                <a:lnTo>
                  <a:pt x="36471" y="60286"/>
                </a:lnTo>
                <a:lnTo>
                  <a:pt x="3235" y="60286"/>
                </a:lnTo>
                <a:cubicBezTo>
                  <a:pt x="1275" y="60000"/>
                  <a:pt x="196" y="58667"/>
                  <a:pt x="0" y="56286"/>
                </a:cubicBezTo>
                <a:lnTo>
                  <a:pt x="0" y="56286"/>
                </a:lnTo>
                <a:moveTo>
                  <a:pt x="62824" y="60286"/>
                </a:moveTo>
                <a:lnTo>
                  <a:pt x="62824" y="60286"/>
                </a:lnTo>
                <a:cubicBezTo>
                  <a:pt x="62824" y="60286"/>
                  <a:pt x="62824" y="60286"/>
                  <a:pt x="62824" y="60286"/>
                </a:cubicBezTo>
                <a:lnTo>
                  <a:pt x="62824" y="60286"/>
                </a:lnTo>
                <a:lnTo>
                  <a:pt x="62824" y="60286"/>
                </a:lnTo>
                <a:cubicBezTo>
                  <a:pt x="62824" y="60286"/>
                  <a:pt x="62824" y="60286"/>
                  <a:pt x="62824" y="60286"/>
                </a:cubicBezTo>
                <a:lnTo>
                  <a:pt x="62824" y="60286"/>
                </a:lnTo>
                <a:cubicBezTo>
                  <a:pt x="67059" y="55619"/>
                  <a:pt x="69275" y="49595"/>
                  <a:pt x="69471" y="42214"/>
                </a:cubicBezTo>
                <a:lnTo>
                  <a:pt x="69471" y="42214"/>
                </a:lnTo>
                <a:cubicBezTo>
                  <a:pt x="69471" y="40833"/>
                  <a:pt x="69373" y="39452"/>
                  <a:pt x="69176" y="38071"/>
                </a:cubicBezTo>
                <a:lnTo>
                  <a:pt x="69176" y="38071"/>
                </a:lnTo>
                <a:cubicBezTo>
                  <a:pt x="71333" y="36786"/>
                  <a:pt x="73667" y="36143"/>
                  <a:pt x="76176" y="36143"/>
                </a:cubicBezTo>
                <a:lnTo>
                  <a:pt x="76176" y="36143"/>
                </a:lnTo>
                <a:lnTo>
                  <a:pt x="82647" y="36143"/>
                </a:lnTo>
                <a:cubicBezTo>
                  <a:pt x="87431" y="36286"/>
                  <a:pt x="91373" y="38238"/>
                  <a:pt x="94471" y="42000"/>
                </a:cubicBezTo>
                <a:lnTo>
                  <a:pt x="94471" y="42000"/>
                </a:lnTo>
                <a:cubicBezTo>
                  <a:pt x="97569" y="45762"/>
                  <a:pt x="99176" y="50524"/>
                  <a:pt x="99294" y="56286"/>
                </a:cubicBezTo>
                <a:lnTo>
                  <a:pt x="99294" y="56286"/>
                </a:lnTo>
                <a:cubicBezTo>
                  <a:pt x="99059" y="58667"/>
                  <a:pt x="97961" y="60000"/>
                  <a:pt x="96000" y="60286"/>
                </a:cubicBezTo>
                <a:lnTo>
                  <a:pt x="96000" y="60286"/>
                </a:lnTo>
                <a:lnTo>
                  <a:pt x="62824" y="60286"/>
                </a:lnTo>
                <a:moveTo>
                  <a:pt x="34765" y="42214"/>
                </a:moveTo>
                <a:lnTo>
                  <a:pt x="34765" y="42214"/>
                </a:lnTo>
                <a:cubicBezTo>
                  <a:pt x="34765" y="38929"/>
                  <a:pt x="35431" y="35905"/>
                  <a:pt x="36765" y="33143"/>
                </a:cubicBezTo>
                <a:lnTo>
                  <a:pt x="36765" y="33143"/>
                </a:lnTo>
                <a:lnTo>
                  <a:pt x="36765" y="33143"/>
                </a:lnTo>
                <a:cubicBezTo>
                  <a:pt x="38098" y="30381"/>
                  <a:pt x="39902" y="28190"/>
                  <a:pt x="42176" y="26571"/>
                </a:cubicBezTo>
                <a:lnTo>
                  <a:pt x="42176" y="26571"/>
                </a:lnTo>
                <a:cubicBezTo>
                  <a:pt x="44569" y="24952"/>
                  <a:pt x="47059" y="24143"/>
                  <a:pt x="49647" y="24143"/>
                </a:cubicBezTo>
                <a:lnTo>
                  <a:pt x="49647" y="24143"/>
                </a:lnTo>
                <a:cubicBezTo>
                  <a:pt x="52235" y="24143"/>
                  <a:pt x="54706" y="24952"/>
                  <a:pt x="57059" y="26571"/>
                </a:cubicBezTo>
                <a:lnTo>
                  <a:pt x="57059" y="26571"/>
                </a:lnTo>
                <a:cubicBezTo>
                  <a:pt x="59333" y="28190"/>
                  <a:pt x="61157" y="30381"/>
                  <a:pt x="62529" y="33143"/>
                </a:cubicBezTo>
                <a:lnTo>
                  <a:pt x="62529" y="33143"/>
                </a:lnTo>
                <a:cubicBezTo>
                  <a:pt x="63863" y="35905"/>
                  <a:pt x="64529" y="38929"/>
                  <a:pt x="64529" y="42214"/>
                </a:cubicBezTo>
                <a:lnTo>
                  <a:pt x="64529" y="42214"/>
                </a:lnTo>
                <a:cubicBezTo>
                  <a:pt x="64529" y="45452"/>
                  <a:pt x="63863" y="48452"/>
                  <a:pt x="62529" y="51214"/>
                </a:cubicBezTo>
                <a:lnTo>
                  <a:pt x="62529" y="51214"/>
                </a:lnTo>
                <a:cubicBezTo>
                  <a:pt x="61157" y="53976"/>
                  <a:pt x="59333" y="56167"/>
                  <a:pt x="57059" y="57786"/>
                </a:cubicBezTo>
                <a:lnTo>
                  <a:pt x="57059" y="57786"/>
                </a:lnTo>
                <a:cubicBezTo>
                  <a:pt x="54706" y="59452"/>
                  <a:pt x="52235" y="60286"/>
                  <a:pt x="49647" y="60286"/>
                </a:cubicBezTo>
                <a:lnTo>
                  <a:pt x="49647" y="60286"/>
                </a:lnTo>
                <a:cubicBezTo>
                  <a:pt x="47059" y="60286"/>
                  <a:pt x="44569" y="59452"/>
                  <a:pt x="42176" y="57786"/>
                </a:cubicBezTo>
                <a:lnTo>
                  <a:pt x="42176" y="57786"/>
                </a:lnTo>
                <a:cubicBezTo>
                  <a:pt x="39902" y="56167"/>
                  <a:pt x="38098" y="53976"/>
                  <a:pt x="36765" y="51214"/>
                </a:cubicBezTo>
                <a:lnTo>
                  <a:pt x="36765" y="51214"/>
                </a:lnTo>
                <a:cubicBezTo>
                  <a:pt x="35431" y="48452"/>
                  <a:pt x="34765" y="45452"/>
                  <a:pt x="34765" y="42214"/>
                </a:cubicBezTo>
                <a:lnTo>
                  <a:pt x="34765" y="42214"/>
                </a:lnTo>
                <a:moveTo>
                  <a:pt x="19882" y="91357"/>
                </a:moveTo>
                <a:lnTo>
                  <a:pt x="19882" y="91357"/>
                </a:lnTo>
                <a:cubicBezTo>
                  <a:pt x="19961" y="84310"/>
                  <a:pt x="21961" y="78405"/>
                  <a:pt x="25882" y="73643"/>
                </a:cubicBezTo>
                <a:lnTo>
                  <a:pt x="25882" y="73643"/>
                </a:lnTo>
                <a:lnTo>
                  <a:pt x="25882" y="73643"/>
                </a:lnTo>
                <a:cubicBezTo>
                  <a:pt x="29843" y="68881"/>
                  <a:pt x="34706" y="66429"/>
                  <a:pt x="40471" y="66286"/>
                </a:cubicBezTo>
                <a:lnTo>
                  <a:pt x="40471" y="66286"/>
                </a:lnTo>
                <a:lnTo>
                  <a:pt x="58765" y="66286"/>
                </a:lnTo>
                <a:cubicBezTo>
                  <a:pt x="64569" y="66429"/>
                  <a:pt x="69431" y="68881"/>
                  <a:pt x="73353" y="73643"/>
                </a:cubicBezTo>
                <a:lnTo>
                  <a:pt x="73353" y="73643"/>
                </a:lnTo>
                <a:cubicBezTo>
                  <a:pt x="77275" y="78405"/>
                  <a:pt x="79294" y="84310"/>
                  <a:pt x="79412" y="91357"/>
                </a:cubicBezTo>
                <a:lnTo>
                  <a:pt x="79412" y="91357"/>
                </a:lnTo>
                <a:cubicBezTo>
                  <a:pt x="79216" y="94500"/>
                  <a:pt x="77824" y="96190"/>
                  <a:pt x="75235" y="96429"/>
                </a:cubicBezTo>
                <a:lnTo>
                  <a:pt x="75235" y="96429"/>
                </a:lnTo>
                <a:lnTo>
                  <a:pt x="24059" y="96429"/>
                </a:lnTo>
                <a:cubicBezTo>
                  <a:pt x="21471" y="96190"/>
                  <a:pt x="20078" y="94500"/>
                  <a:pt x="19882" y="91357"/>
                </a:cubicBezTo>
                <a:lnTo>
                  <a:pt x="19882" y="91357"/>
                </a:lnTo>
              </a:path>
            </a:pathLst>
          </a:custGeom>
          <a:solidFill>
            <a:srgbClr val="2F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331382-24"/>
          <p:cNvSpPr/>
          <p:nvPr/>
        </p:nvSpPr>
        <p:spPr>
          <a:xfrm>
            <a:off x="2630016" y="3063850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3" y="0"/>
                </a:moveTo>
                <a:lnTo>
                  <a:pt x="50533" y="0"/>
                </a:lnTo>
                <a:cubicBezTo>
                  <a:pt x="43378" y="167"/>
                  <a:pt x="37000" y="1917"/>
                  <a:pt x="31400" y="5250"/>
                </a:cubicBezTo>
                <a:lnTo>
                  <a:pt x="31400" y="5250"/>
                </a:lnTo>
                <a:lnTo>
                  <a:pt x="31400" y="5250"/>
                </a:lnTo>
                <a:cubicBezTo>
                  <a:pt x="25756" y="8639"/>
                  <a:pt x="20822" y="12833"/>
                  <a:pt x="16600" y="17833"/>
                </a:cubicBezTo>
                <a:lnTo>
                  <a:pt x="16600" y="17833"/>
                </a:lnTo>
                <a:cubicBezTo>
                  <a:pt x="12511" y="22667"/>
                  <a:pt x="9111" y="27639"/>
                  <a:pt x="6400" y="32750"/>
                </a:cubicBezTo>
                <a:lnTo>
                  <a:pt x="6400" y="32750"/>
                </a:lnTo>
                <a:cubicBezTo>
                  <a:pt x="3733" y="37861"/>
                  <a:pt x="1756" y="42472"/>
                  <a:pt x="467" y="46583"/>
                </a:cubicBezTo>
                <a:lnTo>
                  <a:pt x="467" y="46583"/>
                </a:lnTo>
                <a:cubicBezTo>
                  <a:pt x="-156" y="48361"/>
                  <a:pt x="-156" y="50111"/>
                  <a:pt x="467" y="51833"/>
                </a:cubicBezTo>
                <a:lnTo>
                  <a:pt x="467" y="51833"/>
                </a:lnTo>
                <a:cubicBezTo>
                  <a:pt x="1756" y="55944"/>
                  <a:pt x="3733" y="60556"/>
                  <a:pt x="6400" y="65667"/>
                </a:cubicBezTo>
                <a:lnTo>
                  <a:pt x="6400" y="65667"/>
                </a:lnTo>
                <a:cubicBezTo>
                  <a:pt x="9111" y="70833"/>
                  <a:pt x="12511" y="75833"/>
                  <a:pt x="16600" y="80667"/>
                </a:cubicBezTo>
                <a:lnTo>
                  <a:pt x="16600" y="80667"/>
                </a:lnTo>
                <a:cubicBezTo>
                  <a:pt x="20822" y="85611"/>
                  <a:pt x="25756" y="89778"/>
                  <a:pt x="31400" y="93167"/>
                </a:cubicBezTo>
                <a:lnTo>
                  <a:pt x="31400" y="93167"/>
                </a:lnTo>
                <a:cubicBezTo>
                  <a:pt x="37000" y="96556"/>
                  <a:pt x="43378" y="98306"/>
                  <a:pt x="50533" y="98417"/>
                </a:cubicBezTo>
                <a:lnTo>
                  <a:pt x="50533" y="98417"/>
                </a:lnTo>
                <a:cubicBezTo>
                  <a:pt x="57689" y="98306"/>
                  <a:pt x="64067" y="96556"/>
                  <a:pt x="69667" y="93167"/>
                </a:cubicBezTo>
                <a:lnTo>
                  <a:pt x="69667" y="93167"/>
                </a:lnTo>
                <a:cubicBezTo>
                  <a:pt x="75311" y="89778"/>
                  <a:pt x="80244" y="85611"/>
                  <a:pt x="84467" y="80667"/>
                </a:cubicBezTo>
                <a:lnTo>
                  <a:pt x="84467" y="80667"/>
                </a:lnTo>
                <a:cubicBezTo>
                  <a:pt x="88556" y="75833"/>
                  <a:pt x="91956" y="70833"/>
                  <a:pt x="94667" y="65667"/>
                </a:cubicBezTo>
                <a:lnTo>
                  <a:pt x="94667" y="65667"/>
                </a:lnTo>
                <a:cubicBezTo>
                  <a:pt x="97378" y="60556"/>
                  <a:pt x="99422" y="55944"/>
                  <a:pt x="100800" y="51833"/>
                </a:cubicBezTo>
                <a:lnTo>
                  <a:pt x="100800" y="51833"/>
                </a:lnTo>
                <a:cubicBezTo>
                  <a:pt x="101378" y="50111"/>
                  <a:pt x="101378" y="48361"/>
                  <a:pt x="100800" y="46583"/>
                </a:cubicBezTo>
                <a:lnTo>
                  <a:pt x="100800" y="46583"/>
                </a:lnTo>
                <a:cubicBezTo>
                  <a:pt x="99422" y="42472"/>
                  <a:pt x="97378" y="37861"/>
                  <a:pt x="94667" y="32750"/>
                </a:cubicBezTo>
                <a:lnTo>
                  <a:pt x="94667" y="32750"/>
                </a:lnTo>
                <a:cubicBezTo>
                  <a:pt x="91956" y="27639"/>
                  <a:pt x="88556" y="22667"/>
                  <a:pt x="84467" y="17833"/>
                </a:cubicBezTo>
                <a:lnTo>
                  <a:pt x="84467" y="17833"/>
                </a:lnTo>
                <a:cubicBezTo>
                  <a:pt x="80244" y="12833"/>
                  <a:pt x="75311" y="8639"/>
                  <a:pt x="69667" y="5250"/>
                </a:cubicBezTo>
                <a:lnTo>
                  <a:pt x="69667" y="5250"/>
                </a:lnTo>
                <a:cubicBezTo>
                  <a:pt x="64067" y="1917"/>
                  <a:pt x="57689" y="167"/>
                  <a:pt x="50533" y="0"/>
                </a:cubicBezTo>
                <a:lnTo>
                  <a:pt x="50533" y="0"/>
                </a:lnTo>
                <a:moveTo>
                  <a:pt x="25200" y="49250"/>
                </a:moveTo>
                <a:lnTo>
                  <a:pt x="25200" y="49250"/>
                </a:lnTo>
                <a:cubicBezTo>
                  <a:pt x="25200" y="43528"/>
                  <a:pt x="26311" y="38250"/>
                  <a:pt x="28533" y="33417"/>
                </a:cubicBezTo>
                <a:lnTo>
                  <a:pt x="28533" y="33417"/>
                </a:lnTo>
                <a:lnTo>
                  <a:pt x="28533" y="33417"/>
                </a:lnTo>
                <a:cubicBezTo>
                  <a:pt x="30800" y="28583"/>
                  <a:pt x="33911" y="24694"/>
                  <a:pt x="37867" y="21750"/>
                </a:cubicBezTo>
                <a:lnTo>
                  <a:pt x="37867" y="21750"/>
                </a:lnTo>
                <a:cubicBezTo>
                  <a:pt x="41867" y="18972"/>
                  <a:pt x="46089" y="17583"/>
                  <a:pt x="50533" y="17583"/>
                </a:cubicBezTo>
                <a:lnTo>
                  <a:pt x="50533" y="17583"/>
                </a:lnTo>
                <a:cubicBezTo>
                  <a:pt x="54978" y="17583"/>
                  <a:pt x="59200" y="18972"/>
                  <a:pt x="63200" y="21750"/>
                </a:cubicBezTo>
                <a:lnTo>
                  <a:pt x="63200" y="21750"/>
                </a:lnTo>
                <a:cubicBezTo>
                  <a:pt x="67200" y="24694"/>
                  <a:pt x="70311" y="28583"/>
                  <a:pt x="72533" y="33417"/>
                </a:cubicBezTo>
                <a:lnTo>
                  <a:pt x="72533" y="33417"/>
                </a:lnTo>
                <a:cubicBezTo>
                  <a:pt x="74756" y="38250"/>
                  <a:pt x="75867" y="43528"/>
                  <a:pt x="75867" y="49250"/>
                </a:cubicBezTo>
                <a:lnTo>
                  <a:pt x="75867" y="49250"/>
                </a:lnTo>
                <a:cubicBezTo>
                  <a:pt x="75867" y="54917"/>
                  <a:pt x="74756" y="60167"/>
                  <a:pt x="72533" y="65000"/>
                </a:cubicBezTo>
                <a:lnTo>
                  <a:pt x="72533" y="65000"/>
                </a:lnTo>
                <a:cubicBezTo>
                  <a:pt x="70311" y="69833"/>
                  <a:pt x="67200" y="73722"/>
                  <a:pt x="63200" y="76667"/>
                </a:cubicBezTo>
                <a:lnTo>
                  <a:pt x="63200" y="76667"/>
                </a:lnTo>
                <a:cubicBezTo>
                  <a:pt x="59200" y="79444"/>
                  <a:pt x="54978" y="80833"/>
                  <a:pt x="50533" y="80833"/>
                </a:cubicBezTo>
                <a:lnTo>
                  <a:pt x="50533" y="80833"/>
                </a:lnTo>
                <a:cubicBezTo>
                  <a:pt x="46089" y="80833"/>
                  <a:pt x="41867" y="79444"/>
                  <a:pt x="37867" y="76667"/>
                </a:cubicBezTo>
                <a:lnTo>
                  <a:pt x="37867" y="76667"/>
                </a:lnTo>
                <a:cubicBezTo>
                  <a:pt x="33911" y="73722"/>
                  <a:pt x="30800" y="69833"/>
                  <a:pt x="28533" y="65000"/>
                </a:cubicBezTo>
                <a:lnTo>
                  <a:pt x="28533" y="65000"/>
                </a:lnTo>
                <a:cubicBezTo>
                  <a:pt x="26311" y="60167"/>
                  <a:pt x="25200" y="54917"/>
                  <a:pt x="25200" y="49250"/>
                </a:cubicBezTo>
                <a:lnTo>
                  <a:pt x="25200" y="49250"/>
                </a:lnTo>
                <a:moveTo>
                  <a:pt x="50533" y="35167"/>
                </a:moveTo>
                <a:lnTo>
                  <a:pt x="50533" y="35167"/>
                </a:lnTo>
                <a:cubicBezTo>
                  <a:pt x="50400" y="39111"/>
                  <a:pt x="49289" y="42417"/>
                  <a:pt x="47200" y="45083"/>
                </a:cubicBezTo>
                <a:lnTo>
                  <a:pt x="47200" y="45083"/>
                </a:lnTo>
                <a:lnTo>
                  <a:pt x="47200" y="45083"/>
                </a:lnTo>
                <a:cubicBezTo>
                  <a:pt x="45067" y="47694"/>
                  <a:pt x="42422" y="49083"/>
                  <a:pt x="39267" y="49250"/>
                </a:cubicBezTo>
                <a:lnTo>
                  <a:pt x="39267" y="49250"/>
                </a:lnTo>
                <a:cubicBezTo>
                  <a:pt x="37978" y="49250"/>
                  <a:pt x="36822" y="49028"/>
                  <a:pt x="35800" y="48583"/>
                </a:cubicBezTo>
                <a:lnTo>
                  <a:pt x="35800" y="48583"/>
                </a:lnTo>
                <a:cubicBezTo>
                  <a:pt x="34600" y="48250"/>
                  <a:pt x="33889" y="48750"/>
                  <a:pt x="33667" y="50083"/>
                </a:cubicBezTo>
                <a:lnTo>
                  <a:pt x="33667" y="50083"/>
                </a:lnTo>
                <a:cubicBezTo>
                  <a:pt x="33667" y="51583"/>
                  <a:pt x="33844" y="53139"/>
                  <a:pt x="34200" y="54750"/>
                </a:cubicBezTo>
                <a:lnTo>
                  <a:pt x="34200" y="54750"/>
                </a:lnTo>
                <a:cubicBezTo>
                  <a:pt x="35578" y="60417"/>
                  <a:pt x="38200" y="64639"/>
                  <a:pt x="42067" y="67417"/>
                </a:cubicBezTo>
                <a:lnTo>
                  <a:pt x="42067" y="67417"/>
                </a:lnTo>
                <a:cubicBezTo>
                  <a:pt x="45978" y="70250"/>
                  <a:pt x="50267" y="71000"/>
                  <a:pt x="54933" y="69667"/>
                </a:cubicBezTo>
                <a:lnTo>
                  <a:pt x="54933" y="69667"/>
                </a:lnTo>
                <a:cubicBezTo>
                  <a:pt x="59511" y="67889"/>
                  <a:pt x="62911" y="64583"/>
                  <a:pt x="65133" y="59750"/>
                </a:cubicBezTo>
                <a:lnTo>
                  <a:pt x="65133" y="59750"/>
                </a:lnTo>
                <a:cubicBezTo>
                  <a:pt x="67356" y="54917"/>
                  <a:pt x="67933" y="49583"/>
                  <a:pt x="66867" y="43750"/>
                </a:cubicBezTo>
                <a:lnTo>
                  <a:pt x="66867" y="43750"/>
                </a:lnTo>
                <a:cubicBezTo>
                  <a:pt x="65844" y="39194"/>
                  <a:pt x="63911" y="35528"/>
                  <a:pt x="61067" y="32750"/>
                </a:cubicBezTo>
                <a:lnTo>
                  <a:pt x="61067" y="32750"/>
                </a:lnTo>
                <a:cubicBezTo>
                  <a:pt x="58133" y="29972"/>
                  <a:pt x="54867" y="28444"/>
                  <a:pt x="51267" y="28167"/>
                </a:cubicBezTo>
                <a:lnTo>
                  <a:pt x="51267" y="28167"/>
                </a:lnTo>
                <a:cubicBezTo>
                  <a:pt x="50200" y="28444"/>
                  <a:pt x="49778" y="29306"/>
                  <a:pt x="50000" y="30750"/>
                </a:cubicBezTo>
                <a:lnTo>
                  <a:pt x="50000" y="30750"/>
                </a:lnTo>
                <a:cubicBezTo>
                  <a:pt x="50356" y="32083"/>
                  <a:pt x="50533" y="33556"/>
                  <a:pt x="50533" y="35167"/>
                </a:cubicBezTo>
                <a:lnTo>
                  <a:pt x="50533" y="35167"/>
                </a:lnTo>
              </a:path>
            </a:pathLst>
          </a:custGeom>
          <a:solidFill>
            <a:srgbClr val="2F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330758-16"/>
          <p:cNvSpPr txBox="1"/>
          <p:nvPr/>
        </p:nvSpPr>
        <p:spPr>
          <a:xfrm>
            <a:off x="2259434" y="2408113"/>
            <a:ext cx="462505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82178">
              <a:lnSpc>
                <a:spcPct val="100000"/>
              </a:lnSpc>
            </a:pPr>
            <a:r>
              <a:rPr sz="1120" spc="84">
                <a:solidFill>
                  <a:srgbClr val="3D3D3D"/>
                </a:solidFill>
                <a:latin typeface="Microsoft YaHei"/>
                <a:ea typeface="Microsoft YaHei"/>
                <a:cs typeface="Microsoft YaHei"/>
              </a:rPr>
              <a:t>相似，从“咫尺千里”的绘画技法到“以小明大”的测量智慧</a:t>
            </a:r>
            <a:endParaRPr/>
          </a:p>
        </p:txBody>
      </p:sp>
      <p:sp>
        <p:nvSpPr>
          <p:cNvPr id="24" name="el-1785639330758-17"/>
          <p:cNvSpPr txBox="1"/>
          <p:nvPr/>
        </p:nvSpPr>
        <p:spPr>
          <a:xfrm>
            <a:off x="2550542" y="2708151"/>
            <a:ext cx="404284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314325">
              <a:lnSpc>
                <a:spcPct val="100000"/>
              </a:lnSpc>
            </a:pPr>
            <a:r>
              <a:rPr sz="1120" spc="84">
                <a:solidFill>
                  <a:srgbClr val="3D3D3D"/>
                </a:solidFill>
                <a:latin typeface="Microsoft YaHei"/>
                <a:ea typeface="Microsoft YaHei"/>
                <a:cs typeface="Microsoft YaHei"/>
              </a:rPr>
              <a:t>从泰勒斯到刘徽，</a:t>
            </a:r>
            <a:r>
              <a:rPr sz="1120" spc="84">
                <a:solidFill>
                  <a:srgbClr val="2F6B5E"/>
                </a:solidFill>
                <a:latin typeface="Microsoft YaHei"/>
                <a:ea typeface="Microsoft YaHei"/>
                <a:cs typeface="Microsoft YaHei"/>
              </a:rPr>
              <a:t>相似三角形</a:t>
            </a:r>
            <a:r>
              <a:rPr sz="1120" spc="84">
                <a:solidFill>
                  <a:srgbClr val="3D3D3D"/>
                </a:solidFill>
                <a:latin typeface="Microsoft YaHei"/>
                <a:ea typeface="Microsoft YaHei"/>
                <a:cs typeface="Microsoft YaHei"/>
              </a:rPr>
              <a:t>是人类丈量世界的工具</a:t>
            </a:r>
            <a:endParaRPr/>
          </a:p>
        </p:txBody>
      </p:sp>
      <p:sp>
        <p:nvSpPr>
          <p:cNvPr id="25" name="el-1785639330758-18"/>
          <p:cNvSpPr txBox="1"/>
          <p:nvPr/>
        </p:nvSpPr>
        <p:spPr>
          <a:xfrm>
            <a:off x="2481783" y="3008188"/>
            <a:ext cx="418035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98252">
              <a:lnSpc>
                <a:spcPct val="100000"/>
              </a:lnSpc>
            </a:pPr>
            <a:r>
              <a:rPr sz="1120" spc="84">
                <a:solidFill>
                  <a:srgbClr val="3D3D3D"/>
                </a:solidFill>
                <a:latin typeface="Microsoft YaHei"/>
                <a:ea typeface="Microsoft YaHei"/>
                <a:cs typeface="Microsoft YaHei"/>
              </a:rPr>
              <a:t>数学，让我们能看清远方的风景，也能理解世界的比例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17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2026-08-02T02:55:32.504Z</dcterms:created>
  <dcterms:modified xsi:type="dcterms:W3CDTF">2026-08-02T02:55:32.504Z</dcterms:modified>
</cp:coreProperties>
</file>