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  <Relationship Id="rId22" Type="http://schemas.openxmlformats.org/officeDocument/2006/relationships/theme" Target="theme/theme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0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6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240962-3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240332-2"/>
          <p:cNvSpPr/>
          <p:nvPr/>
        </p:nvSpPr>
        <p:spPr>
          <a:xfrm>
            <a:off x="2286000" y="285750"/>
            <a:ext cx="4572000" cy="4572000"/>
          </a:xfrm>
          <a:prstGeom prst="ellipse">
            <a:avLst/>
          </a:prstGeom>
          <a:solidFill>
            <a:srgbClr val="000000">
              <a:alpha val="0"/>
            </a:srgbClr>
          </a:solidFill>
          <a:ln w="7144" algn="in">
            <a:solidFill>
              <a:srgbClr val="C4BAA8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el-1785639240493-4"/>
          <p:cNvSpPr/>
          <p:nvPr/>
        </p:nvSpPr>
        <p:spPr>
          <a:xfrm>
            <a:off x="2921794" y="921544"/>
            <a:ext cx="3286125" cy="3286125"/>
          </a:xfrm>
          <a:prstGeom prst="ellipse">
            <a:avLst/>
          </a:prstGeom>
          <a:noFill/>
          <a:ln w="7144" algn="in">
            <a:solidFill>
              <a:srgbClr val="C4BAA8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5639240493-5"/>
          <p:cNvSpPr/>
          <p:nvPr/>
        </p:nvSpPr>
        <p:spPr>
          <a:xfrm>
            <a:off x="3564731" y="1564481"/>
            <a:ext cx="2000250" cy="2000250"/>
          </a:xfrm>
          <a:prstGeom prst="ellipse">
            <a:avLst/>
          </a:prstGeom>
          <a:noFill/>
          <a:ln w="7144" algn="in">
            <a:solidFill>
              <a:srgbClr val="1E6B5E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5639240332-3"/>
          <p:cNvSpPr/>
          <p:nvPr/>
        </p:nvSpPr>
        <p:spPr>
          <a:xfrm>
            <a:off x="7000875" y="3143250"/>
            <a:ext cx="2143125" cy="2000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00000"/>
                </a:moveTo>
                <a:lnTo>
                  <a:pt x="10111" y="100000"/>
                </a:lnTo>
                <a:lnTo>
                  <a:pt x="7084" y="94590"/>
                </a:lnTo>
                <a:lnTo>
                  <a:pt x="4569" y="88886"/>
                </a:lnTo>
                <a:lnTo>
                  <a:pt x="2582" y="82948"/>
                </a:lnTo>
                <a:lnTo>
                  <a:pt x="1151" y="76829"/>
                </a:lnTo>
                <a:lnTo>
                  <a:pt x="289" y="70586"/>
                </a:lnTo>
                <a:lnTo>
                  <a:pt x="0" y="64286"/>
                </a:lnTo>
                <a:lnTo>
                  <a:pt x="289" y="57986"/>
                </a:lnTo>
                <a:lnTo>
                  <a:pt x="1151" y="51743"/>
                </a:lnTo>
                <a:lnTo>
                  <a:pt x="2582" y="45624"/>
                </a:lnTo>
                <a:lnTo>
                  <a:pt x="4569" y="39686"/>
                </a:lnTo>
                <a:lnTo>
                  <a:pt x="7084" y="33981"/>
                </a:lnTo>
                <a:lnTo>
                  <a:pt x="10111" y="28571"/>
                </a:lnTo>
                <a:lnTo>
                  <a:pt x="13618" y="23505"/>
                </a:lnTo>
                <a:lnTo>
                  <a:pt x="17573" y="18829"/>
                </a:lnTo>
                <a:lnTo>
                  <a:pt x="21938" y="14590"/>
                </a:lnTo>
                <a:lnTo>
                  <a:pt x="26667" y="10833"/>
                </a:lnTo>
                <a:lnTo>
                  <a:pt x="31716" y="7590"/>
                </a:lnTo>
                <a:lnTo>
                  <a:pt x="37040" y="4895"/>
                </a:lnTo>
                <a:lnTo>
                  <a:pt x="42582" y="2767"/>
                </a:lnTo>
                <a:lnTo>
                  <a:pt x="48293" y="1233"/>
                </a:lnTo>
                <a:lnTo>
                  <a:pt x="54120" y="310"/>
                </a:lnTo>
                <a:lnTo>
                  <a:pt x="60000" y="0"/>
                </a:lnTo>
                <a:lnTo>
                  <a:pt x="65880" y="310"/>
                </a:lnTo>
                <a:lnTo>
                  <a:pt x="71707" y="1233"/>
                </a:lnTo>
                <a:lnTo>
                  <a:pt x="77418" y="2767"/>
                </a:lnTo>
                <a:lnTo>
                  <a:pt x="82960" y="4895"/>
                </a:lnTo>
                <a:lnTo>
                  <a:pt x="88284" y="7590"/>
                </a:lnTo>
                <a:lnTo>
                  <a:pt x="93333" y="10833"/>
                </a:lnTo>
                <a:lnTo>
                  <a:pt x="98062" y="14590"/>
                </a:lnTo>
                <a:lnTo>
                  <a:pt x="100000" y="16471"/>
                </a:lnTo>
                <a:close/>
              </a:path>
            </a:pathLst>
          </a:custGeom>
          <a:solidFill>
            <a:srgbClr val="1E6B5E">
              <a:alpha val="4000"/>
            </a:srgbClr>
          </a:solidFill>
          <a:ln w="21431" algn="in">
            <a:solidFill>
              <a:srgbClr val="1E6B5E">
                <a:alpha val="2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7" name="el-1785639240493-6"/>
          <p:cNvSpPr/>
          <p:nvPr/>
        </p:nvSpPr>
        <p:spPr>
          <a:xfrm>
            <a:off x="7558088" y="3700463"/>
            <a:ext cx="1428750" cy="1428750"/>
          </a:xfrm>
          <a:prstGeom prst="ellipse">
            <a:avLst/>
          </a:prstGeom>
          <a:noFill/>
          <a:ln w="14288" algn="in">
            <a:solidFill>
              <a:srgbClr val="1E6B5E">
                <a:alpha val="18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8" name="el-1785639240494-7"/>
          <p:cNvSpPr/>
          <p:nvPr/>
        </p:nvSpPr>
        <p:spPr>
          <a:xfrm>
            <a:off x="7950994" y="4093369"/>
            <a:ext cx="642938" cy="642938"/>
          </a:xfrm>
          <a:prstGeom prst="ellipse">
            <a:avLst/>
          </a:prstGeom>
          <a:solidFill>
            <a:srgbClr val="1E6B5E">
              <a:alpha val="4000"/>
            </a:srgbClr>
          </a:solidFill>
          <a:ln w="14288" algn="in">
            <a:solidFill>
              <a:srgbClr val="1E6B5E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el-1785639240931-28"/>
          <p:cNvPicPr/>
          <p:nvPr/>
        </p:nvPicPr>
        <p:blipFill>
          <a:blip r:embed="rId3"/>
          <a:stretch>
            <a:fillRect/>
          </a:stretch>
        </p:blipFill>
        <p:spPr>
          <a:xfrm rot="-2159999">
            <a:off x="7956479" y="4097473"/>
            <a:ext cx="71438" cy="85725"/>
          </a:xfrm>
          <a:prstGeom prst="rect">
            <a:avLst/>
          </a:prstGeom>
          <a:ln>
            <a:noFill/>
          </a:ln>
        </p:spPr>
      </p:pic>
      <p:cxnSp>
        <p:nvCxnSpPr>
          <p:cNvPr id="10" name="el-1785639240931-29"/>
          <p:cNvCxnSpPr/>
          <p:nvPr/>
        </p:nvCxnSpPr>
        <p:spPr>
          <a:xfrm>
            <a:off x="7357464" y="4249551"/>
            <a:ext cx="644134" cy="914"/>
          </a:xfrm>
          <a:prstGeom prst="line">
            <a:avLst/>
          </a:prstGeom>
          <a:ln w="14288" cap="flat">
            <a:solidFill>
              <a:srgbClr val="1E6B5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639240968-31"/>
          <p:cNvSpPr/>
          <p:nvPr/>
        </p:nvSpPr>
        <p:spPr>
          <a:xfrm>
            <a:off x="1645890" y="617190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1E6B5E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40969-32"/>
          <p:cNvSpPr/>
          <p:nvPr/>
        </p:nvSpPr>
        <p:spPr>
          <a:xfrm>
            <a:off x="7046640" y="1234381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1E6B5E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40969-33"/>
          <p:cNvSpPr/>
          <p:nvPr/>
        </p:nvSpPr>
        <p:spPr>
          <a:xfrm>
            <a:off x="914400" y="3617640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1E6B5E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40970-34"/>
          <p:cNvSpPr/>
          <p:nvPr/>
        </p:nvSpPr>
        <p:spPr>
          <a:xfrm>
            <a:off x="7778130" y="4234830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1E6B5E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40970-35"/>
          <p:cNvSpPr/>
          <p:nvPr/>
        </p:nvSpPr>
        <p:spPr>
          <a:xfrm>
            <a:off x="731490" y="2468835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1E6B5E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40970-36"/>
          <p:cNvSpPr/>
          <p:nvPr/>
        </p:nvSpPr>
        <p:spPr>
          <a:xfrm>
            <a:off x="8326785" y="925785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1E6B5E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40331-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6F2EB">
              <a:alpha val="7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40498-12"/>
          <p:cNvSpPr/>
          <p:nvPr/>
        </p:nvSpPr>
        <p:spPr>
          <a:xfrm>
            <a:off x="4286250" y="2995613"/>
            <a:ext cx="571500" cy="14288"/>
          </a:xfrm>
          <a:prstGeom prst="roundRect">
            <a:avLst>
              <a:gd name="adj" fmla="val 50000"/>
            </a:avLst>
          </a:prstGeom>
          <a:solidFill>
            <a:srgbClr val="C4BA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40497-11"/>
          <p:cNvSpPr/>
          <p:nvPr/>
        </p:nvSpPr>
        <p:spPr>
          <a:xfrm>
            <a:off x="3421856" y="3209925"/>
            <a:ext cx="2300288" cy="309563"/>
          </a:xfrm>
          <a:prstGeom prst="roundRect">
            <a:avLst>
              <a:gd name="adj" fmla="val 50000"/>
            </a:avLst>
          </a:prstGeom>
          <a:solidFill>
            <a:srgbClr val="F6F2EB">
              <a:alpha val="60000"/>
            </a:srgbClr>
          </a:solidFill>
          <a:ln w="7144" algn="in">
            <a:solidFill>
              <a:srgbClr val="C4BAA8">
                <a:alpha val="3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el-1785639240970-37"/>
          <p:cNvSpPr/>
          <p:nvPr/>
        </p:nvSpPr>
        <p:spPr>
          <a:xfrm>
            <a:off x="2522711" y="3750301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240499-13"/>
          <p:cNvSpPr/>
          <p:nvPr/>
        </p:nvSpPr>
        <p:spPr>
          <a:xfrm>
            <a:off x="3567485" y="3779044"/>
            <a:ext cx="28575" cy="28575"/>
          </a:xfrm>
          <a:prstGeom prst="ellipse">
            <a:avLst/>
          </a:prstGeom>
          <a:solidFill>
            <a:srgbClr val="C4BA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240971-38"/>
          <p:cNvSpPr/>
          <p:nvPr/>
        </p:nvSpPr>
        <p:spPr>
          <a:xfrm>
            <a:off x="3778225" y="3743325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57273" y="60636"/>
                </a:moveTo>
                <a:lnTo>
                  <a:pt x="57273" y="60636"/>
                </a:lnTo>
                <a:lnTo>
                  <a:pt x="30182" y="71000"/>
                </a:lnTo>
                <a:cubicBezTo>
                  <a:pt x="28303" y="71545"/>
                  <a:pt x="26758" y="71182"/>
                  <a:pt x="25545" y="69909"/>
                </a:cubicBezTo>
                <a:lnTo>
                  <a:pt x="25545" y="69909"/>
                </a:lnTo>
                <a:cubicBezTo>
                  <a:pt x="24273" y="68697"/>
                  <a:pt x="23909" y="67152"/>
                  <a:pt x="24455" y="65273"/>
                </a:cubicBezTo>
                <a:lnTo>
                  <a:pt x="24455" y="65273"/>
                </a:lnTo>
                <a:lnTo>
                  <a:pt x="34818" y="38182"/>
                </a:lnTo>
                <a:cubicBezTo>
                  <a:pt x="35485" y="36606"/>
                  <a:pt x="36606" y="35485"/>
                  <a:pt x="38182" y="34818"/>
                </a:cubicBezTo>
                <a:lnTo>
                  <a:pt x="38182" y="34818"/>
                </a:lnTo>
                <a:lnTo>
                  <a:pt x="65273" y="24455"/>
                </a:lnTo>
                <a:cubicBezTo>
                  <a:pt x="67152" y="23909"/>
                  <a:pt x="68697" y="24273"/>
                  <a:pt x="69909" y="25545"/>
                </a:cubicBezTo>
                <a:lnTo>
                  <a:pt x="69909" y="25545"/>
                </a:lnTo>
                <a:cubicBezTo>
                  <a:pt x="71182" y="26758"/>
                  <a:pt x="71545" y="28303"/>
                  <a:pt x="71000" y="30182"/>
                </a:cubicBezTo>
                <a:lnTo>
                  <a:pt x="71000" y="30182"/>
                </a:lnTo>
                <a:lnTo>
                  <a:pt x="60636" y="57273"/>
                </a:lnTo>
                <a:cubicBezTo>
                  <a:pt x="59970" y="58848"/>
                  <a:pt x="58848" y="59970"/>
                  <a:pt x="57273" y="60636"/>
                </a:cubicBezTo>
                <a:lnTo>
                  <a:pt x="57273" y="60636"/>
                </a:lnTo>
                <a:moveTo>
                  <a:pt x="53727" y="47727"/>
                </a:moveTo>
                <a:lnTo>
                  <a:pt x="53727" y="47727"/>
                </a:lnTo>
                <a:cubicBezTo>
                  <a:pt x="53727" y="45970"/>
                  <a:pt x="53152" y="44545"/>
                  <a:pt x="52000" y="43455"/>
                </a:cubicBezTo>
                <a:lnTo>
                  <a:pt x="52000" y="43455"/>
                </a:lnTo>
                <a:lnTo>
                  <a:pt x="52000" y="43455"/>
                </a:lnTo>
                <a:cubicBezTo>
                  <a:pt x="50909" y="42303"/>
                  <a:pt x="49485" y="41727"/>
                  <a:pt x="47727" y="41727"/>
                </a:cubicBezTo>
                <a:lnTo>
                  <a:pt x="47727" y="41727"/>
                </a:lnTo>
                <a:cubicBezTo>
                  <a:pt x="45970" y="41727"/>
                  <a:pt x="44545" y="42303"/>
                  <a:pt x="43455" y="43455"/>
                </a:cubicBezTo>
                <a:lnTo>
                  <a:pt x="43455" y="43455"/>
                </a:lnTo>
                <a:cubicBezTo>
                  <a:pt x="42303" y="44545"/>
                  <a:pt x="41727" y="45970"/>
                  <a:pt x="41727" y="47727"/>
                </a:cubicBezTo>
                <a:lnTo>
                  <a:pt x="41727" y="47727"/>
                </a:lnTo>
                <a:cubicBezTo>
                  <a:pt x="41727" y="49485"/>
                  <a:pt x="42303" y="50909"/>
                  <a:pt x="43455" y="52000"/>
                </a:cubicBezTo>
                <a:lnTo>
                  <a:pt x="43455" y="52000"/>
                </a:lnTo>
                <a:cubicBezTo>
                  <a:pt x="44545" y="53152"/>
                  <a:pt x="45970" y="53727"/>
                  <a:pt x="47727" y="53727"/>
                </a:cubicBezTo>
                <a:lnTo>
                  <a:pt x="47727" y="53727"/>
                </a:lnTo>
                <a:cubicBezTo>
                  <a:pt x="49485" y="53727"/>
                  <a:pt x="50909" y="53152"/>
                  <a:pt x="52000" y="52000"/>
                </a:cubicBezTo>
                <a:lnTo>
                  <a:pt x="52000" y="52000"/>
                </a:lnTo>
                <a:cubicBezTo>
                  <a:pt x="53152" y="50909"/>
                  <a:pt x="53727" y="49485"/>
                  <a:pt x="53727" y="47727"/>
                </a:cubicBezTo>
                <a:lnTo>
                  <a:pt x="53727" y="47727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240500-14"/>
          <p:cNvSpPr/>
          <p:nvPr/>
        </p:nvSpPr>
        <p:spPr>
          <a:xfrm>
            <a:off x="5105698" y="3779044"/>
            <a:ext cx="28575" cy="28575"/>
          </a:xfrm>
          <a:prstGeom prst="ellipse">
            <a:avLst/>
          </a:prstGeom>
          <a:solidFill>
            <a:srgbClr val="C4BA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240971-39"/>
          <p:cNvSpPr/>
          <p:nvPr/>
        </p:nvSpPr>
        <p:spPr>
          <a:xfrm>
            <a:off x="5316485" y="3748794"/>
            <a:ext cx="99919" cy="890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3900" y="2333"/>
                </a:moveTo>
                <a:lnTo>
                  <a:pt x="23900" y="2333"/>
                </a:lnTo>
                <a:cubicBezTo>
                  <a:pt x="24900" y="778"/>
                  <a:pt x="26200" y="0"/>
                  <a:pt x="27800" y="0"/>
                </a:cubicBezTo>
                <a:lnTo>
                  <a:pt x="27800" y="0"/>
                </a:lnTo>
                <a:lnTo>
                  <a:pt x="77100" y="0"/>
                </a:lnTo>
                <a:cubicBezTo>
                  <a:pt x="78700" y="0"/>
                  <a:pt x="80000" y="778"/>
                  <a:pt x="81000" y="2333"/>
                </a:cubicBezTo>
                <a:lnTo>
                  <a:pt x="81000" y="2333"/>
                </a:lnTo>
                <a:lnTo>
                  <a:pt x="103900" y="36889"/>
                </a:lnTo>
                <a:cubicBezTo>
                  <a:pt x="105300" y="39333"/>
                  <a:pt x="105233" y="41630"/>
                  <a:pt x="103700" y="43778"/>
                </a:cubicBezTo>
                <a:lnTo>
                  <a:pt x="103700" y="43778"/>
                </a:lnTo>
                <a:lnTo>
                  <a:pt x="56100" y="102111"/>
                </a:lnTo>
                <a:cubicBezTo>
                  <a:pt x="55167" y="103296"/>
                  <a:pt x="53967" y="103889"/>
                  <a:pt x="52500" y="103889"/>
                </a:cubicBezTo>
                <a:lnTo>
                  <a:pt x="52500" y="103889"/>
                </a:lnTo>
                <a:cubicBezTo>
                  <a:pt x="50967" y="103889"/>
                  <a:pt x="49733" y="103296"/>
                  <a:pt x="48800" y="102111"/>
                </a:cubicBezTo>
                <a:lnTo>
                  <a:pt x="48800" y="102111"/>
                </a:lnTo>
                <a:lnTo>
                  <a:pt x="1200" y="43778"/>
                </a:lnTo>
                <a:cubicBezTo>
                  <a:pt x="-333" y="41630"/>
                  <a:pt x="-400" y="39333"/>
                  <a:pt x="1000" y="36889"/>
                </a:cubicBezTo>
                <a:lnTo>
                  <a:pt x="1000" y="36889"/>
                </a:lnTo>
                <a:lnTo>
                  <a:pt x="23900" y="2333"/>
                </a:lnTo>
                <a:moveTo>
                  <a:pt x="31700" y="11444"/>
                </a:moveTo>
                <a:lnTo>
                  <a:pt x="31700" y="11444"/>
                </a:lnTo>
                <a:cubicBezTo>
                  <a:pt x="31033" y="12037"/>
                  <a:pt x="30900" y="12778"/>
                  <a:pt x="31300" y="13667"/>
                </a:cubicBezTo>
                <a:lnTo>
                  <a:pt x="31300" y="13667"/>
                </a:lnTo>
                <a:lnTo>
                  <a:pt x="43200" y="35556"/>
                </a:lnTo>
                <a:lnTo>
                  <a:pt x="12900" y="38333"/>
                </a:lnTo>
                <a:cubicBezTo>
                  <a:pt x="12033" y="38481"/>
                  <a:pt x="11533" y="39074"/>
                  <a:pt x="11400" y="40111"/>
                </a:cubicBezTo>
                <a:lnTo>
                  <a:pt x="11400" y="40111"/>
                </a:lnTo>
                <a:cubicBezTo>
                  <a:pt x="11533" y="41148"/>
                  <a:pt x="12033" y="41741"/>
                  <a:pt x="12900" y="41889"/>
                </a:cubicBezTo>
                <a:lnTo>
                  <a:pt x="12900" y="41889"/>
                </a:lnTo>
                <a:lnTo>
                  <a:pt x="52200" y="45556"/>
                </a:lnTo>
                <a:cubicBezTo>
                  <a:pt x="52400" y="45556"/>
                  <a:pt x="52500" y="45556"/>
                  <a:pt x="52500" y="45556"/>
                </a:cubicBezTo>
                <a:lnTo>
                  <a:pt x="52500" y="45556"/>
                </a:lnTo>
                <a:cubicBezTo>
                  <a:pt x="52500" y="45556"/>
                  <a:pt x="52567" y="45556"/>
                  <a:pt x="52700" y="45556"/>
                </a:cubicBezTo>
                <a:lnTo>
                  <a:pt x="52700" y="45556"/>
                </a:lnTo>
                <a:lnTo>
                  <a:pt x="92000" y="41889"/>
                </a:lnTo>
                <a:cubicBezTo>
                  <a:pt x="92867" y="41741"/>
                  <a:pt x="93367" y="41148"/>
                  <a:pt x="93500" y="40111"/>
                </a:cubicBezTo>
                <a:lnTo>
                  <a:pt x="93500" y="40111"/>
                </a:lnTo>
                <a:cubicBezTo>
                  <a:pt x="93367" y="39074"/>
                  <a:pt x="92867" y="38481"/>
                  <a:pt x="92000" y="38333"/>
                </a:cubicBezTo>
                <a:lnTo>
                  <a:pt x="92000" y="38333"/>
                </a:lnTo>
                <a:lnTo>
                  <a:pt x="61900" y="35556"/>
                </a:lnTo>
                <a:lnTo>
                  <a:pt x="73600" y="13667"/>
                </a:lnTo>
                <a:cubicBezTo>
                  <a:pt x="74000" y="12778"/>
                  <a:pt x="73867" y="12037"/>
                  <a:pt x="73200" y="11444"/>
                </a:cubicBezTo>
                <a:lnTo>
                  <a:pt x="73200" y="11444"/>
                </a:lnTo>
                <a:cubicBezTo>
                  <a:pt x="72333" y="10778"/>
                  <a:pt x="71567" y="10852"/>
                  <a:pt x="70900" y="11667"/>
                </a:cubicBezTo>
                <a:lnTo>
                  <a:pt x="70900" y="11667"/>
                </a:lnTo>
                <a:lnTo>
                  <a:pt x="52500" y="33778"/>
                </a:lnTo>
                <a:lnTo>
                  <a:pt x="34000" y="11667"/>
                </a:lnTo>
                <a:cubicBezTo>
                  <a:pt x="33333" y="10852"/>
                  <a:pt x="32567" y="10778"/>
                  <a:pt x="31700" y="11444"/>
                </a:cubicBezTo>
                <a:lnTo>
                  <a:pt x="31700" y="11444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240497-9"/>
          <p:cNvSpPr txBox="1"/>
          <p:nvPr/>
        </p:nvSpPr>
        <p:spPr>
          <a:xfrm>
            <a:off x="3154338" y="1276350"/>
            <a:ext cx="283532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338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—— 传统文化 · 几何溯源 ——</a:t>
            </a:r>
            <a:endParaRPr/>
          </a:p>
        </p:txBody>
      </p:sp>
      <p:sp>
        <p:nvSpPr>
          <p:cNvPr id="26" name="el-1785639240497-8"/>
          <p:cNvSpPr txBox="1"/>
          <p:nvPr/>
        </p:nvSpPr>
        <p:spPr>
          <a:xfrm>
            <a:off x="1730201" y="1638300"/>
            <a:ext cx="5683597" cy="1114425"/>
          </a:xfrm>
          <a:prstGeom prst="rect">
            <a:avLst/>
          </a:prstGeom>
          <a:noFill/>
          <a:ln>
            <a:noFill/>
          </a:ln>
          <a:effectLst>
            <a:outerShdw blurRad="85725" dist="14288" dir="5400000" sx="100000" sy="100000" kx="0" ky="0" algn="ctr">
              <a:srgbClr val="1E6B5E">
                <a:alpha val="8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ct val="130000"/>
              </a:lnSpc>
            </a:pPr>
            <a:r>
              <a:rPr b="1" sz="600" spc="338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2360" spc="338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「</a:t>
            </a:r>
            <a:r>
              <a:rPr b="1" sz="600" spc="338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3370" spc="338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圆</a:t>
            </a:r>
            <a:r>
              <a:rPr b="1" sz="600" spc="338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2360" spc="338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」</a:t>
            </a:r>
            <a:r>
              <a:rPr b="1" sz="600" spc="338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 </a:t>
            </a:r>
            <a:endParaRPr/>
          </a:p>
          <a:p>
            <a:pPr algn="ctr">
              <a:lnSpc>
                <a:spcPct val="130000"/>
              </a:lnSpc>
            </a:pPr>
            <a:r>
              <a:rPr b="1" sz="3370" spc="338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从"天圆地方"到几何的完美</a:t>
            </a:r>
            <a:endParaRPr/>
          </a:p>
        </p:txBody>
      </p:sp>
      <p:sp>
        <p:nvSpPr>
          <p:cNvPr id="27" name="el-1785639240497-10"/>
          <p:cNvSpPr txBox="1"/>
          <p:nvPr/>
        </p:nvSpPr>
        <p:spPr>
          <a:xfrm>
            <a:off x="3550444" y="3259931"/>
            <a:ext cx="2043113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113">
                <a:solidFill>
                  <a:srgbClr val="4A3F35"/>
                </a:solidFill>
                <a:latin typeface="Microsoft YaHei"/>
                <a:ea typeface="Microsoft YaHei"/>
                <a:cs typeface="Microsoft YaHei"/>
              </a:rPr>
              <a:t>用传统文化理解数学之美</a:t>
            </a:r>
            <a:endParaRPr/>
          </a:p>
        </p:txBody>
      </p:sp>
      <p:sp>
        <p:nvSpPr>
          <p:cNvPr id="28" name="el-1785639240500-15"/>
          <p:cNvSpPr txBox="1"/>
          <p:nvPr/>
        </p:nvSpPr>
        <p:spPr>
          <a:xfrm>
            <a:off x="2660228" y="3719513"/>
            <a:ext cx="79295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169">
                <a:solidFill>
                  <a:srgbClr val="8C7E6E"/>
                </a:solidFill>
                <a:latin typeface="Microsoft YaHei"/>
                <a:ea typeface="Microsoft YaHei"/>
                <a:cs typeface="Microsoft YaHei"/>
              </a:rPr>
              <a:t>九年级数学</a:t>
            </a:r>
            <a:endParaRPr/>
          </a:p>
        </p:txBody>
      </p:sp>
      <p:sp>
        <p:nvSpPr>
          <p:cNvPr id="29" name="el-1785639240500-16"/>
          <p:cNvSpPr txBox="1"/>
          <p:nvPr/>
        </p:nvSpPr>
        <p:spPr>
          <a:xfrm>
            <a:off x="3903241" y="3719513"/>
            <a:ext cx="1088157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169">
                <a:solidFill>
                  <a:srgbClr val="8C7E6E"/>
                </a:solidFill>
                <a:latin typeface="Microsoft YaHei"/>
                <a:ea typeface="Microsoft YaHei"/>
                <a:cs typeface="Microsoft YaHei"/>
              </a:rPr>
              <a:t>第二十四章 · 圆</a:t>
            </a:r>
            <a:endParaRPr/>
          </a:p>
        </p:txBody>
      </p:sp>
      <p:sp>
        <p:nvSpPr>
          <p:cNvPr id="30" name="el-1785639240500-17"/>
          <p:cNvSpPr txBox="1"/>
          <p:nvPr/>
        </p:nvSpPr>
        <p:spPr>
          <a:xfrm>
            <a:off x="5441454" y="3719513"/>
            <a:ext cx="124762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169">
                <a:solidFill>
                  <a:srgbClr val="8C7E6E"/>
                </a:solidFill>
                <a:latin typeface="Microsoft YaHei"/>
                <a:ea typeface="Microsoft YaHei"/>
                <a:cs typeface="Microsoft YaHei"/>
              </a:rPr>
              <a:t>圆满 · 和谐 · 对称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F1B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239254-2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239119-3"/>
          <p:cNvSpPr/>
          <p:nvPr/>
        </p:nvSpPr>
        <p:spPr>
          <a:xfrm>
            <a:off x="6715125" y="3000375"/>
            <a:ext cx="2428875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00000"/>
                </a:moveTo>
                <a:lnTo>
                  <a:pt x="6043" y="100000"/>
                </a:lnTo>
                <a:lnTo>
                  <a:pt x="4702" y="96787"/>
                </a:lnTo>
                <a:lnTo>
                  <a:pt x="2659" y="90320"/>
                </a:lnTo>
                <a:lnTo>
                  <a:pt x="1188" y="83658"/>
                </a:lnTo>
                <a:lnTo>
                  <a:pt x="298" y="76862"/>
                </a:lnTo>
                <a:lnTo>
                  <a:pt x="0" y="70000"/>
                </a:lnTo>
                <a:lnTo>
                  <a:pt x="298" y="63138"/>
                </a:lnTo>
                <a:lnTo>
                  <a:pt x="1188" y="56342"/>
                </a:lnTo>
                <a:lnTo>
                  <a:pt x="2659" y="49680"/>
                </a:lnTo>
                <a:lnTo>
                  <a:pt x="4702" y="43213"/>
                </a:lnTo>
                <a:lnTo>
                  <a:pt x="7294" y="37004"/>
                </a:lnTo>
                <a:lnTo>
                  <a:pt x="10408" y="31111"/>
                </a:lnTo>
                <a:lnTo>
                  <a:pt x="14020" y="25591"/>
                </a:lnTo>
                <a:lnTo>
                  <a:pt x="18090" y="20502"/>
                </a:lnTo>
                <a:lnTo>
                  <a:pt x="22580" y="15889"/>
                </a:lnTo>
                <a:lnTo>
                  <a:pt x="27451" y="11796"/>
                </a:lnTo>
                <a:lnTo>
                  <a:pt x="32651" y="8267"/>
                </a:lnTo>
                <a:lnTo>
                  <a:pt x="38129" y="5329"/>
                </a:lnTo>
                <a:lnTo>
                  <a:pt x="43835" y="3013"/>
                </a:lnTo>
                <a:lnTo>
                  <a:pt x="49714" y="1347"/>
                </a:lnTo>
                <a:lnTo>
                  <a:pt x="55710" y="338"/>
                </a:lnTo>
                <a:lnTo>
                  <a:pt x="61765" y="0"/>
                </a:lnTo>
                <a:lnTo>
                  <a:pt x="67820" y="338"/>
                </a:lnTo>
                <a:lnTo>
                  <a:pt x="73816" y="1347"/>
                </a:lnTo>
                <a:lnTo>
                  <a:pt x="79694" y="3013"/>
                </a:lnTo>
                <a:lnTo>
                  <a:pt x="85400" y="5329"/>
                </a:lnTo>
                <a:lnTo>
                  <a:pt x="90878" y="8267"/>
                </a:lnTo>
                <a:lnTo>
                  <a:pt x="96078" y="11796"/>
                </a:lnTo>
                <a:lnTo>
                  <a:pt x="100000" y="1509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1E6B5E">
                <a:alpha val="18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" name="el-1785639239120-6"/>
          <p:cNvSpPr/>
          <p:nvPr/>
        </p:nvSpPr>
        <p:spPr>
          <a:xfrm>
            <a:off x="6943725" y="3228975"/>
            <a:ext cx="2528888" cy="2528888"/>
          </a:xfrm>
          <a:prstGeom prst="ellipse">
            <a:avLst/>
          </a:prstGeom>
          <a:noFill/>
          <a:ln w="7144" algn="in">
            <a:solidFill>
              <a:srgbClr val="1E6B5E">
                <a:alpha val="12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" name="el-1785639239120-7"/>
          <p:cNvSpPr/>
          <p:nvPr/>
        </p:nvSpPr>
        <p:spPr>
          <a:xfrm>
            <a:off x="7229475" y="3514725"/>
            <a:ext cx="1957388" cy="1957388"/>
          </a:xfrm>
          <a:prstGeom prst="ellipse">
            <a:avLst/>
          </a:prstGeom>
          <a:noFill/>
          <a:ln w="7144" algn="in">
            <a:solidFill>
              <a:srgbClr val="1E6B5E">
                <a:alpha val="8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6" name="el-1785639239119-4"/>
          <p:cNvSpPr/>
          <p:nvPr/>
        </p:nvSpPr>
        <p:spPr>
          <a:xfrm rot="-2520001">
            <a:off x="6753782" y="4173006"/>
            <a:ext cx="85725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6B5E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239122-8"/>
          <p:cNvSpPr txBox="1"/>
          <p:nvPr/>
        </p:nvSpPr>
        <p:spPr>
          <a:xfrm rot="-2520001">
            <a:off x="6768183" y="4452715"/>
            <a:ext cx="116979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6B5E">
                    <a:alpha val="50000"/>
                  </a:srgbClr>
                </a:solidFill>
                <a:latin typeface="Georgia"/>
                <a:ea typeface="Georgia"/>
                <a:cs typeface="Georgia"/>
              </a:rPr>
              <a:t>r</a:t>
            </a:r>
            <a:endParaRPr/>
          </a:p>
        </p:txBody>
      </p:sp>
      <p:sp>
        <p:nvSpPr>
          <p:cNvPr id="8" name="el-1785639239115-1"/>
          <p:cNvSpPr/>
          <p:nvPr/>
        </p:nvSpPr>
        <p:spPr>
          <a:xfrm>
            <a:off x="642938" y="714375"/>
            <a:ext cx="571500" cy="571500"/>
          </a:xfrm>
          <a:prstGeom prst="ellipse">
            <a:avLst/>
          </a:prstGeom>
          <a:solidFill>
            <a:srgbClr val="000000">
              <a:alpha val="0"/>
            </a:srgbClr>
          </a:solidFill>
          <a:ln w="7144" algn="in">
            <a:solidFill>
              <a:srgbClr val="1E6B5E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el-1785639239118-2"/>
          <p:cNvPicPr/>
          <p:nvPr/>
        </p:nvPicPr>
        <p:blipFill>
          <a:blip r:embed="rId3"/>
          <a:stretch>
            <a:fillRect/>
          </a:stretch>
        </p:blipFill>
        <p:spPr>
          <a:xfrm>
            <a:off x="840582" y="864394"/>
            <a:ext cx="192881" cy="171450"/>
          </a:xfrm>
          <a:prstGeom prst="rect">
            <a:avLst/>
          </a:prstGeom>
          <a:ln>
            <a:noFill/>
          </a:ln>
        </p:spPr>
      </p:pic>
      <p:sp>
        <p:nvSpPr>
          <p:cNvPr id="10" name="el-1785639239119-5"/>
          <p:cNvSpPr/>
          <p:nvPr/>
        </p:nvSpPr>
        <p:spPr>
          <a:xfrm>
            <a:off x="1000125" y="3643313"/>
            <a:ext cx="357188" cy="357188"/>
          </a:xfrm>
          <a:prstGeom prst="ellipse">
            <a:avLst/>
          </a:prstGeom>
          <a:solidFill>
            <a:srgbClr val="000000">
              <a:alpha val="0"/>
            </a:srgbClr>
          </a:solidFill>
          <a:ln w="7144" algn="in">
            <a:solidFill>
              <a:srgbClr val="1E6B5E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el-1785639239124-18"/>
          <p:cNvSpPr/>
          <p:nvPr/>
        </p:nvSpPr>
        <p:spPr>
          <a:xfrm>
            <a:off x="3779044" y="1543050"/>
            <a:ext cx="57150" cy="57150"/>
          </a:xfrm>
          <a:prstGeom prst="ellipse">
            <a:avLst/>
          </a:prstGeom>
          <a:solidFill>
            <a:srgbClr val="C4BAA8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5639239124-11"/>
          <p:cNvCxnSpPr/>
          <p:nvPr/>
        </p:nvCxnSpPr>
        <p:spPr>
          <a:xfrm>
            <a:off x="3964781" y="1571625"/>
            <a:ext cx="428625" cy="914"/>
          </a:xfrm>
          <a:prstGeom prst="line">
            <a:avLst/>
          </a:prstGeom>
          <a:ln w="9525" cap="flat">
            <a:solidFill>
              <a:srgbClr val="C4BAA8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639239125-19"/>
          <p:cNvSpPr/>
          <p:nvPr/>
        </p:nvSpPr>
        <p:spPr>
          <a:xfrm>
            <a:off x="4521994" y="1521619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6B5E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5639239124-12"/>
          <p:cNvCxnSpPr/>
          <p:nvPr/>
        </p:nvCxnSpPr>
        <p:spPr>
          <a:xfrm>
            <a:off x="4750594" y="1571625"/>
            <a:ext cx="428625" cy="914"/>
          </a:xfrm>
          <a:prstGeom prst="line">
            <a:avLst/>
          </a:prstGeom>
          <a:ln w="9525" cap="flat">
            <a:solidFill>
              <a:srgbClr val="C4BAA8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639239125-20"/>
          <p:cNvSpPr/>
          <p:nvPr/>
        </p:nvSpPr>
        <p:spPr>
          <a:xfrm>
            <a:off x="5307806" y="1543050"/>
            <a:ext cx="57150" cy="57150"/>
          </a:xfrm>
          <a:prstGeom prst="ellipse">
            <a:avLst/>
          </a:prstGeom>
          <a:solidFill>
            <a:srgbClr val="C4BAA8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5639239124-13"/>
          <p:cNvCxnSpPr/>
          <p:nvPr/>
        </p:nvCxnSpPr>
        <p:spPr>
          <a:xfrm>
            <a:off x="3904283" y="3479006"/>
            <a:ext cx="914" cy="142875"/>
          </a:xfrm>
          <a:prstGeom prst="line">
            <a:avLst/>
          </a:prstGeom>
          <a:ln w="9525" cap="flat">
            <a:solidFill>
              <a:srgbClr val="C4BAA8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-1785639239124-14"/>
          <p:cNvCxnSpPr/>
          <p:nvPr/>
        </p:nvCxnSpPr>
        <p:spPr>
          <a:xfrm>
            <a:off x="5079058" y="3479006"/>
            <a:ext cx="914" cy="142875"/>
          </a:xfrm>
          <a:prstGeom prst="line">
            <a:avLst/>
          </a:prstGeom>
          <a:ln w="9525" cap="flat">
            <a:solidFill>
              <a:srgbClr val="C4BAA8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639239123-9"/>
          <p:cNvSpPr txBox="1"/>
          <p:nvPr/>
        </p:nvSpPr>
        <p:spPr>
          <a:xfrm>
            <a:off x="2414588" y="1878806"/>
            <a:ext cx="4314825" cy="514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u="sng" sz="3370" spc="450">
                <a:solidFill>
                  <a:srgbClr val="F6F2EB"/>
                </a:solidFill>
                <a:uFill>
                  <a:solidFill>
                    <a:srgbClr val="1E6B5E"/>
                  </a:solidFill>
                </a:uFill>
                <a:latin typeface="SimSun"/>
                <a:ea typeface="SimSun"/>
                <a:cs typeface="SimSun"/>
              </a:rPr>
              <a:t>引子</a:t>
            </a:r>
            <a:r>
              <a:rPr sz="3370" spc="450">
                <a:solidFill>
                  <a:srgbClr val="EDE7DC"/>
                </a:solidFill>
                <a:latin typeface="SimSun"/>
                <a:ea typeface="SimSun"/>
                <a:cs typeface="SimSun"/>
              </a:rPr>
              <a:t>——万物皆圆</a:t>
            </a:r>
            <a:endParaRPr/>
          </a:p>
        </p:txBody>
      </p:sp>
      <p:sp>
        <p:nvSpPr>
          <p:cNvPr id="19" name="el-1785639239123-10"/>
          <p:cNvSpPr txBox="1"/>
          <p:nvPr/>
        </p:nvSpPr>
        <p:spPr>
          <a:xfrm>
            <a:off x="2686541" y="2621756"/>
            <a:ext cx="3770844" cy="514350"/>
          </a:xfrm>
          <a:prstGeom prst="rect">
            <a:avLst/>
          </a:prstGeom>
          <a:noFill/>
          <a:ln>
            <a:noFill/>
          </a:ln>
          <a:effectLst>
            <a:outerShdw blurRad="71438" dist="14288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2025"/>
              </a:lnSpc>
            </a:pPr>
            <a:r>
              <a:rPr sz="1350" spc="225">
                <a:solidFill>
                  <a:srgbClr val="EDE7DC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十五的满月、圆圆的月饼、古老的日晷……</a:t>
            </a:r>
            <a:endParaRPr/>
          </a:p>
          <a:p>
            <a:pPr algn="ctr">
              <a:lnSpc>
                <a:spcPts val="2025"/>
              </a:lnSpc>
            </a:pPr>
            <a:r>
              <a:rPr sz="1350" spc="225">
                <a:solidFill>
                  <a:srgbClr val="EDE7DC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圆，是大自然最完美的创造</a:t>
            </a:r>
            <a:endParaRPr/>
          </a:p>
        </p:txBody>
      </p:sp>
      <p:sp>
        <p:nvSpPr>
          <p:cNvPr id="20" name="el-1785639239124-15"/>
          <p:cNvSpPr txBox="1"/>
          <p:nvPr/>
        </p:nvSpPr>
        <p:spPr>
          <a:xfrm>
            <a:off x="3272061" y="3483769"/>
            <a:ext cx="507206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C4BAA8">
                    <a:alpha val="50000"/>
                  </a:srgbClr>
                </a:solidFill>
                <a:latin typeface="SimSun"/>
                <a:ea typeface="SimSun"/>
                <a:cs typeface="SimSun"/>
              </a:rPr>
              <a:t>天圆地方</a:t>
            </a:r>
            <a:endParaRPr/>
          </a:p>
        </p:txBody>
      </p:sp>
      <p:sp>
        <p:nvSpPr>
          <p:cNvPr id="21" name="el-1785639239124-16"/>
          <p:cNvSpPr txBox="1"/>
          <p:nvPr/>
        </p:nvSpPr>
        <p:spPr>
          <a:xfrm>
            <a:off x="4079304" y="3483769"/>
            <a:ext cx="874737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C4BAA8">
                    <a:alpha val="50000"/>
                  </a:srgbClr>
                </a:solidFill>
                <a:latin typeface="SimSun"/>
                <a:ea typeface="SimSun"/>
                <a:cs typeface="SimSun"/>
              </a:rPr>
              <a:t>● 圆满 · 和谐</a:t>
            </a:r>
            <a:endParaRPr/>
          </a:p>
        </p:txBody>
      </p:sp>
      <p:sp>
        <p:nvSpPr>
          <p:cNvPr id="22" name="el-1785639239124-17"/>
          <p:cNvSpPr txBox="1"/>
          <p:nvPr/>
        </p:nvSpPr>
        <p:spPr>
          <a:xfrm>
            <a:off x="5254079" y="3483769"/>
            <a:ext cx="667866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C4BAA8">
                    <a:alpha val="50000"/>
                  </a:srgbClr>
                </a:solidFill>
                <a:latin typeface="SimSun"/>
                <a:ea typeface="SimSun"/>
                <a:cs typeface="SimSun"/>
              </a:rPr>
              <a:t>○ 几何之源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6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40666-1"/>
          <p:cNvSpPr/>
          <p:nvPr/>
        </p:nvSpPr>
        <p:spPr>
          <a:xfrm>
            <a:off x="7429500" y="3571875"/>
            <a:ext cx="1714500" cy="1571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00000"/>
                </a:moveTo>
                <a:lnTo>
                  <a:pt x="10522" y="100000"/>
                </a:lnTo>
                <a:lnTo>
                  <a:pt x="9833" y="98988"/>
                </a:lnTo>
                <a:lnTo>
                  <a:pt x="6889" y="93636"/>
                </a:lnTo>
                <a:lnTo>
                  <a:pt x="4439" y="87988"/>
                </a:lnTo>
                <a:lnTo>
                  <a:pt x="2511" y="82109"/>
                </a:lnTo>
                <a:lnTo>
                  <a:pt x="1122" y="76048"/>
                </a:lnTo>
                <a:lnTo>
                  <a:pt x="283" y="69873"/>
                </a:lnTo>
                <a:lnTo>
                  <a:pt x="0" y="63636"/>
                </a:lnTo>
                <a:lnTo>
                  <a:pt x="283" y="57400"/>
                </a:lnTo>
                <a:lnTo>
                  <a:pt x="1122" y="51224"/>
                </a:lnTo>
                <a:lnTo>
                  <a:pt x="2511" y="45164"/>
                </a:lnTo>
                <a:lnTo>
                  <a:pt x="4439" y="39285"/>
                </a:lnTo>
                <a:lnTo>
                  <a:pt x="6889" y="33636"/>
                </a:lnTo>
                <a:lnTo>
                  <a:pt x="9833" y="28285"/>
                </a:lnTo>
                <a:lnTo>
                  <a:pt x="13239" y="23267"/>
                </a:lnTo>
                <a:lnTo>
                  <a:pt x="17083" y="18636"/>
                </a:lnTo>
                <a:lnTo>
                  <a:pt x="21328" y="14442"/>
                </a:lnTo>
                <a:lnTo>
                  <a:pt x="25928" y="10727"/>
                </a:lnTo>
                <a:lnTo>
                  <a:pt x="30833" y="7515"/>
                </a:lnTo>
                <a:lnTo>
                  <a:pt x="36011" y="4842"/>
                </a:lnTo>
                <a:lnTo>
                  <a:pt x="41400" y="2739"/>
                </a:lnTo>
                <a:lnTo>
                  <a:pt x="46956" y="1224"/>
                </a:lnTo>
                <a:lnTo>
                  <a:pt x="52617" y="309"/>
                </a:lnTo>
                <a:lnTo>
                  <a:pt x="58333" y="0"/>
                </a:lnTo>
                <a:lnTo>
                  <a:pt x="64050" y="309"/>
                </a:lnTo>
                <a:lnTo>
                  <a:pt x="69711" y="1224"/>
                </a:lnTo>
                <a:lnTo>
                  <a:pt x="75267" y="2739"/>
                </a:lnTo>
                <a:lnTo>
                  <a:pt x="80656" y="4842"/>
                </a:lnTo>
                <a:lnTo>
                  <a:pt x="85833" y="7515"/>
                </a:lnTo>
                <a:lnTo>
                  <a:pt x="90739" y="10727"/>
                </a:lnTo>
                <a:lnTo>
                  <a:pt x="95339" y="14442"/>
                </a:lnTo>
                <a:lnTo>
                  <a:pt x="99583" y="18636"/>
                </a:lnTo>
                <a:lnTo>
                  <a:pt x="100000" y="19139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1E6B5E">
                <a:alpha val="1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" name="el-1785639240666-2"/>
          <p:cNvSpPr/>
          <p:nvPr/>
        </p:nvSpPr>
        <p:spPr>
          <a:xfrm>
            <a:off x="7729538" y="3871913"/>
            <a:ext cx="1428750" cy="1428750"/>
          </a:xfrm>
          <a:prstGeom prst="ellipse">
            <a:avLst/>
          </a:prstGeom>
          <a:noFill/>
          <a:ln w="14288" algn="in">
            <a:solidFill>
              <a:srgbClr val="1E6B5E">
                <a:alpha val="1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" name="el-1785639240666-3"/>
          <p:cNvSpPr/>
          <p:nvPr/>
        </p:nvSpPr>
        <p:spPr>
          <a:xfrm>
            <a:off x="8015288" y="4157663"/>
            <a:ext cx="857250" cy="857250"/>
          </a:xfrm>
          <a:prstGeom prst="ellipse">
            <a:avLst/>
          </a:prstGeom>
          <a:noFill/>
          <a:ln w="14288" algn="in">
            <a:solidFill>
              <a:srgbClr val="1E6B5E">
                <a:alpha val="8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" name="el-1785639240976-40"/>
          <p:cNvSpPr/>
          <p:nvPr/>
        </p:nvSpPr>
        <p:spPr>
          <a:xfrm>
            <a:off x="428625" y="4280967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40675-18"/>
          <p:cNvSpPr/>
          <p:nvPr/>
        </p:nvSpPr>
        <p:spPr>
          <a:xfrm>
            <a:off x="3909045" y="1535832"/>
            <a:ext cx="200025" cy="200025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5639240675-19"/>
          <p:cNvSpPr/>
          <p:nvPr/>
        </p:nvSpPr>
        <p:spPr>
          <a:xfrm>
            <a:off x="5623545" y="1516782"/>
            <a:ext cx="1500188" cy="209550"/>
          </a:xfrm>
          <a:prstGeom prst="roundRect">
            <a:avLst>
              <a:gd name="adj" fmla="val 18182"/>
            </a:avLst>
          </a:prstGeom>
          <a:solidFill>
            <a:srgbClr val="1E6B5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240675-19__text"/>
          <p:cNvSpPr txBox="1"/>
          <p:nvPr/>
        </p:nvSpPr>
        <p:spPr>
          <a:xfrm>
            <a:off x="5623545" y="1516782"/>
            <a:ext cx="1500188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“圆，一中同长也”</a:t>
            </a:r>
            <a:endParaRPr/>
          </a:p>
        </p:txBody>
      </p:sp>
      <p:sp>
        <p:nvSpPr>
          <p:cNvPr id="9" name="el-1785639240676-21"/>
          <p:cNvSpPr/>
          <p:nvPr/>
        </p:nvSpPr>
        <p:spPr>
          <a:xfrm>
            <a:off x="3909045" y="1914451"/>
            <a:ext cx="200025" cy="200025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el-1785639240676-23"/>
          <p:cNvSpPr/>
          <p:nvPr/>
        </p:nvSpPr>
        <p:spPr>
          <a:xfrm>
            <a:off x="3909045" y="2528813"/>
            <a:ext cx="200025" cy="200025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5639240676-25"/>
          <p:cNvSpPr/>
          <p:nvPr/>
        </p:nvSpPr>
        <p:spPr>
          <a:xfrm>
            <a:off x="3909045" y="2907432"/>
            <a:ext cx="200025" cy="200025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639240677-26"/>
          <p:cNvSpPr/>
          <p:nvPr/>
        </p:nvSpPr>
        <p:spPr>
          <a:xfrm>
            <a:off x="4837733" y="2878857"/>
            <a:ext cx="771525" cy="292894"/>
          </a:xfrm>
          <a:prstGeom prst="roundRect">
            <a:avLst>
              <a:gd name="adj" fmla="val 26016"/>
            </a:avLst>
          </a:prstGeom>
          <a:solidFill>
            <a:srgbClr val="1E6B5E">
              <a:alpha val="4000"/>
            </a:srgbClr>
          </a:solidFill>
          <a:ln w="14288" algn="in">
            <a:solidFill>
              <a:srgbClr val="1E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5639240677-26__text"/>
          <p:cNvSpPr txBox="1"/>
          <p:nvPr/>
        </p:nvSpPr>
        <p:spPr>
          <a:xfrm>
            <a:off x="4837733" y="2878857"/>
            <a:ext cx="771525" cy="2928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天圆地方</a:t>
            </a:r>
            <a:endParaRPr/>
          </a:p>
        </p:txBody>
      </p:sp>
      <p:sp>
        <p:nvSpPr>
          <p:cNvPr id="14" name="el-1785639240669-9"/>
          <p:cNvSpPr/>
          <p:nvPr/>
        </p:nvSpPr>
        <p:spPr>
          <a:xfrm>
            <a:off x="3909045" y="3343201"/>
            <a:ext cx="4834905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228" y="0"/>
                </a:lnTo>
                <a:lnTo>
                  <a:pt x="98402" y="82"/>
                </a:lnTo>
                <a:lnTo>
                  <a:pt x="98575" y="347"/>
                </a:lnTo>
                <a:lnTo>
                  <a:pt x="98742" y="796"/>
                </a:lnTo>
                <a:lnTo>
                  <a:pt x="98906" y="1408"/>
                </a:lnTo>
                <a:lnTo>
                  <a:pt x="99063" y="2163"/>
                </a:lnTo>
                <a:lnTo>
                  <a:pt x="99213" y="3102"/>
                </a:lnTo>
                <a:lnTo>
                  <a:pt x="99352" y="4163"/>
                </a:lnTo>
                <a:lnTo>
                  <a:pt x="99480" y="5388"/>
                </a:lnTo>
                <a:lnTo>
                  <a:pt x="99598" y="6714"/>
                </a:lnTo>
                <a:lnTo>
                  <a:pt x="99701" y="8163"/>
                </a:lnTo>
                <a:lnTo>
                  <a:pt x="99791" y="9714"/>
                </a:lnTo>
                <a:lnTo>
                  <a:pt x="99864" y="11347"/>
                </a:lnTo>
                <a:lnTo>
                  <a:pt x="99923" y="13041"/>
                </a:lnTo>
                <a:lnTo>
                  <a:pt x="99967" y="14776"/>
                </a:lnTo>
                <a:lnTo>
                  <a:pt x="99992" y="16571"/>
                </a:lnTo>
                <a:lnTo>
                  <a:pt x="100000" y="18367"/>
                </a:lnTo>
                <a:lnTo>
                  <a:pt x="100000" y="81633"/>
                </a:lnTo>
                <a:lnTo>
                  <a:pt x="99992" y="83429"/>
                </a:lnTo>
                <a:lnTo>
                  <a:pt x="99967" y="85224"/>
                </a:lnTo>
                <a:lnTo>
                  <a:pt x="99923" y="86959"/>
                </a:lnTo>
                <a:lnTo>
                  <a:pt x="99864" y="88653"/>
                </a:lnTo>
                <a:lnTo>
                  <a:pt x="99791" y="90286"/>
                </a:lnTo>
                <a:lnTo>
                  <a:pt x="99701" y="91837"/>
                </a:lnTo>
                <a:lnTo>
                  <a:pt x="99598" y="93286"/>
                </a:lnTo>
                <a:lnTo>
                  <a:pt x="99480" y="94612"/>
                </a:lnTo>
                <a:lnTo>
                  <a:pt x="99352" y="95837"/>
                </a:lnTo>
                <a:lnTo>
                  <a:pt x="99213" y="96898"/>
                </a:lnTo>
                <a:lnTo>
                  <a:pt x="99063" y="97837"/>
                </a:lnTo>
                <a:lnTo>
                  <a:pt x="98906" y="98592"/>
                </a:lnTo>
                <a:lnTo>
                  <a:pt x="98742" y="99204"/>
                </a:lnTo>
                <a:lnTo>
                  <a:pt x="98575" y="99653"/>
                </a:lnTo>
                <a:lnTo>
                  <a:pt x="98402" y="99918"/>
                </a:lnTo>
                <a:lnTo>
                  <a:pt x="98228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EDE7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40670-11"/>
          <p:cNvSpPr/>
          <p:nvPr/>
        </p:nvSpPr>
        <p:spPr>
          <a:xfrm>
            <a:off x="3909045" y="3343201"/>
            <a:ext cx="4834905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42863" algn="in">
            <a:solidFill>
              <a:srgbClr val="1E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639240977-41"/>
          <p:cNvSpPr/>
          <p:nvPr/>
        </p:nvSpPr>
        <p:spPr>
          <a:xfrm>
            <a:off x="4094783" y="3543523"/>
            <a:ext cx="112514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9500"/>
                </a:moveTo>
                <a:lnTo>
                  <a:pt x="0" y="39500"/>
                </a:lnTo>
                <a:cubicBezTo>
                  <a:pt x="167" y="28333"/>
                  <a:pt x="2722" y="19000"/>
                  <a:pt x="7667" y="11500"/>
                </a:cubicBezTo>
                <a:lnTo>
                  <a:pt x="7667" y="11500"/>
                </a:lnTo>
                <a:lnTo>
                  <a:pt x="7667" y="11500"/>
                </a:lnTo>
                <a:cubicBezTo>
                  <a:pt x="12667" y="4083"/>
                  <a:pt x="18889" y="250"/>
                  <a:pt x="26333" y="0"/>
                </a:cubicBezTo>
                <a:lnTo>
                  <a:pt x="26333" y="0"/>
                </a:lnTo>
                <a:lnTo>
                  <a:pt x="28167" y="0"/>
                </a:lnTo>
                <a:cubicBezTo>
                  <a:pt x="30167" y="0"/>
                  <a:pt x="31833" y="1000"/>
                  <a:pt x="33167" y="3000"/>
                </a:cubicBezTo>
                <a:lnTo>
                  <a:pt x="33167" y="3000"/>
                </a:lnTo>
                <a:cubicBezTo>
                  <a:pt x="34500" y="4917"/>
                  <a:pt x="35167" y="7417"/>
                  <a:pt x="35167" y="10500"/>
                </a:cubicBezTo>
                <a:lnTo>
                  <a:pt x="35167" y="10500"/>
                </a:lnTo>
                <a:cubicBezTo>
                  <a:pt x="35167" y="13583"/>
                  <a:pt x="34500" y="16125"/>
                  <a:pt x="33167" y="18125"/>
                </a:cubicBezTo>
                <a:lnTo>
                  <a:pt x="33167" y="18125"/>
                </a:lnTo>
                <a:cubicBezTo>
                  <a:pt x="31833" y="20125"/>
                  <a:pt x="30167" y="21125"/>
                  <a:pt x="28167" y="21125"/>
                </a:cubicBezTo>
                <a:lnTo>
                  <a:pt x="28167" y="21125"/>
                </a:lnTo>
                <a:lnTo>
                  <a:pt x="26333" y="21125"/>
                </a:lnTo>
                <a:cubicBezTo>
                  <a:pt x="22833" y="21292"/>
                  <a:pt x="19917" y="23042"/>
                  <a:pt x="17583" y="26375"/>
                </a:cubicBezTo>
                <a:lnTo>
                  <a:pt x="17583" y="26375"/>
                </a:lnTo>
                <a:cubicBezTo>
                  <a:pt x="15361" y="29875"/>
                  <a:pt x="14194" y="34250"/>
                  <a:pt x="14083" y="39500"/>
                </a:cubicBezTo>
                <a:lnTo>
                  <a:pt x="14083" y="39500"/>
                </a:lnTo>
                <a:lnTo>
                  <a:pt x="14083" y="42250"/>
                </a:lnTo>
                <a:lnTo>
                  <a:pt x="28167" y="42250"/>
                </a:lnTo>
                <a:cubicBezTo>
                  <a:pt x="32111" y="42417"/>
                  <a:pt x="35389" y="44500"/>
                  <a:pt x="38000" y="48500"/>
                </a:cubicBezTo>
                <a:lnTo>
                  <a:pt x="38000" y="48500"/>
                </a:lnTo>
                <a:cubicBezTo>
                  <a:pt x="40667" y="52417"/>
                  <a:pt x="42056" y="57333"/>
                  <a:pt x="42167" y="63250"/>
                </a:cubicBezTo>
                <a:lnTo>
                  <a:pt x="42167" y="63250"/>
                </a:lnTo>
                <a:lnTo>
                  <a:pt x="42167" y="84375"/>
                </a:lnTo>
                <a:cubicBezTo>
                  <a:pt x="42056" y="90292"/>
                  <a:pt x="40667" y="95250"/>
                  <a:pt x="38000" y="99250"/>
                </a:cubicBezTo>
                <a:lnTo>
                  <a:pt x="38000" y="99250"/>
                </a:lnTo>
                <a:cubicBezTo>
                  <a:pt x="35389" y="103167"/>
                  <a:pt x="32111" y="105250"/>
                  <a:pt x="28167" y="105500"/>
                </a:cubicBezTo>
                <a:lnTo>
                  <a:pt x="28167" y="105500"/>
                </a:lnTo>
                <a:lnTo>
                  <a:pt x="14083" y="105500"/>
                </a:lnTo>
                <a:cubicBezTo>
                  <a:pt x="10139" y="105250"/>
                  <a:pt x="6833" y="103167"/>
                  <a:pt x="4167" y="99250"/>
                </a:cubicBezTo>
                <a:lnTo>
                  <a:pt x="4167" y="99250"/>
                </a:lnTo>
                <a:cubicBezTo>
                  <a:pt x="1556" y="95250"/>
                  <a:pt x="167" y="90292"/>
                  <a:pt x="0" y="84375"/>
                </a:cubicBezTo>
                <a:lnTo>
                  <a:pt x="0" y="84375"/>
                </a:lnTo>
                <a:lnTo>
                  <a:pt x="0" y="73875"/>
                </a:lnTo>
                <a:lnTo>
                  <a:pt x="0" y="63250"/>
                </a:lnTo>
                <a:lnTo>
                  <a:pt x="0" y="39500"/>
                </a:lnTo>
                <a:moveTo>
                  <a:pt x="56250" y="39500"/>
                </a:moveTo>
                <a:lnTo>
                  <a:pt x="56250" y="39500"/>
                </a:lnTo>
                <a:cubicBezTo>
                  <a:pt x="56417" y="28333"/>
                  <a:pt x="58972" y="19000"/>
                  <a:pt x="63917" y="11500"/>
                </a:cubicBezTo>
                <a:lnTo>
                  <a:pt x="63917" y="11500"/>
                </a:lnTo>
                <a:lnTo>
                  <a:pt x="63917" y="11500"/>
                </a:lnTo>
                <a:cubicBezTo>
                  <a:pt x="68917" y="4083"/>
                  <a:pt x="75139" y="250"/>
                  <a:pt x="82583" y="0"/>
                </a:cubicBezTo>
                <a:lnTo>
                  <a:pt x="82583" y="0"/>
                </a:lnTo>
                <a:lnTo>
                  <a:pt x="84417" y="0"/>
                </a:lnTo>
                <a:cubicBezTo>
                  <a:pt x="86417" y="0"/>
                  <a:pt x="88083" y="1000"/>
                  <a:pt x="89417" y="3000"/>
                </a:cubicBezTo>
                <a:lnTo>
                  <a:pt x="89417" y="3000"/>
                </a:lnTo>
                <a:cubicBezTo>
                  <a:pt x="90750" y="4917"/>
                  <a:pt x="91417" y="7417"/>
                  <a:pt x="91417" y="10500"/>
                </a:cubicBezTo>
                <a:lnTo>
                  <a:pt x="91417" y="10500"/>
                </a:lnTo>
                <a:cubicBezTo>
                  <a:pt x="91417" y="13583"/>
                  <a:pt x="90750" y="16125"/>
                  <a:pt x="89417" y="18125"/>
                </a:cubicBezTo>
                <a:lnTo>
                  <a:pt x="89417" y="18125"/>
                </a:lnTo>
                <a:cubicBezTo>
                  <a:pt x="88083" y="20125"/>
                  <a:pt x="86417" y="21125"/>
                  <a:pt x="84417" y="21125"/>
                </a:cubicBezTo>
                <a:lnTo>
                  <a:pt x="84417" y="21125"/>
                </a:lnTo>
                <a:lnTo>
                  <a:pt x="82583" y="21125"/>
                </a:lnTo>
                <a:cubicBezTo>
                  <a:pt x="79083" y="21292"/>
                  <a:pt x="76167" y="23042"/>
                  <a:pt x="73833" y="26375"/>
                </a:cubicBezTo>
                <a:lnTo>
                  <a:pt x="73833" y="26375"/>
                </a:lnTo>
                <a:cubicBezTo>
                  <a:pt x="71611" y="29875"/>
                  <a:pt x="70444" y="34250"/>
                  <a:pt x="70333" y="39500"/>
                </a:cubicBezTo>
                <a:lnTo>
                  <a:pt x="70333" y="39500"/>
                </a:lnTo>
                <a:lnTo>
                  <a:pt x="70333" y="42250"/>
                </a:lnTo>
                <a:lnTo>
                  <a:pt x="84417" y="42250"/>
                </a:lnTo>
                <a:cubicBezTo>
                  <a:pt x="88361" y="42417"/>
                  <a:pt x="91639" y="44500"/>
                  <a:pt x="94250" y="48500"/>
                </a:cubicBezTo>
                <a:lnTo>
                  <a:pt x="94250" y="48500"/>
                </a:lnTo>
                <a:cubicBezTo>
                  <a:pt x="96917" y="52417"/>
                  <a:pt x="98306" y="57333"/>
                  <a:pt x="98417" y="63250"/>
                </a:cubicBezTo>
                <a:lnTo>
                  <a:pt x="98417" y="63250"/>
                </a:lnTo>
                <a:lnTo>
                  <a:pt x="98417" y="84375"/>
                </a:lnTo>
                <a:cubicBezTo>
                  <a:pt x="98306" y="90292"/>
                  <a:pt x="96917" y="95250"/>
                  <a:pt x="94250" y="99250"/>
                </a:cubicBezTo>
                <a:lnTo>
                  <a:pt x="94250" y="99250"/>
                </a:lnTo>
                <a:cubicBezTo>
                  <a:pt x="91639" y="103167"/>
                  <a:pt x="88361" y="105250"/>
                  <a:pt x="84417" y="105500"/>
                </a:cubicBezTo>
                <a:lnTo>
                  <a:pt x="84417" y="105500"/>
                </a:lnTo>
                <a:lnTo>
                  <a:pt x="70333" y="105500"/>
                </a:lnTo>
                <a:cubicBezTo>
                  <a:pt x="66389" y="105250"/>
                  <a:pt x="63083" y="103167"/>
                  <a:pt x="60417" y="99250"/>
                </a:cubicBezTo>
                <a:lnTo>
                  <a:pt x="60417" y="99250"/>
                </a:lnTo>
                <a:cubicBezTo>
                  <a:pt x="57806" y="95250"/>
                  <a:pt x="56417" y="90292"/>
                  <a:pt x="56250" y="84375"/>
                </a:cubicBezTo>
                <a:lnTo>
                  <a:pt x="56250" y="84375"/>
                </a:lnTo>
                <a:lnTo>
                  <a:pt x="56250" y="73875"/>
                </a:lnTo>
                <a:lnTo>
                  <a:pt x="56250" y="63250"/>
                </a:lnTo>
                <a:lnTo>
                  <a:pt x="56250" y="39500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40977-42"/>
          <p:cNvSpPr/>
          <p:nvPr/>
        </p:nvSpPr>
        <p:spPr>
          <a:xfrm>
            <a:off x="6261571" y="3543523"/>
            <a:ext cx="112514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417" y="65875"/>
                </a:moveTo>
                <a:lnTo>
                  <a:pt x="98417" y="65875"/>
                </a:lnTo>
                <a:cubicBezTo>
                  <a:pt x="98306" y="77125"/>
                  <a:pt x="95750" y="86458"/>
                  <a:pt x="90750" y="93875"/>
                </a:cubicBezTo>
                <a:lnTo>
                  <a:pt x="90750" y="93875"/>
                </a:lnTo>
                <a:lnTo>
                  <a:pt x="90750" y="93875"/>
                </a:lnTo>
                <a:cubicBezTo>
                  <a:pt x="85750" y="101375"/>
                  <a:pt x="79528" y="105250"/>
                  <a:pt x="72083" y="105500"/>
                </a:cubicBezTo>
                <a:lnTo>
                  <a:pt x="72083" y="105500"/>
                </a:lnTo>
                <a:lnTo>
                  <a:pt x="70333" y="105500"/>
                </a:lnTo>
                <a:cubicBezTo>
                  <a:pt x="68278" y="105500"/>
                  <a:pt x="66583" y="104500"/>
                  <a:pt x="65250" y="102500"/>
                </a:cubicBezTo>
                <a:lnTo>
                  <a:pt x="65250" y="102500"/>
                </a:lnTo>
                <a:cubicBezTo>
                  <a:pt x="63917" y="100500"/>
                  <a:pt x="63250" y="97958"/>
                  <a:pt x="63250" y="94875"/>
                </a:cubicBezTo>
                <a:lnTo>
                  <a:pt x="63250" y="94875"/>
                </a:lnTo>
                <a:cubicBezTo>
                  <a:pt x="63250" y="91792"/>
                  <a:pt x="63917" y="89292"/>
                  <a:pt x="65250" y="87375"/>
                </a:cubicBezTo>
                <a:lnTo>
                  <a:pt x="65250" y="87375"/>
                </a:lnTo>
                <a:cubicBezTo>
                  <a:pt x="66583" y="85375"/>
                  <a:pt x="68278" y="84375"/>
                  <a:pt x="70333" y="84375"/>
                </a:cubicBezTo>
                <a:lnTo>
                  <a:pt x="70333" y="84375"/>
                </a:lnTo>
                <a:lnTo>
                  <a:pt x="72083" y="84375"/>
                </a:lnTo>
                <a:cubicBezTo>
                  <a:pt x="75583" y="84125"/>
                  <a:pt x="78500" y="82375"/>
                  <a:pt x="80833" y="79125"/>
                </a:cubicBezTo>
                <a:lnTo>
                  <a:pt x="80833" y="79125"/>
                </a:lnTo>
                <a:cubicBezTo>
                  <a:pt x="83056" y="75625"/>
                  <a:pt x="84250" y="71208"/>
                  <a:pt x="84417" y="65875"/>
                </a:cubicBezTo>
                <a:lnTo>
                  <a:pt x="84417" y="65875"/>
                </a:lnTo>
                <a:lnTo>
                  <a:pt x="84417" y="63250"/>
                </a:lnTo>
                <a:lnTo>
                  <a:pt x="70333" y="63250"/>
                </a:lnTo>
                <a:cubicBezTo>
                  <a:pt x="66389" y="63083"/>
                  <a:pt x="63083" y="61000"/>
                  <a:pt x="60417" y="57000"/>
                </a:cubicBezTo>
                <a:lnTo>
                  <a:pt x="60417" y="57000"/>
                </a:lnTo>
                <a:cubicBezTo>
                  <a:pt x="57806" y="53083"/>
                  <a:pt x="56417" y="48167"/>
                  <a:pt x="56250" y="42250"/>
                </a:cubicBezTo>
                <a:lnTo>
                  <a:pt x="56250" y="42250"/>
                </a:lnTo>
                <a:lnTo>
                  <a:pt x="56250" y="21125"/>
                </a:lnTo>
                <a:cubicBezTo>
                  <a:pt x="56417" y="15208"/>
                  <a:pt x="57806" y="10250"/>
                  <a:pt x="60417" y="6250"/>
                </a:cubicBezTo>
                <a:lnTo>
                  <a:pt x="60417" y="6250"/>
                </a:lnTo>
                <a:cubicBezTo>
                  <a:pt x="63083" y="2333"/>
                  <a:pt x="66389" y="250"/>
                  <a:pt x="70333" y="0"/>
                </a:cubicBezTo>
                <a:lnTo>
                  <a:pt x="70333" y="0"/>
                </a:lnTo>
                <a:lnTo>
                  <a:pt x="84417" y="0"/>
                </a:lnTo>
                <a:cubicBezTo>
                  <a:pt x="88361" y="250"/>
                  <a:pt x="91639" y="2333"/>
                  <a:pt x="94250" y="6250"/>
                </a:cubicBezTo>
                <a:lnTo>
                  <a:pt x="94250" y="6250"/>
                </a:lnTo>
                <a:cubicBezTo>
                  <a:pt x="96917" y="10250"/>
                  <a:pt x="98306" y="15208"/>
                  <a:pt x="98417" y="21125"/>
                </a:cubicBezTo>
                <a:lnTo>
                  <a:pt x="98417" y="21125"/>
                </a:lnTo>
                <a:lnTo>
                  <a:pt x="98417" y="31625"/>
                </a:lnTo>
                <a:lnTo>
                  <a:pt x="98417" y="42250"/>
                </a:lnTo>
                <a:lnTo>
                  <a:pt x="98417" y="65875"/>
                </a:lnTo>
                <a:moveTo>
                  <a:pt x="42167" y="65875"/>
                </a:moveTo>
                <a:lnTo>
                  <a:pt x="42167" y="65875"/>
                </a:lnTo>
                <a:cubicBezTo>
                  <a:pt x="42056" y="77125"/>
                  <a:pt x="39500" y="86458"/>
                  <a:pt x="34500" y="93875"/>
                </a:cubicBezTo>
                <a:lnTo>
                  <a:pt x="34500" y="93875"/>
                </a:lnTo>
                <a:lnTo>
                  <a:pt x="34500" y="93875"/>
                </a:lnTo>
                <a:cubicBezTo>
                  <a:pt x="29500" y="101375"/>
                  <a:pt x="23278" y="105250"/>
                  <a:pt x="15833" y="105500"/>
                </a:cubicBezTo>
                <a:lnTo>
                  <a:pt x="15833" y="105500"/>
                </a:lnTo>
                <a:lnTo>
                  <a:pt x="14083" y="105500"/>
                </a:lnTo>
                <a:cubicBezTo>
                  <a:pt x="12028" y="105500"/>
                  <a:pt x="10333" y="104500"/>
                  <a:pt x="9000" y="102500"/>
                </a:cubicBezTo>
                <a:lnTo>
                  <a:pt x="9000" y="102500"/>
                </a:lnTo>
                <a:cubicBezTo>
                  <a:pt x="7667" y="100500"/>
                  <a:pt x="7000" y="97958"/>
                  <a:pt x="7000" y="94875"/>
                </a:cubicBezTo>
                <a:lnTo>
                  <a:pt x="7000" y="94875"/>
                </a:lnTo>
                <a:cubicBezTo>
                  <a:pt x="7000" y="91792"/>
                  <a:pt x="7667" y="89292"/>
                  <a:pt x="9000" y="87375"/>
                </a:cubicBezTo>
                <a:lnTo>
                  <a:pt x="9000" y="87375"/>
                </a:lnTo>
                <a:cubicBezTo>
                  <a:pt x="10333" y="85375"/>
                  <a:pt x="12028" y="84375"/>
                  <a:pt x="14083" y="84375"/>
                </a:cubicBezTo>
                <a:lnTo>
                  <a:pt x="14083" y="84375"/>
                </a:lnTo>
                <a:lnTo>
                  <a:pt x="15833" y="84375"/>
                </a:lnTo>
                <a:cubicBezTo>
                  <a:pt x="19333" y="84125"/>
                  <a:pt x="22250" y="82375"/>
                  <a:pt x="24583" y="79125"/>
                </a:cubicBezTo>
                <a:lnTo>
                  <a:pt x="24583" y="79125"/>
                </a:lnTo>
                <a:cubicBezTo>
                  <a:pt x="26806" y="75625"/>
                  <a:pt x="28000" y="71208"/>
                  <a:pt x="28167" y="65875"/>
                </a:cubicBezTo>
                <a:lnTo>
                  <a:pt x="28167" y="65875"/>
                </a:lnTo>
                <a:lnTo>
                  <a:pt x="28167" y="63250"/>
                </a:lnTo>
                <a:lnTo>
                  <a:pt x="14083" y="63250"/>
                </a:lnTo>
                <a:cubicBezTo>
                  <a:pt x="10139" y="63083"/>
                  <a:pt x="6833" y="61000"/>
                  <a:pt x="4167" y="57000"/>
                </a:cubicBezTo>
                <a:lnTo>
                  <a:pt x="4167" y="57000"/>
                </a:lnTo>
                <a:cubicBezTo>
                  <a:pt x="1556" y="53083"/>
                  <a:pt x="167" y="48167"/>
                  <a:pt x="0" y="42250"/>
                </a:cubicBezTo>
                <a:lnTo>
                  <a:pt x="0" y="42250"/>
                </a:lnTo>
                <a:lnTo>
                  <a:pt x="0" y="21125"/>
                </a:lnTo>
                <a:cubicBezTo>
                  <a:pt x="167" y="15208"/>
                  <a:pt x="1556" y="10250"/>
                  <a:pt x="4167" y="6250"/>
                </a:cubicBezTo>
                <a:lnTo>
                  <a:pt x="4167" y="6250"/>
                </a:lnTo>
                <a:cubicBezTo>
                  <a:pt x="6833" y="2333"/>
                  <a:pt x="10139" y="250"/>
                  <a:pt x="14083" y="0"/>
                </a:cubicBezTo>
                <a:lnTo>
                  <a:pt x="14083" y="0"/>
                </a:lnTo>
                <a:lnTo>
                  <a:pt x="28167" y="0"/>
                </a:lnTo>
                <a:cubicBezTo>
                  <a:pt x="32111" y="250"/>
                  <a:pt x="35389" y="2333"/>
                  <a:pt x="38000" y="6250"/>
                </a:cubicBezTo>
                <a:lnTo>
                  <a:pt x="38000" y="6250"/>
                </a:lnTo>
                <a:cubicBezTo>
                  <a:pt x="40667" y="10250"/>
                  <a:pt x="42056" y="15208"/>
                  <a:pt x="42167" y="21125"/>
                </a:cubicBezTo>
                <a:lnTo>
                  <a:pt x="42167" y="21125"/>
                </a:lnTo>
                <a:lnTo>
                  <a:pt x="42167" y="31625"/>
                </a:lnTo>
                <a:lnTo>
                  <a:pt x="42167" y="42250"/>
                </a:lnTo>
                <a:lnTo>
                  <a:pt x="42167" y="65875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40668-7"/>
          <p:cNvSpPr txBox="1"/>
          <p:nvPr/>
        </p:nvSpPr>
        <p:spPr>
          <a:xfrm>
            <a:off x="428625" y="4238104"/>
            <a:ext cx="1588071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5731">
              <a:lnSpc>
                <a:spcPct val="100000"/>
              </a:lnSpc>
            </a:pPr>
            <a:r>
              <a:rPr sz="900" spc="56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日晷——天圆地方的智慧</a:t>
            </a:r>
            <a:endParaRPr/>
          </a:p>
        </p:txBody>
      </p:sp>
      <p:sp>
        <p:nvSpPr>
          <p:cNvPr id="19" name="el-1785639240675-17"/>
          <p:cNvSpPr txBox="1"/>
          <p:nvPr/>
        </p:nvSpPr>
        <p:spPr>
          <a:xfrm>
            <a:off x="3859039" y="1570360"/>
            <a:ext cx="300038" cy="128588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20" name="el-1785639240674-13"/>
          <p:cNvSpPr txBox="1"/>
          <p:nvPr/>
        </p:nvSpPr>
        <p:spPr>
          <a:xfrm>
            <a:off x="4209083" y="1507257"/>
            <a:ext cx="4613449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战国《墨经》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记载：</a:t>
            </a: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　　　　　　　</a:t>
            </a:r>
            <a:endParaRPr/>
          </a:p>
        </p:txBody>
      </p:sp>
      <p:sp>
        <p:nvSpPr>
          <p:cNvPr id="21" name="el-1785639240675-20"/>
          <p:cNvSpPr txBox="1"/>
          <p:nvPr/>
        </p:nvSpPr>
        <p:spPr>
          <a:xfrm>
            <a:off x="3859039" y="1948979"/>
            <a:ext cx="300038" cy="128588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22" name="el-1785639240674-14"/>
          <p:cNvSpPr txBox="1"/>
          <p:nvPr/>
        </p:nvSpPr>
        <p:spPr>
          <a:xfrm>
            <a:off x="4209083" y="1885876"/>
            <a:ext cx="4550584" cy="4714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50000"/>
              </a:lnSpc>
            </a:pP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意思是：圆上各点到圆心的距离都等于半径</a:t>
            </a:r>
            <a:endParaRPr/>
          </a:p>
          <a:p>
            <a:pPr algn="l">
              <a:lnSpc>
                <a:spcPct val="150000"/>
              </a:lnSpc>
            </a:pPr>
            <a:r>
              <a:rPr sz="1120">
                <a:solidFill>
                  <a:srgbClr val="666666"/>
                </a:solidFill>
                <a:latin typeface="Microsoft YaHei"/>
                <a:ea typeface="Microsoft YaHei"/>
                <a:cs typeface="Microsoft YaHei"/>
              </a:rPr>
              <a:t>——世界上最早的圆的精确定义</a:t>
            </a:r>
            <a:endParaRPr/>
          </a:p>
        </p:txBody>
      </p:sp>
      <p:sp>
        <p:nvSpPr>
          <p:cNvPr id="23" name="el-1785639240676-22"/>
          <p:cNvSpPr txBox="1"/>
          <p:nvPr/>
        </p:nvSpPr>
        <p:spPr>
          <a:xfrm>
            <a:off x="3859039" y="2563341"/>
            <a:ext cx="300038" cy="128588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24" name="el-1785639240674-15"/>
          <p:cNvSpPr txBox="1"/>
          <p:nvPr/>
        </p:nvSpPr>
        <p:spPr>
          <a:xfrm>
            <a:off x="4209083" y="2500238"/>
            <a:ext cx="4613449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日晷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——利用日影计时的仪器，圆形盘面正是圆的经典应用</a:t>
            </a:r>
            <a:endParaRPr/>
          </a:p>
        </p:txBody>
      </p:sp>
      <p:sp>
        <p:nvSpPr>
          <p:cNvPr id="25" name="el-1785639240676-24"/>
          <p:cNvSpPr txBox="1"/>
          <p:nvPr/>
        </p:nvSpPr>
        <p:spPr>
          <a:xfrm>
            <a:off x="3859039" y="2941960"/>
            <a:ext cx="300038" cy="128588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/>
          </a:p>
        </p:txBody>
      </p:sp>
      <p:sp>
        <p:nvSpPr>
          <p:cNvPr id="26" name="el-1785639240674-16"/>
          <p:cNvSpPr txBox="1"/>
          <p:nvPr/>
        </p:nvSpPr>
        <p:spPr>
          <a:xfrm>
            <a:off x="4209083" y="2878857"/>
            <a:ext cx="4613449" cy="2928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古人说“　　　　　”，圆在中国文化中象征着</a:t>
            </a: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圆满、和谐</a:t>
            </a:r>
            <a:endParaRPr/>
          </a:p>
        </p:txBody>
      </p:sp>
      <p:sp>
        <p:nvSpPr>
          <p:cNvPr id="27" name="el-1785639240677-27"/>
          <p:cNvSpPr txBox="1"/>
          <p:nvPr/>
        </p:nvSpPr>
        <p:spPr>
          <a:xfrm>
            <a:off x="4264447" y="3467026"/>
            <a:ext cx="2018556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圆，一中同长也 —— 墨经</a:t>
            </a:r>
            <a:endParaRPr/>
          </a:p>
        </p:txBody>
      </p:sp>
      <p:sp>
        <p:nvSpPr>
          <p:cNvPr id="28" name="el-1785639240667-4"/>
          <p:cNvSpPr txBox="1"/>
          <p:nvPr/>
        </p:nvSpPr>
        <p:spPr>
          <a:xfrm>
            <a:off x="8302377" y="4898231"/>
            <a:ext cx="49872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03 / </a:t>
            </a:r>
            <a:r>
              <a:rPr b="1" sz="90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17</a:t>
            </a:r>
            <a:endParaRPr/>
          </a:p>
        </p:txBody>
      </p:sp>
      <p:sp>
        <p:nvSpPr>
          <p:cNvPr id="29" name="el-1785639240667-6"/>
          <p:cNvSpPr/>
          <p:nvPr/>
        </p:nvSpPr>
        <p:spPr>
          <a:xfrm>
            <a:off x="528638" y="234553"/>
            <a:ext cx="285750" cy="21431"/>
          </a:xfrm>
          <a:prstGeom prst="roundRect">
            <a:avLst>
              <a:gd name="adj" fmla="val 50000"/>
            </a:avLst>
          </a:pr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639240669-8"/>
          <p:cNvSpPr/>
          <p:nvPr/>
        </p:nvSpPr>
        <p:spPr>
          <a:xfrm>
            <a:off x="400050" y="929134"/>
            <a:ext cx="3223245" cy="32232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663" y="0"/>
                </a:moveTo>
                <a:lnTo>
                  <a:pt x="97337" y="0"/>
                </a:lnTo>
                <a:lnTo>
                  <a:pt x="97598" y="12"/>
                </a:lnTo>
                <a:lnTo>
                  <a:pt x="97858" y="50"/>
                </a:lnTo>
                <a:lnTo>
                  <a:pt x="98109" y="115"/>
                </a:lnTo>
                <a:lnTo>
                  <a:pt x="98355" y="204"/>
                </a:lnTo>
                <a:lnTo>
                  <a:pt x="98592" y="314"/>
                </a:lnTo>
                <a:lnTo>
                  <a:pt x="98817" y="450"/>
                </a:lnTo>
                <a:lnTo>
                  <a:pt x="99027" y="604"/>
                </a:lnTo>
                <a:lnTo>
                  <a:pt x="99219" y="781"/>
                </a:lnTo>
                <a:lnTo>
                  <a:pt x="99396" y="973"/>
                </a:lnTo>
                <a:lnTo>
                  <a:pt x="99550" y="1183"/>
                </a:lnTo>
                <a:lnTo>
                  <a:pt x="99686" y="1408"/>
                </a:lnTo>
                <a:lnTo>
                  <a:pt x="99796" y="1645"/>
                </a:lnTo>
                <a:lnTo>
                  <a:pt x="99885" y="1891"/>
                </a:lnTo>
                <a:lnTo>
                  <a:pt x="99950" y="2142"/>
                </a:lnTo>
                <a:lnTo>
                  <a:pt x="99988" y="2402"/>
                </a:lnTo>
                <a:lnTo>
                  <a:pt x="100000" y="2663"/>
                </a:lnTo>
                <a:lnTo>
                  <a:pt x="100000" y="97337"/>
                </a:lnTo>
                <a:lnTo>
                  <a:pt x="99988" y="97598"/>
                </a:lnTo>
                <a:lnTo>
                  <a:pt x="99950" y="97858"/>
                </a:lnTo>
                <a:lnTo>
                  <a:pt x="99885" y="98109"/>
                </a:lnTo>
                <a:lnTo>
                  <a:pt x="99796" y="98355"/>
                </a:lnTo>
                <a:lnTo>
                  <a:pt x="99686" y="98592"/>
                </a:lnTo>
                <a:lnTo>
                  <a:pt x="99550" y="98817"/>
                </a:lnTo>
                <a:lnTo>
                  <a:pt x="99396" y="99027"/>
                </a:lnTo>
                <a:lnTo>
                  <a:pt x="99219" y="99219"/>
                </a:lnTo>
                <a:lnTo>
                  <a:pt x="99027" y="99396"/>
                </a:lnTo>
                <a:lnTo>
                  <a:pt x="98817" y="99550"/>
                </a:lnTo>
                <a:lnTo>
                  <a:pt x="98592" y="99686"/>
                </a:lnTo>
                <a:lnTo>
                  <a:pt x="98355" y="99796"/>
                </a:lnTo>
                <a:lnTo>
                  <a:pt x="98109" y="99885"/>
                </a:lnTo>
                <a:lnTo>
                  <a:pt x="97858" y="99950"/>
                </a:lnTo>
                <a:lnTo>
                  <a:pt x="97598" y="99988"/>
                </a:lnTo>
                <a:lnTo>
                  <a:pt x="97337" y="100000"/>
                </a:lnTo>
                <a:lnTo>
                  <a:pt x="2663" y="100000"/>
                </a:lnTo>
                <a:lnTo>
                  <a:pt x="2402" y="99988"/>
                </a:lnTo>
                <a:lnTo>
                  <a:pt x="2142" y="99950"/>
                </a:lnTo>
                <a:lnTo>
                  <a:pt x="1891" y="99885"/>
                </a:lnTo>
                <a:lnTo>
                  <a:pt x="1645" y="99796"/>
                </a:lnTo>
                <a:lnTo>
                  <a:pt x="1408" y="99686"/>
                </a:lnTo>
                <a:lnTo>
                  <a:pt x="1183" y="99550"/>
                </a:lnTo>
                <a:lnTo>
                  <a:pt x="973" y="99396"/>
                </a:lnTo>
                <a:lnTo>
                  <a:pt x="781" y="99219"/>
                </a:lnTo>
                <a:lnTo>
                  <a:pt x="604" y="99027"/>
                </a:lnTo>
                <a:lnTo>
                  <a:pt x="450" y="98817"/>
                </a:lnTo>
                <a:lnTo>
                  <a:pt x="314" y="98592"/>
                </a:lnTo>
                <a:lnTo>
                  <a:pt x="204" y="98355"/>
                </a:lnTo>
                <a:lnTo>
                  <a:pt x="115" y="98109"/>
                </a:lnTo>
                <a:lnTo>
                  <a:pt x="50" y="97858"/>
                </a:lnTo>
                <a:lnTo>
                  <a:pt x="12" y="97598"/>
                </a:lnTo>
                <a:lnTo>
                  <a:pt x="0" y="97337"/>
                </a:lnTo>
                <a:lnTo>
                  <a:pt x="0" y="2663"/>
                </a:lnTo>
                <a:lnTo>
                  <a:pt x="12" y="2402"/>
                </a:lnTo>
                <a:lnTo>
                  <a:pt x="50" y="2142"/>
                </a:lnTo>
                <a:lnTo>
                  <a:pt x="115" y="1891"/>
                </a:lnTo>
                <a:lnTo>
                  <a:pt x="204" y="1645"/>
                </a:lnTo>
                <a:lnTo>
                  <a:pt x="314" y="1408"/>
                </a:lnTo>
                <a:lnTo>
                  <a:pt x="450" y="1183"/>
                </a:lnTo>
                <a:lnTo>
                  <a:pt x="604" y="973"/>
                </a:lnTo>
                <a:lnTo>
                  <a:pt x="781" y="781"/>
                </a:lnTo>
                <a:lnTo>
                  <a:pt x="973" y="604"/>
                </a:lnTo>
                <a:lnTo>
                  <a:pt x="1183" y="450"/>
                </a:lnTo>
                <a:lnTo>
                  <a:pt x="1408" y="314"/>
                </a:lnTo>
                <a:lnTo>
                  <a:pt x="1645" y="204"/>
                </a:lnTo>
                <a:lnTo>
                  <a:pt x="1891" y="115"/>
                </a:lnTo>
                <a:lnTo>
                  <a:pt x="2142" y="50"/>
                </a:lnTo>
                <a:lnTo>
                  <a:pt x="2402" y="12"/>
                </a:lnTo>
                <a:lnTo>
                  <a:pt x="2663" y="0"/>
                </a:lnTo>
                <a:close/>
              </a:path>
            </a:pathLst>
          </a:custGeom>
          <a:solidFill>
            <a:srgbClr val="EDE7DC"/>
          </a:solidFill>
          <a:ln>
            <a:noFill/>
          </a:ln>
          <a:effectLst>
            <a:outerShdw blurRad="171450" dist="57150" dir="5400000" sx="100000" sy="100000" kx="0" ky="0" algn="ctr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31" name="el-1785639240674-12"/>
          <p:cNvPicPr/>
          <p:nvPr/>
        </p:nvPicPr>
        <p:blipFill>
          <a:blip r:embed="rId2"/>
          <a:srcRect l="12500" t="0" r="12500" b="0"/>
          <a:stretch>
            <a:fillRect/>
          </a:stretch>
        </p:blipFill>
        <p:spPr>
          <a:xfrm>
            <a:off x="400050" y="929134"/>
            <a:ext cx="3223245" cy="3223245"/>
          </a:xfrm>
          <a:prstGeom prst="roundRect">
            <a:avLst>
              <a:gd name="adj" fmla="val 2660"/>
            </a:avLst>
          </a:prstGeom>
          <a:ln>
            <a:noFill/>
          </a:ln>
        </p:spPr>
      </p:pic>
      <p:sp>
        <p:nvSpPr>
          <p:cNvPr id="32" name="el-1785639240667-5"/>
          <p:cNvSpPr txBox="1"/>
          <p:nvPr/>
        </p:nvSpPr>
        <p:spPr>
          <a:xfrm>
            <a:off x="400050" y="116681"/>
            <a:ext cx="2121694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113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古人对圆的认识</a:t>
            </a:r>
            <a:endParaRPr/>
          </a:p>
        </p:txBody>
      </p:sp>
      <p:sp>
        <p:nvSpPr>
          <p:cNvPr id="33" name="el-1785639240669-10"/>
          <p:cNvSpPr/>
          <p:nvPr/>
        </p:nvSpPr>
        <p:spPr>
          <a:xfrm>
            <a:off x="3094658" y="3623742"/>
            <a:ext cx="571500" cy="571500"/>
          </a:xfrm>
          <a:prstGeom prst="ellipse">
            <a:avLst/>
          </a:prstGeom>
          <a:noFill/>
          <a:ln w="21431" algn="in">
            <a:solidFill>
              <a:srgbClr val="1E6B5E">
                <a:alpha val="2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6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39408-1"/>
          <p:cNvSpPr/>
          <p:nvPr/>
        </p:nvSpPr>
        <p:spPr>
          <a:xfrm>
            <a:off x="7643813" y="3786188"/>
            <a:ext cx="1500188" cy="1357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684" y="99650"/>
                </a:moveTo>
                <a:lnTo>
                  <a:pt x="10772" y="99650"/>
                </a:lnTo>
                <a:lnTo>
                  <a:pt x="9601" y="97902"/>
                </a:lnTo>
                <a:lnTo>
                  <a:pt x="6728" y="92608"/>
                </a:lnTo>
                <a:lnTo>
                  <a:pt x="4335" y="87021"/>
                </a:lnTo>
                <a:lnTo>
                  <a:pt x="2456" y="81210"/>
                </a:lnTo>
                <a:lnTo>
                  <a:pt x="1095" y="75217"/>
                </a:lnTo>
                <a:lnTo>
                  <a:pt x="272" y="69105"/>
                </a:lnTo>
                <a:lnTo>
                  <a:pt x="0" y="62937"/>
                </a:lnTo>
                <a:lnTo>
                  <a:pt x="272" y="56769"/>
                </a:lnTo>
                <a:lnTo>
                  <a:pt x="1095" y="50657"/>
                </a:lnTo>
                <a:lnTo>
                  <a:pt x="2456" y="44664"/>
                </a:lnTo>
                <a:lnTo>
                  <a:pt x="4335" y="38853"/>
                </a:lnTo>
                <a:lnTo>
                  <a:pt x="6728" y="33266"/>
                </a:lnTo>
                <a:lnTo>
                  <a:pt x="9601" y="27972"/>
                </a:lnTo>
                <a:lnTo>
                  <a:pt x="12930" y="23007"/>
                </a:lnTo>
                <a:lnTo>
                  <a:pt x="16684" y="18434"/>
                </a:lnTo>
                <a:lnTo>
                  <a:pt x="20823" y="14287"/>
                </a:lnTo>
                <a:lnTo>
                  <a:pt x="25316" y="10608"/>
                </a:lnTo>
                <a:lnTo>
                  <a:pt x="30108" y="7434"/>
                </a:lnTo>
                <a:lnTo>
                  <a:pt x="35165" y="4790"/>
                </a:lnTo>
                <a:lnTo>
                  <a:pt x="40424" y="2713"/>
                </a:lnTo>
                <a:lnTo>
                  <a:pt x="45848" y="1210"/>
                </a:lnTo>
                <a:lnTo>
                  <a:pt x="51380" y="301"/>
                </a:lnTo>
                <a:lnTo>
                  <a:pt x="56962" y="0"/>
                </a:lnTo>
                <a:lnTo>
                  <a:pt x="62544" y="301"/>
                </a:lnTo>
                <a:lnTo>
                  <a:pt x="68076" y="1210"/>
                </a:lnTo>
                <a:lnTo>
                  <a:pt x="73500" y="2713"/>
                </a:lnTo>
                <a:lnTo>
                  <a:pt x="78759" y="4790"/>
                </a:lnTo>
                <a:lnTo>
                  <a:pt x="83816" y="7434"/>
                </a:lnTo>
                <a:lnTo>
                  <a:pt x="88608" y="10608"/>
                </a:lnTo>
                <a:lnTo>
                  <a:pt x="93101" y="14287"/>
                </a:lnTo>
                <a:lnTo>
                  <a:pt x="97241" y="18434"/>
                </a:lnTo>
                <a:lnTo>
                  <a:pt x="99684" y="2141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1E6B5E">
                <a:alpha val="12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" name="el-1785639239408-2"/>
          <p:cNvSpPr/>
          <p:nvPr/>
        </p:nvSpPr>
        <p:spPr>
          <a:xfrm>
            <a:off x="7908131" y="4050506"/>
            <a:ext cx="1214438" cy="1214438"/>
          </a:xfrm>
          <a:prstGeom prst="ellipse">
            <a:avLst/>
          </a:prstGeom>
          <a:noFill/>
          <a:ln w="14288" algn="in">
            <a:solidFill>
              <a:srgbClr val="1E6B5E">
                <a:alpha val="8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" name="el-1785639239408-3"/>
          <p:cNvSpPr/>
          <p:nvPr/>
        </p:nvSpPr>
        <p:spPr>
          <a:xfrm>
            <a:off x="8158163" y="4300538"/>
            <a:ext cx="714375" cy="714375"/>
          </a:xfrm>
          <a:prstGeom prst="ellipse">
            <a:avLst/>
          </a:prstGeom>
          <a:noFill/>
          <a:ln w="14288" algn="in">
            <a:solidFill>
              <a:srgbClr val="1E6B5E">
                <a:alpha val="6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" name="el-1785639239410-8"/>
          <p:cNvSpPr/>
          <p:nvPr/>
        </p:nvSpPr>
        <p:spPr>
          <a:xfrm>
            <a:off x="400050" y="2932733"/>
            <a:ext cx="4057650" cy="1947863"/>
          </a:xfrm>
          <a:prstGeom prst="roundRect">
            <a:avLst>
              <a:gd name="adj" fmla="val 7824"/>
            </a:avLst>
          </a:prstGeom>
          <a:solidFill>
            <a:srgbClr val="EDE7DC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39417-23"/>
          <p:cNvSpPr/>
          <p:nvPr/>
        </p:nvSpPr>
        <p:spPr>
          <a:xfrm>
            <a:off x="1571625" y="3075608"/>
            <a:ext cx="171450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50000"/>
                </a:moveTo>
                <a:cubicBezTo>
                  <a:pt x="80000" y="69882"/>
                  <a:pt x="66569" y="86000"/>
                  <a:pt x="50000" y="86000"/>
                </a:cubicBezTo>
                <a:cubicBezTo>
                  <a:pt x="33431" y="86000"/>
                  <a:pt x="20000" y="69882"/>
                  <a:pt x="20000" y="50000"/>
                </a:cubicBezTo>
                <a:cubicBezTo>
                  <a:pt x="20000" y="30118"/>
                  <a:pt x="33431" y="14000"/>
                  <a:pt x="50000" y="14000"/>
                </a:cubicBezTo>
                <a:cubicBezTo>
                  <a:pt x="66569" y="14000"/>
                  <a:pt x="80000" y="30118"/>
                  <a:pt x="80000" y="50000"/>
                </a:cubicBezTo>
                <a:close/>
              </a:path>
            </a:pathLst>
          </a:custGeom>
          <a:noFill/>
          <a:ln w="17859" algn="ctr">
            <a:solidFill>
              <a:srgbClr val="1E6B5E">
                <a:alpha val="5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7" name="el-1785639239417-24"/>
          <p:cNvSpPr/>
          <p:nvPr/>
        </p:nvSpPr>
        <p:spPr>
          <a:xfrm>
            <a:off x="1571625" y="3075608"/>
            <a:ext cx="171450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50000"/>
                </a:moveTo>
                <a:cubicBezTo>
                  <a:pt x="80000" y="69882"/>
                  <a:pt x="66569" y="86000"/>
                  <a:pt x="50000" y="86000"/>
                </a:cubicBezTo>
                <a:cubicBezTo>
                  <a:pt x="33431" y="86000"/>
                  <a:pt x="20000" y="69882"/>
                  <a:pt x="20000" y="50000"/>
                </a:cubicBezTo>
                <a:cubicBezTo>
                  <a:pt x="20000" y="30118"/>
                  <a:pt x="33431" y="14000"/>
                  <a:pt x="50000" y="14000"/>
                </a:cubicBezTo>
                <a:cubicBezTo>
                  <a:pt x="66569" y="14000"/>
                  <a:pt x="80000" y="30118"/>
                  <a:pt x="80000" y="50000"/>
                </a:cubicBezTo>
                <a:close/>
              </a:path>
            </a:pathLst>
          </a:custGeom>
          <a:noFill/>
          <a:ln w="17859" algn="ctr">
            <a:solidFill>
              <a:srgbClr val="1E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5639239417-25"/>
          <p:cNvSpPr/>
          <p:nvPr/>
        </p:nvSpPr>
        <p:spPr>
          <a:xfrm>
            <a:off x="1571625" y="3075608"/>
            <a:ext cx="171450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667" y="50000"/>
                </a:moveTo>
                <a:cubicBezTo>
                  <a:pt x="51667" y="51105"/>
                  <a:pt x="50920" y="52000"/>
                  <a:pt x="50000" y="52000"/>
                </a:cubicBezTo>
                <a:cubicBezTo>
                  <a:pt x="49080" y="52000"/>
                  <a:pt x="48333" y="51105"/>
                  <a:pt x="48333" y="50000"/>
                </a:cubicBezTo>
                <a:cubicBezTo>
                  <a:pt x="48333" y="48895"/>
                  <a:pt x="49080" y="48000"/>
                  <a:pt x="50000" y="48000"/>
                </a:cubicBezTo>
                <a:cubicBezTo>
                  <a:pt x="50920" y="48000"/>
                  <a:pt x="51667" y="48895"/>
                  <a:pt x="51667" y="50000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239417-26"/>
          <p:cNvSpPr/>
          <p:nvPr/>
        </p:nvSpPr>
        <p:spPr>
          <a:xfrm>
            <a:off x="1571625" y="3075608"/>
            <a:ext cx="171450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333" y="26000"/>
                </a:moveTo>
                <a:lnTo>
                  <a:pt x="66667" y="74000"/>
                </a:lnTo>
              </a:path>
            </a:pathLst>
          </a:custGeom>
          <a:solidFill>
            <a:srgbClr val="000000"/>
          </a:solidFill>
          <a:ln w="17859" algn="ctr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5639239417-27"/>
          <p:cNvSpPr/>
          <p:nvPr/>
        </p:nvSpPr>
        <p:spPr>
          <a:xfrm>
            <a:off x="1571625" y="3075608"/>
            <a:ext cx="171450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000" y="26000"/>
                </a:moveTo>
                <a:cubicBezTo>
                  <a:pt x="35000" y="27105"/>
                  <a:pt x="34254" y="28000"/>
                  <a:pt x="33333" y="28000"/>
                </a:cubicBezTo>
                <a:cubicBezTo>
                  <a:pt x="32413" y="28000"/>
                  <a:pt x="31667" y="27105"/>
                  <a:pt x="31667" y="26000"/>
                </a:cubicBezTo>
                <a:cubicBezTo>
                  <a:pt x="31667" y="24895"/>
                  <a:pt x="32413" y="24000"/>
                  <a:pt x="33333" y="24000"/>
                </a:cubicBezTo>
                <a:cubicBezTo>
                  <a:pt x="34254" y="24000"/>
                  <a:pt x="35000" y="24895"/>
                  <a:pt x="35000" y="26000"/>
                </a:cubicBezTo>
                <a:close/>
              </a:path>
            </a:pathLst>
          </a:cu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39417-28"/>
          <p:cNvSpPr/>
          <p:nvPr/>
        </p:nvSpPr>
        <p:spPr>
          <a:xfrm>
            <a:off x="1571625" y="3075608"/>
            <a:ext cx="171450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333" y="74000"/>
                </a:moveTo>
                <a:cubicBezTo>
                  <a:pt x="68333" y="75105"/>
                  <a:pt x="67587" y="76000"/>
                  <a:pt x="66667" y="76000"/>
                </a:cubicBezTo>
                <a:cubicBezTo>
                  <a:pt x="65746" y="76000"/>
                  <a:pt x="65000" y="75105"/>
                  <a:pt x="65000" y="74000"/>
                </a:cubicBezTo>
                <a:cubicBezTo>
                  <a:pt x="65000" y="72895"/>
                  <a:pt x="65746" y="72000"/>
                  <a:pt x="66667" y="72000"/>
                </a:cubicBezTo>
                <a:cubicBezTo>
                  <a:pt x="67587" y="72000"/>
                  <a:pt x="68333" y="72895"/>
                  <a:pt x="68333" y="74000"/>
                </a:cubicBezTo>
                <a:close/>
              </a:path>
            </a:pathLst>
          </a:cu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39417-29"/>
          <p:cNvSpPr/>
          <p:nvPr/>
        </p:nvSpPr>
        <p:spPr>
          <a:xfrm>
            <a:off x="1571625" y="3075608"/>
            <a:ext cx="171450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000" y="68000"/>
                </a:moveTo>
                <a:lnTo>
                  <a:pt x="75000" y="32000"/>
                </a:lnTo>
              </a:path>
            </a:pathLst>
          </a:custGeom>
          <a:solidFill>
            <a:srgbClr val="000000"/>
          </a:solidFill>
          <a:ln w="17859" algn="ctr">
            <a:solidFill>
              <a:srgbClr val="C4BAA8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13" name="el-1785639239417-30"/>
          <p:cNvSpPr/>
          <p:nvPr/>
        </p:nvSpPr>
        <p:spPr>
          <a:xfrm>
            <a:off x="1571625" y="3075608"/>
            <a:ext cx="171450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6667" y="68000"/>
                </a:moveTo>
                <a:cubicBezTo>
                  <a:pt x="26667" y="69105"/>
                  <a:pt x="25920" y="70000"/>
                  <a:pt x="25000" y="70000"/>
                </a:cubicBezTo>
                <a:cubicBezTo>
                  <a:pt x="24080" y="70000"/>
                  <a:pt x="23333" y="69105"/>
                  <a:pt x="23333" y="68000"/>
                </a:cubicBezTo>
                <a:cubicBezTo>
                  <a:pt x="23333" y="66895"/>
                  <a:pt x="24080" y="66000"/>
                  <a:pt x="25000" y="66000"/>
                </a:cubicBezTo>
                <a:cubicBezTo>
                  <a:pt x="25920" y="66000"/>
                  <a:pt x="26667" y="66895"/>
                  <a:pt x="26667" y="68000"/>
                </a:cubicBezTo>
                <a:close/>
              </a:path>
            </a:pathLst>
          </a:custGeom>
          <a:solidFill>
            <a:srgbClr val="C4BA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39417-31"/>
          <p:cNvSpPr/>
          <p:nvPr/>
        </p:nvSpPr>
        <p:spPr>
          <a:xfrm>
            <a:off x="1571625" y="3075608"/>
            <a:ext cx="171450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667" y="32000"/>
                </a:moveTo>
                <a:cubicBezTo>
                  <a:pt x="76667" y="33105"/>
                  <a:pt x="75920" y="34000"/>
                  <a:pt x="75000" y="34000"/>
                </a:cubicBezTo>
                <a:cubicBezTo>
                  <a:pt x="74080" y="34000"/>
                  <a:pt x="73333" y="33105"/>
                  <a:pt x="73333" y="32000"/>
                </a:cubicBezTo>
                <a:cubicBezTo>
                  <a:pt x="73333" y="30895"/>
                  <a:pt x="74080" y="30000"/>
                  <a:pt x="75000" y="30000"/>
                </a:cubicBezTo>
                <a:cubicBezTo>
                  <a:pt x="75920" y="30000"/>
                  <a:pt x="76667" y="30895"/>
                  <a:pt x="76667" y="32000"/>
                </a:cubicBezTo>
                <a:close/>
              </a:path>
            </a:pathLst>
          </a:custGeom>
          <a:solidFill>
            <a:srgbClr val="C4BA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39417-32"/>
          <p:cNvSpPr/>
          <p:nvPr/>
        </p:nvSpPr>
        <p:spPr>
          <a:xfrm>
            <a:off x="1571625" y="3075608"/>
            <a:ext cx="171450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333" y="66000"/>
                </a:moveTo>
                <a:cubicBezTo>
                  <a:pt x="26514" y="54650"/>
                  <a:pt x="29346" y="42942"/>
                  <a:pt x="35947" y="34526"/>
                </a:cubicBezTo>
                <a:cubicBezTo>
                  <a:pt x="42548" y="26109"/>
                  <a:pt x="52116" y="22008"/>
                  <a:pt x="61667" y="23500"/>
                </a:cubicBezTo>
              </a:path>
            </a:pathLst>
          </a:custGeom>
          <a:noFill/>
          <a:ln w="17859" algn="ctr">
            <a:solidFill>
              <a:srgbClr val="1E6B5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16" name="el-1785639239417-33"/>
          <p:cNvSpPr/>
          <p:nvPr/>
        </p:nvSpPr>
        <p:spPr>
          <a:xfrm>
            <a:off x="1571625" y="3075608"/>
            <a:ext cx="171450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0000" y="66000"/>
                </a:moveTo>
                <a:cubicBezTo>
                  <a:pt x="30000" y="67105"/>
                  <a:pt x="29254" y="68000"/>
                  <a:pt x="28333" y="68000"/>
                </a:cubicBezTo>
                <a:cubicBezTo>
                  <a:pt x="27413" y="68000"/>
                  <a:pt x="26667" y="67105"/>
                  <a:pt x="26667" y="66000"/>
                </a:cubicBezTo>
                <a:cubicBezTo>
                  <a:pt x="26667" y="64895"/>
                  <a:pt x="27413" y="64000"/>
                  <a:pt x="28333" y="64000"/>
                </a:cubicBezTo>
                <a:cubicBezTo>
                  <a:pt x="29254" y="64000"/>
                  <a:pt x="30000" y="64895"/>
                  <a:pt x="30000" y="66000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39417-34"/>
          <p:cNvSpPr/>
          <p:nvPr/>
        </p:nvSpPr>
        <p:spPr>
          <a:xfrm>
            <a:off x="1571625" y="3075608"/>
            <a:ext cx="171450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3333" y="23500"/>
                </a:moveTo>
                <a:cubicBezTo>
                  <a:pt x="63333" y="24605"/>
                  <a:pt x="62587" y="25500"/>
                  <a:pt x="61667" y="25500"/>
                </a:cubicBezTo>
                <a:cubicBezTo>
                  <a:pt x="60746" y="25500"/>
                  <a:pt x="60000" y="24605"/>
                  <a:pt x="60000" y="23500"/>
                </a:cubicBezTo>
                <a:cubicBezTo>
                  <a:pt x="60000" y="22395"/>
                  <a:pt x="60746" y="21500"/>
                  <a:pt x="61667" y="21500"/>
                </a:cubicBezTo>
                <a:cubicBezTo>
                  <a:pt x="62587" y="21500"/>
                  <a:pt x="63333" y="22395"/>
                  <a:pt x="63333" y="23500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39417-35"/>
          <p:cNvSpPr txBox="1"/>
          <p:nvPr/>
        </p:nvSpPr>
        <p:spPr>
          <a:xfrm>
            <a:off x="2457450" y="3647108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E6B5E"/>
                </a:solidFill>
                <a:latin typeface="Times New Roman"/>
                <a:ea typeface="Times New Roman"/>
                <a:cs typeface="Times New Roman"/>
              </a:rPr>
              <a:t>O</a:t>
            </a:r>
            <a:endParaRPr/>
          </a:p>
        </p:txBody>
      </p:sp>
      <p:sp>
        <p:nvSpPr>
          <p:cNvPr id="19" name="el-1785639239417-36"/>
          <p:cNvSpPr txBox="1"/>
          <p:nvPr/>
        </p:nvSpPr>
        <p:spPr>
          <a:xfrm>
            <a:off x="2014538" y="3289920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A</a:t>
            </a:r>
            <a:endParaRPr/>
          </a:p>
        </p:txBody>
      </p:sp>
      <p:sp>
        <p:nvSpPr>
          <p:cNvPr id="20" name="el-1785639239417-37"/>
          <p:cNvSpPr txBox="1"/>
          <p:nvPr/>
        </p:nvSpPr>
        <p:spPr>
          <a:xfrm>
            <a:off x="2743200" y="4061445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B</a:t>
            </a:r>
            <a:endParaRPr/>
          </a:p>
        </p:txBody>
      </p:sp>
      <p:sp>
        <p:nvSpPr>
          <p:cNvPr id="21" name="el-1785639239417-38"/>
          <p:cNvSpPr txBox="1"/>
          <p:nvPr/>
        </p:nvSpPr>
        <p:spPr>
          <a:xfrm>
            <a:off x="2343150" y="3718545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弦</a:t>
            </a:r>
            <a:endParaRPr/>
          </a:p>
        </p:txBody>
      </p:sp>
      <p:sp>
        <p:nvSpPr>
          <p:cNvPr id="22" name="el-1785639239417-39"/>
          <p:cNvSpPr txBox="1"/>
          <p:nvPr/>
        </p:nvSpPr>
        <p:spPr>
          <a:xfrm>
            <a:off x="1843088" y="3975720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C4BAA8"/>
                </a:solidFill>
                <a:latin typeface="Times New Roman"/>
                <a:ea typeface="Times New Roman"/>
                <a:cs typeface="Times New Roman"/>
              </a:rPr>
              <a:t>C</a:t>
            </a:r>
            <a:endParaRPr/>
          </a:p>
        </p:txBody>
      </p:sp>
      <p:sp>
        <p:nvSpPr>
          <p:cNvPr id="23" name="el-1785639239417-40"/>
          <p:cNvSpPr txBox="1"/>
          <p:nvPr/>
        </p:nvSpPr>
        <p:spPr>
          <a:xfrm>
            <a:off x="2886075" y="3375645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C4BAA8"/>
                </a:solidFill>
                <a:latin typeface="Times New Roman"/>
                <a:ea typeface="Times New Roman"/>
                <a:cs typeface="Times New Roman"/>
              </a:rPr>
              <a:t>D</a:t>
            </a:r>
            <a:endParaRPr/>
          </a:p>
        </p:txBody>
      </p:sp>
      <p:sp>
        <p:nvSpPr>
          <p:cNvPr id="24" name="el-1785639239417-41"/>
          <p:cNvSpPr txBox="1"/>
          <p:nvPr/>
        </p:nvSpPr>
        <p:spPr>
          <a:xfrm>
            <a:off x="2371725" y="3518520"/>
            <a:ext cx="3429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直径</a:t>
            </a:r>
            <a:endParaRPr/>
          </a:p>
        </p:txBody>
      </p:sp>
      <p:sp>
        <p:nvSpPr>
          <p:cNvPr id="25" name="el-1785639239417-42"/>
          <p:cNvSpPr txBox="1"/>
          <p:nvPr/>
        </p:nvSpPr>
        <p:spPr>
          <a:xfrm>
            <a:off x="1914525" y="3947145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E6B5E"/>
                </a:solidFill>
                <a:latin typeface="Times New Roman"/>
                <a:ea typeface="Times New Roman"/>
                <a:cs typeface="Times New Roman"/>
              </a:rPr>
              <a:t>E</a:t>
            </a:r>
            <a:endParaRPr/>
          </a:p>
        </p:txBody>
      </p:sp>
      <p:sp>
        <p:nvSpPr>
          <p:cNvPr id="26" name="el-1785639239417-43"/>
          <p:cNvSpPr txBox="1"/>
          <p:nvPr/>
        </p:nvSpPr>
        <p:spPr>
          <a:xfrm>
            <a:off x="2657475" y="3261345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E6B5E"/>
                </a:solidFill>
                <a:latin typeface="Times New Roman"/>
                <a:ea typeface="Times New Roman"/>
                <a:cs typeface="Times New Roman"/>
              </a:rPr>
              <a:t>F</a:t>
            </a:r>
            <a:endParaRPr/>
          </a:p>
        </p:txBody>
      </p:sp>
      <p:sp>
        <p:nvSpPr>
          <p:cNvPr id="27" name="el-1785639239417-44"/>
          <p:cNvSpPr txBox="1"/>
          <p:nvPr/>
        </p:nvSpPr>
        <p:spPr>
          <a:xfrm>
            <a:off x="2286000" y="3247058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弧</a:t>
            </a:r>
            <a:endParaRPr/>
          </a:p>
        </p:txBody>
      </p:sp>
      <p:sp>
        <p:nvSpPr>
          <p:cNvPr id="28" name="el-1785639239432-67"/>
          <p:cNvSpPr/>
          <p:nvPr/>
        </p:nvSpPr>
        <p:spPr>
          <a:xfrm>
            <a:off x="1815405" y="4632945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239419-50"/>
          <p:cNvSpPr/>
          <p:nvPr/>
        </p:nvSpPr>
        <p:spPr>
          <a:xfrm>
            <a:off x="4686300" y="3285158"/>
            <a:ext cx="228600" cy="228600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57150" dist="14288" dir="5400000" sx="100000" sy="100000" kx="0" ky="0" algn="ctr">
              <a:srgbClr val="1E6B5E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el-1785639239419-52"/>
          <p:cNvSpPr/>
          <p:nvPr/>
        </p:nvSpPr>
        <p:spPr>
          <a:xfrm>
            <a:off x="4686300" y="3613770"/>
            <a:ext cx="228600" cy="228600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57150" dist="14288" dir="5400000" sx="100000" sy="100000" kx="0" ky="0" algn="ctr">
              <a:srgbClr val="1E6B5E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el-1785639239420-53"/>
          <p:cNvSpPr/>
          <p:nvPr/>
        </p:nvSpPr>
        <p:spPr>
          <a:xfrm>
            <a:off x="6693992" y="3632820"/>
            <a:ext cx="514350" cy="190500"/>
          </a:xfrm>
          <a:prstGeom prst="roundRect">
            <a:avLst>
              <a:gd name="adj" fmla="val 20000"/>
            </a:avLst>
          </a:prstGeom>
          <a:solidFill>
            <a:srgbClr val="1E6B5E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9239420-53__text"/>
          <p:cNvSpPr txBox="1"/>
          <p:nvPr/>
        </p:nvSpPr>
        <p:spPr>
          <a:xfrm>
            <a:off x="6693992" y="3632820"/>
            <a:ext cx="51435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最长弦</a:t>
            </a:r>
            <a:endParaRPr/>
          </a:p>
        </p:txBody>
      </p:sp>
      <p:sp>
        <p:nvSpPr>
          <p:cNvPr id="33" name="el-1785639239420-55"/>
          <p:cNvSpPr/>
          <p:nvPr/>
        </p:nvSpPr>
        <p:spPr>
          <a:xfrm>
            <a:off x="4686300" y="3942383"/>
            <a:ext cx="228600" cy="228600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57150" dist="14288" dir="5400000" sx="100000" sy="100000" kx="0" ky="0" algn="ctr">
              <a:srgbClr val="1E6B5E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4" name="el-1785639239420-57"/>
          <p:cNvSpPr/>
          <p:nvPr/>
        </p:nvSpPr>
        <p:spPr>
          <a:xfrm>
            <a:off x="4686300" y="4299570"/>
            <a:ext cx="228600" cy="228600"/>
          </a:xfrm>
          <a:prstGeom prst="ellipse">
            <a:avLst/>
          </a:prstGeom>
          <a:solidFill>
            <a:srgbClr val="C4BAA8"/>
          </a:solidFill>
          <a:ln>
            <a:noFill/>
          </a:ln>
          <a:effectLst>
            <a:outerShdw blurRad="57150" dist="14288" dir="5400000" sx="100000" sy="100000" kx="0" ky="0" algn="ctr">
              <a:srgbClr val="1E6B5E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5" name="el-1785639239421-58"/>
          <p:cNvSpPr/>
          <p:nvPr/>
        </p:nvSpPr>
        <p:spPr>
          <a:xfrm>
            <a:off x="5310188" y="4309542"/>
            <a:ext cx="456084" cy="208583"/>
          </a:xfrm>
          <a:prstGeom prst="roundRect">
            <a:avLst>
              <a:gd name="adj" fmla="val 27399"/>
            </a:avLst>
          </a:prstGeom>
          <a:solidFill>
            <a:srgbClr val="1E6B5E">
              <a:alpha val="3000"/>
            </a:srgbClr>
          </a:solidFill>
          <a:ln w="14288" algn="in">
            <a:solidFill>
              <a:srgbClr val="1E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el-1785639239421-58__text"/>
          <p:cNvSpPr txBox="1"/>
          <p:nvPr/>
        </p:nvSpPr>
        <p:spPr>
          <a:xfrm>
            <a:off x="5310188" y="4309542"/>
            <a:ext cx="456084" cy="2085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0">
                <a:solidFill>
                  <a:srgbClr val="666666"/>
                </a:solidFill>
                <a:latin typeface="Microsoft YaHei"/>
                <a:ea typeface="Microsoft YaHei"/>
                <a:cs typeface="Microsoft YaHei"/>
              </a:rPr>
              <a:t>⌒AB</a:t>
            </a:r>
            <a:endParaRPr/>
          </a:p>
        </p:txBody>
      </p:sp>
      <p:sp>
        <p:nvSpPr>
          <p:cNvPr id="37" name="el-1785639239412-16"/>
          <p:cNvSpPr txBox="1"/>
          <p:nvPr/>
        </p:nvSpPr>
        <p:spPr>
          <a:xfrm>
            <a:off x="1815405" y="4590083"/>
            <a:ext cx="1284015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92869">
              <a:lnSpc>
                <a:spcPct val="100000"/>
              </a:lnSpc>
            </a:pPr>
            <a:r>
              <a:rPr sz="900" spc="56">
                <a:solidFill>
                  <a:srgbClr val="888888"/>
                </a:solidFill>
                <a:latin typeface="Microsoft YaHei"/>
                <a:ea typeface="Microsoft YaHei"/>
                <a:cs typeface="Microsoft YaHei"/>
              </a:rPr>
              <a:t>弦、直径、弧的标注</a:t>
            </a:r>
            <a:endParaRPr/>
          </a:p>
        </p:txBody>
      </p:sp>
      <p:sp>
        <p:nvSpPr>
          <p:cNvPr id="38" name="el-1785639239418-49"/>
          <p:cNvSpPr txBox="1"/>
          <p:nvPr/>
        </p:nvSpPr>
        <p:spPr>
          <a:xfrm>
            <a:off x="4629150" y="3324225"/>
            <a:ext cx="342900" cy="147637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1E6B5E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弦</a:t>
            </a:r>
            <a:endParaRPr/>
          </a:p>
        </p:txBody>
      </p:sp>
      <p:sp>
        <p:nvSpPr>
          <p:cNvPr id="39" name="el-1785639239418-45"/>
          <p:cNvSpPr txBox="1"/>
          <p:nvPr/>
        </p:nvSpPr>
        <p:spPr>
          <a:xfrm>
            <a:off x="5014913" y="3299445"/>
            <a:ext cx="2179142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弦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—— 连接圆上任意两点的线段</a:t>
            </a:r>
            <a:endParaRPr/>
          </a:p>
        </p:txBody>
      </p:sp>
      <p:sp>
        <p:nvSpPr>
          <p:cNvPr id="40" name="el-1785639239419-51"/>
          <p:cNvSpPr txBox="1"/>
          <p:nvPr/>
        </p:nvSpPr>
        <p:spPr>
          <a:xfrm>
            <a:off x="4629150" y="3652838"/>
            <a:ext cx="342900" cy="147637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1E6B5E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径</a:t>
            </a:r>
            <a:endParaRPr/>
          </a:p>
        </p:txBody>
      </p:sp>
      <p:sp>
        <p:nvSpPr>
          <p:cNvPr id="41" name="el-1785639239418-46"/>
          <p:cNvSpPr txBox="1"/>
          <p:nvPr/>
        </p:nvSpPr>
        <p:spPr>
          <a:xfrm>
            <a:off x="5014913" y="3628058"/>
            <a:ext cx="2407742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直径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—— 经过圆心的弦（</a:t>
            </a: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　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）</a:t>
            </a:r>
            <a:endParaRPr/>
          </a:p>
        </p:txBody>
      </p:sp>
      <p:sp>
        <p:nvSpPr>
          <p:cNvPr id="42" name="el-1785639239420-54"/>
          <p:cNvSpPr txBox="1"/>
          <p:nvPr/>
        </p:nvSpPr>
        <p:spPr>
          <a:xfrm>
            <a:off x="4629150" y="3981450"/>
            <a:ext cx="342900" cy="147637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1E6B5E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弧</a:t>
            </a:r>
            <a:endParaRPr/>
          </a:p>
        </p:txBody>
      </p:sp>
      <p:sp>
        <p:nvSpPr>
          <p:cNvPr id="43" name="el-1785639239418-47"/>
          <p:cNvSpPr txBox="1"/>
          <p:nvPr/>
        </p:nvSpPr>
        <p:spPr>
          <a:xfrm>
            <a:off x="5014913" y="3956670"/>
            <a:ext cx="2036267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弧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—— 圆上任意两点间的部分</a:t>
            </a:r>
            <a:endParaRPr/>
          </a:p>
        </p:txBody>
      </p:sp>
      <p:sp>
        <p:nvSpPr>
          <p:cNvPr id="44" name="el-1785639239420-56"/>
          <p:cNvSpPr txBox="1"/>
          <p:nvPr/>
        </p:nvSpPr>
        <p:spPr>
          <a:xfrm>
            <a:off x="4629150" y="4338638"/>
            <a:ext cx="342900" cy="147637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1E6B5E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⊗</a:t>
            </a:r>
            <a:endParaRPr/>
          </a:p>
        </p:txBody>
      </p:sp>
      <p:sp>
        <p:nvSpPr>
          <p:cNvPr id="45" name="el-1785639239418-48"/>
          <p:cNvSpPr txBox="1"/>
          <p:nvPr/>
        </p:nvSpPr>
        <p:spPr>
          <a:xfrm>
            <a:off x="5014913" y="4309542"/>
            <a:ext cx="1667842" cy="2085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666666"/>
                </a:solidFill>
                <a:latin typeface="Microsoft YaHei"/>
                <a:ea typeface="Microsoft YaHei"/>
                <a:cs typeface="Microsoft YaHei"/>
              </a:rPr>
              <a:t>记作 </a:t>
            </a:r>
            <a:r>
              <a:rPr sz="890">
                <a:solidFill>
                  <a:srgbClr val="666666"/>
                </a:solidFill>
                <a:latin typeface="Microsoft YaHei"/>
                <a:ea typeface="Microsoft YaHei"/>
                <a:cs typeface="Microsoft YaHei"/>
              </a:rPr>
              <a:t>　　　　</a:t>
            </a:r>
            <a:r>
              <a:rPr sz="1010">
                <a:solidFill>
                  <a:srgbClr val="666666"/>
                </a:solidFill>
                <a:latin typeface="Microsoft YaHei"/>
                <a:ea typeface="Microsoft YaHei"/>
                <a:cs typeface="Microsoft YaHei"/>
              </a:rPr>
              <a:t> 读作“弧AB”</a:t>
            </a:r>
            <a:endParaRPr/>
          </a:p>
        </p:txBody>
      </p:sp>
      <p:sp>
        <p:nvSpPr>
          <p:cNvPr id="46" name="el-1785639239409-4"/>
          <p:cNvSpPr txBox="1"/>
          <p:nvPr/>
        </p:nvSpPr>
        <p:spPr>
          <a:xfrm>
            <a:off x="8302377" y="4898231"/>
            <a:ext cx="49872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04 / </a:t>
            </a:r>
            <a:r>
              <a:rPr b="1" sz="90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17</a:t>
            </a:r>
            <a:endParaRPr/>
          </a:p>
        </p:txBody>
      </p:sp>
      <p:sp>
        <p:nvSpPr>
          <p:cNvPr id="47" name="el-1785639239409-6"/>
          <p:cNvSpPr/>
          <p:nvPr/>
        </p:nvSpPr>
        <p:spPr>
          <a:xfrm>
            <a:off x="528638" y="234553"/>
            <a:ext cx="285750" cy="21431"/>
          </a:xfrm>
          <a:prstGeom prst="roundRect">
            <a:avLst>
              <a:gd name="adj" fmla="val 50000"/>
            </a:avLst>
          </a:pr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5639239410-7"/>
          <p:cNvSpPr/>
          <p:nvPr/>
        </p:nvSpPr>
        <p:spPr>
          <a:xfrm>
            <a:off x="400050" y="434355"/>
            <a:ext cx="4057650" cy="226977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17" y="0"/>
                </a:moveTo>
                <a:lnTo>
                  <a:pt x="97183" y="0"/>
                </a:lnTo>
                <a:lnTo>
                  <a:pt x="97460" y="25"/>
                </a:lnTo>
                <a:lnTo>
                  <a:pt x="97732" y="97"/>
                </a:lnTo>
                <a:lnTo>
                  <a:pt x="98000" y="218"/>
                </a:lnTo>
                <a:lnTo>
                  <a:pt x="98261" y="382"/>
                </a:lnTo>
                <a:lnTo>
                  <a:pt x="98512" y="597"/>
                </a:lnTo>
                <a:lnTo>
                  <a:pt x="98749" y="849"/>
                </a:lnTo>
                <a:lnTo>
                  <a:pt x="98969" y="1143"/>
                </a:lnTo>
                <a:lnTo>
                  <a:pt x="99176" y="1475"/>
                </a:lnTo>
                <a:lnTo>
                  <a:pt x="99362" y="1845"/>
                </a:lnTo>
                <a:lnTo>
                  <a:pt x="99526" y="2239"/>
                </a:lnTo>
                <a:lnTo>
                  <a:pt x="99667" y="2664"/>
                </a:lnTo>
                <a:lnTo>
                  <a:pt x="99786" y="3113"/>
                </a:lnTo>
                <a:lnTo>
                  <a:pt x="99878" y="3580"/>
                </a:lnTo>
                <a:lnTo>
                  <a:pt x="99946" y="4059"/>
                </a:lnTo>
                <a:lnTo>
                  <a:pt x="99986" y="4546"/>
                </a:lnTo>
                <a:lnTo>
                  <a:pt x="100000" y="5042"/>
                </a:lnTo>
                <a:lnTo>
                  <a:pt x="100000" y="94958"/>
                </a:lnTo>
                <a:lnTo>
                  <a:pt x="99986" y="95454"/>
                </a:lnTo>
                <a:lnTo>
                  <a:pt x="99946" y="95941"/>
                </a:lnTo>
                <a:lnTo>
                  <a:pt x="99878" y="96420"/>
                </a:lnTo>
                <a:lnTo>
                  <a:pt x="99786" y="96887"/>
                </a:lnTo>
                <a:lnTo>
                  <a:pt x="99667" y="97336"/>
                </a:lnTo>
                <a:lnTo>
                  <a:pt x="99526" y="97761"/>
                </a:lnTo>
                <a:lnTo>
                  <a:pt x="99362" y="98155"/>
                </a:lnTo>
                <a:lnTo>
                  <a:pt x="99176" y="98525"/>
                </a:lnTo>
                <a:lnTo>
                  <a:pt x="98969" y="98857"/>
                </a:lnTo>
                <a:lnTo>
                  <a:pt x="98749" y="99151"/>
                </a:lnTo>
                <a:lnTo>
                  <a:pt x="98512" y="99403"/>
                </a:lnTo>
                <a:lnTo>
                  <a:pt x="98261" y="99618"/>
                </a:lnTo>
                <a:lnTo>
                  <a:pt x="98000" y="99782"/>
                </a:lnTo>
                <a:lnTo>
                  <a:pt x="97732" y="99903"/>
                </a:lnTo>
                <a:lnTo>
                  <a:pt x="97460" y="99975"/>
                </a:lnTo>
                <a:lnTo>
                  <a:pt x="97183" y="100000"/>
                </a:lnTo>
                <a:lnTo>
                  <a:pt x="2817" y="100000"/>
                </a:lnTo>
                <a:lnTo>
                  <a:pt x="2540" y="99975"/>
                </a:lnTo>
                <a:lnTo>
                  <a:pt x="2268" y="99903"/>
                </a:lnTo>
                <a:lnTo>
                  <a:pt x="2000" y="99782"/>
                </a:lnTo>
                <a:lnTo>
                  <a:pt x="1739" y="99618"/>
                </a:lnTo>
                <a:lnTo>
                  <a:pt x="1488" y="99403"/>
                </a:lnTo>
                <a:lnTo>
                  <a:pt x="1251" y="99151"/>
                </a:lnTo>
                <a:lnTo>
                  <a:pt x="1031" y="98857"/>
                </a:lnTo>
                <a:lnTo>
                  <a:pt x="824" y="98525"/>
                </a:lnTo>
                <a:lnTo>
                  <a:pt x="638" y="98155"/>
                </a:lnTo>
                <a:lnTo>
                  <a:pt x="474" y="97761"/>
                </a:lnTo>
                <a:lnTo>
                  <a:pt x="333" y="97336"/>
                </a:lnTo>
                <a:lnTo>
                  <a:pt x="214" y="96887"/>
                </a:lnTo>
                <a:lnTo>
                  <a:pt x="122" y="96420"/>
                </a:lnTo>
                <a:lnTo>
                  <a:pt x="54" y="95941"/>
                </a:lnTo>
                <a:lnTo>
                  <a:pt x="14" y="95454"/>
                </a:lnTo>
                <a:lnTo>
                  <a:pt x="0" y="94958"/>
                </a:lnTo>
                <a:lnTo>
                  <a:pt x="0" y="5042"/>
                </a:lnTo>
                <a:lnTo>
                  <a:pt x="14" y="4546"/>
                </a:lnTo>
                <a:lnTo>
                  <a:pt x="54" y="4059"/>
                </a:lnTo>
                <a:lnTo>
                  <a:pt x="122" y="3580"/>
                </a:lnTo>
                <a:lnTo>
                  <a:pt x="214" y="3113"/>
                </a:lnTo>
                <a:lnTo>
                  <a:pt x="333" y="2664"/>
                </a:lnTo>
                <a:lnTo>
                  <a:pt x="474" y="2239"/>
                </a:lnTo>
                <a:lnTo>
                  <a:pt x="638" y="1845"/>
                </a:lnTo>
                <a:lnTo>
                  <a:pt x="824" y="1475"/>
                </a:lnTo>
                <a:lnTo>
                  <a:pt x="1031" y="1143"/>
                </a:lnTo>
                <a:lnTo>
                  <a:pt x="1251" y="849"/>
                </a:lnTo>
                <a:lnTo>
                  <a:pt x="1488" y="597"/>
                </a:lnTo>
                <a:lnTo>
                  <a:pt x="1739" y="382"/>
                </a:lnTo>
                <a:lnTo>
                  <a:pt x="2000" y="218"/>
                </a:lnTo>
                <a:lnTo>
                  <a:pt x="2268" y="97"/>
                </a:lnTo>
                <a:lnTo>
                  <a:pt x="2540" y="25"/>
                </a:lnTo>
                <a:lnTo>
                  <a:pt x="2817" y="0"/>
                </a:lnTo>
                <a:close/>
              </a:path>
            </a:pathLst>
          </a:custGeom>
          <a:solidFill>
            <a:srgbClr val="EDE7DC"/>
          </a:solidFill>
          <a:ln>
            <a:noFill/>
          </a:ln>
          <a:effectLst>
            <a:outerShdw blurRad="142875" dist="42863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9" name="el-1785639239411-9"/>
          <p:cNvSpPr/>
          <p:nvPr/>
        </p:nvSpPr>
        <p:spPr>
          <a:xfrm>
            <a:off x="400050" y="434355"/>
            <a:ext cx="114300" cy="226977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"/>
                </a:lnTo>
                <a:lnTo>
                  <a:pt x="80491" y="97"/>
                </a:lnTo>
                <a:lnTo>
                  <a:pt x="70972" y="217"/>
                </a:lnTo>
                <a:lnTo>
                  <a:pt x="61732" y="383"/>
                </a:lnTo>
                <a:lnTo>
                  <a:pt x="52860" y="595"/>
                </a:lnTo>
                <a:lnTo>
                  <a:pt x="44443" y="849"/>
                </a:lnTo>
                <a:lnTo>
                  <a:pt x="36561" y="1143"/>
                </a:lnTo>
                <a:lnTo>
                  <a:pt x="29289" y="1475"/>
                </a:lnTo>
                <a:lnTo>
                  <a:pt x="22699" y="1841"/>
                </a:lnTo>
                <a:lnTo>
                  <a:pt x="16853" y="2238"/>
                </a:lnTo>
                <a:lnTo>
                  <a:pt x="11808" y="2662"/>
                </a:lnTo>
                <a:lnTo>
                  <a:pt x="7612" y="3109"/>
                </a:lnTo>
                <a:lnTo>
                  <a:pt x="4306" y="3574"/>
                </a:lnTo>
                <a:lnTo>
                  <a:pt x="1921" y="4053"/>
                </a:lnTo>
                <a:lnTo>
                  <a:pt x="482" y="4542"/>
                </a:lnTo>
                <a:lnTo>
                  <a:pt x="0" y="5036"/>
                </a:lnTo>
                <a:lnTo>
                  <a:pt x="0" y="94964"/>
                </a:lnTo>
                <a:lnTo>
                  <a:pt x="482" y="95458"/>
                </a:lnTo>
                <a:lnTo>
                  <a:pt x="1921" y="95947"/>
                </a:lnTo>
                <a:lnTo>
                  <a:pt x="4306" y="96426"/>
                </a:lnTo>
                <a:lnTo>
                  <a:pt x="7612" y="96891"/>
                </a:lnTo>
                <a:lnTo>
                  <a:pt x="11808" y="97338"/>
                </a:lnTo>
                <a:lnTo>
                  <a:pt x="16853" y="97762"/>
                </a:lnTo>
                <a:lnTo>
                  <a:pt x="22699" y="98159"/>
                </a:lnTo>
                <a:lnTo>
                  <a:pt x="29289" y="98525"/>
                </a:lnTo>
                <a:lnTo>
                  <a:pt x="36561" y="98857"/>
                </a:lnTo>
                <a:lnTo>
                  <a:pt x="44443" y="99151"/>
                </a:lnTo>
                <a:lnTo>
                  <a:pt x="52860" y="99405"/>
                </a:lnTo>
                <a:lnTo>
                  <a:pt x="61732" y="99617"/>
                </a:lnTo>
                <a:lnTo>
                  <a:pt x="70972" y="99783"/>
                </a:lnTo>
                <a:lnTo>
                  <a:pt x="80491" y="99903"/>
                </a:lnTo>
                <a:lnTo>
                  <a:pt x="90198" y="9997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76"/>
                </a:lnTo>
                <a:lnTo>
                  <a:pt x="87807" y="99903"/>
                </a:lnTo>
                <a:lnTo>
                  <a:pt x="81857" y="99783"/>
                </a:lnTo>
                <a:lnTo>
                  <a:pt x="76082" y="99617"/>
                </a:lnTo>
                <a:lnTo>
                  <a:pt x="70538" y="99405"/>
                </a:lnTo>
                <a:lnTo>
                  <a:pt x="65277" y="99151"/>
                </a:lnTo>
                <a:lnTo>
                  <a:pt x="60350" y="98857"/>
                </a:lnTo>
                <a:lnTo>
                  <a:pt x="55806" y="98525"/>
                </a:lnTo>
                <a:lnTo>
                  <a:pt x="51687" y="98159"/>
                </a:lnTo>
                <a:lnTo>
                  <a:pt x="48033" y="97762"/>
                </a:lnTo>
                <a:lnTo>
                  <a:pt x="44880" y="97338"/>
                </a:lnTo>
                <a:lnTo>
                  <a:pt x="42258" y="96891"/>
                </a:lnTo>
                <a:lnTo>
                  <a:pt x="40191" y="96426"/>
                </a:lnTo>
                <a:lnTo>
                  <a:pt x="38701" y="95947"/>
                </a:lnTo>
                <a:lnTo>
                  <a:pt x="37801" y="95458"/>
                </a:lnTo>
                <a:lnTo>
                  <a:pt x="37500" y="94964"/>
                </a:lnTo>
                <a:lnTo>
                  <a:pt x="37500" y="5036"/>
                </a:lnTo>
                <a:lnTo>
                  <a:pt x="37801" y="4542"/>
                </a:lnTo>
                <a:lnTo>
                  <a:pt x="38701" y="4053"/>
                </a:lnTo>
                <a:lnTo>
                  <a:pt x="40191" y="3574"/>
                </a:lnTo>
                <a:lnTo>
                  <a:pt x="42258" y="3109"/>
                </a:lnTo>
                <a:lnTo>
                  <a:pt x="44880" y="2662"/>
                </a:lnTo>
                <a:lnTo>
                  <a:pt x="48033" y="2238"/>
                </a:lnTo>
                <a:lnTo>
                  <a:pt x="51687" y="1841"/>
                </a:lnTo>
                <a:lnTo>
                  <a:pt x="55806" y="1475"/>
                </a:lnTo>
                <a:lnTo>
                  <a:pt x="60350" y="1143"/>
                </a:lnTo>
                <a:lnTo>
                  <a:pt x="65277" y="849"/>
                </a:lnTo>
                <a:lnTo>
                  <a:pt x="70538" y="595"/>
                </a:lnTo>
                <a:lnTo>
                  <a:pt x="76082" y="383"/>
                </a:lnTo>
                <a:lnTo>
                  <a:pt x="81857" y="217"/>
                </a:lnTo>
                <a:lnTo>
                  <a:pt x="87807" y="97"/>
                </a:lnTo>
                <a:lnTo>
                  <a:pt x="93874" y="2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5639239411-10"/>
          <p:cNvSpPr/>
          <p:nvPr/>
        </p:nvSpPr>
        <p:spPr>
          <a:xfrm>
            <a:off x="614363" y="334342"/>
            <a:ext cx="532061" cy="1809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6F2E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5639239411-10__text"/>
          <p:cNvSpPr txBox="1"/>
          <p:nvPr/>
        </p:nvSpPr>
        <p:spPr>
          <a:xfrm>
            <a:off x="614363" y="334342"/>
            <a:ext cx="532061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📜 定义</a:t>
            </a:r>
            <a:endParaRPr/>
          </a:p>
        </p:txBody>
      </p:sp>
      <p:cxnSp>
        <p:nvCxnSpPr>
          <p:cNvPr id="52" name="el-1785639239413-17"/>
          <p:cNvCxnSpPr/>
          <p:nvPr/>
        </p:nvCxnSpPr>
        <p:spPr>
          <a:xfrm>
            <a:off x="642938" y="1240855"/>
            <a:ext cx="3614738" cy="914"/>
          </a:xfrm>
          <a:prstGeom prst="line">
            <a:avLst/>
          </a:prstGeom>
          <a:ln w="7144" cap="flat">
            <a:solidFill>
              <a:srgbClr val="C4BA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el-1785639239413-18"/>
          <p:cNvSpPr/>
          <p:nvPr/>
        </p:nvSpPr>
        <p:spPr>
          <a:xfrm>
            <a:off x="642938" y="1301576"/>
            <a:ext cx="545604" cy="219075"/>
          </a:xfrm>
          <a:prstGeom prst="roundRect">
            <a:avLst>
              <a:gd name="adj" fmla="val 50000"/>
            </a:avLst>
          </a:prstGeom>
          <a:solidFill>
            <a:srgbClr val="1E6B5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5639239413-18__text"/>
          <p:cNvSpPr txBox="1"/>
          <p:nvPr/>
        </p:nvSpPr>
        <p:spPr>
          <a:xfrm>
            <a:off x="642938" y="1301576"/>
            <a:ext cx="545604" cy="219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圆心O</a:t>
            </a:r>
            <a:endParaRPr/>
          </a:p>
        </p:txBody>
      </p:sp>
      <p:sp>
        <p:nvSpPr>
          <p:cNvPr id="55" name="el-1785639239413-19"/>
          <p:cNvSpPr/>
          <p:nvPr/>
        </p:nvSpPr>
        <p:spPr>
          <a:xfrm>
            <a:off x="2465263" y="1301576"/>
            <a:ext cx="489198" cy="219075"/>
          </a:xfrm>
          <a:prstGeom prst="roundRect">
            <a:avLst>
              <a:gd name="adj" fmla="val 50000"/>
            </a:avLst>
          </a:prstGeom>
          <a:solidFill>
            <a:srgbClr val="1E6B5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5639239413-19__text"/>
          <p:cNvSpPr txBox="1"/>
          <p:nvPr/>
        </p:nvSpPr>
        <p:spPr>
          <a:xfrm>
            <a:off x="2465263" y="1301576"/>
            <a:ext cx="489198" cy="219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半径r</a:t>
            </a:r>
            <a:endParaRPr/>
          </a:p>
        </p:txBody>
      </p:sp>
      <p:sp>
        <p:nvSpPr>
          <p:cNvPr id="57" name="el-1785639239414-20"/>
          <p:cNvSpPr/>
          <p:nvPr/>
        </p:nvSpPr>
        <p:spPr>
          <a:xfrm>
            <a:off x="2087538" y="1754014"/>
            <a:ext cx="459879" cy="219075"/>
          </a:xfrm>
          <a:prstGeom prst="roundRect">
            <a:avLst>
              <a:gd name="adj" fmla="val 50000"/>
            </a:avLst>
          </a:prstGeom>
          <a:solidFill>
            <a:srgbClr val="1E6B5E">
              <a:alpha val="8000"/>
            </a:srgbClr>
          </a:solidFill>
          <a:ln w="14288" algn="in">
            <a:solidFill>
              <a:srgbClr val="1E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8" name="el-1785639239414-20__text"/>
          <p:cNvSpPr txBox="1"/>
          <p:nvPr/>
        </p:nvSpPr>
        <p:spPr>
          <a:xfrm>
            <a:off x="2087538" y="1754014"/>
            <a:ext cx="459879" cy="219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⊙O</a:t>
            </a:r>
            <a:endParaRPr/>
          </a:p>
        </p:txBody>
      </p:sp>
      <p:cxnSp>
        <p:nvCxnSpPr>
          <p:cNvPr id="59" name="el-1785639239414-21"/>
          <p:cNvCxnSpPr/>
          <p:nvPr/>
        </p:nvCxnSpPr>
        <p:spPr>
          <a:xfrm>
            <a:off x="642938" y="2062386"/>
            <a:ext cx="3614738" cy="914"/>
          </a:xfrm>
          <a:prstGeom prst="line">
            <a:avLst/>
          </a:prstGeom>
          <a:ln w="7144" cap="flat">
            <a:solidFill>
              <a:srgbClr val="C4BA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el-1785639239432-66"/>
          <p:cNvSpPr/>
          <p:nvPr/>
        </p:nvSpPr>
        <p:spPr>
          <a:xfrm>
            <a:off x="642938" y="221835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5639239415-22"/>
          <p:cNvSpPr/>
          <p:nvPr/>
        </p:nvSpPr>
        <p:spPr>
          <a:xfrm>
            <a:off x="5929313" y="640556"/>
            <a:ext cx="1571625" cy="1571625"/>
          </a:xfrm>
          <a:prstGeom prst="ellipse">
            <a:avLst/>
          </a:prstGeom>
          <a:solidFill>
            <a:srgbClr val="1E6B5E">
              <a:alpha val="3000"/>
            </a:srgbClr>
          </a:solidFill>
          <a:ln w="21431" algn="in">
            <a:solidFill>
              <a:srgbClr val="1E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2" name="el-1785639239422-61"/>
          <p:cNvSpPr/>
          <p:nvPr/>
        </p:nvSpPr>
        <p:spPr>
          <a:xfrm>
            <a:off x="6665119" y="1376363"/>
            <a:ext cx="100013" cy="100013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0" dist="0" dir="0" sx="157143" sy="157143" kx="0" ky="0" algn="ctr">
              <a:srgbClr val="1E6B5E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3" name="el-1785639239422-62"/>
          <p:cNvSpPr/>
          <p:nvPr/>
        </p:nvSpPr>
        <p:spPr>
          <a:xfrm rot="-2400002">
            <a:off x="6625709" y="1180701"/>
            <a:ext cx="764381" cy="21431"/>
          </a:xfrm>
          <a:prstGeom prst="roundRect">
            <a:avLst>
              <a:gd name="adj" fmla="val 50000"/>
            </a:avLst>
          </a:prstGeom>
          <a:solidFill>
            <a:srgbClr val="1E6B5E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5639239423-64"/>
          <p:cNvSpPr txBox="1"/>
          <p:nvPr/>
        </p:nvSpPr>
        <p:spPr>
          <a:xfrm rot="-2400002">
            <a:off x="7305601" y="757833"/>
            <a:ext cx="13491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6B5E">
                    <a:alpha val="70000"/>
                  </a:srgbClr>
                </a:solidFill>
                <a:latin typeface="Times New Roman"/>
                <a:ea typeface="Times New Roman"/>
                <a:cs typeface="Times New Roman"/>
              </a:rPr>
              <a:t>r</a:t>
            </a:r>
            <a:endParaRPr/>
          </a:p>
        </p:txBody>
      </p:sp>
      <p:sp>
        <p:nvSpPr>
          <p:cNvPr id="65" name="el-1785639239422-63"/>
          <p:cNvSpPr/>
          <p:nvPr/>
        </p:nvSpPr>
        <p:spPr>
          <a:xfrm rot="-2400002">
            <a:off x="7270429" y="894723"/>
            <a:ext cx="71438" cy="71438"/>
          </a:xfrm>
          <a:prstGeom prst="ellipse">
            <a:avLst/>
          </a:prstGeom>
          <a:solidFill>
            <a:srgbClr val="C4BAA8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6" name="el-1785639239428-65"/>
          <p:cNvSpPr/>
          <p:nvPr/>
        </p:nvSpPr>
        <p:spPr>
          <a:xfrm>
            <a:off x="5770736" y="2358330"/>
            <a:ext cx="116532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250" y="42167"/>
                </a:moveTo>
                <a:lnTo>
                  <a:pt x="7250" y="42167"/>
                </a:lnTo>
                <a:lnTo>
                  <a:pt x="5250" y="42167"/>
                </a:lnTo>
                <a:cubicBezTo>
                  <a:pt x="2028" y="41889"/>
                  <a:pt x="278" y="40139"/>
                  <a:pt x="0" y="36917"/>
                </a:cubicBezTo>
                <a:lnTo>
                  <a:pt x="0" y="36917"/>
                </a:lnTo>
                <a:lnTo>
                  <a:pt x="0" y="8750"/>
                </a:lnTo>
                <a:cubicBezTo>
                  <a:pt x="167" y="6417"/>
                  <a:pt x="1278" y="4806"/>
                  <a:pt x="3333" y="3917"/>
                </a:cubicBezTo>
                <a:lnTo>
                  <a:pt x="3333" y="3917"/>
                </a:lnTo>
                <a:cubicBezTo>
                  <a:pt x="5333" y="3083"/>
                  <a:pt x="7222" y="3472"/>
                  <a:pt x="9000" y="5083"/>
                </a:cubicBezTo>
                <a:lnTo>
                  <a:pt x="9000" y="5083"/>
                </a:lnTo>
                <a:lnTo>
                  <a:pt x="18250" y="14250"/>
                </a:lnTo>
                <a:cubicBezTo>
                  <a:pt x="24694" y="7806"/>
                  <a:pt x="32083" y="3556"/>
                  <a:pt x="40417" y="1500"/>
                </a:cubicBezTo>
                <a:lnTo>
                  <a:pt x="40417" y="1500"/>
                </a:lnTo>
                <a:cubicBezTo>
                  <a:pt x="48750" y="-500"/>
                  <a:pt x="57028" y="-500"/>
                  <a:pt x="65250" y="1500"/>
                </a:cubicBezTo>
                <a:lnTo>
                  <a:pt x="65250" y="1500"/>
                </a:lnTo>
                <a:cubicBezTo>
                  <a:pt x="73583" y="3722"/>
                  <a:pt x="80972" y="8056"/>
                  <a:pt x="87417" y="14500"/>
                </a:cubicBezTo>
                <a:lnTo>
                  <a:pt x="87417" y="14500"/>
                </a:lnTo>
                <a:cubicBezTo>
                  <a:pt x="93861" y="20944"/>
                  <a:pt x="98194" y="28333"/>
                  <a:pt x="100417" y="36667"/>
                </a:cubicBezTo>
                <a:lnTo>
                  <a:pt x="100417" y="36667"/>
                </a:lnTo>
                <a:cubicBezTo>
                  <a:pt x="102472" y="45056"/>
                  <a:pt x="102472" y="53417"/>
                  <a:pt x="100417" y="61750"/>
                </a:cubicBezTo>
                <a:lnTo>
                  <a:pt x="100417" y="61750"/>
                </a:lnTo>
                <a:cubicBezTo>
                  <a:pt x="98194" y="70083"/>
                  <a:pt x="93861" y="77472"/>
                  <a:pt x="87417" y="83917"/>
                </a:cubicBezTo>
                <a:lnTo>
                  <a:pt x="87417" y="83917"/>
                </a:lnTo>
                <a:cubicBezTo>
                  <a:pt x="80972" y="90361"/>
                  <a:pt x="73583" y="94694"/>
                  <a:pt x="65250" y="96917"/>
                </a:cubicBezTo>
                <a:lnTo>
                  <a:pt x="65250" y="96917"/>
                </a:lnTo>
                <a:cubicBezTo>
                  <a:pt x="56917" y="98972"/>
                  <a:pt x="48583" y="98972"/>
                  <a:pt x="40250" y="96917"/>
                </a:cubicBezTo>
                <a:lnTo>
                  <a:pt x="40250" y="96917"/>
                </a:lnTo>
                <a:cubicBezTo>
                  <a:pt x="31861" y="94694"/>
                  <a:pt x="24444" y="90361"/>
                  <a:pt x="18000" y="83917"/>
                </a:cubicBezTo>
                <a:lnTo>
                  <a:pt x="18000" y="83917"/>
                </a:lnTo>
                <a:cubicBezTo>
                  <a:pt x="16556" y="82583"/>
                  <a:pt x="15833" y="80972"/>
                  <a:pt x="15833" y="79083"/>
                </a:cubicBezTo>
                <a:lnTo>
                  <a:pt x="15833" y="79083"/>
                </a:lnTo>
                <a:cubicBezTo>
                  <a:pt x="15833" y="77194"/>
                  <a:pt x="16556" y="75528"/>
                  <a:pt x="18000" y="74083"/>
                </a:cubicBezTo>
                <a:lnTo>
                  <a:pt x="18000" y="74083"/>
                </a:lnTo>
                <a:cubicBezTo>
                  <a:pt x="19333" y="72750"/>
                  <a:pt x="20944" y="72083"/>
                  <a:pt x="22833" y="72083"/>
                </a:cubicBezTo>
                <a:lnTo>
                  <a:pt x="22833" y="72083"/>
                </a:lnTo>
                <a:cubicBezTo>
                  <a:pt x="24722" y="72083"/>
                  <a:pt x="26417" y="72750"/>
                  <a:pt x="27917" y="74083"/>
                </a:cubicBezTo>
                <a:lnTo>
                  <a:pt x="27917" y="74083"/>
                </a:lnTo>
                <a:cubicBezTo>
                  <a:pt x="35083" y="80972"/>
                  <a:pt x="43361" y="84417"/>
                  <a:pt x="52750" y="84417"/>
                </a:cubicBezTo>
                <a:lnTo>
                  <a:pt x="52750" y="84417"/>
                </a:lnTo>
                <a:cubicBezTo>
                  <a:pt x="62139" y="84417"/>
                  <a:pt x="70417" y="80972"/>
                  <a:pt x="77583" y="74083"/>
                </a:cubicBezTo>
                <a:lnTo>
                  <a:pt x="77583" y="74083"/>
                </a:lnTo>
                <a:cubicBezTo>
                  <a:pt x="84472" y="66861"/>
                  <a:pt x="87917" y="58583"/>
                  <a:pt x="87917" y="49250"/>
                </a:cubicBezTo>
                <a:lnTo>
                  <a:pt x="87917" y="49250"/>
                </a:lnTo>
                <a:cubicBezTo>
                  <a:pt x="87917" y="39861"/>
                  <a:pt x="84472" y="31583"/>
                  <a:pt x="77583" y="24417"/>
                </a:cubicBezTo>
                <a:lnTo>
                  <a:pt x="77583" y="24417"/>
                </a:lnTo>
                <a:cubicBezTo>
                  <a:pt x="70417" y="17528"/>
                  <a:pt x="62194" y="14083"/>
                  <a:pt x="52917" y="14083"/>
                </a:cubicBezTo>
                <a:lnTo>
                  <a:pt x="52917" y="14083"/>
                </a:lnTo>
                <a:cubicBezTo>
                  <a:pt x="43583" y="14083"/>
                  <a:pt x="35333" y="17444"/>
                  <a:pt x="28167" y="24167"/>
                </a:cubicBezTo>
                <a:lnTo>
                  <a:pt x="28167" y="24167"/>
                </a:lnTo>
                <a:lnTo>
                  <a:pt x="37167" y="33167"/>
                </a:lnTo>
                <a:cubicBezTo>
                  <a:pt x="38778" y="34944"/>
                  <a:pt x="39139" y="36861"/>
                  <a:pt x="38250" y="38917"/>
                </a:cubicBezTo>
                <a:lnTo>
                  <a:pt x="38250" y="38917"/>
                </a:lnTo>
                <a:cubicBezTo>
                  <a:pt x="37361" y="40972"/>
                  <a:pt x="35750" y="42056"/>
                  <a:pt x="33417" y="42167"/>
                </a:cubicBezTo>
                <a:lnTo>
                  <a:pt x="33417" y="42167"/>
                </a:lnTo>
                <a:lnTo>
                  <a:pt x="7250" y="42167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7" name="el-1785639239409-5"/>
          <p:cNvSpPr txBox="1"/>
          <p:nvPr/>
        </p:nvSpPr>
        <p:spPr>
          <a:xfrm>
            <a:off x="400050" y="116681"/>
            <a:ext cx="1435894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113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圆的定义</a:t>
            </a:r>
            <a:endParaRPr/>
          </a:p>
        </p:txBody>
      </p:sp>
      <p:sp>
        <p:nvSpPr>
          <p:cNvPr id="68" name="el-1785639239412-12"/>
          <p:cNvSpPr txBox="1"/>
          <p:nvPr/>
        </p:nvSpPr>
        <p:spPr>
          <a:xfrm>
            <a:off x="642938" y="662955"/>
            <a:ext cx="3614738" cy="502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68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定义：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在一个平面内，线段OA绕它固定的一个端点O旋转一周，另一个端点A所形成的图形叫做圆。</a:t>
            </a:r>
            <a:endParaRPr/>
          </a:p>
        </p:txBody>
      </p:sp>
      <p:sp>
        <p:nvSpPr>
          <p:cNvPr id="69" name="el-1785639239412-13"/>
          <p:cNvSpPr txBox="1"/>
          <p:nvPr/>
        </p:nvSpPr>
        <p:spPr>
          <a:xfrm>
            <a:off x="642938" y="1315864"/>
            <a:ext cx="3614738" cy="381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545604">
              <a:lnSpc>
                <a:spcPts val="1344"/>
              </a:lnSpc>
            </a:pPr>
            <a:r>
              <a:rPr sz="1120">
                <a:solidFill>
                  <a:srgbClr val="555555"/>
                </a:solidFill>
                <a:latin typeface="Microsoft YaHei"/>
                <a:ea typeface="Microsoft YaHei"/>
                <a:cs typeface="Microsoft YaHei"/>
              </a:rPr>
              <a:t>—— 固定的端点    </a:t>
            </a:r>
            <a:r>
              <a:rPr sz="960">
                <a:solidFill>
                  <a:srgbClr val="555555"/>
                </a:solidFill>
                <a:latin typeface="Microsoft YaHei"/>
                <a:ea typeface="Microsoft YaHei"/>
                <a:cs typeface="Microsoft YaHei"/>
              </a:rPr>
              <a:t>　　　　</a:t>
            </a:r>
            <a:r>
              <a:rPr sz="1120">
                <a:solidFill>
                  <a:srgbClr val="555555"/>
                </a:solidFill>
                <a:latin typeface="Microsoft YaHei"/>
                <a:ea typeface="Microsoft YaHei"/>
                <a:cs typeface="Microsoft YaHei"/>
              </a:rPr>
              <a:t> —— 线段OA的长度</a:t>
            </a:r>
            <a:endParaRPr/>
          </a:p>
        </p:txBody>
      </p:sp>
      <p:sp>
        <p:nvSpPr>
          <p:cNvPr id="70" name="el-1785639239412-14"/>
          <p:cNvSpPr txBox="1"/>
          <p:nvPr/>
        </p:nvSpPr>
        <p:spPr>
          <a:xfrm>
            <a:off x="642938" y="1754014"/>
            <a:ext cx="3686175" cy="219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555555"/>
                </a:solidFill>
                <a:latin typeface="Microsoft YaHei"/>
                <a:ea typeface="Microsoft YaHei"/>
                <a:cs typeface="Microsoft YaHei"/>
              </a:rPr>
              <a:t>以点O为圆心的圆记作 </a:t>
            </a:r>
            <a:r>
              <a:rPr sz="900">
                <a:solidFill>
                  <a:srgbClr val="555555"/>
                </a:solidFill>
                <a:latin typeface="Microsoft YaHei"/>
                <a:ea typeface="Microsoft YaHei"/>
                <a:cs typeface="Microsoft YaHei"/>
              </a:rPr>
              <a:t>　　　　</a:t>
            </a:r>
            <a:r>
              <a:rPr sz="1120">
                <a:solidFill>
                  <a:srgbClr val="555555"/>
                </a:solidFill>
                <a:latin typeface="Microsoft YaHei"/>
                <a:ea typeface="Microsoft YaHei"/>
                <a:cs typeface="Microsoft YaHei"/>
              </a:rPr>
              <a:t>，读作“圆O”</a:t>
            </a:r>
            <a:endParaRPr/>
          </a:p>
        </p:txBody>
      </p:sp>
      <p:sp>
        <p:nvSpPr>
          <p:cNvPr id="71" name="el-1785639239412-15"/>
          <p:cNvSpPr txBox="1"/>
          <p:nvPr/>
        </p:nvSpPr>
        <p:spPr>
          <a:xfrm>
            <a:off x="642938" y="2151683"/>
            <a:ext cx="3614738" cy="381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 indent="100013">
              <a:lnSpc>
                <a:spcPts val="1344"/>
              </a:lnSpc>
            </a:pPr>
            <a:r>
              <a:rPr sz="1120">
                <a:solidFill>
                  <a:srgbClr val="555555"/>
                </a:solidFill>
                <a:latin typeface="Microsoft YaHei"/>
                <a:ea typeface="Microsoft YaHei"/>
                <a:cs typeface="Microsoft YaHei"/>
              </a:rPr>
              <a:t>从集合角度：圆是所有到定点O的距离等于定长r的点的集合</a:t>
            </a:r>
            <a:endParaRPr/>
          </a:p>
        </p:txBody>
      </p:sp>
      <p:sp>
        <p:nvSpPr>
          <p:cNvPr id="72" name="el-1785639239421-59"/>
          <p:cNvSpPr txBox="1"/>
          <p:nvPr/>
        </p:nvSpPr>
        <p:spPr>
          <a:xfrm>
            <a:off x="6530950" y="1416844"/>
            <a:ext cx="182612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6B5E"/>
                </a:solidFill>
                <a:latin typeface="Times New Roman"/>
                <a:ea typeface="Times New Roman"/>
                <a:cs typeface="Times New Roman"/>
              </a:rPr>
              <a:t>O</a:t>
            </a:r>
            <a:endParaRPr/>
          </a:p>
        </p:txBody>
      </p:sp>
      <p:sp>
        <p:nvSpPr>
          <p:cNvPr id="73" name="el-1785639239421-60"/>
          <p:cNvSpPr txBox="1"/>
          <p:nvPr/>
        </p:nvSpPr>
        <p:spPr>
          <a:xfrm rot="-2400002">
            <a:off x="7387480" y="680933"/>
            <a:ext cx="171450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6B5E"/>
                </a:solidFill>
                <a:latin typeface="Times New Roman"/>
                <a:ea typeface="Times New Roman"/>
                <a:cs typeface="Times New Roman"/>
              </a:rPr>
              <a:t>A</a:t>
            </a:r>
            <a:endParaRPr/>
          </a:p>
        </p:txBody>
      </p:sp>
      <p:sp>
        <p:nvSpPr>
          <p:cNvPr id="74" name="el-1785639239412-11"/>
          <p:cNvSpPr txBox="1"/>
          <p:nvPr/>
        </p:nvSpPr>
        <p:spPr>
          <a:xfrm>
            <a:off x="5764709" y="2326481"/>
            <a:ext cx="196512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8594">
              <a:lnSpc>
                <a:spcPct val="100000"/>
              </a:lnSpc>
            </a:pPr>
            <a:r>
              <a:rPr sz="1010" spc="56">
                <a:solidFill>
                  <a:srgbClr val="666666"/>
                </a:solidFill>
                <a:latin typeface="Microsoft YaHei"/>
                <a:ea typeface="Microsoft YaHei"/>
                <a:cs typeface="Microsoft YaHei"/>
              </a:rPr>
              <a:t>线段OA绕O旋转一周形成圆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F1B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239692-2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239568-1"/>
          <p:cNvSpPr/>
          <p:nvPr/>
        </p:nvSpPr>
        <p:spPr>
          <a:xfrm>
            <a:off x="6929438" y="3071813"/>
            <a:ext cx="2214563" cy="2071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785" y="99771"/>
                </a:moveTo>
                <a:lnTo>
                  <a:pt x="6948" y="99771"/>
                </a:lnTo>
                <a:lnTo>
                  <a:pt x="4901" y="95138"/>
                </a:lnTo>
                <a:lnTo>
                  <a:pt x="2773" y="88780"/>
                </a:lnTo>
                <a:lnTo>
                  <a:pt x="1236" y="82229"/>
                </a:lnTo>
                <a:lnTo>
                  <a:pt x="309" y="75550"/>
                </a:lnTo>
                <a:lnTo>
                  <a:pt x="0" y="68807"/>
                </a:lnTo>
                <a:lnTo>
                  <a:pt x="309" y="62064"/>
                </a:lnTo>
                <a:lnTo>
                  <a:pt x="1236" y="55385"/>
                </a:lnTo>
                <a:lnTo>
                  <a:pt x="2773" y="48835"/>
                </a:lnTo>
                <a:lnTo>
                  <a:pt x="4901" y="42477"/>
                </a:lnTo>
                <a:lnTo>
                  <a:pt x="7601" y="36372"/>
                </a:lnTo>
                <a:lnTo>
                  <a:pt x="10850" y="30578"/>
                </a:lnTo>
                <a:lnTo>
                  <a:pt x="14614" y="25156"/>
                </a:lnTo>
                <a:lnTo>
                  <a:pt x="18854" y="20151"/>
                </a:lnTo>
                <a:lnTo>
                  <a:pt x="23536" y="15619"/>
                </a:lnTo>
                <a:lnTo>
                  <a:pt x="28609" y="11596"/>
                </a:lnTo>
                <a:lnTo>
                  <a:pt x="34030" y="8124"/>
                </a:lnTo>
                <a:lnTo>
                  <a:pt x="39742" y="5239"/>
                </a:lnTo>
                <a:lnTo>
                  <a:pt x="45691" y="2963"/>
                </a:lnTo>
                <a:lnTo>
                  <a:pt x="51820" y="1321"/>
                </a:lnTo>
                <a:lnTo>
                  <a:pt x="58069" y="330"/>
                </a:lnTo>
                <a:lnTo>
                  <a:pt x="64378" y="0"/>
                </a:lnTo>
                <a:lnTo>
                  <a:pt x="70687" y="330"/>
                </a:lnTo>
                <a:lnTo>
                  <a:pt x="76936" y="1321"/>
                </a:lnTo>
                <a:lnTo>
                  <a:pt x="83064" y="2963"/>
                </a:lnTo>
                <a:lnTo>
                  <a:pt x="89013" y="5239"/>
                </a:lnTo>
                <a:lnTo>
                  <a:pt x="94725" y="8124"/>
                </a:lnTo>
                <a:lnTo>
                  <a:pt x="99785" y="11367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1E6B5E">
                <a:alpha val="18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" name="el-1785639239568-3"/>
          <p:cNvSpPr/>
          <p:nvPr/>
        </p:nvSpPr>
        <p:spPr>
          <a:xfrm>
            <a:off x="7193756" y="3336131"/>
            <a:ext cx="2314575" cy="2314575"/>
          </a:xfrm>
          <a:prstGeom prst="ellipse">
            <a:avLst/>
          </a:prstGeom>
          <a:noFill/>
          <a:ln w="7144" algn="in">
            <a:solidFill>
              <a:srgbClr val="1E6B5E">
                <a:alpha val="12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" name="el-1785639239568-4"/>
          <p:cNvSpPr/>
          <p:nvPr/>
        </p:nvSpPr>
        <p:spPr>
          <a:xfrm>
            <a:off x="7479506" y="3621881"/>
            <a:ext cx="1743075" cy="1743075"/>
          </a:xfrm>
          <a:prstGeom prst="ellipse">
            <a:avLst/>
          </a:prstGeom>
          <a:noFill/>
          <a:ln w="7144" algn="in">
            <a:solidFill>
              <a:srgbClr val="1E6B5E">
                <a:alpha val="8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6" name="el-1785639239568-2"/>
          <p:cNvSpPr/>
          <p:nvPr/>
        </p:nvSpPr>
        <p:spPr>
          <a:xfrm rot="-2279998">
            <a:off x="6706405" y="4029204"/>
            <a:ext cx="928688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6B5E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239569-5"/>
          <p:cNvSpPr txBox="1"/>
          <p:nvPr/>
        </p:nvSpPr>
        <p:spPr>
          <a:xfrm rot="-2279998">
            <a:off x="6704037" y="4303068"/>
            <a:ext cx="116979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6B5E">
                    <a:alpha val="50000"/>
                  </a:srgbClr>
                </a:solidFill>
                <a:latin typeface="Georgia"/>
                <a:ea typeface="Georgia"/>
                <a:cs typeface="Georgia"/>
              </a:rPr>
              <a:t>r</a:t>
            </a:r>
            <a:endParaRPr/>
          </a:p>
        </p:txBody>
      </p:sp>
      <p:sp>
        <p:nvSpPr>
          <p:cNvPr id="8" name="el-1785639239570-9"/>
          <p:cNvSpPr/>
          <p:nvPr/>
        </p:nvSpPr>
        <p:spPr>
          <a:xfrm>
            <a:off x="607219" y="607219"/>
            <a:ext cx="571500" cy="571500"/>
          </a:xfrm>
          <a:prstGeom prst="ellipse">
            <a:avLst/>
          </a:prstGeom>
          <a:solidFill>
            <a:srgbClr val="000000">
              <a:alpha val="0"/>
            </a:srgbClr>
          </a:solidFill>
          <a:ln w="7144" algn="in">
            <a:solidFill>
              <a:srgbClr val="1F2F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5639239570-10"/>
          <p:cNvSpPr/>
          <p:nvPr/>
        </p:nvSpPr>
        <p:spPr>
          <a:xfrm>
            <a:off x="714375" y="714375"/>
            <a:ext cx="357188" cy="357188"/>
          </a:xfrm>
          <a:prstGeom prst="ellipse">
            <a:avLst/>
          </a:prstGeom>
          <a:solidFill>
            <a:srgbClr val="000000">
              <a:alpha val="0"/>
            </a:srgbClr>
          </a:solidFill>
          <a:ln w="7144" algn="in">
            <a:solidFill>
              <a:srgbClr val="4843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5639239571-11"/>
          <p:cNvSpPr/>
          <p:nvPr/>
        </p:nvSpPr>
        <p:spPr>
          <a:xfrm>
            <a:off x="821531" y="821531"/>
            <a:ext cx="142875" cy="142875"/>
          </a:xfrm>
          <a:prstGeom prst="ellipse">
            <a:avLst/>
          </a:prstGeom>
          <a:solidFill>
            <a:srgbClr val="000000">
              <a:alpha val="0"/>
            </a:srgbClr>
          </a:solidFill>
          <a:ln w="7144" algn="in">
            <a:solidFill>
              <a:srgbClr val="534E48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1" name="el-1785639239569-6"/>
          <p:cNvCxnSpPr/>
          <p:nvPr/>
        </p:nvCxnSpPr>
        <p:spPr>
          <a:xfrm>
            <a:off x="892969" y="571500"/>
            <a:ext cx="914" cy="642938"/>
          </a:xfrm>
          <a:prstGeom prst="line">
            <a:avLst/>
          </a:prstGeom>
          <a:ln w="9525" cap="flat">
            <a:solidFill>
              <a:srgbClr val="1E6B5E">
                <a:alpha val="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-1785639239569-7"/>
          <p:cNvCxnSpPr/>
          <p:nvPr/>
        </p:nvCxnSpPr>
        <p:spPr>
          <a:xfrm>
            <a:off x="571500" y="892969"/>
            <a:ext cx="642938" cy="914"/>
          </a:xfrm>
          <a:prstGeom prst="line">
            <a:avLst/>
          </a:prstGeom>
          <a:ln w="9525" cap="flat">
            <a:solidFill>
              <a:srgbClr val="1E6B5E">
                <a:alpha val="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-1785639239571-12"/>
          <p:cNvCxnSpPr/>
          <p:nvPr/>
        </p:nvCxnSpPr>
        <p:spPr>
          <a:xfrm>
            <a:off x="3393281" y="1607344"/>
            <a:ext cx="214313" cy="914"/>
          </a:xfrm>
          <a:prstGeom prst="line">
            <a:avLst/>
          </a:prstGeom>
          <a:ln w="9525" cap="flat">
            <a:solidFill>
              <a:srgbClr val="C4BAA8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639239573-23"/>
          <p:cNvSpPr/>
          <p:nvPr/>
        </p:nvSpPr>
        <p:spPr>
          <a:xfrm>
            <a:off x="3750469" y="1578769"/>
            <a:ext cx="57150" cy="57150"/>
          </a:xfrm>
          <a:prstGeom prst="ellipse">
            <a:avLst/>
          </a:prstGeom>
          <a:solidFill>
            <a:srgbClr val="C4BAA8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5639239571-13"/>
          <p:cNvCxnSpPr/>
          <p:nvPr/>
        </p:nvCxnSpPr>
        <p:spPr>
          <a:xfrm>
            <a:off x="3950494" y="1607344"/>
            <a:ext cx="428625" cy="914"/>
          </a:xfrm>
          <a:prstGeom prst="line">
            <a:avLst/>
          </a:prstGeom>
          <a:ln w="9525" cap="flat">
            <a:solidFill>
              <a:srgbClr val="C4BAA8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639239573-24"/>
          <p:cNvSpPr/>
          <p:nvPr/>
        </p:nvSpPr>
        <p:spPr>
          <a:xfrm>
            <a:off x="4521994" y="155733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6B5E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5639239572-14"/>
          <p:cNvCxnSpPr/>
          <p:nvPr/>
        </p:nvCxnSpPr>
        <p:spPr>
          <a:xfrm>
            <a:off x="4764881" y="1607344"/>
            <a:ext cx="428625" cy="914"/>
          </a:xfrm>
          <a:prstGeom prst="line">
            <a:avLst/>
          </a:prstGeom>
          <a:ln w="9525" cap="flat">
            <a:solidFill>
              <a:srgbClr val="C4BAA8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639239573-25"/>
          <p:cNvSpPr/>
          <p:nvPr/>
        </p:nvSpPr>
        <p:spPr>
          <a:xfrm>
            <a:off x="5336381" y="1578769"/>
            <a:ext cx="57150" cy="57150"/>
          </a:xfrm>
          <a:prstGeom prst="ellipse">
            <a:avLst/>
          </a:prstGeom>
          <a:solidFill>
            <a:srgbClr val="C4BAA8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5639239572-15"/>
          <p:cNvCxnSpPr/>
          <p:nvPr/>
        </p:nvCxnSpPr>
        <p:spPr>
          <a:xfrm>
            <a:off x="5536406" y="1607344"/>
            <a:ext cx="214313" cy="914"/>
          </a:xfrm>
          <a:prstGeom prst="line">
            <a:avLst/>
          </a:prstGeom>
          <a:ln w="9525" cap="flat">
            <a:solidFill>
              <a:srgbClr val="C4BAA8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-1785639239572-22"/>
          <p:cNvCxnSpPr/>
          <p:nvPr/>
        </p:nvCxnSpPr>
        <p:spPr>
          <a:xfrm>
            <a:off x="3357563" y="2421731"/>
            <a:ext cx="2428875" cy="914"/>
          </a:xfrm>
          <a:prstGeom prst="line">
            <a:avLst/>
          </a:prstGeom>
          <a:ln w="14288" cap="flat">
            <a:solidFill>
              <a:srgbClr val="1E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-1785639239572-16"/>
          <p:cNvCxnSpPr/>
          <p:nvPr/>
        </p:nvCxnSpPr>
        <p:spPr>
          <a:xfrm>
            <a:off x="4339754" y="3443288"/>
            <a:ext cx="914" cy="142875"/>
          </a:xfrm>
          <a:prstGeom prst="line">
            <a:avLst/>
          </a:prstGeom>
          <a:ln w="9525" cap="flat">
            <a:solidFill>
              <a:srgbClr val="C4BAA8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-1785639239572-17"/>
          <p:cNvCxnSpPr/>
          <p:nvPr/>
        </p:nvCxnSpPr>
        <p:spPr>
          <a:xfrm>
            <a:off x="5079058" y="3443288"/>
            <a:ext cx="914" cy="142875"/>
          </a:xfrm>
          <a:prstGeom prst="line">
            <a:avLst/>
          </a:prstGeom>
          <a:ln w="9525" cap="flat">
            <a:solidFill>
              <a:srgbClr val="C4BAA8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5639239572-18"/>
          <p:cNvSpPr txBox="1"/>
          <p:nvPr/>
        </p:nvSpPr>
        <p:spPr>
          <a:xfrm>
            <a:off x="3143250" y="1900238"/>
            <a:ext cx="2857500" cy="485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3370" spc="450">
                <a:solidFill>
                  <a:srgbClr val="F6F2EB"/>
                </a:solidFill>
                <a:latin typeface="SimSun"/>
                <a:ea typeface="SimSun"/>
                <a:cs typeface="SimSun"/>
              </a:rPr>
              <a:t>圆的对称性</a:t>
            </a:r>
            <a:endParaRPr/>
          </a:p>
        </p:txBody>
      </p:sp>
      <p:sp>
        <p:nvSpPr>
          <p:cNvPr id="24" name="el-1785639239569-8"/>
          <p:cNvSpPr txBox="1"/>
          <p:nvPr/>
        </p:nvSpPr>
        <p:spPr>
          <a:xfrm>
            <a:off x="3240926" y="2600325"/>
            <a:ext cx="2662074" cy="514350"/>
          </a:xfrm>
          <a:prstGeom prst="rect">
            <a:avLst/>
          </a:prstGeom>
          <a:noFill/>
          <a:ln>
            <a:noFill/>
          </a:ln>
          <a:effectLst>
            <a:outerShdw blurRad="71438" dist="14288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2025"/>
              </a:lnSpc>
            </a:pPr>
            <a:r>
              <a:rPr sz="1350" spc="225">
                <a:solidFill>
                  <a:srgbClr val="EDE7DC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圆，是最对称的几何图形——</a:t>
            </a:r>
            <a:endParaRPr/>
          </a:p>
          <a:p>
            <a:pPr algn="ctr">
              <a:lnSpc>
                <a:spcPts val="2025"/>
              </a:lnSpc>
            </a:pPr>
            <a:r>
              <a:rPr sz="1350" spc="225">
                <a:solidFill>
                  <a:srgbClr val="EDE7DC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轴对称、中心对称、旋转对称</a:t>
            </a:r>
            <a:endParaRPr/>
          </a:p>
        </p:txBody>
      </p:sp>
      <p:sp>
        <p:nvSpPr>
          <p:cNvPr id="25" name="el-1785639239572-19"/>
          <p:cNvSpPr txBox="1"/>
          <p:nvPr/>
        </p:nvSpPr>
        <p:spPr>
          <a:xfrm>
            <a:off x="3500586" y="3448050"/>
            <a:ext cx="714152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C4BAA8">
                    <a:alpha val="50000"/>
                  </a:srgbClr>
                </a:solidFill>
                <a:latin typeface="SimSun"/>
                <a:ea typeface="SimSun"/>
                <a:cs typeface="SimSun"/>
              </a:rPr>
              <a:t>对称 · 和谐</a:t>
            </a:r>
            <a:endParaRPr/>
          </a:p>
        </p:txBody>
      </p:sp>
      <p:sp>
        <p:nvSpPr>
          <p:cNvPr id="26" name="el-1785639239572-20"/>
          <p:cNvSpPr txBox="1"/>
          <p:nvPr/>
        </p:nvSpPr>
        <p:spPr>
          <a:xfrm>
            <a:off x="4514776" y="3448050"/>
            <a:ext cx="439266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C4BAA8">
                    <a:alpha val="50000"/>
                  </a:srgbClr>
                </a:solidFill>
                <a:latin typeface="SimSun"/>
                <a:ea typeface="SimSun"/>
                <a:cs typeface="SimSun"/>
              </a:rPr>
              <a:t>● 无限</a:t>
            </a:r>
            <a:endParaRPr/>
          </a:p>
        </p:txBody>
      </p:sp>
      <p:sp>
        <p:nvSpPr>
          <p:cNvPr id="27" name="el-1785639239572-21"/>
          <p:cNvSpPr txBox="1"/>
          <p:nvPr/>
        </p:nvSpPr>
        <p:spPr>
          <a:xfrm>
            <a:off x="5254079" y="3448050"/>
            <a:ext cx="439266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C4BAA8">
                    <a:alpha val="50000"/>
                  </a:srgbClr>
                </a:solidFill>
                <a:latin typeface="SimSun"/>
                <a:ea typeface="SimSun"/>
                <a:cs typeface="SimSun"/>
              </a:rPr>
              <a:t>○ 精妙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6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39855-1"/>
          <p:cNvSpPr/>
          <p:nvPr/>
        </p:nvSpPr>
        <p:spPr>
          <a:xfrm>
            <a:off x="7429500" y="3571875"/>
            <a:ext cx="1714500" cy="1571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00000"/>
                </a:moveTo>
                <a:lnTo>
                  <a:pt x="10522" y="100000"/>
                </a:lnTo>
                <a:lnTo>
                  <a:pt x="9833" y="98988"/>
                </a:lnTo>
                <a:lnTo>
                  <a:pt x="6889" y="93636"/>
                </a:lnTo>
                <a:lnTo>
                  <a:pt x="4439" y="87988"/>
                </a:lnTo>
                <a:lnTo>
                  <a:pt x="2511" y="82109"/>
                </a:lnTo>
                <a:lnTo>
                  <a:pt x="1122" y="76048"/>
                </a:lnTo>
                <a:lnTo>
                  <a:pt x="283" y="69873"/>
                </a:lnTo>
                <a:lnTo>
                  <a:pt x="0" y="63636"/>
                </a:lnTo>
                <a:lnTo>
                  <a:pt x="283" y="57400"/>
                </a:lnTo>
                <a:lnTo>
                  <a:pt x="1122" y="51224"/>
                </a:lnTo>
                <a:lnTo>
                  <a:pt x="2511" y="45164"/>
                </a:lnTo>
                <a:lnTo>
                  <a:pt x="4439" y="39285"/>
                </a:lnTo>
                <a:lnTo>
                  <a:pt x="6889" y="33636"/>
                </a:lnTo>
                <a:lnTo>
                  <a:pt x="9833" y="28285"/>
                </a:lnTo>
                <a:lnTo>
                  <a:pt x="13239" y="23267"/>
                </a:lnTo>
                <a:lnTo>
                  <a:pt x="17083" y="18636"/>
                </a:lnTo>
                <a:lnTo>
                  <a:pt x="21328" y="14442"/>
                </a:lnTo>
                <a:lnTo>
                  <a:pt x="25928" y="10727"/>
                </a:lnTo>
                <a:lnTo>
                  <a:pt x="30833" y="7515"/>
                </a:lnTo>
                <a:lnTo>
                  <a:pt x="36011" y="4842"/>
                </a:lnTo>
                <a:lnTo>
                  <a:pt x="41400" y="2739"/>
                </a:lnTo>
                <a:lnTo>
                  <a:pt x="46956" y="1224"/>
                </a:lnTo>
                <a:lnTo>
                  <a:pt x="52617" y="309"/>
                </a:lnTo>
                <a:lnTo>
                  <a:pt x="58333" y="0"/>
                </a:lnTo>
                <a:lnTo>
                  <a:pt x="64050" y="309"/>
                </a:lnTo>
                <a:lnTo>
                  <a:pt x="69711" y="1224"/>
                </a:lnTo>
                <a:lnTo>
                  <a:pt x="75267" y="2739"/>
                </a:lnTo>
                <a:lnTo>
                  <a:pt x="80656" y="4842"/>
                </a:lnTo>
                <a:lnTo>
                  <a:pt x="85833" y="7515"/>
                </a:lnTo>
                <a:lnTo>
                  <a:pt x="90739" y="10727"/>
                </a:lnTo>
                <a:lnTo>
                  <a:pt x="95339" y="14442"/>
                </a:lnTo>
                <a:lnTo>
                  <a:pt x="99583" y="18636"/>
                </a:lnTo>
                <a:lnTo>
                  <a:pt x="100000" y="19139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1E6B5E">
                <a:alpha val="1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" name="el-1785639239855-2"/>
          <p:cNvSpPr/>
          <p:nvPr/>
        </p:nvSpPr>
        <p:spPr>
          <a:xfrm>
            <a:off x="7729538" y="3871913"/>
            <a:ext cx="1428750" cy="1428750"/>
          </a:xfrm>
          <a:prstGeom prst="ellipse">
            <a:avLst/>
          </a:prstGeom>
          <a:noFill/>
          <a:ln w="14288" algn="in">
            <a:solidFill>
              <a:srgbClr val="1E6B5E">
                <a:alpha val="1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" name="el-1785639239855-3"/>
          <p:cNvSpPr/>
          <p:nvPr/>
        </p:nvSpPr>
        <p:spPr>
          <a:xfrm>
            <a:off x="8015288" y="4157663"/>
            <a:ext cx="857250" cy="857250"/>
          </a:xfrm>
          <a:prstGeom prst="ellipse">
            <a:avLst/>
          </a:prstGeom>
          <a:noFill/>
          <a:ln w="14288" algn="in">
            <a:solidFill>
              <a:srgbClr val="1E6B5E">
                <a:alpha val="8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" name="el-1785639239860-31"/>
          <p:cNvSpPr/>
          <p:nvPr/>
        </p:nvSpPr>
        <p:spPr>
          <a:xfrm>
            <a:off x="4743450" y="908670"/>
            <a:ext cx="200025" cy="200025"/>
          </a:xfrm>
          <a:prstGeom prst="ellipse">
            <a:avLst/>
          </a:pr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39861-33"/>
          <p:cNvSpPr/>
          <p:nvPr/>
        </p:nvSpPr>
        <p:spPr>
          <a:xfrm>
            <a:off x="4743450" y="1523033"/>
            <a:ext cx="200025" cy="200025"/>
          </a:xfrm>
          <a:prstGeom prst="ellipse">
            <a:avLst/>
          </a:pr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239858-8"/>
          <p:cNvSpPr/>
          <p:nvPr/>
        </p:nvSpPr>
        <p:spPr>
          <a:xfrm>
            <a:off x="4743450" y="2108820"/>
            <a:ext cx="4000500" cy="7848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7857" y="0"/>
                </a:lnTo>
                <a:lnTo>
                  <a:pt x="98067" y="49"/>
                </a:lnTo>
                <a:lnTo>
                  <a:pt x="98276" y="207"/>
                </a:lnTo>
                <a:lnTo>
                  <a:pt x="98479" y="476"/>
                </a:lnTo>
                <a:lnTo>
                  <a:pt x="98676" y="841"/>
                </a:lnTo>
                <a:lnTo>
                  <a:pt x="98867" y="1293"/>
                </a:lnTo>
                <a:lnTo>
                  <a:pt x="99048" y="1854"/>
                </a:lnTo>
                <a:lnTo>
                  <a:pt x="99217" y="2488"/>
                </a:lnTo>
                <a:lnTo>
                  <a:pt x="99371" y="3220"/>
                </a:lnTo>
                <a:lnTo>
                  <a:pt x="99514" y="4012"/>
                </a:lnTo>
                <a:lnTo>
                  <a:pt x="99638" y="4878"/>
                </a:lnTo>
                <a:lnTo>
                  <a:pt x="99748" y="5805"/>
                </a:lnTo>
                <a:lnTo>
                  <a:pt x="99836" y="6780"/>
                </a:lnTo>
                <a:lnTo>
                  <a:pt x="99907" y="7793"/>
                </a:lnTo>
                <a:lnTo>
                  <a:pt x="99960" y="8829"/>
                </a:lnTo>
                <a:lnTo>
                  <a:pt x="99990" y="9902"/>
                </a:lnTo>
                <a:lnTo>
                  <a:pt x="100000" y="10976"/>
                </a:lnTo>
                <a:lnTo>
                  <a:pt x="100000" y="89024"/>
                </a:lnTo>
                <a:lnTo>
                  <a:pt x="99990" y="90098"/>
                </a:lnTo>
                <a:lnTo>
                  <a:pt x="99960" y="91171"/>
                </a:lnTo>
                <a:lnTo>
                  <a:pt x="99907" y="92207"/>
                </a:lnTo>
                <a:lnTo>
                  <a:pt x="99836" y="93220"/>
                </a:lnTo>
                <a:lnTo>
                  <a:pt x="99748" y="94195"/>
                </a:lnTo>
                <a:lnTo>
                  <a:pt x="99638" y="95122"/>
                </a:lnTo>
                <a:lnTo>
                  <a:pt x="99514" y="95988"/>
                </a:lnTo>
                <a:lnTo>
                  <a:pt x="99371" y="96780"/>
                </a:lnTo>
                <a:lnTo>
                  <a:pt x="99217" y="97512"/>
                </a:lnTo>
                <a:lnTo>
                  <a:pt x="99048" y="98146"/>
                </a:lnTo>
                <a:lnTo>
                  <a:pt x="98867" y="98707"/>
                </a:lnTo>
                <a:lnTo>
                  <a:pt x="98676" y="99159"/>
                </a:lnTo>
                <a:lnTo>
                  <a:pt x="98479" y="99524"/>
                </a:lnTo>
                <a:lnTo>
                  <a:pt x="98276" y="99793"/>
                </a:lnTo>
                <a:lnTo>
                  <a:pt x="98067" y="99951"/>
                </a:lnTo>
                <a:lnTo>
                  <a:pt x="97857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1E6B5E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239859-10"/>
          <p:cNvSpPr/>
          <p:nvPr/>
        </p:nvSpPr>
        <p:spPr>
          <a:xfrm>
            <a:off x="4743450" y="2108820"/>
            <a:ext cx="4000500" cy="7848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42863" algn="in">
            <a:solidFill>
              <a:srgbClr val="1E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5639239858-9"/>
          <p:cNvSpPr/>
          <p:nvPr/>
        </p:nvSpPr>
        <p:spPr>
          <a:xfrm>
            <a:off x="4743450" y="3036540"/>
            <a:ext cx="4000500" cy="10362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7857" y="0"/>
                </a:lnTo>
                <a:lnTo>
                  <a:pt x="98067" y="37"/>
                </a:lnTo>
                <a:lnTo>
                  <a:pt x="98276" y="156"/>
                </a:lnTo>
                <a:lnTo>
                  <a:pt x="98479" y="358"/>
                </a:lnTo>
                <a:lnTo>
                  <a:pt x="98676" y="633"/>
                </a:lnTo>
                <a:lnTo>
                  <a:pt x="98867" y="972"/>
                </a:lnTo>
                <a:lnTo>
                  <a:pt x="99048" y="1394"/>
                </a:lnTo>
                <a:lnTo>
                  <a:pt x="99217" y="1872"/>
                </a:lnTo>
                <a:lnTo>
                  <a:pt x="99371" y="2422"/>
                </a:lnTo>
                <a:lnTo>
                  <a:pt x="99514" y="3018"/>
                </a:lnTo>
                <a:lnTo>
                  <a:pt x="99638" y="3670"/>
                </a:lnTo>
                <a:lnTo>
                  <a:pt x="99748" y="4367"/>
                </a:lnTo>
                <a:lnTo>
                  <a:pt x="99836" y="5101"/>
                </a:lnTo>
                <a:lnTo>
                  <a:pt x="99907" y="5862"/>
                </a:lnTo>
                <a:lnTo>
                  <a:pt x="99960" y="6642"/>
                </a:lnTo>
                <a:lnTo>
                  <a:pt x="99990" y="7450"/>
                </a:lnTo>
                <a:lnTo>
                  <a:pt x="100000" y="8257"/>
                </a:lnTo>
                <a:lnTo>
                  <a:pt x="100000" y="91743"/>
                </a:lnTo>
                <a:lnTo>
                  <a:pt x="99990" y="92550"/>
                </a:lnTo>
                <a:lnTo>
                  <a:pt x="99960" y="93358"/>
                </a:lnTo>
                <a:lnTo>
                  <a:pt x="99907" y="94138"/>
                </a:lnTo>
                <a:lnTo>
                  <a:pt x="99836" y="94899"/>
                </a:lnTo>
                <a:lnTo>
                  <a:pt x="99748" y="95633"/>
                </a:lnTo>
                <a:lnTo>
                  <a:pt x="99638" y="96330"/>
                </a:lnTo>
                <a:lnTo>
                  <a:pt x="99514" y="96982"/>
                </a:lnTo>
                <a:lnTo>
                  <a:pt x="99371" y="97578"/>
                </a:lnTo>
                <a:lnTo>
                  <a:pt x="99217" y="98128"/>
                </a:lnTo>
                <a:lnTo>
                  <a:pt x="99048" y="98606"/>
                </a:lnTo>
                <a:lnTo>
                  <a:pt x="98867" y="99028"/>
                </a:lnTo>
                <a:lnTo>
                  <a:pt x="98676" y="99367"/>
                </a:lnTo>
                <a:lnTo>
                  <a:pt x="98479" y="99642"/>
                </a:lnTo>
                <a:lnTo>
                  <a:pt x="98276" y="99844"/>
                </a:lnTo>
                <a:lnTo>
                  <a:pt x="98067" y="99963"/>
                </a:lnTo>
                <a:lnTo>
                  <a:pt x="97857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1E6B5E">
              <a:alpha val="4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239859-11"/>
          <p:cNvSpPr/>
          <p:nvPr/>
        </p:nvSpPr>
        <p:spPr>
          <a:xfrm>
            <a:off x="4743450" y="3036540"/>
            <a:ext cx="4000500" cy="10362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42863" algn="in">
            <a:solidFill>
              <a:srgbClr val="C4BA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el-1785639239863-40"/>
          <p:cNvSpPr/>
          <p:nvPr/>
        </p:nvSpPr>
        <p:spPr>
          <a:xfrm>
            <a:off x="4743450" y="4332387"/>
            <a:ext cx="285750" cy="14288"/>
          </a:xfrm>
          <a:prstGeom prst="roundRect">
            <a:avLst>
              <a:gd name="adj" fmla="val 50000"/>
            </a:avLst>
          </a:pr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39863-41"/>
          <p:cNvSpPr/>
          <p:nvPr/>
        </p:nvSpPr>
        <p:spPr>
          <a:xfrm>
            <a:off x="5629275" y="4253806"/>
            <a:ext cx="171450" cy="171450"/>
          </a:xfrm>
          <a:prstGeom prst="ellipse">
            <a:avLst/>
          </a:prstGeom>
          <a:solidFill>
            <a:srgbClr val="000000">
              <a:alpha val="0"/>
            </a:srgbClr>
          </a:solidFill>
          <a:ln w="14288" algn="in">
            <a:solidFill>
              <a:srgbClr val="1E6B5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13" name="el-1785639239860-30"/>
          <p:cNvSpPr txBox="1"/>
          <p:nvPr/>
        </p:nvSpPr>
        <p:spPr>
          <a:xfrm>
            <a:off x="4693444" y="943198"/>
            <a:ext cx="30003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14" name="el-1785639239860-28"/>
          <p:cNvSpPr txBox="1"/>
          <p:nvPr/>
        </p:nvSpPr>
        <p:spPr>
          <a:xfrm>
            <a:off x="5043488" y="880095"/>
            <a:ext cx="3700463" cy="4714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45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圆是轴对称图形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，任何一条直径所在的直线都是圆的对称轴</a:t>
            </a:r>
            <a:endParaRPr/>
          </a:p>
        </p:txBody>
      </p:sp>
      <p:sp>
        <p:nvSpPr>
          <p:cNvPr id="15" name="el-1785639239861-32"/>
          <p:cNvSpPr txBox="1"/>
          <p:nvPr/>
        </p:nvSpPr>
        <p:spPr>
          <a:xfrm>
            <a:off x="4693444" y="1557561"/>
            <a:ext cx="30003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16" name="el-1785639239861-34"/>
          <p:cNvSpPr txBox="1"/>
          <p:nvPr/>
        </p:nvSpPr>
        <p:spPr>
          <a:xfrm>
            <a:off x="5043488" y="1494458"/>
            <a:ext cx="3700463" cy="4714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45"/>
              </a:lnSpc>
            </a:pP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证明：圆上任意一点关于直径所在直线的对称点也在圆上</a:t>
            </a:r>
            <a:endParaRPr/>
          </a:p>
        </p:txBody>
      </p:sp>
      <p:sp>
        <p:nvSpPr>
          <p:cNvPr id="17" name="el-1785639239862-38"/>
          <p:cNvSpPr txBox="1"/>
          <p:nvPr/>
        </p:nvSpPr>
        <p:spPr>
          <a:xfrm>
            <a:off x="4929188" y="2237408"/>
            <a:ext cx="3750469" cy="219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✦ 垂径定理</a:t>
            </a:r>
            <a:endParaRPr/>
          </a:p>
        </p:txBody>
      </p:sp>
      <p:sp>
        <p:nvSpPr>
          <p:cNvPr id="18" name="el-1785639239861-35"/>
          <p:cNvSpPr txBox="1"/>
          <p:nvPr/>
        </p:nvSpPr>
        <p:spPr>
          <a:xfrm>
            <a:off x="4929188" y="2513633"/>
            <a:ext cx="3750469" cy="2514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垂直于弦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的直径</a:t>
            </a: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平分弦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，并且平分弦所对的两条弧</a:t>
            </a:r>
            <a:endParaRPr/>
          </a:p>
        </p:txBody>
      </p:sp>
      <p:sp>
        <p:nvSpPr>
          <p:cNvPr id="19" name="el-1785639239862-39"/>
          <p:cNvSpPr txBox="1"/>
          <p:nvPr/>
        </p:nvSpPr>
        <p:spPr>
          <a:xfrm>
            <a:off x="4929188" y="3165128"/>
            <a:ext cx="3750469" cy="219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✦ 推论</a:t>
            </a:r>
            <a:endParaRPr/>
          </a:p>
        </p:txBody>
      </p:sp>
      <p:sp>
        <p:nvSpPr>
          <p:cNvPr id="20" name="el-1785639239861-36"/>
          <p:cNvSpPr txBox="1"/>
          <p:nvPr/>
        </p:nvSpPr>
        <p:spPr>
          <a:xfrm>
            <a:off x="4929188" y="3441353"/>
            <a:ext cx="3671888" cy="502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68"/>
              </a:lnSpc>
            </a:pP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平分弦（不是直径）的直径</a:t>
            </a: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垂直于弦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，并且平分弦所对的两条弧</a:t>
            </a:r>
            <a:endParaRPr/>
          </a:p>
        </p:txBody>
      </p:sp>
      <p:sp>
        <p:nvSpPr>
          <p:cNvPr id="21" name="el-1785639239861-37"/>
          <p:cNvSpPr txBox="1"/>
          <p:nvPr/>
        </p:nvSpPr>
        <p:spPr>
          <a:xfrm>
            <a:off x="5114925" y="4244280"/>
            <a:ext cx="50006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对称轴</a:t>
            </a:r>
            <a:endParaRPr/>
          </a:p>
        </p:txBody>
      </p:sp>
      <p:sp>
        <p:nvSpPr>
          <p:cNvPr id="22" name="el-1785639239856-4"/>
          <p:cNvSpPr txBox="1"/>
          <p:nvPr/>
        </p:nvSpPr>
        <p:spPr>
          <a:xfrm>
            <a:off x="8302377" y="4898231"/>
            <a:ext cx="49872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06 / </a:t>
            </a:r>
            <a:r>
              <a:rPr b="1" sz="90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17</a:t>
            </a:r>
            <a:endParaRPr/>
          </a:p>
        </p:txBody>
      </p:sp>
      <p:sp>
        <p:nvSpPr>
          <p:cNvPr id="23" name="el-1785639239856-6"/>
          <p:cNvSpPr/>
          <p:nvPr/>
        </p:nvSpPr>
        <p:spPr>
          <a:xfrm>
            <a:off x="528638" y="234553"/>
            <a:ext cx="285750" cy="21431"/>
          </a:xfrm>
          <a:prstGeom prst="roundRect">
            <a:avLst>
              <a:gd name="adj" fmla="val 50000"/>
            </a:avLst>
          </a:pr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239857-7"/>
          <p:cNvSpPr/>
          <p:nvPr/>
        </p:nvSpPr>
        <p:spPr>
          <a:xfrm>
            <a:off x="400050" y="1481063"/>
            <a:ext cx="4000500" cy="2352675"/>
          </a:xfrm>
          <a:prstGeom prst="roundRect">
            <a:avLst>
              <a:gd name="adj" fmla="val 6478"/>
            </a:avLst>
          </a:prstGeom>
          <a:solidFill>
            <a:srgbClr val="EDE7DC"/>
          </a:solidFill>
          <a:ln>
            <a:noFill/>
          </a:ln>
          <a:effectLst>
            <a:outerShdw blurRad="142875" dist="57150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el-1785639239859-12"/>
          <p:cNvSpPr/>
          <p:nvPr/>
        </p:nvSpPr>
        <p:spPr>
          <a:xfrm>
            <a:off x="1400175" y="1652513"/>
            <a:ext cx="2000250" cy="18335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333" y="50000"/>
                </a:moveTo>
                <a:cubicBezTo>
                  <a:pt x="83333" y="62991"/>
                  <a:pt x="76980" y="74995"/>
                  <a:pt x="66667" y="81491"/>
                </a:cubicBezTo>
                <a:cubicBezTo>
                  <a:pt x="56353" y="87987"/>
                  <a:pt x="43647" y="87987"/>
                  <a:pt x="33333" y="81491"/>
                </a:cubicBezTo>
                <a:cubicBezTo>
                  <a:pt x="23020" y="74995"/>
                  <a:pt x="16667" y="62991"/>
                  <a:pt x="16667" y="50000"/>
                </a:cubicBezTo>
                <a:cubicBezTo>
                  <a:pt x="16667" y="37009"/>
                  <a:pt x="23020" y="25005"/>
                  <a:pt x="33333" y="18509"/>
                </a:cubicBezTo>
                <a:cubicBezTo>
                  <a:pt x="43647" y="12013"/>
                  <a:pt x="56353" y="12013"/>
                  <a:pt x="66667" y="18509"/>
                </a:cubicBezTo>
                <a:cubicBezTo>
                  <a:pt x="76980" y="25005"/>
                  <a:pt x="83333" y="37009"/>
                  <a:pt x="83333" y="50000"/>
                </a:cubicBezTo>
                <a:close/>
              </a:path>
            </a:pathLst>
          </a:custGeom>
          <a:noFill/>
          <a:ln w="20836" algn="ctr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6" name="el-1785639239859-13"/>
          <p:cNvCxnSpPr/>
          <p:nvPr/>
        </p:nvCxnSpPr>
        <p:spPr>
          <a:xfrm>
            <a:off x="2400300" y="1819201"/>
            <a:ext cx="914" cy="1500188"/>
          </a:xfrm>
          <a:prstGeom prst="line">
            <a:avLst/>
          </a:prstGeom>
          <a:ln w="20836" cap="flat">
            <a:solidFill>
              <a:srgbClr val="1E6B5E">
                <a:alpha val="8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el-1785639239860-14"/>
          <p:cNvCxnSpPr/>
          <p:nvPr/>
        </p:nvCxnSpPr>
        <p:spPr>
          <a:xfrm>
            <a:off x="1850231" y="2819326"/>
            <a:ext cx="1100138" cy="914"/>
          </a:xfrm>
          <a:prstGeom prst="line">
            <a:avLst/>
          </a:prstGeom>
          <a:ln w="20836" cap="flat">
            <a:solidFill>
              <a:srgbClr val="2A2A2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5639239860-15"/>
          <p:cNvSpPr/>
          <p:nvPr/>
        </p:nvSpPr>
        <p:spPr>
          <a:xfrm>
            <a:off x="1400175" y="1652513"/>
            <a:ext cx="2000250" cy="18335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667" y="50000"/>
                </a:moveTo>
                <a:cubicBezTo>
                  <a:pt x="51667" y="51004"/>
                  <a:pt x="50920" y="51819"/>
                  <a:pt x="50000" y="51819"/>
                </a:cubicBezTo>
                <a:cubicBezTo>
                  <a:pt x="49080" y="51819"/>
                  <a:pt x="48333" y="51004"/>
                  <a:pt x="48333" y="50000"/>
                </a:cubicBezTo>
                <a:cubicBezTo>
                  <a:pt x="48333" y="48996"/>
                  <a:pt x="49080" y="48181"/>
                  <a:pt x="50000" y="48181"/>
                </a:cubicBezTo>
                <a:cubicBezTo>
                  <a:pt x="50920" y="48181"/>
                  <a:pt x="51667" y="48996"/>
                  <a:pt x="51667" y="50000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239860-16"/>
          <p:cNvSpPr/>
          <p:nvPr/>
        </p:nvSpPr>
        <p:spPr>
          <a:xfrm>
            <a:off x="1400175" y="1652513"/>
            <a:ext cx="2000250" cy="18335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252" y="63637"/>
                </a:moveTo>
                <a:cubicBezTo>
                  <a:pt x="51281" y="64143"/>
                  <a:pt x="51049" y="64625"/>
                  <a:pt x="50651" y="64887"/>
                </a:cubicBezTo>
                <a:cubicBezTo>
                  <a:pt x="50252" y="65150"/>
                  <a:pt x="49753" y="65150"/>
                  <a:pt x="49354" y="64887"/>
                </a:cubicBezTo>
                <a:cubicBezTo>
                  <a:pt x="48955" y="64625"/>
                  <a:pt x="48724" y="64143"/>
                  <a:pt x="48752" y="63637"/>
                </a:cubicBezTo>
                <a:cubicBezTo>
                  <a:pt x="48724" y="63131"/>
                  <a:pt x="48955" y="62650"/>
                  <a:pt x="49354" y="62387"/>
                </a:cubicBezTo>
                <a:cubicBezTo>
                  <a:pt x="49753" y="62125"/>
                  <a:pt x="50252" y="62125"/>
                  <a:pt x="50651" y="62387"/>
                </a:cubicBezTo>
                <a:cubicBezTo>
                  <a:pt x="51049" y="62650"/>
                  <a:pt x="51281" y="63131"/>
                  <a:pt x="51252" y="63637"/>
                </a:cubicBezTo>
                <a:close/>
              </a:path>
            </a:pathLst>
          </a:custGeom>
          <a:solidFill>
            <a:srgbClr val="C4BAA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5639239860-17"/>
          <p:cNvCxnSpPr/>
          <p:nvPr/>
        </p:nvCxnSpPr>
        <p:spPr>
          <a:xfrm flipH="1">
            <a:off x="1850231" y="2569294"/>
            <a:ext cx="550069" cy="250031"/>
          </a:xfrm>
          <a:prstGeom prst="line">
            <a:avLst/>
          </a:prstGeom>
          <a:ln w="16669" cap="flat">
            <a:solidFill>
              <a:srgbClr val="1E6B5E">
                <a:alpha val="7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el-1785639239860-18"/>
          <p:cNvCxnSpPr/>
          <p:nvPr/>
        </p:nvCxnSpPr>
        <p:spPr>
          <a:xfrm>
            <a:off x="2400300" y="2569294"/>
            <a:ext cx="550069" cy="250031"/>
          </a:xfrm>
          <a:prstGeom prst="line">
            <a:avLst/>
          </a:prstGeom>
          <a:ln w="16669" cap="flat">
            <a:solidFill>
              <a:srgbClr val="1E6B5E">
                <a:alpha val="7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el-1785639239860-19"/>
          <p:cNvCxnSpPr/>
          <p:nvPr/>
        </p:nvCxnSpPr>
        <p:spPr>
          <a:xfrm>
            <a:off x="2333625" y="2769319"/>
            <a:ext cx="914" cy="66675"/>
          </a:xfrm>
          <a:prstGeom prst="line">
            <a:avLst/>
          </a:prstGeom>
          <a:ln w="15002" cap="flat">
            <a:solidFill>
              <a:srgbClr val="1E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el-1785639239860-20"/>
          <p:cNvCxnSpPr/>
          <p:nvPr/>
        </p:nvCxnSpPr>
        <p:spPr>
          <a:xfrm>
            <a:off x="2333625" y="2835994"/>
            <a:ext cx="66675" cy="914"/>
          </a:xfrm>
          <a:prstGeom prst="line">
            <a:avLst/>
          </a:prstGeom>
          <a:ln w="15002" cap="flat">
            <a:solidFill>
              <a:srgbClr val="1E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5639239860-21"/>
          <p:cNvSpPr/>
          <p:nvPr/>
        </p:nvSpPr>
        <p:spPr>
          <a:xfrm>
            <a:off x="1400175" y="1652513"/>
            <a:ext cx="2000250" cy="18335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333" y="37275"/>
                </a:moveTo>
                <a:cubicBezTo>
                  <a:pt x="40807" y="25635"/>
                  <a:pt x="59193" y="25635"/>
                  <a:pt x="71667" y="37275"/>
                </a:cubicBezTo>
              </a:path>
            </a:pathLst>
          </a:custGeom>
          <a:noFill/>
          <a:ln w="12502" algn="ctr">
            <a:solidFill>
              <a:srgbClr val="1E6B5E">
                <a:alpha val="6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5" name="el-1785639239860-22"/>
          <p:cNvSpPr/>
          <p:nvPr/>
        </p:nvSpPr>
        <p:spPr>
          <a:xfrm>
            <a:off x="1400175" y="1652513"/>
            <a:ext cx="2000250" cy="18335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333" y="62725"/>
                </a:moveTo>
                <a:cubicBezTo>
                  <a:pt x="40807" y="74365"/>
                  <a:pt x="59193" y="74365"/>
                  <a:pt x="71667" y="62725"/>
                </a:cubicBezTo>
              </a:path>
            </a:pathLst>
          </a:custGeom>
          <a:noFill/>
          <a:ln w="12502" algn="ctr">
            <a:solidFill>
              <a:srgbClr val="1E6B5E">
                <a:alpha val="6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6" name="el-1785639239860-23"/>
          <p:cNvSpPr txBox="1"/>
          <p:nvPr/>
        </p:nvSpPr>
        <p:spPr>
          <a:xfrm>
            <a:off x="2466975" y="2419276"/>
            <a:ext cx="233363" cy="1866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O</a:t>
            </a:r>
            <a:endParaRPr/>
          </a:p>
        </p:txBody>
      </p:sp>
      <p:sp>
        <p:nvSpPr>
          <p:cNvPr id="37" name="el-1785639239860-24"/>
          <p:cNvSpPr txBox="1"/>
          <p:nvPr/>
        </p:nvSpPr>
        <p:spPr>
          <a:xfrm>
            <a:off x="2466975" y="2752651"/>
            <a:ext cx="216694" cy="1733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30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/>
          </a:p>
        </p:txBody>
      </p:sp>
      <p:sp>
        <p:nvSpPr>
          <p:cNvPr id="38" name="el-1785639239860-25"/>
          <p:cNvSpPr txBox="1"/>
          <p:nvPr/>
        </p:nvSpPr>
        <p:spPr>
          <a:xfrm>
            <a:off x="1700213" y="2769319"/>
            <a:ext cx="233363" cy="1866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39" name="el-1785639239860-26"/>
          <p:cNvSpPr txBox="1"/>
          <p:nvPr/>
        </p:nvSpPr>
        <p:spPr>
          <a:xfrm>
            <a:off x="2983706" y="2769319"/>
            <a:ext cx="233363" cy="1866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/>
          </a:p>
        </p:txBody>
      </p:sp>
      <p:sp>
        <p:nvSpPr>
          <p:cNvPr id="40" name="el-1785639239860-27"/>
          <p:cNvSpPr txBox="1"/>
          <p:nvPr/>
        </p:nvSpPr>
        <p:spPr>
          <a:xfrm>
            <a:off x="1516856" y="1727523"/>
            <a:ext cx="498396" cy="1733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直径⊥弦</a:t>
            </a:r>
            <a:endParaRPr/>
          </a:p>
        </p:txBody>
      </p:sp>
      <p:sp>
        <p:nvSpPr>
          <p:cNvPr id="41" name="el-1785639239868-42"/>
          <p:cNvSpPr/>
          <p:nvPr/>
        </p:nvSpPr>
        <p:spPr>
          <a:xfrm>
            <a:off x="1143000" y="356227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639239856-5"/>
          <p:cNvSpPr txBox="1"/>
          <p:nvPr/>
        </p:nvSpPr>
        <p:spPr>
          <a:xfrm>
            <a:off x="400050" y="116681"/>
            <a:ext cx="2121694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113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圆是轴对称图形</a:t>
            </a:r>
            <a:endParaRPr/>
          </a:p>
        </p:txBody>
      </p:sp>
      <p:sp>
        <p:nvSpPr>
          <p:cNvPr id="43" name="el-1785639239860-29"/>
          <p:cNvSpPr txBox="1"/>
          <p:nvPr/>
        </p:nvSpPr>
        <p:spPr>
          <a:xfrm>
            <a:off x="1082278" y="3543226"/>
            <a:ext cx="263604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64306">
              <a:lnSpc>
                <a:spcPct val="100000"/>
              </a:lnSpc>
            </a:pPr>
            <a:r>
              <a:rPr sz="900" spc="56">
                <a:solidFill>
                  <a:srgbClr val="666666"/>
                </a:solidFill>
                <a:latin typeface="Microsoft YaHei"/>
                <a:ea typeface="Microsoft YaHei"/>
                <a:cs typeface="Microsoft YaHei"/>
              </a:rPr>
              <a:t>垂径定理：CD为直径，CD⊥AB，垂足为D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6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41201-1"/>
          <p:cNvSpPr/>
          <p:nvPr/>
        </p:nvSpPr>
        <p:spPr>
          <a:xfrm>
            <a:off x="7429500" y="3571875"/>
            <a:ext cx="1714500" cy="1571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00000"/>
                </a:moveTo>
                <a:lnTo>
                  <a:pt x="10522" y="100000"/>
                </a:lnTo>
                <a:lnTo>
                  <a:pt x="9833" y="98988"/>
                </a:lnTo>
                <a:lnTo>
                  <a:pt x="6889" y="93636"/>
                </a:lnTo>
                <a:lnTo>
                  <a:pt x="4439" y="87988"/>
                </a:lnTo>
                <a:lnTo>
                  <a:pt x="2511" y="82109"/>
                </a:lnTo>
                <a:lnTo>
                  <a:pt x="1122" y="76048"/>
                </a:lnTo>
                <a:lnTo>
                  <a:pt x="283" y="69873"/>
                </a:lnTo>
                <a:lnTo>
                  <a:pt x="0" y="63636"/>
                </a:lnTo>
                <a:lnTo>
                  <a:pt x="283" y="57400"/>
                </a:lnTo>
                <a:lnTo>
                  <a:pt x="1122" y="51224"/>
                </a:lnTo>
                <a:lnTo>
                  <a:pt x="2511" y="45164"/>
                </a:lnTo>
                <a:lnTo>
                  <a:pt x="4439" y="39285"/>
                </a:lnTo>
                <a:lnTo>
                  <a:pt x="6889" y="33636"/>
                </a:lnTo>
                <a:lnTo>
                  <a:pt x="9833" y="28285"/>
                </a:lnTo>
                <a:lnTo>
                  <a:pt x="13239" y="23267"/>
                </a:lnTo>
                <a:lnTo>
                  <a:pt x="17083" y="18636"/>
                </a:lnTo>
                <a:lnTo>
                  <a:pt x="21328" y="14442"/>
                </a:lnTo>
                <a:lnTo>
                  <a:pt x="25928" y="10727"/>
                </a:lnTo>
                <a:lnTo>
                  <a:pt x="30833" y="7515"/>
                </a:lnTo>
                <a:lnTo>
                  <a:pt x="36011" y="4842"/>
                </a:lnTo>
                <a:lnTo>
                  <a:pt x="41400" y="2739"/>
                </a:lnTo>
                <a:lnTo>
                  <a:pt x="46956" y="1224"/>
                </a:lnTo>
                <a:lnTo>
                  <a:pt x="52617" y="309"/>
                </a:lnTo>
                <a:lnTo>
                  <a:pt x="58333" y="0"/>
                </a:lnTo>
                <a:lnTo>
                  <a:pt x="64050" y="309"/>
                </a:lnTo>
                <a:lnTo>
                  <a:pt x="69711" y="1224"/>
                </a:lnTo>
                <a:lnTo>
                  <a:pt x="75267" y="2739"/>
                </a:lnTo>
                <a:lnTo>
                  <a:pt x="80656" y="4842"/>
                </a:lnTo>
                <a:lnTo>
                  <a:pt x="85833" y="7515"/>
                </a:lnTo>
                <a:lnTo>
                  <a:pt x="90739" y="10727"/>
                </a:lnTo>
                <a:lnTo>
                  <a:pt x="95339" y="14442"/>
                </a:lnTo>
                <a:lnTo>
                  <a:pt x="99583" y="18636"/>
                </a:lnTo>
                <a:lnTo>
                  <a:pt x="100000" y="19139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1E6B5E">
                <a:alpha val="1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" name="el-1785639241201-2"/>
          <p:cNvSpPr/>
          <p:nvPr/>
        </p:nvSpPr>
        <p:spPr>
          <a:xfrm>
            <a:off x="7729538" y="3871913"/>
            <a:ext cx="1428750" cy="1428750"/>
          </a:xfrm>
          <a:prstGeom prst="ellipse">
            <a:avLst/>
          </a:prstGeom>
          <a:noFill/>
          <a:ln w="14288" algn="in">
            <a:solidFill>
              <a:srgbClr val="1E6B5E">
                <a:alpha val="1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" name="el-1785639241201-3"/>
          <p:cNvSpPr/>
          <p:nvPr/>
        </p:nvSpPr>
        <p:spPr>
          <a:xfrm>
            <a:off x="8015288" y="4157663"/>
            <a:ext cx="857250" cy="857250"/>
          </a:xfrm>
          <a:prstGeom prst="ellipse">
            <a:avLst/>
          </a:prstGeom>
          <a:noFill/>
          <a:ln w="14288" algn="in">
            <a:solidFill>
              <a:srgbClr val="1E6B5E">
                <a:alpha val="8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" name="el-1785639241235-52"/>
          <p:cNvSpPr/>
          <p:nvPr/>
        </p:nvSpPr>
        <p:spPr>
          <a:xfrm>
            <a:off x="428625" y="4168378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41211-15"/>
          <p:cNvSpPr/>
          <p:nvPr/>
        </p:nvSpPr>
        <p:spPr>
          <a:xfrm>
            <a:off x="4714875" y="1532334"/>
            <a:ext cx="200025" cy="200025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5639241211-16"/>
          <p:cNvSpPr/>
          <p:nvPr/>
        </p:nvSpPr>
        <p:spPr>
          <a:xfrm>
            <a:off x="6461596" y="1749028"/>
            <a:ext cx="433908" cy="209550"/>
          </a:xfrm>
          <a:prstGeom prst="roundRect">
            <a:avLst>
              <a:gd name="adj" fmla="val 18182"/>
            </a:avLst>
          </a:prstGeom>
          <a:solidFill>
            <a:srgbClr val="1E6B5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241211-16__text"/>
          <p:cNvSpPr txBox="1"/>
          <p:nvPr/>
        </p:nvSpPr>
        <p:spPr>
          <a:xfrm>
            <a:off x="6461596" y="1749028"/>
            <a:ext cx="433908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37m</a:t>
            </a:r>
            <a:endParaRPr/>
          </a:p>
        </p:txBody>
      </p:sp>
      <p:sp>
        <p:nvSpPr>
          <p:cNvPr id="9" name="el-1785639241211-17"/>
          <p:cNvSpPr/>
          <p:nvPr/>
        </p:nvSpPr>
        <p:spPr>
          <a:xfrm>
            <a:off x="7413502" y="1749028"/>
            <a:ext cx="575742" cy="209550"/>
          </a:xfrm>
          <a:prstGeom prst="roundRect">
            <a:avLst>
              <a:gd name="adj" fmla="val 18182"/>
            </a:avLst>
          </a:prstGeom>
          <a:solidFill>
            <a:srgbClr val="1E6B5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241211-17__text"/>
          <p:cNvSpPr txBox="1"/>
          <p:nvPr/>
        </p:nvSpPr>
        <p:spPr>
          <a:xfrm>
            <a:off x="7413502" y="1749028"/>
            <a:ext cx="575742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7.23m</a:t>
            </a:r>
            <a:endParaRPr/>
          </a:p>
        </p:txBody>
      </p:sp>
      <p:sp>
        <p:nvSpPr>
          <p:cNvPr id="11" name="el-1785639241212-19"/>
          <p:cNvSpPr/>
          <p:nvPr/>
        </p:nvSpPr>
        <p:spPr>
          <a:xfrm>
            <a:off x="4714875" y="2089547"/>
            <a:ext cx="200025" cy="200025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639241212-22"/>
          <p:cNvSpPr/>
          <p:nvPr/>
        </p:nvSpPr>
        <p:spPr>
          <a:xfrm>
            <a:off x="4714875" y="2646759"/>
            <a:ext cx="200025" cy="200025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el-1785639241213-23"/>
          <p:cNvSpPr/>
          <p:nvPr/>
        </p:nvSpPr>
        <p:spPr>
          <a:xfrm>
            <a:off x="5943600" y="2627709"/>
            <a:ext cx="937989" cy="209550"/>
          </a:xfrm>
          <a:prstGeom prst="roundRect">
            <a:avLst>
              <a:gd name="adj" fmla="val 18182"/>
            </a:avLst>
          </a:prstGeom>
          <a:solidFill>
            <a:srgbClr val="1E6B5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41213-23__text"/>
          <p:cNvSpPr txBox="1"/>
          <p:nvPr/>
        </p:nvSpPr>
        <p:spPr>
          <a:xfrm>
            <a:off x="5943600" y="2627709"/>
            <a:ext cx="937989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AD=18.5m</a:t>
            </a:r>
            <a:endParaRPr/>
          </a:p>
        </p:txBody>
      </p:sp>
      <p:sp>
        <p:nvSpPr>
          <p:cNvPr id="15" name="el-1785639241213-25"/>
          <p:cNvSpPr/>
          <p:nvPr/>
        </p:nvSpPr>
        <p:spPr>
          <a:xfrm>
            <a:off x="4714875" y="2968228"/>
            <a:ext cx="200025" cy="200025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5639241204-8"/>
          <p:cNvSpPr/>
          <p:nvPr/>
        </p:nvSpPr>
        <p:spPr>
          <a:xfrm>
            <a:off x="4714875" y="3303984"/>
            <a:ext cx="4029075" cy="5072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7872" y="0"/>
                </a:lnTo>
                <a:lnTo>
                  <a:pt x="98080" y="75"/>
                </a:lnTo>
                <a:lnTo>
                  <a:pt x="98288" y="321"/>
                </a:lnTo>
                <a:lnTo>
                  <a:pt x="98489" y="736"/>
                </a:lnTo>
                <a:lnTo>
                  <a:pt x="98686" y="1302"/>
                </a:lnTo>
                <a:lnTo>
                  <a:pt x="98875" y="2000"/>
                </a:lnTo>
                <a:lnTo>
                  <a:pt x="99054" y="2868"/>
                </a:lnTo>
                <a:lnTo>
                  <a:pt x="99222" y="3849"/>
                </a:lnTo>
                <a:lnTo>
                  <a:pt x="99376" y="4981"/>
                </a:lnTo>
                <a:lnTo>
                  <a:pt x="99518" y="6208"/>
                </a:lnTo>
                <a:lnTo>
                  <a:pt x="99641" y="7547"/>
                </a:lnTo>
                <a:lnTo>
                  <a:pt x="99749" y="8981"/>
                </a:lnTo>
                <a:lnTo>
                  <a:pt x="99837" y="10491"/>
                </a:lnTo>
                <a:lnTo>
                  <a:pt x="99908" y="12057"/>
                </a:lnTo>
                <a:lnTo>
                  <a:pt x="99960" y="13660"/>
                </a:lnTo>
                <a:lnTo>
                  <a:pt x="99991" y="15321"/>
                </a:lnTo>
                <a:lnTo>
                  <a:pt x="100000" y="16981"/>
                </a:lnTo>
                <a:lnTo>
                  <a:pt x="100000" y="83019"/>
                </a:lnTo>
                <a:lnTo>
                  <a:pt x="99991" y="84679"/>
                </a:lnTo>
                <a:lnTo>
                  <a:pt x="99960" y="86340"/>
                </a:lnTo>
                <a:lnTo>
                  <a:pt x="99908" y="87943"/>
                </a:lnTo>
                <a:lnTo>
                  <a:pt x="99837" y="89509"/>
                </a:lnTo>
                <a:lnTo>
                  <a:pt x="99749" y="91019"/>
                </a:lnTo>
                <a:lnTo>
                  <a:pt x="99641" y="92453"/>
                </a:lnTo>
                <a:lnTo>
                  <a:pt x="99518" y="93792"/>
                </a:lnTo>
                <a:lnTo>
                  <a:pt x="99376" y="95019"/>
                </a:lnTo>
                <a:lnTo>
                  <a:pt x="99222" y="96151"/>
                </a:lnTo>
                <a:lnTo>
                  <a:pt x="99054" y="97132"/>
                </a:lnTo>
                <a:lnTo>
                  <a:pt x="98875" y="98000"/>
                </a:lnTo>
                <a:lnTo>
                  <a:pt x="98686" y="98698"/>
                </a:lnTo>
                <a:lnTo>
                  <a:pt x="98489" y="99264"/>
                </a:lnTo>
                <a:lnTo>
                  <a:pt x="98288" y="99679"/>
                </a:lnTo>
                <a:lnTo>
                  <a:pt x="98080" y="99925"/>
                </a:lnTo>
                <a:lnTo>
                  <a:pt x="97872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EDE7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41204-9"/>
          <p:cNvSpPr/>
          <p:nvPr/>
        </p:nvSpPr>
        <p:spPr>
          <a:xfrm>
            <a:off x="4714875" y="3303984"/>
            <a:ext cx="4029075" cy="5072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42863" algn="in">
            <a:solidFill>
              <a:srgbClr val="1E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5639241235-53"/>
          <p:cNvSpPr/>
          <p:nvPr/>
        </p:nvSpPr>
        <p:spPr>
          <a:xfrm>
            <a:off x="6383238" y="3504009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41204-10"/>
          <p:cNvSpPr txBox="1"/>
          <p:nvPr/>
        </p:nvSpPr>
        <p:spPr>
          <a:xfrm>
            <a:off x="578644" y="4137422"/>
            <a:ext cx="1266751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赵州桥 · 圆弧几何示意</a:t>
            </a:r>
            <a:endParaRPr/>
          </a:p>
        </p:txBody>
      </p:sp>
      <p:sp>
        <p:nvSpPr>
          <p:cNvPr id="20" name="el-1785639241210-14"/>
          <p:cNvSpPr txBox="1"/>
          <p:nvPr/>
        </p:nvSpPr>
        <p:spPr>
          <a:xfrm>
            <a:off x="4661297" y="1532334"/>
            <a:ext cx="307181" cy="2000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21" name="el-1785639241210-12"/>
          <p:cNvSpPr txBox="1"/>
          <p:nvPr/>
        </p:nvSpPr>
        <p:spPr>
          <a:xfrm>
            <a:off x="5000625" y="1503759"/>
            <a:ext cx="3759041" cy="4714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845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赵州桥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——隋代石拱桥，距今约1400年</a:t>
            </a:r>
            <a:endParaRPr/>
          </a:p>
          <a:p>
            <a:pPr algn="l">
              <a:lnSpc>
                <a:spcPts val="1845"/>
              </a:lnSpc>
            </a:pP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主桥拱圆弧形，跨度</a:t>
            </a:r>
            <a:r>
              <a:rPr sz="11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，拱高</a:t>
            </a:r>
            <a:r>
              <a:rPr sz="11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　</a:t>
            </a:r>
            <a:endParaRPr/>
          </a:p>
        </p:txBody>
      </p:sp>
      <p:sp>
        <p:nvSpPr>
          <p:cNvPr id="22" name="el-1785639241211-18"/>
          <p:cNvSpPr txBox="1"/>
          <p:nvPr/>
        </p:nvSpPr>
        <p:spPr>
          <a:xfrm>
            <a:off x="4661297" y="2089547"/>
            <a:ext cx="307181" cy="2000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23" name="el-1785639241212-20"/>
          <p:cNvSpPr txBox="1"/>
          <p:nvPr/>
        </p:nvSpPr>
        <p:spPr>
          <a:xfrm>
            <a:off x="5000625" y="2060972"/>
            <a:ext cx="3743325" cy="4714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45"/>
              </a:lnSpc>
            </a:pP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设圆心为 O，半径 R，弦 AB=37m，拱高 CD=7.23m</a:t>
            </a:r>
            <a:endParaRPr/>
          </a:p>
        </p:txBody>
      </p:sp>
      <p:sp>
        <p:nvSpPr>
          <p:cNvPr id="24" name="el-1785639241212-21"/>
          <p:cNvSpPr txBox="1"/>
          <p:nvPr/>
        </p:nvSpPr>
        <p:spPr>
          <a:xfrm>
            <a:off x="4661297" y="2646759"/>
            <a:ext cx="307181" cy="2000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25" name="el-1785639241210-13"/>
          <p:cNvSpPr txBox="1"/>
          <p:nvPr/>
        </p:nvSpPr>
        <p:spPr>
          <a:xfrm>
            <a:off x="5000625" y="2618184"/>
            <a:ext cx="3821906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由垂径定理：　　　　　　，OD=R−7.23</a:t>
            </a:r>
            <a:endParaRPr/>
          </a:p>
        </p:txBody>
      </p:sp>
      <p:sp>
        <p:nvSpPr>
          <p:cNvPr id="26" name="el-1785639241213-24"/>
          <p:cNvSpPr txBox="1"/>
          <p:nvPr/>
        </p:nvSpPr>
        <p:spPr>
          <a:xfrm>
            <a:off x="4661297" y="2968228"/>
            <a:ext cx="307181" cy="200025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/>
          </a:p>
        </p:txBody>
      </p:sp>
      <p:sp>
        <p:nvSpPr>
          <p:cNvPr id="27" name="el-1785639241213-26"/>
          <p:cNvSpPr txBox="1"/>
          <p:nvPr/>
        </p:nvSpPr>
        <p:spPr>
          <a:xfrm>
            <a:off x="5000625" y="2939653"/>
            <a:ext cx="3821906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勾股定理：R² = 18.5² + (R−7.23)²</a:t>
            </a:r>
            <a:endParaRPr/>
          </a:p>
        </p:txBody>
      </p:sp>
      <p:sp>
        <p:nvSpPr>
          <p:cNvPr id="28" name="el-1785639241216-27"/>
          <p:cNvSpPr txBox="1"/>
          <p:nvPr/>
        </p:nvSpPr>
        <p:spPr>
          <a:xfrm>
            <a:off x="4900613" y="3461147"/>
            <a:ext cx="439415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解得</a:t>
            </a:r>
            <a:endParaRPr/>
          </a:p>
        </p:txBody>
      </p:sp>
      <p:sp>
        <p:nvSpPr>
          <p:cNvPr id="29" name="el-1785639241216-44"/>
          <p:cNvSpPr txBox="1"/>
          <p:nvPr/>
        </p:nvSpPr>
        <p:spPr>
          <a:xfrm>
            <a:off x="5261446" y="3432572"/>
            <a:ext cx="105385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R ≈ 27.3m</a:t>
            </a:r>
            <a:endParaRPr/>
          </a:p>
        </p:txBody>
      </p:sp>
      <p:sp>
        <p:nvSpPr>
          <p:cNvPr id="30" name="el-1785639241216-43"/>
          <p:cNvSpPr txBox="1"/>
          <p:nvPr/>
        </p:nvSpPr>
        <p:spPr>
          <a:xfrm>
            <a:off x="6383238" y="3465910"/>
            <a:ext cx="1542529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垂径定理的实际应用</a:t>
            </a:r>
            <a:endParaRPr/>
          </a:p>
        </p:txBody>
      </p:sp>
      <p:sp>
        <p:nvSpPr>
          <p:cNvPr id="31" name="el-1785639241202-4"/>
          <p:cNvSpPr txBox="1"/>
          <p:nvPr/>
        </p:nvSpPr>
        <p:spPr>
          <a:xfrm>
            <a:off x="8302377" y="4898231"/>
            <a:ext cx="49872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07 / </a:t>
            </a:r>
            <a:r>
              <a:rPr b="1" sz="90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17</a:t>
            </a:r>
            <a:endParaRPr/>
          </a:p>
        </p:txBody>
      </p:sp>
      <p:sp>
        <p:nvSpPr>
          <p:cNvPr id="32" name="el-1785639241202-6"/>
          <p:cNvSpPr/>
          <p:nvPr/>
        </p:nvSpPr>
        <p:spPr>
          <a:xfrm>
            <a:off x="528638" y="234553"/>
            <a:ext cx="285750" cy="21431"/>
          </a:xfrm>
          <a:prstGeom prst="roundRect">
            <a:avLst>
              <a:gd name="adj" fmla="val 50000"/>
            </a:avLst>
          </a:pr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639241203-7"/>
          <p:cNvSpPr/>
          <p:nvPr/>
        </p:nvSpPr>
        <p:spPr>
          <a:xfrm>
            <a:off x="400050" y="1029891"/>
            <a:ext cx="4029075" cy="30218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8" y="0"/>
                </a:moveTo>
                <a:lnTo>
                  <a:pt x="97872" y="0"/>
                </a:lnTo>
                <a:lnTo>
                  <a:pt x="98080" y="13"/>
                </a:lnTo>
                <a:lnTo>
                  <a:pt x="98288" y="54"/>
                </a:lnTo>
                <a:lnTo>
                  <a:pt x="98489" y="123"/>
                </a:lnTo>
                <a:lnTo>
                  <a:pt x="98686" y="218"/>
                </a:lnTo>
                <a:lnTo>
                  <a:pt x="98875" y="334"/>
                </a:lnTo>
                <a:lnTo>
                  <a:pt x="99054" y="479"/>
                </a:lnTo>
                <a:lnTo>
                  <a:pt x="99222" y="644"/>
                </a:lnTo>
                <a:lnTo>
                  <a:pt x="99376" y="833"/>
                </a:lnTo>
                <a:lnTo>
                  <a:pt x="99518" y="1038"/>
                </a:lnTo>
                <a:lnTo>
                  <a:pt x="99641" y="1262"/>
                </a:lnTo>
                <a:lnTo>
                  <a:pt x="99749" y="1502"/>
                </a:lnTo>
                <a:lnTo>
                  <a:pt x="99837" y="1754"/>
                </a:lnTo>
                <a:lnTo>
                  <a:pt x="99908" y="2016"/>
                </a:lnTo>
                <a:lnTo>
                  <a:pt x="99960" y="2284"/>
                </a:lnTo>
                <a:lnTo>
                  <a:pt x="99991" y="2562"/>
                </a:lnTo>
                <a:lnTo>
                  <a:pt x="100000" y="2839"/>
                </a:lnTo>
                <a:lnTo>
                  <a:pt x="100000" y="97161"/>
                </a:lnTo>
                <a:lnTo>
                  <a:pt x="99991" y="97438"/>
                </a:lnTo>
                <a:lnTo>
                  <a:pt x="99960" y="97716"/>
                </a:lnTo>
                <a:lnTo>
                  <a:pt x="99908" y="97984"/>
                </a:lnTo>
                <a:lnTo>
                  <a:pt x="99837" y="98246"/>
                </a:lnTo>
                <a:lnTo>
                  <a:pt x="99749" y="98498"/>
                </a:lnTo>
                <a:lnTo>
                  <a:pt x="99641" y="98738"/>
                </a:lnTo>
                <a:lnTo>
                  <a:pt x="99518" y="98962"/>
                </a:lnTo>
                <a:lnTo>
                  <a:pt x="99376" y="99167"/>
                </a:lnTo>
                <a:lnTo>
                  <a:pt x="99222" y="99356"/>
                </a:lnTo>
                <a:lnTo>
                  <a:pt x="99054" y="99521"/>
                </a:lnTo>
                <a:lnTo>
                  <a:pt x="98875" y="99666"/>
                </a:lnTo>
                <a:lnTo>
                  <a:pt x="98686" y="99782"/>
                </a:lnTo>
                <a:lnTo>
                  <a:pt x="98489" y="99877"/>
                </a:lnTo>
                <a:lnTo>
                  <a:pt x="98288" y="99946"/>
                </a:lnTo>
                <a:lnTo>
                  <a:pt x="98080" y="99987"/>
                </a:lnTo>
                <a:lnTo>
                  <a:pt x="97872" y="100000"/>
                </a:lnTo>
                <a:lnTo>
                  <a:pt x="2128" y="100000"/>
                </a:lnTo>
                <a:lnTo>
                  <a:pt x="1920" y="99987"/>
                </a:lnTo>
                <a:lnTo>
                  <a:pt x="1712" y="99946"/>
                </a:lnTo>
                <a:lnTo>
                  <a:pt x="1511" y="99877"/>
                </a:lnTo>
                <a:lnTo>
                  <a:pt x="1314" y="99782"/>
                </a:lnTo>
                <a:lnTo>
                  <a:pt x="1125" y="99666"/>
                </a:lnTo>
                <a:lnTo>
                  <a:pt x="946" y="99521"/>
                </a:lnTo>
                <a:lnTo>
                  <a:pt x="778" y="99356"/>
                </a:lnTo>
                <a:lnTo>
                  <a:pt x="624" y="99167"/>
                </a:lnTo>
                <a:lnTo>
                  <a:pt x="482" y="98962"/>
                </a:lnTo>
                <a:lnTo>
                  <a:pt x="359" y="98738"/>
                </a:lnTo>
                <a:lnTo>
                  <a:pt x="251" y="98498"/>
                </a:lnTo>
                <a:lnTo>
                  <a:pt x="163" y="98246"/>
                </a:lnTo>
                <a:lnTo>
                  <a:pt x="92" y="97984"/>
                </a:lnTo>
                <a:lnTo>
                  <a:pt x="40" y="97716"/>
                </a:lnTo>
                <a:lnTo>
                  <a:pt x="9" y="97438"/>
                </a:lnTo>
                <a:lnTo>
                  <a:pt x="0" y="97161"/>
                </a:lnTo>
                <a:lnTo>
                  <a:pt x="0" y="2839"/>
                </a:lnTo>
                <a:lnTo>
                  <a:pt x="9" y="2562"/>
                </a:lnTo>
                <a:lnTo>
                  <a:pt x="40" y="2284"/>
                </a:lnTo>
                <a:lnTo>
                  <a:pt x="92" y="2016"/>
                </a:lnTo>
                <a:lnTo>
                  <a:pt x="163" y="1754"/>
                </a:lnTo>
                <a:lnTo>
                  <a:pt x="251" y="1502"/>
                </a:lnTo>
                <a:lnTo>
                  <a:pt x="359" y="1262"/>
                </a:lnTo>
                <a:lnTo>
                  <a:pt x="482" y="1038"/>
                </a:lnTo>
                <a:lnTo>
                  <a:pt x="624" y="833"/>
                </a:lnTo>
                <a:lnTo>
                  <a:pt x="778" y="644"/>
                </a:lnTo>
                <a:lnTo>
                  <a:pt x="946" y="479"/>
                </a:lnTo>
                <a:lnTo>
                  <a:pt x="1125" y="334"/>
                </a:lnTo>
                <a:lnTo>
                  <a:pt x="1314" y="218"/>
                </a:lnTo>
                <a:lnTo>
                  <a:pt x="1511" y="123"/>
                </a:lnTo>
                <a:lnTo>
                  <a:pt x="1712" y="54"/>
                </a:lnTo>
                <a:lnTo>
                  <a:pt x="1920" y="13"/>
                </a:lnTo>
                <a:lnTo>
                  <a:pt x="2128" y="0"/>
                </a:lnTo>
                <a:close/>
              </a:path>
            </a:pathLst>
          </a:custGeom>
          <a:solidFill>
            <a:srgbClr val="EDE7DC"/>
          </a:solidFill>
          <a:ln>
            <a:noFill/>
          </a:ln>
          <a:effectLst>
            <a:outerShdw blurRad="171450" dist="57150" dir="5400000" sx="100000" sy="100000" kx="0" ky="0" algn="ctr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34" name="el-1785639241209-11"/>
          <p:cNvPicPr/>
          <p:nvPr/>
        </p:nvPicPr>
        <p:blipFill>
          <a:blip r:embed="rId2"/>
          <a:stretch>
            <a:fillRect/>
          </a:stretch>
        </p:blipFill>
        <p:spPr>
          <a:xfrm>
            <a:off x="400050" y="1029891"/>
            <a:ext cx="4029075" cy="3021806"/>
          </a:xfrm>
          <a:prstGeom prst="roundRect">
            <a:avLst>
              <a:gd name="adj" fmla="val 2837"/>
            </a:avLst>
          </a:prstGeom>
          <a:ln>
            <a:noFill/>
          </a:ln>
        </p:spPr>
      </p:pic>
      <p:sp>
        <p:nvSpPr>
          <p:cNvPr id="35" name="el-1785639241216-28"/>
          <p:cNvSpPr/>
          <p:nvPr/>
        </p:nvSpPr>
        <p:spPr>
          <a:xfrm>
            <a:off x="400050" y="1029891"/>
            <a:ext cx="4029075" cy="30218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" y="83334"/>
                </a:moveTo>
                <a:cubicBezTo>
                  <a:pt x="10000" y="53879"/>
                  <a:pt x="27909" y="30000"/>
                  <a:pt x="50000" y="30000"/>
                </a:cubicBezTo>
                <a:cubicBezTo>
                  <a:pt x="72091" y="30000"/>
                  <a:pt x="90000" y="53879"/>
                  <a:pt x="90000" y="83334"/>
                </a:cubicBezTo>
              </a:path>
            </a:pathLst>
          </a:custGeom>
          <a:noFill/>
          <a:ln w="30218" algn="ctr">
            <a:solidFill>
              <a:srgbClr val="1E6B5E">
                <a:alpha val="8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6" name="el-1785639241216-29"/>
          <p:cNvSpPr/>
          <p:nvPr/>
        </p:nvSpPr>
        <p:spPr>
          <a:xfrm>
            <a:off x="400050" y="1029891"/>
            <a:ext cx="4029075" cy="30218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" y="83334"/>
                </a:moveTo>
                <a:lnTo>
                  <a:pt x="90000" y="83334"/>
                </a:lnTo>
              </a:path>
            </a:pathLst>
          </a:custGeom>
          <a:solidFill>
            <a:srgbClr val="000000">
              <a:alpha val="70000"/>
            </a:srgbClr>
          </a:solidFill>
          <a:ln w="20145" algn="ctr">
            <a:solidFill>
              <a:srgbClr val="1E6B5E">
                <a:alpha val="7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7" name="el-1785639241216-30"/>
          <p:cNvSpPr/>
          <p:nvPr/>
        </p:nvSpPr>
        <p:spPr>
          <a:xfrm>
            <a:off x="400050" y="1029891"/>
            <a:ext cx="4029075" cy="30218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251" y="30000"/>
                </a:moveTo>
                <a:cubicBezTo>
                  <a:pt x="51251" y="30595"/>
                  <a:pt x="51012" y="31145"/>
                  <a:pt x="50625" y="31442"/>
                </a:cubicBezTo>
                <a:cubicBezTo>
                  <a:pt x="50238" y="31740"/>
                  <a:pt x="49762" y="31740"/>
                  <a:pt x="49375" y="31442"/>
                </a:cubicBezTo>
                <a:cubicBezTo>
                  <a:pt x="48988" y="31145"/>
                  <a:pt x="48749" y="30595"/>
                  <a:pt x="48749" y="30000"/>
                </a:cubicBezTo>
                <a:cubicBezTo>
                  <a:pt x="48749" y="29405"/>
                  <a:pt x="48988" y="28855"/>
                  <a:pt x="49375" y="28558"/>
                </a:cubicBezTo>
                <a:cubicBezTo>
                  <a:pt x="49762" y="28260"/>
                  <a:pt x="50238" y="28260"/>
                  <a:pt x="50625" y="28558"/>
                </a:cubicBezTo>
                <a:cubicBezTo>
                  <a:pt x="51012" y="28855"/>
                  <a:pt x="51251" y="29405"/>
                  <a:pt x="51251" y="30000"/>
                </a:cubicBezTo>
                <a:close/>
              </a:path>
            </a:pathLst>
          </a:custGeom>
          <a:solidFill>
            <a:srgbClr val="1E6B5E">
              <a:alpha val="9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639241216-31"/>
          <p:cNvSpPr/>
          <p:nvPr/>
        </p:nvSpPr>
        <p:spPr>
          <a:xfrm>
            <a:off x="400050" y="1029891"/>
            <a:ext cx="4029075" cy="30218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30000"/>
                </a:moveTo>
                <a:lnTo>
                  <a:pt x="90000" y="83334"/>
                </a:lnTo>
              </a:path>
            </a:pathLst>
          </a:custGeom>
          <a:solidFill>
            <a:srgbClr val="000000">
              <a:alpha val="90000"/>
            </a:srgbClr>
          </a:solidFill>
          <a:ln w="20145" algn="ctr">
            <a:solidFill>
              <a:srgbClr val="1E6B5E">
                <a:alpha val="9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9" name="el-1785639241216-32"/>
          <p:cNvSpPr/>
          <p:nvPr/>
        </p:nvSpPr>
        <p:spPr>
          <a:xfrm>
            <a:off x="400050" y="1029891"/>
            <a:ext cx="4029075" cy="30218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30000"/>
                </a:moveTo>
                <a:lnTo>
                  <a:pt x="50000" y="83334"/>
                </a:lnTo>
              </a:path>
            </a:pathLst>
          </a:custGeom>
          <a:solidFill>
            <a:srgbClr val="000000">
              <a:alpha val="60000"/>
            </a:srgbClr>
          </a:solidFill>
          <a:ln w="20145" algn="ctr">
            <a:solidFill>
              <a:srgbClr val="1E6B5E">
                <a:alpha val="6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0" name="el-1785639241216-33"/>
          <p:cNvSpPr/>
          <p:nvPr/>
        </p:nvSpPr>
        <p:spPr>
          <a:xfrm>
            <a:off x="400050" y="1029891"/>
            <a:ext cx="4029075" cy="30218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000" y="83334"/>
                </a:moveTo>
                <a:cubicBezTo>
                  <a:pt x="51000" y="83811"/>
                  <a:pt x="50809" y="84252"/>
                  <a:pt x="50500" y="84490"/>
                </a:cubicBezTo>
                <a:cubicBezTo>
                  <a:pt x="50191" y="84728"/>
                  <a:pt x="49809" y="84728"/>
                  <a:pt x="49500" y="84490"/>
                </a:cubicBezTo>
                <a:cubicBezTo>
                  <a:pt x="49191" y="84252"/>
                  <a:pt x="49000" y="83811"/>
                  <a:pt x="49000" y="83334"/>
                </a:cubicBezTo>
                <a:cubicBezTo>
                  <a:pt x="49000" y="82858"/>
                  <a:pt x="49191" y="82417"/>
                  <a:pt x="49500" y="82179"/>
                </a:cubicBezTo>
                <a:cubicBezTo>
                  <a:pt x="49809" y="81940"/>
                  <a:pt x="50191" y="81940"/>
                  <a:pt x="50500" y="82179"/>
                </a:cubicBezTo>
                <a:cubicBezTo>
                  <a:pt x="50809" y="82417"/>
                  <a:pt x="51000" y="82858"/>
                  <a:pt x="51000" y="83334"/>
                </a:cubicBezTo>
                <a:close/>
              </a:path>
            </a:pathLst>
          </a:custGeom>
          <a:solidFill>
            <a:srgbClr val="1E6B5E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639241216-34"/>
          <p:cNvSpPr/>
          <p:nvPr/>
        </p:nvSpPr>
        <p:spPr>
          <a:xfrm>
            <a:off x="400050" y="1029891"/>
            <a:ext cx="4029075" cy="30218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83334"/>
                </a:moveTo>
                <a:lnTo>
                  <a:pt x="50000" y="60000"/>
                </a:lnTo>
              </a:path>
            </a:pathLst>
          </a:custGeom>
          <a:solidFill>
            <a:srgbClr val="000000">
              <a:alpha val="50000"/>
            </a:srgbClr>
          </a:solidFill>
          <a:ln w="15109" algn="ctr">
            <a:solidFill>
              <a:srgbClr val="C4BAA8">
                <a:alpha val="5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2" name="el-1785639241216-35"/>
          <p:cNvSpPr/>
          <p:nvPr/>
        </p:nvSpPr>
        <p:spPr>
          <a:xfrm>
            <a:off x="400050" y="1029891"/>
            <a:ext cx="4029075" cy="30218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" y="88334"/>
                </a:moveTo>
                <a:lnTo>
                  <a:pt x="90000" y="88334"/>
                </a:lnTo>
              </a:path>
            </a:pathLst>
          </a:custGeom>
          <a:solidFill>
            <a:srgbClr val="000000">
              <a:alpha val="50000"/>
            </a:srgbClr>
          </a:solidFill>
          <a:ln w="15109" algn="ctr">
            <a:solidFill>
              <a:srgbClr val="C4BAA8">
                <a:alpha val="5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3" name="el-1785639241216-36"/>
          <p:cNvSpPr txBox="1"/>
          <p:nvPr/>
        </p:nvSpPr>
        <p:spPr>
          <a:xfrm>
            <a:off x="2464951" y="1724906"/>
            <a:ext cx="322326" cy="2578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O</a:t>
            </a:r>
            <a:endParaRPr/>
          </a:p>
        </p:txBody>
      </p:sp>
      <p:sp>
        <p:nvSpPr>
          <p:cNvPr id="44" name="el-1785639241216-37"/>
          <p:cNvSpPr txBox="1"/>
          <p:nvPr/>
        </p:nvSpPr>
        <p:spPr>
          <a:xfrm>
            <a:off x="3220402" y="2480358"/>
            <a:ext cx="322326" cy="2578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R</a:t>
            </a:r>
            <a:endParaRPr/>
          </a:p>
        </p:txBody>
      </p:sp>
      <p:sp>
        <p:nvSpPr>
          <p:cNvPr id="45" name="el-1785639241216-38"/>
          <p:cNvSpPr txBox="1"/>
          <p:nvPr/>
        </p:nvSpPr>
        <p:spPr>
          <a:xfrm>
            <a:off x="2464951" y="3336536"/>
            <a:ext cx="322326" cy="2578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/>
          </a:p>
        </p:txBody>
      </p:sp>
      <p:sp>
        <p:nvSpPr>
          <p:cNvPr id="46" name="el-1785639241216-39"/>
          <p:cNvSpPr txBox="1"/>
          <p:nvPr/>
        </p:nvSpPr>
        <p:spPr>
          <a:xfrm>
            <a:off x="651867" y="3588353"/>
            <a:ext cx="322326" cy="2578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47" name="el-1785639241216-40"/>
          <p:cNvSpPr txBox="1"/>
          <p:nvPr/>
        </p:nvSpPr>
        <p:spPr>
          <a:xfrm>
            <a:off x="4076581" y="3588353"/>
            <a:ext cx="322326" cy="2578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/>
          </a:p>
        </p:txBody>
      </p:sp>
      <p:sp>
        <p:nvSpPr>
          <p:cNvPr id="48" name="el-1785639241216-41"/>
          <p:cNvSpPr txBox="1"/>
          <p:nvPr/>
        </p:nvSpPr>
        <p:spPr>
          <a:xfrm>
            <a:off x="2011680" y="3054501"/>
            <a:ext cx="733292" cy="2256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h=7.23m</a:t>
            </a:r>
            <a:endParaRPr/>
          </a:p>
        </p:txBody>
      </p:sp>
      <p:sp>
        <p:nvSpPr>
          <p:cNvPr id="49" name="el-1785639241216-42"/>
          <p:cNvSpPr txBox="1"/>
          <p:nvPr/>
        </p:nvSpPr>
        <p:spPr>
          <a:xfrm>
            <a:off x="2112407" y="3709226"/>
            <a:ext cx="564071" cy="2256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l=37m</a:t>
            </a:r>
            <a:endParaRPr/>
          </a:p>
        </p:txBody>
      </p:sp>
      <p:sp>
        <p:nvSpPr>
          <p:cNvPr id="50" name="el-1785639241202-5"/>
          <p:cNvSpPr txBox="1"/>
          <p:nvPr/>
        </p:nvSpPr>
        <p:spPr>
          <a:xfrm>
            <a:off x="400050" y="116681"/>
            <a:ext cx="3264694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113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垂径定理的应用——赵州桥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6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41173-1"/>
          <p:cNvSpPr/>
          <p:nvPr/>
        </p:nvSpPr>
        <p:spPr>
          <a:xfrm>
            <a:off x="7429500" y="3571875"/>
            <a:ext cx="1714500" cy="1571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00000"/>
                </a:moveTo>
                <a:lnTo>
                  <a:pt x="10522" y="100000"/>
                </a:lnTo>
                <a:lnTo>
                  <a:pt x="9833" y="98988"/>
                </a:lnTo>
                <a:lnTo>
                  <a:pt x="6889" y="93636"/>
                </a:lnTo>
                <a:lnTo>
                  <a:pt x="4439" y="87988"/>
                </a:lnTo>
                <a:lnTo>
                  <a:pt x="2511" y="82109"/>
                </a:lnTo>
                <a:lnTo>
                  <a:pt x="1122" y="76048"/>
                </a:lnTo>
                <a:lnTo>
                  <a:pt x="283" y="69873"/>
                </a:lnTo>
                <a:lnTo>
                  <a:pt x="0" y="63636"/>
                </a:lnTo>
                <a:lnTo>
                  <a:pt x="283" y="57400"/>
                </a:lnTo>
                <a:lnTo>
                  <a:pt x="1122" y="51224"/>
                </a:lnTo>
                <a:lnTo>
                  <a:pt x="2511" y="45164"/>
                </a:lnTo>
                <a:lnTo>
                  <a:pt x="4439" y="39285"/>
                </a:lnTo>
                <a:lnTo>
                  <a:pt x="6889" y="33636"/>
                </a:lnTo>
                <a:lnTo>
                  <a:pt x="9833" y="28285"/>
                </a:lnTo>
                <a:lnTo>
                  <a:pt x="13239" y="23267"/>
                </a:lnTo>
                <a:lnTo>
                  <a:pt x="17083" y="18636"/>
                </a:lnTo>
                <a:lnTo>
                  <a:pt x="21328" y="14442"/>
                </a:lnTo>
                <a:lnTo>
                  <a:pt x="25928" y="10727"/>
                </a:lnTo>
                <a:lnTo>
                  <a:pt x="30833" y="7515"/>
                </a:lnTo>
                <a:lnTo>
                  <a:pt x="36011" y="4842"/>
                </a:lnTo>
                <a:lnTo>
                  <a:pt x="41400" y="2739"/>
                </a:lnTo>
                <a:lnTo>
                  <a:pt x="46956" y="1224"/>
                </a:lnTo>
                <a:lnTo>
                  <a:pt x="52617" y="309"/>
                </a:lnTo>
                <a:lnTo>
                  <a:pt x="58333" y="0"/>
                </a:lnTo>
                <a:lnTo>
                  <a:pt x="64050" y="309"/>
                </a:lnTo>
                <a:lnTo>
                  <a:pt x="69711" y="1224"/>
                </a:lnTo>
                <a:lnTo>
                  <a:pt x="75267" y="2739"/>
                </a:lnTo>
                <a:lnTo>
                  <a:pt x="80656" y="4842"/>
                </a:lnTo>
                <a:lnTo>
                  <a:pt x="85833" y="7515"/>
                </a:lnTo>
                <a:lnTo>
                  <a:pt x="90739" y="10727"/>
                </a:lnTo>
                <a:lnTo>
                  <a:pt x="95339" y="14442"/>
                </a:lnTo>
                <a:lnTo>
                  <a:pt x="99583" y="18636"/>
                </a:lnTo>
                <a:lnTo>
                  <a:pt x="100000" y="19139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1E6B5E">
                <a:alpha val="1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" name="el-1785639241173-2"/>
          <p:cNvSpPr/>
          <p:nvPr/>
        </p:nvSpPr>
        <p:spPr>
          <a:xfrm>
            <a:off x="7729538" y="3871913"/>
            <a:ext cx="1428750" cy="1428750"/>
          </a:xfrm>
          <a:prstGeom prst="ellipse">
            <a:avLst/>
          </a:prstGeom>
          <a:noFill/>
          <a:ln w="14288" algn="in">
            <a:solidFill>
              <a:srgbClr val="1E6B5E">
                <a:alpha val="1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" name="el-1785639241173-3"/>
          <p:cNvSpPr/>
          <p:nvPr/>
        </p:nvSpPr>
        <p:spPr>
          <a:xfrm>
            <a:off x="8015288" y="4157663"/>
            <a:ext cx="857250" cy="857250"/>
          </a:xfrm>
          <a:prstGeom prst="ellipse">
            <a:avLst/>
          </a:prstGeom>
          <a:noFill/>
          <a:ln w="14288" algn="in">
            <a:solidFill>
              <a:srgbClr val="1E6B5E">
                <a:alpha val="8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" name="el-1785639241183-43"/>
          <p:cNvSpPr/>
          <p:nvPr/>
        </p:nvSpPr>
        <p:spPr>
          <a:xfrm>
            <a:off x="400050" y="3157538"/>
            <a:ext cx="200025" cy="200025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el-1785639241183-45"/>
          <p:cNvSpPr/>
          <p:nvPr/>
        </p:nvSpPr>
        <p:spPr>
          <a:xfrm>
            <a:off x="400050" y="3493294"/>
            <a:ext cx="200025" cy="200025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5639241184-47"/>
          <p:cNvSpPr/>
          <p:nvPr/>
        </p:nvSpPr>
        <p:spPr>
          <a:xfrm>
            <a:off x="400050" y="3829050"/>
            <a:ext cx="200025" cy="200025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el-1785639241176-9"/>
          <p:cNvSpPr/>
          <p:nvPr/>
        </p:nvSpPr>
        <p:spPr>
          <a:xfrm>
            <a:off x="5486400" y="3128963"/>
            <a:ext cx="3257550" cy="1304925"/>
          </a:xfrm>
          <a:prstGeom prst="roundRect">
            <a:avLst>
              <a:gd name="adj" fmla="val 8759"/>
            </a:avLst>
          </a:prstGeom>
          <a:solidFill>
            <a:srgbClr val="EDE7DC"/>
          </a:solidFill>
          <a:ln w="14288" algn="in">
            <a:solidFill>
              <a:srgbClr val="1E6B5E"/>
            </a:solidFill>
            <a:prstDash val="solid"/>
          </a:ln>
          <a:effectLst>
            <a:outerShdw blurRad="85725" dist="28575" dir="5400000" sx="100000" sy="100000" kx="0" ky="0" algn="ctr">
              <a:srgbClr val="1E6B5E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el-1785639241229-50"/>
          <p:cNvSpPr/>
          <p:nvPr/>
        </p:nvSpPr>
        <p:spPr>
          <a:xfrm>
            <a:off x="5629275" y="328850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786" y="38071"/>
                </a:moveTo>
                <a:lnTo>
                  <a:pt x="58786" y="38071"/>
                </a:lnTo>
                <a:cubicBezTo>
                  <a:pt x="59024" y="34786"/>
                  <a:pt x="60262" y="31833"/>
                  <a:pt x="62500" y="29214"/>
                </a:cubicBezTo>
                <a:lnTo>
                  <a:pt x="62500" y="29214"/>
                </a:lnTo>
                <a:cubicBezTo>
                  <a:pt x="64881" y="26071"/>
                  <a:pt x="66143" y="22357"/>
                  <a:pt x="66286" y="18071"/>
                </a:cubicBezTo>
                <a:lnTo>
                  <a:pt x="66286" y="18071"/>
                </a:lnTo>
                <a:cubicBezTo>
                  <a:pt x="66143" y="12929"/>
                  <a:pt x="64381" y="8667"/>
                  <a:pt x="61000" y="5286"/>
                </a:cubicBezTo>
                <a:lnTo>
                  <a:pt x="61000" y="5286"/>
                </a:lnTo>
                <a:cubicBezTo>
                  <a:pt x="57619" y="1905"/>
                  <a:pt x="53357" y="143"/>
                  <a:pt x="48214" y="0"/>
                </a:cubicBezTo>
                <a:lnTo>
                  <a:pt x="48214" y="0"/>
                </a:lnTo>
                <a:cubicBezTo>
                  <a:pt x="43071" y="143"/>
                  <a:pt x="38810" y="1905"/>
                  <a:pt x="35429" y="5286"/>
                </a:cubicBezTo>
                <a:lnTo>
                  <a:pt x="35429" y="5286"/>
                </a:lnTo>
                <a:cubicBezTo>
                  <a:pt x="32048" y="8667"/>
                  <a:pt x="30286" y="12929"/>
                  <a:pt x="30143" y="18071"/>
                </a:cubicBezTo>
                <a:lnTo>
                  <a:pt x="30143" y="18071"/>
                </a:lnTo>
                <a:cubicBezTo>
                  <a:pt x="30286" y="22357"/>
                  <a:pt x="31548" y="26071"/>
                  <a:pt x="33929" y="29214"/>
                </a:cubicBezTo>
                <a:lnTo>
                  <a:pt x="33929" y="29214"/>
                </a:lnTo>
                <a:cubicBezTo>
                  <a:pt x="36167" y="31833"/>
                  <a:pt x="37405" y="34786"/>
                  <a:pt x="37643" y="38071"/>
                </a:cubicBezTo>
                <a:lnTo>
                  <a:pt x="37643" y="38071"/>
                </a:lnTo>
                <a:cubicBezTo>
                  <a:pt x="37548" y="40929"/>
                  <a:pt x="36548" y="43310"/>
                  <a:pt x="34643" y="45214"/>
                </a:cubicBezTo>
                <a:lnTo>
                  <a:pt x="34643" y="45214"/>
                </a:lnTo>
                <a:cubicBezTo>
                  <a:pt x="32786" y="47071"/>
                  <a:pt x="30405" y="48071"/>
                  <a:pt x="27500" y="48214"/>
                </a:cubicBezTo>
                <a:lnTo>
                  <a:pt x="27500" y="48214"/>
                </a:lnTo>
                <a:lnTo>
                  <a:pt x="21071" y="48214"/>
                </a:lnTo>
                <a:cubicBezTo>
                  <a:pt x="15071" y="48357"/>
                  <a:pt x="10119" y="50429"/>
                  <a:pt x="6214" y="54429"/>
                </a:cubicBezTo>
                <a:lnTo>
                  <a:pt x="6214" y="54429"/>
                </a:lnTo>
                <a:cubicBezTo>
                  <a:pt x="2214" y="58333"/>
                  <a:pt x="143" y="63286"/>
                  <a:pt x="0" y="69286"/>
                </a:cubicBezTo>
                <a:lnTo>
                  <a:pt x="0" y="69286"/>
                </a:lnTo>
                <a:cubicBezTo>
                  <a:pt x="238" y="73429"/>
                  <a:pt x="2238" y="76262"/>
                  <a:pt x="6000" y="77786"/>
                </a:cubicBezTo>
                <a:lnTo>
                  <a:pt x="6000" y="77786"/>
                </a:lnTo>
                <a:lnTo>
                  <a:pt x="6000" y="87357"/>
                </a:lnTo>
                <a:cubicBezTo>
                  <a:pt x="6143" y="89881"/>
                  <a:pt x="7024" y="92024"/>
                  <a:pt x="8643" y="93786"/>
                </a:cubicBezTo>
                <a:lnTo>
                  <a:pt x="8643" y="93786"/>
                </a:lnTo>
                <a:cubicBezTo>
                  <a:pt x="10405" y="95405"/>
                  <a:pt x="12548" y="96286"/>
                  <a:pt x="15071" y="96429"/>
                </a:cubicBezTo>
                <a:lnTo>
                  <a:pt x="15071" y="96429"/>
                </a:lnTo>
                <a:lnTo>
                  <a:pt x="81357" y="96429"/>
                </a:lnTo>
                <a:cubicBezTo>
                  <a:pt x="83881" y="96286"/>
                  <a:pt x="86024" y="95405"/>
                  <a:pt x="87786" y="93786"/>
                </a:cubicBezTo>
                <a:lnTo>
                  <a:pt x="87786" y="93786"/>
                </a:lnTo>
                <a:cubicBezTo>
                  <a:pt x="89405" y="92024"/>
                  <a:pt x="90286" y="89881"/>
                  <a:pt x="90429" y="87357"/>
                </a:cubicBezTo>
                <a:lnTo>
                  <a:pt x="90429" y="87357"/>
                </a:lnTo>
                <a:lnTo>
                  <a:pt x="90429" y="77786"/>
                </a:lnTo>
                <a:cubicBezTo>
                  <a:pt x="94190" y="76262"/>
                  <a:pt x="96190" y="73429"/>
                  <a:pt x="96429" y="69286"/>
                </a:cubicBezTo>
                <a:lnTo>
                  <a:pt x="96429" y="69286"/>
                </a:lnTo>
                <a:cubicBezTo>
                  <a:pt x="96286" y="63286"/>
                  <a:pt x="94214" y="58333"/>
                  <a:pt x="90214" y="54429"/>
                </a:cubicBezTo>
                <a:lnTo>
                  <a:pt x="90214" y="54429"/>
                </a:lnTo>
                <a:cubicBezTo>
                  <a:pt x="86310" y="50429"/>
                  <a:pt x="81357" y="48357"/>
                  <a:pt x="75357" y="48214"/>
                </a:cubicBezTo>
                <a:lnTo>
                  <a:pt x="75357" y="48214"/>
                </a:lnTo>
                <a:lnTo>
                  <a:pt x="68929" y="48214"/>
                </a:lnTo>
                <a:cubicBezTo>
                  <a:pt x="66024" y="48071"/>
                  <a:pt x="63643" y="47071"/>
                  <a:pt x="61786" y="45214"/>
                </a:cubicBezTo>
                <a:lnTo>
                  <a:pt x="61786" y="45214"/>
                </a:lnTo>
                <a:cubicBezTo>
                  <a:pt x="59881" y="43310"/>
                  <a:pt x="58881" y="40929"/>
                  <a:pt x="58786" y="38071"/>
                </a:cubicBezTo>
                <a:lnTo>
                  <a:pt x="58786" y="38071"/>
                </a:lnTo>
                <a:moveTo>
                  <a:pt x="78357" y="78357"/>
                </a:moveTo>
                <a:lnTo>
                  <a:pt x="78357" y="78357"/>
                </a:lnTo>
                <a:lnTo>
                  <a:pt x="78357" y="84357"/>
                </a:lnTo>
                <a:lnTo>
                  <a:pt x="18071" y="84357"/>
                </a:lnTo>
                <a:lnTo>
                  <a:pt x="18071" y="78357"/>
                </a:lnTo>
                <a:lnTo>
                  <a:pt x="78357" y="78357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5639241178-13"/>
          <p:cNvCxnSpPr/>
          <p:nvPr/>
        </p:nvCxnSpPr>
        <p:spPr>
          <a:xfrm>
            <a:off x="5639991" y="3519488"/>
            <a:ext cx="914" cy="214313"/>
          </a:xfrm>
          <a:prstGeom prst="line">
            <a:avLst/>
          </a:prstGeom>
          <a:ln w="21431" cap="flat">
            <a:solidFill>
              <a:srgbClr val="1E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639241223-45"/>
          <p:cNvSpPr/>
          <p:nvPr/>
        </p:nvSpPr>
        <p:spPr>
          <a:xfrm>
            <a:off x="5736431" y="3602831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5639241178-14"/>
          <p:cNvCxnSpPr/>
          <p:nvPr/>
        </p:nvCxnSpPr>
        <p:spPr>
          <a:xfrm>
            <a:off x="5639991" y="3805238"/>
            <a:ext cx="914" cy="214313"/>
          </a:xfrm>
          <a:prstGeom prst="line">
            <a:avLst/>
          </a:prstGeom>
          <a:ln w="21431" cap="flat">
            <a:solidFill>
              <a:srgbClr val="1E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639241225-46"/>
          <p:cNvSpPr/>
          <p:nvPr/>
        </p:nvSpPr>
        <p:spPr>
          <a:xfrm>
            <a:off x="5736431" y="3888582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5639241178-15"/>
          <p:cNvCxnSpPr/>
          <p:nvPr/>
        </p:nvCxnSpPr>
        <p:spPr>
          <a:xfrm>
            <a:off x="5639991" y="4090988"/>
            <a:ext cx="914" cy="214313"/>
          </a:xfrm>
          <a:prstGeom prst="line">
            <a:avLst/>
          </a:prstGeom>
          <a:ln w="21431" cap="flat">
            <a:solidFill>
              <a:srgbClr val="1E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639241228-47"/>
          <p:cNvSpPr/>
          <p:nvPr/>
        </p:nvSpPr>
        <p:spPr>
          <a:xfrm>
            <a:off x="5736431" y="4174332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41182-42"/>
          <p:cNvSpPr txBox="1"/>
          <p:nvPr/>
        </p:nvSpPr>
        <p:spPr>
          <a:xfrm>
            <a:off x="350044" y="3192066"/>
            <a:ext cx="300038" cy="128588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◆</a:t>
            </a:r>
            <a:endParaRPr/>
          </a:p>
        </p:txBody>
      </p:sp>
      <p:sp>
        <p:nvSpPr>
          <p:cNvPr id="17" name="el-1785639241182-39"/>
          <p:cNvSpPr txBox="1"/>
          <p:nvPr/>
        </p:nvSpPr>
        <p:spPr>
          <a:xfrm>
            <a:off x="685800" y="3128963"/>
            <a:ext cx="4679156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圆周角定理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：一条弧所对的圆周角等于它所对的圆心角的</a:t>
            </a: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一半</a:t>
            </a:r>
            <a:endParaRPr/>
          </a:p>
        </p:txBody>
      </p:sp>
      <p:sp>
        <p:nvSpPr>
          <p:cNvPr id="18" name="el-1785639241183-44"/>
          <p:cNvSpPr txBox="1"/>
          <p:nvPr/>
        </p:nvSpPr>
        <p:spPr>
          <a:xfrm>
            <a:off x="350044" y="3527822"/>
            <a:ext cx="300038" cy="128588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▸</a:t>
            </a:r>
            <a:endParaRPr/>
          </a:p>
        </p:txBody>
      </p:sp>
      <p:sp>
        <p:nvSpPr>
          <p:cNvPr id="19" name="el-1785639241182-40"/>
          <p:cNvSpPr txBox="1"/>
          <p:nvPr/>
        </p:nvSpPr>
        <p:spPr>
          <a:xfrm>
            <a:off x="685800" y="3464719"/>
            <a:ext cx="4679156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推论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：同弧或等弧所对的圆周角</a:t>
            </a: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相等</a:t>
            </a:r>
            <a:endParaRPr/>
          </a:p>
        </p:txBody>
      </p:sp>
      <p:sp>
        <p:nvSpPr>
          <p:cNvPr id="20" name="el-1785639241184-46"/>
          <p:cNvSpPr txBox="1"/>
          <p:nvPr/>
        </p:nvSpPr>
        <p:spPr>
          <a:xfrm>
            <a:off x="350044" y="3863578"/>
            <a:ext cx="300038" cy="128588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▸</a:t>
            </a:r>
            <a:endParaRPr/>
          </a:p>
        </p:txBody>
      </p:sp>
      <p:sp>
        <p:nvSpPr>
          <p:cNvPr id="21" name="el-1785639241182-41"/>
          <p:cNvSpPr txBox="1"/>
          <p:nvPr/>
        </p:nvSpPr>
        <p:spPr>
          <a:xfrm>
            <a:off x="685800" y="3800475"/>
            <a:ext cx="4616291" cy="4714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45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推论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：半圆（或直径）所对的圆周角是</a:t>
            </a: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直角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；</a:t>
            </a:r>
            <a:endParaRPr/>
          </a:p>
          <a:p>
            <a:pPr algn="l">
              <a:lnSpc>
                <a:spcPts val="1845"/>
              </a:lnSpc>
            </a:pP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90°的圆周角所对的弦是</a:t>
            </a: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直径</a:t>
            </a:r>
            <a:endParaRPr/>
          </a:p>
        </p:txBody>
      </p:sp>
      <p:sp>
        <p:nvSpPr>
          <p:cNvPr id="22" name="el-1785639241180-18"/>
          <p:cNvSpPr txBox="1"/>
          <p:nvPr/>
        </p:nvSpPr>
        <p:spPr>
          <a:xfrm>
            <a:off x="5822156" y="3271838"/>
            <a:ext cx="67151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核心推论</a:t>
            </a:r>
            <a:endParaRPr/>
          </a:p>
        </p:txBody>
      </p:sp>
      <p:sp>
        <p:nvSpPr>
          <p:cNvPr id="23" name="el-1785639241177-10"/>
          <p:cNvSpPr txBox="1"/>
          <p:nvPr/>
        </p:nvSpPr>
        <p:spPr>
          <a:xfrm>
            <a:off x="5736431" y="3519488"/>
            <a:ext cx="293608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同弧所对圆周角 </a:t>
            </a:r>
            <a:r>
              <a:rPr b="1"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相等</a:t>
            </a:r>
            <a:endParaRPr/>
          </a:p>
        </p:txBody>
      </p:sp>
      <p:sp>
        <p:nvSpPr>
          <p:cNvPr id="24" name="el-1785639241177-11"/>
          <p:cNvSpPr txBox="1"/>
          <p:nvPr/>
        </p:nvSpPr>
        <p:spPr>
          <a:xfrm>
            <a:off x="5736431" y="3805238"/>
            <a:ext cx="293608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直径所对圆周角 = </a:t>
            </a:r>
            <a:r>
              <a:rPr b="1"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90°</a:t>
            </a:r>
            <a:endParaRPr/>
          </a:p>
        </p:txBody>
      </p:sp>
      <p:sp>
        <p:nvSpPr>
          <p:cNvPr id="25" name="el-1785639241177-12"/>
          <p:cNvSpPr txBox="1"/>
          <p:nvPr/>
        </p:nvSpPr>
        <p:spPr>
          <a:xfrm>
            <a:off x="5736431" y="4090988"/>
            <a:ext cx="293608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90°圆周角所对弦是 </a:t>
            </a:r>
            <a:r>
              <a:rPr b="1"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直径</a:t>
            </a:r>
            <a:endParaRPr/>
          </a:p>
        </p:txBody>
      </p:sp>
      <p:sp>
        <p:nvSpPr>
          <p:cNvPr id="26" name="el-1785639241174-4"/>
          <p:cNvSpPr txBox="1"/>
          <p:nvPr/>
        </p:nvSpPr>
        <p:spPr>
          <a:xfrm>
            <a:off x="8302377" y="4898231"/>
            <a:ext cx="49872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08 / </a:t>
            </a:r>
            <a:r>
              <a:rPr b="1" sz="90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17</a:t>
            </a:r>
            <a:endParaRPr/>
          </a:p>
        </p:txBody>
      </p:sp>
      <p:sp>
        <p:nvSpPr>
          <p:cNvPr id="27" name="el-1785639241174-6"/>
          <p:cNvSpPr/>
          <p:nvPr/>
        </p:nvSpPr>
        <p:spPr>
          <a:xfrm>
            <a:off x="528638" y="234553"/>
            <a:ext cx="285750" cy="21431"/>
          </a:xfrm>
          <a:prstGeom prst="roundRect">
            <a:avLst>
              <a:gd name="adj" fmla="val 50000"/>
            </a:avLst>
          </a:pr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639241175-7"/>
          <p:cNvSpPr/>
          <p:nvPr/>
        </p:nvSpPr>
        <p:spPr>
          <a:xfrm>
            <a:off x="400050" y="881063"/>
            <a:ext cx="4057650" cy="2047875"/>
          </a:xfrm>
          <a:prstGeom prst="roundRect">
            <a:avLst>
              <a:gd name="adj" fmla="val 7442"/>
            </a:avLst>
          </a:prstGeom>
          <a:solidFill>
            <a:srgbClr val="EDE7DC"/>
          </a:solidFill>
          <a:ln>
            <a:noFill/>
          </a:ln>
          <a:effectLst>
            <a:outerShdw blurRad="85725" dist="28575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9" name="el-1785639241228-48"/>
          <p:cNvSpPr/>
          <p:nvPr/>
        </p:nvSpPr>
        <p:spPr>
          <a:xfrm>
            <a:off x="1610916" y="1040606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639241184-49"/>
          <p:cNvSpPr/>
          <p:nvPr/>
        </p:nvSpPr>
        <p:spPr>
          <a:xfrm>
            <a:off x="2368153" y="1012031"/>
            <a:ext cx="878681" cy="200025"/>
          </a:xfrm>
          <a:prstGeom prst="roundRect">
            <a:avLst>
              <a:gd name="adj" fmla="val 50000"/>
            </a:avLst>
          </a:prstGeom>
          <a:solidFill>
            <a:srgbClr val="1E6B5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639241181-19"/>
          <p:cNvSpPr/>
          <p:nvPr/>
        </p:nvSpPr>
        <p:spPr>
          <a:xfrm>
            <a:off x="1785938" y="1271588"/>
            <a:ext cx="12858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000" y="50000"/>
                </a:moveTo>
                <a:cubicBezTo>
                  <a:pt x="90000" y="72091"/>
                  <a:pt x="72091" y="90000"/>
                  <a:pt x="50000" y="90000"/>
                </a:cubicBezTo>
                <a:cubicBezTo>
                  <a:pt x="27909" y="90000"/>
                  <a:pt x="10000" y="72091"/>
                  <a:pt x="10000" y="50000"/>
                </a:cubicBezTo>
                <a:cubicBezTo>
                  <a:pt x="10000" y="27909"/>
                  <a:pt x="27909" y="10000"/>
                  <a:pt x="50000" y="10000"/>
                </a:cubicBezTo>
                <a:cubicBezTo>
                  <a:pt x="72091" y="10000"/>
                  <a:pt x="90000" y="27909"/>
                  <a:pt x="90000" y="50000"/>
                </a:cubicBezTo>
                <a:close/>
              </a:path>
            </a:pathLst>
          </a:custGeom>
          <a:noFill/>
          <a:ln w="16073" algn="ctr">
            <a:solidFill>
              <a:srgbClr val="C4BA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el-1785639241181-20"/>
          <p:cNvSpPr/>
          <p:nvPr/>
        </p:nvSpPr>
        <p:spPr>
          <a:xfrm>
            <a:off x="1785938" y="1271588"/>
            <a:ext cx="12858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504" y="50000"/>
                </a:moveTo>
                <a:cubicBezTo>
                  <a:pt x="52554" y="50926"/>
                  <a:pt x="52089" y="51803"/>
                  <a:pt x="51295" y="52281"/>
                </a:cubicBezTo>
                <a:cubicBezTo>
                  <a:pt x="50500" y="52759"/>
                  <a:pt x="49507" y="52759"/>
                  <a:pt x="48713" y="52281"/>
                </a:cubicBezTo>
                <a:cubicBezTo>
                  <a:pt x="47918" y="51803"/>
                  <a:pt x="47453" y="50926"/>
                  <a:pt x="47504" y="50000"/>
                </a:cubicBezTo>
                <a:cubicBezTo>
                  <a:pt x="47453" y="49074"/>
                  <a:pt x="47918" y="48197"/>
                  <a:pt x="48713" y="47719"/>
                </a:cubicBezTo>
                <a:cubicBezTo>
                  <a:pt x="49507" y="47241"/>
                  <a:pt x="50500" y="47241"/>
                  <a:pt x="51295" y="47719"/>
                </a:cubicBezTo>
                <a:cubicBezTo>
                  <a:pt x="52089" y="48197"/>
                  <a:pt x="52554" y="49074"/>
                  <a:pt x="52504" y="50000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639241181-21"/>
          <p:cNvSpPr/>
          <p:nvPr/>
        </p:nvSpPr>
        <p:spPr>
          <a:xfrm>
            <a:off x="1785938" y="1271588"/>
            <a:ext cx="12858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lnTo>
                  <a:pt x="85000" y="30000"/>
                </a:lnTo>
              </a:path>
            </a:pathLst>
          </a:custGeom>
          <a:solidFill>
            <a:srgbClr val="000000"/>
          </a:solidFill>
          <a:ln w="16073" algn="ctr">
            <a:solidFill>
              <a:srgbClr val="1E6B5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4" name="el-1785639241181-22"/>
          <p:cNvSpPr/>
          <p:nvPr/>
        </p:nvSpPr>
        <p:spPr>
          <a:xfrm>
            <a:off x="1785938" y="1271588"/>
            <a:ext cx="12858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lnTo>
                  <a:pt x="20000" y="70000"/>
                </a:lnTo>
              </a:path>
            </a:pathLst>
          </a:custGeom>
          <a:solidFill>
            <a:srgbClr val="000000"/>
          </a:solidFill>
          <a:ln w="16073" algn="ctr">
            <a:solidFill>
              <a:srgbClr val="1E6B5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5" name="el-1785639241181-23"/>
          <p:cNvSpPr/>
          <p:nvPr/>
        </p:nvSpPr>
        <p:spPr>
          <a:xfrm>
            <a:off x="1785938" y="1271588"/>
            <a:ext cx="12858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504" y="36000"/>
                </a:moveTo>
                <a:cubicBezTo>
                  <a:pt x="64952" y="43641"/>
                  <a:pt x="63046" y="52009"/>
                  <a:pt x="57530" y="57836"/>
                </a:cubicBezTo>
                <a:cubicBezTo>
                  <a:pt x="52014" y="63663"/>
                  <a:pt x="43764" y="66025"/>
                  <a:pt x="36000" y="64000"/>
                </a:cubicBezTo>
              </a:path>
            </a:pathLst>
          </a:custGeom>
          <a:noFill/>
          <a:ln w="12859" algn="ctr">
            <a:solidFill>
              <a:srgbClr val="1E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el-1785639241181-24"/>
          <p:cNvSpPr txBox="1"/>
          <p:nvPr/>
        </p:nvSpPr>
        <p:spPr>
          <a:xfrm>
            <a:off x="2911078" y="1509474"/>
            <a:ext cx="231457" cy="185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37" name="el-1785639241181-25"/>
          <p:cNvSpPr txBox="1"/>
          <p:nvPr/>
        </p:nvSpPr>
        <p:spPr>
          <a:xfrm>
            <a:off x="1965960" y="2107406"/>
            <a:ext cx="231457" cy="185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/>
          </a:p>
        </p:txBody>
      </p:sp>
      <p:sp>
        <p:nvSpPr>
          <p:cNvPr id="38" name="el-1785639241181-26"/>
          <p:cNvSpPr txBox="1"/>
          <p:nvPr/>
        </p:nvSpPr>
        <p:spPr>
          <a:xfrm>
            <a:off x="2364581" y="1734503"/>
            <a:ext cx="231457" cy="185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O</a:t>
            </a:r>
            <a:endParaRPr/>
          </a:p>
        </p:txBody>
      </p:sp>
      <p:sp>
        <p:nvSpPr>
          <p:cNvPr id="39" name="el-1785639241181-27"/>
          <p:cNvSpPr txBox="1"/>
          <p:nvPr/>
        </p:nvSpPr>
        <p:spPr>
          <a:xfrm>
            <a:off x="2351722" y="1914525"/>
            <a:ext cx="393478" cy="185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∠AOB</a:t>
            </a:r>
            <a:endParaRPr/>
          </a:p>
        </p:txBody>
      </p:sp>
      <p:sp>
        <p:nvSpPr>
          <p:cNvPr id="40" name="el-1785639241185-51"/>
          <p:cNvSpPr/>
          <p:nvPr/>
        </p:nvSpPr>
        <p:spPr>
          <a:xfrm>
            <a:off x="2007394" y="2628900"/>
            <a:ext cx="842963" cy="200025"/>
          </a:xfrm>
          <a:prstGeom prst="roundRect">
            <a:avLst>
              <a:gd name="adj" fmla="val 38095"/>
            </a:avLst>
          </a:prstGeom>
          <a:solidFill>
            <a:srgbClr val="1E6B5E">
              <a:alpha val="4000"/>
            </a:srgbClr>
          </a:solidFill>
          <a:ln w="14288" algn="in">
            <a:solidFill>
              <a:srgbClr val="1E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el-1785639241175-8"/>
          <p:cNvSpPr/>
          <p:nvPr/>
        </p:nvSpPr>
        <p:spPr>
          <a:xfrm>
            <a:off x="4686300" y="881063"/>
            <a:ext cx="4057650" cy="2047875"/>
          </a:xfrm>
          <a:prstGeom prst="roundRect">
            <a:avLst>
              <a:gd name="adj" fmla="val 7442"/>
            </a:avLst>
          </a:prstGeom>
          <a:solidFill>
            <a:srgbClr val="EDE7DC"/>
          </a:solidFill>
          <a:ln>
            <a:noFill/>
          </a:ln>
          <a:effectLst>
            <a:outerShdw blurRad="85725" dist="28575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2" name="el-1785639241228-49"/>
          <p:cNvSpPr/>
          <p:nvPr/>
        </p:nvSpPr>
        <p:spPr>
          <a:xfrm>
            <a:off x="5897166" y="1041918"/>
            <a:ext cx="142875" cy="1402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533" y="4400"/>
                </a:moveTo>
                <a:lnTo>
                  <a:pt x="43533" y="4400"/>
                </a:lnTo>
                <a:cubicBezTo>
                  <a:pt x="43933" y="6089"/>
                  <a:pt x="43756" y="7667"/>
                  <a:pt x="43000" y="9133"/>
                </a:cubicBezTo>
                <a:lnTo>
                  <a:pt x="43000" y="9133"/>
                </a:lnTo>
                <a:lnTo>
                  <a:pt x="43000" y="9133"/>
                </a:lnTo>
                <a:cubicBezTo>
                  <a:pt x="42200" y="10689"/>
                  <a:pt x="40956" y="11711"/>
                  <a:pt x="39267" y="12200"/>
                </a:cubicBezTo>
                <a:lnTo>
                  <a:pt x="39267" y="12200"/>
                </a:lnTo>
                <a:cubicBezTo>
                  <a:pt x="31444" y="14689"/>
                  <a:pt x="25067" y="19133"/>
                  <a:pt x="20133" y="25533"/>
                </a:cubicBezTo>
                <a:lnTo>
                  <a:pt x="20133" y="25533"/>
                </a:lnTo>
                <a:cubicBezTo>
                  <a:pt x="15156" y="32022"/>
                  <a:pt x="12622" y="39556"/>
                  <a:pt x="12533" y="48133"/>
                </a:cubicBezTo>
                <a:lnTo>
                  <a:pt x="12533" y="48133"/>
                </a:lnTo>
                <a:cubicBezTo>
                  <a:pt x="12756" y="58844"/>
                  <a:pt x="16400" y="67711"/>
                  <a:pt x="23467" y="74733"/>
                </a:cubicBezTo>
                <a:lnTo>
                  <a:pt x="23467" y="74733"/>
                </a:lnTo>
                <a:cubicBezTo>
                  <a:pt x="30489" y="81756"/>
                  <a:pt x="39333" y="85400"/>
                  <a:pt x="50000" y="85667"/>
                </a:cubicBezTo>
                <a:lnTo>
                  <a:pt x="50000" y="85667"/>
                </a:lnTo>
                <a:cubicBezTo>
                  <a:pt x="60667" y="85400"/>
                  <a:pt x="69511" y="81756"/>
                  <a:pt x="76533" y="74733"/>
                </a:cubicBezTo>
                <a:lnTo>
                  <a:pt x="76533" y="74733"/>
                </a:lnTo>
                <a:cubicBezTo>
                  <a:pt x="83600" y="67711"/>
                  <a:pt x="87267" y="58844"/>
                  <a:pt x="87533" y="48133"/>
                </a:cubicBezTo>
                <a:lnTo>
                  <a:pt x="87533" y="48133"/>
                </a:lnTo>
                <a:cubicBezTo>
                  <a:pt x="87400" y="39556"/>
                  <a:pt x="84844" y="32022"/>
                  <a:pt x="79867" y="25533"/>
                </a:cubicBezTo>
                <a:lnTo>
                  <a:pt x="79867" y="25533"/>
                </a:lnTo>
                <a:cubicBezTo>
                  <a:pt x="75067" y="19133"/>
                  <a:pt x="68689" y="14689"/>
                  <a:pt x="60733" y="12200"/>
                </a:cubicBezTo>
                <a:lnTo>
                  <a:pt x="60733" y="12200"/>
                </a:lnTo>
                <a:cubicBezTo>
                  <a:pt x="59044" y="11711"/>
                  <a:pt x="57800" y="10689"/>
                  <a:pt x="57000" y="9133"/>
                </a:cubicBezTo>
                <a:lnTo>
                  <a:pt x="57000" y="9133"/>
                </a:lnTo>
                <a:cubicBezTo>
                  <a:pt x="56244" y="7667"/>
                  <a:pt x="56067" y="6089"/>
                  <a:pt x="56467" y="4400"/>
                </a:cubicBezTo>
                <a:lnTo>
                  <a:pt x="56467" y="4400"/>
                </a:lnTo>
                <a:cubicBezTo>
                  <a:pt x="57089" y="2711"/>
                  <a:pt x="58133" y="1489"/>
                  <a:pt x="59600" y="733"/>
                </a:cubicBezTo>
                <a:lnTo>
                  <a:pt x="59600" y="733"/>
                </a:lnTo>
                <a:cubicBezTo>
                  <a:pt x="61022" y="-67"/>
                  <a:pt x="62578" y="-200"/>
                  <a:pt x="64267" y="333"/>
                </a:cubicBezTo>
                <a:lnTo>
                  <a:pt x="64267" y="333"/>
                </a:lnTo>
                <a:cubicBezTo>
                  <a:pt x="74800" y="3578"/>
                  <a:pt x="83333" y="9489"/>
                  <a:pt x="89867" y="18067"/>
                </a:cubicBezTo>
                <a:lnTo>
                  <a:pt x="89867" y="18067"/>
                </a:lnTo>
                <a:cubicBezTo>
                  <a:pt x="96356" y="26556"/>
                  <a:pt x="99733" y="36578"/>
                  <a:pt x="100000" y="48133"/>
                </a:cubicBezTo>
                <a:lnTo>
                  <a:pt x="100000" y="48133"/>
                </a:lnTo>
                <a:cubicBezTo>
                  <a:pt x="99867" y="57511"/>
                  <a:pt x="97578" y="65911"/>
                  <a:pt x="93133" y="73333"/>
                </a:cubicBezTo>
                <a:lnTo>
                  <a:pt x="93133" y="73333"/>
                </a:lnTo>
                <a:cubicBezTo>
                  <a:pt x="88733" y="80889"/>
                  <a:pt x="82756" y="86889"/>
                  <a:pt x="75200" y="91333"/>
                </a:cubicBezTo>
                <a:lnTo>
                  <a:pt x="75200" y="91333"/>
                </a:lnTo>
                <a:cubicBezTo>
                  <a:pt x="67778" y="95778"/>
                  <a:pt x="59378" y="98044"/>
                  <a:pt x="50000" y="98133"/>
                </a:cubicBezTo>
                <a:lnTo>
                  <a:pt x="50000" y="98133"/>
                </a:lnTo>
                <a:cubicBezTo>
                  <a:pt x="40622" y="98044"/>
                  <a:pt x="32222" y="95778"/>
                  <a:pt x="24800" y="91333"/>
                </a:cubicBezTo>
                <a:lnTo>
                  <a:pt x="24800" y="91333"/>
                </a:lnTo>
                <a:cubicBezTo>
                  <a:pt x="17244" y="86889"/>
                  <a:pt x="11267" y="80889"/>
                  <a:pt x="6867" y="73333"/>
                </a:cubicBezTo>
                <a:lnTo>
                  <a:pt x="6867" y="73333"/>
                </a:lnTo>
                <a:cubicBezTo>
                  <a:pt x="2422" y="65911"/>
                  <a:pt x="133" y="57511"/>
                  <a:pt x="0" y="48133"/>
                </a:cubicBezTo>
                <a:lnTo>
                  <a:pt x="0" y="48133"/>
                </a:lnTo>
                <a:cubicBezTo>
                  <a:pt x="267" y="36578"/>
                  <a:pt x="3644" y="26556"/>
                  <a:pt x="10133" y="18067"/>
                </a:cubicBezTo>
                <a:lnTo>
                  <a:pt x="10133" y="18067"/>
                </a:lnTo>
                <a:cubicBezTo>
                  <a:pt x="16667" y="9489"/>
                  <a:pt x="25200" y="3578"/>
                  <a:pt x="35733" y="333"/>
                </a:cubicBezTo>
                <a:lnTo>
                  <a:pt x="35733" y="333"/>
                </a:lnTo>
                <a:cubicBezTo>
                  <a:pt x="37422" y="-200"/>
                  <a:pt x="38978" y="-67"/>
                  <a:pt x="40400" y="733"/>
                </a:cubicBezTo>
                <a:lnTo>
                  <a:pt x="40400" y="733"/>
                </a:lnTo>
                <a:cubicBezTo>
                  <a:pt x="42000" y="1489"/>
                  <a:pt x="43044" y="2711"/>
                  <a:pt x="43533" y="4400"/>
                </a:cubicBezTo>
                <a:lnTo>
                  <a:pt x="43533" y="4400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639241185-53"/>
          <p:cNvSpPr/>
          <p:nvPr/>
        </p:nvSpPr>
        <p:spPr>
          <a:xfrm>
            <a:off x="6654403" y="1012031"/>
            <a:ext cx="878681" cy="200025"/>
          </a:xfrm>
          <a:prstGeom prst="roundRect">
            <a:avLst>
              <a:gd name="adj" fmla="val 50000"/>
            </a:avLst>
          </a:prstGeom>
          <a:solidFill>
            <a:srgbClr val="1E6B5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5639241181-28"/>
          <p:cNvSpPr/>
          <p:nvPr/>
        </p:nvSpPr>
        <p:spPr>
          <a:xfrm>
            <a:off x="6072188" y="1271588"/>
            <a:ext cx="12858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000" y="50000"/>
                </a:moveTo>
                <a:cubicBezTo>
                  <a:pt x="90000" y="72091"/>
                  <a:pt x="72091" y="90000"/>
                  <a:pt x="50000" y="90000"/>
                </a:cubicBezTo>
                <a:cubicBezTo>
                  <a:pt x="27909" y="90000"/>
                  <a:pt x="10000" y="72091"/>
                  <a:pt x="10000" y="50000"/>
                </a:cubicBezTo>
                <a:cubicBezTo>
                  <a:pt x="10000" y="27909"/>
                  <a:pt x="27909" y="10000"/>
                  <a:pt x="50000" y="10000"/>
                </a:cubicBezTo>
                <a:cubicBezTo>
                  <a:pt x="72091" y="10000"/>
                  <a:pt x="90000" y="27909"/>
                  <a:pt x="90000" y="50000"/>
                </a:cubicBezTo>
                <a:close/>
              </a:path>
            </a:pathLst>
          </a:custGeom>
          <a:noFill/>
          <a:ln w="16073" algn="ctr">
            <a:solidFill>
              <a:srgbClr val="C4BA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el-1785639241181-29"/>
          <p:cNvSpPr/>
          <p:nvPr/>
        </p:nvSpPr>
        <p:spPr>
          <a:xfrm>
            <a:off x="6072188" y="1271588"/>
            <a:ext cx="12858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504" y="50000"/>
                </a:moveTo>
                <a:cubicBezTo>
                  <a:pt x="52554" y="50926"/>
                  <a:pt x="52089" y="51803"/>
                  <a:pt x="51295" y="52281"/>
                </a:cubicBezTo>
                <a:cubicBezTo>
                  <a:pt x="50500" y="52759"/>
                  <a:pt x="49507" y="52759"/>
                  <a:pt x="48713" y="52281"/>
                </a:cubicBezTo>
                <a:cubicBezTo>
                  <a:pt x="47918" y="51803"/>
                  <a:pt x="47453" y="50926"/>
                  <a:pt x="47504" y="50000"/>
                </a:cubicBezTo>
                <a:cubicBezTo>
                  <a:pt x="47453" y="49074"/>
                  <a:pt x="47918" y="48197"/>
                  <a:pt x="48713" y="47719"/>
                </a:cubicBezTo>
                <a:cubicBezTo>
                  <a:pt x="49507" y="47241"/>
                  <a:pt x="50500" y="47241"/>
                  <a:pt x="51295" y="47719"/>
                </a:cubicBezTo>
                <a:cubicBezTo>
                  <a:pt x="52089" y="48197"/>
                  <a:pt x="52554" y="49074"/>
                  <a:pt x="52504" y="50000"/>
                </a:cubicBezTo>
                <a:close/>
              </a:path>
            </a:pathLst>
          </a:custGeom>
          <a:solidFill>
            <a:srgbClr val="2A2A2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639241181-30"/>
          <p:cNvSpPr/>
          <p:nvPr/>
        </p:nvSpPr>
        <p:spPr>
          <a:xfrm>
            <a:off x="6072188" y="1271588"/>
            <a:ext cx="12858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504" y="30000"/>
                </a:moveTo>
                <a:cubicBezTo>
                  <a:pt x="22554" y="30926"/>
                  <a:pt x="22089" y="31803"/>
                  <a:pt x="21295" y="32281"/>
                </a:cubicBezTo>
                <a:cubicBezTo>
                  <a:pt x="20500" y="32759"/>
                  <a:pt x="19507" y="32759"/>
                  <a:pt x="18713" y="32281"/>
                </a:cubicBezTo>
                <a:cubicBezTo>
                  <a:pt x="17918" y="31803"/>
                  <a:pt x="17453" y="30926"/>
                  <a:pt x="17504" y="30000"/>
                </a:cubicBezTo>
                <a:cubicBezTo>
                  <a:pt x="17453" y="29074"/>
                  <a:pt x="17918" y="28197"/>
                  <a:pt x="18713" y="27719"/>
                </a:cubicBezTo>
                <a:cubicBezTo>
                  <a:pt x="19507" y="27241"/>
                  <a:pt x="20500" y="27241"/>
                  <a:pt x="21295" y="27719"/>
                </a:cubicBezTo>
                <a:cubicBezTo>
                  <a:pt x="22089" y="28197"/>
                  <a:pt x="22554" y="29074"/>
                  <a:pt x="22504" y="30000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639241181-31"/>
          <p:cNvSpPr/>
          <p:nvPr/>
        </p:nvSpPr>
        <p:spPr>
          <a:xfrm>
            <a:off x="6072188" y="1271588"/>
            <a:ext cx="12858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0" y="30000"/>
                </a:moveTo>
                <a:lnTo>
                  <a:pt x="85000" y="30000"/>
                </a:lnTo>
              </a:path>
            </a:pathLst>
          </a:custGeom>
          <a:solidFill>
            <a:srgbClr val="000000"/>
          </a:solidFill>
          <a:ln w="16073" algn="ctr">
            <a:solidFill>
              <a:srgbClr val="1E6B5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8" name="el-1785639241181-32"/>
          <p:cNvSpPr/>
          <p:nvPr/>
        </p:nvSpPr>
        <p:spPr>
          <a:xfrm>
            <a:off x="6072188" y="1271588"/>
            <a:ext cx="12858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0" y="30000"/>
                </a:moveTo>
                <a:lnTo>
                  <a:pt x="20000" y="70000"/>
                </a:lnTo>
              </a:path>
            </a:pathLst>
          </a:custGeom>
          <a:solidFill>
            <a:srgbClr val="000000"/>
          </a:solidFill>
          <a:ln w="16073" algn="ctr">
            <a:solidFill>
              <a:srgbClr val="1E6B5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9" name="el-1785639241181-33"/>
          <p:cNvSpPr/>
          <p:nvPr/>
        </p:nvSpPr>
        <p:spPr>
          <a:xfrm>
            <a:off x="6072188" y="1271588"/>
            <a:ext cx="12858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000" y="34000"/>
                </a:moveTo>
                <a:cubicBezTo>
                  <a:pt x="36567" y="42009"/>
                  <a:pt x="33245" y="50729"/>
                  <a:pt x="26000" y="55000"/>
                </a:cubicBezTo>
              </a:path>
            </a:pathLst>
          </a:custGeom>
          <a:noFill/>
          <a:ln w="12859" algn="ctr">
            <a:solidFill>
              <a:srgbClr val="1E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el-1785639241181-34"/>
          <p:cNvSpPr txBox="1"/>
          <p:nvPr/>
        </p:nvSpPr>
        <p:spPr>
          <a:xfrm>
            <a:off x="6650831" y="1734503"/>
            <a:ext cx="231457" cy="185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O</a:t>
            </a:r>
            <a:endParaRPr/>
          </a:p>
        </p:txBody>
      </p:sp>
      <p:sp>
        <p:nvSpPr>
          <p:cNvPr id="51" name="el-1785639241181-35"/>
          <p:cNvSpPr txBox="1"/>
          <p:nvPr/>
        </p:nvSpPr>
        <p:spPr>
          <a:xfrm>
            <a:off x="6252210" y="1477328"/>
            <a:ext cx="231457" cy="185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/>
          </a:p>
        </p:txBody>
      </p:sp>
      <p:sp>
        <p:nvSpPr>
          <p:cNvPr id="52" name="el-1785639241181-36"/>
          <p:cNvSpPr txBox="1"/>
          <p:nvPr/>
        </p:nvSpPr>
        <p:spPr>
          <a:xfrm>
            <a:off x="7197328" y="1509474"/>
            <a:ext cx="231457" cy="185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53" name="el-1785639241181-37"/>
          <p:cNvSpPr txBox="1"/>
          <p:nvPr/>
        </p:nvSpPr>
        <p:spPr>
          <a:xfrm>
            <a:off x="6252210" y="2107406"/>
            <a:ext cx="231457" cy="185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/>
          </a:p>
        </p:txBody>
      </p:sp>
      <p:sp>
        <p:nvSpPr>
          <p:cNvPr id="54" name="el-1785639241181-38"/>
          <p:cNvSpPr txBox="1"/>
          <p:nvPr/>
        </p:nvSpPr>
        <p:spPr>
          <a:xfrm>
            <a:off x="6406515" y="1683067"/>
            <a:ext cx="393478" cy="185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∠ACB</a:t>
            </a:r>
            <a:endParaRPr/>
          </a:p>
        </p:txBody>
      </p:sp>
      <p:sp>
        <p:nvSpPr>
          <p:cNvPr id="55" name="el-1785639241186-55"/>
          <p:cNvSpPr/>
          <p:nvPr/>
        </p:nvSpPr>
        <p:spPr>
          <a:xfrm>
            <a:off x="5843588" y="2628900"/>
            <a:ext cx="1743075" cy="200025"/>
          </a:xfrm>
          <a:prstGeom prst="roundRect">
            <a:avLst>
              <a:gd name="adj" fmla="val 38095"/>
            </a:avLst>
          </a:prstGeom>
          <a:solidFill>
            <a:srgbClr val="1E6B5E">
              <a:alpha val="4000"/>
            </a:srgbClr>
          </a:solidFill>
          <a:ln w="14288" algn="in">
            <a:solidFill>
              <a:srgbClr val="1E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el-1785639241174-5"/>
          <p:cNvSpPr txBox="1"/>
          <p:nvPr/>
        </p:nvSpPr>
        <p:spPr>
          <a:xfrm>
            <a:off x="400050" y="116681"/>
            <a:ext cx="2121694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113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圆心角与圆周角</a:t>
            </a:r>
            <a:endParaRPr/>
          </a:p>
        </p:txBody>
      </p:sp>
      <p:sp>
        <p:nvSpPr>
          <p:cNvPr id="57" name="el-1785639241179-16"/>
          <p:cNvSpPr txBox="1"/>
          <p:nvPr/>
        </p:nvSpPr>
        <p:spPr>
          <a:xfrm>
            <a:off x="1818084" y="1023938"/>
            <a:ext cx="571500" cy="17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圆心角</a:t>
            </a:r>
            <a:endParaRPr/>
          </a:p>
        </p:txBody>
      </p:sp>
      <p:sp>
        <p:nvSpPr>
          <p:cNvPr id="58" name="el-1785639241184-48"/>
          <p:cNvSpPr txBox="1"/>
          <p:nvPr/>
        </p:nvSpPr>
        <p:spPr>
          <a:xfrm>
            <a:off x="2468166" y="1026319"/>
            <a:ext cx="84296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顶点在圆心</a:t>
            </a:r>
            <a:endParaRPr/>
          </a:p>
        </p:txBody>
      </p:sp>
      <p:sp>
        <p:nvSpPr>
          <p:cNvPr id="59" name="el-1785639241185-50"/>
          <p:cNvSpPr txBox="1"/>
          <p:nvPr/>
        </p:nvSpPr>
        <p:spPr>
          <a:xfrm>
            <a:off x="2107406" y="2643188"/>
            <a:ext cx="8072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顶点在圆心</a:t>
            </a:r>
            <a:endParaRPr/>
          </a:p>
        </p:txBody>
      </p:sp>
      <p:sp>
        <p:nvSpPr>
          <p:cNvPr id="60" name="el-1785639241180-17"/>
          <p:cNvSpPr txBox="1"/>
          <p:nvPr/>
        </p:nvSpPr>
        <p:spPr>
          <a:xfrm>
            <a:off x="6104334" y="1023938"/>
            <a:ext cx="571500" cy="17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圆周角</a:t>
            </a:r>
            <a:endParaRPr/>
          </a:p>
        </p:txBody>
      </p:sp>
      <p:sp>
        <p:nvSpPr>
          <p:cNvPr id="61" name="el-1785639241185-52"/>
          <p:cNvSpPr txBox="1"/>
          <p:nvPr/>
        </p:nvSpPr>
        <p:spPr>
          <a:xfrm>
            <a:off x="6754416" y="1026319"/>
            <a:ext cx="84296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顶点在圆上</a:t>
            </a:r>
            <a:endParaRPr/>
          </a:p>
        </p:txBody>
      </p:sp>
      <p:sp>
        <p:nvSpPr>
          <p:cNvPr id="62" name="el-1785639241185-54"/>
          <p:cNvSpPr txBox="1"/>
          <p:nvPr/>
        </p:nvSpPr>
        <p:spPr>
          <a:xfrm>
            <a:off x="5943600" y="2643188"/>
            <a:ext cx="17073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顶点在圆上，两边与圆相交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6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41188-1"/>
          <p:cNvSpPr/>
          <p:nvPr/>
        </p:nvSpPr>
        <p:spPr>
          <a:xfrm>
            <a:off x="7429500" y="3571875"/>
            <a:ext cx="1714500" cy="1571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00000"/>
                </a:moveTo>
                <a:lnTo>
                  <a:pt x="10522" y="100000"/>
                </a:lnTo>
                <a:lnTo>
                  <a:pt x="9833" y="98988"/>
                </a:lnTo>
                <a:lnTo>
                  <a:pt x="6889" y="93636"/>
                </a:lnTo>
                <a:lnTo>
                  <a:pt x="4439" y="87988"/>
                </a:lnTo>
                <a:lnTo>
                  <a:pt x="2511" y="82109"/>
                </a:lnTo>
                <a:lnTo>
                  <a:pt x="1122" y="76048"/>
                </a:lnTo>
                <a:lnTo>
                  <a:pt x="283" y="69873"/>
                </a:lnTo>
                <a:lnTo>
                  <a:pt x="0" y="63636"/>
                </a:lnTo>
                <a:lnTo>
                  <a:pt x="283" y="57400"/>
                </a:lnTo>
                <a:lnTo>
                  <a:pt x="1122" y="51224"/>
                </a:lnTo>
                <a:lnTo>
                  <a:pt x="2511" y="45164"/>
                </a:lnTo>
                <a:lnTo>
                  <a:pt x="4439" y="39285"/>
                </a:lnTo>
                <a:lnTo>
                  <a:pt x="6889" y="33636"/>
                </a:lnTo>
                <a:lnTo>
                  <a:pt x="9833" y="28285"/>
                </a:lnTo>
                <a:lnTo>
                  <a:pt x="13239" y="23267"/>
                </a:lnTo>
                <a:lnTo>
                  <a:pt x="17083" y="18636"/>
                </a:lnTo>
                <a:lnTo>
                  <a:pt x="21328" y="14442"/>
                </a:lnTo>
                <a:lnTo>
                  <a:pt x="25928" y="10727"/>
                </a:lnTo>
                <a:lnTo>
                  <a:pt x="30833" y="7515"/>
                </a:lnTo>
                <a:lnTo>
                  <a:pt x="36011" y="4842"/>
                </a:lnTo>
                <a:lnTo>
                  <a:pt x="41400" y="2739"/>
                </a:lnTo>
                <a:lnTo>
                  <a:pt x="46956" y="1224"/>
                </a:lnTo>
                <a:lnTo>
                  <a:pt x="52617" y="309"/>
                </a:lnTo>
                <a:lnTo>
                  <a:pt x="58333" y="0"/>
                </a:lnTo>
                <a:lnTo>
                  <a:pt x="64050" y="309"/>
                </a:lnTo>
                <a:lnTo>
                  <a:pt x="69711" y="1224"/>
                </a:lnTo>
                <a:lnTo>
                  <a:pt x="75267" y="2739"/>
                </a:lnTo>
                <a:lnTo>
                  <a:pt x="80656" y="4842"/>
                </a:lnTo>
                <a:lnTo>
                  <a:pt x="85833" y="7515"/>
                </a:lnTo>
                <a:lnTo>
                  <a:pt x="90739" y="10727"/>
                </a:lnTo>
                <a:lnTo>
                  <a:pt x="95339" y="14442"/>
                </a:lnTo>
                <a:lnTo>
                  <a:pt x="99583" y="18636"/>
                </a:lnTo>
                <a:lnTo>
                  <a:pt x="100000" y="19139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1E6B5E">
                <a:alpha val="1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" name="el-1785639241189-2"/>
          <p:cNvSpPr/>
          <p:nvPr/>
        </p:nvSpPr>
        <p:spPr>
          <a:xfrm>
            <a:off x="7729538" y="3871913"/>
            <a:ext cx="1428750" cy="1428750"/>
          </a:xfrm>
          <a:prstGeom prst="ellipse">
            <a:avLst/>
          </a:prstGeom>
          <a:noFill/>
          <a:ln w="14288" algn="in">
            <a:solidFill>
              <a:srgbClr val="1E6B5E">
                <a:alpha val="1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" name="el-1785639241189-3"/>
          <p:cNvSpPr/>
          <p:nvPr/>
        </p:nvSpPr>
        <p:spPr>
          <a:xfrm>
            <a:off x="8015288" y="4157663"/>
            <a:ext cx="857250" cy="857250"/>
          </a:xfrm>
          <a:prstGeom prst="ellipse">
            <a:avLst/>
          </a:prstGeom>
          <a:noFill/>
          <a:ln w="14288" algn="in">
            <a:solidFill>
              <a:srgbClr val="1E6B5E">
                <a:alpha val="8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" name="el-1785639241232-51"/>
          <p:cNvSpPr/>
          <p:nvPr/>
        </p:nvSpPr>
        <p:spPr>
          <a:xfrm>
            <a:off x="428625" y="4698206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41195-33"/>
          <p:cNvSpPr/>
          <p:nvPr/>
        </p:nvSpPr>
        <p:spPr>
          <a:xfrm>
            <a:off x="4714875" y="1450181"/>
            <a:ext cx="200025" cy="200025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5639241195-35"/>
          <p:cNvSpPr/>
          <p:nvPr/>
        </p:nvSpPr>
        <p:spPr>
          <a:xfrm>
            <a:off x="4714875" y="1814513"/>
            <a:ext cx="200025" cy="200025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el-1785639241192-10"/>
          <p:cNvSpPr/>
          <p:nvPr/>
        </p:nvSpPr>
        <p:spPr>
          <a:xfrm>
            <a:off x="5014913" y="2164556"/>
            <a:ext cx="3729038" cy="407194"/>
          </a:xfrm>
          <a:prstGeom prst="roundRect">
            <a:avLst>
              <a:gd name="adj" fmla="val 18713"/>
            </a:avLst>
          </a:prstGeom>
          <a:solidFill>
            <a:srgbClr val="1E6B5E">
              <a:alpha val="4000"/>
            </a:srgbClr>
          </a:solidFill>
          <a:ln w="14288" algn="in">
            <a:solidFill>
              <a:srgbClr val="1E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5639241196-37"/>
          <p:cNvSpPr/>
          <p:nvPr/>
        </p:nvSpPr>
        <p:spPr>
          <a:xfrm>
            <a:off x="4714875" y="2743200"/>
            <a:ext cx="200025" cy="200025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el-1785639241196-39"/>
          <p:cNvSpPr/>
          <p:nvPr/>
        </p:nvSpPr>
        <p:spPr>
          <a:xfrm>
            <a:off x="4714875" y="3686175"/>
            <a:ext cx="200025" cy="200025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5639241190-7"/>
          <p:cNvSpPr txBox="1"/>
          <p:nvPr/>
        </p:nvSpPr>
        <p:spPr>
          <a:xfrm>
            <a:off x="428625" y="4655344"/>
            <a:ext cx="1691208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5731">
              <a:lnSpc>
                <a:spcPct val="100000"/>
              </a:lnSpc>
            </a:pPr>
            <a:r>
              <a:rPr sz="900" spc="56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对角互补，松绿虚线为半径</a:t>
            </a:r>
            <a:endParaRPr/>
          </a:p>
        </p:txBody>
      </p:sp>
      <p:sp>
        <p:nvSpPr>
          <p:cNvPr id="12" name="el-1785639241194-32"/>
          <p:cNvSpPr txBox="1"/>
          <p:nvPr/>
        </p:nvSpPr>
        <p:spPr>
          <a:xfrm>
            <a:off x="4664869" y="1484709"/>
            <a:ext cx="300038" cy="128588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13" name="el-1785639241194-29"/>
          <p:cNvSpPr txBox="1"/>
          <p:nvPr/>
        </p:nvSpPr>
        <p:spPr>
          <a:xfrm>
            <a:off x="5014913" y="1421606"/>
            <a:ext cx="3807619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圆内接多边形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：所有顶点都在同一个圆上的多边形</a:t>
            </a:r>
            <a:endParaRPr/>
          </a:p>
        </p:txBody>
      </p:sp>
      <p:sp>
        <p:nvSpPr>
          <p:cNvPr id="14" name="el-1785639241195-34"/>
          <p:cNvSpPr txBox="1"/>
          <p:nvPr/>
        </p:nvSpPr>
        <p:spPr>
          <a:xfrm>
            <a:off x="4664869" y="1849041"/>
            <a:ext cx="300038" cy="128588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15" name="el-1785639241197-42"/>
          <p:cNvSpPr txBox="1"/>
          <p:nvPr/>
        </p:nvSpPr>
        <p:spPr>
          <a:xfrm>
            <a:off x="5014913" y="1795463"/>
            <a:ext cx="1493044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圆内接四边形性质：</a:t>
            </a:r>
            <a:endParaRPr/>
          </a:p>
        </p:txBody>
      </p:sp>
      <p:sp>
        <p:nvSpPr>
          <p:cNvPr id="16" name="el-1785639241197-40"/>
          <p:cNvSpPr txBox="1"/>
          <p:nvPr/>
        </p:nvSpPr>
        <p:spPr>
          <a:xfrm>
            <a:off x="5143500" y="2259806"/>
            <a:ext cx="707231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对角互补</a:t>
            </a:r>
            <a:endParaRPr/>
          </a:p>
        </p:txBody>
      </p:sp>
      <p:sp>
        <p:nvSpPr>
          <p:cNvPr id="17" name="el-1785639241197-41"/>
          <p:cNvSpPr txBox="1"/>
          <p:nvPr/>
        </p:nvSpPr>
        <p:spPr>
          <a:xfrm>
            <a:off x="5819031" y="2274094"/>
            <a:ext cx="258194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555555"/>
                </a:solidFill>
                <a:latin typeface="Microsoft YaHei"/>
                <a:ea typeface="Microsoft YaHei"/>
                <a:cs typeface="Microsoft YaHei"/>
              </a:rPr>
              <a:t>（即 ∠A+∠C=180°，∠B+∠D=180°）</a:t>
            </a:r>
            <a:endParaRPr/>
          </a:p>
        </p:txBody>
      </p:sp>
      <p:sp>
        <p:nvSpPr>
          <p:cNvPr id="18" name="el-1785639241195-36"/>
          <p:cNvSpPr txBox="1"/>
          <p:nvPr/>
        </p:nvSpPr>
        <p:spPr>
          <a:xfrm>
            <a:off x="4664869" y="2777728"/>
            <a:ext cx="300038" cy="128588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19" name="el-1785639241194-30"/>
          <p:cNvSpPr txBox="1"/>
          <p:nvPr/>
        </p:nvSpPr>
        <p:spPr>
          <a:xfrm>
            <a:off x="5014913" y="2714625"/>
            <a:ext cx="3729038" cy="4714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45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证明：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∠A+∠C = ½(弧BCD + 弧BAD) = ½×360° = 180°</a:t>
            </a:r>
            <a:endParaRPr/>
          </a:p>
        </p:txBody>
      </p:sp>
      <p:sp>
        <p:nvSpPr>
          <p:cNvPr id="20" name="el-1785639241191-8"/>
          <p:cNvSpPr txBox="1"/>
          <p:nvPr/>
        </p:nvSpPr>
        <p:spPr>
          <a:xfrm>
            <a:off x="5014913" y="3314700"/>
            <a:ext cx="380047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同理 ∠B+∠D = 180°</a:t>
            </a:r>
            <a:endParaRPr/>
          </a:p>
        </p:txBody>
      </p:sp>
      <p:sp>
        <p:nvSpPr>
          <p:cNvPr id="21" name="el-1785639241196-38"/>
          <p:cNvSpPr txBox="1"/>
          <p:nvPr/>
        </p:nvSpPr>
        <p:spPr>
          <a:xfrm>
            <a:off x="4664869" y="3720703"/>
            <a:ext cx="300038" cy="128588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/>
          </a:p>
        </p:txBody>
      </p:sp>
      <p:sp>
        <p:nvSpPr>
          <p:cNvPr id="22" name="el-1785639241194-31"/>
          <p:cNvSpPr txBox="1"/>
          <p:nvPr/>
        </p:nvSpPr>
        <p:spPr>
          <a:xfrm>
            <a:off x="5014913" y="3657600"/>
            <a:ext cx="3807619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应用：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已知圆内接四边形一角，可求对角</a:t>
            </a:r>
            <a:endParaRPr/>
          </a:p>
        </p:txBody>
      </p:sp>
      <p:sp>
        <p:nvSpPr>
          <p:cNvPr id="23" name="el-1785639241189-4"/>
          <p:cNvSpPr txBox="1"/>
          <p:nvPr/>
        </p:nvSpPr>
        <p:spPr>
          <a:xfrm>
            <a:off x="8302377" y="4898231"/>
            <a:ext cx="49872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09 / </a:t>
            </a:r>
            <a:r>
              <a:rPr b="1" sz="90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17</a:t>
            </a:r>
            <a:endParaRPr/>
          </a:p>
        </p:txBody>
      </p:sp>
      <p:sp>
        <p:nvSpPr>
          <p:cNvPr id="24" name="el-1785639241190-6"/>
          <p:cNvSpPr/>
          <p:nvPr/>
        </p:nvSpPr>
        <p:spPr>
          <a:xfrm>
            <a:off x="528638" y="234553"/>
            <a:ext cx="285750" cy="21431"/>
          </a:xfrm>
          <a:prstGeom prst="roundRect">
            <a:avLst>
              <a:gd name="adj" fmla="val 50000"/>
            </a:avLst>
          </a:pr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241192-9"/>
          <p:cNvSpPr/>
          <p:nvPr/>
        </p:nvSpPr>
        <p:spPr>
          <a:xfrm>
            <a:off x="400050" y="511969"/>
            <a:ext cx="4029075" cy="4029075"/>
          </a:xfrm>
          <a:prstGeom prst="roundRect">
            <a:avLst>
              <a:gd name="adj" fmla="val 3783"/>
            </a:avLst>
          </a:prstGeom>
          <a:solidFill>
            <a:srgbClr val="EDE7DC"/>
          </a:solidFill>
          <a:ln>
            <a:noFill/>
          </a:ln>
          <a:effectLst>
            <a:outerShdw blurRad="171450" dist="57150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el-1785639241193-11"/>
          <p:cNvSpPr/>
          <p:nvPr/>
        </p:nvSpPr>
        <p:spPr>
          <a:xfrm>
            <a:off x="542925" y="654844"/>
            <a:ext cx="3743325" cy="3743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000" y="50000"/>
                </a:moveTo>
                <a:cubicBezTo>
                  <a:pt x="90000" y="72091"/>
                  <a:pt x="72091" y="90000"/>
                  <a:pt x="50000" y="90000"/>
                </a:cubicBezTo>
                <a:cubicBezTo>
                  <a:pt x="27909" y="90000"/>
                  <a:pt x="10000" y="72091"/>
                  <a:pt x="10000" y="50000"/>
                </a:cubicBezTo>
                <a:cubicBezTo>
                  <a:pt x="10000" y="27909"/>
                  <a:pt x="27909" y="10000"/>
                  <a:pt x="50000" y="10000"/>
                </a:cubicBezTo>
                <a:cubicBezTo>
                  <a:pt x="72091" y="10000"/>
                  <a:pt x="90000" y="27909"/>
                  <a:pt x="90000" y="50000"/>
                </a:cubicBezTo>
                <a:close/>
              </a:path>
            </a:pathLst>
          </a:custGeom>
          <a:noFill/>
          <a:ln w="31194" algn="ctr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el-1785639241193-12"/>
          <p:cNvSpPr/>
          <p:nvPr/>
        </p:nvSpPr>
        <p:spPr>
          <a:xfrm>
            <a:off x="542925" y="654844"/>
            <a:ext cx="3743325" cy="3743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3333"/>
                </a:moveTo>
                <a:lnTo>
                  <a:pt x="83333" y="33333"/>
                </a:lnTo>
                <a:lnTo>
                  <a:pt x="76667" y="80000"/>
                </a:lnTo>
                <a:lnTo>
                  <a:pt x="26667" y="70000"/>
                </a:lnTo>
                <a:close/>
              </a:path>
            </a:pathLst>
          </a:custGeom>
          <a:solidFill>
            <a:srgbClr val="1E6B5E">
              <a:alpha val="6000"/>
            </a:srgbClr>
          </a:solidFill>
          <a:ln w="31194" algn="ctr">
            <a:solidFill>
              <a:srgbClr val="1E6B5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8" name="el-1785639241193-13"/>
          <p:cNvSpPr/>
          <p:nvPr/>
        </p:nvSpPr>
        <p:spPr>
          <a:xfrm>
            <a:off x="542925" y="654844"/>
            <a:ext cx="3743325" cy="3743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667" y="13333"/>
                </a:moveTo>
                <a:cubicBezTo>
                  <a:pt x="51667" y="14254"/>
                  <a:pt x="50920" y="15000"/>
                  <a:pt x="50000" y="15000"/>
                </a:cubicBezTo>
                <a:cubicBezTo>
                  <a:pt x="49080" y="15000"/>
                  <a:pt x="48333" y="14254"/>
                  <a:pt x="48333" y="13333"/>
                </a:cubicBezTo>
                <a:cubicBezTo>
                  <a:pt x="48333" y="12413"/>
                  <a:pt x="49080" y="11667"/>
                  <a:pt x="50000" y="11667"/>
                </a:cubicBezTo>
                <a:cubicBezTo>
                  <a:pt x="50920" y="11667"/>
                  <a:pt x="51667" y="12413"/>
                  <a:pt x="51667" y="13333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241193-14"/>
          <p:cNvSpPr/>
          <p:nvPr/>
        </p:nvSpPr>
        <p:spPr>
          <a:xfrm>
            <a:off x="542925" y="654844"/>
            <a:ext cx="3743325" cy="3743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5000" y="33333"/>
                </a:moveTo>
                <a:cubicBezTo>
                  <a:pt x="85000" y="34254"/>
                  <a:pt x="84254" y="35000"/>
                  <a:pt x="83333" y="35000"/>
                </a:cubicBezTo>
                <a:cubicBezTo>
                  <a:pt x="82413" y="35000"/>
                  <a:pt x="81667" y="34254"/>
                  <a:pt x="81667" y="33333"/>
                </a:cubicBezTo>
                <a:cubicBezTo>
                  <a:pt x="81667" y="32413"/>
                  <a:pt x="82413" y="31667"/>
                  <a:pt x="83333" y="31667"/>
                </a:cubicBezTo>
                <a:cubicBezTo>
                  <a:pt x="84254" y="31667"/>
                  <a:pt x="85000" y="32413"/>
                  <a:pt x="85000" y="33333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639241193-15"/>
          <p:cNvSpPr/>
          <p:nvPr/>
        </p:nvSpPr>
        <p:spPr>
          <a:xfrm>
            <a:off x="542925" y="654844"/>
            <a:ext cx="3743325" cy="3743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333" y="80000"/>
                </a:moveTo>
                <a:cubicBezTo>
                  <a:pt x="78333" y="80920"/>
                  <a:pt x="77587" y="81667"/>
                  <a:pt x="76667" y="81667"/>
                </a:cubicBezTo>
                <a:cubicBezTo>
                  <a:pt x="75746" y="81667"/>
                  <a:pt x="75000" y="80920"/>
                  <a:pt x="75000" y="80000"/>
                </a:cubicBezTo>
                <a:cubicBezTo>
                  <a:pt x="75000" y="79080"/>
                  <a:pt x="75746" y="78333"/>
                  <a:pt x="76667" y="78333"/>
                </a:cubicBezTo>
                <a:cubicBezTo>
                  <a:pt x="77587" y="78333"/>
                  <a:pt x="78333" y="79080"/>
                  <a:pt x="78333" y="80000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639241193-16"/>
          <p:cNvSpPr/>
          <p:nvPr/>
        </p:nvSpPr>
        <p:spPr>
          <a:xfrm>
            <a:off x="542925" y="654844"/>
            <a:ext cx="3743325" cy="3743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333" y="70000"/>
                </a:moveTo>
                <a:cubicBezTo>
                  <a:pt x="28333" y="70595"/>
                  <a:pt x="28016" y="71146"/>
                  <a:pt x="27500" y="71443"/>
                </a:cubicBezTo>
                <a:cubicBezTo>
                  <a:pt x="26984" y="71741"/>
                  <a:pt x="26349" y="71741"/>
                  <a:pt x="25833" y="71443"/>
                </a:cubicBezTo>
                <a:cubicBezTo>
                  <a:pt x="25318" y="71146"/>
                  <a:pt x="25000" y="70595"/>
                  <a:pt x="25000" y="70000"/>
                </a:cubicBezTo>
                <a:cubicBezTo>
                  <a:pt x="25000" y="69405"/>
                  <a:pt x="25318" y="68854"/>
                  <a:pt x="25833" y="68557"/>
                </a:cubicBezTo>
                <a:cubicBezTo>
                  <a:pt x="26349" y="68259"/>
                  <a:pt x="26984" y="68259"/>
                  <a:pt x="27500" y="68557"/>
                </a:cubicBezTo>
                <a:cubicBezTo>
                  <a:pt x="28016" y="68854"/>
                  <a:pt x="28333" y="69405"/>
                  <a:pt x="28333" y="70000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9241193-17"/>
          <p:cNvSpPr/>
          <p:nvPr/>
        </p:nvSpPr>
        <p:spPr>
          <a:xfrm>
            <a:off x="542925" y="654844"/>
            <a:ext cx="3743325" cy="3743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333" y="50000"/>
                </a:moveTo>
                <a:cubicBezTo>
                  <a:pt x="51333" y="50736"/>
                  <a:pt x="50736" y="51333"/>
                  <a:pt x="50000" y="51333"/>
                </a:cubicBezTo>
                <a:cubicBezTo>
                  <a:pt x="49264" y="51333"/>
                  <a:pt x="48667" y="50736"/>
                  <a:pt x="48667" y="50000"/>
                </a:cubicBezTo>
                <a:cubicBezTo>
                  <a:pt x="48667" y="49264"/>
                  <a:pt x="49264" y="48667"/>
                  <a:pt x="50000" y="48667"/>
                </a:cubicBezTo>
                <a:cubicBezTo>
                  <a:pt x="50736" y="48667"/>
                  <a:pt x="51333" y="49264"/>
                  <a:pt x="51333" y="50000"/>
                </a:cubicBezTo>
                <a:close/>
              </a:path>
            </a:pathLst>
          </a:custGeom>
          <a:solidFill>
            <a:srgbClr val="C4BA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639241193-18"/>
          <p:cNvSpPr/>
          <p:nvPr/>
        </p:nvSpPr>
        <p:spPr>
          <a:xfrm>
            <a:off x="542925" y="654844"/>
            <a:ext cx="3743325" cy="3743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3333"/>
                </a:moveTo>
                <a:cubicBezTo>
                  <a:pt x="38889" y="22222"/>
                  <a:pt x="31111" y="41111"/>
                  <a:pt x="26667" y="70000"/>
                </a:cubicBezTo>
              </a:path>
            </a:pathLst>
          </a:custGeom>
          <a:noFill/>
          <a:ln w="24956" algn="ctr">
            <a:solidFill>
              <a:srgbClr val="1E6B5E">
                <a:alpha val="5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4" name="el-1785639241193-19"/>
          <p:cNvSpPr/>
          <p:nvPr/>
        </p:nvSpPr>
        <p:spPr>
          <a:xfrm>
            <a:off x="542925" y="654844"/>
            <a:ext cx="3743325" cy="3743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667" y="80000"/>
                </a:moveTo>
                <a:cubicBezTo>
                  <a:pt x="70000" y="71111"/>
                  <a:pt x="72222" y="55556"/>
                  <a:pt x="83333" y="33333"/>
                </a:cubicBezTo>
              </a:path>
            </a:pathLst>
          </a:custGeom>
          <a:noFill/>
          <a:ln w="24956" algn="ctr">
            <a:solidFill>
              <a:srgbClr val="1E6B5E">
                <a:alpha val="5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5" name="el-1785639241193-20"/>
          <p:cNvSpPr/>
          <p:nvPr/>
        </p:nvSpPr>
        <p:spPr>
          <a:xfrm>
            <a:off x="542925" y="654844"/>
            <a:ext cx="3743325" cy="3743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lnTo>
                  <a:pt x="50000" y="13333"/>
                </a:lnTo>
              </a:path>
            </a:pathLst>
          </a:custGeom>
          <a:solidFill>
            <a:srgbClr val="000000">
              <a:alpha val="50000"/>
            </a:srgbClr>
          </a:solidFill>
          <a:ln w="22460" algn="ctr">
            <a:solidFill>
              <a:srgbClr val="1E6B5E">
                <a:alpha val="5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6" name="el-1785639241193-21"/>
          <p:cNvSpPr/>
          <p:nvPr/>
        </p:nvSpPr>
        <p:spPr>
          <a:xfrm>
            <a:off x="542925" y="654844"/>
            <a:ext cx="3743325" cy="3743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lnTo>
                  <a:pt x="76667" y="80000"/>
                </a:lnTo>
              </a:path>
            </a:pathLst>
          </a:custGeom>
          <a:solidFill>
            <a:srgbClr val="000000">
              <a:alpha val="50000"/>
            </a:srgbClr>
          </a:solidFill>
          <a:ln w="22460" algn="ctr">
            <a:solidFill>
              <a:srgbClr val="1E6B5E">
                <a:alpha val="5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7" name="el-1785639241194-22"/>
          <p:cNvSpPr txBox="1"/>
          <p:nvPr/>
        </p:nvSpPr>
        <p:spPr>
          <a:xfrm>
            <a:off x="2476976" y="804577"/>
            <a:ext cx="499110" cy="3992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38" name="el-1785639241194-23"/>
          <p:cNvSpPr txBox="1"/>
          <p:nvPr/>
        </p:nvSpPr>
        <p:spPr>
          <a:xfrm>
            <a:off x="3762185" y="1603153"/>
            <a:ext cx="499110" cy="3992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/>
          </a:p>
        </p:txBody>
      </p:sp>
      <p:sp>
        <p:nvSpPr>
          <p:cNvPr id="39" name="el-1785639241194-24"/>
          <p:cNvSpPr txBox="1"/>
          <p:nvPr/>
        </p:nvSpPr>
        <p:spPr>
          <a:xfrm>
            <a:off x="3512629" y="3524726"/>
            <a:ext cx="499110" cy="3992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/>
          </a:p>
        </p:txBody>
      </p:sp>
      <p:sp>
        <p:nvSpPr>
          <p:cNvPr id="40" name="el-1785639241194-25"/>
          <p:cNvSpPr txBox="1"/>
          <p:nvPr/>
        </p:nvSpPr>
        <p:spPr>
          <a:xfrm>
            <a:off x="1291590" y="3125438"/>
            <a:ext cx="499110" cy="3992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/>
          </a:p>
        </p:txBody>
      </p:sp>
      <p:sp>
        <p:nvSpPr>
          <p:cNvPr id="41" name="el-1785639241194-26"/>
          <p:cNvSpPr txBox="1"/>
          <p:nvPr/>
        </p:nvSpPr>
        <p:spPr>
          <a:xfrm>
            <a:off x="2489454" y="2376773"/>
            <a:ext cx="449199" cy="3593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O</a:t>
            </a:r>
            <a:endParaRPr/>
          </a:p>
        </p:txBody>
      </p:sp>
      <p:sp>
        <p:nvSpPr>
          <p:cNvPr id="42" name="el-1785639241194-27"/>
          <p:cNvSpPr txBox="1"/>
          <p:nvPr/>
        </p:nvSpPr>
        <p:spPr>
          <a:xfrm>
            <a:off x="1291590" y="2002441"/>
            <a:ext cx="1921574" cy="43921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∠A+∠C=180°</a:t>
            </a:r>
            <a:endParaRPr/>
          </a:p>
        </p:txBody>
      </p:sp>
      <p:sp>
        <p:nvSpPr>
          <p:cNvPr id="43" name="el-1785639241194-28"/>
          <p:cNvSpPr txBox="1"/>
          <p:nvPr/>
        </p:nvSpPr>
        <p:spPr>
          <a:xfrm>
            <a:off x="3038475" y="2501551"/>
            <a:ext cx="1921574" cy="43921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∠B+∠D=180°</a:t>
            </a:r>
            <a:endParaRPr/>
          </a:p>
        </p:txBody>
      </p:sp>
      <p:sp>
        <p:nvSpPr>
          <p:cNvPr id="44" name="el-1785639241189-5"/>
          <p:cNvSpPr txBox="1"/>
          <p:nvPr/>
        </p:nvSpPr>
        <p:spPr>
          <a:xfrm>
            <a:off x="400050" y="116681"/>
            <a:ext cx="1893094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113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圆内接四边形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F1B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241592-49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241395-1"/>
          <p:cNvSpPr/>
          <p:nvPr/>
        </p:nvSpPr>
        <p:spPr>
          <a:xfrm>
            <a:off x="6858000" y="3000375"/>
            <a:ext cx="2286000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00000"/>
                </a:moveTo>
                <a:lnTo>
                  <a:pt x="8450" y="100000"/>
                </a:lnTo>
                <a:lnTo>
                  <a:pt x="7379" y="98093"/>
                </a:lnTo>
                <a:lnTo>
                  <a:pt x="4758" y="92178"/>
                </a:lnTo>
                <a:lnTo>
                  <a:pt x="2692" y="86018"/>
                </a:lnTo>
                <a:lnTo>
                  <a:pt x="1200" y="79671"/>
                </a:lnTo>
                <a:lnTo>
                  <a:pt x="300" y="73200"/>
                </a:lnTo>
                <a:lnTo>
                  <a:pt x="0" y="66667"/>
                </a:lnTo>
                <a:lnTo>
                  <a:pt x="300" y="60133"/>
                </a:lnTo>
                <a:lnTo>
                  <a:pt x="1200" y="53662"/>
                </a:lnTo>
                <a:lnTo>
                  <a:pt x="2692" y="47316"/>
                </a:lnTo>
                <a:lnTo>
                  <a:pt x="4758" y="41156"/>
                </a:lnTo>
                <a:lnTo>
                  <a:pt x="7379" y="35240"/>
                </a:lnTo>
                <a:lnTo>
                  <a:pt x="10533" y="29627"/>
                </a:lnTo>
                <a:lnTo>
                  <a:pt x="14188" y="24373"/>
                </a:lnTo>
                <a:lnTo>
                  <a:pt x="18304" y="19524"/>
                </a:lnTo>
                <a:lnTo>
                  <a:pt x="22850" y="15133"/>
                </a:lnTo>
                <a:lnTo>
                  <a:pt x="27775" y="11236"/>
                </a:lnTo>
                <a:lnTo>
                  <a:pt x="33038" y="7871"/>
                </a:lnTo>
                <a:lnTo>
                  <a:pt x="38583" y="5076"/>
                </a:lnTo>
                <a:lnTo>
                  <a:pt x="44358" y="2871"/>
                </a:lnTo>
                <a:lnTo>
                  <a:pt x="50308" y="1280"/>
                </a:lnTo>
                <a:lnTo>
                  <a:pt x="56375" y="320"/>
                </a:lnTo>
                <a:lnTo>
                  <a:pt x="62500" y="0"/>
                </a:lnTo>
                <a:lnTo>
                  <a:pt x="68625" y="320"/>
                </a:lnTo>
                <a:lnTo>
                  <a:pt x="74692" y="1280"/>
                </a:lnTo>
                <a:lnTo>
                  <a:pt x="80642" y="2871"/>
                </a:lnTo>
                <a:lnTo>
                  <a:pt x="86417" y="5076"/>
                </a:lnTo>
                <a:lnTo>
                  <a:pt x="91963" y="7871"/>
                </a:lnTo>
                <a:lnTo>
                  <a:pt x="97225" y="11236"/>
                </a:lnTo>
                <a:lnTo>
                  <a:pt x="100000" y="13431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1E6B5E">
                <a:alpha val="18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" name="el-1785639241396-3"/>
          <p:cNvSpPr/>
          <p:nvPr/>
        </p:nvSpPr>
        <p:spPr>
          <a:xfrm>
            <a:off x="7122319" y="3264694"/>
            <a:ext cx="2314575" cy="2314575"/>
          </a:xfrm>
          <a:prstGeom prst="ellipse">
            <a:avLst/>
          </a:prstGeom>
          <a:noFill/>
          <a:ln w="7144" algn="in">
            <a:solidFill>
              <a:srgbClr val="1E6B5E">
                <a:alpha val="12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" name="el-1785639241396-4"/>
          <p:cNvSpPr/>
          <p:nvPr/>
        </p:nvSpPr>
        <p:spPr>
          <a:xfrm>
            <a:off x="7408069" y="3550444"/>
            <a:ext cx="1743075" cy="1743075"/>
          </a:xfrm>
          <a:prstGeom prst="ellipse">
            <a:avLst/>
          </a:prstGeom>
          <a:noFill/>
          <a:ln w="7144" algn="in">
            <a:solidFill>
              <a:srgbClr val="1E6B5E">
                <a:alpha val="8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6" name="el-1785639241395-2"/>
          <p:cNvSpPr/>
          <p:nvPr/>
        </p:nvSpPr>
        <p:spPr>
          <a:xfrm rot="-2520001">
            <a:off x="6691519" y="4018313"/>
            <a:ext cx="928688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6B5E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241397-5"/>
          <p:cNvSpPr txBox="1"/>
          <p:nvPr/>
        </p:nvSpPr>
        <p:spPr>
          <a:xfrm rot="-2520001">
            <a:off x="6715125" y="4321895"/>
            <a:ext cx="116979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6B5E">
                    <a:alpha val="50000"/>
                  </a:srgbClr>
                </a:solidFill>
                <a:latin typeface="Georgia"/>
                <a:ea typeface="Georgia"/>
                <a:cs typeface="Georgia"/>
              </a:rPr>
              <a:t>r</a:t>
            </a:r>
            <a:endParaRPr/>
          </a:p>
        </p:txBody>
      </p:sp>
      <p:sp>
        <p:nvSpPr>
          <p:cNvPr id="8" name="el-1785639241399-8"/>
          <p:cNvSpPr/>
          <p:nvPr/>
        </p:nvSpPr>
        <p:spPr>
          <a:xfrm>
            <a:off x="535781" y="500063"/>
            <a:ext cx="714375" cy="714375"/>
          </a:xfrm>
          <a:prstGeom prst="ellipse">
            <a:avLst/>
          </a:prstGeom>
          <a:solidFill>
            <a:srgbClr val="000000">
              <a:alpha val="0"/>
            </a:srgbClr>
          </a:solidFill>
          <a:ln w="7144" algn="in">
            <a:solidFill>
              <a:srgbClr val="4843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5639241399-9"/>
          <p:cNvSpPr/>
          <p:nvPr/>
        </p:nvSpPr>
        <p:spPr>
          <a:xfrm>
            <a:off x="892969" y="678656"/>
            <a:ext cx="71438" cy="71438"/>
          </a:xfrm>
          <a:prstGeom prst="ellipse">
            <a:avLst/>
          </a:prstGeom>
          <a:solidFill>
            <a:srgbClr val="1F2F2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241399-10"/>
          <p:cNvSpPr/>
          <p:nvPr/>
        </p:nvSpPr>
        <p:spPr>
          <a:xfrm>
            <a:off x="1107281" y="535781"/>
            <a:ext cx="71438" cy="71438"/>
          </a:xfrm>
          <a:prstGeom prst="ellipse">
            <a:avLst/>
          </a:prstGeom>
          <a:solidFill>
            <a:srgbClr val="534E4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41399-11"/>
          <p:cNvSpPr/>
          <p:nvPr/>
        </p:nvSpPr>
        <p:spPr>
          <a:xfrm rot="1499999">
            <a:off x="619512" y="998637"/>
            <a:ext cx="500063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342F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41401-20"/>
          <p:cNvSpPr/>
          <p:nvPr/>
        </p:nvSpPr>
        <p:spPr>
          <a:xfrm>
            <a:off x="3579019" y="1724472"/>
            <a:ext cx="57150" cy="57150"/>
          </a:xfrm>
          <a:prstGeom prst="ellipse">
            <a:avLst/>
          </a:prstGeom>
          <a:solidFill>
            <a:srgbClr val="C4BAA8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5639241400-12"/>
          <p:cNvCxnSpPr/>
          <p:nvPr/>
        </p:nvCxnSpPr>
        <p:spPr>
          <a:xfrm>
            <a:off x="3779044" y="1753047"/>
            <a:ext cx="214313" cy="914"/>
          </a:xfrm>
          <a:prstGeom prst="line">
            <a:avLst/>
          </a:prstGeom>
          <a:ln w="9525" cap="flat">
            <a:solidFill>
              <a:srgbClr val="C4BAA8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639241401-21"/>
          <p:cNvSpPr/>
          <p:nvPr/>
        </p:nvSpPr>
        <p:spPr>
          <a:xfrm>
            <a:off x="4136231" y="1703040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6B5E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5639241400-13"/>
          <p:cNvCxnSpPr/>
          <p:nvPr/>
        </p:nvCxnSpPr>
        <p:spPr>
          <a:xfrm>
            <a:off x="4379119" y="1753047"/>
            <a:ext cx="428625" cy="914"/>
          </a:xfrm>
          <a:prstGeom prst="line">
            <a:avLst/>
          </a:prstGeom>
          <a:ln w="9525" cap="flat">
            <a:solidFill>
              <a:srgbClr val="C4BAA8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639241401-22"/>
          <p:cNvSpPr/>
          <p:nvPr/>
        </p:nvSpPr>
        <p:spPr>
          <a:xfrm>
            <a:off x="4950619" y="1724472"/>
            <a:ext cx="57150" cy="57150"/>
          </a:xfrm>
          <a:prstGeom prst="ellipse">
            <a:avLst/>
          </a:prstGeom>
          <a:solidFill>
            <a:srgbClr val="C4BAA8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5639241400-14"/>
          <p:cNvCxnSpPr/>
          <p:nvPr/>
        </p:nvCxnSpPr>
        <p:spPr>
          <a:xfrm>
            <a:off x="5150644" y="1753047"/>
            <a:ext cx="214313" cy="914"/>
          </a:xfrm>
          <a:prstGeom prst="line">
            <a:avLst/>
          </a:prstGeom>
          <a:ln w="9525" cap="flat">
            <a:solidFill>
              <a:srgbClr val="C4BAA8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639241402-23"/>
          <p:cNvSpPr/>
          <p:nvPr/>
        </p:nvSpPr>
        <p:spPr>
          <a:xfrm>
            <a:off x="5507831" y="1724472"/>
            <a:ext cx="57150" cy="57150"/>
          </a:xfrm>
          <a:prstGeom prst="ellipse">
            <a:avLst/>
          </a:prstGeom>
          <a:solidFill>
            <a:srgbClr val="C4BAA8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5639241400-15"/>
          <p:cNvCxnSpPr/>
          <p:nvPr/>
        </p:nvCxnSpPr>
        <p:spPr>
          <a:xfrm>
            <a:off x="4557489" y="3297510"/>
            <a:ext cx="914" cy="142875"/>
          </a:xfrm>
          <a:prstGeom prst="line">
            <a:avLst/>
          </a:prstGeom>
          <a:ln w="9525" cap="flat">
            <a:solidFill>
              <a:srgbClr val="C4BAA8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-1785639241400-16"/>
          <p:cNvCxnSpPr/>
          <p:nvPr/>
        </p:nvCxnSpPr>
        <p:spPr>
          <a:xfrm>
            <a:off x="5296793" y="3297510"/>
            <a:ext cx="914" cy="142875"/>
          </a:xfrm>
          <a:prstGeom prst="line">
            <a:avLst/>
          </a:prstGeom>
          <a:ln w="9525" cap="flat">
            <a:solidFill>
              <a:srgbClr val="C4BAA8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5639241398-6"/>
          <p:cNvSpPr txBox="1"/>
          <p:nvPr/>
        </p:nvSpPr>
        <p:spPr>
          <a:xfrm>
            <a:off x="1935956" y="2031653"/>
            <a:ext cx="5272088" cy="4800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u="sng" sz="3150" spc="338">
                <a:solidFill>
                  <a:srgbClr val="F6F2EB"/>
                </a:solidFill>
                <a:uFill>
                  <a:solidFill>
                    <a:srgbClr val="1E6B5E"/>
                  </a:solidFill>
                </a:uFill>
                <a:latin typeface="SimSun"/>
                <a:ea typeface="SimSun"/>
                <a:cs typeface="SimSun"/>
              </a:rPr>
              <a:t>位置关系</a:t>
            </a:r>
            <a:r>
              <a:rPr sz="3150" spc="338">
                <a:solidFill>
                  <a:srgbClr val="EDE7DC"/>
                </a:solidFill>
                <a:latin typeface="SimSun"/>
                <a:ea typeface="SimSun"/>
                <a:cs typeface="SimSun"/>
              </a:rPr>
              <a:t>——点、线与圆</a:t>
            </a:r>
            <a:endParaRPr/>
          </a:p>
        </p:txBody>
      </p:sp>
      <p:sp>
        <p:nvSpPr>
          <p:cNvPr id="22" name="el-1785639241398-7"/>
          <p:cNvSpPr txBox="1"/>
          <p:nvPr/>
        </p:nvSpPr>
        <p:spPr>
          <a:xfrm>
            <a:off x="2586038" y="2711723"/>
            <a:ext cx="3971925" cy="257175"/>
          </a:xfrm>
          <a:prstGeom prst="rect">
            <a:avLst/>
          </a:prstGeom>
          <a:noFill/>
          <a:ln>
            <a:noFill/>
          </a:ln>
          <a:effectLst>
            <a:outerShdw blurRad="71438" dist="14288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225">
                <a:solidFill>
                  <a:srgbClr val="EDE7DC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点和圆、直线和圆之间有怎样的位置关系？</a:t>
            </a:r>
            <a:endParaRPr/>
          </a:p>
        </p:txBody>
      </p:sp>
      <p:sp>
        <p:nvSpPr>
          <p:cNvPr id="23" name="el-1785639241400-17"/>
          <p:cNvSpPr txBox="1"/>
          <p:nvPr/>
        </p:nvSpPr>
        <p:spPr>
          <a:xfrm>
            <a:off x="3282851" y="3302273"/>
            <a:ext cx="1149623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C4BAA8">
                    <a:alpha val="50000"/>
                  </a:srgbClr>
                </a:solidFill>
                <a:latin typeface="SimSun"/>
                <a:ea typeface="SimSun"/>
                <a:cs typeface="SimSun"/>
              </a:rPr>
              <a:t>相离 · 相切 · 相交</a:t>
            </a:r>
            <a:endParaRPr/>
          </a:p>
        </p:txBody>
      </p:sp>
      <p:sp>
        <p:nvSpPr>
          <p:cNvPr id="24" name="el-1785639241401-18"/>
          <p:cNvSpPr txBox="1"/>
          <p:nvPr/>
        </p:nvSpPr>
        <p:spPr>
          <a:xfrm>
            <a:off x="4732511" y="3302273"/>
            <a:ext cx="439266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C4BAA8">
                    <a:alpha val="50000"/>
                  </a:srgbClr>
                </a:solidFill>
                <a:latin typeface="SimSun"/>
                <a:ea typeface="SimSun"/>
                <a:cs typeface="SimSun"/>
              </a:rPr>
              <a:t>● 距离</a:t>
            </a:r>
            <a:endParaRPr/>
          </a:p>
        </p:txBody>
      </p:sp>
      <p:sp>
        <p:nvSpPr>
          <p:cNvPr id="25" name="el-1785639241401-19"/>
          <p:cNvSpPr txBox="1"/>
          <p:nvPr/>
        </p:nvSpPr>
        <p:spPr>
          <a:xfrm>
            <a:off x="5471815" y="3302273"/>
            <a:ext cx="439266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C4BAA8">
                    <a:alpha val="50000"/>
                  </a:srgbClr>
                </a:solidFill>
                <a:latin typeface="SimSun"/>
                <a:ea typeface="SimSun"/>
                <a:cs typeface="SimSun"/>
              </a:rPr>
              <a:t>○ 判断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6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41403-1"/>
          <p:cNvSpPr/>
          <p:nvPr/>
        </p:nvSpPr>
        <p:spPr>
          <a:xfrm>
            <a:off x="7429500" y="3571875"/>
            <a:ext cx="1714500" cy="1571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00000"/>
                </a:moveTo>
                <a:lnTo>
                  <a:pt x="10522" y="100000"/>
                </a:lnTo>
                <a:lnTo>
                  <a:pt x="9833" y="98988"/>
                </a:lnTo>
                <a:lnTo>
                  <a:pt x="6889" y="93636"/>
                </a:lnTo>
                <a:lnTo>
                  <a:pt x="4439" y="87988"/>
                </a:lnTo>
                <a:lnTo>
                  <a:pt x="2511" y="82109"/>
                </a:lnTo>
                <a:lnTo>
                  <a:pt x="1122" y="76048"/>
                </a:lnTo>
                <a:lnTo>
                  <a:pt x="283" y="69873"/>
                </a:lnTo>
                <a:lnTo>
                  <a:pt x="0" y="63636"/>
                </a:lnTo>
                <a:lnTo>
                  <a:pt x="283" y="57400"/>
                </a:lnTo>
                <a:lnTo>
                  <a:pt x="1122" y="51224"/>
                </a:lnTo>
                <a:lnTo>
                  <a:pt x="2511" y="45164"/>
                </a:lnTo>
                <a:lnTo>
                  <a:pt x="4439" y="39285"/>
                </a:lnTo>
                <a:lnTo>
                  <a:pt x="6889" y="33636"/>
                </a:lnTo>
                <a:lnTo>
                  <a:pt x="9833" y="28285"/>
                </a:lnTo>
                <a:lnTo>
                  <a:pt x="13239" y="23267"/>
                </a:lnTo>
                <a:lnTo>
                  <a:pt x="17083" y="18636"/>
                </a:lnTo>
                <a:lnTo>
                  <a:pt x="21328" y="14442"/>
                </a:lnTo>
                <a:lnTo>
                  <a:pt x="25928" y="10727"/>
                </a:lnTo>
                <a:lnTo>
                  <a:pt x="30833" y="7515"/>
                </a:lnTo>
                <a:lnTo>
                  <a:pt x="36011" y="4842"/>
                </a:lnTo>
                <a:lnTo>
                  <a:pt x="41400" y="2739"/>
                </a:lnTo>
                <a:lnTo>
                  <a:pt x="46956" y="1224"/>
                </a:lnTo>
                <a:lnTo>
                  <a:pt x="52617" y="309"/>
                </a:lnTo>
                <a:lnTo>
                  <a:pt x="58333" y="0"/>
                </a:lnTo>
                <a:lnTo>
                  <a:pt x="64050" y="309"/>
                </a:lnTo>
                <a:lnTo>
                  <a:pt x="69711" y="1224"/>
                </a:lnTo>
                <a:lnTo>
                  <a:pt x="75267" y="2739"/>
                </a:lnTo>
                <a:lnTo>
                  <a:pt x="80656" y="4842"/>
                </a:lnTo>
                <a:lnTo>
                  <a:pt x="85833" y="7515"/>
                </a:lnTo>
                <a:lnTo>
                  <a:pt x="90739" y="10727"/>
                </a:lnTo>
                <a:lnTo>
                  <a:pt x="95339" y="14442"/>
                </a:lnTo>
                <a:lnTo>
                  <a:pt x="99583" y="18636"/>
                </a:lnTo>
                <a:lnTo>
                  <a:pt x="100000" y="19139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1E6B5E">
                <a:alpha val="1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" name="el-1785639241403-2"/>
          <p:cNvSpPr/>
          <p:nvPr/>
        </p:nvSpPr>
        <p:spPr>
          <a:xfrm>
            <a:off x="7729538" y="3871913"/>
            <a:ext cx="1428750" cy="1428750"/>
          </a:xfrm>
          <a:prstGeom prst="ellipse">
            <a:avLst/>
          </a:prstGeom>
          <a:noFill/>
          <a:ln w="14288" algn="in">
            <a:solidFill>
              <a:srgbClr val="1E6B5E">
                <a:alpha val="1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" name="el-1785639241404-3"/>
          <p:cNvSpPr/>
          <p:nvPr/>
        </p:nvSpPr>
        <p:spPr>
          <a:xfrm>
            <a:off x="8015288" y="4157663"/>
            <a:ext cx="857250" cy="857250"/>
          </a:xfrm>
          <a:prstGeom prst="ellipse">
            <a:avLst/>
          </a:prstGeom>
          <a:noFill/>
          <a:ln w="14288" algn="in">
            <a:solidFill>
              <a:srgbClr val="1E6B5E">
                <a:alpha val="8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" name="el-1785639241407-10"/>
          <p:cNvSpPr/>
          <p:nvPr/>
        </p:nvSpPr>
        <p:spPr>
          <a:xfrm>
            <a:off x="400050" y="3551635"/>
            <a:ext cx="2647950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698" y="0"/>
                </a:moveTo>
                <a:lnTo>
                  <a:pt x="97302" y="0"/>
                </a:lnTo>
                <a:lnTo>
                  <a:pt x="97568" y="93"/>
                </a:lnTo>
                <a:lnTo>
                  <a:pt x="97827" y="326"/>
                </a:lnTo>
                <a:lnTo>
                  <a:pt x="98086" y="744"/>
                </a:lnTo>
                <a:lnTo>
                  <a:pt x="98335" y="1326"/>
                </a:lnTo>
                <a:lnTo>
                  <a:pt x="98576" y="2070"/>
                </a:lnTo>
                <a:lnTo>
                  <a:pt x="98802" y="2930"/>
                </a:lnTo>
                <a:lnTo>
                  <a:pt x="99014" y="3953"/>
                </a:lnTo>
                <a:lnTo>
                  <a:pt x="99209" y="5116"/>
                </a:lnTo>
                <a:lnTo>
                  <a:pt x="99388" y="6372"/>
                </a:lnTo>
                <a:lnTo>
                  <a:pt x="99547" y="7744"/>
                </a:lnTo>
                <a:lnTo>
                  <a:pt x="99680" y="9209"/>
                </a:lnTo>
                <a:lnTo>
                  <a:pt x="99795" y="10767"/>
                </a:lnTo>
                <a:lnTo>
                  <a:pt x="99885" y="12372"/>
                </a:lnTo>
                <a:lnTo>
                  <a:pt x="99950" y="14047"/>
                </a:lnTo>
                <a:lnTo>
                  <a:pt x="99986" y="15721"/>
                </a:lnTo>
                <a:lnTo>
                  <a:pt x="100000" y="17442"/>
                </a:lnTo>
                <a:lnTo>
                  <a:pt x="100000" y="82558"/>
                </a:lnTo>
                <a:lnTo>
                  <a:pt x="99986" y="84279"/>
                </a:lnTo>
                <a:lnTo>
                  <a:pt x="99950" y="85953"/>
                </a:lnTo>
                <a:lnTo>
                  <a:pt x="99885" y="87628"/>
                </a:lnTo>
                <a:lnTo>
                  <a:pt x="99795" y="89233"/>
                </a:lnTo>
                <a:lnTo>
                  <a:pt x="99680" y="90791"/>
                </a:lnTo>
                <a:lnTo>
                  <a:pt x="99547" y="92256"/>
                </a:lnTo>
                <a:lnTo>
                  <a:pt x="99388" y="93628"/>
                </a:lnTo>
                <a:lnTo>
                  <a:pt x="99209" y="94884"/>
                </a:lnTo>
                <a:lnTo>
                  <a:pt x="99014" y="96047"/>
                </a:lnTo>
                <a:lnTo>
                  <a:pt x="98802" y="97070"/>
                </a:lnTo>
                <a:lnTo>
                  <a:pt x="98576" y="97930"/>
                </a:lnTo>
                <a:lnTo>
                  <a:pt x="98335" y="98674"/>
                </a:lnTo>
                <a:lnTo>
                  <a:pt x="98086" y="99256"/>
                </a:lnTo>
                <a:lnTo>
                  <a:pt x="97827" y="99674"/>
                </a:lnTo>
                <a:lnTo>
                  <a:pt x="97568" y="99907"/>
                </a:lnTo>
                <a:lnTo>
                  <a:pt x="97302" y="100000"/>
                </a:lnTo>
                <a:lnTo>
                  <a:pt x="2698" y="100000"/>
                </a:lnTo>
                <a:lnTo>
                  <a:pt x="2432" y="99907"/>
                </a:lnTo>
                <a:lnTo>
                  <a:pt x="2173" y="99674"/>
                </a:lnTo>
                <a:lnTo>
                  <a:pt x="1914" y="99256"/>
                </a:lnTo>
                <a:lnTo>
                  <a:pt x="1665" y="98674"/>
                </a:lnTo>
                <a:lnTo>
                  <a:pt x="1424" y="97930"/>
                </a:lnTo>
                <a:lnTo>
                  <a:pt x="1198" y="97070"/>
                </a:lnTo>
                <a:lnTo>
                  <a:pt x="986" y="96047"/>
                </a:lnTo>
                <a:lnTo>
                  <a:pt x="791" y="94884"/>
                </a:lnTo>
                <a:lnTo>
                  <a:pt x="612" y="93628"/>
                </a:lnTo>
                <a:lnTo>
                  <a:pt x="453" y="92256"/>
                </a:lnTo>
                <a:lnTo>
                  <a:pt x="320" y="90791"/>
                </a:lnTo>
                <a:lnTo>
                  <a:pt x="205" y="89233"/>
                </a:lnTo>
                <a:lnTo>
                  <a:pt x="115" y="87628"/>
                </a:lnTo>
                <a:lnTo>
                  <a:pt x="50" y="85953"/>
                </a:lnTo>
                <a:lnTo>
                  <a:pt x="14" y="84279"/>
                </a:lnTo>
                <a:lnTo>
                  <a:pt x="0" y="82558"/>
                </a:lnTo>
                <a:lnTo>
                  <a:pt x="0" y="17442"/>
                </a:lnTo>
                <a:lnTo>
                  <a:pt x="14" y="15721"/>
                </a:lnTo>
                <a:lnTo>
                  <a:pt x="50" y="14047"/>
                </a:lnTo>
                <a:lnTo>
                  <a:pt x="115" y="12372"/>
                </a:lnTo>
                <a:lnTo>
                  <a:pt x="205" y="10767"/>
                </a:lnTo>
                <a:lnTo>
                  <a:pt x="320" y="9209"/>
                </a:lnTo>
                <a:lnTo>
                  <a:pt x="453" y="7744"/>
                </a:lnTo>
                <a:lnTo>
                  <a:pt x="612" y="6372"/>
                </a:lnTo>
                <a:lnTo>
                  <a:pt x="791" y="5116"/>
                </a:lnTo>
                <a:lnTo>
                  <a:pt x="986" y="3953"/>
                </a:lnTo>
                <a:lnTo>
                  <a:pt x="1198" y="2930"/>
                </a:lnTo>
                <a:lnTo>
                  <a:pt x="1424" y="2070"/>
                </a:lnTo>
                <a:lnTo>
                  <a:pt x="1665" y="1326"/>
                </a:lnTo>
                <a:lnTo>
                  <a:pt x="1914" y="744"/>
                </a:lnTo>
                <a:lnTo>
                  <a:pt x="2173" y="326"/>
                </a:lnTo>
                <a:lnTo>
                  <a:pt x="2432" y="93"/>
                </a:lnTo>
                <a:lnTo>
                  <a:pt x="2698" y="0"/>
                </a:lnTo>
                <a:close/>
              </a:path>
            </a:pathLst>
          </a:custGeom>
          <a:solidFill>
            <a:srgbClr val="1E6B5E">
              <a:alpha val="4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41408-14"/>
          <p:cNvSpPr/>
          <p:nvPr/>
        </p:nvSpPr>
        <p:spPr>
          <a:xfrm>
            <a:off x="400050" y="3551635"/>
            <a:ext cx="71438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84"/>
                </a:lnTo>
                <a:lnTo>
                  <a:pt x="80491" y="337"/>
                </a:lnTo>
                <a:lnTo>
                  <a:pt x="70972" y="755"/>
                </a:lnTo>
                <a:lnTo>
                  <a:pt x="61732" y="1335"/>
                </a:lnTo>
                <a:lnTo>
                  <a:pt x="52860" y="2072"/>
                </a:lnTo>
                <a:lnTo>
                  <a:pt x="44443" y="2957"/>
                </a:lnTo>
                <a:lnTo>
                  <a:pt x="36561" y="3982"/>
                </a:lnTo>
                <a:lnTo>
                  <a:pt x="29289" y="5138"/>
                </a:lnTo>
                <a:lnTo>
                  <a:pt x="22699" y="6414"/>
                </a:lnTo>
                <a:lnTo>
                  <a:pt x="16853" y="7797"/>
                </a:lnTo>
                <a:lnTo>
                  <a:pt x="11808" y="9274"/>
                </a:lnTo>
                <a:lnTo>
                  <a:pt x="7612" y="10830"/>
                </a:lnTo>
                <a:lnTo>
                  <a:pt x="4306" y="12451"/>
                </a:lnTo>
                <a:lnTo>
                  <a:pt x="1921" y="14121"/>
                </a:lnTo>
                <a:lnTo>
                  <a:pt x="482" y="15824"/>
                </a:lnTo>
                <a:lnTo>
                  <a:pt x="0" y="17544"/>
                </a:lnTo>
                <a:lnTo>
                  <a:pt x="0" y="82456"/>
                </a:lnTo>
                <a:lnTo>
                  <a:pt x="482" y="84176"/>
                </a:lnTo>
                <a:lnTo>
                  <a:pt x="1921" y="85879"/>
                </a:lnTo>
                <a:lnTo>
                  <a:pt x="4306" y="87549"/>
                </a:lnTo>
                <a:lnTo>
                  <a:pt x="7612" y="89170"/>
                </a:lnTo>
                <a:lnTo>
                  <a:pt x="11808" y="90726"/>
                </a:lnTo>
                <a:lnTo>
                  <a:pt x="16853" y="92203"/>
                </a:lnTo>
                <a:lnTo>
                  <a:pt x="22699" y="93586"/>
                </a:lnTo>
                <a:lnTo>
                  <a:pt x="29289" y="94862"/>
                </a:lnTo>
                <a:lnTo>
                  <a:pt x="36561" y="96018"/>
                </a:lnTo>
                <a:lnTo>
                  <a:pt x="44443" y="97043"/>
                </a:lnTo>
                <a:lnTo>
                  <a:pt x="52860" y="97928"/>
                </a:lnTo>
                <a:lnTo>
                  <a:pt x="61732" y="98665"/>
                </a:lnTo>
                <a:lnTo>
                  <a:pt x="70972" y="99245"/>
                </a:lnTo>
                <a:lnTo>
                  <a:pt x="80491" y="99663"/>
                </a:lnTo>
                <a:lnTo>
                  <a:pt x="90198" y="9991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119" y="99916"/>
                </a:lnTo>
                <a:lnTo>
                  <a:pt x="88295" y="99663"/>
                </a:lnTo>
                <a:lnTo>
                  <a:pt x="82583" y="99245"/>
                </a:lnTo>
                <a:lnTo>
                  <a:pt x="77039" y="98665"/>
                </a:lnTo>
                <a:lnTo>
                  <a:pt x="71716" y="97928"/>
                </a:lnTo>
                <a:lnTo>
                  <a:pt x="66666" y="97043"/>
                </a:lnTo>
                <a:lnTo>
                  <a:pt x="61936" y="96018"/>
                </a:lnTo>
                <a:lnTo>
                  <a:pt x="57574" y="94862"/>
                </a:lnTo>
                <a:lnTo>
                  <a:pt x="53619" y="93586"/>
                </a:lnTo>
                <a:lnTo>
                  <a:pt x="50112" y="92203"/>
                </a:lnTo>
                <a:lnTo>
                  <a:pt x="47085" y="90726"/>
                </a:lnTo>
                <a:lnTo>
                  <a:pt x="44567" y="89170"/>
                </a:lnTo>
                <a:lnTo>
                  <a:pt x="42584" y="87549"/>
                </a:lnTo>
                <a:lnTo>
                  <a:pt x="41153" y="85879"/>
                </a:lnTo>
                <a:lnTo>
                  <a:pt x="40289" y="84176"/>
                </a:lnTo>
                <a:lnTo>
                  <a:pt x="40000" y="82456"/>
                </a:lnTo>
                <a:lnTo>
                  <a:pt x="40000" y="17544"/>
                </a:lnTo>
                <a:lnTo>
                  <a:pt x="40289" y="15824"/>
                </a:lnTo>
                <a:lnTo>
                  <a:pt x="41153" y="14121"/>
                </a:lnTo>
                <a:lnTo>
                  <a:pt x="42584" y="12451"/>
                </a:lnTo>
                <a:lnTo>
                  <a:pt x="44567" y="10830"/>
                </a:lnTo>
                <a:lnTo>
                  <a:pt x="47085" y="9274"/>
                </a:lnTo>
                <a:lnTo>
                  <a:pt x="50112" y="7797"/>
                </a:lnTo>
                <a:lnTo>
                  <a:pt x="53619" y="6414"/>
                </a:lnTo>
                <a:lnTo>
                  <a:pt x="57574" y="5138"/>
                </a:lnTo>
                <a:lnTo>
                  <a:pt x="61936" y="3982"/>
                </a:lnTo>
                <a:lnTo>
                  <a:pt x="66666" y="2957"/>
                </a:lnTo>
                <a:lnTo>
                  <a:pt x="71716" y="2072"/>
                </a:lnTo>
                <a:lnTo>
                  <a:pt x="77039" y="1335"/>
                </a:lnTo>
                <a:lnTo>
                  <a:pt x="82583" y="755"/>
                </a:lnTo>
                <a:lnTo>
                  <a:pt x="88295" y="337"/>
                </a:lnTo>
                <a:lnTo>
                  <a:pt x="94119" y="8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241417-55"/>
          <p:cNvSpPr/>
          <p:nvPr/>
        </p:nvSpPr>
        <p:spPr>
          <a:xfrm>
            <a:off x="542925" y="3640931"/>
            <a:ext cx="228600" cy="228600"/>
          </a:xfrm>
          <a:prstGeom prst="ellipse">
            <a:avLst/>
          </a:pr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241605-54"/>
          <p:cNvSpPr/>
          <p:nvPr/>
        </p:nvSpPr>
        <p:spPr>
          <a:xfrm>
            <a:off x="614363" y="3705225"/>
            <a:ext cx="85725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000" y="1909"/>
                </a:moveTo>
                <a:lnTo>
                  <a:pt x="56000" y="1909"/>
                </a:lnTo>
                <a:cubicBezTo>
                  <a:pt x="54222" y="636"/>
                  <a:pt x="52222" y="0"/>
                  <a:pt x="50000" y="0"/>
                </a:cubicBezTo>
                <a:lnTo>
                  <a:pt x="50000" y="0"/>
                </a:lnTo>
                <a:lnTo>
                  <a:pt x="50000" y="0"/>
                </a:lnTo>
                <a:cubicBezTo>
                  <a:pt x="47778" y="0"/>
                  <a:pt x="45778" y="636"/>
                  <a:pt x="44000" y="1909"/>
                </a:cubicBezTo>
                <a:lnTo>
                  <a:pt x="44000" y="1909"/>
                </a:lnTo>
                <a:lnTo>
                  <a:pt x="2333" y="36000"/>
                </a:lnTo>
                <a:cubicBezTo>
                  <a:pt x="778" y="37455"/>
                  <a:pt x="0" y="39091"/>
                  <a:pt x="0" y="40909"/>
                </a:cubicBezTo>
                <a:lnTo>
                  <a:pt x="0" y="40909"/>
                </a:lnTo>
                <a:cubicBezTo>
                  <a:pt x="0" y="42727"/>
                  <a:pt x="778" y="44364"/>
                  <a:pt x="2333" y="45818"/>
                </a:cubicBezTo>
                <a:lnTo>
                  <a:pt x="2333" y="45818"/>
                </a:lnTo>
                <a:cubicBezTo>
                  <a:pt x="4111" y="47091"/>
                  <a:pt x="6111" y="47727"/>
                  <a:pt x="8333" y="47727"/>
                </a:cubicBezTo>
                <a:lnTo>
                  <a:pt x="8333" y="47727"/>
                </a:lnTo>
                <a:cubicBezTo>
                  <a:pt x="10556" y="47727"/>
                  <a:pt x="12556" y="47091"/>
                  <a:pt x="14333" y="45818"/>
                </a:cubicBezTo>
                <a:lnTo>
                  <a:pt x="14333" y="45818"/>
                </a:lnTo>
                <a:lnTo>
                  <a:pt x="41667" y="23182"/>
                </a:lnTo>
                <a:lnTo>
                  <a:pt x="41667" y="88636"/>
                </a:lnTo>
                <a:cubicBezTo>
                  <a:pt x="41667" y="90636"/>
                  <a:pt x="42444" y="92273"/>
                  <a:pt x="44000" y="93545"/>
                </a:cubicBezTo>
                <a:lnTo>
                  <a:pt x="44000" y="93545"/>
                </a:lnTo>
                <a:cubicBezTo>
                  <a:pt x="45556" y="94818"/>
                  <a:pt x="47556" y="95455"/>
                  <a:pt x="50000" y="95455"/>
                </a:cubicBezTo>
                <a:lnTo>
                  <a:pt x="50000" y="95455"/>
                </a:lnTo>
                <a:cubicBezTo>
                  <a:pt x="52444" y="95455"/>
                  <a:pt x="54444" y="94818"/>
                  <a:pt x="56000" y="93545"/>
                </a:cubicBezTo>
                <a:lnTo>
                  <a:pt x="56000" y="93545"/>
                </a:lnTo>
                <a:cubicBezTo>
                  <a:pt x="57556" y="92273"/>
                  <a:pt x="58333" y="90636"/>
                  <a:pt x="58333" y="88636"/>
                </a:cubicBezTo>
                <a:lnTo>
                  <a:pt x="58333" y="88636"/>
                </a:lnTo>
                <a:lnTo>
                  <a:pt x="58333" y="23182"/>
                </a:lnTo>
                <a:lnTo>
                  <a:pt x="85667" y="45818"/>
                </a:lnTo>
                <a:cubicBezTo>
                  <a:pt x="87444" y="47091"/>
                  <a:pt x="89444" y="47727"/>
                  <a:pt x="91667" y="47727"/>
                </a:cubicBezTo>
                <a:lnTo>
                  <a:pt x="91667" y="47727"/>
                </a:lnTo>
                <a:cubicBezTo>
                  <a:pt x="93889" y="47727"/>
                  <a:pt x="95889" y="47091"/>
                  <a:pt x="97667" y="45818"/>
                </a:cubicBezTo>
                <a:lnTo>
                  <a:pt x="97667" y="45818"/>
                </a:lnTo>
                <a:cubicBezTo>
                  <a:pt x="99222" y="44364"/>
                  <a:pt x="100000" y="42727"/>
                  <a:pt x="100000" y="40909"/>
                </a:cubicBezTo>
                <a:lnTo>
                  <a:pt x="100000" y="40909"/>
                </a:lnTo>
                <a:cubicBezTo>
                  <a:pt x="100000" y="39091"/>
                  <a:pt x="99222" y="37455"/>
                  <a:pt x="97667" y="36000"/>
                </a:cubicBezTo>
                <a:lnTo>
                  <a:pt x="97667" y="36000"/>
                </a:lnTo>
                <a:lnTo>
                  <a:pt x="56000" y="190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241407-11"/>
          <p:cNvSpPr/>
          <p:nvPr/>
        </p:nvSpPr>
        <p:spPr>
          <a:xfrm>
            <a:off x="3248025" y="3551635"/>
            <a:ext cx="2647950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698" y="0"/>
                </a:moveTo>
                <a:lnTo>
                  <a:pt x="97302" y="0"/>
                </a:lnTo>
                <a:lnTo>
                  <a:pt x="97568" y="93"/>
                </a:lnTo>
                <a:lnTo>
                  <a:pt x="97827" y="326"/>
                </a:lnTo>
                <a:lnTo>
                  <a:pt x="98086" y="744"/>
                </a:lnTo>
                <a:lnTo>
                  <a:pt x="98335" y="1326"/>
                </a:lnTo>
                <a:lnTo>
                  <a:pt x="98576" y="2070"/>
                </a:lnTo>
                <a:lnTo>
                  <a:pt x="98802" y="2930"/>
                </a:lnTo>
                <a:lnTo>
                  <a:pt x="99014" y="3953"/>
                </a:lnTo>
                <a:lnTo>
                  <a:pt x="99209" y="5116"/>
                </a:lnTo>
                <a:lnTo>
                  <a:pt x="99388" y="6372"/>
                </a:lnTo>
                <a:lnTo>
                  <a:pt x="99547" y="7744"/>
                </a:lnTo>
                <a:lnTo>
                  <a:pt x="99680" y="9209"/>
                </a:lnTo>
                <a:lnTo>
                  <a:pt x="99795" y="10767"/>
                </a:lnTo>
                <a:lnTo>
                  <a:pt x="99885" y="12372"/>
                </a:lnTo>
                <a:lnTo>
                  <a:pt x="99950" y="14047"/>
                </a:lnTo>
                <a:lnTo>
                  <a:pt x="99986" y="15721"/>
                </a:lnTo>
                <a:lnTo>
                  <a:pt x="100000" y="17442"/>
                </a:lnTo>
                <a:lnTo>
                  <a:pt x="100000" y="82558"/>
                </a:lnTo>
                <a:lnTo>
                  <a:pt x="99986" y="84279"/>
                </a:lnTo>
                <a:lnTo>
                  <a:pt x="99950" y="85953"/>
                </a:lnTo>
                <a:lnTo>
                  <a:pt x="99885" y="87628"/>
                </a:lnTo>
                <a:lnTo>
                  <a:pt x="99795" y="89233"/>
                </a:lnTo>
                <a:lnTo>
                  <a:pt x="99680" y="90791"/>
                </a:lnTo>
                <a:lnTo>
                  <a:pt x="99547" y="92256"/>
                </a:lnTo>
                <a:lnTo>
                  <a:pt x="99388" y="93628"/>
                </a:lnTo>
                <a:lnTo>
                  <a:pt x="99209" y="94884"/>
                </a:lnTo>
                <a:lnTo>
                  <a:pt x="99014" y="96047"/>
                </a:lnTo>
                <a:lnTo>
                  <a:pt x="98802" y="97070"/>
                </a:lnTo>
                <a:lnTo>
                  <a:pt x="98576" y="97930"/>
                </a:lnTo>
                <a:lnTo>
                  <a:pt x="98335" y="98674"/>
                </a:lnTo>
                <a:lnTo>
                  <a:pt x="98086" y="99256"/>
                </a:lnTo>
                <a:lnTo>
                  <a:pt x="97827" y="99674"/>
                </a:lnTo>
                <a:lnTo>
                  <a:pt x="97568" y="99907"/>
                </a:lnTo>
                <a:lnTo>
                  <a:pt x="97302" y="100000"/>
                </a:lnTo>
                <a:lnTo>
                  <a:pt x="2698" y="100000"/>
                </a:lnTo>
                <a:lnTo>
                  <a:pt x="2432" y="99907"/>
                </a:lnTo>
                <a:lnTo>
                  <a:pt x="2173" y="99674"/>
                </a:lnTo>
                <a:lnTo>
                  <a:pt x="1914" y="99256"/>
                </a:lnTo>
                <a:lnTo>
                  <a:pt x="1665" y="98674"/>
                </a:lnTo>
                <a:lnTo>
                  <a:pt x="1424" y="97930"/>
                </a:lnTo>
                <a:lnTo>
                  <a:pt x="1198" y="97070"/>
                </a:lnTo>
                <a:lnTo>
                  <a:pt x="986" y="96047"/>
                </a:lnTo>
                <a:lnTo>
                  <a:pt x="791" y="94884"/>
                </a:lnTo>
                <a:lnTo>
                  <a:pt x="612" y="93628"/>
                </a:lnTo>
                <a:lnTo>
                  <a:pt x="453" y="92256"/>
                </a:lnTo>
                <a:lnTo>
                  <a:pt x="320" y="90791"/>
                </a:lnTo>
                <a:lnTo>
                  <a:pt x="205" y="89233"/>
                </a:lnTo>
                <a:lnTo>
                  <a:pt x="115" y="87628"/>
                </a:lnTo>
                <a:lnTo>
                  <a:pt x="50" y="85953"/>
                </a:lnTo>
                <a:lnTo>
                  <a:pt x="14" y="84279"/>
                </a:lnTo>
                <a:lnTo>
                  <a:pt x="0" y="82558"/>
                </a:lnTo>
                <a:lnTo>
                  <a:pt x="0" y="17442"/>
                </a:lnTo>
                <a:lnTo>
                  <a:pt x="14" y="15721"/>
                </a:lnTo>
                <a:lnTo>
                  <a:pt x="50" y="14047"/>
                </a:lnTo>
                <a:lnTo>
                  <a:pt x="115" y="12372"/>
                </a:lnTo>
                <a:lnTo>
                  <a:pt x="205" y="10767"/>
                </a:lnTo>
                <a:lnTo>
                  <a:pt x="320" y="9209"/>
                </a:lnTo>
                <a:lnTo>
                  <a:pt x="453" y="7744"/>
                </a:lnTo>
                <a:lnTo>
                  <a:pt x="612" y="6372"/>
                </a:lnTo>
                <a:lnTo>
                  <a:pt x="791" y="5116"/>
                </a:lnTo>
                <a:lnTo>
                  <a:pt x="986" y="3953"/>
                </a:lnTo>
                <a:lnTo>
                  <a:pt x="1198" y="2930"/>
                </a:lnTo>
                <a:lnTo>
                  <a:pt x="1424" y="2070"/>
                </a:lnTo>
                <a:lnTo>
                  <a:pt x="1665" y="1326"/>
                </a:lnTo>
                <a:lnTo>
                  <a:pt x="1914" y="744"/>
                </a:lnTo>
                <a:lnTo>
                  <a:pt x="2173" y="326"/>
                </a:lnTo>
                <a:lnTo>
                  <a:pt x="2432" y="93"/>
                </a:lnTo>
                <a:lnTo>
                  <a:pt x="2698" y="0"/>
                </a:lnTo>
                <a:close/>
              </a:path>
            </a:pathLst>
          </a:custGeom>
          <a:solidFill>
            <a:srgbClr val="1E6B5E">
              <a:alpha val="4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241408-15"/>
          <p:cNvSpPr/>
          <p:nvPr/>
        </p:nvSpPr>
        <p:spPr>
          <a:xfrm>
            <a:off x="3248025" y="3551635"/>
            <a:ext cx="71438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84"/>
                </a:lnTo>
                <a:lnTo>
                  <a:pt x="80491" y="337"/>
                </a:lnTo>
                <a:lnTo>
                  <a:pt x="70972" y="755"/>
                </a:lnTo>
                <a:lnTo>
                  <a:pt x="61732" y="1335"/>
                </a:lnTo>
                <a:lnTo>
                  <a:pt x="52860" y="2072"/>
                </a:lnTo>
                <a:lnTo>
                  <a:pt x="44443" y="2957"/>
                </a:lnTo>
                <a:lnTo>
                  <a:pt x="36561" y="3982"/>
                </a:lnTo>
                <a:lnTo>
                  <a:pt x="29289" y="5138"/>
                </a:lnTo>
                <a:lnTo>
                  <a:pt x="22699" y="6414"/>
                </a:lnTo>
                <a:lnTo>
                  <a:pt x="16853" y="7797"/>
                </a:lnTo>
                <a:lnTo>
                  <a:pt x="11808" y="9274"/>
                </a:lnTo>
                <a:lnTo>
                  <a:pt x="7612" y="10830"/>
                </a:lnTo>
                <a:lnTo>
                  <a:pt x="4306" y="12451"/>
                </a:lnTo>
                <a:lnTo>
                  <a:pt x="1921" y="14121"/>
                </a:lnTo>
                <a:lnTo>
                  <a:pt x="482" y="15824"/>
                </a:lnTo>
                <a:lnTo>
                  <a:pt x="0" y="17544"/>
                </a:lnTo>
                <a:lnTo>
                  <a:pt x="0" y="82456"/>
                </a:lnTo>
                <a:lnTo>
                  <a:pt x="482" y="84176"/>
                </a:lnTo>
                <a:lnTo>
                  <a:pt x="1921" y="85879"/>
                </a:lnTo>
                <a:lnTo>
                  <a:pt x="4306" y="87549"/>
                </a:lnTo>
                <a:lnTo>
                  <a:pt x="7612" y="89170"/>
                </a:lnTo>
                <a:lnTo>
                  <a:pt x="11808" y="90726"/>
                </a:lnTo>
                <a:lnTo>
                  <a:pt x="16853" y="92203"/>
                </a:lnTo>
                <a:lnTo>
                  <a:pt x="22699" y="93586"/>
                </a:lnTo>
                <a:lnTo>
                  <a:pt x="29289" y="94862"/>
                </a:lnTo>
                <a:lnTo>
                  <a:pt x="36561" y="96018"/>
                </a:lnTo>
                <a:lnTo>
                  <a:pt x="44443" y="97043"/>
                </a:lnTo>
                <a:lnTo>
                  <a:pt x="52860" y="97928"/>
                </a:lnTo>
                <a:lnTo>
                  <a:pt x="61732" y="98665"/>
                </a:lnTo>
                <a:lnTo>
                  <a:pt x="70972" y="99245"/>
                </a:lnTo>
                <a:lnTo>
                  <a:pt x="80491" y="99663"/>
                </a:lnTo>
                <a:lnTo>
                  <a:pt x="90198" y="9991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119" y="99916"/>
                </a:lnTo>
                <a:lnTo>
                  <a:pt x="88295" y="99663"/>
                </a:lnTo>
                <a:lnTo>
                  <a:pt x="82583" y="99245"/>
                </a:lnTo>
                <a:lnTo>
                  <a:pt x="77039" y="98665"/>
                </a:lnTo>
                <a:lnTo>
                  <a:pt x="71716" y="97928"/>
                </a:lnTo>
                <a:lnTo>
                  <a:pt x="66666" y="97043"/>
                </a:lnTo>
                <a:lnTo>
                  <a:pt x="61936" y="96018"/>
                </a:lnTo>
                <a:lnTo>
                  <a:pt x="57574" y="94862"/>
                </a:lnTo>
                <a:lnTo>
                  <a:pt x="53619" y="93586"/>
                </a:lnTo>
                <a:lnTo>
                  <a:pt x="50112" y="92203"/>
                </a:lnTo>
                <a:lnTo>
                  <a:pt x="47085" y="90726"/>
                </a:lnTo>
                <a:lnTo>
                  <a:pt x="44567" y="89170"/>
                </a:lnTo>
                <a:lnTo>
                  <a:pt x="42584" y="87549"/>
                </a:lnTo>
                <a:lnTo>
                  <a:pt x="41153" y="85879"/>
                </a:lnTo>
                <a:lnTo>
                  <a:pt x="40289" y="84176"/>
                </a:lnTo>
                <a:lnTo>
                  <a:pt x="40000" y="82456"/>
                </a:lnTo>
                <a:lnTo>
                  <a:pt x="40000" y="17544"/>
                </a:lnTo>
                <a:lnTo>
                  <a:pt x="40289" y="15824"/>
                </a:lnTo>
                <a:lnTo>
                  <a:pt x="41153" y="14121"/>
                </a:lnTo>
                <a:lnTo>
                  <a:pt x="42584" y="12451"/>
                </a:lnTo>
                <a:lnTo>
                  <a:pt x="44567" y="10830"/>
                </a:lnTo>
                <a:lnTo>
                  <a:pt x="47085" y="9274"/>
                </a:lnTo>
                <a:lnTo>
                  <a:pt x="50112" y="7797"/>
                </a:lnTo>
                <a:lnTo>
                  <a:pt x="53619" y="6414"/>
                </a:lnTo>
                <a:lnTo>
                  <a:pt x="57574" y="5138"/>
                </a:lnTo>
                <a:lnTo>
                  <a:pt x="61936" y="3982"/>
                </a:lnTo>
                <a:lnTo>
                  <a:pt x="66666" y="2957"/>
                </a:lnTo>
                <a:lnTo>
                  <a:pt x="71716" y="2072"/>
                </a:lnTo>
                <a:lnTo>
                  <a:pt x="77039" y="1335"/>
                </a:lnTo>
                <a:lnTo>
                  <a:pt x="82583" y="755"/>
                </a:lnTo>
                <a:lnTo>
                  <a:pt x="88295" y="337"/>
                </a:lnTo>
                <a:lnTo>
                  <a:pt x="94119" y="8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41417-56"/>
          <p:cNvSpPr/>
          <p:nvPr/>
        </p:nvSpPr>
        <p:spPr>
          <a:xfrm>
            <a:off x="3390900" y="3640931"/>
            <a:ext cx="228600" cy="228600"/>
          </a:xfrm>
          <a:prstGeom prst="ellipse">
            <a:avLst/>
          </a:pr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41606-55"/>
          <p:cNvSpPr/>
          <p:nvPr/>
        </p:nvSpPr>
        <p:spPr>
          <a:xfrm>
            <a:off x="3458766" y="3726656"/>
            <a:ext cx="92869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" y="0"/>
                </a:moveTo>
                <a:lnTo>
                  <a:pt x="7500" y="0"/>
                </a:lnTo>
                <a:cubicBezTo>
                  <a:pt x="5300" y="0"/>
                  <a:pt x="3500" y="1167"/>
                  <a:pt x="2100" y="3500"/>
                </a:cubicBezTo>
                <a:lnTo>
                  <a:pt x="2100" y="3500"/>
                </a:lnTo>
                <a:lnTo>
                  <a:pt x="2100" y="3500"/>
                </a:lnTo>
                <a:cubicBezTo>
                  <a:pt x="700" y="5833"/>
                  <a:pt x="0" y="8833"/>
                  <a:pt x="0" y="12500"/>
                </a:cubicBezTo>
                <a:lnTo>
                  <a:pt x="0" y="12500"/>
                </a:lnTo>
                <a:cubicBezTo>
                  <a:pt x="0" y="16167"/>
                  <a:pt x="700" y="19167"/>
                  <a:pt x="2100" y="21500"/>
                </a:cubicBezTo>
                <a:lnTo>
                  <a:pt x="2100" y="21500"/>
                </a:lnTo>
                <a:cubicBezTo>
                  <a:pt x="3500" y="23833"/>
                  <a:pt x="5300" y="25000"/>
                  <a:pt x="7500" y="25000"/>
                </a:cubicBezTo>
                <a:lnTo>
                  <a:pt x="7500" y="25000"/>
                </a:lnTo>
                <a:lnTo>
                  <a:pt x="90000" y="25000"/>
                </a:lnTo>
                <a:cubicBezTo>
                  <a:pt x="92200" y="25000"/>
                  <a:pt x="94000" y="23833"/>
                  <a:pt x="95400" y="21500"/>
                </a:cubicBezTo>
                <a:lnTo>
                  <a:pt x="95400" y="21500"/>
                </a:lnTo>
                <a:cubicBezTo>
                  <a:pt x="96800" y="19167"/>
                  <a:pt x="97500" y="16167"/>
                  <a:pt x="97500" y="12500"/>
                </a:cubicBezTo>
                <a:lnTo>
                  <a:pt x="97500" y="12500"/>
                </a:lnTo>
                <a:cubicBezTo>
                  <a:pt x="97500" y="8833"/>
                  <a:pt x="96800" y="5833"/>
                  <a:pt x="95400" y="3500"/>
                </a:cubicBezTo>
                <a:lnTo>
                  <a:pt x="95400" y="3500"/>
                </a:lnTo>
                <a:cubicBezTo>
                  <a:pt x="94000" y="1167"/>
                  <a:pt x="92200" y="0"/>
                  <a:pt x="90000" y="0"/>
                </a:cubicBezTo>
                <a:lnTo>
                  <a:pt x="90000" y="0"/>
                </a:lnTo>
                <a:lnTo>
                  <a:pt x="7500" y="0"/>
                </a:lnTo>
                <a:moveTo>
                  <a:pt x="7500" y="75000"/>
                </a:moveTo>
                <a:lnTo>
                  <a:pt x="7500" y="75000"/>
                </a:lnTo>
                <a:cubicBezTo>
                  <a:pt x="5300" y="75000"/>
                  <a:pt x="3500" y="76167"/>
                  <a:pt x="2100" y="78500"/>
                </a:cubicBezTo>
                <a:lnTo>
                  <a:pt x="2100" y="78500"/>
                </a:lnTo>
                <a:lnTo>
                  <a:pt x="2100" y="78500"/>
                </a:lnTo>
                <a:cubicBezTo>
                  <a:pt x="700" y="80833"/>
                  <a:pt x="0" y="83833"/>
                  <a:pt x="0" y="87500"/>
                </a:cubicBezTo>
                <a:lnTo>
                  <a:pt x="0" y="87500"/>
                </a:lnTo>
                <a:cubicBezTo>
                  <a:pt x="0" y="91167"/>
                  <a:pt x="700" y="94167"/>
                  <a:pt x="2100" y="96500"/>
                </a:cubicBezTo>
                <a:lnTo>
                  <a:pt x="2100" y="96500"/>
                </a:lnTo>
                <a:cubicBezTo>
                  <a:pt x="3500" y="98833"/>
                  <a:pt x="5300" y="100000"/>
                  <a:pt x="7500" y="100000"/>
                </a:cubicBezTo>
                <a:lnTo>
                  <a:pt x="7500" y="100000"/>
                </a:lnTo>
                <a:lnTo>
                  <a:pt x="90000" y="100000"/>
                </a:lnTo>
                <a:cubicBezTo>
                  <a:pt x="92200" y="100000"/>
                  <a:pt x="94000" y="98833"/>
                  <a:pt x="95400" y="96500"/>
                </a:cubicBezTo>
                <a:lnTo>
                  <a:pt x="95400" y="96500"/>
                </a:lnTo>
                <a:cubicBezTo>
                  <a:pt x="96800" y="94167"/>
                  <a:pt x="97500" y="91167"/>
                  <a:pt x="97500" y="87500"/>
                </a:cubicBezTo>
                <a:lnTo>
                  <a:pt x="97500" y="87500"/>
                </a:lnTo>
                <a:cubicBezTo>
                  <a:pt x="97500" y="83833"/>
                  <a:pt x="96800" y="80833"/>
                  <a:pt x="95400" y="78500"/>
                </a:cubicBezTo>
                <a:lnTo>
                  <a:pt x="95400" y="78500"/>
                </a:lnTo>
                <a:cubicBezTo>
                  <a:pt x="94000" y="76167"/>
                  <a:pt x="92200" y="75000"/>
                  <a:pt x="90000" y="75000"/>
                </a:cubicBezTo>
                <a:lnTo>
                  <a:pt x="90000" y="75000"/>
                </a:lnTo>
                <a:lnTo>
                  <a:pt x="7500" y="75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41408-12"/>
          <p:cNvSpPr/>
          <p:nvPr/>
        </p:nvSpPr>
        <p:spPr>
          <a:xfrm>
            <a:off x="6096000" y="3551635"/>
            <a:ext cx="2647950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698" y="0"/>
                </a:moveTo>
                <a:lnTo>
                  <a:pt x="97302" y="0"/>
                </a:lnTo>
                <a:lnTo>
                  <a:pt x="97568" y="93"/>
                </a:lnTo>
                <a:lnTo>
                  <a:pt x="97827" y="326"/>
                </a:lnTo>
                <a:lnTo>
                  <a:pt x="98086" y="744"/>
                </a:lnTo>
                <a:lnTo>
                  <a:pt x="98335" y="1326"/>
                </a:lnTo>
                <a:lnTo>
                  <a:pt x="98576" y="2070"/>
                </a:lnTo>
                <a:lnTo>
                  <a:pt x="98802" y="2930"/>
                </a:lnTo>
                <a:lnTo>
                  <a:pt x="99014" y="3953"/>
                </a:lnTo>
                <a:lnTo>
                  <a:pt x="99209" y="5116"/>
                </a:lnTo>
                <a:lnTo>
                  <a:pt x="99388" y="6372"/>
                </a:lnTo>
                <a:lnTo>
                  <a:pt x="99547" y="7744"/>
                </a:lnTo>
                <a:lnTo>
                  <a:pt x="99680" y="9209"/>
                </a:lnTo>
                <a:lnTo>
                  <a:pt x="99795" y="10767"/>
                </a:lnTo>
                <a:lnTo>
                  <a:pt x="99885" y="12372"/>
                </a:lnTo>
                <a:lnTo>
                  <a:pt x="99950" y="14047"/>
                </a:lnTo>
                <a:lnTo>
                  <a:pt x="99986" y="15721"/>
                </a:lnTo>
                <a:lnTo>
                  <a:pt x="100000" y="17442"/>
                </a:lnTo>
                <a:lnTo>
                  <a:pt x="100000" y="82558"/>
                </a:lnTo>
                <a:lnTo>
                  <a:pt x="99986" y="84279"/>
                </a:lnTo>
                <a:lnTo>
                  <a:pt x="99950" y="85953"/>
                </a:lnTo>
                <a:lnTo>
                  <a:pt x="99885" y="87628"/>
                </a:lnTo>
                <a:lnTo>
                  <a:pt x="99795" y="89233"/>
                </a:lnTo>
                <a:lnTo>
                  <a:pt x="99680" y="90791"/>
                </a:lnTo>
                <a:lnTo>
                  <a:pt x="99547" y="92256"/>
                </a:lnTo>
                <a:lnTo>
                  <a:pt x="99388" y="93628"/>
                </a:lnTo>
                <a:lnTo>
                  <a:pt x="99209" y="94884"/>
                </a:lnTo>
                <a:lnTo>
                  <a:pt x="99014" y="96047"/>
                </a:lnTo>
                <a:lnTo>
                  <a:pt x="98802" y="97070"/>
                </a:lnTo>
                <a:lnTo>
                  <a:pt x="98576" y="97930"/>
                </a:lnTo>
                <a:lnTo>
                  <a:pt x="98335" y="98674"/>
                </a:lnTo>
                <a:lnTo>
                  <a:pt x="98086" y="99256"/>
                </a:lnTo>
                <a:lnTo>
                  <a:pt x="97827" y="99674"/>
                </a:lnTo>
                <a:lnTo>
                  <a:pt x="97568" y="99907"/>
                </a:lnTo>
                <a:lnTo>
                  <a:pt x="97302" y="100000"/>
                </a:lnTo>
                <a:lnTo>
                  <a:pt x="2698" y="100000"/>
                </a:lnTo>
                <a:lnTo>
                  <a:pt x="2432" y="99907"/>
                </a:lnTo>
                <a:lnTo>
                  <a:pt x="2173" y="99674"/>
                </a:lnTo>
                <a:lnTo>
                  <a:pt x="1914" y="99256"/>
                </a:lnTo>
                <a:lnTo>
                  <a:pt x="1665" y="98674"/>
                </a:lnTo>
                <a:lnTo>
                  <a:pt x="1424" y="97930"/>
                </a:lnTo>
                <a:lnTo>
                  <a:pt x="1198" y="97070"/>
                </a:lnTo>
                <a:lnTo>
                  <a:pt x="986" y="96047"/>
                </a:lnTo>
                <a:lnTo>
                  <a:pt x="791" y="94884"/>
                </a:lnTo>
                <a:lnTo>
                  <a:pt x="612" y="93628"/>
                </a:lnTo>
                <a:lnTo>
                  <a:pt x="453" y="92256"/>
                </a:lnTo>
                <a:lnTo>
                  <a:pt x="320" y="90791"/>
                </a:lnTo>
                <a:lnTo>
                  <a:pt x="205" y="89233"/>
                </a:lnTo>
                <a:lnTo>
                  <a:pt x="115" y="87628"/>
                </a:lnTo>
                <a:lnTo>
                  <a:pt x="50" y="85953"/>
                </a:lnTo>
                <a:lnTo>
                  <a:pt x="14" y="84279"/>
                </a:lnTo>
                <a:lnTo>
                  <a:pt x="0" y="82558"/>
                </a:lnTo>
                <a:lnTo>
                  <a:pt x="0" y="17442"/>
                </a:lnTo>
                <a:lnTo>
                  <a:pt x="14" y="15721"/>
                </a:lnTo>
                <a:lnTo>
                  <a:pt x="50" y="14047"/>
                </a:lnTo>
                <a:lnTo>
                  <a:pt x="115" y="12372"/>
                </a:lnTo>
                <a:lnTo>
                  <a:pt x="205" y="10767"/>
                </a:lnTo>
                <a:lnTo>
                  <a:pt x="320" y="9209"/>
                </a:lnTo>
                <a:lnTo>
                  <a:pt x="453" y="7744"/>
                </a:lnTo>
                <a:lnTo>
                  <a:pt x="612" y="6372"/>
                </a:lnTo>
                <a:lnTo>
                  <a:pt x="791" y="5116"/>
                </a:lnTo>
                <a:lnTo>
                  <a:pt x="986" y="3953"/>
                </a:lnTo>
                <a:lnTo>
                  <a:pt x="1198" y="2930"/>
                </a:lnTo>
                <a:lnTo>
                  <a:pt x="1424" y="2070"/>
                </a:lnTo>
                <a:lnTo>
                  <a:pt x="1665" y="1326"/>
                </a:lnTo>
                <a:lnTo>
                  <a:pt x="1914" y="744"/>
                </a:lnTo>
                <a:lnTo>
                  <a:pt x="2173" y="326"/>
                </a:lnTo>
                <a:lnTo>
                  <a:pt x="2432" y="93"/>
                </a:lnTo>
                <a:lnTo>
                  <a:pt x="2698" y="0"/>
                </a:lnTo>
                <a:close/>
              </a:path>
            </a:pathLst>
          </a:custGeom>
          <a:solidFill>
            <a:srgbClr val="1E6B5E">
              <a:alpha val="4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41408-16"/>
          <p:cNvSpPr/>
          <p:nvPr/>
        </p:nvSpPr>
        <p:spPr>
          <a:xfrm>
            <a:off x="6096000" y="3551635"/>
            <a:ext cx="71438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84"/>
                </a:lnTo>
                <a:lnTo>
                  <a:pt x="80491" y="337"/>
                </a:lnTo>
                <a:lnTo>
                  <a:pt x="70972" y="755"/>
                </a:lnTo>
                <a:lnTo>
                  <a:pt x="61732" y="1335"/>
                </a:lnTo>
                <a:lnTo>
                  <a:pt x="52860" y="2072"/>
                </a:lnTo>
                <a:lnTo>
                  <a:pt x="44443" y="2957"/>
                </a:lnTo>
                <a:lnTo>
                  <a:pt x="36561" y="3982"/>
                </a:lnTo>
                <a:lnTo>
                  <a:pt x="29289" y="5138"/>
                </a:lnTo>
                <a:lnTo>
                  <a:pt x="22699" y="6414"/>
                </a:lnTo>
                <a:lnTo>
                  <a:pt x="16853" y="7797"/>
                </a:lnTo>
                <a:lnTo>
                  <a:pt x="11808" y="9274"/>
                </a:lnTo>
                <a:lnTo>
                  <a:pt x="7612" y="10830"/>
                </a:lnTo>
                <a:lnTo>
                  <a:pt x="4306" y="12451"/>
                </a:lnTo>
                <a:lnTo>
                  <a:pt x="1921" y="14121"/>
                </a:lnTo>
                <a:lnTo>
                  <a:pt x="482" y="15824"/>
                </a:lnTo>
                <a:lnTo>
                  <a:pt x="0" y="17544"/>
                </a:lnTo>
                <a:lnTo>
                  <a:pt x="0" y="82456"/>
                </a:lnTo>
                <a:lnTo>
                  <a:pt x="482" y="84176"/>
                </a:lnTo>
                <a:lnTo>
                  <a:pt x="1921" y="85879"/>
                </a:lnTo>
                <a:lnTo>
                  <a:pt x="4306" y="87549"/>
                </a:lnTo>
                <a:lnTo>
                  <a:pt x="7612" y="89170"/>
                </a:lnTo>
                <a:lnTo>
                  <a:pt x="11808" y="90726"/>
                </a:lnTo>
                <a:lnTo>
                  <a:pt x="16853" y="92203"/>
                </a:lnTo>
                <a:lnTo>
                  <a:pt x="22699" y="93586"/>
                </a:lnTo>
                <a:lnTo>
                  <a:pt x="29289" y="94862"/>
                </a:lnTo>
                <a:lnTo>
                  <a:pt x="36561" y="96018"/>
                </a:lnTo>
                <a:lnTo>
                  <a:pt x="44443" y="97043"/>
                </a:lnTo>
                <a:lnTo>
                  <a:pt x="52860" y="97928"/>
                </a:lnTo>
                <a:lnTo>
                  <a:pt x="61732" y="98665"/>
                </a:lnTo>
                <a:lnTo>
                  <a:pt x="70972" y="99245"/>
                </a:lnTo>
                <a:lnTo>
                  <a:pt x="80491" y="99663"/>
                </a:lnTo>
                <a:lnTo>
                  <a:pt x="90198" y="9991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119" y="99916"/>
                </a:lnTo>
                <a:lnTo>
                  <a:pt x="88295" y="99663"/>
                </a:lnTo>
                <a:lnTo>
                  <a:pt x="82583" y="99245"/>
                </a:lnTo>
                <a:lnTo>
                  <a:pt x="77039" y="98665"/>
                </a:lnTo>
                <a:lnTo>
                  <a:pt x="71716" y="97928"/>
                </a:lnTo>
                <a:lnTo>
                  <a:pt x="66666" y="97043"/>
                </a:lnTo>
                <a:lnTo>
                  <a:pt x="61936" y="96018"/>
                </a:lnTo>
                <a:lnTo>
                  <a:pt x="57574" y="94862"/>
                </a:lnTo>
                <a:lnTo>
                  <a:pt x="53619" y="93586"/>
                </a:lnTo>
                <a:lnTo>
                  <a:pt x="50112" y="92203"/>
                </a:lnTo>
                <a:lnTo>
                  <a:pt x="47085" y="90726"/>
                </a:lnTo>
                <a:lnTo>
                  <a:pt x="44567" y="89170"/>
                </a:lnTo>
                <a:lnTo>
                  <a:pt x="42584" y="87549"/>
                </a:lnTo>
                <a:lnTo>
                  <a:pt x="41153" y="85879"/>
                </a:lnTo>
                <a:lnTo>
                  <a:pt x="40289" y="84176"/>
                </a:lnTo>
                <a:lnTo>
                  <a:pt x="40000" y="82456"/>
                </a:lnTo>
                <a:lnTo>
                  <a:pt x="40000" y="17544"/>
                </a:lnTo>
                <a:lnTo>
                  <a:pt x="40289" y="15824"/>
                </a:lnTo>
                <a:lnTo>
                  <a:pt x="41153" y="14121"/>
                </a:lnTo>
                <a:lnTo>
                  <a:pt x="42584" y="12451"/>
                </a:lnTo>
                <a:lnTo>
                  <a:pt x="44567" y="10830"/>
                </a:lnTo>
                <a:lnTo>
                  <a:pt x="47085" y="9274"/>
                </a:lnTo>
                <a:lnTo>
                  <a:pt x="50112" y="7797"/>
                </a:lnTo>
                <a:lnTo>
                  <a:pt x="53619" y="6414"/>
                </a:lnTo>
                <a:lnTo>
                  <a:pt x="57574" y="5138"/>
                </a:lnTo>
                <a:lnTo>
                  <a:pt x="61936" y="3982"/>
                </a:lnTo>
                <a:lnTo>
                  <a:pt x="66666" y="2957"/>
                </a:lnTo>
                <a:lnTo>
                  <a:pt x="71716" y="2072"/>
                </a:lnTo>
                <a:lnTo>
                  <a:pt x="77039" y="1335"/>
                </a:lnTo>
                <a:lnTo>
                  <a:pt x="82583" y="755"/>
                </a:lnTo>
                <a:lnTo>
                  <a:pt x="88295" y="337"/>
                </a:lnTo>
                <a:lnTo>
                  <a:pt x="94119" y="8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41417-57"/>
          <p:cNvSpPr/>
          <p:nvPr/>
        </p:nvSpPr>
        <p:spPr>
          <a:xfrm>
            <a:off x="6238875" y="3640931"/>
            <a:ext cx="228600" cy="228600"/>
          </a:xfrm>
          <a:prstGeom prst="ellipse">
            <a:avLst/>
          </a:pr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41606-56"/>
          <p:cNvSpPr/>
          <p:nvPr/>
        </p:nvSpPr>
        <p:spPr>
          <a:xfrm>
            <a:off x="6310313" y="3705225"/>
            <a:ext cx="85725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000" y="93545"/>
                </a:moveTo>
                <a:lnTo>
                  <a:pt x="44000" y="93545"/>
                </a:lnTo>
                <a:cubicBezTo>
                  <a:pt x="45778" y="94818"/>
                  <a:pt x="47778" y="95455"/>
                  <a:pt x="50000" y="95455"/>
                </a:cubicBezTo>
                <a:lnTo>
                  <a:pt x="50000" y="95455"/>
                </a:lnTo>
                <a:lnTo>
                  <a:pt x="50000" y="95455"/>
                </a:lnTo>
                <a:cubicBezTo>
                  <a:pt x="52222" y="95455"/>
                  <a:pt x="54222" y="94818"/>
                  <a:pt x="56000" y="93545"/>
                </a:cubicBezTo>
                <a:lnTo>
                  <a:pt x="56000" y="93545"/>
                </a:lnTo>
                <a:lnTo>
                  <a:pt x="97667" y="59455"/>
                </a:lnTo>
                <a:cubicBezTo>
                  <a:pt x="99222" y="58000"/>
                  <a:pt x="100000" y="56364"/>
                  <a:pt x="100000" y="54545"/>
                </a:cubicBezTo>
                <a:lnTo>
                  <a:pt x="100000" y="54545"/>
                </a:lnTo>
                <a:cubicBezTo>
                  <a:pt x="100000" y="52727"/>
                  <a:pt x="99222" y="51091"/>
                  <a:pt x="97667" y="49636"/>
                </a:cubicBezTo>
                <a:lnTo>
                  <a:pt x="97667" y="49636"/>
                </a:lnTo>
                <a:cubicBezTo>
                  <a:pt x="95889" y="48364"/>
                  <a:pt x="93889" y="47727"/>
                  <a:pt x="91667" y="47727"/>
                </a:cubicBezTo>
                <a:lnTo>
                  <a:pt x="91667" y="47727"/>
                </a:lnTo>
                <a:cubicBezTo>
                  <a:pt x="89444" y="47727"/>
                  <a:pt x="87444" y="48364"/>
                  <a:pt x="85667" y="49636"/>
                </a:cubicBezTo>
                <a:lnTo>
                  <a:pt x="85667" y="49636"/>
                </a:lnTo>
                <a:lnTo>
                  <a:pt x="58333" y="72273"/>
                </a:lnTo>
                <a:lnTo>
                  <a:pt x="58333" y="6818"/>
                </a:lnTo>
                <a:cubicBezTo>
                  <a:pt x="58333" y="4818"/>
                  <a:pt x="57556" y="3182"/>
                  <a:pt x="56000" y="1909"/>
                </a:cubicBezTo>
                <a:lnTo>
                  <a:pt x="56000" y="1909"/>
                </a:lnTo>
                <a:cubicBezTo>
                  <a:pt x="54444" y="636"/>
                  <a:pt x="52444" y="0"/>
                  <a:pt x="50000" y="0"/>
                </a:cubicBezTo>
                <a:lnTo>
                  <a:pt x="50000" y="0"/>
                </a:lnTo>
                <a:cubicBezTo>
                  <a:pt x="47556" y="0"/>
                  <a:pt x="45556" y="636"/>
                  <a:pt x="44000" y="1909"/>
                </a:cubicBezTo>
                <a:lnTo>
                  <a:pt x="44000" y="1909"/>
                </a:lnTo>
                <a:cubicBezTo>
                  <a:pt x="42444" y="3182"/>
                  <a:pt x="41667" y="4818"/>
                  <a:pt x="41667" y="6818"/>
                </a:cubicBezTo>
                <a:lnTo>
                  <a:pt x="41667" y="6818"/>
                </a:lnTo>
                <a:lnTo>
                  <a:pt x="41667" y="72273"/>
                </a:lnTo>
                <a:lnTo>
                  <a:pt x="14333" y="49636"/>
                </a:lnTo>
                <a:cubicBezTo>
                  <a:pt x="12556" y="48364"/>
                  <a:pt x="10556" y="47727"/>
                  <a:pt x="8333" y="47727"/>
                </a:cubicBezTo>
                <a:lnTo>
                  <a:pt x="8333" y="47727"/>
                </a:lnTo>
                <a:cubicBezTo>
                  <a:pt x="6111" y="47727"/>
                  <a:pt x="4111" y="48364"/>
                  <a:pt x="2333" y="49636"/>
                </a:cubicBezTo>
                <a:lnTo>
                  <a:pt x="2333" y="49636"/>
                </a:lnTo>
                <a:cubicBezTo>
                  <a:pt x="778" y="51091"/>
                  <a:pt x="0" y="52727"/>
                  <a:pt x="0" y="54545"/>
                </a:cubicBezTo>
                <a:lnTo>
                  <a:pt x="0" y="54545"/>
                </a:lnTo>
                <a:cubicBezTo>
                  <a:pt x="0" y="56364"/>
                  <a:pt x="778" y="58000"/>
                  <a:pt x="2333" y="59455"/>
                </a:cubicBezTo>
                <a:lnTo>
                  <a:pt x="2333" y="59455"/>
                </a:lnTo>
                <a:lnTo>
                  <a:pt x="44000" y="93545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41408-13"/>
          <p:cNvSpPr/>
          <p:nvPr/>
        </p:nvSpPr>
        <p:spPr>
          <a:xfrm>
            <a:off x="400050" y="4187428"/>
            <a:ext cx="8343900" cy="390525"/>
          </a:xfrm>
          <a:prstGeom prst="roundRect">
            <a:avLst>
              <a:gd name="adj" fmla="val 50000"/>
            </a:avLst>
          </a:prstGeom>
          <a:solidFill>
            <a:srgbClr val="C4BAA8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41552-48"/>
          <p:cNvSpPr/>
          <p:nvPr/>
        </p:nvSpPr>
        <p:spPr>
          <a:xfrm>
            <a:off x="2314575" y="4304109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941" y="48529"/>
                </a:moveTo>
                <a:lnTo>
                  <a:pt x="84941" y="48529"/>
                </a:lnTo>
                <a:cubicBezTo>
                  <a:pt x="84941" y="41941"/>
                  <a:pt x="83294" y="35882"/>
                  <a:pt x="80000" y="30353"/>
                </a:cubicBezTo>
                <a:lnTo>
                  <a:pt x="80000" y="30353"/>
                </a:lnTo>
                <a:lnTo>
                  <a:pt x="80000" y="30353"/>
                </a:lnTo>
                <a:cubicBezTo>
                  <a:pt x="76824" y="24784"/>
                  <a:pt x="72392" y="20353"/>
                  <a:pt x="66706" y="17059"/>
                </a:cubicBezTo>
                <a:lnTo>
                  <a:pt x="66706" y="17059"/>
                </a:lnTo>
                <a:cubicBezTo>
                  <a:pt x="61020" y="13765"/>
                  <a:pt x="54961" y="12118"/>
                  <a:pt x="48529" y="12118"/>
                </a:cubicBezTo>
                <a:lnTo>
                  <a:pt x="48529" y="12118"/>
                </a:lnTo>
                <a:cubicBezTo>
                  <a:pt x="42098" y="12118"/>
                  <a:pt x="36039" y="13765"/>
                  <a:pt x="30353" y="17059"/>
                </a:cubicBezTo>
                <a:lnTo>
                  <a:pt x="30353" y="17059"/>
                </a:lnTo>
                <a:cubicBezTo>
                  <a:pt x="24667" y="20353"/>
                  <a:pt x="20235" y="24784"/>
                  <a:pt x="17059" y="30353"/>
                </a:cubicBezTo>
                <a:lnTo>
                  <a:pt x="17059" y="30353"/>
                </a:lnTo>
                <a:cubicBezTo>
                  <a:pt x="13765" y="35882"/>
                  <a:pt x="12118" y="41941"/>
                  <a:pt x="12118" y="48529"/>
                </a:cubicBezTo>
                <a:lnTo>
                  <a:pt x="12118" y="48529"/>
                </a:lnTo>
                <a:cubicBezTo>
                  <a:pt x="12118" y="55118"/>
                  <a:pt x="13765" y="61176"/>
                  <a:pt x="17059" y="66706"/>
                </a:cubicBezTo>
                <a:lnTo>
                  <a:pt x="17059" y="66706"/>
                </a:lnTo>
                <a:cubicBezTo>
                  <a:pt x="20235" y="72275"/>
                  <a:pt x="24667" y="76706"/>
                  <a:pt x="30353" y="80000"/>
                </a:cubicBezTo>
                <a:lnTo>
                  <a:pt x="30353" y="80000"/>
                </a:lnTo>
                <a:cubicBezTo>
                  <a:pt x="36039" y="83294"/>
                  <a:pt x="42098" y="84941"/>
                  <a:pt x="48529" y="84941"/>
                </a:cubicBezTo>
                <a:lnTo>
                  <a:pt x="48529" y="84941"/>
                </a:lnTo>
                <a:cubicBezTo>
                  <a:pt x="54961" y="84941"/>
                  <a:pt x="61020" y="83294"/>
                  <a:pt x="66706" y="80000"/>
                </a:cubicBezTo>
                <a:lnTo>
                  <a:pt x="66706" y="80000"/>
                </a:lnTo>
                <a:cubicBezTo>
                  <a:pt x="72392" y="76706"/>
                  <a:pt x="76824" y="72275"/>
                  <a:pt x="80000" y="66706"/>
                </a:cubicBezTo>
                <a:lnTo>
                  <a:pt x="80000" y="66706"/>
                </a:lnTo>
                <a:cubicBezTo>
                  <a:pt x="83294" y="61176"/>
                  <a:pt x="84941" y="55118"/>
                  <a:pt x="84941" y="48529"/>
                </a:cubicBezTo>
                <a:lnTo>
                  <a:pt x="84941" y="48529"/>
                </a:lnTo>
                <a:moveTo>
                  <a:pt x="0" y="48529"/>
                </a:moveTo>
                <a:lnTo>
                  <a:pt x="0" y="48529"/>
                </a:lnTo>
                <a:cubicBezTo>
                  <a:pt x="118" y="39667"/>
                  <a:pt x="2275" y="31588"/>
                  <a:pt x="6471" y="24294"/>
                </a:cubicBezTo>
                <a:lnTo>
                  <a:pt x="6471" y="24294"/>
                </a:lnTo>
                <a:lnTo>
                  <a:pt x="6471" y="24294"/>
                </a:lnTo>
                <a:cubicBezTo>
                  <a:pt x="10745" y="16961"/>
                  <a:pt x="16686" y="11020"/>
                  <a:pt x="24294" y="6471"/>
                </a:cubicBezTo>
                <a:lnTo>
                  <a:pt x="24294" y="6471"/>
                </a:lnTo>
                <a:cubicBezTo>
                  <a:pt x="31980" y="2157"/>
                  <a:pt x="40059" y="0"/>
                  <a:pt x="48529" y="0"/>
                </a:cubicBezTo>
                <a:lnTo>
                  <a:pt x="48529" y="0"/>
                </a:lnTo>
                <a:cubicBezTo>
                  <a:pt x="57000" y="0"/>
                  <a:pt x="65098" y="2157"/>
                  <a:pt x="72824" y="6471"/>
                </a:cubicBezTo>
                <a:lnTo>
                  <a:pt x="72824" y="6471"/>
                </a:lnTo>
                <a:cubicBezTo>
                  <a:pt x="80392" y="11020"/>
                  <a:pt x="86314" y="16961"/>
                  <a:pt x="90588" y="24294"/>
                </a:cubicBezTo>
                <a:lnTo>
                  <a:pt x="90588" y="24294"/>
                </a:lnTo>
                <a:cubicBezTo>
                  <a:pt x="94784" y="31588"/>
                  <a:pt x="96941" y="39667"/>
                  <a:pt x="97059" y="48529"/>
                </a:cubicBezTo>
                <a:lnTo>
                  <a:pt x="97059" y="48529"/>
                </a:lnTo>
                <a:cubicBezTo>
                  <a:pt x="96941" y="57392"/>
                  <a:pt x="94784" y="65490"/>
                  <a:pt x="90588" y="72824"/>
                </a:cubicBezTo>
                <a:lnTo>
                  <a:pt x="90588" y="72824"/>
                </a:lnTo>
                <a:cubicBezTo>
                  <a:pt x="86314" y="80118"/>
                  <a:pt x="80392" y="86039"/>
                  <a:pt x="72824" y="90588"/>
                </a:cubicBezTo>
                <a:lnTo>
                  <a:pt x="72824" y="90588"/>
                </a:lnTo>
                <a:cubicBezTo>
                  <a:pt x="65098" y="94902"/>
                  <a:pt x="57000" y="97059"/>
                  <a:pt x="48529" y="97059"/>
                </a:cubicBezTo>
                <a:lnTo>
                  <a:pt x="48529" y="97059"/>
                </a:lnTo>
                <a:cubicBezTo>
                  <a:pt x="40059" y="97059"/>
                  <a:pt x="31980" y="94902"/>
                  <a:pt x="24294" y="90588"/>
                </a:cubicBezTo>
                <a:lnTo>
                  <a:pt x="24294" y="90588"/>
                </a:lnTo>
                <a:cubicBezTo>
                  <a:pt x="16686" y="86039"/>
                  <a:pt x="10745" y="80118"/>
                  <a:pt x="6471" y="72824"/>
                </a:cubicBezTo>
                <a:lnTo>
                  <a:pt x="6471" y="72824"/>
                </a:lnTo>
                <a:cubicBezTo>
                  <a:pt x="2275" y="65490"/>
                  <a:pt x="118" y="57392"/>
                  <a:pt x="0" y="48529"/>
                </a:cubicBezTo>
                <a:lnTo>
                  <a:pt x="0" y="48529"/>
                </a:lnTo>
                <a:moveTo>
                  <a:pt x="48529" y="63706"/>
                </a:moveTo>
                <a:lnTo>
                  <a:pt x="48529" y="63706"/>
                </a:lnTo>
                <a:cubicBezTo>
                  <a:pt x="54216" y="63588"/>
                  <a:pt x="58569" y="61059"/>
                  <a:pt x="61588" y="56118"/>
                </a:cubicBezTo>
                <a:lnTo>
                  <a:pt x="61588" y="56118"/>
                </a:lnTo>
                <a:cubicBezTo>
                  <a:pt x="64373" y="51059"/>
                  <a:pt x="64373" y="46000"/>
                  <a:pt x="61588" y="40941"/>
                </a:cubicBezTo>
                <a:lnTo>
                  <a:pt x="61588" y="40941"/>
                </a:lnTo>
                <a:cubicBezTo>
                  <a:pt x="58569" y="36000"/>
                  <a:pt x="54216" y="33471"/>
                  <a:pt x="48529" y="33353"/>
                </a:cubicBezTo>
                <a:lnTo>
                  <a:pt x="48529" y="33353"/>
                </a:lnTo>
                <a:cubicBezTo>
                  <a:pt x="42843" y="33471"/>
                  <a:pt x="38490" y="36000"/>
                  <a:pt x="35471" y="40941"/>
                </a:cubicBezTo>
                <a:lnTo>
                  <a:pt x="35471" y="40941"/>
                </a:lnTo>
                <a:cubicBezTo>
                  <a:pt x="32686" y="46000"/>
                  <a:pt x="32686" y="51059"/>
                  <a:pt x="35471" y="56118"/>
                </a:cubicBezTo>
                <a:lnTo>
                  <a:pt x="35471" y="56118"/>
                </a:lnTo>
                <a:cubicBezTo>
                  <a:pt x="38490" y="61059"/>
                  <a:pt x="42843" y="63588"/>
                  <a:pt x="48529" y="63706"/>
                </a:cubicBezTo>
                <a:lnTo>
                  <a:pt x="48529" y="63706"/>
                </a:lnTo>
                <a:moveTo>
                  <a:pt x="48529" y="21235"/>
                </a:moveTo>
                <a:lnTo>
                  <a:pt x="48529" y="21235"/>
                </a:lnTo>
                <a:cubicBezTo>
                  <a:pt x="53471" y="21235"/>
                  <a:pt x="58020" y="22431"/>
                  <a:pt x="62176" y="24824"/>
                </a:cubicBezTo>
                <a:lnTo>
                  <a:pt x="62176" y="24824"/>
                </a:lnTo>
                <a:lnTo>
                  <a:pt x="62176" y="24824"/>
                </a:lnTo>
                <a:cubicBezTo>
                  <a:pt x="66333" y="27216"/>
                  <a:pt x="69686" y="30569"/>
                  <a:pt x="72235" y="34882"/>
                </a:cubicBezTo>
                <a:lnTo>
                  <a:pt x="72235" y="34882"/>
                </a:lnTo>
                <a:cubicBezTo>
                  <a:pt x="74627" y="39196"/>
                  <a:pt x="75824" y="43745"/>
                  <a:pt x="75824" y="48529"/>
                </a:cubicBezTo>
                <a:lnTo>
                  <a:pt x="75824" y="48529"/>
                </a:lnTo>
                <a:cubicBezTo>
                  <a:pt x="75824" y="53314"/>
                  <a:pt x="74627" y="57863"/>
                  <a:pt x="72235" y="62176"/>
                </a:cubicBezTo>
                <a:lnTo>
                  <a:pt x="72235" y="62176"/>
                </a:lnTo>
                <a:cubicBezTo>
                  <a:pt x="69686" y="66490"/>
                  <a:pt x="66333" y="69843"/>
                  <a:pt x="62176" y="72235"/>
                </a:cubicBezTo>
                <a:lnTo>
                  <a:pt x="62176" y="72235"/>
                </a:lnTo>
                <a:cubicBezTo>
                  <a:pt x="58020" y="74627"/>
                  <a:pt x="53471" y="75824"/>
                  <a:pt x="48529" y="75824"/>
                </a:cubicBezTo>
                <a:lnTo>
                  <a:pt x="48529" y="75824"/>
                </a:lnTo>
                <a:cubicBezTo>
                  <a:pt x="43588" y="75824"/>
                  <a:pt x="39039" y="74627"/>
                  <a:pt x="34882" y="72235"/>
                </a:cubicBezTo>
                <a:lnTo>
                  <a:pt x="34882" y="72235"/>
                </a:lnTo>
                <a:cubicBezTo>
                  <a:pt x="30725" y="69843"/>
                  <a:pt x="27373" y="66490"/>
                  <a:pt x="24824" y="62176"/>
                </a:cubicBezTo>
                <a:lnTo>
                  <a:pt x="24824" y="62176"/>
                </a:lnTo>
                <a:cubicBezTo>
                  <a:pt x="22431" y="57863"/>
                  <a:pt x="21235" y="53314"/>
                  <a:pt x="21235" y="48529"/>
                </a:cubicBezTo>
                <a:lnTo>
                  <a:pt x="21235" y="48529"/>
                </a:lnTo>
                <a:cubicBezTo>
                  <a:pt x="21235" y="43745"/>
                  <a:pt x="22431" y="39196"/>
                  <a:pt x="24824" y="34882"/>
                </a:cubicBezTo>
                <a:lnTo>
                  <a:pt x="24824" y="34882"/>
                </a:lnTo>
                <a:cubicBezTo>
                  <a:pt x="27373" y="30569"/>
                  <a:pt x="30725" y="27216"/>
                  <a:pt x="34882" y="24824"/>
                </a:cubicBezTo>
                <a:lnTo>
                  <a:pt x="34882" y="24824"/>
                </a:lnTo>
                <a:cubicBezTo>
                  <a:pt x="39039" y="22431"/>
                  <a:pt x="43588" y="21235"/>
                  <a:pt x="48529" y="21235"/>
                </a:cubicBezTo>
                <a:lnTo>
                  <a:pt x="48529" y="21235"/>
                </a:lnTo>
                <a:moveTo>
                  <a:pt x="42471" y="48529"/>
                </a:moveTo>
                <a:lnTo>
                  <a:pt x="42471" y="48529"/>
                </a:lnTo>
                <a:cubicBezTo>
                  <a:pt x="42471" y="46765"/>
                  <a:pt x="43039" y="45314"/>
                  <a:pt x="44176" y="44176"/>
                </a:cubicBezTo>
                <a:lnTo>
                  <a:pt x="44176" y="44176"/>
                </a:lnTo>
                <a:lnTo>
                  <a:pt x="44176" y="44176"/>
                </a:lnTo>
                <a:cubicBezTo>
                  <a:pt x="45314" y="43039"/>
                  <a:pt x="46765" y="42471"/>
                  <a:pt x="48529" y="42471"/>
                </a:cubicBezTo>
                <a:lnTo>
                  <a:pt x="48529" y="42471"/>
                </a:lnTo>
                <a:cubicBezTo>
                  <a:pt x="50294" y="42471"/>
                  <a:pt x="51745" y="43039"/>
                  <a:pt x="52882" y="44176"/>
                </a:cubicBezTo>
                <a:lnTo>
                  <a:pt x="52882" y="44176"/>
                </a:lnTo>
                <a:cubicBezTo>
                  <a:pt x="54020" y="45314"/>
                  <a:pt x="54588" y="46765"/>
                  <a:pt x="54588" y="48529"/>
                </a:cubicBezTo>
                <a:lnTo>
                  <a:pt x="54588" y="48529"/>
                </a:lnTo>
                <a:cubicBezTo>
                  <a:pt x="54588" y="50294"/>
                  <a:pt x="54020" y="51745"/>
                  <a:pt x="52882" y="52882"/>
                </a:cubicBezTo>
                <a:lnTo>
                  <a:pt x="52882" y="52882"/>
                </a:lnTo>
                <a:cubicBezTo>
                  <a:pt x="51745" y="54020"/>
                  <a:pt x="50294" y="54588"/>
                  <a:pt x="48529" y="54588"/>
                </a:cubicBezTo>
                <a:lnTo>
                  <a:pt x="48529" y="54588"/>
                </a:lnTo>
                <a:cubicBezTo>
                  <a:pt x="46765" y="54588"/>
                  <a:pt x="45314" y="54020"/>
                  <a:pt x="44176" y="52882"/>
                </a:cubicBezTo>
                <a:lnTo>
                  <a:pt x="44176" y="52882"/>
                </a:lnTo>
                <a:cubicBezTo>
                  <a:pt x="43039" y="51745"/>
                  <a:pt x="42471" y="50294"/>
                  <a:pt x="42471" y="48529"/>
                </a:cubicBezTo>
                <a:lnTo>
                  <a:pt x="42471" y="48529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41415-51"/>
          <p:cNvSpPr/>
          <p:nvPr/>
        </p:nvSpPr>
        <p:spPr>
          <a:xfrm>
            <a:off x="4157663" y="4258866"/>
            <a:ext cx="600075" cy="247650"/>
          </a:xfrm>
          <a:prstGeom prst="roundRect">
            <a:avLst>
              <a:gd name="adj" fmla="val 30769"/>
            </a:avLst>
          </a:prstGeom>
          <a:solidFill>
            <a:srgbClr val="1E6B5E">
              <a:alpha val="4000"/>
            </a:srgbClr>
          </a:solidFill>
          <a:ln w="14288" algn="in">
            <a:solidFill>
              <a:srgbClr val="1E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el-1785639241415-51__text"/>
          <p:cNvSpPr txBox="1"/>
          <p:nvPr/>
        </p:nvSpPr>
        <p:spPr>
          <a:xfrm>
            <a:off x="4157663" y="4258866"/>
            <a:ext cx="600075" cy="2476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同心圆</a:t>
            </a:r>
            <a:endParaRPr/>
          </a:p>
        </p:txBody>
      </p:sp>
      <p:sp>
        <p:nvSpPr>
          <p:cNvPr id="21" name="el-1785639241603-50"/>
          <p:cNvSpPr/>
          <p:nvPr/>
        </p:nvSpPr>
        <p:spPr>
          <a:xfrm>
            <a:off x="6729413" y="4332684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1E6B5E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241413-41"/>
          <p:cNvSpPr txBox="1"/>
          <p:nvPr/>
        </p:nvSpPr>
        <p:spPr>
          <a:xfrm>
            <a:off x="857250" y="3637360"/>
            <a:ext cx="2155031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d &gt; r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⇔ 点在圆外</a:t>
            </a:r>
            <a:endParaRPr/>
          </a:p>
        </p:txBody>
      </p:sp>
      <p:sp>
        <p:nvSpPr>
          <p:cNvPr id="23" name="el-1785639241413-42"/>
          <p:cNvSpPr txBox="1"/>
          <p:nvPr/>
        </p:nvSpPr>
        <p:spPr>
          <a:xfrm>
            <a:off x="3705225" y="3637360"/>
            <a:ext cx="2155031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d = r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⇔ 点在圆上</a:t>
            </a:r>
            <a:endParaRPr/>
          </a:p>
        </p:txBody>
      </p:sp>
      <p:sp>
        <p:nvSpPr>
          <p:cNvPr id="24" name="el-1785639241413-43"/>
          <p:cNvSpPr txBox="1"/>
          <p:nvPr/>
        </p:nvSpPr>
        <p:spPr>
          <a:xfrm>
            <a:off x="6553200" y="3637360"/>
            <a:ext cx="2155031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d &lt; r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⇔ 点在圆内</a:t>
            </a:r>
            <a:endParaRPr/>
          </a:p>
        </p:txBody>
      </p:sp>
      <p:sp>
        <p:nvSpPr>
          <p:cNvPr id="25" name="el-1785639241414-44"/>
          <p:cNvSpPr txBox="1"/>
          <p:nvPr/>
        </p:nvSpPr>
        <p:spPr>
          <a:xfrm>
            <a:off x="2557463" y="4258866"/>
            <a:ext cx="4157663" cy="2476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应用：射击靶图就是一组</a:t>
            </a:r>
            <a:r>
              <a:rPr sz="10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　　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，弹着点离靶心越近环数越高</a:t>
            </a:r>
            <a:endParaRPr/>
          </a:p>
        </p:txBody>
      </p:sp>
      <p:sp>
        <p:nvSpPr>
          <p:cNvPr id="26" name="el-1785639241404-4"/>
          <p:cNvSpPr txBox="1"/>
          <p:nvPr/>
        </p:nvSpPr>
        <p:spPr>
          <a:xfrm>
            <a:off x="8302377" y="4898231"/>
            <a:ext cx="49872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11 / </a:t>
            </a:r>
            <a:r>
              <a:rPr b="1" sz="90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17</a:t>
            </a:r>
            <a:endParaRPr/>
          </a:p>
        </p:txBody>
      </p:sp>
      <p:sp>
        <p:nvSpPr>
          <p:cNvPr id="27" name="el-1785639241404-6"/>
          <p:cNvSpPr/>
          <p:nvPr/>
        </p:nvSpPr>
        <p:spPr>
          <a:xfrm>
            <a:off x="528638" y="234553"/>
            <a:ext cx="285750" cy="21431"/>
          </a:xfrm>
          <a:prstGeom prst="roundRect">
            <a:avLst>
              <a:gd name="adj" fmla="val 50000"/>
            </a:avLst>
          </a:pr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639241406-7"/>
          <p:cNvSpPr/>
          <p:nvPr/>
        </p:nvSpPr>
        <p:spPr>
          <a:xfrm>
            <a:off x="400050" y="736997"/>
            <a:ext cx="2647950" cy="2614613"/>
          </a:xfrm>
          <a:prstGeom prst="roundRect">
            <a:avLst>
              <a:gd name="adj" fmla="val 5829"/>
            </a:avLst>
          </a:prstGeom>
          <a:solidFill>
            <a:srgbClr val="EDE7DC"/>
          </a:solidFill>
          <a:ln>
            <a:noFill/>
          </a:ln>
          <a:effectLst>
            <a:outerShdw blurRad="128588" dist="42863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9" name="el-1785639241416-52"/>
          <p:cNvCxnSpPr/>
          <p:nvPr/>
        </p:nvCxnSpPr>
        <p:spPr>
          <a:xfrm>
            <a:off x="1566863" y="1106091"/>
            <a:ext cx="314325" cy="914"/>
          </a:xfrm>
          <a:prstGeom prst="line">
            <a:avLst/>
          </a:prstGeom>
          <a:ln w="14288" cap="flat">
            <a:solidFill>
              <a:srgbClr val="1E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5639241411-17"/>
          <p:cNvSpPr/>
          <p:nvPr/>
        </p:nvSpPr>
        <p:spPr>
          <a:xfrm>
            <a:off x="1152525" y="1213247"/>
            <a:ext cx="1143000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333" y="50000"/>
                </a:moveTo>
                <a:cubicBezTo>
                  <a:pt x="83333" y="68409"/>
                  <a:pt x="68409" y="83333"/>
                  <a:pt x="50000" y="83333"/>
                </a:cubicBezTo>
                <a:cubicBezTo>
                  <a:pt x="31591" y="83333"/>
                  <a:pt x="16667" y="68409"/>
                  <a:pt x="16667" y="50000"/>
                </a:cubicBezTo>
                <a:cubicBezTo>
                  <a:pt x="16667" y="31591"/>
                  <a:pt x="31591" y="16667"/>
                  <a:pt x="50000" y="16667"/>
                </a:cubicBezTo>
                <a:cubicBezTo>
                  <a:pt x="68409" y="16667"/>
                  <a:pt x="83333" y="31591"/>
                  <a:pt x="83333" y="50000"/>
                </a:cubicBezTo>
                <a:close/>
              </a:path>
            </a:pathLst>
          </a:custGeom>
          <a:noFill/>
          <a:ln w="23813" algn="ctr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el-1785639241411-18"/>
          <p:cNvSpPr/>
          <p:nvPr/>
        </p:nvSpPr>
        <p:spPr>
          <a:xfrm>
            <a:off x="1152525" y="1213247"/>
            <a:ext cx="1143000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083" y="50000"/>
                </a:moveTo>
                <a:cubicBezTo>
                  <a:pt x="52083" y="51151"/>
                  <a:pt x="51151" y="52083"/>
                  <a:pt x="50000" y="52083"/>
                </a:cubicBezTo>
                <a:cubicBezTo>
                  <a:pt x="48849" y="52083"/>
                  <a:pt x="47917" y="51151"/>
                  <a:pt x="47917" y="50000"/>
                </a:cubicBezTo>
                <a:cubicBezTo>
                  <a:pt x="47917" y="48849"/>
                  <a:pt x="48849" y="47917"/>
                  <a:pt x="50000" y="47917"/>
                </a:cubicBezTo>
                <a:cubicBezTo>
                  <a:pt x="51151" y="47917"/>
                  <a:pt x="52083" y="48849"/>
                  <a:pt x="52083" y="50000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9241411-19"/>
          <p:cNvSpPr/>
          <p:nvPr/>
        </p:nvSpPr>
        <p:spPr>
          <a:xfrm>
            <a:off x="1152525" y="1213247"/>
            <a:ext cx="1143000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833" y="25000"/>
                </a:moveTo>
                <a:cubicBezTo>
                  <a:pt x="90833" y="26841"/>
                  <a:pt x="89341" y="28333"/>
                  <a:pt x="87500" y="28333"/>
                </a:cubicBezTo>
                <a:cubicBezTo>
                  <a:pt x="85659" y="28333"/>
                  <a:pt x="84167" y="26841"/>
                  <a:pt x="84167" y="25000"/>
                </a:cubicBezTo>
                <a:cubicBezTo>
                  <a:pt x="84167" y="23159"/>
                  <a:pt x="85659" y="21667"/>
                  <a:pt x="87500" y="21667"/>
                </a:cubicBezTo>
                <a:cubicBezTo>
                  <a:pt x="89341" y="21667"/>
                  <a:pt x="90833" y="23159"/>
                  <a:pt x="90833" y="25000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5639241411-20"/>
          <p:cNvCxnSpPr/>
          <p:nvPr/>
        </p:nvCxnSpPr>
        <p:spPr>
          <a:xfrm flipV="1">
            <a:off x="1724025" y="1498997"/>
            <a:ext cx="428625" cy="285750"/>
          </a:xfrm>
          <a:prstGeom prst="line">
            <a:avLst/>
          </a:prstGeom>
          <a:ln w="14288" cap="flat">
            <a:solidFill>
              <a:srgbClr val="1E6B5E">
                <a:alpha val="7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5639241411-21"/>
          <p:cNvSpPr txBox="1"/>
          <p:nvPr/>
        </p:nvSpPr>
        <p:spPr>
          <a:xfrm>
            <a:off x="1743075" y="1632347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67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O</a:t>
            </a:r>
            <a:endParaRPr/>
          </a:p>
        </p:txBody>
      </p:sp>
      <p:sp>
        <p:nvSpPr>
          <p:cNvPr id="35" name="el-1785639241411-22"/>
          <p:cNvSpPr txBox="1"/>
          <p:nvPr/>
        </p:nvSpPr>
        <p:spPr>
          <a:xfrm>
            <a:off x="2085975" y="1327547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67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P</a:t>
            </a:r>
            <a:endParaRPr/>
          </a:p>
        </p:txBody>
      </p:sp>
      <p:sp>
        <p:nvSpPr>
          <p:cNvPr id="36" name="el-1785639241411-23"/>
          <p:cNvSpPr txBox="1"/>
          <p:nvPr/>
        </p:nvSpPr>
        <p:spPr>
          <a:xfrm>
            <a:off x="1895475" y="1460897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/>
          </a:p>
        </p:txBody>
      </p:sp>
      <p:sp>
        <p:nvSpPr>
          <p:cNvPr id="37" name="el-1785639241603-51"/>
          <p:cNvSpPr/>
          <p:nvPr/>
        </p:nvSpPr>
        <p:spPr>
          <a:xfrm>
            <a:off x="1645444" y="3051870"/>
            <a:ext cx="15716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706" y="14714"/>
                </a:moveTo>
                <a:lnTo>
                  <a:pt x="66706" y="14714"/>
                </a:lnTo>
                <a:lnTo>
                  <a:pt x="78882" y="14714"/>
                </a:lnTo>
                <a:cubicBezTo>
                  <a:pt x="80647" y="14714"/>
                  <a:pt x="82098" y="15405"/>
                  <a:pt x="83235" y="16786"/>
                </a:cubicBezTo>
                <a:lnTo>
                  <a:pt x="83235" y="16786"/>
                </a:lnTo>
                <a:cubicBezTo>
                  <a:pt x="84373" y="18167"/>
                  <a:pt x="84941" y="19929"/>
                  <a:pt x="84941" y="22071"/>
                </a:cubicBezTo>
                <a:lnTo>
                  <a:pt x="84941" y="22071"/>
                </a:lnTo>
                <a:lnTo>
                  <a:pt x="84941" y="81000"/>
                </a:lnTo>
                <a:cubicBezTo>
                  <a:pt x="84941" y="83143"/>
                  <a:pt x="84373" y="84905"/>
                  <a:pt x="83235" y="86286"/>
                </a:cubicBezTo>
                <a:lnTo>
                  <a:pt x="83235" y="86286"/>
                </a:lnTo>
                <a:cubicBezTo>
                  <a:pt x="82098" y="87714"/>
                  <a:pt x="80647" y="88429"/>
                  <a:pt x="78882" y="88429"/>
                </a:cubicBezTo>
                <a:lnTo>
                  <a:pt x="78882" y="88429"/>
                </a:lnTo>
                <a:lnTo>
                  <a:pt x="66706" y="88429"/>
                </a:lnTo>
                <a:cubicBezTo>
                  <a:pt x="64941" y="88429"/>
                  <a:pt x="63490" y="89119"/>
                  <a:pt x="62353" y="90500"/>
                </a:cubicBezTo>
                <a:lnTo>
                  <a:pt x="62353" y="90500"/>
                </a:lnTo>
                <a:cubicBezTo>
                  <a:pt x="61216" y="91881"/>
                  <a:pt x="60647" y="93643"/>
                  <a:pt x="60647" y="95786"/>
                </a:cubicBezTo>
                <a:lnTo>
                  <a:pt x="60647" y="95786"/>
                </a:lnTo>
                <a:cubicBezTo>
                  <a:pt x="60647" y="97929"/>
                  <a:pt x="61216" y="99690"/>
                  <a:pt x="62353" y="101071"/>
                </a:cubicBezTo>
                <a:lnTo>
                  <a:pt x="62353" y="101071"/>
                </a:lnTo>
                <a:cubicBezTo>
                  <a:pt x="63490" y="102452"/>
                  <a:pt x="64941" y="103143"/>
                  <a:pt x="66706" y="103143"/>
                </a:cubicBezTo>
                <a:lnTo>
                  <a:pt x="66706" y="103143"/>
                </a:lnTo>
                <a:lnTo>
                  <a:pt x="78882" y="103143"/>
                </a:lnTo>
                <a:cubicBezTo>
                  <a:pt x="84059" y="103000"/>
                  <a:pt x="88353" y="100857"/>
                  <a:pt x="91765" y="96714"/>
                </a:cubicBezTo>
                <a:lnTo>
                  <a:pt x="91765" y="96714"/>
                </a:lnTo>
                <a:cubicBezTo>
                  <a:pt x="95176" y="92571"/>
                  <a:pt x="96941" y="87333"/>
                  <a:pt x="97059" y="81000"/>
                </a:cubicBezTo>
                <a:lnTo>
                  <a:pt x="97059" y="81000"/>
                </a:lnTo>
                <a:lnTo>
                  <a:pt x="97059" y="22071"/>
                </a:lnTo>
                <a:cubicBezTo>
                  <a:pt x="96941" y="15786"/>
                  <a:pt x="95176" y="10571"/>
                  <a:pt x="91765" y="6429"/>
                </a:cubicBezTo>
                <a:lnTo>
                  <a:pt x="91765" y="6429"/>
                </a:lnTo>
                <a:cubicBezTo>
                  <a:pt x="88353" y="2286"/>
                  <a:pt x="84059" y="143"/>
                  <a:pt x="78882" y="0"/>
                </a:cubicBezTo>
                <a:lnTo>
                  <a:pt x="78882" y="0"/>
                </a:lnTo>
                <a:lnTo>
                  <a:pt x="66706" y="0"/>
                </a:lnTo>
                <a:cubicBezTo>
                  <a:pt x="64941" y="0"/>
                  <a:pt x="63490" y="690"/>
                  <a:pt x="62353" y="2071"/>
                </a:cubicBezTo>
                <a:lnTo>
                  <a:pt x="62353" y="2071"/>
                </a:lnTo>
                <a:cubicBezTo>
                  <a:pt x="61216" y="3452"/>
                  <a:pt x="60647" y="5214"/>
                  <a:pt x="60647" y="7357"/>
                </a:cubicBezTo>
                <a:lnTo>
                  <a:pt x="60647" y="7357"/>
                </a:lnTo>
                <a:cubicBezTo>
                  <a:pt x="60647" y="9500"/>
                  <a:pt x="61216" y="11262"/>
                  <a:pt x="62353" y="12643"/>
                </a:cubicBezTo>
                <a:lnTo>
                  <a:pt x="62353" y="12643"/>
                </a:lnTo>
                <a:cubicBezTo>
                  <a:pt x="63490" y="14024"/>
                  <a:pt x="64941" y="14714"/>
                  <a:pt x="66706" y="14714"/>
                </a:cubicBezTo>
                <a:lnTo>
                  <a:pt x="66706" y="14714"/>
                </a:lnTo>
                <a:moveTo>
                  <a:pt x="65000" y="56857"/>
                </a:moveTo>
                <a:lnTo>
                  <a:pt x="65000" y="56857"/>
                </a:lnTo>
                <a:cubicBezTo>
                  <a:pt x="66137" y="55333"/>
                  <a:pt x="66706" y="53571"/>
                  <a:pt x="66706" y="51571"/>
                </a:cubicBezTo>
                <a:lnTo>
                  <a:pt x="66706" y="51571"/>
                </a:lnTo>
                <a:lnTo>
                  <a:pt x="66706" y="51571"/>
                </a:lnTo>
                <a:cubicBezTo>
                  <a:pt x="66706" y="49571"/>
                  <a:pt x="66137" y="47810"/>
                  <a:pt x="65000" y="46286"/>
                </a:cubicBezTo>
                <a:lnTo>
                  <a:pt x="65000" y="46286"/>
                </a:lnTo>
                <a:lnTo>
                  <a:pt x="40765" y="16786"/>
                </a:lnTo>
                <a:cubicBezTo>
                  <a:pt x="39510" y="15405"/>
                  <a:pt x="38059" y="14714"/>
                  <a:pt x="36412" y="14714"/>
                </a:cubicBezTo>
                <a:lnTo>
                  <a:pt x="36412" y="14714"/>
                </a:lnTo>
                <a:cubicBezTo>
                  <a:pt x="34765" y="14714"/>
                  <a:pt x="33314" y="15405"/>
                  <a:pt x="32059" y="16786"/>
                </a:cubicBezTo>
                <a:lnTo>
                  <a:pt x="32059" y="16786"/>
                </a:lnTo>
                <a:cubicBezTo>
                  <a:pt x="30922" y="18310"/>
                  <a:pt x="30353" y="20071"/>
                  <a:pt x="30353" y="22071"/>
                </a:cubicBezTo>
                <a:lnTo>
                  <a:pt x="30353" y="22071"/>
                </a:lnTo>
                <a:cubicBezTo>
                  <a:pt x="30353" y="24071"/>
                  <a:pt x="30922" y="25833"/>
                  <a:pt x="32059" y="27357"/>
                </a:cubicBezTo>
                <a:lnTo>
                  <a:pt x="32059" y="27357"/>
                </a:lnTo>
                <a:lnTo>
                  <a:pt x="46059" y="44214"/>
                </a:lnTo>
                <a:lnTo>
                  <a:pt x="6059" y="44214"/>
                </a:lnTo>
                <a:cubicBezTo>
                  <a:pt x="4294" y="44214"/>
                  <a:pt x="2843" y="44905"/>
                  <a:pt x="1706" y="46286"/>
                </a:cubicBezTo>
                <a:lnTo>
                  <a:pt x="1706" y="46286"/>
                </a:lnTo>
                <a:cubicBezTo>
                  <a:pt x="569" y="47667"/>
                  <a:pt x="0" y="49429"/>
                  <a:pt x="0" y="51571"/>
                </a:cubicBezTo>
                <a:lnTo>
                  <a:pt x="0" y="51571"/>
                </a:lnTo>
                <a:cubicBezTo>
                  <a:pt x="0" y="53714"/>
                  <a:pt x="569" y="55476"/>
                  <a:pt x="1706" y="56857"/>
                </a:cubicBezTo>
                <a:lnTo>
                  <a:pt x="1706" y="56857"/>
                </a:lnTo>
                <a:cubicBezTo>
                  <a:pt x="2843" y="58238"/>
                  <a:pt x="4294" y="58929"/>
                  <a:pt x="6059" y="58929"/>
                </a:cubicBezTo>
                <a:lnTo>
                  <a:pt x="6059" y="58929"/>
                </a:lnTo>
                <a:lnTo>
                  <a:pt x="46059" y="58929"/>
                </a:lnTo>
                <a:lnTo>
                  <a:pt x="32059" y="75714"/>
                </a:lnTo>
                <a:cubicBezTo>
                  <a:pt x="30922" y="77238"/>
                  <a:pt x="30353" y="79000"/>
                  <a:pt x="30353" y="81000"/>
                </a:cubicBezTo>
                <a:lnTo>
                  <a:pt x="30353" y="81000"/>
                </a:lnTo>
                <a:cubicBezTo>
                  <a:pt x="30353" y="83000"/>
                  <a:pt x="30922" y="84762"/>
                  <a:pt x="32059" y="86286"/>
                </a:cubicBezTo>
                <a:lnTo>
                  <a:pt x="32059" y="86286"/>
                </a:lnTo>
                <a:cubicBezTo>
                  <a:pt x="33314" y="87714"/>
                  <a:pt x="34765" y="88429"/>
                  <a:pt x="36412" y="88429"/>
                </a:cubicBezTo>
                <a:lnTo>
                  <a:pt x="36412" y="88429"/>
                </a:lnTo>
                <a:cubicBezTo>
                  <a:pt x="38059" y="88429"/>
                  <a:pt x="39510" y="87714"/>
                  <a:pt x="40765" y="86286"/>
                </a:cubicBezTo>
                <a:lnTo>
                  <a:pt x="40765" y="86286"/>
                </a:lnTo>
                <a:lnTo>
                  <a:pt x="65000" y="56857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639241406-8"/>
          <p:cNvSpPr/>
          <p:nvPr/>
        </p:nvSpPr>
        <p:spPr>
          <a:xfrm>
            <a:off x="3248025" y="736997"/>
            <a:ext cx="2647950" cy="2614613"/>
          </a:xfrm>
          <a:prstGeom prst="roundRect">
            <a:avLst>
              <a:gd name="adj" fmla="val 5829"/>
            </a:avLst>
          </a:prstGeom>
          <a:solidFill>
            <a:srgbClr val="EDE7DC"/>
          </a:solidFill>
          <a:ln>
            <a:noFill/>
          </a:ln>
          <a:effectLst>
            <a:outerShdw blurRad="128588" dist="42863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39" name="el-1785639241416-53"/>
          <p:cNvCxnSpPr/>
          <p:nvPr/>
        </p:nvCxnSpPr>
        <p:spPr>
          <a:xfrm>
            <a:off x="4414838" y="1106091"/>
            <a:ext cx="314325" cy="914"/>
          </a:xfrm>
          <a:prstGeom prst="line">
            <a:avLst/>
          </a:prstGeom>
          <a:ln w="14288" cap="flat">
            <a:solidFill>
              <a:srgbClr val="1E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5639241411-24"/>
          <p:cNvSpPr/>
          <p:nvPr/>
        </p:nvSpPr>
        <p:spPr>
          <a:xfrm>
            <a:off x="4000500" y="1213247"/>
            <a:ext cx="1143000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333" y="50000"/>
                </a:moveTo>
                <a:cubicBezTo>
                  <a:pt x="83333" y="68409"/>
                  <a:pt x="68409" y="83333"/>
                  <a:pt x="50000" y="83333"/>
                </a:cubicBezTo>
                <a:cubicBezTo>
                  <a:pt x="31591" y="83333"/>
                  <a:pt x="16667" y="68409"/>
                  <a:pt x="16667" y="50000"/>
                </a:cubicBezTo>
                <a:cubicBezTo>
                  <a:pt x="16667" y="31591"/>
                  <a:pt x="31591" y="16667"/>
                  <a:pt x="50000" y="16667"/>
                </a:cubicBezTo>
                <a:cubicBezTo>
                  <a:pt x="68409" y="16667"/>
                  <a:pt x="83333" y="31591"/>
                  <a:pt x="83333" y="50000"/>
                </a:cubicBezTo>
                <a:close/>
              </a:path>
            </a:pathLst>
          </a:custGeom>
          <a:noFill/>
          <a:ln w="23813" algn="ctr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el-1785639241411-25"/>
          <p:cNvSpPr/>
          <p:nvPr/>
        </p:nvSpPr>
        <p:spPr>
          <a:xfrm>
            <a:off x="4000500" y="1213247"/>
            <a:ext cx="1143000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083" y="50000"/>
                </a:moveTo>
                <a:cubicBezTo>
                  <a:pt x="52083" y="51151"/>
                  <a:pt x="51151" y="52083"/>
                  <a:pt x="50000" y="52083"/>
                </a:cubicBezTo>
                <a:cubicBezTo>
                  <a:pt x="48849" y="52083"/>
                  <a:pt x="47917" y="51151"/>
                  <a:pt x="47917" y="50000"/>
                </a:cubicBezTo>
                <a:cubicBezTo>
                  <a:pt x="47917" y="48849"/>
                  <a:pt x="48849" y="47917"/>
                  <a:pt x="50000" y="47917"/>
                </a:cubicBezTo>
                <a:cubicBezTo>
                  <a:pt x="51151" y="47917"/>
                  <a:pt x="52083" y="48849"/>
                  <a:pt x="52083" y="50000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639241411-26"/>
          <p:cNvSpPr/>
          <p:nvPr/>
        </p:nvSpPr>
        <p:spPr>
          <a:xfrm>
            <a:off x="4000500" y="1213247"/>
            <a:ext cx="1143000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6667" y="50000"/>
                </a:moveTo>
                <a:cubicBezTo>
                  <a:pt x="86667" y="51841"/>
                  <a:pt x="85174" y="53333"/>
                  <a:pt x="83333" y="53333"/>
                </a:cubicBezTo>
                <a:cubicBezTo>
                  <a:pt x="81492" y="53333"/>
                  <a:pt x="80000" y="51841"/>
                  <a:pt x="80000" y="50000"/>
                </a:cubicBezTo>
                <a:cubicBezTo>
                  <a:pt x="80000" y="48159"/>
                  <a:pt x="81492" y="46667"/>
                  <a:pt x="83333" y="46667"/>
                </a:cubicBezTo>
                <a:cubicBezTo>
                  <a:pt x="85174" y="46667"/>
                  <a:pt x="86667" y="48159"/>
                  <a:pt x="86667" y="50000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3" name="el-1785639241411-27"/>
          <p:cNvCxnSpPr/>
          <p:nvPr/>
        </p:nvCxnSpPr>
        <p:spPr>
          <a:xfrm>
            <a:off x="4572000" y="1784747"/>
            <a:ext cx="381000" cy="914"/>
          </a:xfrm>
          <a:prstGeom prst="line">
            <a:avLst/>
          </a:prstGeom>
          <a:ln w="14288" cap="flat">
            <a:solidFill>
              <a:srgbClr val="1E6B5E">
                <a:alpha val="7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el-1785639241411-28"/>
          <p:cNvSpPr txBox="1"/>
          <p:nvPr/>
        </p:nvSpPr>
        <p:spPr>
          <a:xfrm>
            <a:off x="4591050" y="1632347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67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O</a:t>
            </a:r>
            <a:endParaRPr/>
          </a:p>
        </p:txBody>
      </p:sp>
      <p:sp>
        <p:nvSpPr>
          <p:cNvPr id="45" name="el-1785639241411-29"/>
          <p:cNvSpPr txBox="1"/>
          <p:nvPr/>
        </p:nvSpPr>
        <p:spPr>
          <a:xfrm>
            <a:off x="4886325" y="1613297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67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P</a:t>
            </a:r>
            <a:endParaRPr/>
          </a:p>
        </p:txBody>
      </p:sp>
      <p:sp>
        <p:nvSpPr>
          <p:cNvPr id="46" name="el-1785639241411-30"/>
          <p:cNvSpPr txBox="1"/>
          <p:nvPr/>
        </p:nvSpPr>
        <p:spPr>
          <a:xfrm>
            <a:off x="4724400" y="1594247"/>
            <a:ext cx="32004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d=r</a:t>
            </a:r>
            <a:endParaRPr/>
          </a:p>
        </p:txBody>
      </p:sp>
      <p:sp>
        <p:nvSpPr>
          <p:cNvPr id="47" name="el-1785639241604-52"/>
          <p:cNvSpPr/>
          <p:nvPr/>
        </p:nvSpPr>
        <p:spPr>
          <a:xfrm>
            <a:off x="4493419" y="3042047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97059"/>
                </a:moveTo>
                <a:lnTo>
                  <a:pt x="48529" y="97059"/>
                </a:lnTo>
                <a:cubicBezTo>
                  <a:pt x="57392" y="96941"/>
                  <a:pt x="65490" y="94784"/>
                  <a:pt x="72824" y="90588"/>
                </a:cubicBezTo>
                <a:lnTo>
                  <a:pt x="72824" y="90588"/>
                </a:lnTo>
                <a:lnTo>
                  <a:pt x="72824" y="90588"/>
                </a:lnTo>
                <a:cubicBezTo>
                  <a:pt x="80118" y="86314"/>
                  <a:pt x="86039" y="80392"/>
                  <a:pt x="90588" y="72824"/>
                </a:cubicBezTo>
                <a:lnTo>
                  <a:pt x="90588" y="72824"/>
                </a:lnTo>
                <a:cubicBezTo>
                  <a:pt x="94902" y="65098"/>
                  <a:pt x="97059" y="57000"/>
                  <a:pt x="97059" y="48529"/>
                </a:cubicBezTo>
                <a:lnTo>
                  <a:pt x="97059" y="48529"/>
                </a:lnTo>
                <a:cubicBezTo>
                  <a:pt x="97059" y="40059"/>
                  <a:pt x="94902" y="31980"/>
                  <a:pt x="90588" y="24294"/>
                </a:cubicBezTo>
                <a:lnTo>
                  <a:pt x="90588" y="24294"/>
                </a:lnTo>
                <a:cubicBezTo>
                  <a:pt x="86039" y="16686"/>
                  <a:pt x="80118" y="10745"/>
                  <a:pt x="72824" y="6471"/>
                </a:cubicBezTo>
                <a:lnTo>
                  <a:pt x="72824" y="6471"/>
                </a:lnTo>
                <a:cubicBezTo>
                  <a:pt x="65490" y="2275"/>
                  <a:pt x="57392" y="118"/>
                  <a:pt x="48529" y="0"/>
                </a:cubicBezTo>
                <a:lnTo>
                  <a:pt x="48529" y="0"/>
                </a:lnTo>
                <a:cubicBezTo>
                  <a:pt x="39667" y="118"/>
                  <a:pt x="31588" y="2275"/>
                  <a:pt x="24294" y="6471"/>
                </a:cubicBezTo>
                <a:lnTo>
                  <a:pt x="24294" y="6471"/>
                </a:lnTo>
                <a:cubicBezTo>
                  <a:pt x="16961" y="10745"/>
                  <a:pt x="11020" y="16686"/>
                  <a:pt x="6471" y="24294"/>
                </a:cubicBezTo>
                <a:lnTo>
                  <a:pt x="6471" y="24294"/>
                </a:lnTo>
                <a:cubicBezTo>
                  <a:pt x="2157" y="31980"/>
                  <a:pt x="0" y="40059"/>
                  <a:pt x="0" y="48529"/>
                </a:cubicBezTo>
                <a:lnTo>
                  <a:pt x="0" y="48529"/>
                </a:lnTo>
                <a:cubicBezTo>
                  <a:pt x="0" y="57000"/>
                  <a:pt x="2157" y="65098"/>
                  <a:pt x="6471" y="72824"/>
                </a:cubicBezTo>
                <a:lnTo>
                  <a:pt x="6471" y="72824"/>
                </a:lnTo>
                <a:cubicBezTo>
                  <a:pt x="11020" y="80392"/>
                  <a:pt x="16961" y="86314"/>
                  <a:pt x="24294" y="90588"/>
                </a:cubicBezTo>
                <a:lnTo>
                  <a:pt x="24294" y="90588"/>
                </a:lnTo>
                <a:cubicBezTo>
                  <a:pt x="31588" y="94784"/>
                  <a:pt x="39667" y="96941"/>
                  <a:pt x="48529" y="97059"/>
                </a:cubicBezTo>
                <a:lnTo>
                  <a:pt x="48529" y="97059"/>
                </a:lnTo>
                <a:moveTo>
                  <a:pt x="69941" y="39647"/>
                </a:moveTo>
                <a:lnTo>
                  <a:pt x="69941" y="39647"/>
                </a:lnTo>
                <a:lnTo>
                  <a:pt x="45706" y="63882"/>
                </a:lnTo>
                <a:cubicBezTo>
                  <a:pt x="43549" y="65647"/>
                  <a:pt x="41392" y="65647"/>
                  <a:pt x="39235" y="63882"/>
                </a:cubicBezTo>
                <a:lnTo>
                  <a:pt x="39235" y="63882"/>
                </a:lnTo>
                <a:lnTo>
                  <a:pt x="27118" y="51765"/>
                </a:lnTo>
                <a:cubicBezTo>
                  <a:pt x="25353" y="49608"/>
                  <a:pt x="25353" y="47451"/>
                  <a:pt x="27118" y="45294"/>
                </a:cubicBezTo>
                <a:lnTo>
                  <a:pt x="27118" y="45294"/>
                </a:lnTo>
                <a:cubicBezTo>
                  <a:pt x="29275" y="43529"/>
                  <a:pt x="31412" y="43529"/>
                  <a:pt x="33529" y="45294"/>
                </a:cubicBezTo>
                <a:lnTo>
                  <a:pt x="33529" y="45294"/>
                </a:lnTo>
                <a:lnTo>
                  <a:pt x="42471" y="54235"/>
                </a:lnTo>
                <a:lnTo>
                  <a:pt x="63529" y="33176"/>
                </a:lnTo>
                <a:cubicBezTo>
                  <a:pt x="65647" y="31412"/>
                  <a:pt x="67784" y="31412"/>
                  <a:pt x="69941" y="33176"/>
                </a:cubicBezTo>
                <a:lnTo>
                  <a:pt x="69941" y="33176"/>
                </a:lnTo>
                <a:cubicBezTo>
                  <a:pt x="71706" y="35333"/>
                  <a:pt x="71706" y="37490"/>
                  <a:pt x="69941" y="39647"/>
                </a:cubicBezTo>
                <a:lnTo>
                  <a:pt x="69941" y="39647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5639241406-9"/>
          <p:cNvSpPr/>
          <p:nvPr/>
        </p:nvSpPr>
        <p:spPr>
          <a:xfrm>
            <a:off x="6096000" y="736997"/>
            <a:ext cx="2647950" cy="2614613"/>
          </a:xfrm>
          <a:prstGeom prst="roundRect">
            <a:avLst>
              <a:gd name="adj" fmla="val 5829"/>
            </a:avLst>
          </a:prstGeom>
          <a:solidFill>
            <a:srgbClr val="EDE7DC"/>
          </a:solidFill>
          <a:ln>
            <a:noFill/>
          </a:ln>
          <a:effectLst>
            <a:outerShdw blurRad="128588" dist="42863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49" name="el-1785639241416-54"/>
          <p:cNvCxnSpPr/>
          <p:nvPr/>
        </p:nvCxnSpPr>
        <p:spPr>
          <a:xfrm>
            <a:off x="7262813" y="1106091"/>
            <a:ext cx="314325" cy="914"/>
          </a:xfrm>
          <a:prstGeom prst="line">
            <a:avLst/>
          </a:prstGeom>
          <a:ln w="14288" cap="flat">
            <a:solidFill>
              <a:srgbClr val="1E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el-1785639241411-31"/>
          <p:cNvSpPr/>
          <p:nvPr/>
        </p:nvSpPr>
        <p:spPr>
          <a:xfrm>
            <a:off x="6848475" y="1213247"/>
            <a:ext cx="1143000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333" y="50000"/>
                </a:moveTo>
                <a:cubicBezTo>
                  <a:pt x="83333" y="68409"/>
                  <a:pt x="68409" y="83333"/>
                  <a:pt x="50000" y="83333"/>
                </a:cubicBezTo>
                <a:cubicBezTo>
                  <a:pt x="31591" y="83333"/>
                  <a:pt x="16667" y="68409"/>
                  <a:pt x="16667" y="50000"/>
                </a:cubicBezTo>
                <a:cubicBezTo>
                  <a:pt x="16667" y="31591"/>
                  <a:pt x="31591" y="16667"/>
                  <a:pt x="50000" y="16667"/>
                </a:cubicBezTo>
                <a:cubicBezTo>
                  <a:pt x="68409" y="16667"/>
                  <a:pt x="83333" y="31591"/>
                  <a:pt x="83333" y="50000"/>
                </a:cubicBezTo>
                <a:close/>
              </a:path>
            </a:pathLst>
          </a:custGeom>
          <a:noFill/>
          <a:ln w="23813" algn="ctr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el-1785639241411-32"/>
          <p:cNvSpPr/>
          <p:nvPr/>
        </p:nvSpPr>
        <p:spPr>
          <a:xfrm>
            <a:off x="6848475" y="1213247"/>
            <a:ext cx="1143000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083" y="50000"/>
                </a:moveTo>
                <a:cubicBezTo>
                  <a:pt x="52083" y="51151"/>
                  <a:pt x="51151" y="52083"/>
                  <a:pt x="50000" y="52083"/>
                </a:cubicBezTo>
                <a:cubicBezTo>
                  <a:pt x="48849" y="52083"/>
                  <a:pt x="47917" y="51151"/>
                  <a:pt x="47917" y="50000"/>
                </a:cubicBezTo>
                <a:cubicBezTo>
                  <a:pt x="47917" y="48849"/>
                  <a:pt x="48849" y="47917"/>
                  <a:pt x="50000" y="47917"/>
                </a:cubicBezTo>
                <a:cubicBezTo>
                  <a:pt x="51151" y="47917"/>
                  <a:pt x="52083" y="48849"/>
                  <a:pt x="52083" y="50000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5639241411-33"/>
          <p:cNvSpPr/>
          <p:nvPr/>
        </p:nvSpPr>
        <p:spPr>
          <a:xfrm>
            <a:off x="6848475" y="1213247"/>
            <a:ext cx="1143000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000" y="37500"/>
                </a:moveTo>
                <a:cubicBezTo>
                  <a:pt x="70000" y="39341"/>
                  <a:pt x="68508" y="40833"/>
                  <a:pt x="66667" y="40833"/>
                </a:cubicBezTo>
                <a:cubicBezTo>
                  <a:pt x="64826" y="40833"/>
                  <a:pt x="63333" y="39341"/>
                  <a:pt x="63333" y="37500"/>
                </a:cubicBezTo>
                <a:cubicBezTo>
                  <a:pt x="63333" y="35659"/>
                  <a:pt x="64826" y="34167"/>
                  <a:pt x="66667" y="34167"/>
                </a:cubicBezTo>
                <a:cubicBezTo>
                  <a:pt x="68508" y="34167"/>
                  <a:pt x="70000" y="35659"/>
                  <a:pt x="70000" y="37500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3" name="el-1785639241411-34"/>
          <p:cNvCxnSpPr/>
          <p:nvPr/>
        </p:nvCxnSpPr>
        <p:spPr>
          <a:xfrm flipV="1">
            <a:off x="7419975" y="1641872"/>
            <a:ext cx="190500" cy="142875"/>
          </a:xfrm>
          <a:prstGeom prst="line">
            <a:avLst/>
          </a:prstGeom>
          <a:ln w="14288" cap="flat">
            <a:solidFill>
              <a:srgbClr val="1E6B5E">
                <a:alpha val="7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el-1785639241411-35"/>
          <p:cNvSpPr txBox="1"/>
          <p:nvPr/>
        </p:nvSpPr>
        <p:spPr>
          <a:xfrm>
            <a:off x="7439025" y="1632347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67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O</a:t>
            </a:r>
            <a:endParaRPr/>
          </a:p>
        </p:txBody>
      </p:sp>
      <p:sp>
        <p:nvSpPr>
          <p:cNvPr id="55" name="el-1785639241411-36"/>
          <p:cNvSpPr txBox="1"/>
          <p:nvPr/>
        </p:nvSpPr>
        <p:spPr>
          <a:xfrm>
            <a:off x="7543800" y="1470422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67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P</a:t>
            </a:r>
            <a:endParaRPr/>
          </a:p>
        </p:txBody>
      </p:sp>
      <p:sp>
        <p:nvSpPr>
          <p:cNvPr id="56" name="el-1785639241411-37"/>
          <p:cNvSpPr txBox="1"/>
          <p:nvPr/>
        </p:nvSpPr>
        <p:spPr>
          <a:xfrm>
            <a:off x="7477125" y="1537097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/>
          </a:p>
        </p:txBody>
      </p:sp>
      <p:sp>
        <p:nvSpPr>
          <p:cNvPr id="57" name="el-1785639241605-53"/>
          <p:cNvSpPr/>
          <p:nvPr/>
        </p:nvSpPr>
        <p:spPr>
          <a:xfrm>
            <a:off x="7341394" y="3042047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97059"/>
                </a:moveTo>
                <a:lnTo>
                  <a:pt x="48529" y="97059"/>
                </a:lnTo>
                <a:cubicBezTo>
                  <a:pt x="57392" y="96941"/>
                  <a:pt x="65490" y="94784"/>
                  <a:pt x="72824" y="90588"/>
                </a:cubicBezTo>
                <a:lnTo>
                  <a:pt x="72824" y="90588"/>
                </a:lnTo>
                <a:lnTo>
                  <a:pt x="72824" y="90588"/>
                </a:lnTo>
                <a:cubicBezTo>
                  <a:pt x="80118" y="86314"/>
                  <a:pt x="86039" y="80392"/>
                  <a:pt x="90588" y="72824"/>
                </a:cubicBezTo>
                <a:lnTo>
                  <a:pt x="90588" y="72824"/>
                </a:lnTo>
                <a:cubicBezTo>
                  <a:pt x="94902" y="65098"/>
                  <a:pt x="97059" y="57000"/>
                  <a:pt x="97059" y="48529"/>
                </a:cubicBezTo>
                <a:lnTo>
                  <a:pt x="97059" y="48529"/>
                </a:lnTo>
                <a:cubicBezTo>
                  <a:pt x="97059" y="40059"/>
                  <a:pt x="94902" y="31980"/>
                  <a:pt x="90588" y="24294"/>
                </a:cubicBezTo>
                <a:lnTo>
                  <a:pt x="90588" y="24294"/>
                </a:lnTo>
                <a:cubicBezTo>
                  <a:pt x="86039" y="16686"/>
                  <a:pt x="80118" y="10745"/>
                  <a:pt x="72824" y="6471"/>
                </a:cubicBezTo>
                <a:lnTo>
                  <a:pt x="72824" y="6471"/>
                </a:lnTo>
                <a:cubicBezTo>
                  <a:pt x="65490" y="2275"/>
                  <a:pt x="57392" y="118"/>
                  <a:pt x="48529" y="0"/>
                </a:cubicBezTo>
                <a:lnTo>
                  <a:pt x="48529" y="0"/>
                </a:lnTo>
                <a:cubicBezTo>
                  <a:pt x="39667" y="118"/>
                  <a:pt x="31588" y="2275"/>
                  <a:pt x="24294" y="6471"/>
                </a:cubicBezTo>
                <a:lnTo>
                  <a:pt x="24294" y="6471"/>
                </a:lnTo>
                <a:cubicBezTo>
                  <a:pt x="16961" y="10745"/>
                  <a:pt x="11020" y="16686"/>
                  <a:pt x="6471" y="24294"/>
                </a:cubicBezTo>
                <a:lnTo>
                  <a:pt x="6471" y="24294"/>
                </a:lnTo>
                <a:cubicBezTo>
                  <a:pt x="2157" y="31980"/>
                  <a:pt x="0" y="40059"/>
                  <a:pt x="0" y="48529"/>
                </a:cubicBezTo>
                <a:lnTo>
                  <a:pt x="0" y="48529"/>
                </a:lnTo>
                <a:cubicBezTo>
                  <a:pt x="0" y="57000"/>
                  <a:pt x="2157" y="65098"/>
                  <a:pt x="6471" y="72824"/>
                </a:cubicBezTo>
                <a:lnTo>
                  <a:pt x="6471" y="72824"/>
                </a:lnTo>
                <a:cubicBezTo>
                  <a:pt x="11020" y="80392"/>
                  <a:pt x="16961" y="86314"/>
                  <a:pt x="24294" y="90588"/>
                </a:cubicBezTo>
                <a:lnTo>
                  <a:pt x="24294" y="90588"/>
                </a:lnTo>
                <a:cubicBezTo>
                  <a:pt x="31588" y="94784"/>
                  <a:pt x="39667" y="96941"/>
                  <a:pt x="48529" y="97059"/>
                </a:cubicBezTo>
                <a:lnTo>
                  <a:pt x="48529" y="97059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el-1785639241404-5"/>
          <p:cNvSpPr txBox="1"/>
          <p:nvPr/>
        </p:nvSpPr>
        <p:spPr>
          <a:xfrm>
            <a:off x="400050" y="116681"/>
            <a:ext cx="2350294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113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点和圆的位置关系</a:t>
            </a:r>
            <a:endParaRPr/>
          </a:p>
        </p:txBody>
      </p:sp>
      <p:sp>
        <p:nvSpPr>
          <p:cNvPr id="59" name="el-1785639241414-45"/>
          <p:cNvSpPr txBox="1"/>
          <p:nvPr/>
        </p:nvSpPr>
        <p:spPr>
          <a:xfrm>
            <a:off x="1566863" y="879872"/>
            <a:ext cx="38576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13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圆外</a:t>
            </a:r>
            <a:endParaRPr/>
          </a:p>
        </p:txBody>
      </p:sp>
      <p:sp>
        <p:nvSpPr>
          <p:cNvPr id="60" name="el-1785639241412-38"/>
          <p:cNvSpPr txBox="1"/>
          <p:nvPr/>
        </p:nvSpPr>
        <p:spPr>
          <a:xfrm>
            <a:off x="1531814" y="2456259"/>
            <a:ext cx="463004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d </a:t>
            </a: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&gt;</a:t>
            </a:r>
            <a:r>
              <a:rPr b="1"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r</a:t>
            </a:r>
            <a:endParaRPr/>
          </a:p>
        </p:txBody>
      </p:sp>
      <p:sp>
        <p:nvSpPr>
          <p:cNvPr id="61" name="el-1785639241414-46"/>
          <p:cNvSpPr txBox="1"/>
          <p:nvPr/>
        </p:nvSpPr>
        <p:spPr>
          <a:xfrm>
            <a:off x="1438275" y="2737247"/>
            <a:ext cx="64293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555555"/>
                </a:solidFill>
                <a:latin typeface="Microsoft YaHei"/>
                <a:ea typeface="Microsoft YaHei"/>
                <a:cs typeface="Microsoft YaHei"/>
              </a:rPr>
              <a:t>点在圆外</a:t>
            </a:r>
            <a:endParaRPr/>
          </a:p>
        </p:txBody>
      </p:sp>
      <p:sp>
        <p:nvSpPr>
          <p:cNvPr id="62" name="el-1785639241414-47"/>
          <p:cNvSpPr txBox="1"/>
          <p:nvPr/>
        </p:nvSpPr>
        <p:spPr>
          <a:xfrm>
            <a:off x="4414838" y="879872"/>
            <a:ext cx="38576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13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圆上</a:t>
            </a:r>
            <a:endParaRPr/>
          </a:p>
        </p:txBody>
      </p:sp>
      <p:sp>
        <p:nvSpPr>
          <p:cNvPr id="63" name="el-1785639241412-39"/>
          <p:cNvSpPr txBox="1"/>
          <p:nvPr/>
        </p:nvSpPr>
        <p:spPr>
          <a:xfrm>
            <a:off x="4379788" y="2456259"/>
            <a:ext cx="463004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d </a:t>
            </a: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=</a:t>
            </a:r>
            <a:r>
              <a:rPr b="1"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r</a:t>
            </a:r>
            <a:endParaRPr/>
          </a:p>
        </p:txBody>
      </p:sp>
      <p:sp>
        <p:nvSpPr>
          <p:cNvPr id="64" name="el-1785639241414-48"/>
          <p:cNvSpPr txBox="1"/>
          <p:nvPr/>
        </p:nvSpPr>
        <p:spPr>
          <a:xfrm>
            <a:off x="4286250" y="2737247"/>
            <a:ext cx="64293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555555"/>
                </a:solidFill>
                <a:latin typeface="Microsoft YaHei"/>
                <a:ea typeface="Microsoft YaHei"/>
                <a:cs typeface="Microsoft YaHei"/>
              </a:rPr>
              <a:t>点在圆上</a:t>
            </a:r>
            <a:endParaRPr/>
          </a:p>
        </p:txBody>
      </p:sp>
      <p:sp>
        <p:nvSpPr>
          <p:cNvPr id="65" name="el-1785639241414-49"/>
          <p:cNvSpPr txBox="1"/>
          <p:nvPr/>
        </p:nvSpPr>
        <p:spPr>
          <a:xfrm>
            <a:off x="7262813" y="879872"/>
            <a:ext cx="38576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13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圆内</a:t>
            </a:r>
            <a:endParaRPr/>
          </a:p>
        </p:txBody>
      </p:sp>
      <p:sp>
        <p:nvSpPr>
          <p:cNvPr id="66" name="el-1785639241412-40"/>
          <p:cNvSpPr txBox="1"/>
          <p:nvPr/>
        </p:nvSpPr>
        <p:spPr>
          <a:xfrm>
            <a:off x="7227764" y="2456259"/>
            <a:ext cx="463004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d </a:t>
            </a: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&lt;</a:t>
            </a:r>
            <a:r>
              <a:rPr b="1"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r</a:t>
            </a:r>
            <a:endParaRPr/>
          </a:p>
        </p:txBody>
      </p:sp>
      <p:sp>
        <p:nvSpPr>
          <p:cNvPr id="67" name="el-1785639241415-50"/>
          <p:cNvSpPr txBox="1"/>
          <p:nvPr/>
        </p:nvSpPr>
        <p:spPr>
          <a:xfrm>
            <a:off x="7134225" y="2737247"/>
            <a:ext cx="64293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555555"/>
                </a:solidFill>
                <a:latin typeface="Microsoft YaHei"/>
                <a:ea typeface="Microsoft YaHei"/>
                <a:cs typeface="Microsoft YaHei"/>
              </a:rPr>
              <a:t>点在圆内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6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41422-1"/>
          <p:cNvSpPr/>
          <p:nvPr/>
        </p:nvSpPr>
        <p:spPr>
          <a:xfrm>
            <a:off x="7429500" y="3571875"/>
            <a:ext cx="1714500" cy="1571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00000"/>
                </a:moveTo>
                <a:lnTo>
                  <a:pt x="10522" y="100000"/>
                </a:lnTo>
                <a:lnTo>
                  <a:pt x="9833" y="98988"/>
                </a:lnTo>
                <a:lnTo>
                  <a:pt x="6889" y="93636"/>
                </a:lnTo>
                <a:lnTo>
                  <a:pt x="4439" y="87988"/>
                </a:lnTo>
                <a:lnTo>
                  <a:pt x="2511" y="82109"/>
                </a:lnTo>
                <a:lnTo>
                  <a:pt x="1122" y="76048"/>
                </a:lnTo>
                <a:lnTo>
                  <a:pt x="283" y="69873"/>
                </a:lnTo>
                <a:lnTo>
                  <a:pt x="0" y="63636"/>
                </a:lnTo>
                <a:lnTo>
                  <a:pt x="283" y="57400"/>
                </a:lnTo>
                <a:lnTo>
                  <a:pt x="1122" y="51224"/>
                </a:lnTo>
                <a:lnTo>
                  <a:pt x="2511" y="45164"/>
                </a:lnTo>
                <a:lnTo>
                  <a:pt x="4439" y="39285"/>
                </a:lnTo>
                <a:lnTo>
                  <a:pt x="6889" y="33636"/>
                </a:lnTo>
                <a:lnTo>
                  <a:pt x="9833" y="28285"/>
                </a:lnTo>
                <a:lnTo>
                  <a:pt x="13239" y="23267"/>
                </a:lnTo>
                <a:lnTo>
                  <a:pt x="17083" y="18636"/>
                </a:lnTo>
                <a:lnTo>
                  <a:pt x="21328" y="14442"/>
                </a:lnTo>
                <a:lnTo>
                  <a:pt x="25928" y="10727"/>
                </a:lnTo>
                <a:lnTo>
                  <a:pt x="30833" y="7515"/>
                </a:lnTo>
                <a:lnTo>
                  <a:pt x="36011" y="4842"/>
                </a:lnTo>
                <a:lnTo>
                  <a:pt x="41400" y="2739"/>
                </a:lnTo>
                <a:lnTo>
                  <a:pt x="46956" y="1224"/>
                </a:lnTo>
                <a:lnTo>
                  <a:pt x="52617" y="309"/>
                </a:lnTo>
                <a:lnTo>
                  <a:pt x="58333" y="0"/>
                </a:lnTo>
                <a:lnTo>
                  <a:pt x="64050" y="309"/>
                </a:lnTo>
                <a:lnTo>
                  <a:pt x="69711" y="1224"/>
                </a:lnTo>
                <a:lnTo>
                  <a:pt x="75267" y="2739"/>
                </a:lnTo>
                <a:lnTo>
                  <a:pt x="80656" y="4842"/>
                </a:lnTo>
                <a:lnTo>
                  <a:pt x="85833" y="7515"/>
                </a:lnTo>
                <a:lnTo>
                  <a:pt x="90739" y="10727"/>
                </a:lnTo>
                <a:lnTo>
                  <a:pt x="95339" y="14442"/>
                </a:lnTo>
                <a:lnTo>
                  <a:pt x="99583" y="18636"/>
                </a:lnTo>
                <a:lnTo>
                  <a:pt x="100000" y="19139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1E6B5E">
                <a:alpha val="1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" name="el-1785639241422-2"/>
          <p:cNvSpPr/>
          <p:nvPr/>
        </p:nvSpPr>
        <p:spPr>
          <a:xfrm>
            <a:off x="7729538" y="3871913"/>
            <a:ext cx="1428750" cy="1428750"/>
          </a:xfrm>
          <a:prstGeom prst="ellipse">
            <a:avLst/>
          </a:prstGeom>
          <a:noFill/>
          <a:ln w="14288" algn="in">
            <a:solidFill>
              <a:srgbClr val="1E6B5E">
                <a:alpha val="1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" name="el-1785639241422-3"/>
          <p:cNvSpPr/>
          <p:nvPr/>
        </p:nvSpPr>
        <p:spPr>
          <a:xfrm>
            <a:off x="8015288" y="4157663"/>
            <a:ext cx="857250" cy="857250"/>
          </a:xfrm>
          <a:prstGeom prst="ellipse">
            <a:avLst/>
          </a:prstGeom>
          <a:noFill/>
          <a:ln w="14288" algn="in">
            <a:solidFill>
              <a:srgbClr val="1E6B5E">
                <a:alpha val="8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" name="el-1785639241424-7"/>
          <p:cNvSpPr/>
          <p:nvPr/>
        </p:nvSpPr>
        <p:spPr>
          <a:xfrm>
            <a:off x="400050" y="1050131"/>
            <a:ext cx="2667000" cy="2386013"/>
          </a:xfrm>
          <a:prstGeom prst="roundRect">
            <a:avLst>
              <a:gd name="adj" fmla="val 6387"/>
            </a:avLst>
          </a:prstGeom>
          <a:solidFill>
            <a:srgbClr val="EDE7DC"/>
          </a:solidFill>
          <a:ln>
            <a:noFill/>
          </a:ln>
          <a:effectLst>
            <a:outerShdw blurRad="85725" dist="28575" dir="5400000" sx="100000" sy="100000" kx="0" ky="0" algn="ctr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el-1785639241609-57"/>
          <p:cNvSpPr/>
          <p:nvPr/>
        </p:nvSpPr>
        <p:spPr>
          <a:xfrm>
            <a:off x="1437084" y="1268016"/>
            <a:ext cx="157163" cy="785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176" y="99500"/>
                </a:moveTo>
                <a:lnTo>
                  <a:pt x="77176" y="99500"/>
                </a:lnTo>
                <a:lnTo>
                  <a:pt x="95353" y="60875"/>
                </a:lnTo>
                <a:cubicBezTo>
                  <a:pt x="96490" y="58125"/>
                  <a:pt x="97059" y="55042"/>
                  <a:pt x="97059" y="51625"/>
                </a:cubicBezTo>
                <a:lnTo>
                  <a:pt x="97059" y="51625"/>
                </a:lnTo>
                <a:cubicBezTo>
                  <a:pt x="97059" y="48125"/>
                  <a:pt x="96490" y="45000"/>
                  <a:pt x="95353" y="42250"/>
                </a:cubicBezTo>
                <a:lnTo>
                  <a:pt x="95353" y="42250"/>
                </a:lnTo>
                <a:lnTo>
                  <a:pt x="77176" y="3625"/>
                </a:lnTo>
                <a:cubicBezTo>
                  <a:pt x="75882" y="1208"/>
                  <a:pt x="74431" y="0"/>
                  <a:pt x="72824" y="0"/>
                </a:cubicBezTo>
                <a:lnTo>
                  <a:pt x="72824" y="0"/>
                </a:lnTo>
                <a:cubicBezTo>
                  <a:pt x="71176" y="0"/>
                  <a:pt x="69706" y="1208"/>
                  <a:pt x="68412" y="3625"/>
                </a:cubicBezTo>
                <a:lnTo>
                  <a:pt x="68412" y="3625"/>
                </a:lnTo>
                <a:cubicBezTo>
                  <a:pt x="67275" y="6292"/>
                  <a:pt x="66706" y="9375"/>
                  <a:pt x="66706" y="12875"/>
                </a:cubicBezTo>
                <a:lnTo>
                  <a:pt x="66706" y="12875"/>
                </a:lnTo>
                <a:cubicBezTo>
                  <a:pt x="66706" y="16375"/>
                  <a:pt x="67275" y="19458"/>
                  <a:pt x="68412" y="22125"/>
                </a:cubicBezTo>
                <a:lnTo>
                  <a:pt x="68412" y="22125"/>
                </a:lnTo>
                <a:lnTo>
                  <a:pt x="76412" y="38625"/>
                </a:lnTo>
                <a:lnTo>
                  <a:pt x="20647" y="38625"/>
                </a:lnTo>
                <a:lnTo>
                  <a:pt x="28647" y="22125"/>
                </a:lnTo>
                <a:cubicBezTo>
                  <a:pt x="29784" y="19458"/>
                  <a:pt x="30353" y="16375"/>
                  <a:pt x="30353" y="12875"/>
                </a:cubicBezTo>
                <a:lnTo>
                  <a:pt x="30353" y="12875"/>
                </a:lnTo>
                <a:cubicBezTo>
                  <a:pt x="30353" y="9375"/>
                  <a:pt x="29784" y="6292"/>
                  <a:pt x="28647" y="3625"/>
                </a:cubicBezTo>
                <a:lnTo>
                  <a:pt x="28647" y="3625"/>
                </a:lnTo>
                <a:cubicBezTo>
                  <a:pt x="27353" y="1208"/>
                  <a:pt x="25902" y="0"/>
                  <a:pt x="24294" y="0"/>
                </a:cubicBezTo>
                <a:lnTo>
                  <a:pt x="24294" y="0"/>
                </a:lnTo>
                <a:cubicBezTo>
                  <a:pt x="22647" y="0"/>
                  <a:pt x="21176" y="1208"/>
                  <a:pt x="19882" y="3625"/>
                </a:cubicBezTo>
                <a:lnTo>
                  <a:pt x="19882" y="3625"/>
                </a:lnTo>
                <a:lnTo>
                  <a:pt x="1706" y="42250"/>
                </a:lnTo>
                <a:cubicBezTo>
                  <a:pt x="569" y="45000"/>
                  <a:pt x="0" y="48125"/>
                  <a:pt x="0" y="51625"/>
                </a:cubicBezTo>
                <a:lnTo>
                  <a:pt x="0" y="51625"/>
                </a:lnTo>
                <a:cubicBezTo>
                  <a:pt x="0" y="55042"/>
                  <a:pt x="569" y="58125"/>
                  <a:pt x="1706" y="60875"/>
                </a:cubicBezTo>
                <a:lnTo>
                  <a:pt x="1706" y="60875"/>
                </a:lnTo>
                <a:lnTo>
                  <a:pt x="19882" y="99500"/>
                </a:lnTo>
                <a:cubicBezTo>
                  <a:pt x="21176" y="101917"/>
                  <a:pt x="22647" y="103125"/>
                  <a:pt x="24294" y="103125"/>
                </a:cubicBezTo>
                <a:lnTo>
                  <a:pt x="24294" y="103125"/>
                </a:lnTo>
                <a:cubicBezTo>
                  <a:pt x="25902" y="103125"/>
                  <a:pt x="27353" y="101917"/>
                  <a:pt x="28647" y="99500"/>
                </a:cubicBezTo>
                <a:lnTo>
                  <a:pt x="28647" y="99500"/>
                </a:lnTo>
                <a:cubicBezTo>
                  <a:pt x="29784" y="96833"/>
                  <a:pt x="30353" y="93750"/>
                  <a:pt x="30353" y="90250"/>
                </a:cubicBezTo>
                <a:lnTo>
                  <a:pt x="30353" y="90250"/>
                </a:lnTo>
                <a:cubicBezTo>
                  <a:pt x="30353" y="86750"/>
                  <a:pt x="29784" y="83667"/>
                  <a:pt x="28647" y="81000"/>
                </a:cubicBezTo>
                <a:lnTo>
                  <a:pt x="28647" y="81000"/>
                </a:lnTo>
                <a:lnTo>
                  <a:pt x="20647" y="64500"/>
                </a:lnTo>
                <a:lnTo>
                  <a:pt x="76412" y="64500"/>
                </a:lnTo>
                <a:lnTo>
                  <a:pt x="68412" y="81000"/>
                </a:lnTo>
                <a:cubicBezTo>
                  <a:pt x="67275" y="83667"/>
                  <a:pt x="66706" y="86750"/>
                  <a:pt x="66706" y="90250"/>
                </a:cubicBezTo>
                <a:lnTo>
                  <a:pt x="66706" y="90250"/>
                </a:lnTo>
                <a:cubicBezTo>
                  <a:pt x="66706" y="93750"/>
                  <a:pt x="67275" y="96833"/>
                  <a:pt x="68412" y="99500"/>
                </a:cubicBezTo>
                <a:lnTo>
                  <a:pt x="68412" y="99500"/>
                </a:lnTo>
                <a:cubicBezTo>
                  <a:pt x="69706" y="101917"/>
                  <a:pt x="71176" y="103125"/>
                  <a:pt x="72824" y="103125"/>
                </a:cubicBezTo>
                <a:lnTo>
                  <a:pt x="72824" y="103125"/>
                </a:lnTo>
                <a:cubicBezTo>
                  <a:pt x="74431" y="103125"/>
                  <a:pt x="75882" y="101917"/>
                  <a:pt x="77176" y="99500"/>
                </a:cubicBezTo>
                <a:lnTo>
                  <a:pt x="77176" y="99500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241433-30"/>
          <p:cNvSpPr/>
          <p:nvPr/>
        </p:nvSpPr>
        <p:spPr>
          <a:xfrm>
            <a:off x="1162050" y="1507331"/>
            <a:ext cx="1143000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375" y="50000"/>
                </a:moveTo>
                <a:cubicBezTo>
                  <a:pt x="84375" y="71697"/>
                  <a:pt x="68985" y="89286"/>
                  <a:pt x="50000" y="89286"/>
                </a:cubicBezTo>
                <a:cubicBezTo>
                  <a:pt x="31015" y="89286"/>
                  <a:pt x="15625" y="71697"/>
                  <a:pt x="15625" y="50000"/>
                </a:cubicBezTo>
                <a:cubicBezTo>
                  <a:pt x="15625" y="28303"/>
                  <a:pt x="31015" y="10714"/>
                  <a:pt x="50000" y="10714"/>
                </a:cubicBezTo>
                <a:cubicBezTo>
                  <a:pt x="68985" y="10714"/>
                  <a:pt x="84375" y="28303"/>
                  <a:pt x="84375" y="50000"/>
                </a:cubicBezTo>
                <a:close/>
              </a:path>
            </a:pathLst>
          </a:custGeom>
          <a:noFill/>
          <a:ln w="17859" algn="ctr">
            <a:solidFill>
              <a:srgbClr val="C4BA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5639241433-31"/>
          <p:cNvSpPr/>
          <p:nvPr/>
        </p:nvSpPr>
        <p:spPr>
          <a:xfrm>
            <a:off x="1162050" y="1507331"/>
            <a:ext cx="1143000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" y="50000"/>
                </a:moveTo>
                <a:lnTo>
                  <a:pt x="95000" y="50000"/>
                </a:lnTo>
              </a:path>
            </a:pathLst>
          </a:custGeom>
          <a:solidFill>
            <a:srgbClr val="000000">
              <a:alpha val="90000"/>
            </a:srgbClr>
          </a:solidFill>
          <a:ln w="21431" algn="ctr">
            <a:solidFill>
              <a:srgbClr val="1E6B5E">
                <a:alpha val="9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9" name="el-1785639241433-32"/>
          <p:cNvSpPr/>
          <p:nvPr/>
        </p:nvSpPr>
        <p:spPr>
          <a:xfrm>
            <a:off x="1162050" y="1507331"/>
            <a:ext cx="1143000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375" y="50000"/>
                </a:moveTo>
                <a:cubicBezTo>
                  <a:pt x="24375" y="51578"/>
                  <a:pt x="23256" y="52857"/>
                  <a:pt x="21875" y="52857"/>
                </a:cubicBezTo>
                <a:cubicBezTo>
                  <a:pt x="20494" y="52857"/>
                  <a:pt x="19375" y="51578"/>
                  <a:pt x="19375" y="50000"/>
                </a:cubicBezTo>
                <a:cubicBezTo>
                  <a:pt x="19375" y="48422"/>
                  <a:pt x="20494" y="47143"/>
                  <a:pt x="21875" y="47143"/>
                </a:cubicBezTo>
                <a:cubicBezTo>
                  <a:pt x="23256" y="47143"/>
                  <a:pt x="24375" y="48422"/>
                  <a:pt x="24375" y="50000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241433-33"/>
          <p:cNvSpPr/>
          <p:nvPr/>
        </p:nvSpPr>
        <p:spPr>
          <a:xfrm>
            <a:off x="1162050" y="1507331"/>
            <a:ext cx="1143000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625" y="50000"/>
                </a:moveTo>
                <a:cubicBezTo>
                  <a:pt x="80625" y="51578"/>
                  <a:pt x="79506" y="52857"/>
                  <a:pt x="78125" y="52857"/>
                </a:cubicBezTo>
                <a:cubicBezTo>
                  <a:pt x="76744" y="52857"/>
                  <a:pt x="75625" y="51578"/>
                  <a:pt x="75625" y="50000"/>
                </a:cubicBezTo>
                <a:cubicBezTo>
                  <a:pt x="75625" y="48422"/>
                  <a:pt x="76744" y="47143"/>
                  <a:pt x="78125" y="47143"/>
                </a:cubicBezTo>
                <a:cubicBezTo>
                  <a:pt x="79506" y="47143"/>
                  <a:pt x="80625" y="48422"/>
                  <a:pt x="80625" y="50000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41433-34"/>
          <p:cNvSpPr/>
          <p:nvPr/>
        </p:nvSpPr>
        <p:spPr>
          <a:xfrm>
            <a:off x="1162050" y="1507331"/>
            <a:ext cx="1143000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lnTo>
                  <a:pt x="50000" y="21429"/>
                </a:lnTo>
              </a:path>
            </a:pathLst>
          </a:custGeom>
          <a:solidFill>
            <a:srgbClr val="000000"/>
          </a:solidFill>
          <a:ln w="10716" algn="ctr">
            <a:solidFill>
              <a:srgbClr val="C4BAA8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12" name="el-1785639241433-35"/>
          <p:cNvSpPr txBox="1"/>
          <p:nvPr/>
        </p:nvSpPr>
        <p:spPr>
          <a:xfrm>
            <a:off x="1319213" y="1850231"/>
            <a:ext cx="200025" cy="160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13" name="el-1785639241433-36"/>
          <p:cNvSpPr txBox="1"/>
          <p:nvPr/>
        </p:nvSpPr>
        <p:spPr>
          <a:xfrm>
            <a:off x="2090738" y="1850231"/>
            <a:ext cx="200025" cy="160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/>
          </a:p>
        </p:txBody>
      </p:sp>
      <p:sp>
        <p:nvSpPr>
          <p:cNvPr id="14" name="el-1785639241434-37"/>
          <p:cNvSpPr txBox="1"/>
          <p:nvPr/>
        </p:nvSpPr>
        <p:spPr>
          <a:xfrm>
            <a:off x="1590675" y="1707356"/>
            <a:ext cx="200025" cy="160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/>
          </a:p>
        </p:txBody>
      </p:sp>
      <p:sp>
        <p:nvSpPr>
          <p:cNvPr id="15" name="el-1785639241428-19"/>
          <p:cNvSpPr/>
          <p:nvPr/>
        </p:nvSpPr>
        <p:spPr>
          <a:xfrm>
            <a:off x="1467817" y="2607469"/>
            <a:ext cx="531465" cy="200025"/>
          </a:xfrm>
          <a:prstGeom prst="roundRect">
            <a:avLst>
              <a:gd name="adj" fmla="val 50000"/>
            </a:avLst>
          </a:prstGeom>
          <a:solidFill>
            <a:srgbClr val="1E6B5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41425-8"/>
          <p:cNvSpPr/>
          <p:nvPr/>
        </p:nvSpPr>
        <p:spPr>
          <a:xfrm>
            <a:off x="3238500" y="1050131"/>
            <a:ext cx="2667000" cy="2386013"/>
          </a:xfrm>
          <a:prstGeom prst="roundRect">
            <a:avLst>
              <a:gd name="adj" fmla="val 6387"/>
            </a:avLst>
          </a:prstGeom>
          <a:solidFill>
            <a:srgbClr val="EDE7DC"/>
          </a:solidFill>
          <a:ln>
            <a:noFill/>
          </a:ln>
          <a:effectLst>
            <a:outerShdw blurRad="85725" dist="28575" dir="5400000" sx="100000" sy="100000" kx="0" ky="0" algn="ctr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el-1785639241609-58"/>
          <p:cNvSpPr/>
          <p:nvPr/>
        </p:nvSpPr>
        <p:spPr>
          <a:xfrm>
            <a:off x="4275534" y="1228725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97059"/>
                </a:moveTo>
                <a:lnTo>
                  <a:pt x="48529" y="97059"/>
                </a:lnTo>
                <a:cubicBezTo>
                  <a:pt x="57392" y="96941"/>
                  <a:pt x="65490" y="94784"/>
                  <a:pt x="72824" y="90588"/>
                </a:cubicBezTo>
                <a:lnTo>
                  <a:pt x="72824" y="90588"/>
                </a:lnTo>
                <a:lnTo>
                  <a:pt x="72824" y="90588"/>
                </a:lnTo>
                <a:cubicBezTo>
                  <a:pt x="80118" y="86314"/>
                  <a:pt x="86039" y="80392"/>
                  <a:pt x="90588" y="72824"/>
                </a:cubicBezTo>
                <a:lnTo>
                  <a:pt x="90588" y="72824"/>
                </a:lnTo>
                <a:cubicBezTo>
                  <a:pt x="94902" y="65098"/>
                  <a:pt x="97059" y="57000"/>
                  <a:pt x="97059" y="48529"/>
                </a:cubicBezTo>
                <a:lnTo>
                  <a:pt x="97059" y="48529"/>
                </a:lnTo>
                <a:cubicBezTo>
                  <a:pt x="97059" y="40059"/>
                  <a:pt x="94902" y="31980"/>
                  <a:pt x="90588" y="24294"/>
                </a:cubicBezTo>
                <a:lnTo>
                  <a:pt x="90588" y="24294"/>
                </a:lnTo>
                <a:cubicBezTo>
                  <a:pt x="86039" y="16686"/>
                  <a:pt x="80118" y="10745"/>
                  <a:pt x="72824" y="6471"/>
                </a:cubicBezTo>
                <a:lnTo>
                  <a:pt x="72824" y="6471"/>
                </a:lnTo>
                <a:cubicBezTo>
                  <a:pt x="65490" y="2275"/>
                  <a:pt x="57392" y="118"/>
                  <a:pt x="48529" y="0"/>
                </a:cubicBezTo>
                <a:lnTo>
                  <a:pt x="48529" y="0"/>
                </a:lnTo>
                <a:cubicBezTo>
                  <a:pt x="39667" y="118"/>
                  <a:pt x="31588" y="2275"/>
                  <a:pt x="24294" y="6471"/>
                </a:cubicBezTo>
                <a:lnTo>
                  <a:pt x="24294" y="6471"/>
                </a:lnTo>
                <a:cubicBezTo>
                  <a:pt x="16961" y="10745"/>
                  <a:pt x="11020" y="16686"/>
                  <a:pt x="6471" y="24294"/>
                </a:cubicBezTo>
                <a:lnTo>
                  <a:pt x="6471" y="24294"/>
                </a:lnTo>
                <a:cubicBezTo>
                  <a:pt x="2157" y="31980"/>
                  <a:pt x="0" y="40059"/>
                  <a:pt x="0" y="48529"/>
                </a:cubicBezTo>
                <a:lnTo>
                  <a:pt x="0" y="48529"/>
                </a:lnTo>
                <a:cubicBezTo>
                  <a:pt x="0" y="57000"/>
                  <a:pt x="2157" y="65098"/>
                  <a:pt x="6471" y="72824"/>
                </a:cubicBezTo>
                <a:lnTo>
                  <a:pt x="6471" y="72824"/>
                </a:lnTo>
                <a:cubicBezTo>
                  <a:pt x="11020" y="80392"/>
                  <a:pt x="16961" y="86314"/>
                  <a:pt x="24294" y="90588"/>
                </a:cubicBezTo>
                <a:lnTo>
                  <a:pt x="24294" y="90588"/>
                </a:lnTo>
                <a:cubicBezTo>
                  <a:pt x="31588" y="94784"/>
                  <a:pt x="39667" y="96941"/>
                  <a:pt x="48529" y="97059"/>
                </a:cubicBezTo>
                <a:lnTo>
                  <a:pt x="48529" y="97059"/>
                </a:lnTo>
                <a:moveTo>
                  <a:pt x="48529" y="30353"/>
                </a:moveTo>
                <a:lnTo>
                  <a:pt x="48529" y="30353"/>
                </a:lnTo>
                <a:cubicBezTo>
                  <a:pt x="51824" y="30353"/>
                  <a:pt x="54863" y="31176"/>
                  <a:pt x="57647" y="32824"/>
                </a:cubicBezTo>
                <a:lnTo>
                  <a:pt x="57647" y="32824"/>
                </a:lnTo>
                <a:lnTo>
                  <a:pt x="57647" y="32824"/>
                </a:lnTo>
                <a:cubicBezTo>
                  <a:pt x="60431" y="34431"/>
                  <a:pt x="62627" y="36627"/>
                  <a:pt x="64235" y="39412"/>
                </a:cubicBezTo>
                <a:lnTo>
                  <a:pt x="64235" y="39412"/>
                </a:lnTo>
                <a:cubicBezTo>
                  <a:pt x="65882" y="42314"/>
                  <a:pt x="66706" y="45353"/>
                  <a:pt x="66706" y="48529"/>
                </a:cubicBezTo>
                <a:lnTo>
                  <a:pt x="66706" y="48529"/>
                </a:lnTo>
                <a:cubicBezTo>
                  <a:pt x="66706" y="51706"/>
                  <a:pt x="65882" y="54745"/>
                  <a:pt x="64235" y="57647"/>
                </a:cubicBezTo>
                <a:lnTo>
                  <a:pt x="64235" y="57647"/>
                </a:lnTo>
                <a:cubicBezTo>
                  <a:pt x="62627" y="60431"/>
                  <a:pt x="60431" y="62627"/>
                  <a:pt x="57647" y="64235"/>
                </a:cubicBezTo>
                <a:lnTo>
                  <a:pt x="57647" y="64235"/>
                </a:lnTo>
                <a:cubicBezTo>
                  <a:pt x="54863" y="65882"/>
                  <a:pt x="51824" y="66706"/>
                  <a:pt x="48529" y="66706"/>
                </a:cubicBezTo>
                <a:lnTo>
                  <a:pt x="48529" y="66706"/>
                </a:lnTo>
                <a:cubicBezTo>
                  <a:pt x="45235" y="66706"/>
                  <a:pt x="42196" y="65882"/>
                  <a:pt x="39412" y="64235"/>
                </a:cubicBezTo>
                <a:lnTo>
                  <a:pt x="39412" y="64235"/>
                </a:lnTo>
                <a:cubicBezTo>
                  <a:pt x="36627" y="62627"/>
                  <a:pt x="34431" y="60431"/>
                  <a:pt x="32824" y="57647"/>
                </a:cubicBezTo>
                <a:lnTo>
                  <a:pt x="32824" y="57647"/>
                </a:lnTo>
                <a:cubicBezTo>
                  <a:pt x="31176" y="54745"/>
                  <a:pt x="30353" y="51706"/>
                  <a:pt x="30353" y="48529"/>
                </a:cubicBezTo>
                <a:lnTo>
                  <a:pt x="30353" y="48529"/>
                </a:lnTo>
                <a:cubicBezTo>
                  <a:pt x="30353" y="45353"/>
                  <a:pt x="31176" y="42314"/>
                  <a:pt x="32824" y="39412"/>
                </a:cubicBezTo>
                <a:lnTo>
                  <a:pt x="32824" y="39412"/>
                </a:lnTo>
                <a:cubicBezTo>
                  <a:pt x="34431" y="36627"/>
                  <a:pt x="36627" y="34431"/>
                  <a:pt x="39412" y="32824"/>
                </a:cubicBezTo>
                <a:lnTo>
                  <a:pt x="39412" y="32824"/>
                </a:lnTo>
                <a:cubicBezTo>
                  <a:pt x="42196" y="31176"/>
                  <a:pt x="45235" y="30353"/>
                  <a:pt x="48529" y="30353"/>
                </a:cubicBezTo>
                <a:lnTo>
                  <a:pt x="48529" y="30353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41434-38"/>
          <p:cNvSpPr/>
          <p:nvPr/>
        </p:nvSpPr>
        <p:spPr>
          <a:xfrm>
            <a:off x="4000500" y="1507331"/>
            <a:ext cx="1143000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375" y="53571"/>
                </a:moveTo>
                <a:cubicBezTo>
                  <a:pt x="84375" y="75268"/>
                  <a:pt x="68985" y="92857"/>
                  <a:pt x="50000" y="92857"/>
                </a:cubicBezTo>
                <a:cubicBezTo>
                  <a:pt x="31015" y="92857"/>
                  <a:pt x="15625" y="75268"/>
                  <a:pt x="15625" y="53571"/>
                </a:cubicBezTo>
                <a:cubicBezTo>
                  <a:pt x="15625" y="31875"/>
                  <a:pt x="31015" y="14286"/>
                  <a:pt x="50000" y="14286"/>
                </a:cubicBezTo>
                <a:cubicBezTo>
                  <a:pt x="68985" y="14286"/>
                  <a:pt x="84375" y="31875"/>
                  <a:pt x="84375" y="53571"/>
                </a:cubicBezTo>
                <a:close/>
              </a:path>
            </a:pathLst>
          </a:custGeom>
          <a:noFill/>
          <a:ln w="17859" algn="ctr">
            <a:solidFill>
              <a:srgbClr val="C4BA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5639241434-39"/>
          <p:cNvSpPr/>
          <p:nvPr/>
        </p:nvSpPr>
        <p:spPr>
          <a:xfrm>
            <a:off x="4000500" y="1507331"/>
            <a:ext cx="1143000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" y="14286"/>
                </a:moveTo>
                <a:lnTo>
                  <a:pt x="95000" y="14286"/>
                </a:lnTo>
              </a:path>
            </a:pathLst>
          </a:custGeom>
          <a:solidFill>
            <a:srgbClr val="000000">
              <a:alpha val="90000"/>
            </a:srgbClr>
          </a:solidFill>
          <a:ln w="21431" algn="ctr">
            <a:solidFill>
              <a:srgbClr val="1E6B5E">
                <a:alpha val="9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0" name="el-1785639241434-40"/>
          <p:cNvSpPr/>
          <p:nvPr/>
        </p:nvSpPr>
        <p:spPr>
          <a:xfrm>
            <a:off x="4000500" y="1507331"/>
            <a:ext cx="1143000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500" y="14286"/>
                </a:moveTo>
                <a:cubicBezTo>
                  <a:pt x="52500" y="15864"/>
                  <a:pt x="51381" y="17143"/>
                  <a:pt x="50000" y="17143"/>
                </a:cubicBezTo>
                <a:cubicBezTo>
                  <a:pt x="48619" y="17143"/>
                  <a:pt x="47500" y="15864"/>
                  <a:pt x="47500" y="14286"/>
                </a:cubicBezTo>
                <a:cubicBezTo>
                  <a:pt x="47500" y="12708"/>
                  <a:pt x="48619" y="11429"/>
                  <a:pt x="50000" y="11429"/>
                </a:cubicBezTo>
                <a:cubicBezTo>
                  <a:pt x="51381" y="11429"/>
                  <a:pt x="52500" y="12708"/>
                  <a:pt x="52500" y="14286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241434-41"/>
          <p:cNvSpPr/>
          <p:nvPr/>
        </p:nvSpPr>
        <p:spPr>
          <a:xfrm>
            <a:off x="4000500" y="1507331"/>
            <a:ext cx="1143000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3571"/>
                </a:moveTo>
                <a:lnTo>
                  <a:pt x="50000" y="14286"/>
                </a:lnTo>
              </a:path>
            </a:pathLst>
          </a:custGeom>
          <a:solidFill>
            <a:srgbClr val="000000"/>
          </a:solidFill>
          <a:ln w="10716" algn="ctr">
            <a:solidFill>
              <a:srgbClr val="C4BAA8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2" name="el-1785639241434-42"/>
          <p:cNvSpPr txBox="1"/>
          <p:nvPr/>
        </p:nvSpPr>
        <p:spPr>
          <a:xfrm>
            <a:off x="4600575" y="1507331"/>
            <a:ext cx="200025" cy="160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T</a:t>
            </a:r>
            <a:endParaRPr/>
          </a:p>
        </p:txBody>
      </p:sp>
      <p:sp>
        <p:nvSpPr>
          <p:cNvPr id="23" name="el-1785639241434-43"/>
          <p:cNvSpPr txBox="1"/>
          <p:nvPr/>
        </p:nvSpPr>
        <p:spPr>
          <a:xfrm>
            <a:off x="4614863" y="1750219"/>
            <a:ext cx="200025" cy="160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/>
          </a:p>
        </p:txBody>
      </p:sp>
      <p:sp>
        <p:nvSpPr>
          <p:cNvPr id="24" name="el-1785639241429-21"/>
          <p:cNvSpPr/>
          <p:nvPr/>
        </p:nvSpPr>
        <p:spPr>
          <a:xfrm>
            <a:off x="4306268" y="2607469"/>
            <a:ext cx="531465" cy="200025"/>
          </a:xfrm>
          <a:prstGeom prst="roundRect">
            <a:avLst>
              <a:gd name="adj" fmla="val 50000"/>
            </a:avLst>
          </a:prstGeom>
          <a:solidFill>
            <a:srgbClr val="1E6B5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241425-9"/>
          <p:cNvSpPr/>
          <p:nvPr/>
        </p:nvSpPr>
        <p:spPr>
          <a:xfrm>
            <a:off x="6076950" y="1050131"/>
            <a:ext cx="2667000" cy="2386013"/>
          </a:xfrm>
          <a:prstGeom prst="roundRect">
            <a:avLst>
              <a:gd name="adj" fmla="val 6387"/>
            </a:avLst>
          </a:prstGeom>
          <a:solidFill>
            <a:srgbClr val="EDE7DC"/>
          </a:solidFill>
          <a:ln>
            <a:noFill/>
          </a:ln>
          <a:effectLst>
            <a:outerShdw blurRad="85725" dist="28575" dir="5400000" sx="100000" sy="100000" kx="0" ky="0" algn="ctr">
              <a:srgbClr val="000000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el-1785639241610-59"/>
          <p:cNvSpPr/>
          <p:nvPr/>
        </p:nvSpPr>
        <p:spPr>
          <a:xfrm>
            <a:off x="7113985" y="1228725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588" y="78294"/>
                </a:moveTo>
                <a:lnTo>
                  <a:pt x="69588" y="78294"/>
                </a:lnTo>
                <a:lnTo>
                  <a:pt x="18941" y="27471"/>
                </a:lnTo>
                <a:cubicBezTo>
                  <a:pt x="14510" y="33549"/>
                  <a:pt x="12235" y="40569"/>
                  <a:pt x="12118" y="48529"/>
                </a:cubicBezTo>
                <a:lnTo>
                  <a:pt x="12118" y="48529"/>
                </a:lnTo>
                <a:cubicBezTo>
                  <a:pt x="12392" y="58882"/>
                  <a:pt x="15941" y="67471"/>
                  <a:pt x="22765" y="74294"/>
                </a:cubicBezTo>
                <a:lnTo>
                  <a:pt x="22765" y="74294"/>
                </a:lnTo>
                <a:cubicBezTo>
                  <a:pt x="29588" y="81118"/>
                  <a:pt x="38176" y="84667"/>
                  <a:pt x="48529" y="84941"/>
                </a:cubicBezTo>
                <a:lnTo>
                  <a:pt x="48529" y="84941"/>
                </a:lnTo>
                <a:cubicBezTo>
                  <a:pt x="56490" y="84824"/>
                  <a:pt x="63510" y="82608"/>
                  <a:pt x="69588" y="78294"/>
                </a:cubicBezTo>
                <a:lnTo>
                  <a:pt x="69588" y="78294"/>
                </a:lnTo>
                <a:moveTo>
                  <a:pt x="78294" y="69588"/>
                </a:moveTo>
                <a:lnTo>
                  <a:pt x="78294" y="69588"/>
                </a:lnTo>
                <a:cubicBezTo>
                  <a:pt x="82608" y="63510"/>
                  <a:pt x="84824" y="56490"/>
                  <a:pt x="84941" y="48529"/>
                </a:cubicBezTo>
                <a:lnTo>
                  <a:pt x="84941" y="48529"/>
                </a:lnTo>
                <a:cubicBezTo>
                  <a:pt x="84667" y="38176"/>
                  <a:pt x="81118" y="29588"/>
                  <a:pt x="74294" y="22765"/>
                </a:cubicBezTo>
                <a:lnTo>
                  <a:pt x="74294" y="22765"/>
                </a:lnTo>
                <a:cubicBezTo>
                  <a:pt x="67471" y="15941"/>
                  <a:pt x="58882" y="12392"/>
                  <a:pt x="48529" y="12118"/>
                </a:cubicBezTo>
                <a:lnTo>
                  <a:pt x="48529" y="12118"/>
                </a:lnTo>
                <a:cubicBezTo>
                  <a:pt x="40569" y="12235"/>
                  <a:pt x="33549" y="14510"/>
                  <a:pt x="27471" y="18941"/>
                </a:cubicBezTo>
                <a:lnTo>
                  <a:pt x="27471" y="18941"/>
                </a:lnTo>
                <a:lnTo>
                  <a:pt x="78294" y="69588"/>
                </a:lnTo>
                <a:moveTo>
                  <a:pt x="0" y="48529"/>
                </a:moveTo>
                <a:lnTo>
                  <a:pt x="0" y="48529"/>
                </a:lnTo>
                <a:cubicBezTo>
                  <a:pt x="118" y="39667"/>
                  <a:pt x="2275" y="31588"/>
                  <a:pt x="6471" y="24294"/>
                </a:cubicBezTo>
                <a:lnTo>
                  <a:pt x="6471" y="24294"/>
                </a:lnTo>
                <a:lnTo>
                  <a:pt x="6471" y="24294"/>
                </a:lnTo>
                <a:cubicBezTo>
                  <a:pt x="10745" y="16961"/>
                  <a:pt x="16686" y="11020"/>
                  <a:pt x="24294" y="6471"/>
                </a:cubicBezTo>
                <a:lnTo>
                  <a:pt x="24294" y="6471"/>
                </a:lnTo>
                <a:cubicBezTo>
                  <a:pt x="31980" y="2157"/>
                  <a:pt x="40059" y="0"/>
                  <a:pt x="48529" y="0"/>
                </a:cubicBezTo>
                <a:lnTo>
                  <a:pt x="48529" y="0"/>
                </a:lnTo>
                <a:cubicBezTo>
                  <a:pt x="57000" y="0"/>
                  <a:pt x="65098" y="2157"/>
                  <a:pt x="72824" y="6471"/>
                </a:cubicBezTo>
                <a:lnTo>
                  <a:pt x="72824" y="6471"/>
                </a:lnTo>
                <a:cubicBezTo>
                  <a:pt x="80392" y="11020"/>
                  <a:pt x="86314" y="16961"/>
                  <a:pt x="90588" y="24294"/>
                </a:cubicBezTo>
                <a:lnTo>
                  <a:pt x="90588" y="24294"/>
                </a:lnTo>
                <a:cubicBezTo>
                  <a:pt x="94784" y="31588"/>
                  <a:pt x="96941" y="39667"/>
                  <a:pt x="97059" y="48529"/>
                </a:cubicBezTo>
                <a:lnTo>
                  <a:pt x="97059" y="48529"/>
                </a:lnTo>
                <a:cubicBezTo>
                  <a:pt x="96941" y="57392"/>
                  <a:pt x="94784" y="65490"/>
                  <a:pt x="90588" y="72824"/>
                </a:cubicBezTo>
                <a:lnTo>
                  <a:pt x="90588" y="72824"/>
                </a:lnTo>
                <a:cubicBezTo>
                  <a:pt x="86314" y="80118"/>
                  <a:pt x="80392" y="86039"/>
                  <a:pt x="72824" y="90588"/>
                </a:cubicBezTo>
                <a:lnTo>
                  <a:pt x="72824" y="90588"/>
                </a:lnTo>
                <a:cubicBezTo>
                  <a:pt x="65098" y="94902"/>
                  <a:pt x="57000" y="97059"/>
                  <a:pt x="48529" y="97059"/>
                </a:cubicBezTo>
                <a:lnTo>
                  <a:pt x="48529" y="97059"/>
                </a:lnTo>
                <a:cubicBezTo>
                  <a:pt x="40059" y="97059"/>
                  <a:pt x="31980" y="94902"/>
                  <a:pt x="24294" y="90588"/>
                </a:cubicBezTo>
                <a:lnTo>
                  <a:pt x="24294" y="90588"/>
                </a:lnTo>
                <a:cubicBezTo>
                  <a:pt x="16686" y="86039"/>
                  <a:pt x="10745" y="80118"/>
                  <a:pt x="6471" y="72824"/>
                </a:cubicBezTo>
                <a:lnTo>
                  <a:pt x="6471" y="72824"/>
                </a:lnTo>
                <a:cubicBezTo>
                  <a:pt x="2275" y="65490"/>
                  <a:pt x="118" y="57392"/>
                  <a:pt x="0" y="48529"/>
                </a:cubicBezTo>
                <a:lnTo>
                  <a:pt x="0" y="48529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241434-44"/>
          <p:cNvSpPr/>
          <p:nvPr/>
        </p:nvSpPr>
        <p:spPr>
          <a:xfrm>
            <a:off x="6838950" y="1507331"/>
            <a:ext cx="1143000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375" y="50000"/>
                </a:moveTo>
                <a:cubicBezTo>
                  <a:pt x="84375" y="71697"/>
                  <a:pt x="68985" y="89286"/>
                  <a:pt x="50000" y="89286"/>
                </a:cubicBezTo>
                <a:cubicBezTo>
                  <a:pt x="31015" y="89286"/>
                  <a:pt x="15625" y="71697"/>
                  <a:pt x="15625" y="50000"/>
                </a:cubicBezTo>
                <a:cubicBezTo>
                  <a:pt x="15625" y="28303"/>
                  <a:pt x="31015" y="10714"/>
                  <a:pt x="50000" y="10714"/>
                </a:cubicBezTo>
                <a:cubicBezTo>
                  <a:pt x="68985" y="10714"/>
                  <a:pt x="84375" y="28303"/>
                  <a:pt x="84375" y="50000"/>
                </a:cubicBezTo>
                <a:close/>
              </a:path>
            </a:pathLst>
          </a:custGeom>
          <a:noFill/>
          <a:ln w="17859" algn="ctr">
            <a:solidFill>
              <a:srgbClr val="C4BA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el-1785639241434-45"/>
          <p:cNvSpPr/>
          <p:nvPr/>
        </p:nvSpPr>
        <p:spPr>
          <a:xfrm>
            <a:off x="6838950" y="1507331"/>
            <a:ext cx="1143000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" y="14286"/>
                </a:moveTo>
                <a:lnTo>
                  <a:pt x="95000" y="14286"/>
                </a:lnTo>
              </a:path>
            </a:pathLst>
          </a:custGeom>
          <a:solidFill>
            <a:srgbClr val="000000">
              <a:alpha val="90000"/>
            </a:srgbClr>
          </a:solidFill>
          <a:ln w="21431" algn="ctr">
            <a:solidFill>
              <a:srgbClr val="1E6B5E">
                <a:alpha val="9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9" name="el-1785639241434-46"/>
          <p:cNvSpPr/>
          <p:nvPr/>
        </p:nvSpPr>
        <p:spPr>
          <a:xfrm>
            <a:off x="6838950" y="1507331"/>
            <a:ext cx="1143000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lnTo>
                  <a:pt x="50000" y="14286"/>
                </a:lnTo>
              </a:path>
            </a:pathLst>
          </a:custGeom>
          <a:solidFill>
            <a:srgbClr val="000000"/>
          </a:solidFill>
          <a:ln w="10716" algn="ctr">
            <a:solidFill>
              <a:srgbClr val="C4BAA8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0" name="el-1785639241434-47"/>
          <p:cNvSpPr txBox="1"/>
          <p:nvPr/>
        </p:nvSpPr>
        <p:spPr>
          <a:xfrm>
            <a:off x="7453313" y="1707356"/>
            <a:ext cx="200025" cy="160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/>
          </a:p>
        </p:txBody>
      </p:sp>
      <p:sp>
        <p:nvSpPr>
          <p:cNvPr id="31" name="el-1785639241429-23"/>
          <p:cNvSpPr/>
          <p:nvPr/>
        </p:nvSpPr>
        <p:spPr>
          <a:xfrm>
            <a:off x="7144718" y="2607469"/>
            <a:ext cx="531465" cy="200025"/>
          </a:xfrm>
          <a:prstGeom prst="roundRect">
            <a:avLst>
              <a:gd name="adj" fmla="val 50000"/>
            </a:avLst>
          </a:prstGeom>
          <a:solidFill>
            <a:srgbClr val="1E6B5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9241426-10"/>
          <p:cNvSpPr/>
          <p:nvPr/>
        </p:nvSpPr>
        <p:spPr>
          <a:xfrm>
            <a:off x="400050" y="3636169"/>
            <a:ext cx="4086225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7902" y="0"/>
                </a:lnTo>
                <a:lnTo>
                  <a:pt x="98107" y="61"/>
                </a:lnTo>
                <a:lnTo>
                  <a:pt x="98312" y="258"/>
                </a:lnTo>
                <a:lnTo>
                  <a:pt x="98510" y="591"/>
                </a:lnTo>
                <a:lnTo>
                  <a:pt x="98704" y="1045"/>
                </a:lnTo>
                <a:lnTo>
                  <a:pt x="98890" y="1606"/>
                </a:lnTo>
                <a:lnTo>
                  <a:pt x="99068" y="2303"/>
                </a:lnTo>
                <a:lnTo>
                  <a:pt x="99233" y="3091"/>
                </a:lnTo>
                <a:lnTo>
                  <a:pt x="99385" y="4000"/>
                </a:lnTo>
                <a:lnTo>
                  <a:pt x="99524" y="4985"/>
                </a:lnTo>
                <a:lnTo>
                  <a:pt x="99646" y="6061"/>
                </a:lnTo>
                <a:lnTo>
                  <a:pt x="99753" y="7212"/>
                </a:lnTo>
                <a:lnTo>
                  <a:pt x="99839" y="8424"/>
                </a:lnTo>
                <a:lnTo>
                  <a:pt x="99909" y="9682"/>
                </a:lnTo>
                <a:lnTo>
                  <a:pt x="99960" y="10970"/>
                </a:lnTo>
                <a:lnTo>
                  <a:pt x="99991" y="12303"/>
                </a:lnTo>
                <a:lnTo>
                  <a:pt x="100000" y="13636"/>
                </a:lnTo>
                <a:lnTo>
                  <a:pt x="100000" y="86364"/>
                </a:lnTo>
                <a:lnTo>
                  <a:pt x="99991" y="87697"/>
                </a:lnTo>
                <a:lnTo>
                  <a:pt x="99960" y="89030"/>
                </a:lnTo>
                <a:lnTo>
                  <a:pt x="99909" y="90318"/>
                </a:lnTo>
                <a:lnTo>
                  <a:pt x="99839" y="91576"/>
                </a:lnTo>
                <a:lnTo>
                  <a:pt x="99753" y="92788"/>
                </a:lnTo>
                <a:lnTo>
                  <a:pt x="99646" y="93939"/>
                </a:lnTo>
                <a:lnTo>
                  <a:pt x="99524" y="95015"/>
                </a:lnTo>
                <a:lnTo>
                  <a:pt x="99385" y="96000"/>
                </a:lnTo>
                <a:lnTo>
                  <a:pt x="99233" y="96909"/>
                </a:lnTo>
                <a:lnTo>
                  <a:pt x="99068" y="97697"/>
                </a:lnTo>
                <a:lnTo>
                  <a:pt x="98890" y="98394"/>
                </a:lnTo>
                <a:lnTo>
                  <a:pt x="98704" y="98955"/>
                </a:lnTo>
                <a:lnTo>
                  <a:pt x="98510" y="99409"/>
                </a:lnTo>
                <a:lnTo>
                  <a:pt x="98312" y="99742"/>
                </a:lnTo>
                <a:lnTo>
                  <a:pt x="98107" y="99939"/>
                </a:lnTo>
                <a:lnTo>
                  <a:pt x="97902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EDE7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639241426-12"/>
          <p:cNvSpPr/>
          <p:nvPr/>
        </p:nvSpPr>
        <p:spPr>
          <a:xfrm>
            <a:off x="400050" y="3636169"/>
            <a:ext cx="4086225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42863" algn="in">
            <a:solidFill>
              <a:srgbClr val="1E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el-1785639241430-25"/>
          <p:cNvSpPr/>
          <p:nvPr/>
        </p:nvSpPr>
        <p:spPr>
          <a:xfrm>
            <a:off x="585788" y="3750469"/>
            <a:ext cx="228600" cy="228600"/>
          </a:xfrm>
          <a:prstGeom prst="ellipse">
            <a:avLst/>
          </a:pr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639241610-60"/>
          <p:cNvSpPr/>
          <p:nvPr/>
        </p:nvSpPr>
        <p:spPr>
          <a:xfrm>
            <a:off x="650081" y="3829050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639241426-11"/>
          <p:cNvSpPr/>
          <p:nvPr/>
        </p:nvSpPr>
        <p:spPr>
          <a:xfrm>
            <a:off x="4657725" y="3636169"/>
            <a:ext cx="4086225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7902" y="0"/>
                </a:lnTo>
                <a:lnTo>
                  <a:pt x="98107" y="61"/>
                </a:lnTo>
                <a:lnTo>
                  <a:pt x="98312" y="258"/>
                </a:lnTo>
                <a:lnTo>
                  <a:pt x="98510" y="591"/>
                </a:lnTo>
                <a:lnTo>
                  <a:pt x="98704" y="1045"/>
                </a:lnTo>
                <a:lnTo>
                  <a:pt x="98890" y="1606"/>
                </a:lnTo>
                <a:lnTo>
                  <a:pt x="99068" y="2303"/>
                </a:lnTo>
                <a:lnTo>
                  <a:pt x="99233" y="3091"/>
                </a:lnTo>
                <a:lnTo>
                  <a:pt x="99385" y="4000"/>
                </a:lnTo>
                <a:lnTo>
                  <a:pt x="99524" y="4985"/>
                </a:lnTo>
                <a:lnTo>
                  <a:pt x="99646" y="6061"/>
                </a:lnTo>
                <a:lnTo>
                  <a:pt x="99753" y="7212"/>
                </a:lnTo>
                <a:lnTo>
                  <a:pt x="99839" y="8424"/>
                </a:lnTo>
                <a:lnTo>
                  <a:pt x="99909" y="9682"/>
                </a:lnTo>
                <a:lnTo>
                  <a:pt x="99960" y="10970"/>
                </a:lnTo>
                <a:lnTo>
                  <a:pt x="99991" y="12303"/>
                </a:lnTo>
                <a:lnTo>
                  <a:pt x="100000" y="13636"/>
                </a:lnTo>
                <a:lnTo>
                  <a:pt x="100000" y="86364"/>
                </a:lnTo>
                <a:lnTo>
                  <a:pt x="99991" y="87697"/>
                </a:lnTo>
                <a:lnTo>
                  <a:pt x="99960" y="89030"/>
                </a:lnTo>
                <a:lnTo>
                  <a:pt x="99909" y="90318"/>
                </a:lnTo>
                <a:lnTo>
                  <a:pt x="99839" y="91576"/>
                </a:lnTo>
                <a:lnTo>
                  <a:pt x="99753" y="92788"/>
                </a:lnTo>
                <a:lnTo>
                  <a:pt x="99646" y="93939"/>
                </a:lnTo>
                <a:lnTo>
                  <a:pt x="99524" y="95015"/>
                </a:lnTo>
                <a:lnTo>
                  <a:pt x="99385" y="96000"/>
                </a:lnTo>
                <a:lnTo>
                  <a:pt x="99233" y="96909"/>
                </a:lnTo>
                <a:lnTo>
                  <a:pt x="99068" y="97697"/>
                </a:lnTo>
                <a:lnTo>
                  <a:pt x="98890" y="98394"/>
                </a:lnTo>
                <a:lnTo>
                  <a:pt x="98704" y="98955"/>
                </a:lnTo>
                <a:lnTo>
                  <a:pt x="98510" y="99409"/>
                </a:lnTo>
                <a:lnTo>
                  <a:pt x="98312" y="99742"/>
                </a:lnTo>
                <a:lnTo>
                  <a:pt x="98107" y="99939"/>
                </a:lnTo>
                <a:lnTo>
                  <a:pt x="97902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EDE7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639241426-13"/>
          <p:cNvSpPr/>
          <p:nvPr/>
        </p:nvSpPr>
        <p:spPr>
          <a:xfrm>
            <a:off x="4657725" y="3636169"/>
            <a:ext cx="4086225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42863" algn="in">
            <a:solidFill>
              <a:srgbClr val="1E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el-1785639241431-26"/>
          <p:cNvSpPr/>
          <p:nvPr/>
        </p:nvSpPr>
        <p:spPr>
          <a:xfrm>
            <a:off x="4843463" y="3750469"/>
            <a:ext cx="228600" cy="228600"/>
          </a:xfrm>
          <a:prstGeom prst="ellipse">
            <a:avLst/>
          </a:pr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639241611-61"/>
          <p:cNvSpPr/>
          <p:nvPr/>
        </p:nvSpPr>
        <p:spPr>
          <a:xfrm>
            <a:off x="4898805" y="3807613"/>
            <a:ext cx="117914" cy="1143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167" y="3500"/>
                </a:moveTo>
                <a:lnTo>
                  <a:pt x="57167" y="3500"/>
                </a:lnTo>
                <a:cubicBezTo>
                  <a:pt x="56000" y="1278"/>
                  <a:pt x="54111" y="111"/>
                  <a:pt x="51500" y="0"/>
                </a:cubicBezTo>
                <a:lnTo>
                  <a:pt x="51500" y="0"/>
                </a:lnTo>
                <a:cubicBezTo>
                  <a:pt x="49056" y="111"/>
                  <a:pt x="47167" y="1278"/>
                  <a:pt x="45833" y="3500"/>
                </a:cubicBezTo>
                <a:lnTo>
                  <a:pt x="45833" y="3500"/>
                </a:lnTo>
                <a:lnTo>
                  <a:pt x="33333" y="29333"/>
                </a:lnTo>
                <a:lnTo>
                  <a:pt x="5250" y="33583"/>
                </a:lnTo>
                <a:cubicBezTo>
                  <a:pt x="2750" y="33972"/>
                  <a:pt x="1111" y="35333"/>
                  <a:pt x="333" y="37667"/>
                </a:cubicBezTo>
                <a:lnTo>
                  <a:pt x="333" y="37667"/>
                </a:lnTo>
                <a:cubicBezTo>
                  <a:pt x="-444" y="40167"/>
                  <a:pt x="83" y="42333"/>
                  <a:pt x="1917" y="44167"/>
                </a:cubicBezTo>
                <a:lnTo>
                  <a:pt x="1917" y="44167"/>
                </a:lnTo>
                <a:lnTo>
                  <a:pt x="22250" y="64250"/>
                </a:lnTo>
                <a:lnTo>
                  <a:pt x="17333" y="92750"/>
                </a:lnTo>
                <a:cubicBezTo>
                  <a:pt x="17056" y="95250"/>
                  <a:pt x="17917" y="97278"/>
                  <a:pt x="19917" y="98833"/>
                </a:cubicBezTo>
                <a:lnTo>
                  <a:pt x="19917" y="98833"/>
                </a:lnTo>
                <a:cubicBezTo>
                  <a:pt x="21972" y="100278"/>
                  <a:pt x="24167" y="100417"/>
                  <a:pt x="26500" y="99250"/>
                </a:cubicBezTo>
                <a:lnTo>
                  <a:pt x="26500" y="99250"/>
                </a:lnTo>
                <a:lnTo>
                  <a:pt x="51500" y="85917"/>
                </a:lnTo>
                <a:lnTo>
                  <a:pt x="76750" y="99250"/>
                </a:lnTo>
                <a:cubicBezTo>
                  <a:pt x="78917" y="100417"/>
                  <a:pt x="81056" y="100278"/>
                  <a:pt x="83167" y="98833"/>
                </a:cubicBezTo>
                <a:lnTo>
                  <a:pt x="83167" y="98833"/>
                </a:lnTo>
                <a:cubicBezTo>
                  <a:pt x="85222" y="97278"/>
                  <a:pt x="86056" y="95250"/>
                  <a:pt x="85667" y="92750"/>
                </a:cubicBezTo>
                <a:lnTo>
                  <a:pt x="85667" y="92750"/>
                </a:lnTo>
                <a:lnTo>
                  <a:pt x="81000" y="64250"/>
                </a:lnTo>
                <a:lnTo>
                  <a:pt x="101333" y="44167"/>
                </a:lnTo>
                <a:cubicBezTo>
                  <a:pt x="103000" y="42333"/>
                  <a:pt x="103528" y="40167"/>
                  <a:pt x="102917" y="37667"/>
                </a:cubicBezTo>
                <a:lnTo>
                  <a:pt x="102917" y="37667"/>
                </a:lnTo>
                <a:cubicBezTo>
                  <a:pt x="101972" y="35333"/>
                  <a:pt x="100278" y="33972"/>
                  <a:pt x="97833" y="33583"/>
                </a:cubicBezTo>
                <a:lnTo>
                  <a:pt x="97833" y="33583"/>
                </a:lnTo>
                <a:lnTo>
                  <a:pt x="69667" y="29333"/>
                </a:lnTo>
                <a:lnTo>
                  <a:pt x="57167" y="35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639241431-27"/>
          <p:cNvSpPr txBox="1"/>
          <p:nvPr/>
        </p:nvSpPr>
        <p:spPr>
          <a:xfrm>
            <a:off x="1672828" y="1207294"/>
            <a:ext cx="442913" cy="1952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相交</a:t>
            </a:r>
            <a:endParaRPr/>
          </a:p>
        </p:txBody>
      </p:sp>
      <p:sp>
        <p:nvSpPr>
          <p:cNvPr id="41" name="el-1785639241428-18"/>
          <p:cNvSpPr txBox="1"/>
          <p:nvPr/>
        </p:nvSpPr>
        <p:spPr>
          <a:xfrm>
            <a:off x="1582117" y="2621756"/>
            <a:ext cx="48145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d &lt; r</a:t>
            </a:r>
            <a:endParaRPr/>
          </a:p>
        </p:txBody>
      </p:sp>
      <p:sp>
        <p:nvSpPr>
          <p:cNvPr id="42" name="el-1785639241427-14"/>
          <p:cNvSpPr txBox="1"/>
          <p:nvPr/>
        </p:nvSpPr>
        <p:spPr>
          <a:xfrm>
            <a:off x="1340867" y="2893219"/>
            <a:ext cx="785292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68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两个公共点</a:t>
            </a:r>
            <a:endParaRPr/>
          </a:p>
          <a:p>
            <a:pPr algn="ctr">
              <a:lnSpc>
                <a:spcPts val="168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直线叫</a:t>
            </a:r>
            <a:r>
              <a:rPr b="1"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割线</a:t>
            </a:r>
            <a:endParaRPr/>
          </a:p>
        </p:txBody>
      </p:sp>
      <p:sp>
        <p:nvSpPr>
          <p:cNvPr id="43" name="el-1785639241431-28"/>
          <p:cNvSpPr txBox="1"/>
          <p:nvPr/>
        </p:nvSpPr>
        <p:spPr>
          <a:xfrm>
            <a:off x="4511278" y="1207294"/>
            <a:ext cx="442913" cy="1952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相切</a:t>
            </a:r>
            <a:endParaRPr/>
          </a:p>
        </p:txBody>
      </p:sp>
      <p:sp>
        <p:nvSpPr>
          <p:cNvPr id="44" name="el-1785639241429-20"/>
          <p:cNvSpPr txBox="1"/>
          <p:nvPr/>
        </p:nvSpPr>
        <p:spPr>
          <a:xfrm>
            <a:off x="4420568" y="2621756"/>
            <a:ext cx="48145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d = r</a:t>
            </a:r>
            <a:endParaRPr/>
          </a:p>
        </p:txBody>
      </p:sp>
      <p:sp>
        <p:nvSpPr>
          <p:cNvPr id="45" name="el-1785639241428-15"/>
          <p:cNvSpPr txBox="1"/>
          <p:nvPr/>
        </p:nvSpPr>
        <p:spPr>
          <a:xfrm>
            <a:off x="4179317" y="2893219"/>
            <a:ext cx="785292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68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一个公共点</a:t>
            </a:r>
            <a:endParaRPr/>
          </a:p>
          <a:p>
            <a:pPr algn="ctr">
              <a:lnSpc>
                <a:spcPts val="168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直线叫</a:t>
            </a:r>
            <a:r>
              <a:rPr b="1"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切线</a:t>
            </a:r>
            <a:endParaRPr/>
          </a:p>
        </p:txBody>
      </p:sp>
      <p:sp>
        <p:nvSpPr>
          <p:cNvPr id="46" name="el-1785639241431-29"/>
          <p:cNvSpPr txBox="1"/>
          <p:nvPr/>
        </p:nvSpPr>
        <p:spPr>
          <a:xfrm>
            <a:off x="7349728" y="1207294"/>
            <a:ext cx="442913" cy="1952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相离</a:t>
            </a:r>
            <a:endParaRPr/>
          </a:p>
        </p:txBody>
      </p:sp>
      <p:sp>
        <p:nvSpPr>
          <p:cNvPr id="47" name="el-1785639241429-22"/>
          <p:cNvSpPr txBox="1"/>
          <p:nvPr/>
        </p:nvSpPr>
        <p:spPr>
          <a:xfrm>
            <a:off x="7259018" y="2621756"/>
            <a:ext cx="48145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d &gt; r</a:t>
            </a:r>
            <a:endParaRPr/>
          </a:p>
        </p:txBody>
      </p:sp>
      <p:sp>
        <p:nvSpPr>
          <p:cNvPr id="48" name="el-1785639241430-24"/>
          <p:cNvSpPr txBox="1"/>
          <p:nvPr/>
        </p:nvSpPr>
        <p:spPr>
          <a:xfrm>
            <a:off x="6981825" y="2893219"/>
            <a:ext cx="85725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没有公共点</a:t>
            </a:r>
            <a:endParaRPr/>
          </a:p>
        </p:txBody>
      </p:sp>
      <p:sp>
        <p:nvSpPr>
          <p:cNvPr id="49" name="el-1785639241428-16"/>
          <p:cNvSpPr txBox="1"/>
          <p:nvPr/>
        </p:nvSpPr>
        <p:spPr>
          <a:xfrm>
            <a:off x="900113" y="3736181"/>
            <a:ext cx="3443288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b="1"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切线的判定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：经过半径外端且垂直于这条半径的直线是圆的切线</a:t>
            </a:r>
            <a:endParaRPr/>
          </a:p>
        </p:txBody>
      </p:sp>
      <p:sp>
        <p:nvSpPr>
          <p:cNvPr id="50" name="el-1785639241428-17"/>
          <p:cNvSpPr txBox="1"/>
          <p:nvPr/>
        </p:nvSpPr>
        <p:spPr>
          <a:xfrm>
            <a:off x="5157788" y="3736181"/>
            <a:ext cx="27860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切线的性质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：圆的切线垂直于过切点的半径</a:t>
            </a:r>
            <a:endParaRPr/>
          </a:p>
        </p:txBody>
      </p:sp>
      <p:sp>
        <p:nvSpPr>
          <p:cNvPr id="51" name="el-1785639241423-4"/>
          <p:cNvSpPr txBox="1"/>
          <p:nvPr/>
        </p:nvSpPr>
        <p:spPr>
          <a:xfrm>
            <a:off x="8302377" y="4898231"/>
            <a:ext cx="49872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12 / </a:t>
            </a:r>
            <a:r>
              <a:rPr b="1" sz="90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17</a:t>
            </a:r>
            <a:endParaRPr/>
          </a:p>
        </p:txBody>
      </p:sp>
      <p:sp>
        <p:nvSpPr>
          <p:cNvPr id="52" name="el-1785639241423-6"/>
          <p:cNvSpPr/>
          <p:nvPr/>
        </p:nvSpPr>
        <p:spPr>
          <a:xfrm>
            <a:off x="528638" y="234553"/>
            <a:ext cx="285750" cy="21431"/>
          </a:xfrm>
          <a:prstGeom prst="roundRect">
            <a:avLst>
              <a:gd name="adj" fmla="val 50000"/>
            </a:avLst>
          </a:pr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5639241423-5"/>
          <p:cNvSpPr txBox="1"/>
          <p:nvPr/>
        </p:nvSpPr>
        <p:spPr>
          <a:xfrm>
            <a:off x="400050" y="116681"/>
            <a:ext cx="2578894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113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直线和圆的位置关系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6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41757-1"/>
          <p:cNvSpPr/>
          <p:nvPr/>
        </p:nvSpPr>
        <p:spPr>
          <a:xfrm>
            <a:off x="7429500" y="3571875"/>
            <a:ext cx="1714500" cy="1571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00000"/>
                </a:moveTo>
                <a:lnTo>
                  <a:pt x="10522" y="100000"/>
                </a:lnTo>
                <a:lnTo>
                  <a:pt x="9833" y="98988"/>
                </a:lnTo>
                <a:lnTo>
                  <a:pt x="6889" y="93636"/>
                </a:lnTo>
                <a:lnTo>
                  <a:pt x="4439" y="87988"/>
                </a:lnTo>
                <a:lnTo>
                  <a:pt x="2511" y="82109"/>
                </a:lnTo>
                <a:lnTo>
                  <a:pt x="1122" y="76048"/>
                </a:lnTo>
                <a:lnTo>
                  <a:pt x="283" y="69873"/>
                </a:lnTo>
                <a:lnTo>
                  <a:pt x="0" y="63636"/>
                </a:lnTo>
                <a:lnTo>
                  <a:pt x="283" y="57400"/>
                </a:lnTo>
                <a:lnTo>
                  <a:pt x="1122" y="51224"/>
                </a:lnTo>
                <a:lnTo>
                  <a:pt x="2511" y="45164"/>
                </a:lnTo>
                <a:lnTo>
                  <a:pt x="4439" y="39285"/>
                </a:lnTo>
                <a:lnTo>
                  <a:pt x="6889" y="33636"/>
                </a:lnTo>
                <a:lnTo>
                  <a:pt x="9833" y="28285"/>
                </a:lnTo>
                <a:lnTo>
                  <a:pt x="13239" y="23267"/>
                </a:lnTo>
                <a:lnTo>
                  <a:pt x="17083" y="18636"/>
                </a:lnTo>
                <a:lnTo>
                  <a:pt x="21328" y="14442"/>
                </a:lnTo>
                <a:lnTo>
                  <a:pt x="25928" y="10727"/>
                </a:lnTo>
                <a:lnTo>
                  <a:pt x="30833" y="7515"/>
                </a:lnTo>
                <a:lnTo>
                  <a:pt x="36011" y="4842"/>
                </a:lnTo>
                <a:lnTo>
                  <a:pt x="41400" y="2739"/>
                </a:lnTo>
                <a:lnTo>
                  <a:pt x="46956" y="1224"/>
                </a:lnTo>
                <a:lnTo>
                  <a:pt x="52617" y="309"/>
                </a:lnTo>
                <a:lnTo>
                  <a:pt x="58333" y="0"/>
                </a:lnTo>
                <a:lnTo>
                  <a:pt x="64050" y="309"/>
                </a:lnTo>
                <a:lnTo>
                  <a:pt x="69711" y="1224"/>
                </a:lnTo>
                <a:lnTo>
                  <a:pt x="75267" y="2739"/>
                </a:lnTo>
                <a:lnTo>
                  <a:pt x="80656" y="4842"/>
                </a:lnTo>
                <a:lnTo>
                  <a:pt x="85833" y="7515"/>
                </a:lnTo>
                <a:lnTo>
                  <a:pt x="90739" y="10727"/>
                </a:lnTo>
                <a:lnTo>
                  <a:pt x="95339" y="14442"/>
                </a:lnTo>
                <a:lnTo>
                  <a:pt x="99583" y="18636"/>
                </a:lnTo>
                <a:lnTo>
                  <a:pt x="100000" y="19139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1E6B5E">
                <a:alpha val="1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" name="el-1785639241758-2"/>
          <p:cNvSpPr/>
          <p:nvPr/>
        </p:nvSpPr>
        <p:spPr>
          <a:xfrm>
            <a:off x="7729538" y="3871913"/>
            <a:ext cx="1428750" cy="1428750"/>
          </a:xfrm>
          <a:prstGeom prst="ellipse">
            <a:avLst/>
          </a:prstGeom>
          <a:noFill/>
          <a:ln w="14288" algn="in">
            <a:solidFill>
              <a:srgbClr val="1E6B5E">
                <a:alpha val="1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" name="el-1785639241758-3"/>
          <p:cNvSpPr/>
          <p:nvPr/>
        </p:nvSpPr>
        <p:spPr>
          <a:xfrm>
            <a:off x="8015288" y="4157663"/>
            <a:ext cx="857250" cy="857250"/>
          </a:xfrm>
          <a:prstGeom prst="ellipse">
            <a:avLst/>
          </a:prstGeom>
          <a:noFill/>
          <a:ln w="14288" algn="in">
            <a:solidFill>
              <a:srgbClr val="1E6B5E">
                <a:alpha val="8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" name="el-1785639241760-9"/>
          <p:cNvSpPr/>
          <p:nvPr/>
        </p:nvSpPr>
        <p:spPr>
          <a:xfrm>
            <a:off x="400050" y="4183856"/>
            <a:ext cx="4029075" cy="361950"/>
          </a:xfrm>
          <a:prstGeom prst="roundRect">
            <a:avLst>
              <a:gd name="adj" fmla="val 31579"/>
            </a:avLst>
          </a:prstGeom>
          <a:solidFill>
            <a:srgbClr val="EDE7DC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41827-53"/>
          <p:cNvSpPr/>
          <p:nvPr/>
        </p:nvSpPr>
        <p:spPr>
          <a:xfrm>
            <a:off x="514350" y="4329113"/>
            <a:ext cx="142875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467" y="90500"/>
                </a:moveTo>
                <a:lnTo>
                  <a:pt x="79467" y="90500"/>
                </a:lnTo>
                <a:lnTo>
                  <a:pt x="98267" y="55250"/>
                </a:lnTo>
                <a:cubicBezTo>
                  <a:pt x="99422" y="52833"/>
                  <a:pt x="100000" y="50042"/>
                  <a:pt x="100000" y="46875"/>
                </a:cubicBezTo>
                <a:lnTo>
                  <a:pt x="100000" y="46875"/>
                </a:lnTo>
                <a:cubicBezTo>
                  <a:pt x="100000" y="43708"/>
                  <a:pt x="99422" y="40917"/>
                  <a:pt x="98267" y="38500"/>
                </a:cubicBezTo>
                <a:lnTo>
                  <a:pt x="98267" y="38500"/>
                </a:lnTo>
                <a:lnTo>
                  <a:pt x="79467" y="3250"/>
                </a:lnTo>
                <a:cubicBezTo>
                  <a:pt x="78178" y="1083"/>
                  <a:pt x="76689" y="0"/>
                  <a:pt x="75000" y="0"/>
                </a:cubicBezTo>
                <a:lnTo>
                  <a:pt x="75000" y="0"/>
                </a:lnTo>
                <a:cubicBezTo>
                  <a:pt x="73311" y="0"/>
                  <a:pt x="71822" y="1083"/>
                  <a:pt x="70533" y="3250"/>
                </a:cubicBezTo>
                <a:lnTo>
                  <a:pt x="70533" y="3250"/>
                </a:lnTo>
                <a:cubicBezTo>
                  <a:pt x="69333" y="5750"/>
                  <a:pt x="68733" y="8583"/>
                  <a:pt x="68733" y="11750"/>
                </a:cubicBezTo>
                <a:lnTo>
                  <a:pt x="68733" y="11750"/>
                </a:lnTo>
                <a:cubicBezTo>
                  <a:pt x="68733" y="14917"/>
                  <a:pt x="69333" y="17708"/>
                  <a:pt x="70533" y="20125"/>
                </a:cubicBezTo>
                <a:lnTo>
                  <a:pt x="70533" y="20125"/>
                </a:lnTo>
                <a:lnTo>
                  <a:pt x="78733" y="35125"/>
                </a:lnTo>
                <a:lnTo>
                  <a:pt x="21267" y="35125"/>
                </a:lnTo>
                <a:lnTo>
                  <a:pt x="29467" y="20125"/>
                </a:lnTo>
                <a:cubicBezTo>
                  <a:pt x="30667" y="17708"/>
                  <a:pt x="31267" y="14917"/>
                  <a:pt x="31267" y="11750"/>
                </a:cubicBezTo>
                <a:lnTo>
                  <a:pt x="31267" y="11750"/>
                </a:lnTo>
                <a:cubicBezTo>
                  <a:pt x="31267" y="8583"/>
                  <a:pt x="30667" y="5750"/>
                  <a:pt x="29467" y="3250"/>
                </a:cubicBezTo>
                <a:lnTo>
                  <a:pt x="29467" y="3250"/>
                </a:lnTo>
                <a:cubicBezTo>
                  <a:pt x="28178" y="1083"/>
                  <a:pt x="26689" y="0"/>
                  <a:pt x="25000" y="0"/>
                </a:cubicBezTo>
                <a:lnTo>
                  <a:pt x="25000" y="0"/>
                </a:lnTo>
                <a:cubicBezTo>
                  <a:pt x="23311" y="0"/>
                  <a:pt x="21822" y="1083"/>
                  <a:pt x="20533" y="3250"/>
                </a:cubicBezTo>
                <a:lnTo>
                  <a:pt x="20533" y="3250"/>
                </a:lnTo>
                <a:lnTo>
                  <a:pt x="1733" y="38500"/>
                </a:lnTo>
                <a:cubicBezTo>
                  <a:pt x="578" y="40917"/>
                  <a:pt x="0" y="43708"/>
                  <a:pt x="0" y="46875"/>
                </a:cubicBezTo>
                <a:lnTo>
                  <a:pt x="0" y="46875"/>
                </a:lnTo>
                <a:cubicBezTo>
                  <a:pt x="0" y="50042"/>
                  <a:pt x="578" y="52833"/>
                  <a:pt x="1733" y="55250"/>
                </a:cubicBezTo>
                <a:lnTo>
                  <a:pt x="1733" y="55250"/>
                </a:lnTo>
                <a:lnTo>
                  <a:pt x="20533" y="90500"/>
                </a:lnTo>
                <a:cubicBezTo>
                  <a:pt x="21822" y="92667"/>
                  <a:pt x="23311" y="93750"/>
                  <a:pt x="25000" y="93750"/>
                </a:cubicBezTo>
                <a:lnTo>
                  <a:pt x="25000" y="93750"/>
                </a:lnTo>
                <a:cubicBezTo>
                  <a:pt x="26689" y="93750"/>
                  <a:pt x="28178" y="92667"/>
                  <a:pt x="29467" y="90500"/>
                </a:cubicBezTo>
                <a:lnTo>
                  <a:pt x="29467" y="90500"/>
                </a:lnTo>
                <a:cubicBezTo>
                  <a:pt x="30667" y="88000"/>
                  <a:pt x="31267" y="85167"/>
                  <a:pt x="31267" y="82000"/>
                </a:cubicBezTo>
                <a:lnTo>
                  <a:pt x="31267" y="82000"/>
                </a:lnTo>
                <a:cubicBezTo>
                  <a:pt x="31267" y="78833"/>
                  <a:pt x="30667" y="76042"/>
                  <a:pt x="29467" y="73625"/>
                </a:cubicBezTo>
                <a:lnTo>
                  <a:pt x="29467" y="73625"/>
                </a:lnTo>
                <a:lnTo>
                  <a:pt x="21267" y="58625"/>
                </a:lnTo>
                <a:lnTo>
                  <a:pt x="78733" y="58625"/>
                </a:lnTo>
                <a:lnTo>
                  <a:pt x="70533" y="73625"/>
                </a:lnTo>
                <a:cubicBezTo>
                  <a:pt x="69333" y="76042"/>
                  <a:pt x="68733" y="78833"/>
                  <a:pt x="68733" y="82000"/>
                </a:cubicBezTo>
                <a:lnTo>
                  <a:pt x="68733" y="82000"/>
                </a:lnTo>
                <a:cubicBezTo>
                  <a:pt x="68733" y="85167"/>
                  <a:pt x="69333" y="88000"/>
                  <a:pt x="70533" y="90500"/>
                </a:cubicBezTo>
                <a:lnTo>
                  <a:pt x="70533" y="90500"/>
                </a:lnTo>
                <a:cubicBezTo>
                  <a:pt x="71822" y="92667"/>
                  <a:pt x="73311" y="93750"/>
                  <a:pt x="75000" y="93750"/>
                </a:cubicBezTo>
                <a:lnTo>
                  <a:pt x="75000" y="93750"/>
                </a:lnTo>
                <a:cubicBezTo>
                  <a:pt x="76689" y="93750"/>
                  <a:pt x="78178" y="92667"/>
                  <a:pt x="79467" y="90500"/>
                </a:cubicBezTo>
                <a:lnTo>
                  <a:pt x="79467" y="90500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241760-10"/>
          <p:cNvSpPr/>
          <p:nvPr/>
        </p:nvSpPr>
        <p:spPr>
          <a:xfrm>
            <a:off x="4714875" y="4183856"/>
            <a:ext cx="4029075" cy="361950"/>
          </a:xfrm>
          <a:prstGeom prst="roundRect">
            <a:avLst>
              <a:gd name="adj" fmla="val 31579"/>
            </a:avLst>
          </a:prstGeom>
          <a:solidFill>
            <a:srgbClr val="EDE7DC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241896-54"/>
          <p:cNvSpPr/>
          <p:nvPr/>
        </p:nvSpPr>
        <p:spPr>
          <a:xfrm>
            <a:off x="4829175" y="4329113"/>
            <a:ext cx="142875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467" y="90500"/>
                </a:moveTo>
                <a:lnTo>
                  <a:pt x="79467" y="90500"/>
                </a:lnTo>
                <a:lnTo>
                  <a:pt x="98267" y="55250"/>
                </a:lnTo>
                <a:cubicBezTo>
                  <a:pt x="99422" y="52833"/>
                  <a:pt x="100000" y="50042"/>
                  <a:pt x="100000" y="46875"/>
                </a:cubicBezTo>
                <a:lnTo>
                  <a:pt x="100000" y="46875"/>
                </a:lnTo>
                <a:cubicBezTo>
                  <a:pt x="100000" y="43708"/>
                  <a:pt x="99422" y="40917"/>
                  <a:pt x="98267" y="38500"/>
                </a:cubicBezTo>
                <a:lnTo>
                  <a:pt x="98267" y="38500"/>
                </a:lnTo>
                <a:lnTo>
                  <a:pt x="79467" y="3250"/>
                </a:lnTo>
                <a:cubicBezTo>
                  <a:pt x="78178" y="1083"/>
                  <a:pt x="76689" y="0"/>
                  <a:pt x="75000" y="0"/>
                </a:cubicBezTo>
                <a:lnTo>
                  <a:pt x="75000" y="0"/>
                </a:lnTo>
                <a:cubicBezTo>
                  <a:pt x="73311" y="0"/>
                  <a:pt x="71822" y="1083"/>
                  <a:pt x="70533" y="3250"/>
                </a:cubicBezTo>
                <a:lnTo>
                  <a:pt x="70533" y="3250"/>
                </a:lnTo>
                <a:cubicBezTo>
                  <a:pt x="69333" y="5750"/>
                  <a:pt x="68733" y="8583"/>
                  <a:pt x="68733" y="11750"/>
                </a:cubicBezTo>
                <a:lnTo>
                  <a:pt x="68733" y="11750"/>
                </a:lnTo>
                <a:cubicBezTo>
                  <a:pt x="68733" y="14917"/>
                  <a:pt x="69333" y="17708"/>
                  <a:pt x="70533" y="20125"/>
                </a:cubicBezTo>
                <a:lnTo>
                  <a:pt x="70533" y="20125"/>
                </a:lnTo>
                <a:lnTo>
                  <a:pt x="78733" y="35125"/>
                </a:lnTo>
                <a:lnTo>
                  <a:pt x="21267" y="35125"/>
                </a:lnTo>
                <a:lnTo>
                  <a:pt x="29467" y="20125"/>
                </a:lnTo>
                <a:cubicBezTo>
                  <a:pt x="30667" y="17708"/>
                  <a:pt x="31267" y="14917"/>
                  <a:pt x="31267" y="11750"/>
                </a:cubicBezTo>
                <a:lnTo>
                  <a:pt x="31267" y="11750"/>
                </a:lnTo>
                <a:cubicBezTo>
                  <a:pt x="31267" y="8583"/>
                  <a:pt x="30667" y="5750"/>
                  <a:pt x="29467" y="3250"/>
                </a:cubicBezTo>
                <a:lnTo>
                  <a:pt x="29467" y="3250"/>
                </a:lnTo>
                <a:cubicBezTo>
                  <a:pt x="28178" y="1083"/>
                  <a:pt x="26689" y="0"/>
                  <a:pt x="25000" y="0"/>
                </a:cubicBezTo>
                <a:lnTo>
                  <a:pt x="25000" y="0"/>
                </a:lnTo>
                <a:cubicBezTo>
                  <a:pt x="23311" y="0"/>
                  <a:pt x="21822" y="1083"/>
                  <a:pt x="20533" y="3250"/>
                </a:cubicBezTo>
                <a:lnTo>
                  <a:pt x="20533" y="3250"/>
                </a:lnTo>
                <a:lnTo>
                  <a:pt x="1733" y="38500"/>
                </a:lnTo>
                <a:cubicBezTo>
                  <a:pt x="578" y="40917"/>
                  <a:pt x="0" y="43708"/>
                  <a:pt x="0" y="46875"/>
                </a:cubicBezTo>
                <a:lnTo>
                  <a:pt x="0" y="46875"/>
                </a:lnTo>
                <a:cubicBezTo>
                  <a:pt x="0" y="50042"/>
                  <a:pt x="578" y="52833"/>
                  <a:pt x="1733" y="55250"/>
                </a:cubicBezTo>
                <a:lnTo>
                  <a:pt x="1733" y="55250"/>
                </a:lnTo>
                <a:lnTo>
                  <a:pt x="20533" y="90500"/>
                </a:lnTo>
                <a:cubicBezTo>
                  <a:pt x="21822" y="92667"/>
                  <a:pt x="23311" y="93750"/>
                  <a:pt x="25000" y="93750"/>
                </a:cubicBezTo>
                <a:lnTo>
                  <a:pt x="25000" y="93750"/>
                </a:lnTo>
                <a:cubicBezTo>
                  <a:pt x="26689" y="93750"/>
                  <a:pt x="28178" y="92667"/>
                  <a:pt x="29467" y="90500"/>
                </a:cubicBezTo>
                <a:lnTo>
                  <a:pt x="29467" y="90500"/>
                </a:lnTo>
                <a:cubicBezTo>
                  <a:pt x="30667" y="88000"/>
                  <a:pt x="31267" y="85167"/>
                  <a:pt x="31267" y="82000"/>
                </a:cubicBezTo>
                <a:lnTo>
                  <a:pt x="31267" y="82000"/>
                </a:lnTo>
                <a:cubicBezTo>
                  <a:pt x="31267" y="78833"/>
                  <a:pt x="30667" y="76042"/>
                  <a:pt x="29467" y="73625"/>
                </a:cubicBezTo>
                <a:lnTo>
                  <a:pt x="29467" y="73625"/>
                </a:lnTo>
                <a:lnTo>
                  <a:pt x="21267" y="58625"/>
                </a:lnTo>
                <a:lnTo>
                  <a:pt x="78733" y="58625"/>
                </a:lnTo>
                <a:lnTo>
                  <a:pt x="70533" y="73625"/>
                </a:lnTo>
                <a:cubicBezTo>
                  <a:pt x="69333" y="76042"/>
                  <a:pt x="68733" y="78833"/>
                  <a:pt x="68733" y="82000"/>
                </a:cubicBezTo>
                <a:lnTo>
                  <a:pt x="68733" y="82000"/>
                </a:lnTo>
                <a:cubicBezTo>
                  <a:pt x="68733" y="85167"/>
                  <a:pt x="69333" y="88000"/>
                  <a:pt x="70533" y="90500"/>
                </a:cubicBezTo>
                <a:lnTo>
                  <a:pt x="70533" y="90500"/>
                </a:lnTo>
                <a:cubicBezTo>
                  <a:pt x="71822" y="92667"/>
                  <a:pt x="73311" y="93750"/>
                  <a:pt x="75000" y="93750"/>
                </a:cubicBezTo>
                <a:lnTo>
                  <a:pt x="75000" y="93750"/>
                </a:lnTo>
                <a:cubicBezTo>
                  <a:pt x="76689" y="93750"/>
                  <a:pt x="78178" y="92667"/>
                  <a:pt x="79467" y="90500"/>
                </a:cubicBezTo>
                <a:lnTo>
                  <a:pt x="79467" y="90500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241763-15"/>
          <p:cNvSpPr txBox="1"/>
          <p:nvPr/>
        </p:nvSpPr>
        <p:spPr>
          <a:xfrm>
            <a:off x="742950" y="4269581"/>
            <a:ext cx="1685404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外心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到三个顶点距离相等</a:t>
            </a:r>
            <a:endParaRPr/>
          </a:p>
        </p:txBody>
      </p:sp>
      <p:sp>
        <p:nvSpPr>
          <p:cNvPr id="10" name="el-1785639241763-16"/>
          <p:cNvSpPr txBox="1"/>
          <p:nvPr/>
        </p:nvSpPr>
        <p:spPr>
          <a:xfrm>
            <a:off x="5057775" y="4269581"/>
            <a:ext cx="1542529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内心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到三条边距离相等</a:t>
            </a:r>
            <a:endParaRPr/>
          </a:p>
        </p:txBody>
      </p:sp>
      <p:sp>
        <p:nvSpPr>
          <p:cNvPr id="11" name="el-1785639241758-4"/>
          <p:cNvSpPr txBox="1"/>
          <p:nvPr/>
        </p:nvSpPr>
        <p:spPr>
          <a:xfrm>
            <a:off x="8302377" y="4898231"/>
            <a:ext cx="49872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13 / </a:t>
            </a:r>
            <a:r>
              <a:rPr b="1" sz="90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17</a:t>
            </a:r>
            <a:endParaRPr/>
          </a:p>
        </p:txBody>
      </p:sp>
      <p:sp>
        <p:nvSpPr>
          <p:cNvPr id="12" name="el-1785639241758-6"/>
          <p:cNvSpPr/>
          <p:nvPr/>
        </p:nvSpPr>
        <p:spPr>
          <a:xfrm>
            <a:off x="528638" y="234553"/>
            <a:ext cx="285750" cy="21431"/>
          </a:xfrm>
          <a:prstGeom prst="roundRect">
            <a:avLst>
              <a:gd name="adj" fmla="val 50000"/>
            </a:avLst>
          </a:pr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41759-7"/>
          <p:cNvSpPr/>
          <p:nvPr/>
        </p:nvSpPr>
        <p:spPr>
          <a:xfrm>
            <a:off x="400050" y="769144"/>
            <a:ext cx="4029075" cy="3186113"/>
          </a:xfrm>
          <a:prstGeom prst="roundRect">
            <a:avLst>
              <a:gd name="adj" fmla="val 4783"/>
            </a:avLst>
          </a:prstGeom>
          <a:solidFill>
            <a:srgbClr val="EDE7DC"/>
          </a:solidFill>
          <a:ln>
            <a:noFill/>
          </a:ln>
          <a:effectLst>
            <a:outerShdw blurRad="142875" dist="42863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el-1785639241896-55"/>
          <p:cNvSpPr/>
          <p:nvPr/>
        </p:nvSpPr>
        <p:spPr>
          <a:xfrm>
            <a:off x="1543050" y="976313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97059"/>
                </a:moveTo>
                <a:lnTo>
                  <a:pt x="48529" y="97059"/>
                </a:lnTo>
                <a:cubicBezTo>
                  <a:pt x="57392" y="96941"/>
                  <a:pt x="65490" y="94784"/>
                  <a:pt x="72824" y="90588"/>
                </a:cubicBezTo>
                <a:lnTo>
                  <a:pt x="72824" y="90588"/>
                </a:lnTo>
                <a:lnTo>
                  <a:pt x="72824" y="90588"/>
                </a:lnTo>
                <a:cubicBezTo>
                  <a:pt x="80118" y="86314"/>
                  <a:pt x="86039" y="80392"/>
                  <a:pt x="90588" y="72824"/>
                </a:cubicBezTo>
                <a:lnTo>
                  <a:pt x="90588" y="72824"/>
                </a:lnTo>
                <a:cubicBezTo>
                  <a:pt x="94902" y="65098"/>
                  <a:pt x="97059" y="57000"/>
                  <a:pt x="97059" y="48529"/>
                </a:cubicBezTo>
                <a:lnTo>
                  <a:pt x="97059" y="48529"/>
                </a:lnTo>
                <a:cubicBezTo>
                  <a:pt x="97059" y="40059"/>
                  <a:pt x="94902" y="31980"/>
                  <a:pt x="90588" y="24294"/>
                </a:cubicBezTo>
                <a:lnTo>
                  <a:pt x="90588" y="24294"/>
                </a:lnTo>
                <a:cubicBezTo>
                  <a:pt x="86039" y="16686"/>
                  <a:pt x="80118" y="10745"/>
                  <a:pt x="72824" y="6471"/>
                </a:cubicBezTo>
                <a:lnTo>
                  <a:pt x="72824" y="6471"/>
                </a:lnTo>
                <a:cubicBezTo>
                  <a:pt x="65490" y="2275"/>
                  <a:pt x="57392" y="118"/>
                  <a:pt x="48529" y="0"/>
                </a:cubicBezTo>
                <a:lnTo>
                  <a:pt x="48529" y="0"/>
                </a:lnTo>
                <a:cubicBezTo>
                  <a:pt x="39667" y="118"/>
                  <a:pt x="31588" y="2275"/>
                  <a:pt x="24294" y="6471"/>
                </a:cubicBezTo>
                <a:lnTo>
                  <a:pt x="24294" y="6471"/>
                </a:lnTo>
                <a:cubicBezTo>
                  <a:pt x="16961" y="10745"/>
                  <a:pt x="11020" y="16686"/>
                  <a:pt x="6471" y="24294"/>
                </a:cubicBezTo>
                <a:lnTo>
                  <a:pt x="6471" y="24294"/>
                </a:lnTo>
                <a:cubicBezTo>
                  <a:pt x="2157" y="31980"/>
                  <a:pt x="0" y="40059"/>
                  <a:pt x="0" y="48529"/>
                </a:cubicBezTo>
                <a:lnTo>
                  <a:pt x="0" y="48529"/>
                </a:lnTo>
                <a:cubicBezTo>
                  <a:pt x="0" y="57000"/>
                  <a:pt x="2157" y="65098"/>
                  <a:pt x="6471" y="72824"/>
                </a:cubicBezTo>
                <a:lnTo>
                  <a:pt x="6471" y="72824"/>
                </a:lnTo>
                <a:cubicBezTo>
                  <a:pt x="11020" y="80392"/>
                  <a:pt x="16961" y="86314"/>
                  <a:pt x="24294" y="90588"/>
                </a:cubicBezTo>
                <a:lnTo>
                  <a:pt x="24294" y="90588"/>
                </a:lnTo>
                <a:cubicBezTo>
                  <a:pt x="31588" y="94784"/>
                  <a:pt x="39667" y="96941"/>
                  <a:pt x="48529" y="97059"/>
                </a:cubicBezTo>
                <a:lnTo>
                  <a:pt x="48529" y="97059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41766-40"/>
          <p:cNvSpPr/>
          <p:nvPr/>
        </p:nvSpPr>
        <p:spPr>
          <a:xfrm>
            <a:off x="2386013" y="964406"/>
            <a:ext cx="900113" cy="180975"/>
          </a:xfrm>
          <a:prstGeom prst="roundRect">
            <a:avLst>
              <a:gd name="adj" fmla="val 42105"/>
            </a:avLst>
          </a:prstGeom>
          <a:solidFill>
            <a:srgbClr val="1E6B5E">
              <a:alpha val="4000"/>
            </a:srgbClr>
          </a:solidFill>
          <a:ln w="14288" algn="in">
            <a:solidFill>
              <a:srgbClr val="1E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639241765-19"/>
          <p:cNvSpPr/>
          <p:nvPr/>
        </p:nvSpPr>
        <p:spPr>
          <a:xfrm>
            <a:off x="1700213" y="1297781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500" y="50000"/>
                </a:moveTo>
                <a:cubicBezTo>
                  <a:pt x="92500" y="73472"/>
                  <a:pt x="73472" y="92500"/>
                  <a:pt x="50000" y="92500"/>
                </a:cubicBezTo>
                <a:cubicBezTo>
                  <a:pt x="26528" y="92500"/>
                  <a:pt x="7500" y="73472"/>
                  <a:pt x="7500" y="50000"/>
                </a:cubicBezTo>
                <a:cubicBezTo>
                  <a:pt x="7500" y="26528"/>
                  <a:pt x="26528" y="7500"/>
                  <a:pt x="50000" y="7500"/>
                </a:cubicBezTo>
                <a:cubicBezTo>
                  <a:pt x="73472" y="7500"/>
                  <a:pt x="92500" y="26528"/>
                  <a:pt x="92500" y="50000"/>
                </a:cubicBezTo>
                <a:close/>
              </a:path>
            </a:pathLst>
          </a:custGeom>
          <a:noFill/>
          <a:ln w="17859" algn="ctr">
            <a:solidFill>
              <a:srgbClr val="1E6B5E">
                <a:alpha val="7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17" name="el-1785639241765-20"/>
          <p:cNvSpPr/>
          <p:nvPr/>
        </p:nvSpPr>
        <p:spPr>
          <a:xfrm>
            <a:off x="1700213" y="1297781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000" y="25000"/>
                </a:moveTo>
                <a:lnTo>
                  <a:pt x="80000" y="15000"/>
                </a:lnTo>
                <a:lnTo>
                  <a:pt x="60000" y="85000"/>
                </a:lnTo>
                <a:close/>
              </a:path>
            </a:pathLst>
          </a:custGeom>
          <a:noFill/>
          <a:ln w="17859" algn="ctr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5639241765-21"/>
          <p:cNvSpPr/>
          <p:nvPr/>
        </p:nvSpPr>
        <p:spPr>
          <a:xfrm>
            <a:off x="1700213" y="1297781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500" y="50000"/>
                </a:moveTo>
                <a:cubicBezTo>
                  <a:pt x="52500" y="51381"/>
                  <a:pt x="51381" y="52500"/>
                  <a:pt x="50000" y="52500"/>
                </a:cubicBezTo>
                <a:cubicBezTo>
                  <a:pt x="48619" y="52500"/>
                  <a:pt x="47500" y="51381"/>
                  <a:pt x="47500" y="50000"/>
                </a:cubicBezTo>
                <a:cubicBezTo>
                  <a:pt x="47500" y="48619"/>
                  <a:pt x="48619" y="47500"/>
                  <a:pt x="50000" y="47500"/>
                </a:cubicBezTo>
                <a:cubicBezTo>
                  <a:pt x="51381" y="47500"/>
                  <a:pt x="52500" y="48619"/>
                  <a:pt x="52500" y="50000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41765-22"/>
          <p:cNvSpPr/>
          <p:nvPr/>
        </p:nvSpPr>
        <p:spPr>
          <a:xfrm>
            <a:off x="1700213" y="1297781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lnTo>
                  <a:pt x="15000" y="25000"/>
                </a:lnTo>
              </a:path>
            </a:pathLst>
          </a:custGeom>
          <a:solidFill>
            <a:srgbClr val="000000">
              <a:alpha val="60000"/>
            </a:srgbClr>
          </a:solidFill>
          <a:ln w="14288" algn="ctr">
            <a:solidFill>
              <a:srgbClr val="1E6B5E">
                <a:alpha val="6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0" name="el-1785639241765-23"/>
          <p:cNvSpPr txBox="1"/>
          <p:nvPr/>
        </p:nvSpPr>
        <p:spPr>
          <a:xfrm>
            <a:off x="2450306" y="1862138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O</a:t>
            </a:r>
            <a:endParaRPr/>
          </a:p>
        </p:txBody>
      </p:sp>
      <p:sp>
        <p:nvSpPr>
          <p:cNvPr id="21" name="el-1785639241765-24"/>
          <p:cNvSpPr txBox="1"/>
          <p:nvPr/>
        </p:nvSpPr>
        <p:spPr>
          <a:xfrm>
            <a:off x="1800225" y="1497806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22" name="el-1785639241765-25"/>
          <p:cNvSpPr txBox="1"/>
          <p:nvPr/>
        </p:nvSpPr>
        <p:spPr>
          <a:xfrm>
            <a:off x="2871788" y="1354931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/>
          </a:p>
        </p:txBody>
      </p:sp>
      <p:sp>
        <p:nvSpPr>
          <p:cNvPr id="23" name="el-1785639241765-26"/>
          <p:cNvSpPr txBox="1"/>
          <p:nvPr/>
        </p:nvSpPr>
        <p:spPr>
          <a:xfrm>
            <a:off x="2586038" y="2469356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/>
          </a:p>
        </p:txBody>
      </p:sp>
      <p:sp>
        <p:nvSpPr>
          <p:cNvPr id="24" name="el-1785639241765-27"/>
          <p:cNvSpPr txBox="1"/>
          <p:nvPr/>
        </p:nvSpPr>
        <p:spPr>
          <a:xfrm>
            <a:off x="2200275" y="2126456"/>
            <a:ext cx="300038" cy="160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外心</a:t>
            </a:r>
            <a:endParaRPr/>
          </a:p>
        </p:txBody>
      </p:sp>
      <p:sp>
        <p:nvSpPr>
          <p:cNvPr id="25" name="el-1785639241762-12"/>
          <p:cNvSpPr/>
          <p:nvPr/>
        </p:nvSpPr>
        <p:spPr>
          <a:xfrm>
            <a:off x="542925" y="2855119"/>
            <a:ext cx="3743325" cy="328613"/>
          </a:xfrm>
          <a:prstGeom prst="roundRect">
            <a:avLst>
              <a:gd name="adj" fmla="val 28986"/>
            </a:avLst>
          </a:prstGeom>
          <a:solidFill>
            <a:srgbClr val="1E6B5E">
              <a:alpha val="4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241768-48"/>
          <p:cNvSpPr/>
          <p:nvPr/>
        </p:nvSpPr>
        <p:spPr>
          <a:xfrm>
            <a:off x="542925" y="3333750"/>
            <a:ext cx="171450" cy="171450"/>
          </a:xfrm>
          <a:prstGeom prst="ellipse">
            <a:avLst/>
          </a:pr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241769-50"/>
          <p:cNvSpPr/>
          <p:nvPr/>
        </p:nvSpPr>
        <p:spPr>
          <a:xfrm>
            <a:off x="542925" y="3619500"/>
            <a:ext cx="171450" cy="171450"/>
          </a:xfrm>
          <a:prstGeom prst="ellipse">
            <a:avLst/>
          </a:pr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639241769-51"/>
          <p:cNvSpPr/>
          <p:nvPr/>
        </p:nvSpPr>
        <p:spPr>
          <a:xfrm>
            <a:off x="1971154" y="3607594"/>
            <a:ext cx="371475" cy="190500"/>
          </a:xfrm>
          <a:prstGeom prst="roundRect">
            <a:avLst>
              <a:gd name="adj" fmla="val 20000"/>
            </a:avLst>
          </a:prstGeom>
          <a:solidFill>
            <a:srgbClr val="1E6B5E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241769-51__text"/>
          <p:cNvSpPr txBox="1"/>
          <p:nvPr/>
        </p:nvSpPr>
        <p:spPr>
          <a:xfrm>
            <a:off x="1971154" y="3607594"/>
            <a:ext cx="37147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形内</a:t>
            </a:r>
            <a:endParaRPr/>
          </a:p>
        </p:txBody>
      </p:sp>
      <p:sp>
        <p:nvSpPr>
          <p:cNvPr id="30" name="el-1785639241769-52"/>
          <p:cNvSpPr/>
          <p:nvPr/>
        </p:nvSpPr>
        <p:spPr>
          <a:xfrm>
            <a:off x="3385096" y="3607594"/>
            <a:ext cx="657225" cy="190500"/>
          </a:xfrm>
          <a:prstGeom prst="roundRect">
            <a:avLst>
              <a:gd name="adj" fmla="val 20000"/>
            </a:avLst>
          </a:prstGeom>
          <a:solidFill>
            <a:srgbClr val="1E6B5E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639241769-52__text"/>
          <p:cNvSpPr txBox="1"/>
          <p:nvPr/>
        </p:nvSpPr>
        <p:spPr>
          <a:xfrm>
            <a:off x="3385096" y="3607594"/>
            <a:ext cx="65722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斜边中点</a:t>
            </a:r>
            <a:endParaRPr/>
          </a:p>
        </p:txBody>
      </p:sp>
      <p:sp>
        <p:nvSpPr>
          <p:cNvPr id="32" name="el-1785639241760-8"/>
          <p:cNvSpPr/>
          <p:nvPr/>
        </p:nvSpPr>
        <p:spPr>
          <a:xfrm>
            <a:off x="4714875" y="769144"/>
            <a:ext cx="4029075" cy="3186113"/>
          </a:xfrm>
          <a:prstGeom prst="roundRect">
            <a:avLst>
              <a:gd name="adj" fmla="val 4783"/>
            </a:avLst>
          </a:prstGeom>
          <a:solidFill>
            <a:srgbClr val="EDE7DC"/>
          </a:solidFill>
          <a:ln>
            <a:noFill/>
          </a:ln>
          <a:effectLst>
            <a:outerShdw blurRad="142875" dist="42863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3" name="el-1785639241896-56"/>
          <p:cNvSpPr/>
          <p:nvPr/>
        </p:nvSpPr>
        <p:spPr>
          <a:xfrm>
            <a:off x="5857875" y="976313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97059"/>
                </a:moveTo>
                <a:lnTo>
                  <a:pt x="48529" y="97059"/>
                </a:lnTo>
                <a:cubicBezTo>
                  <a:pt x="57392" y="96941"/>
                  <a:pt x="65490" y="94784"/>
                  <a:pt x="72824" y="90588"/>
                </a:cubicBezTo>
                <a:lnTo>
                  <a:pt x="72824" y="90588"/>
                </a:lnTo>
                <a:lnTo>
                  <a:pt x="72824" y="90588"/>
                </a:lnTo>
                <a:cubicBezTo>
                  <a:pt x="80118" y="86314"/>
                  <a:pt x="86039" y="80392"/>
                  <a:pt x="90588" y="72824"/>
                </a:cubicBezTo>
                <a:lnTo>
                  <a:pt x="90588" y="72824"/>
                </a:lnTo>
                <a:cubicBezTo>
                  <a:pt x="94902" y="65098"/>
                  <a:pt x="97059" y="57000"/>
                  <a:pt x="97059" y="48529"/>
                </a:cubicBezTo>
                <a:lnTo>
                  <a:pt x="97059" y="48529"/>
                </a:lnTo>
                <a:cubicBezTo>
                  <a:pt x="97059" y="40059"/>
                  <a:pt x="94902" y="31980"/>
                  <a:pt x="90588" y="24294"/>
                </a:cubicBezTo>
                <a:lnTo>
                  <a:pt x="90588" y="24294"/>
                </a:lnTo>
                <a:cubicBezTo>
                  <a:pt x="86039" y="16686"/>
                  <a:pt x="80118" y="10745"/>
                  <a:pt x="72824" y="6471"/>
                </a:cubicBezTo>
                <a:lnTo>
                  <a:pt x="72824" y="6471"/>
                </a:lnTo>
                <a:cubicBezTo>
                  <a:pt x="65490" y="2275"/>
                  <a:pt x="57392" y="118"/>
                  <a:pt x="48529" y="0"/>
                </a:cubicBezTo>
                <a:lnTo>
                  <a:pt x="48529" y="0"/>
                </a:lnTo>
                <a:cubicBezTo>
                  <a:pt x="39667" y="118"/>
                  <a:pt x="31588" y="2275"/>
                  <a:pt x="24294" y="6471"/>
                </a:cubicBezTo>
                <a:lnTo>
                  <a:pt x="24294" y="6471"/>
                </a:lnTo>
                <a:cubicBezTo>
                  <a:pt x="16961" y="10745"/>
                  <a:pt x="11020" y="16686"/>
                  <a:pt x="6471" y="24294"/>
                </a:cubicBezTo>
                <a:lnTo>
                  <a:pt x="6471" y="24294"/>
                </a:lnTo>
                <a:cubicBezTo>
                  <a:pt x="2157" y="31980"/>
                  <a:pt x="0" y="40059"/>
                  <a:pt x="0" y="48529"/>
                </a:cubicBezTo>
                <a:lnTo>
                  <a:pt x="0" y="48529"/>
                </a:lnTo>
                <a:cubicBezTo>
                  <a:pt x="0" y="57000"/>
                  <a:pt x="2157" y="65098"/>
                  <a:pt x="6471" y="72824"/>
                </a:cubicBezTo>
                <a:lnTo>
                  <a:pt x="6471" y="72824"/>
                </a:lnTo>
                <a:cubicBezTo>
                  <a:pt x="11020" y="80392"/>
                  <a:pt x="16961" y="86314"/>
                  <a:pt x="24294" y="90588"/>
                </a:cubicBezTo>
                <a:lnTo>
                  <a:pt x="24294" y="90588"/>
                </a:lnTo>
                <a:cubicBezTo>
                  <a:pt x="31588" y="94784"/>
                  <a:pt x="39667" y="96941"/>
                  <a:pt x="48529" y="97059"/>
                </a:cubicBezTo>
                <a:lnTo>
                  <a:pt x="48529" y="97059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639241766-42"/>
          <p:cNvSpPr/>
          <p:nvPr/>
        </p:nvSpPr>
        <p:spPr>
          <a:xfrm>
            <a:off x="6700838" y="964406"/>
            <a:ext cx="900113" cy="180975"/>
          </a:xfrm>
          <a:prstGeom prst="roundRect">
            <a:avLst>
              <a:gd name="adj" fmla="val 42105"/>
            </a:avLst>
          </a:prstGeom>
          <a:solidFill>
            <a:srgbClr val="1E6B5E">
              <a:alpha val="4000"/>
            </a:srgbClr>
          </a:solidFill>
          <a:ln w="14288" algn="in">
            <a:solidFill>
              <a:srgbClr val="1E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el-1785639241765-28"/>
          <p:cNvSpPr/>
          <p:nvPr/>
        </p:nvSpPr>
        <p:spPr>
          <a:xfrm>
            <a:off x="6015038" y="1297781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000" y="15000"/>
                </a:moveTo>
                <a:lnTo>
                  <a:pt x="85000" y="15000"/>
                </a:lnTo>
                <a:lnTo>
                  <a:pt x="50000" y="85000"/>
                </a:lnTo>
                <a:close/>
              </a:path>
            </a:pathLst>
          </a:custGeom>
          <a:noFill/>
          <a:ln w="17859" algn="ctr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el-1785639241765-29"/>
          <p:cNvSpPr/>
          <p:nvPr/>
        </p:nvSpPr>
        <p:spPr>
          <a:xfrm>
            <a:off x="6015038" y="1297781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000" y="39000"/>
                </a:moveTo>
                <a:cubicBezTo>
                  <a:pt x="71000" y="50598"/>
                  <a:pt x="61598" y="60000"/>
                  <a:pt x="50000" y="60000"/>
                </a:cubicBezTo>
                <a:cubicBezTo>
                  <a:pt x="38402" y="60000"/>
                  <a:pt x="29000" y="50598"/>
                  <a:pt x="29000" y="39000"/>
                </a:cubicBezTo>
                <a:cubicBezTo>
                  <a:pt x="29000" y="27402"/>
                  <a:pt x="38402" y="18000"/>
                  <a:pt x="50000" y="18000"/>
                </a:cubicBezTo>
                <a:cubicBezTo>
                  <a:pt x="61598" y="18000"/>
                  <a:pt x="71000" y="27402"/>
                  <a:pt x="71000" y="39000"/>
                </a:cubicBezTo>
                <a:close/>
              </a:path>
            </a:pathLst>
          </a:custGeom>
          <a:noFill/>
          <a:ln w="17859" algn="ctr">
            <a:solidFill>
              <a:srgbClr val="1E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el-1785639241765-30"/>
          <p:cNvSpPr/>
          <p:nvPr/>
        </p:nvSpPr>
        <p:spPr>
          <a:xfrm>
            <a:off x="6015038" y="1297781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500" y="39000"/>
                </a:moveTo>
                <a:cubicBezTo>
                  <a:pt x="52500" y="40381"/>
                  <a:pt x="51381" y="41500"/>
                  <a:pt x="50000" y="41500"/>
                </a:cubicBezTo>
                <a:cubicBezTo>
                  <a:pt x="48619" y="41500"/>
                  <a:pt x="47500" y="40381"/>
                  <a:pt x="47500" y="39000"/>
                </a:cubicBezTo>
                <a:cubicBezTo>
                  <a:pt x="47500" y="37619"/>
                  <a:pt x="48619" y="36500"/>
                  <a:pt x="50000" y="36500"/>
                </a:cubicBezTo>
                <a:cubicBezTo>
                  <a:pt x="51381" y="36500"/>
                  <a:pt x="52500" y="37619"/>
                  <a:pt x="52500" y="39000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639241765-31"/>
          <p:cNvSpPr/>
          <p:nvPr/>
        </p:nvSpPr>
        <p:spPr>
          <a:xfrm>
            <a:off x="6015038" y="1297781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500" y="18000"/>
                </a:moveTo>
                <a:cubicBezTo>
                  <a:pt x="51500" y="18828"/>
                  <a:pt x="50828" y="19500"/>
                  <a:pt x="50000" y="19500"/>
                </a:cubicBezTo>
                <a:cubicBezTo>
                  <a:pt x="49172" y="19500"/>
                  <a:pt x="48500" y="18828"/>
                  <a:pt x="48500" y="18000"/>
                </a:cubicBezTo>
                <a:cubicBezTo>
                  <a:pt x="48500" y="17172"/>
                  <a:pt x="49172" y="16500"/>
                  <a:pt x="50000" y="16500"/>
                </a:cubicBezTo>
                <a:cubicBezTo>
                  <a:pt x="50828" y="16500"/>
                  <a:pt x="51500" y="17172"/>
                  <a:pt x="51500" y="18000"/>
                </a:cubicBezTo>
                <a:close/>
              </a:path>
            </a:pathLst>
          </a:custGeom>
          <a:solidFill>
            <a:srgbClr val="C4BA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639241765-32"/>
          <p:cNvSpPr/>
          <p:nvPr/>
        </p:nvSpPr>
        <p:spPr>
          <a:xfrm>
            <a:off x="6015038" y="1297781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500" y="60000"/>
                </a:moveTo>
                <a:cubicBezTo>
                  <a:pt x="31500" y="60828"/>
                  <a:pt x="30828" y="61500"/>
                  <a:pt x="30000" y="61500"/>
                </a:cubicBezTo>
                <a:cubicBezTo>
                  <a:pt x="29172" y="61500"/>
                  <a:pt x="28500" y="60828"/>
                  <a:pt x="28500" y="60000"/>
                </a:cubicBezTo>
                <a:cubicBezTo>
                  <a:pt x="28500" y="59172"/>
                  <a:pt x="29172" y="58500"/>
                  <a:pt x="30000" y="58500"/>
                </a:cubicBezTo>
                <a:cubicBezTo>
                  <a:pt x="30828" y="58500"/>
                  <a:pt x="31500" y="59172"/>
                  <a:pt x="31500" y="60000"/>
                </a:cubicBezTo>
                <a:close/>
              </a:path>
            </a:pathLst>
          </a:custGeom>
          <a:solidFill>
            <a:srgbClr val="C4BA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639241765-33"/>
          <p:cNvSpPr/>
          <p:nvPr/>
        </p:nvSpPr>
        <p:spPr>
          <a:xfrm>
            <a:off x="6015038" y="1297781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500" y="60000"/>
                </a:moveTo>
                <a:cubicBezTo>
                  <a:pt x="71500" y="60828"/>
                  <a:pt x="70828" y="61500"/>
                  <a:pt x="70000" y="61500"/>
                </a:cubicBezTo>
                <a:cubicBezTo>
                  <a:pt x="69172" y="61500"/>
                  <a:pt x="68500" y="60828"/>
                  <a:pt x="68500" y="60000"/>
                </a:cubicBezTo>
                <a:cubicBezTo>
                  <a:pt x="68500" y="59172"/>
                  <a:pt x="69172" y="58500"/>
                  <a:pt x="70000" y="58500"/>
                </a:cubicBezTo>
                <a:cubicBezTo>
                  <a:pt x="70828" y="58500"/>
                  <a:pt x="71500" y="59172"/>
                  <a:pt x="71500" y="60000"/>
                </a:cubicBezTo>
                <a:close/>
              </a:path>
            </a:pathLst>
          </a:custGeom>
          <a:solidFill>
            <a:srgbClr val="C4BA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639241765-34"/>
          <p:cNvSpPr txBox="1"/>
          <p:nvPr/>
        </p:nvSpPr>
        <p:spPr>
          <a:xfrm>
            <a:off x="6765131" y="1704975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I</a:t>
            </a:r>
            <a:endParaRPr/>
          </a:p>
        </p:txBody>
      </p:sp>
      <p:sp>
        <p:nvSpPr>
          <p:cNvPr id="42" name="el-1785639241765-35"/>
          <p:cNvSpPr txBox="1"/>
          <p:nvPr/>
        </p:nvSpPr>
        <p:spPr>
          <a:xfrm>
            <a:off x="6115050" y="1354931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43" name="el-1785639241765-36"/>
          <p:cNvSpPr txBox="1"/>
          <p:nvPr/>
        </p:nvSpPr>
        <p:spPr>
          <a:xfrm>
            <a:off x="7258050" y="1354931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/>
          </a:p>
        </p:txBody>
      </p:sp>
      <p:sp>
        <p:nvSpPr>
          <p:cNvPr id="44" name="el-1785639241765-37"/>
          <p:cNvSpPr txBox="1"/>
          <p:nvPr/>
        </p:nvSpPr>
        <p:spPr>
          <a:xfrm>
            <a:off x="6757988" y="2483644"/>
            <a:ext cx="228600" cy="182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/>
          </a:p>
        </p:txBody>
      </p:sp>
      <p:sp>
        <p:nvSpPr>
          <p:cNvPr id="45" name="el-1785639241765-38"/>
          <p:cNvSpPr txBox="1"/>
          <p:nvPr/>
        </p:nvSpPr>
        <p:spPr>
          <a:xfrm>
            <a:off x="6515100" y="1983581"/>
            <a:ext cx="300038" cy="160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内心</a:t>
            </a:r>
            <a:endParaRPr/>
          </a:p>
        </p:txBody>
      </p:sp>
      <p:sp>
        <p:nvSpPr>
          <p:cNvPr id="46" name="el-1785639241763-14"/>
          <p:cNvSpPr/>
          <p:nvPr/>
        </p:nvSpPr>
        <p:spPr>
          <a:xfrm>
            <a:off x="4857750" y="2855119"/>
            <a:ext cx="3743325" cy="328613"/>
          </a:xfrm>
          <a:prstGeom prst="roundRect">
            <a:avLst>
              <a:gd name="adj" fmla="val 28986"/>
            </a:avLst>
          </a:prstGeom>
          <a:solidFill>
            <a:srgbClr val="1E6B5E">
              <a:alpha val="4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639241770-54"/>
          <p:cNvSpPr/>
          <p:nvPr/>
        </p:nvSpPr>
        <p:spPr>
          <a:xfrm>
            <a:off x="4857750" y="3333750"/>
            <a:ext cx="171450" cy="171450"/>
          </a:xfrm>
          <a:prstGeom prst="ellipse">
            <a:avLst/>
          </a:pr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5639241770-56"/>
          <p:cNvSpPr/>
          <p:nvPr/>
        </p:nvSpPr>
        <p:spPr>
          <a:xfrm>
            <a:off x="4857750" y="3619500"/>
            <a:ext cx="171450" cy="171450"/>
          </a:xfrm>
          <a:prstGeom prst="ellipse">
            <a:avLst/>
          </a:pr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5639241770-57"/>
          <p:cNvSpPr/>
          <p:nvPr/>
        </p:nvSpPr>
        <p:spPr>
          <a:xfrm>
            <a:off x="6285979" y="3607594"/>
            <a:ext cx="371475" cy="190500"/>
          </a:xfrm>
          <a:prstGeom prst="roundRect">
            <a:avLst>
              <a:gd name="adj" fmla="val 20000"/>
            </a:avLst>
          </a:prstGeom>
          <a:solidFill>
            <a:srgbClr val="1E6B5E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5639241770-57__text"/>
          <p:cNvSpPr txBox="1"/>
          <p:nvPr/>
        </p:nvSpPr>
        <p:spPr>
          <a:xfrm>
            <a:off x="6285979" y="3607594"/>
            <a:ext cx="37147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内部</a:t>
            </a:r>
            <a:endParaRPr/>
          </a:p>
        </p:txBody>
      </p:sp>
      <p:sp>
        <p:nvSpPr>
          <p:cNvPr id="51" name="el-1785639241758-5"/>
          <p:cNvSpPr txBox="1"/>
          <p:nvPr/>
        </p:nvSpPr>
        <p:spPr>
          <a:xfrm>
            <a:off x="400050" y="116681"/>
            <a:ext cx="3036094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113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三角形的外接圆与内切圆</a:t>
            </a:r>
            <a:endParaRPr/>
          </a:p>
        </p:txBody>
      </p:sp>
      <p:sp>
        <p:nvSpPr>
          <p:cNvPr id="52" name="el-1785639241764-17"/>
          <p:cNvSpPr txBox="1"/>
          <p:nvPr/>
        </p:nvSpPr>
        <p:spPr>
          <a:xfrm>
            <a:off x="1778794" y="954881"/>
            <a:ext cx="621506" cy="1952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外接圆</a:t>
            </a:r>
            <a:endParaRPr/>
          </a:p>
        </p:txBody>
      </p:sp>
      <p:sp>
        <p:nvSpPr>
          <p:cNvPr id="53" name="el-1785639241765-39"/>
          <p:cNvSpPr txBox="1"/>
          <p:nvPr/>
        </p:nvSpPr>
        <p:spPr>
          <a:xfrm>
            <a:off x="2471738" y="978694"/>
            <a:ext cx="871538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经过三个顶点</a:t>
            </a:r>
            <a:endParaRPr/>
          </a:p>
        </p:txBody>
      </p:sp>
      <p:sp>
        <p:nvSpPr>
          <p:cNvPr id="54" name="el-1785639241762-11"/>
          <p:cNvSpPr txBox="1"/>
          <p:nvPr/>
        </p:nvSpPr>
        <p:spPr>
          <a:xfrm>
            <a:off x="585788" y="2912269"/>
            <a:ext cx="365760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外心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—— 三条边垂直平分线的交点</a:t>
            </a:r>
            <a:endParaRPr/>
          </a:p>
        </p:txBody>
      </p:sp>
      <p:sp>
        <p:nvSpPr>
          <p:cNvPr id="55" name="el-1785639241768-47"/>
          <p:cNvSpPr txBox="1"/>
          <p:nvPr/>
        </p:nvSpPr>
        <p:spPr>
          <a:xfrm>
            <a:off x="500063" y="3333750"/>
            <a:ext cx="25717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67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✓</a:t>
            </a:r>
            <a:endParaRPr/>
          </a:p>
        </p:txBody>
      </p:sp>
      <p:sp>
        <p:nvSpPr>
          <p:cNvPr id="56" name="el-1785639241767-43"/>
          <p:cNvSpPr txBox="1"/>
          <p:nvPr/>
        </p:nvSpPr>
        <p:spPr>
          <a:xfrm>
            <a:off x="785813" y="3312319"/>
            <a:ext cx="168540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外心到三个顶点距离 </a:t>
            </a:r>
            <a:r>
              <a:rPr b="1"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相等</a:t>
            </a:r>
            <a:endParaRPr/>
          </a:p>
        </p:txBody>
      </p:sp>
      <p:sp>
        <p:nvSpPr>
          <p:cNvPr id="57" name="el-1785639241768-49"/>
          <p:cNvSpPr txBox="1"/>
          <p:nvPr/>
        </p:nvSpPr>
        <p:spPr>
          <a:xfrm>
            <a:off x="500063" y="3619500"/>
            <a:ext cx="25717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67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✓</a:t>
            </a:r>
            <a:endParaRPr/>
          </a:p>
        </p:txBody>
      </p:sp>
      <p:sp>
        <p:nvSpPr>
          <p:cNvPr id="58" name="el-1785639241768-44"/>
          <p:cNvSpPr txBox="1"/>
          <p:nvPr/>
        </p:nvSpPr>
        <p:spPr>
          <a:xfrm>
            <a:off x="785813" y="3598069"/>
            <a:ext cx="332794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锐角三角形外心在 </a:t>
            </a:r>
            <a:r>
              <a:rPr sz="969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，直角三角形在 </a:t>
            </a:r>
            <a:r>
              <a:rPr sz="10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　　</a:t>
            </a:r>
            <a:endParaRPr/>
          </a:p>
        </p:txBody>
      </p:sp>
      <p:sp>
        <p:nvSpPr>
          <p:cNvPr id="59" name="el-1785639241764-18"/>
          <p:cNvSpPr txBox="1"/>
          <p:nvPr/>
        </p:nvSpPr>
        <p:spPr>
          <a:xfrm>
            <a:off x="6093619" y="954881"/>
            <a:ext cx="621506" cy="1952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内切圆</a:t>
            </a:r>
            <a:endParaRPr/>
          </a:p>
        </p:txBody>
      </p:sp>
      <p:sp>
        <p:nvSpPr>
          <p:cNvPr id="60" name="el-1785639241766-41"/>
          <p:cNvSpPr txBox="1"/>
          <p:nvPr/>
        </p:nvSpPr>
        <p:spPr>
          <a:xfrm>
            <a:off x="6786563" y="978694"/>
            <a:ext cx="871538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与三条边相切</a:t>
            </a:r>
            <a:endParaRPr/>
          </a:p>
        </p:txBody>
      </p:sp>
      <p:sp>
        <p:nvSpPr>
          <p:cNvPr id="61" name="el-1785639241762-13"/>
          <p:cNvSpPr txBox="1"/>
          <p:nvPr/>
        </p:nvSpPr>
        <p:spPr>
          <a:xfrm>
            <a:off x="4900613" y="2912269"/>
            <a:ext cx="365760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内心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—— 三条角平分线的交点</a:t>
            </a:r>
            <a:endParaRPr/>
          </a:p>
        </p:txBody>
      </p:sp>
      <p:sp>
        <p:nvSpPr>
          <p:cNvPr id="62" name="el-1785639241769-53"/>
          <p:cNvSpPr txBox="1"/>
          <p:nvPr/>
        </p:nvSpPr>
        <p:spPr>
          <a:xfrm>
            <a:off x="4814888" y="3333750"/>
            <a:ext cx="25717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67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✓</a:t>
            </a:r>
            <a:endParaRPr/>
          </a:p>
        </p:txBody>
      </p:sp>
      <p:sp>
        <p:nvSpPr>
          <p:cNvPr id="63" name="el-1785639241768-45"/>
          <p:cNvSpPr txBox="1"/>
          <p:nvPr/>
        </p:nvSpPr>
        <p:spPr>
          <a:xfrm>
            <a:off x="5100638" y="3312319"/>
            <a:ext cx="1542529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内心到三条边距离 </a:t>
            </a:r>
            <a:r>
              <a:rPr b="1"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相等</a:t>
            </a:r>
            <a:endParaRPr/>
          </a:p>
        </p:txBody>
      </p:sp>
      <p:sp>
        <p:nvSpPr>
          <p:cNvPr id="64" name="el-1785639241770-55"/>
          <p:cNvSpPr txBox="1"/>
          <p:nvPr/>
        </p:nvSpPr>
        <p:spPr>
          <a:xfrm>
            <a:off x="4814888" y="3619500"/>
            <a:ext cx="25717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67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✓</a:t>
            </a:r>
            <a:endParaRPr/>
          </a:p>
        </p:txBody>
      </p:sp>
      <p:sp>
        <p:nvSpPr>
          <p:cNvPr id="65" name="el-1785639241768-46"/>
          <p:cNvSpPr txBox="1"/>
          <p:nvPr/>
        </p:nvSpPr>
        <p:spPr>
          <a:xfrm>
            <a:off x="5100638" y="3598069"/>
            <a:ext cx="162825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内心始终在三角形 </a:t>
            </a:r>
            <a:r>
              <a:rPr sz="969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F1B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241924-5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241777-1"/>
          <p:cNvSpPr/>
          <p:nvPr/>
        </p:nvSpPr>
        <p:spPr>
          <a:xfrm>
            <a:off x="6929438" y="3071813"/>
            <a:ext cx="2214563" cy="2071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785" y="99771"/>
                </a:moveTo>
                <a:lnTo>
                  <a:pt x="6948" y="99771"/>
                </a:lnTo>
                <a:lnTo>
                  <a:pt x="4901" y="95138"/>
                </a:lnTo>
                <a:lnTo>
                  <a:pt x="2773" y="88780"/>
                </a:lnTo>
                <a:lnTo>
                  <a:pt x="1236" y="82229"/>
                </a:lnTo>
                <a:lnTo>
                  <a:pt x="309" y="75550"/>
                </a:lnTo>
                <a:lnTo>
                  <a:pt x="0" y="68807"/>
                </a:lnTo>
                <a:lnTo>
                  <a:pt x="309" y="62064"/>
                </a:lnTo>
                <a:lnTo>
                  <a:pt x="1236" y="55385"/>
                </a:lnTo>
                <a:lnTo>
                  <a:pt x="2773" y="48835"/>
                </a:lnTo>
                <a:lnTo>
                  <a:pt x="4901" y="42477"/>
                </a:lnTo>
                <a:lnTo>
                  <a:pt x="7601" y="36372"/>
                </a:lnTo>
                <a:lnTo>
                  <a:pt x="10850" y="30578"/>
                </a:lnTo>
                <a:lnTo>
                  <a:pt x="14614" y="25156"/>
                </a:lnTo>
                <a:lnTo>
                  <a:pt x="18854" y="20151"/>
                </a:lnTo>
                <a:lnTo>
                  <a:pt x="23536" y="15619"/>
                </a:lnTo>
                <a:lnTo>
                  <a:pt x="28609" y="11596"/>
                </a:lnTo>
                <a:lnTo>
                  <a:pt x="34030" y="8124"/>
                </a:lnTo>
                <a:lnTo>
                  <a:pt x="39742" y="5239"/>
                </a:lnTo>
                <a:lnTo>
                  <a:pt x="45691" y="2963"/>
                </a:lnTo>
                <a:lnTo>
                  <a:pt x="51820" y="1321"/>
                </a:lnTo>
                <a:lnTo>
                  <a:pt x="58069" y="330"/>
                </a:lnTo>
                <a:lnTo>
                  <a:pt x="64378" y="0"/>
                </a:lnTo>
                <a:lnTo>
                  <a:pt x="70687" y="330"/>
                </a:lnTo>
                <a:lnTo>
                  <a:pt x="76936" y="1321"/>
                </a:lnTo>
                <a:lnTo>
                  <a:pt x="83064" y="2963"/>
                </a:lnTo>
                <a:lnTo>
                  <a:pt x="89013" y="5239"/>
                </a:lnTo>
                <a:lnTo>
                  <a:pt x="94725" y="8124"/>
                </a:lnTo>
                <a:lnTo>
                  <a:pt x="99785" y="11367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1E6B5E">
                <a:alpha val="18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" name="el-1785639241777-3"/>
          <p:cNvSpPr/>
          <p:nvPr/>
        </p:nvSpPr>
        <p:spPr>
          <a:xfrm>
            <a:off x="7193756" y="3336131"/>
            <a:ext cx="2314575" cy="2314575"/>
          </a:xfrm>
          <a:prstGeom prst="ellipse">
            <a:avLst/>
          </a:prstGeom>
          <a:noFill/>
          <a:ln w="7144" algn="in">
            <a:solidFill>
              <a:srgbClr val="1E6B5E">
                <a:alpha val="12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" name="el-1785639241777-4"/>
          <p:cNvSpPr/>
          <p:nvPr/>
        </p:nvSpPr>
        <p:spPr>
          <a:xfrm>
            <a:off x="7479506" y="3621881"/>
            <a:ext cx="1743075" cy="1743075"/>
          </a:xfrm>
          <a:prstGeom prst="ellipse">
            <a:avLst/>
          </a:prstGeom>
          <a:noFill/>
          <a:ln w="7144" algn="in">
            <a:solidFill>
              <a:srgbClr val="1E6B5E">
                <a:alpha val="8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6" name="el-1785639241777-2"/>
          <p:cNvSpPr/>
          <p:nvPr/>
        </p:nvSpPr>
        <p:spPr>
          <a:xfrm rot="-2279998">
            <a:off x="6706405" y="4029204"/>
            <a:ext cx="928688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6B5E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241778-5"/>
          <p:cNvSpPr txBox="1"/>
          <p:nvPr/>
        </p:nvSpPr>
        <p:spPr>
          <a:xfrm rot="-2279998">
            <a:off x="6704037" y="4303068"/>
            <a:ext cx="116979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6B5E">
                    <a:alpha val="50000"/>
                  </a:srgbClr>
                </a:solidFill>
                <a:latin typeface="Georgia"/>
                <a:ea typeface="Georgia"/>
                <a:cs typeface="Georgia"/>
              </a:rPr>
              <a:t>r</a:t>
            </a:r>
            <a:endParaRPr/>
          </a:p>
        </p:txBody>
      </p:sp>
      <p:sp>
        <p:nvSpPr>
          <p:cNvPr id="8" name="el-1785639241778-6"/>
          <p:cNvSpPr/>
          <p:nvPr/>
        </p:nvSpPr>
        <p:spPr>
          <a:xfrm>
            <a:off x="500063" y="500063"/>
            <a:ext cx="714375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000" y="50000"/>
                </a:moveTo>
                <a:cubicBezTo>
                  <a:pt x="92000" y="73196"/>
                  <a:pt x="73196" y="92000"/>
                  <a:pt x="50000" y="92000"/>
                </a:cubicBezTo>
                <a:cubicBezTo>
                  <a:pt x="26804" y="92000"/>
                  <a:pt x="8000" y="73196"/>
                  <a:pt x="8000" y="50000"/>
                </a:cubicBezTo>
                <a:cubicBezTo>
                  <a:pt x="8000" y="26804"/>
                  <a:pt x="26804" y="8000"/>
                  <a:pt x="50000" y="8000"/>
                </a:cubicBezTo>
                <a:cubicBezTo>
                  <a:pt x="73196" y="8000"/>
                  <a:pt x="92000" y="26804"/>
                  <a:pt x="92000" y="50000"/>
                </a:cubicBezTo>
                <a:close/>
              </a:path>
            </a:pathLst>
          </a:custGeom>
          <a:noFill/>
          <a:ln w="5715" algn="ctr">
            <a:solidFill>
              <a:srgbClr val="C4BAA8">
                <a:alpha val="20000"/>
              </a:srgbClr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9" name="el-1785639241778-7"/>
          <p:cNvSpPr/>
          <p:nvPr/>
        </p:nvSpPr>
        <p:spPr>
          <a:xfrm>
            <a:off x="500063" y="500063"/>
            <a:ext cx="714375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8000"/>
                </a:moveTo>
                <a:lnTo>
                  <a:pt x="86000" y="29000"/>
                </a:lnTo>
                <a:lnTo>
                  <a:pt x="86000" y="71000"/>
                </a:lnTo>
                <a:lnTo>
                  <a:pt x="50000" y="92000"/>
                </a:lnTo>
                <a:lnTo>
                  <a:pt x="14000" y="71000"/>
                </a:lnTo>
                <a:lnTo>
                  <a:pt x="14000" y="29000"/>
                </a:lnTo>
                <a:close/>
              </a:path>
            </a:pathLst>
          </a:custGeom>
          <a:noFill/>
          <a:ln w="10716" algn="ctr">
            <a:solidFill>
              <a:srgbClr val="1E6B5E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0" name="el-1785639241778-8"/>
          <p:cNvCxnSpPr/>
          <p:nvPr/>
        </p:nvCxnSpPr>
        <p:spPr>
          <a:xfrm flipV="1">
            <a:off x="857250" y="707231"/>
            <a:ext cx="257175" cy="150019"/>
          </a:xfrm>
          <a:prstGeom prst="line">
            <a:avLst/>
          </a:prstGeom>
          <a:ln w="7144" cap="flat">
            <a:solidFill>
              <a:srgbClr val="1E6B5E">
                <a:alpha val="1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639241778-9"/>
          <p:cNvSpPr/>
          <p:nvPr/>
        </p:nvSpPr>
        <p:spPr>
          <a:xfrm>
            <a:off x="500063" y="500063"/>
            <a:ext cx="714375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000" y="50000"/>
                </a:moveTo>
                <a:cubicBezTo>
                  <a:pt x="52000" y="51105"/>
                  <a:pt x="51105" y="52000"/>
                  <a:pt x="50000" y="52000"/>
                </a:cubicBezTo>
                <a:cubicBezTo>
                  <a:pt x="48895" y="52000"/>
                  <a:pt x="48000" y="51105"/>
                  <a:pt x="48000" y="50000"/>
                </a:cubicBezTo>
                <a:cubicBezTo>
                  <a:pt x="48000" y="48895"/>
                  <a:pt x="48895" y="48000"/>
                  <a:pt x="50000" y="48000"/>
                </a:cubicBezTo>
                <a:cubicBezTo>
                  <a:pt x="51105" y="48000"/>
                  <a:pt x="52000" y="48895"/>
                  <a:pt x="52000" y="50000"/>
                </a:cubicBezTo>
                <a:close/>
              </a:path>
            </a:pathLst>
          </a:custGeom>
          <a:solidFill>
            <a:srgbClr val="1E6B5E">
              <a:alpha val="20000"/>
            </a:srgbClr>
          </a:solidFill>
          <a:ln w="10716" algn="ctr">
            <a:solidFill>
              <a:srgbClr val="1E6B5E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2" name="el-1785639241778-10"/>
          <p:cNvCxnSpPr/>
          <p:nvPr/>
        </p:nvCxnSpPr>
        <p:spPr>
          <a:xfrm>
            <a:off x="857250" y="857250"/>
            <a:ext cx="914" cy="150019"/>
          </a:xfrm>
          <a:prstGeom prst="line">
            <a:avLst/>
          </a:prstGeom>
          <a:ln w="5715" cap="flat">
            <a:solidFill>
              <a:srgbClr val="C4BAA8">
                <a:alpha val="8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-1785639241783-13"/>
          <p:cNvCxnSpPr/>
          <p:nvPr/>
        </p:nvCxnSpPr>
        <p:spPr>
          <a:xfrm>
            <a:off x="3121819" y="1478756"/>
            <a:ext cx="214313" cy="914"/>
          </a:xfrm>
          <a:prstGeom prst="line">
            <a:avLst/>
          </a:prstGeom>
          <a:ln w="9525" cap="flat">
            <a:solidFill>
              <a:srgbClr val="C4BAA8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639241784-24"/>
          <p:cNvSpPr/>
          <p:nvPr/>
        </p:nvSpPr>
        <p:spPr>
          <a:xfrm>
            <a:off x="3479006" y="1450181"/>
            <a:ext cx="57150" cy="57150"/>
          </a:xfrm>
          <a:prstGeom prst="ellipse">
            <a:avLst/>
          </a:prstGeom>
          <a:solidFill>
            <a:srgbClr val="C4BAA8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5639241783-15"/>
          <p:cNvCxnSpPr/>
          <p:nvPr/>
        </p:nvCxnSpPr>
        <p:spPr>
          <a:xfrm>
            <a:off x="3950494" y="1478756"/>
            <a:ext cx="428625" cy="914"/>
          </a:xfrm>
          <a:prstGeom prst="line">
            <a:avLst/>
          </a:prstGeom>
          <a:ln w="9525" cap="flat">
            <a:solidFill>
              <a:srgbClr val="C4BAA8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639241784-25"/>
          <p:cNvSpPr/>
          <p:nvPr/>
        </p:nvSpPr>
        <p:spPr>
          <a:xfrm>
            <a:off x="4521994" y="1428750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6B5E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5639241783-16"/>
          <p:cNvCxnSpPr/>
          <p:nvPr/>
        </p:nvCxnSpPr>
        <p:spPr>
          <a:xfrm>
            <a:off x="4764881" y="1478756"/>
            <a:ext cx="428625" cy="914"/>
          </a:xfrm>
          <a:prstGeom prst="line">
            <a:avLst/>
          </a:prstGeom>
          <a:ln w="9525" cap="flat">
            <a:solidFill>
              <a:srgbClr val="C4BAA8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639241784-26"/>
          <p:cNvSpPr/>
          <p:nvPr/>
        </p:nvSpPr>
        <p:spPr>
          <a:xfrm>
            <a:off x="5607844" y="1450181"/>
            <a:ext cx="57150" cy="57150"/>
          </a:xfrm>
          <a:prstGeom prst="ellipse">
            <a:avLst/>
          </a:prstGeom>
          <a:solidFill>
            <a:srgbClr val="C4BAA8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5639241783-18"/>
          <p:cNvCxnSpPr/>
          <p:nvPr/>
        </p:nvCxnSpPr>
        <p:spPr>
          <a:xfrm>
            <a:off x="5807869" y="1478756"/>
            <a:ext cx="214313" cy="914"/>
          </a:xfrm>
          <a:prstGeom prst="line">
            <a:avLst/>
          </a:prstGeom>
          <a:ln w="9525" cap="flat">
            <a:solidFill>
              <a:srgbClr val="C4BAA8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-1785639241783-19"/>
          <p:cNvCxnSpPr/>
          <p:nvPr/>
        </p:nvCxnSpPr>
        <p:spPr>
          <a:xfrm>
            <a:off x="4339754" y="3586163"/>
            <a:ext cx="914" cy="142875"/>
          </a:xfrm>
          <a:prstGeom prst="line">
            <a:avLst/>
          </a:prstGeom>
          <a:ln w="9525" cap="flat">
            <a:solidFill>
              <a:srgbClr val="C4BAA8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-1785639241783-20"/>
          <p:cNvCxnSpPr/>
          <p:nvPr/>
        </p:nvCxnSpPr>
        <p:spPr>
          <a:xfrm>
            <a:off x="5079058" y="3586163"/>
            <a:ext cx="914" cy="142875"/>
          </a:xfrm>
          <a:prstGeom prst="line">
            <a:avLst/>
          </a:prstGeom>
          <a:ln w="9525" cap="flat">
            <a:solidFill>
              <a:srgbClr val="C4BAA8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5639241778-11"/>
          <p:cNvSpPr txBox="1"/>
          <p:nvPr/>
        </p:nvSpPr>
        <p:spPr>
          <a:xfrm>
            <a:off x="2731740" y="1771650"/>
            <a:ext cx="3680520" cy="1028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4044"/>
              </a:lnSpc>
            </a:pPr>
            <a:r>
              <a:rPr u="sng" sz="3370" spc="450">
                <a:solidFill>
                  <a:srgbClr val="F6F2EB"/>
                </a:solidFill>
                <a:uFill>
                  <a:solidFill>
                    <a:srgbClr val="1E6B5E"/>
                  </a:solidFill>
                </a:uFill>
                <a:latin typeface="SimSun"/>
                <a:ea typeface="SimSun"/>
                <a:cs typeface="SimSun"/>
              </a:rPr>
              <a:t>正多边形与圆</a:t>
            </a:r>
            <a:endParaRPr/>
          </a:p>
          <a:p>
            <a:pPr algn="ctr">
              <a:lnSpc>
                <a:spcPts val="4044"/>
              </a:lnSpc>
            </a:pPr>
            <a:r>
              <a:rPr sz="3370" spc="450">
                <a:solidFill>
                  <a:srgbClr val="EDE7DC"/>
                </a:solidFill>
                <a:latin typeface="SimSun"/>
                <a:ea typeface="SimSun"/>
                <a:cs typeface="SimSun"/>
              </a:rPr>
              <a:t>—— 和谐的秩序</a:t>
            </a:r>
            <a:endParaRPr/>
          </a:p>
        </p:txBody>
      </p:sp>
      <p:sp>
        <p:nvSpPr>
          <p:cNvPr id="23" name="el-1785639241779-12"/>
          <p:cNvSpPr txBox="1"/>
          <p:nvPr/>
        </p:nvSpPr>
        <p:spPr>
          <a:xfrm>
            <a:off x="2986088" y="3000375"/>
            <a:ext cx="3171825" cy="257175"/>
          </a:xfrm>
          <a:prstGeom prst="rect">
            <a:avLst/>
          </a:prstGeom>
          <a:noFill/>
          <a:ln>
            <a:noFill/>
          </a:ln>
          <a:effectLst>
            <a:outerShdw blurRad="71438" dist="14288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225">
                <a:solidFill>
                  <a:srgbClr val="EDE7DC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正多边形与圆有着天然的紧密联系</a:t>
            </a:r>
            <a:endParaRPr/>
          </a:p>
        </p:txBody>
      </p:sp>
      <p:sp>
        <p:nvSpPr>
          <p:cNvPr id="24" name="el-1785639241783-21"/>
          <p:cNvSpPr txBox="1"/>
          <p:nvPr/>
        </p:nvSpPr>
        <p:spPr>
          <a:xfrm>
            <a:off x="3500586" y="3590925"/>
            <a:ext cx="714152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C4BAA8">
                    <a:alpha val="50000"/>
                  </a:srgbClr>
                </a:solidFill>
                <a:latin typeface="SimSun"/>
                <a:ea typeface="SimSun"/>
                <a:cs typeface="SimSun"/>
              </a:rPr>
              <a:t>秩序 · 和谐</a:t>
            </a:r>
            <a:endParaRPr/>
          </a:p>
        </p:txBody>
      </p:sp>
      <p:sp>
        <p:nvSpPr>
          <p:cNvPr id="25" name="el-1785639241783-22"/>
          <p:cNvSpPr txBox="1"/>
          <p:nvPr/>
        </p:nvSpPr>
        <p:spPr>
          <a:xfrm>
            <a:off x="4514776" y="3590925"/>
            <a:ext cx="439266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C4BAA8">
                    <a:alpha val="50000"/>
                  </a:srgbClr>
                </a:solidFill>
                <a:latin typeface="SimSun"/>
                <a:ea typeface="SimSun"/>
                <a:cs typeface="SimSun"/>
              </a:rPr>
              <a:t>● 对称</a:t>
            </a:r>
            <a:endParaRPr/>
          </a:p>
        </p:txBody>
      </p:sp>
      <p:sp>
        <p:nvSpPr>
          <p:cNvPr id="26" name="el-1785639241783-23"/>
          <p:cNvSpPr txBox="1"/>
          <p:nvPr/>
        </p:nvSpPr>
        <p:spPr>
          <a:xfrm>
            <a:off x="5254079" y="3590925"/>
            <a:ext cx="439266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C4BAA8">
                    <a:alpha val="50000"/>
                  </a:srgbClr>
                </a:solidFill>
                <a:latin typeface="SimSun"/>
                <a:ea typeface="SimSun"/>
                <a:cs typeface="SimSun"/>
              </a:rPr>
              <a:t>○ 无限</a:t>
            </a:r>
            <a:endParaRPr/>
          </a:p>
        </p:txBody>
      </p:sp>
      <p:pic>
        <p:nvPicPr>
          <p:cNvPr id="27" name="el-1785639241783-14"/>
          <p:cNvPicPr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3679031" y="1414463"/>
            <a:ext cx="121444" cy="114300"/>
          </a:xfrm>
          <a:prstGeom prst="rect">
            <a:avLst/>
          </a:prstGeom>
          <a:ln>
            <a:noFill/>
          </a:ln>
        </p:spPr>
      </p:pic>
      <p:pic>
        <p:nvPicPr>
          <p:cNvPr id="28" name="el-1785639241783-17"/>
          <p:cNvPicPr/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5336381" y="1414463"/>
            <a:ext cx="121444" cy="1143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6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41786-1"/>
          <p:cNvSpPr/>
          <p:nvPr/>
        </p:nvSpPr>
        <p:spPr>
          <a:xfrm>
            <a:off x="7429500" y="3571875"/>
            <a:ext cx="1714500" cy="1571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00000"/>
                </a:moveTo>
                <a:lnTo>
                  <a:pt x="10522" y="100000"/>
                </a:lnTo>
                <a:lnTo>
                  <a:pt x="9833" y="98988"/>
                </a:lnTo>
                <a:lnTo>
                  <a:pt x="6889" y="93636"/>
                </a:lnTo>
                <a:lnTo>
                  <a:pt x="4439" y="87988"/>
                </a:lnTo>
                <a:lnTo>
                  <a:pt x="2511" y="82109"/>
                </a:lnTo>
                <a:lnTo>
                  <a:pt x="1122" y="76048"/>
                </a:lnTo>
                <a:lnTo>
                  <a:pt x="283" y="69873"/>
                </a:lnTo>
                <a:lnTo>
                  <a:pt x="0" y="63636"/>
                </a:lnTo>
                <a:lnTo>
                  <a:pt x="283" y="57400"/>
                </a:lnTo>
                <a:lnTo>
                  <a:pt x="1122" y="51224"/>
                </a:lnTo>
                <a:lnTo>
                  <a:pt x="2511" y="45164"/>
                </a:lnTo>
                <a:lnTo>
                  <a:pt x="4439" y="39285"/>
                </a:lnTo>
                <a:lnTo>
                  <a:pt x="6889" y="33636"/>
                </a:lnTo>
                <a:lnTo>
                  <a:pt x="9833" y="28285"/>
                </a:lnTo>
                <a:lnTo>
                  <a:pt x="13239" y="23267"/>
                </a:lnTo>
                <a:lnTo>
                  <a:pt x="17083" y="18636"/>
                </a:lnTo>
                <a:lnTo>
                  <a:pt x="21328" y="14442"/>
                </a:lnTo>
                <a:lnTo>
                  <a:pt x="25928" y="10727"/>
                </a:lnTo>
                <a:lnTo>
                  <a:pt x="30833" y="7515"/>
                </a:lnTo>
                <a:lnTo>
                  <a:pt x="36011" y="4842"/>
                </a:lnTo>
                <a:lnTo>
                  <a:pt x="41400" y="2739"/>
                </a:lnTo>
                <a:lnTo>
                  <a:pt x="46956" y="1224"/>
                </a:lnTo>
                <a:lnTo>
                  <a:pt x="52617" y="309"/>
                </a:lnTo>
                <a:lnTo>
                  <a:pt x="58333" y="0"/>
                </a:lnTo>
                <a:lnTo>
                  <a:pt x="64050" y="309"/>
                </a:lnTo>
                <a:lnTo>
                  <a:pt x="69711" y="1224"/>
                </a:lnTo>
                <a:lnTo>
                  <a:pt x="75267" y="2739"/>
                </a:lnTo>
                <a:lnTo>
                  <a:pt x="80656" y="4842"/>
                </a:lnTo>
                <a:lnTo>
                  <a:pt x="85833" y="7515"/>
                </a:lnTo>
                <a:lnTo>
                  <a:pt x="90739" y="10727"/>
                </a:lnTo>
                <a:lnTo>
                  <a:pt x="95339" y="14442"/>
                </a:lnTo>
                <a:lnTo>
                  <a:pt x="99583" y="18636"/>
                </a:lnTo>
                <a:lnTo>
                  <a:pt x="100000" y="19139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1E6B5E">
                <a:alpha val="1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" name="el-1785639241786-2"/>
          <p:cNvSpPr/>
          <p:nvPr/>
        </p:nvSpPr>
        <p:spPr>
          <a:xfrm>
            <a:off x="7729538" y="3871913"/>
            <a:ext cx="1428750" cy="1428750"/>
          </a:xfrm>
          <a:prstGeom prst="ellipse">
            <a:avLst/>
          </a:prstGeom>
          <a:noFill/>
          <a:ln w="14288" algn="in">
            <a:solidFill>
              <a:srgbClr val="1E6B5E">
                <a:alpha val="1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" name="el-1785639241786-3"/>
          <p:cNvSpPr/>
          <p:nvPr/>
        </p:nvSpPr>
        <p:spPr>
          <a:xfrm>
            <a:off x="8015288" y="4157663"/>
            <a:ext cx="857250" cy="857250"/>
          </a:xfrm>
          <a:prstGeom prst="ellipse">
            <a:avLst/>
          </a:prstGeom>
          <a:noFill/>
          <a:ln w="14288" algn="in">
            <a:solidFill>
              <a:srgbClr val="1E6B5E">
                <a:alpha val="8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" name="el-1785639241899-57"/>
          <p:cNvSpPr/>
          <p:nvPr/>
        </p:nvSpPr>
        <p:spPr>
          <a:xfrm>
            <a:off x="428625" y="4691063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41791-41"/>
          <p:cNvSpPr/>
          <p:nvPr/>
        </p:nvSpPr>
        <p:spPr>
          <a:xfrm>
            <a:off x="4714875" y="1568053"/>
            <a:ext cx="200025" cy="200025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5639241792-43"/>
          <p:cNvSpPr/>
          <p:nvPr/>
        </p:nvSpPr>
        <p:spPr>
          <a:xfrm>
            <a:off x="4714875" y="2139553"/>
            <a:ext cx="200025" cy="200025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el-1785639241792-45"/>
          <p:cNvSpPr/>
          <p:nvPr/>
        </p:nvSpPr>
        <p:spPr>
          <a:xfrm>
            <a:off x="4714875" y="2475309"/>
            <a:ext cx="200025" cy="200025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el-1785639241793-47"/>
          <p:cNvSpPr/>
          <p:nvPr/>
        </p:nvSpPr>
        <p:spPr>
          <a:xfrm>
            <a:off x="4714875" y="2832497"/>
            <a:ext cx="200025" cy="200025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el-1785639241793-49"/>
          <p:cNvSpPr/>
          <p:nvPr/>
        </p:nvSpPr>
        <p:spPr>
          <a:xfrm>
            <a:off x="4714875" y="3189684"/>
            <a:ext cx="200025" cy="200025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5639241793-51"/>
          <p:cNvSpPr/>
          <p:nvPr/>
        </p:nvSpPr>
        <p:spPr>
          <a:xfrm>
            <a:off x="4714875" y="3546872"/>
            <a:ext cx="200025" cy="200025"/>
          </a:xfrm>
          <a:prstGeom prst="ellipse">
            <a:avLst/>
          </a:prstGeom>
          <a:solidFill>
            <a:srgbClr val="1E6B5E"/>
          </a:solidFill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639241794-52"/>
          <p:cNvSpPr/>
          <p:nvPr/>
        </p:nvSpPr>
        <p:spPr>
          <a:xfrm>
            <a:off x="6572250" y="3537347"/>
            <a:ext cx="400050" cy="209550"/>
          </a:xfrm>
          <a:prstGeom prst="roundRect">
            <a:avLst>
              <a:gd name="adj" fmla="val 18182"/>
            </a:avLst>
          </a:prstGeom>
          <a:solidFill>
            <a:srgbClr val="1E6B5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41794-52__text"/>
          <p:cNvSpPr txBox="1"/>
          <p:nvPr/>
        </p:nvSpPr>
        <p:spPr>
          <a:xfrm>
            <a:off x="6572250" y="3537347"/>
            <a:ext cx="400050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半径</a:t>
            </a:r>
            <a:endParaRPr/>
          </a:p>
        </p:txBody>
      </p:sp>
      <p:sp>
        <p:nvSpPr>
          <p:cNvPr id="14" name="el-1785639241787-7"/>
          <p:cNvSpPr txBox="1"/>
          <p:nvPr/>
        </p:nvSpPr>
        <p:spPr>
          <a:xfrm>
            <a:off x="428625" y="4648200"/>
            <a:ext cx="2617068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5731">
              <a:lnSpc>
                <a:spcPct val="100000"/>
              </a:lnSpc>
            </a:pPr>
            <a:r>
              <a:rPr sz="900" spc="56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圆内接正六边形 · 中心角60°，边长等于半径</a:t>
            </a:r>
            <a:endParaRPr/>
          </a:p>
        </p:txBody>
      </p:sp>
      <p:sp>
        <p:nvSpPr>
          <p:cNvPr id="15" name="el-1785639241791-40"/>
          <p:cNvSpPr txBox="1"/>
          <p:nvPr/>
        </p:nvSpPr>
        <p:spPr>
          <a:xfrm>
            <a:off x="4664869" y="1602581"/>
            <a:ext cx="300038" cy="128588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16" name="el-1785639241790-34"/>
          <p:cNvSpPr txBox="1"/>
          <p:nvPr/>
        </p:nvSpPr>
        <p:spPr>
          <a:xfrm>
            <a:off x="5000625" y="1539478"/>
            <a:ext cx="3743325" cy="4714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45"/>
              </a:lnSpc>
            </a:pP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把一个圆分成相等的一些弧，就可以作出这个圆的</a:t>
            </a: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内接正多边形</a:t>
            </a:r>
            <a:endParaRPr/>
          </a:p>
        </p:txBody>
      </p:sp>
      <p:sp>
        <p:nvSpPr>
          <p:cNvPr id="17" name="el-1785639241791-42"/>
          <p:cNvSpPr txBox="1"/>
          <p:nvPr/>
        </p:nvSpPr>
        <p:spPr>
          <a:xfrm>
            <a:off x="4664869" y="2174081"/>
            <a:ext cx="300038" cy="128588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18" name="el-1785639241790-35"/>
          <p:cNvSpPr txBox="1"/>
          <p:nvPr/>
        </p:nvSpPr>
        <p:spPr>
          <a:xfrm>
            <a:off x="5000625" y="2110978"/>
            <a:ext cx="3821906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中心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：正多边形外接圆的圆心</a:t>
            </a:r>
            <a:endParaRPr/>
          </a:p>
        </p:txBody>
      </p:sp>
      <p:sp>
        <p:nvSpPr>
          <p:cNvPr id="19" name="el-1785639241792-44"/>
          <p:cNvSpPr txBox="1"/>
          <p:nvPr/>
        </p:nvSpPr>
        <p:spPr>
          <a:xfrm>
            <a:off x="4664869" y="2509838"/>
            <a:ext cx="300038" cy="128588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20" name="el-1785639241790-36"/>
          <p:cNvSpPr txBox="1"/>
          <p:nvPr/>
        </p:nvSpPr>
        <p:spPr>
          <a:xfrm>
            <a:off x="5000625" y="2446734"/>
            <a:ext cx="3821906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半径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：外接圆的半径 </a:t>
            </a:r>
            <a:r>
              <a:rPr b="1" sz="1350">
                <a:solidFill>
                  <a:srgbClr val="1E6B5E"/>
                </a:solidFill>
                <a:latin typeface="Times New Roman"/>
                <a:ea typeface="Times New Roman"/>
                <a:cs typeface="Times New Roman"/>
              </a:rPr>
              <a:t>R</a:t>
            </a:r>
            <a:endParaRPr/>
          </a:p>
        </p:txBody>
      </p:sp>
      <p:sp>
        <p:nvSpPr>
          <p:cNvPr id="21" name="el-1785639241792-46"/>
          <p:cNvSpPr txBox="1"/>
          <p:nvPr/>
        </p:nvSpPr>
        <p:spPr>
          <a:xfrm>
            <a:off x="4664869" y="2867025"/>
            <a:ext cx="300038" cy="128588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/>
          </a:p>
        </p:txBody>
      </p:sp>
      <p:sp>
        <p:nvSpPr>
          <p:cNvPr id="22" name="el-1785639241790-37"/>
          <p:cNvSpPr txBox="1"/>
          <p:nvPr/>
        </p:nvSpPr>
        <p:spPr>
          <a:xfrm>
            <a:off x="5000625" y="2803922"/>
            <a:ext cx="3821906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中心角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：每一边所对的圆心角 </a:t>
            </a:r>
            <a:r>
              <a:rPr b="1" sz="1350">
                <a:solidFill>
                  <a:srgbClr val="1E6B5E"/>
                </a:solidFill>
                <a:latin typeface="Times New Roman"/>
                <a:ea typeface="Times New Roman"/>
                <a:cs typeface="Times New Roman"/>
              </a:rPr>
              <a:t>= 360° / n</a:t>
            </a:r>
            <a:endParaRPr/>
          </a:p>
        </p:txBody>
      </p:sp>
      <p:sp>
        <p:nvSpPr>
          <p:cNvPr id="23" name="el-1785639241793-48"/>
          <p:cNvSpPr txBox="1"/>
          <p:nvPr/>
        </p:nvSpPr>
        <p:spPr>
          <a:xfrm>
            <a:off x="4664869" y="3224213"/>
            <a:ext cx="300038" cy="128588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</a:t>
            </a:r>
            <a:endParaRPr/>
          </a:p>
        </p:txBody>
      </p:sp>
      <p:sp>
        <p:nvSpPr>
          <p:cNvPr id="24" name="el-1785639241791-38"/>
          <p:cNvSpPr txBox="1"/>
          <p:nvPr/>
        </p:nvSpPr>
        <p:spPr>
          <a:xfrm>
            <a:off x="5000625" y="3161109"/>
            <a:ext cx="3821906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边心距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：中心到正多边形一边的距离 </a:t>
            </a:r>
            <a:r>
              <a:rPr b="1" sz="1350">
                <a:solidFill>
                  <a:srgbClr val="1E6B5E"/>
                </a:solidFill>
                <a:latin typeface="Times New Roman"/>
                <a:ea typeface="Times New Roman"/>
                <a:cs typeface="Times New Roman"/>
              </a:rPr>
              <a:t>r</a:t>
            </a:r>
            <a:endParaRPr/>
          </a:p>
        </p:txBody>
      </p:sp>
      <p:sp>
        <p:nvSpPr>
          <p:cNvPr id="25" name="el-1785639241793-50"/>
          <p:cNvSpPr txBox="1"/>
          <p:nvPr/>
        </p:nvSpPr>
        <p:spPr>
          <a:xfrm>
            <a:off x="4664869" y="3581400"/>
            <a:ext cx="300038" cy="128588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1E6B5E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</a:t>
            </a:r>
            <a:endParaRPr/>
          </a:p>
        </p:txBody>
      </p:sp>
      <p:sp>
        <p:nvSpPr>
          <p:cNvPr id="26" name="el-1785639241791-39"/>
          <p:cNvSpPr txBox="1"/>
          <p:nvPr/>
        </p:nvSpPr>
        <p:spPr>
          <a:xfrm>
            <a:off x="5000625" y="3518297"/>
            <a:ext cx="3821906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例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：正六边形边长等于</a:t>
            </a:r>
            <a:r>
              <a:rPr sz="10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</a:t>
            </a: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，中心角 </a:t>
            </a:r>
            <a:r>
              <a:rPr b="1" sz="1350">
                <a:solidFill>
                  <a:srgbClr val="1E6B5E"/>
                </a:solidFill>
                <a:latin typeface="Times New Roman"/>
                <a:ea typeface="Times New Roman"/>
                <a:cs typeface="Times New Roman"/>
              </a:rPr>
              <a:t>60°</a:t>
            </a:r>
            <a:endParaRPr/>
          </a:p>
        </p:txBody>
      </p:sp>
      <p:sp>
        <p:nvSpPr>
          <p:cNvPr id="27" name="el-1785639241786-4"/>
          <p:cNvSpPr txBox="1"/>
          <p:nvPr/>
        </p:nvSpPr>
        <p:spPr>
          <a:xfrm>
            <a:off x="8302377" y="4898231"/>
            <a:ext cx="49872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15 / </a:t>
            </a:r>
            <a:r>
              <a:rPr b="1" sz="90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17</a:t>
            </a:r>
            <a:endParaRPr/>
          </a:p>
        </p:txBody>
      </p:sp>
      <p:sp>
        <p:nvSpPr>
          <p:cNvPr id="28" name="el-1785639241787-6"/>
          <p:cNvSpPr/>
          <p:nvPr/>
        </p:nvSpPr>
        <p:spPr>
          <a:xfrm>
            <a:off x="528638" y="234553"/>
            <a:ext cx="285750" cy="21431"/>
          </a:xfrm>
          <a:prstGeom prst="roundRect">
            <a:avLst>
              <a:gd name="adj" fmla="val 50000"/>
            </a:avLst>
          </a:pr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241788-8"/>
          <p:cNvSpPr/>
          <p:nvPr/>
        </p:nvSpPr>
        <p:spPr>
          <a:xfrm>
            <a:off x="400050" y="519113"/>
            <a:ext cx="4029075" cy="4029075"/>
          </a:xfrm>
          <a:prstGeom prst="roundRect">
            <a:avLst>
              <a:gd name="adj" fmla="val 3783"/>
            </a:avLst>
          </a:prstGeom>
          <a:solidFill>
            <a:srgbClr val="EDE7DC"/>
          </a:solidFill>
          <a:ln>
            <a:noFill/>
          </a:ln>
          <a:effectLst>
            <a:outerShdw blurRad="171450" dist="57150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el-1785639241789-9"/>
          <p:cNvSpPr/>
          <p:nvPr/>
        </p:nvSpPr>
        <p:spPr>
          <a:xfrm>
            <a:off x="528638" y="647700"/>
            <a:ext cx="3771900" cy="3771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6667" y="50000"/>
                </a:moveTo>
                <a:cubicBezTo>
                  <a:pt x="86667" y="70250"/>
                  <a:pt x="70250" y="86667"/>
                  <a:pt x="50000" y="86667"/>
                </a:cubicBezTo>
                <a:cubicBezTo>
                  <a:pt x="29750" y="86667"/>
                  <a:pt x="13333" y="70250"/>
                  <a:pt x="13333" y="50000"/>
                </a:cubicBezTo>
                <a:cubicBezTo>
                  <a:pt x="13333" y="29750"/>
                  <a:pt x="29750" y="13333"/>
                  <a:pt x="50000" y="13333"/>
                </a:cubicBezTo>
                <a:cubicBezTo>
                  <a:pt x="70250" y="13333"/>
                  <a:pt x="86667" y="29750"/>
                  <a:pt x="86667" y="50000"/>
                </a:cubicBezTo>
                <a:close/>
              </a:path>
            </a:pathLst>
          </a:custGeom>
          <a:noFill/>
          <a:ln w="31433" algn="ctr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el-1785639241789-10"/>
          <p:cNvSpPr/>
          <p:nvPr/>
        </p:nvSpPr>
        <p:spPr>
          <a:xfrm>
            <a:off x="528638" y="647700"/>
            <a:ext cx="3771900" cy="3771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3333"/>
                </a:moveTo>
                <a:lnTo>
                  <a:pt x="81667" y="31667"/>
                </a:lnTo>
                <a:lnTo>
                  <a:pt x="81667" y="68333"/>
                </a:lnTo>
                <a:lnTo>
                  <a:pt x="50000" y="86667"/>
                </a:lnTo>
                <a:lnTo>
                  <a:pt x="18333" y="68333"/>
                </a:lnTo>
                <a:lnTo>
                  <a:pt x="18333" y="31667"/>
                </a:lnTo>
                <a:close/>
              </a:path>
            </a:pathLst>
          </a:custGeom>
          <a:solidFill>
            <a:srgbClr val="1E6B5E">
              <a:alpha val="4000"/>
            </a:srgbClr>
          </a:solidFill>
          <a:ln w="31433" algn="ctr">
            <a:solidFill>
              <a:srgbClr val="1E6B5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2" name="el-1785639241789-11"/>
          <p:cNvSpPr/>
          <p:nvPr/>
        </p:nvSpPr>
        <p:spPr>
          <a:xfrm>
            <a:off x="528638" y="647700"/>
            <a:ext cx="3771900" cy="3771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667" y="13333"/>
                </a:moveTo>
                <a:cubicBezTo>
                  <a:pt x="51667" y="13929"/>
                  <a:pt x="51349" y="14479"/>
                  <a:pt x="50833" y="14777"/>
                </a:cubicBezTo>
                <a:cubicBezTo>
                  <a:pt x="50318" y="15074"/>
                  <a:pt x="49682" y="15074"/>
                  <a:pt x="49167" y="14777"/>
                </a:cubicBezTo>
                <a:cubicBezTo>
                  <a:pt x="48651" y="14479"/>
                  <a:pt x="48333" y="13929"/>
                  <a:pt x="48333" y="13333"/>
                </a:cubicBezTo>
                <a:cubicBezTo>
                  <a:pt x="48333" y="12738"/>
                  <a:pt x="48651" y="12188"/>
                  <a:pt x="49167" y="11890"/>
                </a:cubicBezTo>
                <a:cubicBezTo>
                  <a:pt x="49682" y="11592"/>
                  <a:pt x="50318" y="11592"/>
                  <a:pt x="50833" y="11890"/>
                </a:cubicBezTo>
                <a:cubicBezTo>
                  <a:pt x="51349" y="12188"/>
                  <a:pt x="51667" y="12738"/>
                  <a:pt x="51667" y="13333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639241789-12"/>
          <p:cNvSpPr/>
          <p:nvPr/>
        </p:nvSpPr>
        <p:spPr>
          <a:xfrm>
            <a:off x="528638" y="647700"/>
            <a:ext cx="3771900" cy="3771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333" y="31667"/>
                </a:moveTo>
                <a:cubicBezTo>
                  <a:pt x="83333" y="32262"/>
                  <a:pt x="83016" y="32812"/>
                  <a:pt x="82500" y="33110"/>
                </a:cubicBezTo>
                <a:cubicBezTo>
                  <a:pt x="81984" y="33408"/>
                  <a:pt x="81349" y="33408"/>
                  <a:pt x="80833" y="33110"/>
                </a:cubicBezTo>
                <a:cubicBezTo>
                  <a:pt x="80318" y="32812"/>
                  <a:pt x="80000" y="32262"/>
                  <a:pt x="80000" y="31667"/>
                </a:cubicBezTo>
                <a:cubicBezTo>
                  <a:pt x="80000" y="31071"/>
                  <a:pt x="80318" y="30521"/>
                  <a:pt x="80833" y="30223"/>
                </a:cubicBezTo>
                <a:cubicBezTo>
                  <a:pt x="81349" y="29926"/>
                  <a:pt x="81984" y="29926"/>
                  <a:pt x="82500" y="30223"/>
                </a:cubicBezTo>
                <a:cubicBezTo>
                  <a:pt x="83016" y="30521"/>
                  <a:pt x="83333" y="31071"/>
                  <a:pt x="83333" y="31667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639241789-13"/>
          <p:cNvSpPr/>
          <p:nvPr/>
        </p:nvSpPr>
        <p:spPr>
          <a:xfrm>
            <a:off x="528638" y="647700"/>
            <a:ext cx="3771900" cy="3771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333" y="68333"/>
                </a:moveTo>
                <a:cubicBezTo>
                  <a:pt x="83333" y="68929"/>
                  <a:pt x="83016" y="69479"/>
                  <a:pt x="82500" y="69777"/>
                </a:cubicBezTo>
                <a:cubicBezTo>
                  <a:pt x="81984" y="70074"/>
                  <a:pt x="81349" y="70074"/>
                  <a:pt x="80833" y="69777"/>
                </a:cubicBezTo>
                <a:cubicBezTo>
                  <a:pt x="80318" y="69479"/>
                  <a:pt x="80000" y="68929"/>
                  <a:pt x="80000" y="68333"/>
                </a:cubicBezTo>
                <a:cubicBezTo>
                  <a:pt x="80000" y="67738"/>
                  <a:pt x="80318" y="67188"/>
                  <a:pt x="80833" y="66890"/>
                </a:cubicBezTo>
                <a:cubicBezTo>
                  <a:pt x="81349" y="66592"/>
                  <a:pt x="81984" y="66592"/>
                  <a:pt x="82500" y="66890"/>
                </a:cubicBezTo>
                <a:cubicBezTo>
                  <a:pt x="83016" y="67188"/>
                  <a:pt x="83333" y="67738"/>
                  <a:pt x="83333" y="68333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639241789-14"/>
          <p:cNvSpPr/>
          <p:nvPr/>
        </p:nvSpPr>
        <p:spPr>
          <a:xfrm>
            <a:off x="528638" y="647700"/>
            <a:ext cx="3771900" cy="3771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667" y="86667"/>
                </a:moveTo>
                <a:cubicBezTo>
                  <a:pt x="51667" y="87262"/>
                  <a:pt x="51349" y="87812"/>
                  <a:pt x="50833" y="88110"/>
                </a:cubicBezTo>
                <a:cubicBezTo>
                  <a:pt x="50318" y="88408"/>
                  <a:pt x="49682" y="88408"/>
                  <a:pt x="49167" y="88110"/>
                </a:cubicBezTo>
                <a:cubicBezTo>
                  <a:pt x="48651" y="87812"/>
                  <a:pt x="48333" y="87262"/>
                  <a:pt x="48333" y="86667"/>
                </a:cubicBezTo>
                <a:cubicBezTo>
                  <a:pt x="48333" y="86071"/>
                  <a:pt x="48651" y="85521"/>
                  <a:pt x="49167" y="85223"/>
                </a:cubicBezTo>
                <a:cubicBezTo>
                  <a:pt x="49682" y="84926"/>
                  <a:pt x="50318" y="84926"/>
                  <a:pt x="50833" y="85223"/>
                </a:cubicBezTo>
                <a:cubicBezTo>
                  <a:pt x="51349" y="85521"/>
                  <a:pt x="51667" y="86071"/>
                  <a:pt x="51667" y="86667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639241789-15"/>
          <p:cNvSpPr/>
          <p:nvPr/>
        </p:nvSpPr>
        <p:spPr>
          <a:xfrm>
            <a:off x="528638" y="647700"/>
            <a:ext cx="3771900" cy="3771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0" y="68333"/>
                </a:moveTo>
                <a:cubicBezTo>
                  <a:pt x="20000" y="69254"/>
                  <a:pt x="19254" y="70000"/>
                  <a:pt x="18333" y="70000"/>
                </a:cubicBezTo>
                <a:cubicBezTo>
                  <a:pt x="17413" y="70000"/>
                  <a:pt x="16667" y="69254"/>
                  <a:pt x="16667" y="68333"/>
                </a:cubicBezTo>
                <a:cubicBezTo>
                  <a:pt x="16667" y="67413"/>
                  <a:pt x="17413" y="66667"/>
                  <a:pt x="18333" y="66667"/>
                </a:cubicBezTo>
                <a:cubicBezTo>
                  <a:pt x="19254" y="66667"/>
                  <a:pt x="20000" y="67413"/>
                  <a:pt x="20000" y="68333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639241789-16"/>
          <p:cNvSpPr/>
          <p:nvPr/>
        </p:nvSpPr>
        <p:spPr>
          <a:xfrm>
            <a:off x="528638" y="647700"/>
            <a:ext cx="3771900" cy="3771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0" y="31667"/>
                </a:moveTo>
                <a:cubicBezTo>
                  <a:pt x="20000" y="32587"/>
                  <a:pt x="19254" y="33333"/>
                  <a:pt x="18333" y="33333"/>
                </a:cubicBezTo>
                <a:cubicBezTo>
                  <a:pt x="17413" y="33333"/>
                  <a:pt x="16667" y="32587"/>
                  <a:pt x="16667" y="31667"/>
                </a:cubicBezTo>
                <a:cubicBezTo>
                  <a:pt x="16667" y="30746"/>
                  <a:pt x="17413" y="30000"/>
                  <a:pt x="18333" y="30000"/>
                </a:cubicBezTo>
                <a:cubicBezTo>
                  <a:pt x="19254" y="30000"/>
                  <a:pt x="20000" y="30746"/>
                  <a:pt x="20000" y="31667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639241789-17"/>
          <p:cNvSpPr/>
          <p:nvPr/>
        </p:nvSpPr>
        <p:spPr>
          <a:xfrm>
            <a:off x="528638" y="647700"/>
            <a:ext cx="3771900" cy="3771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667" y="50000"/>
                </a:moveTo>
                <a:cubicBezTo>
                  <a:pt x="51667" y="50595"/>
                  <a:pt x="51349" y="51146"/>
                  <a:pt x="50833" y="51443"/>
                </a:cubicBezTo>
                <a:cubicBezTo>
                  <a:pt x="50318" y="51741"/>
                  <a:pt x="49682" y="51741"/>
                  <a:pt x="49167" y="51443"/>
                </a:cubicBezTo>
                <a:cubicBezTo>
                  <a:pt x="48651" y="51146"/>
                  <a:pt x="48333" y="50595"/>
                  <a:pt x="48333" y="50000"/>
                </a:cubicBezTo>
                <a:cubicBezTo>
                  <a:pt x="48333" y="49405"/>
                  <a:pt x="48651" y="48854"/>
                  <a:pt x="49167" y="48557"/>
                </a:cubicBezTo>
                <a:cubicBezTo>
                  <a:pt x="49682" y="48259"/>
                  <a:pt x="50318" y="48259"/>
                  <a:pt x="50833" y="48557"/>
                </a:cubicBezTo>
                <a:cubicBezTo>
                  <a:pt x="51349" y="48854"/>
                  <a:pt x="51667" y="49405"/>
                  <a:pt x="51667" y="50000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639241789-18"/>
          <p:cNvSpPr/>
          <p:nvPr/>
        </p:nvSpPr>
        <p:spPr>
          <a:xfrm>
            <a:off x="528638" y="647700"/>
            <a:ext cx="3771900" cy="3771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lnTo>
                  <a:pt x="50000" y="13333"/>
                </a:lnTo>
              </a:path>
            </a:pathLst>
          </a:custGeom>
          <a:solidFill>
            <a:srgbClr val="000000"/>
          </a:solidFill>
          <a:ln w="25146" algn="ctr">
            <a:solidFill>
              <a:srgbClr val="1E6B5E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0" name="el-1785639241789-19"/>
          <p:cNvSpPr/>
          <p:nvPr/>
        </p:nvSpPr>
        <p:spPr>
          <a:xfrm>
            <a:off x="528638" y="647700"/>
            <a:ext cx="3771900" cy="3771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50000"/>
                </a:moveTo>
                <a:lnTo>
                  <a:pt x="65667" y="22333"/>
                </a:lnTo>
              </a:path>
            </a:pathLst>
          </a:custGeom>
          <a:solidFill>
            <a:srgbClr val="000000">
              <a:alpha val="70000"/>
            </a:srgbClr>
          </a:solidFill>
          <a:ln w="25146" algn="ctr">
            <a:solidFill>
              <a:srgbClr val="1E6B5E">
                <a:alpha val="7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1" name="el-1785639241789-20"/>
          <p:cNvSpPr/>
          <p:nvPr/>
        </p:nvSpPr>
        <p:spPr>
          <a:xfrm>
            <a:off x="528638" y="647700"/>
            <a:ext cx="3771900" cy="3771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667" y="18000"/>
                </a:moveTo>
                <a:cubicBezTo>
                  <a:pt x="58945" y="18386"/>
                  <a:pt x="62776" y="20809"/>
                  <a:pt x="64957" y="24510"/>
                </a:cubicBezTo>
                <a:cubicBezTo>
                  <a:pt x="67138" y="28212"/>
                  <a:pt x="67402" y="32737"/>
                  <a:pt x="65667" y="36667"/>
                </a:cubicBezTo>
              </a:path>
            </a:pathLst>
          </a:custGeom>
          <a:noFill/>
          <a:ln w="22631" algn="ctr">
            <a:solidFill>
              <a:srgbClr val="1E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el-1785639241789-21"/>
          <p:cNvSpPr/>
          <p:nvPr/>
        </p:nvSpPr>
        <p:spPr>
          <a:xfrm>
            <a:off x="528638" y="647700"/>
            <a:ext cx="3771900" cy="3771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22333"/>
                </a:moveTo>
                <a:cubicBezTo>
                  <a:pt x="66667" y="22886"/>
                  <a:pt x="66219" y="23333"/>
                  <a:pt x="65667" y="23333"/>
                </a:cubicBezTo>
                <a:cubicBezTo>
                  <a:pt x="65114" y="23333"/>
                  <a:pt x="64667" y="22886"/>
                  <a:pt x="64667" y="22333"/>
                </a:cubicBezTo>
                <a:cubicBezTo>
                  <a:pt x="64667" y="21781"/>
                  <a:pt x="65114" y="21333"/>
                  <a:pt x="65667" y="21333"/>
                </a:cubicBezTo>
                <a:cubicBezTo>
                  <a:pt x="66219" y="21333"/>
                  <a:pt x="66667" y="21781"/>
                  <a:pt x="66667" y="22333"/>
                </a:cubicBezTo>
                <a:close/>
              </a:path>
            </a:pathLst>
          </a:custGeom>
          <a:solidFill>
            <a:srgbClr val="C4BA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639241789-22"/>
          <p:cNvSpPr/>
          <p:nvPr/>
        </p:nvSpPr>
        <p:spPr>
          <a:xfrm>
            <a:off x="528638" y="647700"/>
            <a:ext cx="3771900" cy="3771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3333"/>
                </a:moveTo>
                <a:lnTo>
                  <a:pt x="81667" y="31667"/>
                </a:lnTo>
              </a:path>
            </a:pathLst>
          </a:custGeom>
          <a:solidFill>
            <a:srgbClr val="000000"/>
          </a:solidFill>
          <a:ln w="31433" algn="ctr">
            <a:solidFill>
              <a:srgbClr val="1E6B5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el-1785639241790-23"/>
          <p:cNvSpPr txBox="1"/>
          <p:nvPr/>
        </p:nvSpPr>
        <p:spPr>
          <a:xfrm>
            <a:off x="2477453" y="823722"/>
            <a:ext cx="452628" cy="3621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45" name="el-1785639241790-24"/>
          <p:cNvSpPr txBox="1"/>
          <p:nvPr/>
        </p:nvSpPr>
        <p:spPr>
          <a:xfrm>
            <a:off x="3697034" y="1552956"/>
            <a:ext cx="452628" cy="3621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/>
          </a:p>
        </p:txBody>
      </p:sp>
      <p:sp>
        <p:nvSpPr>
          <p:cNvPr id="46" name="el-1785639241790-25"/>
          <p:cNvSpPr txBox="1"/>
          <p:nvPr/>
        </p:nvSpPr>
        <p:spPr>
          <a:xfrm>
            <a:off x="3697034" y="3086862"/>
            <a:ext cx="452628" cy="3621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/>
          </a:p>
        </p:txBody>
      </p:sp>
      <p:sp>
        <p:nvSpPr>
          <p:cNvPr id="47" name="el-1785639241790-26"/>
          <p:cNvSpPr txBox="1"/>
          <p:nvPr/>
        </p:nvSpPr>
        <p:spPr>
          <a:xfrm>
            <a:off x="2490026" y="3816096"/>
            <a:ext cx="452628" cy="3621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D</a:t>
            </a:r>
            <a:endParaRPr/>
          </a:p>
        </p:txBody>
      </p:sp>
      <p:sp>
        <p:nvSpPr>
          <p:cNvPr id="48" name="el-1785639241790-27"/>
          <p:cNvSpPr txBox="1"/>
          <p:nvPr/>
        </p:nvSpPr>
        <p:spPr>
          <a:xfrm>
            <a:off x="1031558" y="3086862"/>
            <a:ext cx="452628" cy="3621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E</a:t>
            </a:r>
            <a:endParaRPr/>
          </a:p>
        </p:txBody>
      </p:sp>
      <p:sp>
        <p:nvSpPr>
          <p:cNvPr id="49" name="el-1785639241790-28"/>
          <p:cNvSpPr txBox="1"/>
          <p:nvPr/>
        </p:nvSpPr>
        <p:spPr>
          <a:xfrm>
            <a:off x="1031558" y="1552956"/>
            <a:ext cx="452628" cy="3621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F</a:t>
            </a:r>
            <a:endParaRPr/>
          </a:p>
        </p:txBody>
      </p:sp>
      <p:sp>
        <p:nvSpPr>
          <p:cNvPr id="50" name="el-1785639241790-29"/>
          <p:cNvSpPr txBox="1"/>
          <p:nvPr/>
        </p:nvSpPr>
        <p:spPr>
          <a:xfrm>
            <a:off x="2490026" y="2257044"/>
            <a:ext cx="452628" cy="3621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O</a:t>
            </a:r>
            <a:endParaRPr/>
          </a:p>
        </p:txBody>
      </p:sp>
      <p:sp>
        <p:nvSpPr>
          <p:cNvPr id="51" name="el-1785639241790-30"/>
          <p:cNvSpPr txBox="1"/>
          <p:nvPr/>
        </p:nvSpPr>
        <p:spPr>
          <a:xfrm>
            <a:off x="2540318" y="1552956"/>
            <a:ext cx="452628" cy="3621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E6B5E"/>
                </a:solidFill>
                <a:latin typeface="Times New Roman"/>
                <a:ea typeface="Times New Roman"/>
                <a:cs typeface="Times New Roman"/>
              </a:rPr>
              <a:t>R</a:t>
            </a:r>
            <a:endParaRPr/>
          </a:p>
        </p:txBody>
      </p:sp>
      <p:sp>
        <p:nvSpPr>
          <p:cNvPr id="52" name="el-1785639241790-31"/>
          <p:cNvSpPr txBox="1"/>
          <p:nvPr/>
        </p:nvSpPr>
        <p:spPr>
          <a:xfrm>
            <a:off x="2728913" y="1703832"/>
            <a:ext cx="402336" cy="3218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E6B5E"/>
                </a:solidFill>
                <a:latin typeface="Times New Roman"/>
                <a:ea typeface="Times New Roman"/>
                <a:cs typeface="Times New Roman"/>
              </a:rPr>
              <a:t>r</a:t>
            </a:r>
            <a:endParaRPr/>
          </a:p>
        </p:txBody>
      </p:sp>
      <p:sp>
        <p:nvSpPr>
          <p:cNvPr id="53" name="el-1785639241790-32"/>
          <p:cNvSpPr txBox="1"/>
          <p:nvPr/>
        </p:nvSpPr>
        <p:spPr>
          <a:xfrm>
            <a:off x="2766632" y="1301496"/>
            <a:ext cx="804672" cy="3218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α=60°</a:t>
            </a:r>
            <a:endParaRPr/>
          </a:p>
        </p:txBody>
      </p:sp>
      <p:sp>
        <p:nvSpPr>
          <p:cNvPr id="54" name="el-1785639241790-33"/>
          <p:cNvSpPr txBox="1"/>
          <p:nvPr/>
        </p:nvSpPr>
        <p:spPr>
          <a:xfrm>
            <a:off x="3068384" y="1276350"/>
            <a:ext cx="352044" cy="2816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H</a:t>
            </a:r>
            <a:endParaRPr/>
          </a:p>
        </p:txBody>
      </p:sp>
      <p:sp>
        <p:nvSpPr>
          <p:cNvPr id="55" name="el-1785639241786-5"/>
          <p:cNvSpPr txBox="1"/>
          <p:nvPr/>
        </p:nvSpPr>
        <p:spPr>
          <a:xfrm>
            <a:off x="400050" y="116681"/>
            <a:ext cx="2578894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113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正多边形与圆的关系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6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42067-1"/>
          <p:cNvSpPr/>
          <p:nvPr/>
        </p:nvSpPr>
        <p:spPr>
          <a:xfrm>
            <a:off x="7429500" y="3571875"/>
            <a:ext cx="1714500" cy="1571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00000"/>
                </a:moveTo>
                <a:lnTo>
                  <a:pt x="10522" y="100000"/>
                </a:lnTo>
                <a:lnTo>
                  <a:pt x="9833" y="98988"/>
                </a:lnTo>
                <a:lnTo>
                  <a:pt x="6889" y="93636"/>
                </a:lnTo>
                <a:lnTo>
                  <a:pt x="4439" y="87988"/>
                </a:lnTo>
                <a:lnTo>
                  <a:pt x="2511" y="82109"/>
                </a:lnTo>
                <a:lnTo>
                  <a:pt x="1122" y="76048"/>
                </a:lnTo>
                <a:lnTo>
                  <a:pt x="283" y="69873"/>
                </a:lnTo>
                <a:lnTo>
                  <a:pt x="0" y="63636"/>
                </a:lnTo>
                <a:lnTo>
                  <a:pt x="283" y="57400"/>
                </a:lnTo>
                <a:lnTo>
                  <a:pt x="1122" y="51224"/>
                </a:lnTo>
                <a:lnTo>
                  <a:pt x="2511" y="45164"/>
                </a:lnTo>
                <a:lnTo>
                  <a:pt x="4439" y="39285"/>
                </a:lnTo>
                <a:lnTo>
                  <a:pt x="6889" y="33636"/>
                </a:lnTo>
                <a:lnTo>
                  <a:pt x="9833" y="28285"/>
                </a:lnTo>
                <a:lnTo>
                  <a:pt x="13239" y="23267"/>
                </a:lnTo>
                <a:lnTo>
                  <a:pt x="17083" y="18636"/>
                </a:lnTo>
                <a:lnTo>
                  <a:pt x="21328" y="14442"/>
                </a:lnTo>
                <a:lnTo>
                  <a:pt x="25928" y="10727"/>
                </a:lnTo>
                <a:lnTo>
                  <a:pt x="30833" y="7515"/>
                </a:lnTo>
                <a:lnTo>
                  <a:pt x="36011" y="4842"/>
                </a:lnTo>
                <a:lnTo>
                  <a:pt x="41400" y="2739"/>
                </a:lnTo>
                <a:lnTo>
                  <a:pt x="46956" y="1224"/>
                </a:lnTo>
                <a:lnTo>
                  <a:pt x="52617" y="309"/>
                </a:lnTo>
                <a:lnTo>
                  <a:pt x="58333" y="0"/>
                </a:lnTo>
                <a:lnTo>
                  <a:pt x="64050" y="309"/>
                </a:lnTo>
                <a:lnTo>
                  <a:pt x="69711" y="1224"/>
                </a:lnTo>
                <a:lnTo>
                  <a:pt x="75267" y="2739"/>
                </a:lnTo>
                <a:lnTo>
                  <a:pt x="80656" y="4842"/>
                </a:lnTo>
                <a:lnTo>
                  <a:pt x="85833" y="7515"/>
                </a:lnTo>
                <a:lnTo>
                  <a:pt x="90739" y="10727"/>
                </a:lnTo>
                <a:lnTo>
                  <a:pt x="95339" y="14442"/>
                </a:lnTo>
                <a:lnTo>
                  <a:pt x="99583" y="18636"/>
                </a:lnTo>
                <a:lnTo>
                  <a:pt x="100000" y="19139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1E6B5E">
                <a:alpha val="15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" name="el-1785639242067-2"/>
          <p:cNvSpPr/>
          <p:nvPr/>
        </p:nvSpPr>
        <p:spPr>
          <a:xfrm>
            <a:off x="7729538" y="3871913"/>
            <a:ext cx="1428750" cy="1428750"/>
          </a:xfrm>
          <a:prstGeom prst="ellipse">
            <a:avLst/>
          </a:prstGeom>
          <a:noFill/>
          <a:ln w="14288" algn="in">
            <a:solidFill>
              <a:srgbClr val="1E6B5E">
                <a:alpha val="1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4" name="el-1785639242068-3"/>
          <p:cNvSpPr/>
          <p:nvPr/>
        </p:nvSpPr>
        <p:spPr>
          <a:xfrm>
            <a:off x="8015288" y="4157663"/>
            <a:ext cx="857250" cy="857250"/>
          </a:xfrm>
          <a:prstGeom prst="ellipse">
            <a:avLst/>
          </a:prstGeom>
          <a:noFill/>
          <a:ln w="14288" algn="in">
            <a:solidFill>
              <a:srgbClr val="1E6B5E">
                <a:alpha val="8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5" name="el-1785639242069-7"/>
          <p:cNvSpPr/>
          <p:nvPr/>
        </p:nvSpPr>
        <p:spPr>
          <a:xfrm>
            <a:off x="400050" y="1140619"/>
            <a:ext cx="4043363" cy="1343025"/>
          </a:xfrm>
          <a:prstGeom prst="roundRect">
            <a:avLst>
              <a:gd name="adj" fmla="val 11348"/>
            </a:avLst>
          </a:prstGeom>
          <a:solidFill>
            <a:srgbClr val="EDE7DC"/>
          </a:solidFill>
          <a:ln>
            <a:noFill/>
          </a:ln>
          <a:effectLst>
            <a:outerShdw blurRad="128588" dist="42863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6" name="el-1785639242072-18"/>
          <p:cNvCxnSpPr/>
          <p:nvPr/>
        </p:nvCxnSpPr>
        <p:spPr>
          <a:xfrm>
            <a:off x="600075" y="1566863"/>
            <a:ext cx="3643313" cy="914"/>
          </a:xfrm>
          <a:prstGeom prst="line">
            <a:avLst/>
          </a:prstGeom>
          <a:ln w="14288" cap="flat">
            <a:solidFill>
              <a:srgbClr val="1E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639242075-39"/>
          <p:cNvSpPr/>
          <p:nvPr/>
        </p:nvSpPr>
        <p:spPr>
          <a:xfrm>
            <a:off x="600075" y="1659731"/>
            <a:ext cx="3643313" cy="409575"/>
          </a:xfrm>
          <a:prstGeom prst="roundRect">
            <a:avLst>
              <a:gd name="adj" fmla="val 23256"/>
            </a:avLst>
          </a:prstGeom>
          <a:solidFill>
            <a:srgbClr val="1E6B5E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242077-45"/>
          <p:cNvSpPr/>
          <p:nvPr/>
        </p:nvSpPr>
        <p:spPr>
          <a:xfrm>
            <a:off x="600075" y="2135981"/>
            <a:ext cx="265435" cy="190500"/>
          </a:xfrm>
          <a:prstGeom prst="roundRect">
            <a:avLst>
              <a:gd name="adj" fmla="val 20000"/>
            </a:avLst>
          </a:prstGeom>
          <a:solidFill>
            <a:srgbClr val="1E6B5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242077-45__text"/>
          <p:cNvSpPr txBox="1"/>
          <p:nvPr/>
        </p:nvSpPr>
        <p:spPr>
          <a:xfrm>
            <a:off x="600075" y="2135981"/>
            <a:ext cx="26543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n°</a:t>
            </a:r>
            <a:endParaRPr/>
          </a:p>
        </p:txBody>
      </p:sp>
      <p:sp>
        <p:nvSpPr>
          <p:cNvPr id="10" name="el-1785639242070-8"/>
          <p:cNvSpPr/>
          <p:nvPr/>
        </p:nvSpPr>
        <p:spPr>
          <a:xfrm>
            <a:off x="4700588" y="1140619"/>
            <a:ext cx="4043363" cy="1371600"/>
          </a:xfrm>
          <a:prstGeom prst="roundRect">
            <a:avLst>
              <a:gd name="adj" fmla="val 11111"/>
            </a:avLst>
          </a:prstGeom>
          <a:solidFill>
            <a:srgbClr val="EDE7DC"/>
          </a:solidFill>
          <a:ln>
            <a:noFill/>
          </a:ln>
          <a:effectLst>
            <a:outerShdw blurRad="128588" dist="42863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1" name="el-1785639242072-15"/>
          <p:cNvCxnSpPr/>
          <p:nvPr/>
        </p:nvCxnSpPr>
        <p:spPr>
          <a:xfrm>
            <a:off x="4900613" y="1566863"/>
            <a:ext cx="3643313" cy="914"/>
          </a:xfrm>
          <a:prstGeom prst="line">
            <a:avLst/>
          </a:prstGeom>
          <a:ln w="14288" cap="flat">
            <a:solidFill>
              <a:srgbClr val="1E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5639242086-53"/>
          <p:cNvSpPr/>
          <p:nvPr/>
        </p:nvSpPr>
        <p:spPr>
          <a:xfrm>
            <a:off x="4905831" y="1331119"/>
            <a:ext cx="166371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588" y="45471"/>
                </a:moveTo>
                <a:lnTo>
                  <a:pt x="51588" y="45471"/>
                </a:lnTo>
                <a:lnTo>
                  <a:pt x="51588" y="3235"/>
                </a:lnTo>
                <a:cubicBezTo>
                  <a:pt x="51706" y="1314"/>
                  <a:pt x="52706" y="235"/>
                  <a:pt x="54588" y="0"/>
                </a:cubicBezTo>
                <a:lnTo>
                  <a:pt x="54588" y="0"/>
                </a:lnTo>
                <a:cubicBezTo>
                  <a:pt x="62549" y="118"/>
                  <a:pt x="69686" y="2078"/>
                  <a:pt x="76000" y="5882"/>
                </a:cubicBezTo>
                <a:lnTo>
                  <a:pt x="76000" y="5882"/>
                </a:lnTo>
                <a:cubicBezTo>
                  <a:pt x="82471" y="9529"/>
                  <a:pt x="87529" y="14588"/>
                  <a:pt x="91176" y="21059"/>
                </a:cubicBezTo>
                <a:lnTo>
                  <a:pt x="91176" y="21059"/>
                </a:lnTo>
                <a:cubicBezTo>
                  <a:pt x="94980" y="27373"/>
                  <a:pt x="96941" y="34510"/>
                  <a:pt x="97059" y="42471"/>
                </a:cubicBezTo>
                <a:lnTo>
                  <a:pt x="97059" y="42471"/>
                </a:lnTo>
                <a:cubicBezTo>
                  <a:pt x="96824" y="44353"/>
                  <a:pt x="95745" y="45353"/>
                  <a:pt x="93824" y="45471"/>
                </a:cubicBezTo>
                <a:lnTo>
                  <a:pt x="93824" y="45471"/>
                </a:lnTo>
                <a:lnTo>
                  <a:pt x="51588" y="45471"/>
                </a:lnTo>
                <a:moveTo>
                  <a:pt x="0" y="51588"/>
                </a:moveTo>
                <a:lnTo>
                  <a:pt x="0" y="51588"/>
                </a:lnTo>
                <a:cubicBezTo>
                  <a:pt x="235" y="39824"/>
                  <a:pt x="4020" y="29824"/>
                  <a:pt x="11353" y="21588"/>
                </a:cubicBezTo>
                <a:lnTo>
                  <a:pt x="11353" y="21588"/>
                </a:lnTo>
                <a:lnTo>
                  <a:pt x="11353" y="21588"/>
                </a:lnTo>
                <a:cubicBezTo>
                  <a:pt x="18569" y="13275"/>
                  <a:pt x="27863" y="8235"/>
                  <a:pt x="39235" y="6471"/>
                </a:cubicBezTo>
                <a:lnTo>
                  <a:pt x="39235" y="6471"/>
                </a:lnTo>
                <a:cubicBezTo>
                  <a:pt x="41118" y="6471"/>
                  <a:pt x="42196" y="7471"/>
                  <a:pt x="42471" y="9471"/>
                </a:cubicBezTo>
                <a:lnTo>
                  <a:pt x="42471" y="9471"/>
                </a:lnTo>
                <a:lnTo>
                  <a:pt x="42471" y="54588"/>
                </a:lnTo>
                <a:lnTo>
                  <a:pt x="72235" y="84353"/>
                </a:lnTo>
                <a:cubicBezTo>
                  <a:pt x="73490" y="85882"/>
                  <a:pt x="73353" y="87333"/>
                  <a:pt x="71824" y="88706"/>
                </a:cubicBezTo>
                <a:lnTo>
                  <a:pt x="71824" y="88706"/>
                </a:lnTo>
                <a:cubicBezTo>
                  <a:pt x="64255" y="94157"/>
                  <a:pt x="55471" y="96941"/>
                  <a:pt x="45471" y="97059"/>
                </a:cubicBezTo>
                <a:lnTo>
                  <a:pt x="45471" y="97059"/>
                </a:lnTo>
                <a:cubicBezTo>
                  <a:pt x="37039" y="96941"/>
                  <a:pt x="29392" y="94863"/>
                  <a:pt x="22529" y="90824"/>
                </a:cubicBezTo>
                <a:lnTo>
                  <a:pt x="22529" y="90824"/>
                </a:lnTo>
                <a:cubicBezTo>
                  <a:pt x="15706" y="86784"/>
                  <a:pt x="10275" y="81353"/>
                  <a:pt x="6235" y="74529"/>
                </a:cubicBezTo>
                <a:lnTo>
                  <a:pt x="6235" y="74529"/>
                </a:lnTo>
                <a:cubicBezTo>
                  <a:pt x="2196" y="67667"/>
                  <a:pt x="118" y="60020"/>
                  <a:pt x="0" y="51588"/>
                </a:cubicBezTo>
                <a:lnTo>
                  <a:pt x="0" y="51588"/>
                </a:lnTo>
                <a:moveTo>
                  <a:pt x="99706" y="54588"/>
                </a:moveTo>
                <a:lnTo>
                  <a:pt x="99706" y="54588"/>
                </a:lnTo>
                <a:cubicBezTo>
                  <a:pt x="101745" y="54863"/>
                  <a:pt x="102765" y="55941"/>
                  <a:pt x="102765" y="57824"/>
                </a:cubicBezTo>
                <a:lnTo>
                  <a:pt x="102765" y="57824"/>
                </a:lnTo>
                <a:cubicBezTo>
                  <a:pt x="101118" y="68686"/>
                  <a:pt x="96431" y="77667"/>
                  <a:pt x="88706" y="84765"/>
                </a:cubicBezTo>
                <a:lnTo>
                  <a:pt x="88706" y="84765"/>
                </a:lnTo>
                <a:cubicBezTo>
                  <a:pt x="87333" y="85902"/>
                  <a:pt x="86020" y="85902"/>
                  <a:pt x="84765" y="84765"/>
                </a:cubicBezTo>
                <a:lnTo>
                  <a:pt x="84765" y="84765"/>
                </a:lnTo>
                <a:lnTo>
                  <a:pt x="54588" y="54588"/>
                </a:lnTo>
                <a:lnTo>
                  <a:pt x="99706" y="54588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42076-42"/>
          <p:cNvSpPr/>
          <p:nvPr/>
        </p:nvSpPr>
        <p:spPr>
          <a:xfrm>
            <a:off x="4900613" y="1659731"/>
            <a:ext cx="3643313" cy="409575"/>
          </a:xfrm>
          <a:prstGeom prst="roundRect">
            <a:avLst>
              <a:gd name="adj" fmla="val 23256"/>
            </a:avLst>
          </a:prstGeom>
          <a:solidFill>
            <a:srgbClr val="1E6B5E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42078-46"/>
          <p:cNvSpPr/>
          <p:nvPr/>
        </p:nvSpPr>
        <p:spPr>
          <a:xfrm>
            <a:off x="5371579" y="2164556"/>
            <a:ext cx="447154" cy="190500"/>
          </a:xfrm>
          <a:prstGeom prst="roundRect">
            <a:avLst>
              <a:gd name="adj" fmla="val 20000"/>
            </a:avLst>
          </a:prstGeom>
          <a:solidFill>
            <a:srgbClr val="1E6B5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42078-46__text"/>
          <p:cNvSpPr txBox="1"/>
          <p:nvPr/>
        </p:nvSpPr>
        <p:spPr>
          <a:xfrm>
            <a:off x="5371579" y="2164556"/>
            <a:ext cx="447154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½ lR</a:t>
            </a:r>
            <a:endParaRPr/>
          </a:p>
        </p:txBody>
      </p:sp>
      <p:sp>
        <p:nvSpPr>
          <p:cNvPr id="16" name="el-1785639242070-9"/>
          <p:cNvSpPr/>
          <p:nvPr/>
        </p:nvSpPr>
        <p:spPr>
          <a:xfrm>
            <a:off x="400050" y="2712244"/>
            <a:ext cx="4043363" cy="1462088"/>
          </a:xfrm>
          <a:prstGeom prst="roundRect">
            <a:avLst>
              <a:gd name="adj" fmla="val 10423"/>
            </a:avLst>
          </a:prstGeom>
          <a:solidFill>
            <a:srgbClr val="EDE7DC"/>
          </a:solidFill>
          <a:ln>
            <a:noFill/>
          </a:ln>
          <a:effectLst>
            <a:outerShdw blurRad="128588" dist="42863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7" name="el-1785639242072-16"/>
          <p:cNvCxnSpPr/>
          <p:nvPr/>
        </p:nvCxnSpPr>
        <p:spPr>
          <a:xfrm>
            <a:off x="571500" y="3095625"/>
            <a:ext cx="3700463" cy="914"/>
          </a:xfrm>
          <a:prstGeom prst="line">
            <a:avLst/>
          </a:prstGeom>
          <a:ln w="14288" cap="flat">
            <a:solidFill>
              <a:srgbClr val="1E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639242089-54"/>
          <p:cNvSpPr/>
          <p:nvPr/>
        </p:nvSpPr>
        <p:spPr>
          <a:xfrm>
            <a:off x="571528" y="2892023"/>
            <a:ext cx="160679" cy="1071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529" y="1636"/>
                </a:moveTo>
                <a:lnTo>
                  <a:pt x="46529" y="1636"/>
                </a:lnTo>
                <a:cubicBezTo>
                  <a:pt x="48569" y="-485"/>
                  <a:pt x="50686" y="-485"/>
                  <a:pt x="52882" y="1636"/>
                </a:cubicBezTo>
                <a:lnTo>
                  <a:pt x="52882" y="1636"/>
                </a:lnTo>
                <a:cubicBezTo>
                  <a:pt x="56922" y="6061"/>
                  <a:pt x="61353" y="8364"/>
                  <a:pt x="66176" y="8545"/>
                </a:cubicBezTo>
                <a:lnTo>
                  <a:pt x="66176" y="8545"/>
                </a:lnTo>
                <a:cubicBezTo>
                  <a:pt x="71000" y="8182"/>
                  <a:pt x="75412" y="5879"/>
                  <a:pt x="79412" y="1636"/>
                </a:cubicBezTo>
                <a:lnTo>
                  <a:pt x="79412" y="1636"/>
                </a:lnTo>
                <a:lnTo>
                  <a:pt x="79412" y="1636"/>
                </a:lnTo>
                <a:cubicBezTo>
                  <a:pt x="81843" y="-667"/>
                  <a:pt x="84137" y="-485"/>
                  <a:pt x="86294" y="2182"/>
                </a:cubicBezTo>
                <a:lnTo>
                  <a:pt x="86294" y="2182"/>
                </a:lnTo>
                <a:cubicBezTo>
                  <a:pt x="88843" y="5333"/>
                  <a:pt x="91725" y="7545"/>
                  <a:pt x="94941" y="8818"/>
                </a:cubicBezTo>
                <a:lnTo>
                  <a:pt x="94941" y="8818"/>
                </a:lnTo>
                <a:cubicBezTo>
                  <a:pt x="96431" y="9364"/>
                  <a:pt x="97588" y="10606"/>
                  <a:pt x="98412" y="12545"/>
                </a:cubicBezTo>
                <a:lnTo>
                  <a:pt x="98412" y="12545"/>
                </a:lnTo>
                <a:cubicBezTo>
                  <a:pt x="99196" y="14485"/>
                  <a:pt x="99412" y="16606"/>
                  <a:pt x="99059" y="18909"/>
                </a:cubicBezTo>
                <a:lnTo>
                  <a:pt x="99059" y="18909"/>
                </a:lnTo>
                <a:cubicBezTo>
                  <a:pt x="98706" y="21212"/>
                  <a:pt x="97902" y="23000"/>
                  <a:pt x="96647" y="24273"/>
                </a:cubicBezTo>
                <a:lnTo>
                  <a:pt x="96647" y="24273"/>
                </a:lnTo>
                <a:cubicBezTo>
                  <a:pt x="95392" y="25485"/>
                  <a:pt x="94020" y="25818"/>
                  <a:pt x="92529" y="25273"/>
                </a:cubicBezTo>
                <a:lnTo>
                  <a:pt x="92529" y="25273"/>
                </a:lnTo>
                <a:cubicBezTo>
                  <a:pt x="88176" y="23515"/>
                  <a:pt x="84843" y="21303"/>
                  <a:pt x="82529" y="18636"/>
                </a:cubicBezTo>
                <a:lnTo>
                  <a:pt x="82529" y="18636"/>
                </a:lnTo>
                <a:cubicBezTo>
                  <a:pt x="77353" y="23061"/>
                  <a:pt x="71902" y="25364"/>
                  <a:pt x="66176" y="25545"/>
                </a:cubicBezTo>
                <a:lnTo>
                  <a:pt x="66176" y="25545"/>
                </a:lnTo>
                <a:cubicBezTo>
                  <a:pt x="60529" y="25061"/>
                  <a:pt x="55922" y="23394"/>
                  <a:pt x="52353" y="20545"/>
                </a:cubicBezTo>
                <a:lnTo>
                  <a:pt x="52353" y="20545"/>
                </a:lnTo>
                <a:cubicBezTo>
                  <a:pt x="51333" y="19818"/>
                  <a:pt x="50412" y="19091"/>
                  <a:pt x="49588" y="18364"/>
                </a:cubicBezTo>
                <a:lnTo>
                  <a:pt x="49588" y="18364"/>
                </a:lnTo>
                <a:cubicBezTo>
                  <a:pt x="48804" y="19091"/>
                  <a:pt x="47902" y="19818"/>
                  <a:pt x="46882" y="20545"/>
                </a:cubicBezTo>
                <a:lnTo>
                  <a:pt x="46882" y="20545"/>
                </a:lnTo>
                <a:cubicBezTo>
                  <a:pt x="43314" y="23394"/>
                  <a:pt x="38706" y="25061"/>
                  <a:pt x="33059" y="25545"/>
                </a:cubicBezTo>
                <a:lnTo>
                  <a:pt x="33059" y="25545"/>
                </a:lnTo>
                <a:cubicBezTo>
                  <a:pt x="27333" y="25364"/>
                  <a:pt x="21941" y="23061"/>
                  <a:pt x="16882" y="18636"/>
                </a:cubicBezTo>
                <a:lnTo>
                  <a:pt x="16882" y="18636"/>
                </a:lnTo>
                <a:cubicBezTo>
                  <a:pt x="14451" y="21303"/>
                  <a:pt x="11059" y="23515"/>
                  <a:pt x="6706" y="25273"/>
                </a:cubicBezTo>
                <a:lnTo>
                  <a:pt x="6706" y="25273"/>
                </a:lnTo>
                <a:cubicBezTo>
                  <a:pt x="5216" y="25818"/>
                  <a:pt x="3843" y="25485"/>
                  <a:pt x="2588" y="24273"/>
                </a:cubicBezTo>
                <a:lnTo>
                  <a:pt x="2588" y="24273"/>
                </a:lnTo>
                <a:cubicBezTo>
                  <a:pt x="1294" y="23000"/>
                  <a:pt x="490" y="21212"/>
                  <a:pt x="176" y="18909"/>
                </a:cubicBezTo>
                <a:lnTo>
                  <a:pt x="176" y="18909"/>
                </a:lnTo>
                <a:cubicBezTo>
                  <a:pt x="-176" y="16606"/>
                  <a:pt x="39" y="14485"/>
                  <a:pt x="824" y="12545"/>
                </a:cubicBezTo>
                <a:lnTo>
                  <a:pt x="824" y="12545"/>
                </a:lnTo>
                <a:cubicBezTo>
                  <a:pt x="1647" y="10606"/>
                  <a:pt x="2804" y="9364"/>
                  <a:pt x="4294" y="8818"/>
                </a:cubicBezTo>
                <a:lnTo>
                  <a:pt x="4294" y="8818"/>
                </a:lnTo>
                <a:cubicBezTo>
                  <a:pt x="7510" y="7545"/>
                  <a:pt x="10373" y="5333"/>
                  <a:pt x="12882" y="2182"/>
                </a:cubicBezTo>
                <a:lnTo>
                  <a:pt x="12882" y="2182"/>
                </a:lnTo>
                <a:cubicBezTo>
                  <a:pt x="15078" y="-485"/>
                  <a:pt x="17392" y="-667"/>
                  <a:pt x="19824" y="1636"/>
                </a:cubicBezTo>
                <a:lnTo>
                  <a:pt x="19824" y="1636"/>
                </a:lnTo>
                <a:lnTo>
                  <a:pt x="19824" y="1636"/>
                </a:lnTo>
                <a:cubicBezTo>
                  <a:pt x="23824" y="5879"/>
                  <a:pt x="28235" y="8182"/>
                  <a:pt x="33059" y="8545"/>
                </a:cubicBezTo>
                <a:lnTo>
                  <a:pt x="33059" y="8545"/>
                </a:lnTo>
                <a:cubicBezTo>
                  <a:pt x="38000" y="8364"/>
                  <a:pt x="42490" y="6061"/>
                  <a:pt x="46529" y="1636"/>
                </a:cubicBezTo>
                <a:lnTo>
                  <a:pt x="46529" y="1636"/>
                </a:lnTo>
                <a:moveTo>
                  <a:pt x="52882" y="78273"/>
                </a:moveTo>
                <a:lnTo>
                  <a:pt x="52882" y="78273"/>
                </a:lnTo>
                <a:cubicBezTo>
                  <a:pt x="56922" y="82758"/>
                  <a:pt x="61353" y="85091"/>
                  <a:pt x="66176" y="85273"/>
                </a:cubicBezTo>
                <a:lnTo>
                  <a:pt x="66176" y="85273"/>
                </a:lnTo>
                <a:cubicBezTo>
                  <a:pt x="71000" y="84909"/>
                  <a:pt x="75412" y="82576"/>
                  <a:pt x="79412" y="78273"/>
                </a:cubicBezTo>
                <a:lnTo>
                  <a:pt x="79412" y="78273"/>
                </a:lnTo>
                <a:lnTo>
                  <a:pt x="79412" y="78273"/>
                </a:lnTo>
                <a:cubicBezTo>
                  <a:pt x="81843" y="75970"/>
                  <a:pt x="84137" y="76152"/>
                  <a:pt x="86294" y="78818"/>
                </a:cubicBezTo>
                <a:lnTo>
                  <a:pt x="86294" y="78818"/>
                </a:lnTo>
                <a:cubicBezTo>
                  <a:pt x="88843" y="82030"/>
                  <a:pt x="91725" y="84273"/>
                  <a:pt x="94941" y="85545"/>
                </a:cubicBezTo>
                <a:lnTo>
                  <a:pt x="94941" y="85545"/>
                </a:lnTo>
                <a:cubicBezTo>
                  <a:pt x="96431" y="86030"/>
                  <a:pt x="97588" y="87273"/>
                  <a:pt x="98412" y="89273"/>
                </a:cubicBezTo>
                <a:lnTo>
                  <a:pt x="98412" y="89273"/>
                </a:lnTo>
                <a:cubicBezTo>
                  <a:pt x="99196" y="91212"/>
                  <a:pt x="99412" y="93333"/>
                  <a:pt x="99059" y="95636"/>
                </a:cubicBezTo>
                <a:lnTo>
                  <a:pt x="99059" y="95636"/>
                </a:lnTo>
                <a:cubicBezTo>
                  <a:pt x="98706" y="97939"/>
                  <a:pt x="97902" y="99697"/>
                  <a:pt x="96647" y="100909"/>
                </a:cubicBezTo>
                <a:lnTo>
                  <a:pt x="96647" y="100909"/>
                </a:lnTo>
                <a:cubicBezTo>
                  <a:pt x="95392" y="102182"/>
                  <a:pt x="94020" y="102545"/>
                  <a:pt x="92529" y="102000"/>
                </a:cubicBezTo>
                <a:lnTo>
                  <a:pt x="92529" y="102000"/>
                </a:lnTo>
                <a:cubicBezTo>
                  <a:pt x="88176" y="100242"/>
                  <a:pt x="84843" y="98030"/>
                  <a:pt x="82529" y="95364"/>
                </a:cubicBezTo>
                <a:lnTo>
                  <a:pt x="82529" y="95364"/>
                </a:lnTo>
                <a:cubicBezTo>
                  <a:pt x="77353" y="99788"/>
                  <a:pt x="71902" y="102091"/>
                  <a:pt x="66176" y="102273"/>
                </a:cubicBezTo>
                <a:lnTo>
                  <a:pt x="66176" y="102273"/>
                </a:lnTo>
                <a:cubicBezTo>
                  <a:pt x="60529" y="101727"/>
                  <a:pt x="55922" y="100030"/>
                  <a:pt x="52353" y="97182"/>
                </a:cubicBezTo>
                <a:lnTo>
                  <a:pt x="52353" y="97182"/>
                </a:lnTo>
                <a:cubicBezTo>
                  <a:pt x="51333" y="96515"/>
                  <a:pt x="50412" y="95818"/>
                  <a:pt x="49588" y="95091"/>
                </a:cubicBezTo>
                <a:lnTo>
                  <a:pt x="49588" y="95091"/>
                </a:lnTo>
                <a:cubicBezTo>
                  <a:pt x="48804" y="95818"/>
                  <a:pt x="47902" y="96515"/>
                  <a:pt x="46882" y="97182"/>
                </a:cubicBezTo>
                <a:lnTo>
                  <a:pt x="46882" y="97182"/>
                </a:lnTo>
                <a:cubicBezTo>
                  <a:pt x="43314" y="100030"/>
                  <a:pt x="38706" y="101727"/>
                  <a:pt x="33059" y="102273"/>
                </a:cubicBezTo>
                <a:lnTo>
                  <a:pt x="33059" y="102273"/>
                </a:lnTo>
                <a:cubicBezTo>
                  <a:pt x="27333" y="102091"/>
                  <a:pt x="21941" y="99788"/>
                  <a:pt x="16882" y="95364"/>
                </a:cubicBezTo>
                <a:lnTo>
                  <a:pt x="16882" y="95364"/>
                </a:lnTo>
                <a:cubicBezTo>
                  <a:pt x="14451" y="98030"/>
                  <a:pt x="11059" y="100242"/>
                  <a:pt x="6706" y="102000"/>
                </a:cubicBezTo>
                <a:lnTo>
                  <a:pt x="6706" y="102000"/>
                </a:lnTo>
                <a:cubicBezTo>
                  <a:pt x="5216" y="102545"/>
                  <a:pt x="3843" y="102182"/>
                  <a:pt x="2588" y="100909"/>
                </a:cubicBezTo>
                <a:lnTo>
                  <a:pt x="2588" y="100909"/>
                </a:lnTo>
                <a:cubicBezTo>
                  <a:pt x="1294" y="99697"/>
                  <a:pt x="490" y="97939"/>
                  <a:pt x="176" y="95636"/>
                </a:cubicBezTo>
                <a:lnTo>
                  <a:pt x="176" y="95636"/>
                </a:lnTo>
                <a:cubicBezTo>
                  <a:pt x="-176" y="93333"/>
                  <a:pt x="39" y="91212"/>
                  <a:pt x="824" y="89273"/>
                </a:cubicBezTo>
                <a:lnTo>
                  <a:pt x="824" y="89273"/>
                </a:lnTo>
                <a:cubicBezTo>
                  <a:pt x="1647" y="87273"/>
                  <a:pt x="2804" y="86030"/>
                  <a:pt x="4294" y="85545"/>
                </a:cubicBezTo>
                <a:lnTo>
                  <a:pt x="4294" y="85545"/>
                </a:lnTo>
                <a:cubicBezTo>
                  <a:pt x="7510" y="84273"/>
                  <a:pt x="10373" y="82030"/>
                  <a:pt x="12882" y="78818"/>
                </a:cubicBezTo>
                <a:lnTo>
                  <a:pt x="12882" y="78818"/>
                </a:lnTo>
                <a:cubicBezTo>
                  <a:pt x="15078" y="76333"/>
                  <a:pt x="17392" y="76152"/>
                  <a:pt x="19824" y="78273"/>
                </a:cubicBezTo>
                <a:lnTo>
                  <a:pt x="19824" y="78273"/>
                </a:lnTo>
                <a:lnTo>
                  <a:pt x="19824" y="78273"/>
                </a:lnTo>
                <a:cubicBezTo>
                  <a:pt x="23824" y="82576"/>
                  <a:pt x="28235" y="84909"/>
                  <a:pt x="33059" y="85273"/>
                </a:cubicBezTo>
                <a:lnTo>
                  <a:pt x="33059" y="85273"/>
                </a:lnTo>
                <a:cubicBezTo>
                  <a:pt x="38000" y="85091"/>
                  <a:pt x="42490" y="82758"/>
                  <a:pt x="46529" y="78273"/>
                </a:cubicBezTo>
                <a:lnTo>
                  <a:pt x="46529" y="78273"/>
                </a:lnTo>
                <a:cubicBezTo>
                  <a:pt x="48569" y="76152"/>
                  <a:pt x="50686" y="76152"/>
                  <a:pt x="52882" y="78273"/>
                </a:cubicBezTo>
                <a:lnTo>
                  <a:pt x="52882" y="78273"/>
                </a:lnTo>
                <a:moveTo>
                  <a:pt x="52882" y="40000"/>
                </a:moveTo>
                <a:lnTo>
                  <a:pt x="52882" y="40000"/>
                </a:lnTo>
                <a:cubicBezTo>
                  <a:pt x="56922" y="44424"/>
                  <a:pt x="61353" y="46727"/>
                  <a:pt x="66176" y="46909"/>
                </a:cubicBezTo>
                <a:lnTo>
                  <a:pt x="66176" y="46909"/>
                </a:lnTo>
                <a:cubicBezTo>
                  <a:pt x="71000" y="46545"/>
                  <a:pt x="75412" y="44242"/>
                  <a:pt x="79412" y="40000"/>
                </a:cubicBezTo>
                <a:lnTo>
                  <a:pt x="79412" y="40000"/>
                </a:lnTo>
                <a:lnTo>
                  <a:pt x="79412" y="40000"/>
                </a:lnTo>
                <a:cubicBezTo>
                  <a:pt x="81843" y="37636"/>
                  <a:pt x="84137" y="37788"/>
                  <a:pt x="86294" y="40455"/>
                </a:cubicBezTo>
                <a:lnTo>
                  <a:pt x="86294" y="40455"/>
                </a:lnTo>
                <a:cubicBezTo>
                  <a:pt x="88843" y="43667"/>
                  <a:pt x="91725" y="45909"/>
                  <a:pt x="94941" y="47182"/>
                </a:cubicBezTo>
                <a:lnTo>
                  <a:pt x="94941" y="47182"/>
                </a:lnTo>
                <a:cubicBezTo>
                  <a:pt x="96431" y="47667"/>
                  <a:pt x="97588" y="48909"/>
                  <a:pt x="98412" y="50909"/>
                </a:cubicBezTo>
                <a:lnTo>
                  <a:pt x="98412" y="50909"/>
                </a:lnTo>
                <a:cubicBezTo>
                  <a:pt x="99196" y="52848"/>
                  <a:pt x="99412" y="54970"/>
                  <a:pt x="99059" y="57273"/>
                </a:cubicBezTo>
                <a:lnTo>
                  <a:pt x="99059" y="57273"/>
                </a:lnTo>
                <a:cubicBezTo>
                  <a:pt x="98706" y="59576"/>
                  <a:pt x="97902" y="61364"/>
                  <a:pt x="96647" y="62636"/>
                </a:cubicBezTo>
                <a:lnTo>
                  <a:pt x="96647" y="62636"/>
                </a:lnTo>
                <a:cubicBezTo>
                  <a:pt x="95392" y="63848"/>
                  <a:pt x="94020" y="64182"/>
                  <a:pt x="92529" y="63636"/>
                </a:cubicBezTo>
                <a:lnTo>
                  <a:pt x="92529" y="63636"/>
                </a:lnTo>
                <a:cubicBezTo>
                  <a:pt x="88176" y="61879"/>
                  <a:pt x="84843" y="59667"/>
                  <a:pt x="82529" y="57000"/>
                </a:cubicBezTo>
                <a:lnTo>
                  <a:pt x="82529" y="57000"/>
                </a:lnTo>
                <a:cubicBezTo>
                  <a:pt x="77353" y="61424"/>
                  <a:pt x="71902" y="63727"/>
                  <a:pt x="66176" y="63909"/>
                </a:cubicBezTo>
                <a:lnTo>
                  <a:pt x="66176" y="63909"/>
                </a:lnTo>
                <a:cubicBezTo>
                  <a:pt x="60529" y="63364"/>
                  <a:pt x="55922" y="61697"/>
                  <a:pt x="52353" y="58909"/>
                </a:cubicBezTo>
                <a:lnTo>
                  <a:pt x="52353" y="58909"/>
                </a:lnTo>
                <a:cubicBezTo>
                  <a:pt x="51333" y="58182"/>
                  <a:pt x="50412" y="57455"/>
                  <a:pt x="49588" y="56727"/>
                </a:cubicBezTo>
                <a:lnTo>
                  <a:pt x="49588" y="56727"/>
                </a:lnTo>
                <a:cubicBezTo>
                  <a:pt x="48804" y="57455"/>
                  <a:pt x="47902" y="58182"/>
                  <a:pt x="46882" y="58909"/>
                </a:cubicBezTo>
                <a:lnTo>
                  <a:pt x="46882" y="58909"/>
                </a:lnTo>
                <a:cubicBezTo>
                  <a:pt x="43314" y="61697"/>
                  <a:pt x="38706" y="63364"/>
                  <a:pt x="33059" y="63909"/>
                </a:cubicBezTo>
                <a:lnTo>
                  <a:pt x="33059" y="63909"/>
                </a:lnTo>
                <a:cubicBezTo>
                  <a:pt x="27333" y="63727"/>
                  <a:pt x="21941" y="61424"/>
                  <a:pt x="16882" y="57000"/>
                </a:cubicBezTo>
                <a:lnTo>
                  <a:pt x="16882" y="57000"/>
                </a:lnTo>
                <a:cubicBezTo>
                  <a:pt x="14451" y="59667"/>
                  <a:pt x="11059" y="61879"/>
                  <a:pt x="6706" y="63636"/>
                </a:cubicBezTo>
                <a:lnTo>
                  <a:pt x="6706" y="63636"/>
                </a:lnTo>
                <a:cubicBezTo>
                  <a:pt x="5216" y="64182"/>
                  <a:pt x="3843" y="63848"/>
                  <a:pt x="2588" y="62636"/>
                </a:cubicBezTo>
                <a:lnTo>
                  <a:pt x="2588" y="62636"/>
                </a:lnTo>
                <a:cubicBezTo>
                  <a:pt x="1294" y="61364"/>
                  <a:pt x="490" y="59576"/>
                  <a:pt x="176" y="57273"/>
                </a:cubicBezTo>
                <a:lnTo>
                  <a:pt x="176" y="57273"/>
                </a:lnTo>
                <a:cubicBezTo>
                  <a:pt x="-176" y="54970"/>
                  <a:pt x="39" y="52848"/>
                  <a:pt x="824" y="50909"/>
                </a:cubicBezTo>
                <a:lnTo>
                  <a:pt x="824" y="50909"/>
                </a:lnTo>
                <a:cubicBezTo>
                  <a:pt x="1647" y="48909"/>
                  <a:pt x="2804" y="47667"/>
                  <a:pt x="4294" y="47182"/>
                </a:cubicBezTo>
                <a:lnTo>
                  <a:pt x="4294" y="47182"/>
                </a:lnTo>
                <a:cubicBezTo>
                  <a:pt x="7510" y="45909"/>
                  <a:pt x="10373" y="43667"/>
                  <a:pt x="12882" y="40455"/>
                </a:cubicBezTo>
                <a:lnTo>
                  <a:pt x="12882" y="40455"/>
                </a:lnTo>
                <a:cubicBezTo>
                  <a:pt x="15078" y="37788"/>
                  <a:pt x="17392" y="37636"/>
                  <a:pt x="19824" y="40000"/>
                </a:cubicBezTo>
                <a:lnTo>
                  <a:pt x="19824" y="40000"/>
                </a:lnTo>
                <a:lnTo>
                  <a:pt x="19824" y="40000"/>
                </a:lnTo>
                <a:cubicBezTo>
                  <a:pt x="23824" y="44242"/>
                  <a:pt x="28235" y="46545"/>
                  <a:pt x="33059" y="46909"/>
                </a:cubicBezTo>
                <a:lnTo>
                  <a:pt x="33059" y="46909"/>
                </a:lnTo>
                <a:cubicBezTo>
                  <a:pt x="38000" y="46727"/>
                  <a:pt x="42490" y="44424"/>
                  <a:pt x="46529" y="40000"/>
                </a:cubicBezTo>
                <a:lnTo>
                  <a:pt x="46529" y="40000"/>
                </a:lnTo>
                <a:cubicBezTo>
                  <a:pt x="48569" y="37818"/>
                  <a:pt x="50686" y="37818"/>
                  <a:pt x="52882" y="40000"/>
                </a:cubicBezTo>
                <a:lnTo>
                  <a:pt x="52882" y="40000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42074-19"/>
          <p:cNvSpPr/>
          <p:nvPr/>
        </p:nvSpPr>
        <p:spPr>
          <a:xfrm>
            <a:off x="571500" y="3188494"/>
            <a:ext cx="857250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667" y="50000"/>
                </a:moveTo>
                <a:cubicBezTo>
                  <a:pt x="91667" y="73012"/>
                  <a:pt x="73012" y="91667"/>
                  <a:pt x="50000" y="91667"/>
                </a:cubicBezTo>
                <a:cubicBezTo>
                  <a:pt x="26988" y="91667"/>
                  <a:pt x="8333" y="73012"/>
                  <a:pt x="8333" y="50000"/>
                </a:cubicBezTo>
                <a:cubicBezTo>
                  <a:pt x="8333" y="26988"/>
                  <a:pt x="26988" y="8333"/>
                  <a:pt x="50000" y="8333"/>
                </a:cubicBezTo>
                <a:cubicBezTo>
                  <a:pt x="73012" y="8333"/>
                  <a:pt x="91667" y="26988"/>
                  <a:pt x="91667" y="50000"/>
                </a:cubicBezTo>
                <a:close/>
              </a:path>
            </a:pathLst>
          </a:custGeom>
          <a:noFill/>
          <a:ln w="17859" algn="ctr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el-1785639242074-20"/>
          <p:cNvSpPr/>
          <p:nvPr/>
        </p:nvSpPr>
        <p:spPr>
          <a:xfrm>
            <a:off x="571500" y="3188494"/>
            <a:ext cx="857250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667" y="50000"/>
                </a:moveTo>
                <a:cubicBezTo>
                  <a:pt x="91667" y="73012"/>
                  <a:pt x="73012" y="91667"/>
                  <a:pt x="50000" y="91667"/>
                </a:cubicBezTo>
                <a:cubicBezTo>
                  <a:pt x="26988" y="91667"/>
                  <a:pt x="8333" y="73012"/>
                  <a:pt x="8333" y="50000"/>
                </a:cubicBezTo>
                <a:cubicBezTo>
                  <a:pt x="8333" y="26988"/>
                  <a:pt x="26988" y="8333"/>
                  <a:pt x="50000" y="8333"/>
                </a:cubicBezTo>
                <a:cubicBezTo>
                  <a:pt x="73012" y="8333"/>
                  <a:pt x="91667" y="26988"/>
                  <a:pt x="91667" y="50000"/>
                </a:cubicBezTo>
                <a:close/>
              </a:path>
            </a:pathLst>
          </a:custGeom>
          <a:solidFill>
            <a:srgbClr val="1E6B5E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5639242074-21"/>
          <p:cNvCxnSpPr/>
          <p:nvPr/>
        </p:nvCxnSpPr>
        <p:spPr>
          <a:xfrm>
            <a:off x="685800" y="3474244"/>
            <a:ext cx="628650" cy="914"/>
          </a:xfrm>
          <a:prstGeom prst="line">
            <a:avLst/>
          </a:prstGeom>
          <a:ln w="17859" cap="flat">
            <a:solidFill>
              <a:srgbClr val="1E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5639242074-22"/>
          <p:cNvSpPr/>
          <p:nvPr/>
        </p:nvSpPr>
        <p:spPr>
          <a:xfrm>
            <a:off x="571500" y="3188494"/>
            <a:ext cx="857250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333" y="33333"/>
                </a:moveTo>
                <a:cubicBezTo>
                  <a:pt x="20607" y="46809"/>
                  <a:pt x="34686" y="55209"/>
                  <a:pt x="50000" y="55209"/>
                </a:cubicBezTo>
                <a:cubicBezTo>
                  <a:pt x="65314" y="55209"/>
                  <a:pt x="79393" y="46809"/>
                  <a:pt x="86667" y="33333"/>
                </a:cubicBezTo>
                <a:close/>
              </a:path>
            </a:pathLst>
          </a:custGeom>
          <a:solidFill>
            <a:srgbClr val="1E6B5E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242074-23"/>
          <p:cNvSpPr/>
          <p:nvPr/>
        </p:nvSpPr>
        <p:spPr>
          <a:xfrm>
            <a:off x="571500" y="3188494"/>
            <a:ext cx="857250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500" y="50000"/>
                </a:moveTo>
                <a:cubicBezTo>
                  <a:pt x="52500" y="51381"/>
                  <a:pt x="51381" y="52500"/>
                  <a:pt x="50000" y="52500"/>
                </a:cubicBezTo>
                <a:cubicBezTo>
                  <a:pt x="48619" y="52500"/>
                  <a:pt x="47500" y="51381"/>
                  <a:pt x="47500" y="50000"/>
                </a:cubicBezTo>
                <a:cubicBezTo>
                  <a:pt x="47500" y="48619"/>
                  <a:pt x="48619" y="47500"/>
                  <a:pt x="50000" y="47500"/>
                </a:cubicBezTo>
                <a:cubicBezTo>
                  <a:pt x="51381" y="47500"/>
                  <a:pt x="52500" y="48619"/>
                  <a:pt x="52500" y="50000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5639242074-24"/>
          <p:cNvCxnSpPr/>
          <p:nvPr/>
        </p:nvCxnSpPr>
        <p:spPr>
          <a:xfrm flipV="1">
            <a:off x="1000125" y="3259931"/>
            <a:ext cx="914" cy="357188"/>
          </a:xfrm>
          <a:prstGeom prst="line">
            <a:avLst/>
          </a:prstGeom>
          <a:ln w="10716" cap="flat">
            <a:solidFill>
              <a:srgbClr val="1E6B5E">
                <a:alpha val="6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el-1785639242074-25"/>
          <p:cNvCxnSpPr/>
          <p:nvPr/>
        </p:nvCxnSpPr>
        <p:spPr>
          <a:xfrm>
            <a:off x="1000125" y="3474244"/>
            <a:ext cx="914" cy="142875"/>
          </a:xfrm>
          <a:prstGeom prst="line">
            <a:avLst/>
          </a:prstGeom>
          <a:ln w="10716" cap="flat">
            <a:solidFill>
              <a:srgbClr val="C4BAA8">
                <a:alpha val="7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5639242074-26"/>
          <p:cNvSpPr txBox="1"/>
          <p:nvPr/>
        </p:nvSpPr>
        <p:spPr>
          <a:xfrm>
            <a:off x="1014413" y="3502819"/>
            <a:ext cx="171450" cy="137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67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O</a:t>
            </a:r>
            <a:endParaRPr/>
          </a:p>
        </p:txBody>
      </p:sp>
      <p:sp>
        <p:nvSpPr>
          <p:cNvPr id="27" name="el-1785639242074-27"/>
          <p:cNvSpPr txBox="1"/>
          <p:nvPr/>
        </p:nvSpPr>
        <p:spPr>
          <a:xfrm>
            <a:off x="914400" y="3331369"/>
            <a:ext cx="394335" cy="137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67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R=0.6m</a:t>
            </a:r>
            <a:endParaRPr/>
          </a:p>
        </p:txBody>
      </p:sp>
      <p:sp>
        <p:nvSpPr>
          <p:cNvPr id="28" name="el-1785639242074-28"/>
          <p:cNvSpPr txBox="1"/>
          <p:nvPr/>
        </p:nvSpPr>
        <p:spPr>
          <a:xfrm>
            <a:off x="1014413" y="3474244"/>
            <a:ext cx="394335" cy="137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h=0.3m</a:t>
            </a:r>
            <a:endParaRPr/>
          </a:p>
        </p:txBody>
      </p:sp>
      <p:sp>
        <p:nvSpPr>
          <p:cNvPr id="29" name="el-1785639242078-47"/>
          <p:cNvSpPr/>
          <p:nvPr/>
        </p:nvSpPr>
        <p:spPr>
          <a:xfrm>
            <a:off x="2899842" y="3412331"/>
            <a:ext cx="443061" cy="190500"/>
          </a:xfrm>
          <a:prstGeom prst="roundRect">
            <a:avLst>
              <a:gd name="adj" fmla="val 20000"/>
            </a:avLst>
          </a:prstGeom>
          <a:solidFill>
            <a:srgbClr val="1E6B5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639242078-47__text"/>
          <p:cNvSpPr txBox="1"/>
          <p:nvPr/>
        </p:nvSpPr>
        <p:spPr>
          <a:xfrm>
            <a:off x="2899842" y="3412331"/>
            <a:ext cx="443061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0.6m</a:t>
            </a:r>
            <a:endParaRPr/>
          </a:p>
        </p:txBody>
      </p:sp>
      <p:sp>
        <p:nvSpPr>
          <p:cNvPr id="31" name="el-1785639242079-48"/>
          <p:cNvSpPr/>
          <p:nvPr/>
        </p:nvSpPr>
        <p:spPr>
          <a:xfrm>
            <a:off x="2042592" y="3626644"/>
            <a:ext cx="443061" cy="190500"/>
          </a:xfrm>
          <a:prstGeom prst="roundRect">
            <a:avLst>
              <a:gd name="adj" fmla="val 20000"/>
            </a:avLst>
          </a:prstGeom>
          <a:solidFill>
            <a:srgbClr val="1E6B5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9242079-48__text"/>
          <p:cNvSpPr txBox="1"/>
          <p:nvPr/>
        </p:nvSpPr>
        <p:spPr>
          <a:xfrm>
            <a:off x="2042592" y="3626644"/>
            <a:ext cx="443061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0.3m</a:t>
            </a:r>
            <a:endParaRPr/>
          </a:p>
        </p:txBody>
      </p:sp>
      <p:sp>
        <p:nvSpPr>
          <p:cNvPr id="33" name="el-1785639242070-10"/>
          <p:cNvSpPr/>
          <p:nvPr/>
        </p:nvSpPr>
        <p:spPr>
          <a:xfrm>
            <a:off x="4700588" y="2712244"/>
            <a:ext cx="4043363" cy="1462088"/>
          </a:xfrm>
          <a:prstGeom prst="roundRect">
            <a:avLst>
              <a:gd name="adj" fmla="val 10423"/>
            </a:avLst>
          </a:prstGeom>
          <a:solidFill>
            <a:srgbClr val="EDE7DC"/>
          </a:solidFill>
          <a:ln>
            <a:noFill/>
          </a:ln>
          <a:effectLst>
            <a:outerShdw blurRad="128588" dist="42863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34" name="el-1785639242072-17"/>
          <p:cNvCxnSpPr/>
          <p:nvPr/>
        </p:nvCxnSpPr>
        <p:spPr>
          <a:xfrm>
            <a:off x="4872038" y="3095625"/>
            <a:ext cx="3700463" cy="914"/>
          </a:xfrm>
          <a:prstGeom prst="line">
            <a:avLst/>
          </a:prstGeom>
          <a:ln w="14288" cap="flat">
            <a:solidFill>
              <a:srgbClr val="1E6B5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5639242089-55"/>
          <p:cNvSpPr/>
          <p:nvPr/>
        </p:nvSpPr>
        <p:spPr>
          <a:xfrm>
            <a:off x="4872038" y="2874169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533" y="3133"/>
                </a:moveTo>
                <a:lnTo>
                  <a:pt x="61533" y="3133"/>
                </a:lnTo>
                <a:cubicBezTo>
                  <a:pt x="60333" y="1178"/>
                  <a:pt x="58578" y="133"/>
                  <a:pt x="56267" y="0"/>
                </a:cubicBezTo>
                <a:lnTo>
                  <a:pt x="56267" y="0"/>
                </a:lnTo>
                <a:cubicBezTo>
                  <a:pt x="53911" y="133"/>
                  <a:pt x="52156" y="1178"/>
                  <a:pt x="51000" y="3133"/>
                </a:cubicBezTo>
                <a:lnTo>
                  <a:pt x="51000" y="3133"/>
                </a:lnTo>
                <a:lnTo>
                  <a:pt x="32200" y="34400"/>
                </a:lnTo>
                <a:cubicBezTo>
                  <a:pt x="31044" y="36489"/>
                  <a:pt x="30978" y="38556"/>
                  <a:pt x="32000" y="40600"/>
                </a:cubicBezTo>
                <a:lnTo>
                  <a:pt x="32000" y="40600"/>
                </a:lnTo>
                <a:cubicBezTo>
                  <a:pt x="33333" y="42556"/>
                  <a:pt x="35178" y="43600"/>
                  <a:pt x="37533" y="43733"/>
                </a:cubicBezTo>
                <a:lnTo>
                  <a:pt x="37533" y="43733"/>
                </a:lnTo>
                <a:lnTo>
                  <a:pt x="75000" y="43733"/>
                </a:lnTo>
                <a:cubicBezTo>
                  <a:pt x="77356" y="43600"/>
                  <a:pt x="79178" y="42556"/>
                  <a:pt x="80467" y="40600"/>
                </a:cubicBezTo>
                <a:lnTo>
                  <a:pt x="80467" y="40600"/>
                </a:lnTo>
                <a:cubicBezTo>
                  <a:pt x="81489" y="38556"/>
                  <a:pt x="81422" y="36489"/>
                  <a:pt x="80267" y="34400"/>
                </a:cubicBezTo>
                <a:lnTo>
                  <a:pt x="80267" y="34400"/>
                </a:lnTo>
                <a:lnTo>
                  <a:pt x="61533" y="3133"/>
                </a:lnTo>
                <a:moveTo>
                  <a:pt x="56267" y="60933"/>
                </a:moveTo>
                <a:lnTo>
                  <a:pt x="56267" y="60933"/>
                </a:lnTo>
                <a:lnTo>
                  <a:pt x="56267" y="89067"/>
                </a:lnTo>
                <a:cubicBezTo>
                  <a:pt x="56267" y="91289"/>
                  <a:pt x="57044" y="93111"/>
                  <a:pt x="58600" y="94533"/>
                </a:cubicBezTo>
                <a:lnTo>
                  <a:pt x="58600" y="94533"/>
                </a:lnTo>
                <a:cubicBezTo>
                  <a:pt x="60022" y="96089"/>
                  <a:pt x="61844" y="96867"/>
                  <a:pt x="64067" y="96867"/>
                </a:cubicBezTo>
                <a:lnTo>
                  <a:pt x="64067" y="96867"/>
                </a:lnTo>
                <a:lnTo>
                  <a:pt x="92200" y="96867"/>
                </a:lnTo>
                <a:cubicBezTo>
                  <a:pt x="94422" y="96867"/>
                  <a:pt x="96244" y="96089"/>
                  <a:pt x="97667" y="94533"/>
                </a:cubicBezTo>
                <a:lnTo>
                  <a:pt x="97667" y="94533"/>
                </a:lnTo>
                <a:cubicBezTo>
                  <a:pt x="99222" y="93111"/>
                  <a:pt x="100000" y="91289"/>
                  <a:pt x="100000" y="89067"/>
                </a:cubicBezTo>
                <a:lnTo>
                  <a:pt x="100000" y="89067"/>
                </a:lnTo>
                <a:lnTo>
                  <a:pt x="100000" y="60933"/>
                </a:lnTo>
                <a:cubicBezTo>
                  <a:pt x="100000" y="58711"/>
                  <a:pt x="99222" y="56889"/>
                  <a:pt x="97667" y="55467"/>
                </a:cubicBezTo>
                <a:lnTo>
                  <a:pt x="97667" y="55467"/>
                </a:lnTo>
                <a:cubicBezTo>
                  <a:pt x="96244" y="53911"/>
                  <a:pt x="94422" y="53133"/>
                  <a:pt x="92200" y="53133"/>
                </a:cubicBezTo>
                <a:lnTo>
                  <a:pt x="92200" y="53133"/>
                </a:lnTo>
                <a:lnTo>
                  <a:pt x="64067" y="53133"/>
                </a:lnTo>
                <a:cubicBezTo>
                  <a:pt x="61844" y="53133"/>
                  <a:pt x="60022" y="53911"/>
                  <a:pt x="58600" y="55467"/>
                </a:cubicBezTo>
                <a:lnTo>
                  <a:pt x="58600" y="55467"/>
                </a:lnTo>
                <a:cubicBezTo>
                  <a:pt x="57044" y="56889"/>
                  <a:pt x="56267" y="58711"/>
                  <a:pt x="56267" y="60933"/>
                </a:cubicBezTo>
                <a:lnTo>
                  <a:pt x="56267" y="60933"/>
                </a:lnTo>
                <a:moveTo>
                  <a:pt x="25000" y="100000"/>
                </a:moveTo>
                <a:lnTo>
                  <a:pt x="25000" y="100000"/>
                </a:lnTo>
                <a:cubicBezTo>
                  <a:pt x="29578" y="100000"/>
                  <a:pt x="33756" y="98889"/>
                  <a:pt x="37533" y="96667"/>
                </a:cubicBezTo>
                <a:lnTo>
                  <a:pt x="37533" y="96667"/>
                </a:lnTo>
                <a:lnTo>
                  <a:pt x="37533" y="96667"/>
                </a:lnTo>
                <a:cubicBezTo>
                  <a:pt x="41267" y="94444"/>
                  <a:pt x="44311" y="91400"/>
                  <a:pt x="46667" y="87533"/>
                </a:cubicBezTo>
                <a:lnTo>
                  <a:pt x="46667" y="87533"/>
                </a:lnTo>
                <a:cubicBezTo>
                  <a:pt x="48889" y="83622"/>
                  <a:pt x="50000" y="79444"/>
                  <a:pt x="50000" y="75000"/>
                </a:cubicBezTo>
                <a:lnTo>
                  <a:pt x="50000" y="75000"/>
                </a:lnTo>
                <a:cubicBezTo>
                  <a:pt x="50000" y="70556"/>
                  <a:pt x="48889" y="66400"/>
                  <a:pt x="46667" y="62533"/>
                </a:cubicBezTo>
                <a:lnTo>
                  <a:pt x="46667" y="62533"/>
                </a:lnTo>
                <a:cubicBezTo>
                  <a:pt x="44311" y="58622"/>
                  <a:pt x="41267" y="55556"/>
                  <a:pt x="37533" y="53333"/>
                </a:cubicBezTo>
                <a:lnTo>
                  <a:pt x="37533" y="53333"/>
                </a:lnTo>
                <a:cubicBezTo>
                  <a:pt x="33756" y="51111"/>
                  <a:pt x="29578" y="50000"/>
                  <a:pt x="25000" y="50000"/>
                </a:cubicBezTo>
                <a:lnTo>
                  <a:pt x="25000" y="50000"/>
                </a:lnTo>
                <a:cubicBezTo>
                  <a:pt x="20422" y="50000"/>
                  <a:pt x="16267" y="51111"/>
                  <a:pt x="12533" y="53333"/>
                </a:cubicBezTo>
                <a:lnTo>
                  <a:pt x="12533" y="53333"/>
                </a:lnTo>
                <a:cubicBezTo>
                  <a:pt x="8756" y="55556"/>
                  <a:pt x="5689" y="58622"/>
                  <a:pt x="3333" y="62533"/>
                </a:cubicBezTo>
                <a:lnTo>
                  <a:pt x="3333" y="62533"/>
                </a:lnTo>
                <a:cubicBezTo>
                  <a:pt x="1111" y="66400"/>
                  <a:pt x="0" y="70556"/>
                  <a:pt x="0" y="75000"/>
                </a:cubicBezTo>
                <a:lnTo>
                  <a:pt x="0" y="75000"/>
                </a:lnTo>
                <a:cubicBezTo>
                  <a:pt x="0" y="79444"/>
                  <a:pt x="1111" y="83622"/>
                  <a:pt x="3333" y="87533"/>
                </a:cubicBezTo>
                <a:lnTo>
                  <a:pt x="3333" y="87533"/>
                </a:lnTo>
                <a:cubicBezTo>
                  <a:pt x="5689" y="91400"/>
                  <a:pt x="8756" y="94444"/>
                  <a:pt x="12533" y="96667"/>
                </a:cubicBezTo>
                <a:lnTo>
                  <a:pt x="12533" y="96667"/>
                </a:lnTo>
                <a:cubicBezTo>
                  <a:pt x="16267" y="98889"/>
                  <a:pt x="20422" y="100000"/>
                  <a:pt x="25000" y="100000"/>
                </a:cubicBezTo>
                <a:lnTo>
                  <a:pt x="25000" y="100000"/>
                </a:lnTo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639242074-29"/>
          <p:cNvSpPr/>
          <p:nvPr/>
        </p:nvSpPr>
        <p:spPr>
          <a:xfrm>
            <a:off x="4872038" y="3188494"/>
            <a:ext cx="857250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667" y="70833"/>
                </a:moveTo>
                <a:cubicBezTo>
                  <a:pt x="91667" y="78197"/>
                  <a:pt x="73012" y="84167"/>
                  <a:pt x="50000" y="84167"/>
                </a:cubicBezTo>
                <a:cubicBezTo>
                  <a:pt x="26988" y="84167"/>
                  <a:pt x="8333" y="78197"/>
                  <a:pt x="8333" y="70833"/>
                </a:cubicBezTo>
                <a:cubicBezTo>
                  <a:pt x="8333" y="63470"/>
                  <a:pt x="26988" y="57500"/>
                  <a:pt x="50000" y="57500"/>
                </a:cubicBezTo>
                <a:cubicBezTo>
                  <a:pt x="73012" y="57500"/>
                  <a:pt x="91667" y="63470"/>
                  <a:pt x="91667" y="70833"/>
                </a:cubicBezTo>
                <a:close/>
              </a:path>
            </a:pathLst>
          </a:custGeom>
          <a:solidFill>
            <a:srgbClr val="1E6B5E">
              <a:alpha val="6000"/>
            </a:srgbClr>
          </a:solidFill>
          <a:ln w="17859" algn="ctr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7" name="el-1785639242074-30"/>
          <p:cNvCxnSpPr/>
          <p:nvPr/>
        </p:nvCxnSpPr>
        <p:spPr>
          <a:xfrm flipV="1">
            <a:off x="4943475" y="3331369"/>
            <a:ext cx="357188" cy="464344"/>
          </a:xfrm>
          <a:prstGeom prst="line">
            <a:avLst/>
          </a:prstGeom>
          <a:ln w="17859" cap="flat">
            <a:solidFill>
              <a:srgbClr val="2A2A2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-1785639242074-31"/>
          <p:cNvCxnSpPr/>
          <p:nvPr/>
        </p:nvCxnSpPr>
        <p:spPr>
          <a:xfrm flipH="1" flipV="1">
            <a:off x="5300663" y="3331369"/>
            <a:ext cx="357188" cy="464344"/>
          </a:xfrm>
          <a:prstGeom prst="line">
            <a:avLst/>
          </a:prstGeom>
          <a:ln w="17859" cap="flat">
            <a:solidFill>
              <a:srgbClr val="2A2A2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el-1785639242074-32"/>
          <p:cNvCxnSpPr/>
          <p:nvPr/>
        </p:nvCxnSpPr>
        <p:spPr>
          <a:xfrm>
            <a:off x="5300663" y="3331369"/>
            <a:ext cx="321469" cy="428625"/>
          </a:xfrm>
          <a:prstGeom prst="line">
            <a:avLst/>
          </a:prstGeom>
          <a:ln w="14288" cap="flat">
            <a:solidFill>
              <a:srgbClr val="1E6B5E">
                <a:alpha val="8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el-1785639242074-33"/>
          <p:cNvCxnSpPr/>
          <p:nvPr/>
        </p:nvCxnSpPr>
        <p:spPr>
          <a:xfrm>
            <a:off x="5300663" y="3795713"/>
            <a:ext cx="357188" cy="914"/>
          </a:xfrm>
          <a:prstGeom prst="line">
            <a:avLst/>
          </a:prstGeom>
          <a:ln w="12859" cap="flat">
            <a:solidFill>
              <a:srgbClr val="1E6B5E">
                <a:alpha val="7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-1785639242074-34"/>
          <p:cNvSpPr/>
          <p:nvPr/>
        </p:nvSpPr>
        <p:spPr>
          <a:xfrm>
            <a:off x="4872038" y="3188494"/>
            <a:ext cx="857250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500" y="16667"/>
                </a:moveTo>
                <a:cubicBezTo>
                  <a:pt x="52500" y="18047"/>
                  <a:pt x="51381" y="19167"/>
                  <a:pt x="50000" y="19167"/>
                </a:cubicBezTo>
                <a:cubicBezTo>
                  <a:pt x="48619" y="19167"/>
                  <a:pt x="47500" y="18047"/>
                  <a:pt x="47500" y="16667"/>
                </a:cubicBezTo>
                <a:cubicBezTo>
                  <a:pt x="47500" y="15286"/>
                  <a:pt x="48619" y="14167"/>
                  <a:pt x="50000" y="14167"/>
                </a:cubicBezTo>
                <a:cubicBezTo>
                  <a:pt x="51381" y="14167"/>
                  <a:pt x="52500" y="15286"/>
                  <a:pt x="52500" y="16667"/>
                </a:cubicBezTo>
                <a:close/>
              </a:path>
            </a:pathLst>
          </a:cu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639242074-35"/>
          <p:cNvSpPr/>
          <p:nvPr/>
        </p:nvSpPr>
        <p:spPr>
          <a:xfrm>
            <a:off x="4872038" y="3188494"/>
            <a:ext cx="857250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089" y="70833"/>
                </a:moveTo>
                <a:cubicBezTo>
                  <a:pt x="52146" y="71614"/>
                  <a:pt x="51762" y="72361"/>
                  <a:pt x="51094" y="72769"/>
                </a:cubicBezTo>
                <a:cubicBezTo>
                  <a:pt x="50426" y="73176"/>
                  <a:pt x="49586" y="73176"/>
                  <a:pt x="48917" y="72769"/>
                </a:cubicBezTo>
                <a:cubicBezTo>
                  <a:pt x="48249" y="72361"/>
                  <a:pt x="47865" y="71614"/>
                  <a:pt x="47922" y="70833"/>
                </a:cubicBezTo>
                <a:cubicBezTo>
                  <a:pt x="47865" y="70053"/>
                  <a:pt x="48249" y="69306"/>
                  <a:pt x="48917" y="68898"/>
                </a:cubicBezTo>
                <a:cubicBezTo>
                  <a:pt x="49586" y="68490"/>
                  <a:pt x="50426" y="68490"/>
                  <a:pt x="51094" y="68898"/>
                </a:cubicBezTo>
                <a:cubicBezTo>
                  <a:pt x="51762" y="69306"/>
                  <a:pt x="52146" y="70053"/>
                  <a:pt x="52089" y="70833"/>
                </a:cubicBezTo>
                <a:close/>
              </a:path>
            </a:pathLst>
          </a:custGeom>
          <a:solidFill>
            <a:srgbClr val="C4BA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639242074-36"/>
          <p:cNvSpPr txBox="1"/>
          <p:nvPr/>
        </p:nvSpPr>
        <p:spPr>
          <a:xfrm>
            <a:off x="5443538" y="3445669"/>
            <a:ext cx="171450" cy="137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67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l</a:t>
            </a:r>
            <a:endParaRPr/>
          </a:p>
        </p:txBody>
      </p:sp>
      <p:sp>
        <p:nvSpPr>
          <p:cNvPr id="44" name="el-1785639242074-37"/>
          <p:cNvSpPr txBox="1"/>
          <p:nvPr/>
        </p:nvSpPr>
        <p:spPr>
          <a:xfrm>
            <a:off x="5429250" y="3802856"/>
            <a:ext cx="171450" cy="137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67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r</a:t>
            </a:r>
            <a:endParaRPr/>
          </a:p>
        </p:txBody>
      </p:sp>
      <p:sp>
        <p:nvSpPr>
          <p:cNvPr id="45" name="el-1785639242080-51"/>
          <p:cNvSpPr/>
          <p:nvPr/>
        </p:nvSpPr>
        <p:spPr>
          <a:xfrm>
            <a:off x="5872163" y="3519488"/>
            <a:ext cx="574179" cy="190500"/>
          </a:xfrm>
          <a:prstGeom prst="roundRect">
            <a:avLst>
              <a:gd name="adj" fmla="val 20000"/>
            </a:avLst>
          </a:prstGeom>
          <a:solidFill>
            <a:srgbClr val="1E6B5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639242071-14"/>
          <p:cNvSpPr txBox="1"/>
          <p:nvPr/>
        </p:nvSpPr>
        <p:spPr>
          <a:xfrm>
            <a:off x="600075" y="1312069"/>
            <a:ext cx="3721894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弧长公式</a:t>
            </a:r>
            <a:endParaRPr/>
          </a:p>
        </p:txBody>
      </p:sp>
      <p:sp>
        <p:nvSpPr>
          <p:cNvPr id="47" name="el-1785639242074-38"/>
          <p:cNvSpPr txBox="1"/>
          <p:nvPr/>
        </p:nvSpPr>
        <p:spPr>
          <a:xfrm>
            <a:off x="600075" y="1716881"/>
            <a:ext cx="3643313" cy="295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800" spc="56">
                <a:solidFill>
                  <a:srgbClr val="1E6B5E"/>
                </a:solidFill>
                <a:latin typeface="Times New Roman"/>
                <a:ea typeface="Times New Roman"/>
                <a:cs typeface="Times New Roman"/>
              </a:rPr>
              <a:t>l = </a:t>
            </a:r>
            <a:r>
              <a:rPr b="1" sz="2020" spc="56">
                <a:solidFill>
                  <a:srgbClr val="1E6B5E"/>
                </a:solidFill>
                <a:latin typeface="Times New Roman"/>
                <a:ea typeface="Times New Roman"/>
                <a:cs typeface="Times New Roman"/>
              </a:rPr>
              <a:t>nπR</a:t>
            </a:r>
            <a:r>
              <a:rPr b="1" sz="1800" spc="56">
                <a:solidFill>
                  <a:srgbClr val="1E6B5E"/>
                </a:solidFill>
                <a:latin typeface="Times New Roman"/>
                <a:ea typeface="Times New Roman"/>
                <a:cs typeface="Times New Roman"/>
              </a:rPr>
              <a:t> / 180</a:t>
            </a:r>
            <a:endParaRPr/>
          </a:p>
        </p:txBody>
      </p:sp>
      <p:sp>
        <p:nvSpPr>
          <p:cNvPr id="48" name="el-1785639242075-40"/>
          <p:cNvSpPr txBox="1"/>
          <p:nvPr/>
        </p:nvSpPr>
        <p:spPr>
          <a:xfrm>
            <a:off x="600075" y="2126456"/>
            <a:ext cx="371475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65435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圆心角所对弧长</a:t>
            </a:r>
            <a:endParaRPr/>
          </a:p>
        </p:txBody>
      </p:sp>
      <p:sp>
        <p:nvSpPr>
          <p:cNvPr id="49" name="el-1785639242071-11"/>
          <p:cNvSpPr txBox="1"/>
          <p:nvPr/>
        </p:nvSpPr>
        <p:spPr>
          <a:xfrm>
            <a:off x="4900613" y="1312069"/>
            <a:ext cx="3721894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83952">
              <a:lnSpc>
                <a:spcPct val="100000"/>
              </a:lnSpc>
            </a:pPr>
            <a:r>
              <a:rPr b="1" sz="123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扇形面积公式</a:t>
            </a:r>
            <a:endParaRPr/>
          </a:p>
        </p:txBody>
      </p:sp>
      <p:sp>
        <p:nvSpPr>
          <p:cNvPr id="50" name="el-1785639242075-41"/>
          <p:cNvSpPr txBox="1"/>
          <p:nvPr/>
        </p:nvSpPr>
        <p:spPr>
          <a:xfrm>
            <a:off x="4900613" y="1716881"/>
            <a:ext cx="3643313" cy="295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800" spc="56">
                <a:solidFill>
                  <a:srgbClr val="1E6B5E"/>
                </a:solidFill>
                <a:latin typeface="Times New Roman"/>
                <a:ea typeface="Times New Roman"/>
                <a:cs typeface="Times New Roman"/>
              </a:rPr>
              <a:t>S = </a:t>
            </a:r>
            <a:r>
              <a:rPr b="1" sz="2020" spc="56">
                <a:solidFill>
                  <a:srgbClr val="1E6B5E"/>
                </a:solidFill>
                <a:latin typeface="Times New Roman"/>
                <a:ea typeface="Times New Roman"/>
                <a:cs typeface="Times New Roman"/>
              </a:rPr>
              <a:t>nπR²</a:t>
            </a:r>
            <a:r>
              <a:rPr b="1" sz="1800" spc="56">
                <a:solidFill>
                  <a:srgbClr val="1E6B5E"/>
                </a:solidFill>
                <a:latin typeface="Times New Roman"/>
                <a:ea typeface="Times New Roman"/>
                <a:cs typeface="Times New Roman"/>
              </a:rPr>
              <a:t> / 360</a:t>
            </a:r>
            <a:endParaRPr/>
          </a:p>
        </p:txBody>
      </p:sp>
      <p:sp>
        <p:nvSpPr>
          <p:cNvPr id="51" name="el-1785639242076-43"/>
          <p:cNvSpPr txBox="1"/>
          <p:nvPr/>
        </p:nvSpPr>
        <p:spPr>
          <a:xfrm>
            <a:off x="4900613" y="2155031"/>
            <a:ext cx="371475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也等于 </a:t>
            </a:r>
            <a:r>
              <a:rPr sz="8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　</a:t>
            </a:r>
            <a:endParaRPr/>
          </a:p>
        </p:txBody>
      </p:sp>
      <p:sp>
        <p:nvSpPr>
          <p:cNvPr id="52" name="el-1785639242071-12"/>
          <p:cNvSpPr txBox="1"/>
          <p:nvPr/>
        </p:nvSpPr>
        <p:spPr>
          <a:xfrm>
            <a:off x="571500" y="2855119"/>
            <a:ext cx="377190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7878">
              <a:lnSpc>
                <a:spcPct val="100000"/>
              </a:lnSpc>
            </a:pPr>
            <a:r>
              <a:rPr b="1" sz="112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排水管截面</a:t>
            </a:r>
            <a:endParaRPr/>
          </a:p>
        </p:txBody>
      </p:sp>
      <p:sp>
        <p:nvSpPr>
          <p:cNvPr id="53" name="el-1785639242076-44"/>
          <p:cNvSpPr txBox="1"/>
          <p:nvPr/>
        </p:nvSpPr>
        <p:spPr>
          <a:xfrm>
            <a:off x="1571625" y="3402806"/>
            <a:ext cx="2071316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680"/>
              </a:lnSpc>
            </a:pPr>
            <a:r>
              <a:rPr b="1"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例：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排水管截面半径</a:t>
            </a:r>
            <a:r>
              <a:rPr sz="869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　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</a:t>
            </a:r>
            <a:endParaRPr/>
          </a:p>
          <a:p>
            <a:pPr algn="l">
              <a:lnSpc>
                <a:spcPts val="168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水面高</a:t>
            </a:r>
            <a:r>
              <a:rPr sz="869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　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，求有水部分面积</a:t>
            </a:r>
            <a:endParaRPr/>
          </a:p>
        </p:txBody>
      </p:sp>
      <p:sp>
        <p:nvSpPr>
          <p:cNvPr id="54" name="el-1785639242071-13"/>
          <p:cNvSpPr txBox="1"/>
          <p:nvPr/>
        </p:nvSpPr>
        <p:spPr>
          <a:xfrm>
            <a:off x="4872038" y="2855119"/>
            <a:ext cx="377190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0019">
              <a:lnSpc>
                <a:spcPct val="100000"/>
              </a:lnSpc>
            </a:pPr>
            <a:r>
              <a:rPr b="1" sz="112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圆锥侧面积</a:t>
            </a:r>
            <a:endParaRPr/>
          </a:p>
        </p:txBody>
      </p:sp>
      <p:sp>
        <p:nvSpPr>
          <p:cNvPr id="55" name="el-1785639242079-49"/>
          <p:cNvSpPr txBox="1"/>
          <p:nvPr/>
        </p:nvSpPr>
        <p:spPr>
          <a:xfrm>
            <a:off x="5872163" y="3305175"/>
            <a:ext cx="92868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圆锥侧面积：</a:t>
            </a:r>
            <a:endParaRPr/>
          </a:p>
        </p:txBody>
      </p:sp>
      <p:sp>
        <p:nvSpPr>
          <p:cNvPr id="56" name="el-1785639242079-50"/>
          <p:cNvSpPr txBox="1"/>
          <p:nvPr/>
        </p:nvSpPr>
        <p:spPr>
          <a:xfrm>
            <a:off x="5915025" y="3519488"/>
            <a:ext cx="602754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S = πrl</a:t>
            </a:r>
            <a:endParaRPr/>
          </a:p>
        </p:txBody>
      </p:sp>
      <p:sp>
        <p:nvSpPr>
          <p:cNvPr id="57" name="el-1785639242080-52"/>
          <p:cNvSpPr txBox="1"/>
          <p:nvPr/>
        </p:nvSpPr>
        <p:spPr>
          <a:xfrm>
            <a:off x="5872163" y="3748088"/>
            <a:ext cx="143351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55555"/>
                </a:solidFill>
                <a:latin typeface="Microsoft YaHei"/>
                <a:ea typeface="Microsoft YaHei"/>
                <a:cs typeface="Microsoft YaHei"/>
              </a:rPr>
              <a:t>l为母线长，r为底面半径</a:t>
            </a:r>
            <a:endParaRPr/>
          </a:p>
        </p:txBody>
      </p:sp>
      <p:sp>
        <p:nvSpPr>
          <p:cNvPr id="58" name="el-1785639242068-4"/>
          <p:cNvSpPr txBox="1"/>
          <p:nvPr/>
        </p:nvSpPr>
        <p:spPr>
          <a:xfrm>
            <a:off x="8302377" y="4898231"/>
            <a:ext cx="498723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C4BAA8"/>
                </a:solidFill>
                <a:latin typeface="Microsoft YaHei"/>
                <a:ea typeface="Microsoft YaHei"/>
                <a:cs typeface="Microsoft YaHei"/>
              </a:rPr>
              <a:t>16 / </a:t>
            </a:r>
            <a:r>
              <a:rPr b="1" sz="90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17</a:t>
            </a:r>
            <a:endParaRPr/>
          </a:p>
        </p:txBody>
      </p:sp>
      <p:sp>
        <p:nvSpPr>
          <p:cNvPr id="59" name="el-1785639242068-6"/>
          <p:cNvSpPr/>
          <p:nvPr/>
        </p:nvSpPr>
        <p:spPr>
          <a:xfrm>
            <a:off x="528638" y="234553"/>
            <a:ext cx="285750" cy="21431"/>
          </a:xfrm>
          <a:prstGeom prst="roundRect">
            <a:avLst>
              <a:gd name="adj" fmla="val 50000"/>
            </a:avLst>
          </a:prstGeom>
          <a:solidFill>
            <a:srgbClr val="1E6B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el-1785639242068-5"/>
          <p:cNvSpPr txBox="1"/>
          <p:nvPr/>
        </p:nvSpPr>
        <p:spPr>
          <a:xfrm>
            <a:off x="400050" y="116681"/>
            <a:ext cx="2121694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113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弧长与扇形面积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243322-17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242727-2"/>
          <p:cNvSpPr/>
          <p:nvPr/>
        </p:nvSpPr>
        <p:spPr>
          <a:xfrm>
            <a:off x="7643813" y="428625"/>
            <a:ext cx="642938" cy="642938"/>
          </a:xfrm>
          <a:prstGeom prst="ellipse">
            <a:avLst/>
          </a:prstGeom>
          <a:gradFill rotWithShape="1">
            <a:gsLst>
              <a:gs pos="0">
                <a:srgbClr val="FFEBBE">
                  <a:alpha val="30000"/>
                </a:srgbClr>
              </a:gs>
              <a:gs pos="100000">
                <a:srgbClr val="FFEBBE">
                  <a:alpha val="5000"/>
                </a:srgbClr>
              </a:gs>
            </a:gsLst>
            <a:path path="circle">
              <a:fillToRect l="40000" t="35000" r="60000" b="65000"/>
            </a:path>
          </a:gradFill>
          <a:ln>
            <a:noFill/>
          </a:ln>
          <a:effectLst>
            <a:outerShdw blurRad="571500" dist="0" dir="0" sx="100000" sy="100000" kx="0" ky="0" algn="ctr">
              <a:srgbClr val="FFDC96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" name="el-1785639242890-7"/>
          <p:cNvSpPr/>
          <p:nvPr/>
        </p:nvSpPr>
        <p:spPr>
          <a:xfrm>
            <a:off x="7758113" y="385763"/>
            <a:ext cx="214313" cy="214313"/>
          </a:xfrm>
          <a:prstGeom prst="ellipse">
            <a:avLst/>
          </a:prstGeom>
          <a:solidFill>
            <a:srgbClr val="FFEBB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42727-3"/>
          <p:cNvSpPr/>
          <p:nvPr/>
        </p:nvSpPr>
        <p:spPr>
          <a:xfrm>
            <a:off x="0" y="4286250"/>
            <a:ext cx="9144000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1E6B5E">
                  <a:alpha val="6000"/>
                </a:srgbClr>
              </a:gs>
              <a:gs pos="100000">
                <a:srgbClr val="1E6B5E">
                  <a:alpha val="0"/>
                </a:srgbClr>
              </a:gs>
            </a:gsLst>
            <a:lin ang="162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42727-4"/>
          <p:cNvSpPr/>
          <p:nvPr/>
        </p:nvSpPr>
        <p:spPr>
          <a:xfrm>
            <a:off x="6786563" y="2928938"/>
            <a:ext cx="2357438" cy="22145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798" y="99785"/>
                </a:moveTo>
                <a:lnTo>
                  <a:pt x="9992" y="99785"/>
                </a:lnTo>
                <a:lnTo>
                  <a:pt x="7141" y="94725"/>
                </a:lnTo>
                <a:lnTo>
                  <a:pt x="4605" y="89013"/>
                </a:lnTo>
                <a:lnTo>
                  <a:pt x="2605" y="83064"/>
                </a:lnTo>
                <a:lnTo>
                  <a:pt x="1161" y="76936"/>
                </a:lnTo>
                <a:lnTo>
                  <a:pt x="290" y="70687"/>
                </a:lnTo>
                <a:lnTo>
                  <a:pt x="0" y="64378"/>
                </a:lnTo>
                <a:lnTo>
                  <a:pt x="290" y="58069"/>
                </a:lnTo>
                <a:lnTo>
                  <a:pt x="1161" y="51820"/>
                </a:lnTo>
                <a:lnTo>
                  <a:pt x="2605" y="45691"/>
                </a:lnTo>
                <a:lnTo>
                  <a:pt x="4605" y="39742"/>
                </a:lnTo>
                <a:lnTo>
                  <a:pt x="7141" y="34030"/>
                </a:lnTo>
                <a:lnTo>
                  <a:pt x="10194" y="28609"/>
                </a:lnTo>
                <a:lnTo>
                  <a:pt x="13730" y="23536"/>
                </a:lnTo>
                <a:lnTo>
                  <a:pt x="17714" y="18854"/>
                </a:lnTo>
                <a:lnTo>
                  <a:pt x="22113" y="14614"/>
                </a:lnTo>
                <a:lnTo>
                  <a:pt x="26879" y="10850"/>
                </a:lnTo>
                <a:lnTo>
                  <a:pt x="31972" y="7601"/>
                </a:lnTo>
                <a:lnTo>
                  <a:pt x="37339" y="4901"/>
                </a:lnTo>
                <a:lnTo>
                  <a:pt x="42927" y="2773"/>
                </a:lnTo>
                <a:lnTo>
                  <a:pt x="48685" y="1236"/>
                </a:lnTo>
                <a:lnTo>
                  <a:pt x="54556" y="309"/>
                </a:lnTo>
                <a:lnTo>
                  <a:pt x="60484" y="0"/>
                </a:lnTo>
                <a:lnTo>
                  <a:pt x="66411" y="309"/>
                </a:lnTo>
                <a:lnTo>
                  <a:pt x="72282" y="1236"/>
                </a:lnTo>
                <a:lnTo>
                  <a:pt x="78040" y="2773"/>
                </a:lnTo>
                <a:lnTo>
                  <a:pt x="83629" y="4901"/>
                </a:lnTo>
                <a:lnTo>
                  <a:pt x="88996" y="7601"/>
                </a:lnTo>
                <a:lnTo>
                  <a:pt x="94089" y="10850"/>
                </a:lnTo>
                <a:lnTo>
                  <a:pt x="98855" y="14614"/>
                </a:lnTo>
                <a:lnTo>
                  <a:pt x="99798" y="15524"/>
                </a:lnTo>
                <a:close/>
              </a:path>
            </a:pathLst>
          </a:custGeom>
          <a:solidFill>
            <a:srgbClr val="F6F2EB">
              <a:alpha val="2000"/>
            </a:srgbClr>
          </a:solidFill>
          <a:ln w="14288" algn="in">
            <a:solidFill>
              <a:srgbClr val="F6F2EB">
                <a:alpha val="12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7" name="el-1785639242890-5"/>
          <p:cNvSpPr/>
          <p:nvPr/>
        </p:nvSpPr>
        <p:spPr>
          <a:xfrm>
            <a:off x="7346154" y="3488529"/>
            <a:ext cx="1714500" cy="1714500"/>
          </a:xfrm>
          <a:prstGeom prst="ellipse">
            <a:avLst/>
          </a:prstGeom>
          <a:noFill/>
          <a:ln w="10716" algn="in">
            <a:solidFill>
              <a:srgbClr val="F6F2EB">
                <a:alpha val="10000"/>
              </a:srgbClr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8" name="el-1785639242890-6"/>
          <p:cNvSpPr/>
          <p:nvPr/>
        </p:nvSpPr>
        <p:spPr>
          <a:xfrm>
            <a:off x="7810500" y="3952875"/>
            <a:ext cx="785813" cy="785813"/>
          </a:xfrm>
          <a:prstGeom prst="ellipse">
            <a:avLst/>
          </a:prstGeom>
          <a:solidFill>
            <a:srgbClr val="1E6B5E">
              <a:alpha val="4000"/>
            </a:srgbClr>
          </a:solidFill>
          <a:ln w="10716" algn="in">
            <a:solidFill>
              <a:srgbClr val="1E6B5E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el-1785639243292-15"/>
          <p:cNvPicPr/>
          <p:nvPr/>
        </p:nvPicPr>
        <p:blipFill>
          <a:blip r:embed="rId3"/>
          <a:stretch>
            <a:fillRect/>
          </a:stretch>
        </p:blipFill>
        <p:spPr>
          <a:xfrm rot="-1919999">
            <a:off x="7803104" y="3986814"/>
            <a:ext cx="78581" cy="92869"/>
          </a:xfrm>
          <a:prstGeom prst="rect">
            <a:avLst/>
          </a:prstGeom>
          <a:ln>
            <a:noFill/>
          </a:ln>
        </p:spPr>
      </p:pic>
      <p:cxnSp>
        <p:nvCxnSpPr>
          <p:cNvPr id="10" name="el-1785639243292-16"/>
          <p:cNvCxnSpPr/>
          <p:nvPr/>
        </p:nvCxnSpPr>
        <p:spPr>
          <a:xfrm>
            <a:off x="7067647" y="4148427"/>
            <a:ext cx="795143" cy="914"/>
          </a:xfrm>
          <a:prstGeom prst="line">
            <a:avLst/>
          </a:prstGeom>
          <a:ln w="14288" cap="flat">
            <a:solidFill>
              <a:srgbClr val="1E6B5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639243336-18"/>
          <p:cNvSpPr/>
          <p:nvPr/>
        </p:nvSpPr>
        <p:spPr>
          <a:xfrm>
            <a:off x="571500" y="4614863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1E6B5E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43336-19"/>
          <p:cNvSpPr/>
          <p:nvPr/>
        </p:nvSpPr>
        <p:spPr>
          <a:xfrm>
            <a:off x="800100" y="4614863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1E6B5E">
              <a:alpha val="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43337-20"/>
          <p:cNvSpPr/>
          <p:nvPr/>
        </p:nvSpPr>
        <p:spPr>
          <a:xfrm>
            <a:off x="1042988" y="4614863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1E6B5E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42726-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A1A2E">
              <a:alpha val="6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42893-12"/>
          <p:cNvSpPr/>
          <p:nvPr/>
        </p:nvSpPr>
        <p:spPr>
          <a:xfrm>
            <a:off x="4321969" y="1732136"/>
            <a:ext cx="500063" cy="14288"/>
          </a:xfrm>
          <a:prstGeom prst="roundRect">
            <a:avLst>
              <a:gd name="adj" fmla="val 50000"/>
            </a:avLst>
          </a:prstGeom>
          <a:solidFill>
            <a:srgbClr val="C4BAA8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5639242893-11"/>
          <p:cNvCxnSpPr/>
          <p:nvPr/>
        </p:nvCxnSpPr>
        <p:spPr>
          <a:xfrm>
            <a:off x="3929063" y="3584451"/>
            <a:ext cx="1285875" cy="914"/>
          </a:xfrm>
          <a:prstGeom prst="line">
            <a:avLst/>
          </a:prstGeom>
          <a:ln w="7144" cap="flat">
            <a:solidFill>
              <a:srgbClr val="C4BAA8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5639242892-8"/>
          <p:cNvSpPr txBox="1"/>
          <p:nvPr/>
        </p:nvSpPr>
        <p:spPr>
          <a:xfrm>
            <a:off x="1728788" y="993502"/>
            <a:ext cx="5686425" cy="538609"/>
          </a:xfrm>
          <a:prstGeom prst="rect">
            <a:avLst/>
          </a:prstGeom>
          <a:noFill/>
          <a:ln>
            <a:noFill/>
          </a:ln>
          <a:effectLst>
            <a:outerShdw blurRad="214313" dist="28575" dir="5400000" sx="100000" sy="100000" kx="0" ky="0" algn="ctr">
              <a:srgbClr val="000000">
                <a:alpha val="4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260" spc="450">
                <a:solidFill>
                  <a:srgbClr val="F6F2EB"/>
                </a:solidFill>
                <a:latin typeface="Microsoft YaHei"/>
                <a:ea typeface="Microsoft YaHei"/>
                <a:cs typeface="Microsoft YaHei"/>
              </a:rPr>
              <a:t>圆</a:t>
            </a:r>
            <a:r>
              <a:rPr b="1" sz="900" spc="450">
                <a:solidFill>
                  <a:srgbClr val="F6F2E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3260" spc="450">
                <a:solidFill>
                  <a:srgbClr val="F6F2EB">
                    <a:alpha val="30000"/>
                  </a:srgbClr>
                </a:solidFill>
                <a:latin typeface="Microsoft YaHei"/>
                <a:ea typeface="Microsoft YaHei"/>
                <a:cs typeface="Microsoft YaHei"/>
              </a:rPr>
              <a:t>——</a:t>
            </a:r>
            <a:r>
              <a:rPr b="1" sz="900" spc="450">
                <a:solidFill>
                  <a:srgbClr val="F6F2E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3260" spc="450">
                <a:solidFill>
                  <a:srgbClr val="F6F2EB"/>
                </a:solidFill>
                <a:latin typeface="Microsoft YaHei"/>
                <a:ea typeface="Microsoft YaHei"/>
                <a:cs typeface="Microsoft YaHei"/>
              </a:rPr>
              <a:t>最完美的</a:t>
            </a:r>
            <a:r>
              <a:rPr b="1" sz="3260" spc="450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几何图形</a:t>
            </a:r>
            <a:endParaRPr/>
          </a:p>
        </p:txBody>
      </p:sp>
      <p:sp>
        <p:nvSpPr>
          <p:cNvPr id="18" name="el-1785639242892-9"/>
          <p:cNvSpPr txBox="1"/>
          <p:nvPr/>
        </p:nvSpPr>
        <p:spPr>
          <a:xfrm>
            <a:off x="3701891" y="1975024"/>
            <a:ext cx="1740217" cy="4628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818"/>
              </a:lnSpc>
            </a:pPr>
            <a:r>
              <a:rPr i="1" sz="1010" spc="113">
                <a:solidFill>
                  <a:srgbClr val="F6F2EB">
                    <a:alpha val="55000"/>
                  </a:srgbClr>
                </a:solidFill>
                <a:latin typeface="Microsoft YaHei"/>
                <a:ea typeface="Microsoft YaHei"/>
                <a:cs typeface="Microsoft YaHei"/>
              </a:rPr>
              <a:t>从「</a:t>
            </a:r>
            <a:r>
              <a:rPr sz="1010" spc="113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一中同长</a:t>
            </a:r>
            <a:r>
              <a:rPr i="1" sz="1010" spc="113">
                <a:solidFill>
                  <a:srgbClr val="F6F2EB">
                    <a:alpha val="55000"/>
                  </a:srgbClr>
                </a:solidFill>
                <a:latin typeface="Microsoft YaHei"/>
                <a:ea typeface="Microsoft YaHei"/>
                <a:cs typeface="Microsoft YaHei"/>
              </a:rPr>
              <a:t>」的古老定义</a:t>
            </a:r>
            <a:endParaRPr/>
          </a:p>
          <a:p>
            <a:pPr algn="ctr">
              <a:lnSpc>
                <a:spcPts val="1818"/>
              </a:lnSpc>
            </a:pPr>
            <a:r>
              <a:rPr i="1" sz="1010" spc="113">
                <a:solidFill>
                  <a:srgbClr val="F6F2EB">
                    <a:alpha val="55000"/>
                  </a:srgbClr>
                </a:solidFill>
                <a:latin typeface="Microsoft YaHei"/>
                <a:ea typeface="Microsoft YaHei"/>
                <a:cs typeface="Microsoft YaHei"/>
              </a:rPr>
              <a:t>到垂径定理的精妙证明</a:t>
            </a:r>
            <a:endParaRPr/>
          </a:p>
        </p:txBody>
      </p:sp>
      <p:sp>
        <p:nvSpPr>
          <p:cNvPr id="19" name="el-1785639242892-10"/>
          <p:cNvSpPr txBox="1"/>
          <p:nvPr/>
        </p:nvSpPr>
        <p:spPr>
          <a:xfrm>
            <a:off x="4079081" y="3730898"/>
            <a:ext cx="985838" cy="361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130" spc="675">
                <a:solidFill>
                  <a:srgbClr val="F6F2EB">
                    <a:alpha val="30000"/>
                  </a:srgbClr>
                </a:solidFill>
                <a:latin typeface="Microsoft YaHei"/>
                <a:ea typeface="Microsoft YaHei"/>
                <a:cs typeface="Microsoft YaHei"/>
              </a:rPr>
              <a:t>谢谢</a:t>
            </a:r>
            <a:endParaRPr/>
          </a:p>
        </p:txBody>
      </p:sp>
      <p:sp>
        <p:nvSpPr>
          <p:cNvPr id="20" name="el-1785639242894-13"/>
          <p:cNvSpPr txBox="1"/>
          <p:nvPr/>
        </p:nvSpPr>
        <p:spPr>
          <a:xfrm>
            <a:off x="2844329" y="2709342"/>
            <a:ext cx="345526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56">
                <a:solidFill>
                  <a:srgbClr val="F6F2EB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从</a:t>
            </a:r>
            <a:r>
              <a:rPr sz="112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赵州桥</a:t>
            </a:r>
            <a:r>
              <a:rPr sz="1120" spc="56">
                <a:solidFill>
                  <a:srgbClr val="F6F2EB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的千年拱弧 </a:t>
            </a:r>
            <a:r>
              <a:rPr sz="839" spc="56">
                <a:solidFill>
                  <a:srgbClr val="F6F2EB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1120" spc="56">
                <a:solidFill>
                  <a:srgbClr val="F6F2EB">
                    <a:alpha val="25000"/>
                  </a:srgbClr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sz="839" spc="56">
                <a:solidFill>
                  <a:srgbClr val="F6F2EB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1120" spc="56">
                <a:solidFill>
                  <a:srgbClr val="F6F2EB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 到正多边形的</a:t>
            </a:r>
            <a:r>
              <a:rPr sz="112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和谐秩序</a:t>
            </a:r>
            <a:endParaRPr/>
          </a:p>
        </p:txBody>
      </p:sp>
      <p:sp>
        <p:nvSpPr>
          <p:cNvPr id="21" name="el-1785639242894-14"/>
          <p:cNvSpPr txBox="1"/>
          <p:nvPr/>
        </p:nvSpPr>
        <p:spPr>
          <a:xfrm>
            <a:off x="2844329" y="3023667"/>
            <a:ext cx="345526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56">
                <a:solidFill>
                  <a:srgbClr val="F6F2EB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圆的完美，不仅是数学的</a:t>
            </a:r>
            <a:r>
              <a:rPr sz="112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真理</a:t>
            </a:r>
            <a:r>
              <a:rPr sz="839" spc="56">
                <a:solidFill>
                  <a:srgbClr val="F6F2EB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1120" spc="56">
                <a:solidFill>
                  <a:srgbClr val="F6F2EB">
                    <a:alpha val="25000"/>
                  </a:srgbClr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sz="839" spc="56">
                <a:solidFill>
                  <a:srgbClr val="F6F2EB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1120" spc="56">
                <a:solidFill>
                  <a:srgbClr val="F6F2EB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 更是文明的</a:t>
            </a:r>
            <a:r>
              <a:rPr sz="1120" spc="56">
                <a:solidFill>
                  <a:srgbClr val="1E6B5E"/>
                </a:solidFill>
                <a:latin typeface="Microsoft YaHei"/>
                <a:ea typeface="Microsoft YaHei"/>
                <a:cs typeface="Microsoft YaHei"/>
              </a:rPr>
              <a:t>智慧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17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2026-08-02T02:54:04.249Z</dcterms:created>
  <dcterms:modified xsi:type="dcterms:W3CDTF">2026-08-02T02:54:04.249Z</dcterms:modified>
</cp:coreProperties>
</file>