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6.svg"/><Relationship Id="rId12" Type="http://schemas.openxmlformats.org/officeDocument/2006/relationships/image" Target="../media/image5.png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9.jpeg"/><Relationship Id="rId2" Type="http://schemas.openxmlformats.org/officeDocument/2006/relationships/tags" Target="../tags/tag48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83.xml"/><Relationship Id="rId3" Type="http://schemas.openxmlformats.org/officeDocument/2006/relationships/image" Target="../media/image10.jpeg"/><Relationship Id="rId29" Type="http://schemas.openxmlformats.org/officeDocument/2006/relationships/tags" Target="../tags/tag82.xml"/><Relationship Id="rId28" Type="http://schemas.openxmlformats.org/officeDocument/2006/relationships/tags" Target="../tags/tag81.xml"/><Relationship Id="rId27" Type="http://schemas.openxmlformats.org/officeDocument/2006/relationships/tags" Target="../tags/tag80.xml"/><Relationship Id="rId26" Type="http://schemas.openxmlformats.org/officeDocument/2006/relationships/image" Target="../media/image18.svg"/><Relationship Id="rId25" Type="http://schemas.openxmlformats.org/officeDocument/2006/relationships/image" Target="../media/image17.png"/><Relationship Id="rId24" Type="http://schemas.openxmlformats.org/officeDocument/2006/relationships/tags" Target="../tags/tag79.xml"/><Relationship Id="rId23" Type="http://schemas.openxmlformats.org/officeDocument/2006/relationships/tags" Target="../tags/tag78.xml"/><Relationship Id="rId22" Type="http://schemas.openxmlformats.org/officeDocument/2006/relationships/tags" Target="../tags/tag77.xml"/><Relationship Id="rId21" Type="http://schemas.openxmlformats.org/officeDocument/2006/relationships/tags" Target="../tags/tag76.xml"/><Relationship Id="rId20" Type="http://schemas.openxmlformats.org/officeDocument/2006/relationships/image" Target="../media/image16.svg"/><Relationship Id="rId2" Type="http://schemas.openxmlformats.org/officeDocument/2006/relationships/tags" Target="../tags/tag64.xml"/><Relationship Id="rId19" Type="http://schemas.openxmlformats.org/officeDocument/2006/relationships/image" Target="../media/image15.png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image" Target="../media/image14.svg"/><Relationship Id="rId13" Type="http://schemas.openxmlformats.org/officeDocument/2006/relationships/image" Target="../media/image13.png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tags" Target="../tags/tag6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8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image" Target="../media/image19.jpeg"/><Relationship Id="rId2" Type="http://schemas.openxmlformats.org/officeDocument/2006/relationships/tags" Target="../tags/tag9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tags" Target="../tags/tag10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1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svg"/><Relationship Id="rId8" Type="http://schemas.openxmlformats.org/officeDocument/2006/relationships/image" Target="../media/image20.png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64.xml"/><Relationship Id="rId32" Type="http://schemas.openxmlformats.org/officeDocument/2006/relationships/tags" Target="../tags/tag163.xml"/><Relationship Id="rId31" Type="http://schemas.openxmlformats.org/officeDocument/2006/relationships/tags" Target="../tags/tag162.xml"/><Relationship Id="rId30" Type="http://schemas.openxmlformats.org/officeDocument/2006/relationships/tags" Target="../tags/tag161.xml"/><Relationship Id="rId3" Type="http://schemas.openxmlformats.org/officeDocument/2006/relationships/tags" Target="../tags/tag142.xml"/><Relationship Id="rId29" Type="http://schemas.openxmlformats.org/officeDocument/2006/relationships/image" Target="../media/image27.svg"/><Relationship Id="rId28" Type="http://schemas.openxmlformats.org/officeDocument/2006/relationships/image" Target="../media/image26.png"/><Relationship Id="rId27" Type="http://schemas.openxmlformats.org/officeDocument/2006/relationships/tags" Target="../tags/tag160.xml"/><Relationship Id="rId26" Type="http://schemas.openxmlformats.org/officeDocument/2006/relationships/tags" Target="../tags/tag159.xml"/><Relationship Id="rId25" Type="http://schemas.openxmlformats.org/officeDocument/2006/relationships/tags" Target="../tags/tag158.xml"/><Relationship Id="rId24" Type="http://schemas.openxmlformats.org/officeDocument/2006/relationships/tags" Target="../tags/tag157.xml"/><Relationship Id="rId23" Type="http://schemas.openxmlformats.org/officeDocument/2006/relationships/image" Target="../media/image25.svg"/><Relationship Id="rId22" Type="http://schemas.openxmlformats.org/officeDocument/2006/relationships/image" Target="../media/image24.png"/><Relationship Id="rId21" Type="http://schemas.openxmlformats.org/officeDocument/2006/relationships/tags" Target="../tags/tag156.xml"/><Relationship Id="rId20" Type="http://schemas.openxmlformats.org/officeDocument/2006/relationships/tags" Target="../tags/tag155.xml"/><Relationship Id="rId2" Type="http://schemas.openxmlformats.org/officeDocument/2006/relationships/tags" Target="../tags/tag141.xml"/><Relationship Id="rId19" Type="http://schemas.openxmlformats.org/officeDocument/2006/relationships/tags" Target="../tags/tag154.xml"/><Relationship Id="rId18" Type="http://schemas.openxmlformats.org/officeDocument/2006/relationships/tags" Target="../tags/tag153.xml"/><Relationship Id="rId17" Type="http://schemas.openxmlformats.org/officeDocument/2006/relationships/tags" Target="../tags/tag152.xml"/><Relationship Id="rId16" Type="http://schemas.openxmlformats.org/officeDocument/2006/relationships/tags" Target="../tags/tag151.xml"/><Relationship Id="rId15" Type="http://schemas.openxmlformats.org/officeDocument/2006/relationships/image" Target="../media/image23.svg"/><Relationship Id="rId14" Type="http://schemas.openxmlformats.org/officeDocument/2006/relationships/image" Target="../media/image22.png"/><Relationship Id="rId13" Type="http://schemas.openxmlformats.org/officeDocument/2006/relationships/tags" Target="../tags/tag150.xml"/><Relationship Id="rId12" Type="http://schemas.openxmlformats.org/officeDocument/2006/relationships/tags" Target="../tags/tag149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tags" Target="../tags/tag14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6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tags" Target="../tags/tag179.xml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216.xml"/><Relationship Id="rId44" Type="http://schemas.openxmlformats.org/officeDocument/2006/relationships/tags" Target="../tags/tag215.xml"/><Relationship Id="rId43" Type="http://schemas.openxmlformats.org/officeDocument/2006/relationships/tags" Target="../tags/tag214.xml"/><Relationship Id="rId42" Type="http://schemas.openxmlformats.org/officeDocument/2006/relationships/tags" Target="../tags/tag213.xml"/><Relationship Id="rId41" Type="http://schemas.openxmlformats.org/officeDocument/2006/relationships/tags" Target="../tags/tag212.xml"/><Relationship Id="rId40" Type="http://schemas.openxmlformats.org/officeDocument/2006/relationships/tags" Target="../tags/tag211.xml"/><Relationship Id="rId4" Type="http://schemas.openxmlformats.org/officeDocument/2006/relationships/tags" Target="../tags/tag175.xml"/><Relationship Id="rId39" Type="http://schemas.openxmlformats.org/officeDocument/2006/relationships/tags" Target="../tags/tag210.xml"/><Relationship Id="rId38" Type="http://schemas.openxmlformats.org/officeDocument/2006/relationships/tags" Target="../tags/tag209.xml"/><Relationship Id="rId37" Type="http://schemas.openxmlformats.org/officeDocument/2006/relationships/tags" Target="../tags/tag208.xml"/><Relationship Id="rId36" Type="http://schemas.openxmlformats.org/officeDocument/2006/relationships/tags" Target="../tags/tag207.xml"/><Relationship Id="rId35" Type="http://schemas.openxmlformats.org/officeDocument/2006/relationships/tags" Target="../tags/tag206.xml"/><Relationship Id="rId34" Type="http://schemas.openxmlformats.org/officeDocument/2006/relationships/tags" Target="../tags/tag205.xml"/><Relationship Id="rId33" Type="http://schemas.openxmlformats.org/officeDocument/2006/relationships/tags" Target="../tags/tag204.xml"/><Relationship Id="rId32" Type="http://schemas.openxmlformats.org/officeDocument/2006/relationships/tags" Target="../tags/tag203.xml"/><Relationship Id="rId31" Type="http://schemas.openxmlformats.org/officeDocument/2006/relationships/tags" Target="../tags/tag202.xml"/><Relationship Id="rId30" Type="http://schemas.openxmlformats.org/officeDocument/2006/relationships/tags" Target="../tags/tag201.xml"/><Relationship Id="rId3" Type="http://schemas.openxmlformats.org/officeDocument/2006/relationships/tags" Target="../tags/tag174.xml"/><Relationship Id="rId29" Type="http://schemas.openxmlformats.org/officeDocument/2006/relationships/tags" Target="../tags/tag200.xml"/><Relationship Id="rId28" Type="http://schemas.openxmlformats.org/officeDocument/2006/relationships/tags" Target="../tags/tag199.xml"/><Relationship Id="rId27" Type="http://schemas.openxmlformats.org/officeDocument/2006/relationships/tags" Target="../tags/tag198.xml"/><Relationship Id="rId26" Type="http://schemas.openxmlformats.org/officeDocument/2006/relationships/tags" Target="../tags/tag197.xml"/><Relationship Id="rId25" Type="http://schemas.openxmlformats.org/officeDocument/2006/relationships/tags" Target="../tags/tag196.xml"/><Relationship Id="rId24" Type="http://schemas.openxmlformats.org/officeDocument/2006/relationships/tags" Target="../tags/tag195.xml"/><Relationship Id="rId23" Type="http://schemas.openxmlformats.org/officeDocument/2006/relationships/tags" Target="../tags/tag194.xml"/><Relationship Id="rId22" Type="http://schemas.openxmlformats.org/officeDocument/2006/relationships/tags" Target="../tags/tag193.xml"/><Relationship Id="rId21" Type="http://schemas.openxmlformats.org/officeDocument/2006/relationships/tags" Target="../tags/tag192.xml"/><Relationship Id="rId20" Type="http://schemas.openxmlformats.org/officeDocument/2006/relationships/tags" Target="../tags/tag191.xml"/><Relationship Id="rId2" Type="http://schemas.openxmlformats.org/officeDocument/2006/relationships/tags" Target="../tags/tag173.xml"/><Relationship Id="rId19" Type="http://schemas.openxmlformats.org/officeDocument/2006/relationships/tags" Target="../tags/tag190.xml"/><Relationship Id="rId18" Type="http://schemas.openxmlformats.org/officeDocument/2006/relationships/tags" Target="../tags/tag189.xml"/><Relationship Id="rId17" Type="http://schemas.openxmlformats.org/officeDocument/2006/relationships/tags" Target="../tags/tag188.xml"/><Relationship Id="rId16" Type="http://schemas.openxmlformats.org/officeDocument/2006/relationships/tags" Target="../tags/tag187.xml"/><Relationship Id="rId15" Type="http://schemas.openxmlformats.org/officeDocument/2006/relationships/tags" Target="../tags/tag186.xml"/><Relationship Id="rId14" Type="http://schemas.openxmlformats.org/officeDocument/2006/relationships/tags" Target="../tags/tag185.xml"/><Relationship Id="rId13" Type="http://schemas.openxmlformats.org/officeDocument/2006/relationships/tags" Target="../tags/tag184.xml"/><Relationship Id="rId12" Type="http://schemas.openxmlformats.org/officeDocument/2006/relationships/tags" Target="../tags/tag183.xml"/><Relationship Id="rId11" Type="http://schemas.openxmlformats.org/officeDocument/2006/relationships/tags" Target="../tags/tag182.xml"/><Relationship Id="rId10" Type="http://schemas.openxmlformats.org/officeDocument/2006/relationships/tags" Target="../tags/tag181.xml"/><Relationship Id="rId1" Type="http://schemas.openxmlformats.org/officeDocument/2006/relationships/tags" Target="../tags/tag17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image" Target="../media/image30.svg"/><Relationship Id="rId6" Type="http://schemas.openxmlformats.org/officeDocument/2006/relationships/image" Target="../media/image29.png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42.xml"/><Relationship Id="rId36" Type="http://schemas.openxmlformats.org/officeDocument/2006/relationships/tags" Target="../tags/tag241.xml"/><Relationship Id="rId35" Type="http://schemas.openxmlformats.org/officeDocument/2006/relationships/tags" Target="../tags/tag240.xml"/><Relationship Id="rId34" Type="http://schemas.openxmlformats.org/officeDocument/2006/relationships/tags" Target="../tags/tag239.xml"/><Relationship Id="rId33" Type="http://schemas.openxmlformats.org/officeDocument/2006/relationships/image" Target="../media/image38.svg"/><Relationship Id="rId32" Type="http://schemas.openxmlformats.org/officeDocument/2006/relationships/image" Target="../media/image37.png"/><Relationship Id="rId31" Type="http://schemas.openxmlformats.org/officeDocument/2006/relationships/tags" Target="../tags/tag238.xml"/><Relationship Id="rId30" Type="http://schemas.openxmlformats.org/officeDocument/2006/relationships/tags" Target="../tags/tag237.xml"/><Relationship Id="rId3" Type="http://schemas.openxmlformats.org/officeDocument/2006/relationships/image" Target="../media/image28.jpeg"/><Relationship Id="rId29" Type="http://schemas.openxmlformats.org/officeDocument/2006/relationships/tags" Target="../tags/tag236.xml"/><Relationship Id="rId28" Type="http://schemas.openxmlformats.org/officeDocument/2006/relationships/tags" Target="../tags/tag235.xml"/><Relationship Id="rId27" Type="http://schemas.openxmlformats.org/officeDocument/2006/relationships/image" Target="../media/image36.svg"/><Relationship Id="rId26" Type="http://schemas.openxmlformats.org/officeDocument/2006/relationships/image" Target="../media/image35.png"/><Relationship Id="rId25" Type="http://schemas.openxmlformats.org/officeDocument/2006/relationships/tags" Target="../tags/tag234.xml"/><Relationship Id="rId24" Type="http://schemas.openxmlformats.org/officeDocument/2006/relationships/tags" Target="../tags/tag233.xml"/><Relationship Id="rId23" Type="http://schemas.openxmlformats.org/officeDocument/2006/relationships/tags" Target="../tags/tag232.xml"/><Relationship Id="rId22" Type="http://schemas.openxmlformats.org/officeDocument/2006/relationships/tags" Target="../tags/tag231.xml"/><Relationship Id="rId21" Type="http://schemas.openxmlformats.org/officeDocument/2006/relationships/image" Target="../media/image34.svg"/><Relationship Id="rId20" Type="http://schemas.openxmlformats.org/officeDocument/2006/relationships/image" Target="../media/image33.png"/><Relationship Id="rId2" Type="http://schemas.openxmlformats.org/officeDocument/2006/relationships/tags" Target="../tags/tag218.xml"/><Relationship Id="rId19" Type="http://schemas.openxmlformats.org/officeDocument/2006/relationships/tags" Target="../tags/tag230.xml"/><Relationship Id="rId18" Type="http://schemas.openxmlformats.org/officeDocument/2006/relationships/tags" Target="../tags/tag229.xml"/><Relationship Id="rId17" Type="http://schemas.openxmlformats.org/officeDocument/2006/relationships/tags" Target="../tags/tag228.xml"/><Relationship Id="rId16" Type="http://schemas.openxmlformats.org/officeDocument/2006/relationships/tags" Target="../tags/tag227.xml"/><Relationship Id="rId15" Type="http://schemas.openxmlformats.org/officeDocument/2006/relationships/tags" Target="../tags/tag226.xml"/><Relationship Id="rId14" Type="http://schemas.openxmlformats.org/officeDocument/2006/relationships/tags" Target="../tags/tag225.xml"/><Relationship Id="rId13" Type="http://schemas.openxmlformats.org/officeDocument/2006/relationships/image" Target="../media/image32.svg"/><Relationship Id="rId12" Type="http://schemas.openxmlformats.org/officeDocument/2006/relationships/image" Target="../media/image31.png"/><Relationship Id="rId11" Type="http://schemas.openxmlformats.org/officeDocument/2006/relationships/tags" Target="../tags/tag224.xml"/><Relationship Id="rId10" Type="http://schemas.openxmlformats.org/officeDocument/2006/relationships/tags" Target="../tags/tag223.xml"/><Relationship Id="rId1" Type="http://schemas.openxmlformats.org/officeDocument/2006/relationships/tags" Target="../tags/tag21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4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56.xml"/><Relationship Id="rId8" Type="http://schemas.openxmlformats.org/officeDocument/2006/relationships/tags" Target="../tags/tag255.xml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68.xml"/><Relationship Id="rId24" Type="http://schemas.openxmlformats.org/officeDocument/2006/relationships/tags" Target="../tags/tag267.xml"/><Relationship Id="rId23" Type="http://schemas.openxmlformats.org/officeDocument/2006/relationships/tags" Target="../tags/tag266.xml"/><Relationship Id="rId22" Type="http://schemas.openxmlformats.org/officeDocument/2006/relationships/tags" Target="../tags/tag265.xml"/><Relationship Id="rId21" Type="http://schemas.openxmlformats.org/officeDocument/2006/relationships/image" Target="../media/image44.svg"/><Relationship Id="rId20" Type="http://schemas.openxmlformats.org/officeDocument/2006/relationships/image" Target="../media/image43.png"/><Relationship Id="rId2" Type="http://schemas.openxmlformats.org/officeDocument/2006/relationships/tags" Target="../tags/tag251.xml"/><Relationship Id="rId19" Type="http://schemas.openxmlformats.org/officeDocument/2006/relationships/tags" Target="../tags/tag264.xml"/><Relationship Id="rId18" Type="http://schemas.openxmlformats.org/officeDocument/2006/relationships/tags" Target="../tags/tag263.xml"/><Relationship Id="rId17" Type="http://schemas.openxmlformats.org/officeDocument/2006/relationships/tags" Target="../tags/tag262.xml"/><Relationship Id="rId16" Type="http://schemas.openxmlformats.org/officeDocument/2006/relationships/tags" Target="../tags/tag261.xml"/><Relationship Id="rId15" Type="http://schemas.openxmlformats.org/officeDocument/2006/relationships/tags" Target="../tags/tag260.xml"/><Relationship Id="rId14" Type="http://schemas.openxmlformats.org/officeDocument/2006/relationships/image" Target="../media/image42.svg"/><Relationship Id="rId13" Type="http://schemas.openxmlformats.org/officeDocument/2006/relationships/image" Target="../media/image41.png"/><Relationship Id="rId12" Type="http://schemas.openxmlformats.org/officeDocument/2006/relationships/tags" Target="../tags/tag259.xml"/><Relationship Id="rId11" Type="http://schemas.openxmlformats.org/officeDocument/2006/relationships/tags" Target="../tags/tag258.xml"/><Relationship Id="rId10" Type="http://schemas.openxmlformats.org/officeDocument/2006/relationships/tags" Target="../tags/tag257.xml"/><Relationship Id="rId1" Type="http://schemas.openxmlformats.org/officeDocument/2006/relationships/tags" Target="../tags/tag25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8" Type="http://schemas.openxmlformats.org/officeDocument/2006/relationships/image" Target="../media/image46.svg"/><Relationship Id="rId7" Type="http://schemas.openxmlformats.org/officeDocument/2006/relationships/image" Target="../media/image45.png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97.xml"/><Relationship Id="rId36" Type="http://schemas.openxmlformats.org/officeDocument/2006/relationships/tags" Target="../tags/tag296.xml"/><Relationship Id="rId35" Type="http://schemas.openxmlformats.org/officeDocument/2006/relationships/tags" Target="../tags/tag295.xml"/><Relationship Id="rId34" Type="http://schemas.openxmlformats.org/officeDocument/2006/relationships/tags" Target="../tags/tag294.xml"/><Relationship Id="rId33" Type="http://schemas.openxmlformats.org/officeDocument/2006/relationships/tags" Target="../tags/tag293.xml"/><Relationship Id="rId32" Type="http://schemas.openxmlformats.org/officeDocument/2006/relationships/image" Target="../media/image52.svg"/><Relationship Id="rId31" Type="http://schemas.openxmlformats.org/officeDocument/2006/relationships/image" Target="../media/image51.png"/><Relationship Id="rId30" Type="http://schemas.openxmlformats.org/officeDocument/2006/relationships/tags" Target="../tags/tag292.xml"/><Relationship Id="rId3" Type="http://schemas.openxmlformats.org/officeDocument/2006/relationships/tags" Target="../tags/tag271.xml"/><Relationship Id="rId29" Type="http://schemas.openxmlformats.org/officeDocument/2006/relationships/tags" Target="../tags/tag291.xml"/><Relationship Id="rId28" Type="http://schemas.openxmlformats.org/officeDocument/2006/relationships/tags" Target="../tags/tag290.xml"/><Relationship Id="rId27" Type="http://schemas.openxmlformats.org/officeDocument/2006/relationships/tags" Target="../tags/tag289.xml"/><Relationship Id="rId26" Type="http://schemas.openxmlformats.org/officeDocument/2006/relationships/tags" Target="../tags/tag288.xml"/><Relationship Id="rId25" Type="http://schemas.openxmlformats.org/officeDocument/2006/relationships/tags" Target="../tags/tag287.xml"/><Relationship Id="rId24" Type="http://schemas.openxmlformats.org/officeDocument/2006/relationships/image" Target="../media/image50.svg"/><Relationship Id="rId23" Type="http://schemas.openxmlformats.org/officeDocument/2006/relationships/image" Target="../media/image49.png"/><Relationship Id="rId22" Type="http://schemas.openxmlformats.org/officeDocument/2006/relationships/tags" Target="../tags/tag286.xml"/><Relationship Id="rId21" Type="http://schemas.openxmlformats.org/officeDocument/2006/relationships/tags" Target="../tags/tag285.xml"/><Relationship Id="rId20" Type="http://schemas.openxmlformats.org/officeDocument/2006/relationships/tags" Target="../tags/tag284.xml"/><Relationship Id="rId2" Type="http://schemas.openxmlformats.org/officeDocument/2006/relationships/tags" Target="../tags/tag270.xml"/><Relationship Id="rId19" Type="http://schemas.openxmlformats.org/officeDocument/2006/relationships/tags" Target="../tags/tag283.xml"/><Relationship Id="rId18" Type="http://schemas.openxmlformats.org/officeDocument/2006/relationships/tags" Target="../tags/tag282.xml"/><Relationship Id="rId17" Type="http://schemas.openxmlformats.org/officeDocument/2006/relationships/tags" Target="../tags/tag281.xml"/><Relationship Id="rId16" Type="http://schemas.openxmlformats.org/officeDocument/2006/relationships/image" Target="../media/image48.svg"/><Relationship Id="rId15" Type="http://schemas.openxmlformats.org/officeDocument/2006/relationships/image" Target="../media/image47.png"/><Relationship Id="rId14" Type="http://schemas.openxmlformats.org/officeDocument/2006/relationships/tags" Target="../tags/tag280.xml"/><Relationship Id="rId13" Type="http://schemas.openxmlformats.org/officeDocument/2006/relationships/tags" Target="../tags/tag279.xml"/><Relationship Id="rId12" Type="http://schemas.openxmlformats.org/officeDocument/2006/relationships/tags" Target="../tags/tag278.xml"/><Relationship Id="rId11" Type="http://schemas.openxmlformats.org/officeDocument/2006/relationships/tags" Target="../tags/tag277.xml"/><Relationship Id="rId10" Type="http://schemas.openxmlformats.org/officeDocument/2006/relationships/tags" Target="../tags/tag276.xml"/><Relationship Id="rId1" Type="http://schemas.openxmlformats.org/officeDocument/2006/relationships/tags" Target="../tags/tag26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304.xml"/><Relationship Id="rId6" Type="http://schemas.openxmlformats.org/officeDocument/2006/relationships/tags" Target="../tags/tag303.xml"/><Relationship Id="rId5" Type="http://schemas.openxmlformats.org/officeDocument/2006/relationships/tags" Target="../tags/tag302.xml"/><Relationship Id="rId4" Type="http://schemas.openxmlformats.org/officeDocument/2006/relationships/tags" Target="../tags/tag301.xml"/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>
            <a:off x="673735" y="1268095"/>
            <a:ext cx="1367790" cy="328295"/>
          </a:xfrm>
          <a:custGeom>
            <a:avLst/>
            <a:gdLst>
              <a:gd name="sw" fmla="*/ 1 w 2153"/>
              <a:gd name="sh" fmla="*/ 1 h 517"/>
              <a:gd name="mins" fmla="min sw sh"/>
              <a:gd name="dsw" fmla="+- 0 sw mins"/>
              <a:gd name="dsh" fmla="+- 0 sh mins"/>
              <a:gd name="p0x0" fmla="*/ 258 w 2153"/>
              <a:gd name="p0y0" fmla="*/ 0 h 517"/>
              <a:gd name="p0x1" fmla="*/ 1895 w 2153"/>
              <a:gd name="p0y1" fmla="*/ 0 h 517"/>
              <a:gd name="p0x2" fmla="*/ 2037 w 2153"/>
              <a:gd name="p0y2" fmla="*/ 0 h 517"/>
              <a:gd name="p0x3" fmla="*/ 2153 w 2153"/>
              <a:gd name="p0y3" fmla="*/ 115 h 517"/>
              <a:gd name="p0x4" fmla="*/ 2153 w 2153"/>
              <a:gd name="p0y4" fmla="*/ 258 h 517"/>
              <a:gd name="p0x5" fmla="*/ 2153 w 2153"/>
              <a:gd name="p0y5" fmla="*/ 401 h 517"/>
              <a:gd name="p0x6" fmla="*/ 2037 w 2153"/>
              <a:gd name="p0y6" fmla="*/ 517 h 517"/>
              <a:gd name="p0x7" fmla="*/ 1895 w 2153"/>
              <a:gd name="p0y7" fmla="*/ 517 h 517"/>
              <a:gd name="p0x8" fmla="*/ 258 w 2153"/>
              <a:gd name="p0y8" fmla="*/ 517 h 517"/>
              <a:gd name="p0x9" fmla="*/ 115 w 2153"/>
              <a:gd name="p0y9" fmla="*/ 517 h 517"/>
              <a:gd name="p0x10" fmla="*/ 0 w 2153"/>
              <a:gd name="p0y10" fmla="*/ 401 h 517"/>
              <a:gd name="p0x11" fmla="*/ 0 w 2153"/>
              <a:gd name="p0y11" fmla="*/ 258 h 517"/>
              <a:gd name="p0x12" fmla="*/ 0 w 2153"/>
              <a:gd name="p0y12" fmla="*/ 115 h 517"/>
              <a:gd name="p0x13" fmla="*/ 115 w 2153"/>
              <a:gd name="p0y13" fmla="*/ 0 h 517"/>
              <a:gd name="p0x14" fmla="*/ 258 w 2153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8C9B0">
              <a:alpha val="14902"/>
            </a:srgbClr>
          </a:solidFill>
          <a:ln w="14288" cmpd="sng">
            <a:solidFill>
              <a:srgbClr val="E8D5C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814388" y="1332528"/>
            <a:ext cx="123906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数学</a:t>
            </a:r>
            <a:r>
              <a:rPr lang="en-US" altLang="zh-CN" sz="1200" b="1" spc="72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 spc="72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二年级</a:t>
            </a:r>
            <a:endParaRPr lang="zh-CN" altLang="en-US" sz="1200" b="1" spc="72">
              <a:solidFill>
                <a:srgbClr val="B86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1814494"/>
            <a:ext cx="4114800" cy="23983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72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6</a:t>
            </a:r>
            <a:r>
              <a:rPr lang="zh-CN" altLang="en-US" sz="72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～</a:t>
            </a:r>
            <a:r>
              <a:rPr lang="en-US" altLang="zh-CN" sz="72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9</a:t>
            </a:r>
            <a:r>
              <a:rPr lang="zh-CN" altLang="en-US" sz="72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</a:t>
            </a:r>
            <a:endParaRPr lang="zh-CN" altLang="en-US" sz="72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72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乘法口诀</a:t>
            </a:r>
            <a:endParaRPr sz="7200" b="1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400531"/>
            <a:ext cx="5334000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从古代九九歌到现代数学课堂</a:t>
            </a:r>
            <a:endParaRPr sz="2400" spc="48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666750" y="5768283"/>
            <a:ext cx="5212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27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日期</a:t>
            </a:r>
            <a:endParaRPr sz="1350" spc="27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1092775" y="5768283"/>
            <a:ext cx="157943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spc="27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27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27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350" spc="27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350" spc="27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350" spc="27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350" spc="27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7"/>
            </p:custDataLst>
          </p:nvPr>
        </p:nvSpPr>
        <p:spPr>
          <a:xfrm>
            <a:off x="666750" y="8604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857250" y="8794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1009650" y="88455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1152525" y="8699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6750" y="5300980"/>
            <a:ext cx="1333500" cy="95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B86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5C0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寻根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</a:rPr>
              <a:t>探秘古代九九歌，感受数学文化</a:t>
            </a:r>
            <a:endParaRPr sz="1350">
              <a:solidFill>
                <a:srgbClr val="5A4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5C0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六六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起步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掌握</a:t>
            </a:r>
            <a:r>
              <a:rPr lang="en-US" altLang="zh-CN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6</a:t>
            </a: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的乘法口诀，发现规律</a:t>
            </a:r>
            <a:endParaRPr lang="zh-CN" altLang="en-US" sz="1350">
              <a:solidFill>
                <a:srgbClr val="5A4A3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5C0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七星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连珠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学习</a:t>
            </a:r>
            <a:r>
              <a:rPr lang="en-US" altLang="zh-CN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7</a:t>
            </a: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的乘法口诀，巧记妙用</a:t>
            </a:r>
            <a:endParaRPr lang="zh-CN" altLang="en-US" sz="1350">
              <a:solidFill>
                <a:srgbClr val="5A4A3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5C0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八九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登峰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攻克</a:t>
            </a:r>
            <a:r>
              <a:rPr lang="en-US" altLang="zh-CN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8</a:t>
            </a: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和</a:t>
            </a:r>
            <a:r>
              <a:rPr lang="en-US" altLang="zh-CN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9</a:t>
            </a:r>
            <a:r>
              <a:rPr lang="zh-CN" altLang="en-US"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的乘法口诀，挑战高峰</a:t>
            </a:r>
            <a:endParaRPr lang="zh-CN" altLang="en-US" sz="1350">
              <a:solidFill>
                <a:srgbClr val="5A4A3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5C0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600" b="1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融会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贯通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正圆-75W" panose="00020600040101010101" charset="-122"/>
                <a:ea typeface="汉仪正圆-75W" panose="00020600040101010101" charset="-122"/>
              </a:rPr>
              <a:t>制作乘法表，解决生活问题</a:t>
            </a:r>
            <a:endParaRPr sz="1350">
              <a:solidFill>
                <a:srgbClr val="5A4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16801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口诀寻根</a:t>
            </a:r>
            <a:endParaRPr sz="4200" b="1" spc="84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62463"/>
            <a:ext cx="3981450" cy="101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两千年的智慧，从一句口诀开始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  <a:spcAft>
                <a:spcPts val="415"/>
              </a:spcAft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走进古代数学世界，发现乘法口诀的文化密码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走进古代数学世界，发现乘法口诀的文化密码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3906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409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7573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B86A3A">
                    <a:alpha val="3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B86A3A">
                  <a:alpha val="3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38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探秘古人如何背口诀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cbc41c0b-8763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0485" y="1104900"/>
            <a:ext cx="6470015" cy="666750"/>
          </a:xfrm>
          <a:custGeom>
            <a:avLst/>
            <a:gdLst>
              <a:gd name="sw" fmla="*/ 1 w 10188"/>
              <a:gd name="sh" fmla="*/ 1 h 1050"/>
              <a:gd name="mins" fmla="min sw sh"/>
              <a:gd name="dsw" fmla="+- 0 sw mins"/>
              <a:gd name="dsh" fmla="+- 0 sh mins"/>
              <a:gd name="p0x0" fmla="*/ 120 w 10188"/>
              <a:gd name="p0y0" fmla="*/ 0 h 1050"/>
              <a:gd name="p0x1" fmla="*/ 10068 w 10188"/>
              <a:gd name="p0y1" fmla="*/ 0 h 1050"/>
              <a:gd name="p0x2" fmla="*/ 10134 w 10188"/>
              <a:gd name="p0y2" fmla="*/ 0 h 1050"/>
              <a:gd name="p0x3" fmla="*/ 10188 w 10188"/>
              <a:gd name="p0y3" fmla="*/ 53 h 1050"/>
              <a:gd name="p0x4" fmla="*/ 10188 w 10188"/>
              <a:gd name="p0y4" fmla="*/ 120 h 1050"/>
              <a:gd name="p0x5" fmla="*/ 10188 w 10188"/>
              <a:gd name="p0y5" fmla="*/ 930 h 1050"/>
              <a:gd name="p0x6" fmla="*/ 10188 w 10188"/>
              <a:gd name="p0y6" fmla="*/ 996 h 1050"/>
              <a:gd name="p0x7" fmla="*/ 10134 w 10188"/>
              <a:gd name="p0y7" fmla="*/ 1050 h 1050"/>
              <a:gd name="p0x8" fmla="*/ 10068 w 10188"/>
              <a:gd name="p0y8" fmla="*/ 1050 h 1050"/>
              <a:gd name="p0x9" fmla="*/ 120 w 10188"/>
              <a:gd name="p0y9" fmla="*/ 1050 h 1050"/>
              <a:gd name="p0x10" fmla="*/ 53 w 10188"/>
              <a:gd name="p0y10" fmla="*/ 1050 h 1050"/>
              <a:gd name="p0x11" fmla="*/ 0 w 10188"/>
              <a:gd name="p0y11" fmla="*/ 996 h 1050"/>
              <a:gd name="p0x12" fmla="*/ 0 w 10188"/>
              <a:gd name="p0y12" fmla="*/ 930 h 1050"/>
              <a:gd name="p0x13" fmla="*/ 0 w 10188"/>
              <a:gd name="p0y13" fmla="*/ 120 h 1050"/>
              <a:gd name="p0x14" fmla="*/ 0 w 10188"/>
              <a:gd name="p0y14" fmla="*/ 53 h 1050"/>
              <a:gd name="p0x15" fmla="*/ 53 w 10188"/>
              <a:gd name="p0y15" fmla="*/ 0 h 1050"/>
              <a:gd name="p0x16" fmla="*/ 120 w 1018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41591" y="1280160"/>
            <a:ext cx="5943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两千多年前的孩子，也和我们一样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背诵着口诀学乘法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155565" y="1966595"/>
            <a:ext cx="2019935" cy="4505325"/>
          </a:xfrm>
          <a:custGeom>
            <a:avLst/>
            <a:gdLst>
              <a:gd name="sw" fmla="*/ 1 w 3181"/>
              <a:gd name="sh" fmla="*/ 1 h 7095"/>
              <a:gd name="mins" fmla="min sw sh"/>
              <a:gd name="dsw" fmla="+- 0 sw mins"/>
              <a:gd name="dsh" fmla="+- 0 sh mins"/>
              <a:gd name="p0x0" fmla="*/ 120 w 3181"/>
              <a:gd name="p0y0" fmla="*/ 0 h 7095"/>
              <a:gd name="p0x1" fmla="*/ 3061 w 3181"/>
              <a:gd name="p0y1" fmla="*/ 0 h 7095"/>
              <a:gd name="p0x2" fmla="*/ 3127 w 3181"/>
              <a:gd name="p0y2" fmla="*/ 0 h 7095"/>
              <a:gd name="p0x3" fmla="*/ 3181 w 3181"/>
              <a:gd name="p0y3" fmla="*/ 53 h 7095"/>
              <a:gd name="p0x4" fmla="*/ 3181 w 3181"/>
              <a:gd name="p0y4" fmla="*/ 120 h 7095"/>
              <a:gd name="p0x5" fmla="*/ 3181 w 3181"/>
              <a:gd name="p0y5" fmla="*/ 6975 h 7095"/>
              <a:gd name="p0x6" fmla="*/ 3181 w 3181"/>
              <a:gd name="p0y6" fmla="*/ 7041 h 7095"/>
              <a:gd name="p0x7" fmla="*/ 3127 w 3181"/>
              <a:gd name="p0y7" fmla="*/ 7095 h 7095"/>
              <a:gd name="p0x8" fmla="*/ 3061 w 3181"/>
              <a:gd name="p0y8" fmla="*/ 7095 h 7095"/>
              <a:gd name="p0x9" fmla="*/ 120 w 3181"/>
              <a:gd name="p0y9" fmla="*/ 7095 h 7095"/>
              <a:gd name="p0x10" fmla="*/ 53 w 3181"/>
              <a:gd name="p0y10" fmla="*/ 7095 h 7095"/>
              <a:gd name="p0x11" fmla="*/ 0 w 3181"/>
              <a:gd name="p0y11" fmla="*/ 7041 h 7095"/>
              <a:gd name="p0x12" fmla="*/ 0 w 3181"/>
              <a:gd name="p0y12" fmla="*/ 6975 h 7095"/>
              <a:gd name="p0x13" fmla="*/ 0 w 3181"/>
              <a:gd name="p0y13" fmla="*/ 120 h 7095"/>
              <a:gd name="p0x14" fmla="*/ 0 w 3181"/>
              <a:gd name="p0y14" fmla="*/ 53 h 7095"/>
              <a:gd name="p0x15" fmla="*/ 53 w 3181"/>
              <a:gd name="p0y15" fmla="*/ 0 h 7095"/>
              <a:gd name="p0x16" fmla="*/ 120 w 3181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351116" y="3622358"/>
            <a:ext cx="16294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历史之久</a:t>
            </a:r>
            <a:endParaRPr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5350510" y="40481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351116" y="4176713"/>
            <a:ext cx="1629442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已有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两千多年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，春秋战国即已流行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375525" y="1966595"/>
            <a:ext cx="2019935" cy="4505325"/>
          </a:xfrm>
          <a:custGeom>
            <a:avLst/>
            <a:gdLst>
              <a:gd name="sw" fmla="*/ 1 w 3181"/>
              <a:gd name="sh" fmla="*/ 1 h 7095"/>
              <a:gd name="mins" fmla="min sw sh"/>
              <a:gd name="dsw" fmla="+- 0 sw mins"/>
              <a:gd name="dsh" fmla="+- 0 sh mins"/>
              <a:gd name="p0x0" fmla="*/ 120 w 3181"/>
              <a:gd name="p0y0" fmla="*/ 0 h 7095"/>
              <a:gd name="p0x1" fmla="*/ 3061 w 3181"/>
              <a:gd name="p0y1" fmla="*/ 0 h 7095"/>
              <a:gd name="p0x2" fmla="*/ 3127 w 3181"/>
              <a:gd name="p0y2" fmla="*/ 0 h 7095"/>
              <a:gd name="p0x3" fmla="*/ 3181 w 3181"/>
              <a:gd name="p0y3" fmla="*/ 53 h 7095"/>
              <a:gd name="p0x4" fmla="*/ 3181 w 3181"/>
              <a:gd name="p0y4" fmla="*/ 120 h 7095"/>
              <a:gd name="p0x5" fmla="*/ 3181 w 3181"/>
              <a:gd name="p0y5" fmla="*/ 6975 h 7095"/>
              <a:gd name="p0x6" fmla="*/ 3181 w 3181"/>
              <a:gd name="p0y6" fmla="*/ 7041 h 7095"/>
              <a:gd name="p0x7" fmla="*/ 3127 w 3181"/>
              <a:gd name="p0y7" fmla="*/ 7095 h 7095"/>
              <a:gd name="p0x8" fmla="*/ 3061 w 3181"/>
              <a:gd name="p0y8" fmla="*/ 7095 h 7095"/>
              <a:gd name="p0x9" fmla="*/ 120 w 3181"/>
              <a:gd name="p0y9" fmla="*/ 7095 h 7095"/>
              <a:gd name="p0x10" fmla="*/ 53 w 3181"/>
              <a:gd name="p0y10" fmla="*/ 7095 h 7095"/>
              <a:gd name="p0x11" fmla="*/ 0 w 3181"/>
              <a:gd name="p0y11" fmla="*/ 7041 h 7095"/>
              <a:gd name="p0x12" fmla="*/ 0 w 3181"/>
              <a:gd name="p0y12" fmla="*/ 6975 h 7095"/>
              <a:gd name="p0x13" fmla="*/ 0 w 3181"/>
              <a:gd name="p0y13" fmla="*/ 120 h 7095"/>
              <a:gd name="p0x14" fmla="*/ 0 w 3181"/>
              <a:gd name="p0y14" fmla="*/ 53 h 7095"/>
              <a:gd name="p0x15" fmla="*/ 53 w 3181"/>
              <a:gd name="p0y15" fmla="*/ 0 h 7095"/>
              <a:gd name="p0x16" fmla="*/ 120 w 3181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7571108" y="3622358"/>
            <a:ext cx="16294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顺序之特</a:t>
            </a:r>
            <a:endParaRPr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7571105" y="40481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7571108" y="4176713"/>
            <a:ext cx="16294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九九八十一</a:t>
            </a:r>
            <a:r>
              <a:rPr 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倒背至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一一如一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9595485" y="1966595"/>
            <a:ext cx="2019935" cy="4505325"/>
          </a:xfrm>
          <a:custGeom>
            <a:avLst/>
            <a:gdLst>
              <a:gd name="sw" fmla="*/ 1 w 3181"/>
              <a:gd name="sh" fmla="*/ 1 h 7095"/>
              <a:gd name="mins" fmla="min sw sh"/>
              <a:gd name="dsw" fmla="+- 0 sw mins"/>
              <a:gd name="dsh" fmla="+- 0 sh mins"/>
              <a:gd name="p0x0" fmla="*/ 120 w 3181"/>
              <a:gd name="p0y0" fmla="*/ 0 h 7095"/>
              <a:gd name="p0x1" fmla="*/ 3061 w 3181"/>
              <a:gd name="p0y1" fmla="*/ 0 h 7095"/>
              <a:gd name="p0x2" fmla="*/ 3127 w 3181"/>
              <a:gd name="p0y2" fmla="*/ 0 h 7095"/>
              <a:gd name="p0x3" fmla="*/ 3181 w 3181"/>
              <a:gd name="p0y3" fmla="*/ 53 h 7095"/>
              <a:gd name="p0x4" fmla="*/ 3181 w 3181"/>
              <a:gd name="p0y4" fmla="*/ 120 h 7095"/>
              <a:gd name="p0x5" fmla="*/ 3181 w 3181"/>
              <a:gd name="p0y5" fmla="*/ 6975 h 7095"/>
              <a:gd name="p0x6" fmla="*/ 3181 w 3181"/>
              <a:gd name="p0y6" fmla="*/ 7041 h 7095"/>
              <a:gd name="p0x7" fmla="*/ 3127 w 3181"/>
              <a:gd name="p0y7" fmla="*/ 7095 h 7095"/>
              <a:gd name="p0x8" fmla="*/ 3061 w 3181"/>
              <a:gd name="p0y8" fmla="*/ 7095 h 7095"/>
              <a:gd name="p0x9" fmla="*/ 120 w 3181"/>
              <a:gd name="p0y9" fmla="*/ 7095 h 7095"/>
              <a:gd name="p0x10" fmla="*/ 53 w 3181"/>
              <a:gd name="p0y10" fmla="*/ 7095 h 7095"/>
              <a:gd name="p0x11" fmla="*/ 0 w 3181"/>
              <a:gd name="p0y11" fmla="*/ 7041 h 7095"/>
              <a:gd name="p0x12" fmla="*/ 0 w 3181"/>
              <a:gd name="p0y12" fmla="*/ 6975 h 7095"/>
              <a:gd name="p0x13" fmla="*/ 0 w 3181"/>
              <a:gd name="p0y13" fmla="*/ 120 h 7095"/>
              <a:gd name="p0x14" fmla="*/ 0 w 3181"/>
              <a:gd name="p0y14" fmla="*/ 53 h 7095"/>
              <a:gd name="p0x15" fmla="*/ 53 w 3181"/>
              <a:gd name="p0y15" fmla="*/ 0 h 7095"/>
              <a:gd name="p0x16" fmla="*/ 120 w 3181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9791109" y="3622358"/>
            <a:ext cx="16294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载体之智</a:t>
            </a:r>
            <a:endParaRPr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9791065" y="40481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791109" y="4176713"/>
            <a:ext cx="1629442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刻于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竹简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，以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算筹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摆形演算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听！口诀里藏着故事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e600ccde-8763-11f1-89e9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4581525"/>
          </a:xfrm>
          <a:custGeom>
            <a:avLst/>
            <a:gdLst>
              <a:gd name="sw" fmla="*/ 1 w 12720"/>
              <a:gd name="sh" fmla="*/ 1 h 7215"/>
              <a:gd name="mins" fmla="min sw sh"/>
              <a:gd name="dsw" fmla="+- 0 sw mins"/>
              <a:gd name="dsh" fmla="+- 0 sh mins"/>
              <a:gd name="p0x0" fmla="*/ 120 w 12720"/>
              <a:gd name="p0y0" fmla="*/ 0 h 7215"/>
              <a:gd name="p0x1" fmla="*/ 12600 w 12720"/>
              <a:gd name="p0y1" fmla="*/ 0 h 7215"/>
              <a:gd name="p0x2" fmla="*/ 12666 w 12720"/>
              <a:gd name="p0y2" fmla="*/ 0 h 7215"/>
              <a:gd name="p0x3" fmla="*/ 12720 w 12720"/>
              <a:gd name="p0y3" fmla="*/ 53 h 7215"/>
              <a:gd name="p0x4" fmla="*/ 12720 w 12720"/>
              <a:gd name="p0y4" fmla="*/ 120 h 7215"/>
              <a:gd name="p0x5" fmla="*/ 12720 w 12720"/>
              <a:gd name="p0y5" fmla="*/ 7095 h 7215"/>
              <a:gd name="p0x6" fmla="*/ 12720 w 12720"/>
              <a:gd name="p0y6" fmla="*/ 7161 h 7215"/>
              <a:gd name="p0x7" fmla="*/ 12666 w 12720"/>
              <a:gd name="p0y7" fmla="*/ 7215 h 7215"/>
              <a:gd name="p0x8" fmla="*/ 12600 w 12720"/>
              <a:gd name="p0y8" fmla="*/ 7215 h 7215"/>
              <a:gd name="p0x9" fmla="*/ 120 w 12720"/>
              <a:gd name="p0y9" fmla="*/ 7215 h 7215"/>
              <a:gd name="p0x10" fmla="*/ 53 w 12720"/>
              <a:gd name="p0y10" fmla="*/ 7215 h 7215"/>
              <a:gd name="p0x11" fmla="*/ 0 w 12720"/>
              <a:gd name="p0y11" fmla="*/ 7161 h 7215"/>
              <a:gd name="p0x12" fmla="*/ 0 w 12720"/>
              <a:gd name="p0y12" fmla="*/ 7095 h 7215"/>
              <a:gd name="p0x13" fmla="*/ 0 w 12720"/>
              <a:gd name="p0y13" fmla="*/ 120 h 7215"/>
              <a:gd name="p0x14" fmla="*/ 0 w 12720"/>
              <a:gd name="p0y14" fmla="*/ 53 h 7215"/>
              <a:gd name="p0x15" fmla="*/ 53 w 12720"/>
              <a:gd name="p0y15" fmla="*/ 0 h 7215"/>
              <a:gd name="p0x16" fmla="*/ 120 w 12720"/>
              <a:gd name="p0y16" fmla="*/ 0 h 7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73380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147" r="-4147"/>
          <a:stretch>
            <a:fillRect/>
          </a:stretch>
        </p:blipFill>
        <p:spPr>
          <a:xfrm>
            <a:off x="3859530" y="1419225"/>
            <a:ext cx="167005" cy="1905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267200" y="1290638"/>
            <a:ext cx="183184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七七四十九天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267200" y="1567339"/>
            <a:ext cx="2003308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炼就火眼金睛，</a:t>
            </a:r>
            <a:r>
              <a:rPr lang="en-US"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7=49</a:t>
            </a:r>
            <a:endParaRPr lang="en-US" altLang="zh-CN" sz="1350" b="1" spc="-13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3733800" y="1871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4147" r="-4147"/>
          <a:stretch>
            <a:fillRect/>
          </a:stretch>
        </p:blipFill>
        <p:spPr>
          <a:xfrm>
            <a:off x="3859530" y="1985645"/>
            <a:ext cx="167005" cy="1905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4267200" y="1857375"/>
            <a:ext cx="320352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不管三七二十一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4267200" y="2134076"/>
            <a:ext cx="3546424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举起金箍棒就打，</a:t>
            </a:r>
            <a:r>
              <a:rPr lang="en-US"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7=21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，形容做事果断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3733800" y="2438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6167" r="-6167"/>
          <a:stretch>
            <a:fillRect/>
          </a:stretch>
        </p:blipFill>
        <p:spPr>
          <a:xfrm>
            <a:off x="3836035" y="2552700"/>
            <a:ext cx="213995" cy="1905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4267200" y="2424113"/>
            <a:ext cx="238326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俗语流传至今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267200" y="2700814"/>
            <a:ext cx="255471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乘法口诀</a:t>
            </a:r>
            <a:r>
              <a:rPr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融入中国人的日常生活</a:t>
            </a:r>
            <a:endParaRPr sz="1350" b="1" spc="-13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3733800" y="3004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5556" t="-5556" r="-5556" b="-5556"/>
          <a:stretch>
            <a:fillRect/>
          </a:stretch>
        </p:blipFill>
        <p:spPr>
          <a:xfrm>
            <a:off x="3848100" y="3119120"/>
            <a:ext cx="190500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4267200" y="2990850"/>
            <a:ext cx="23901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古人朗朗上口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4267200" y="3267551"/>
            <a:ext cx="2561558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用韵律帮助记忆，</a:t>
            </a:r>
            <a:r>
              <a:rPr sz="1350" b="1" spc="-13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一代代传下来</a:t>
            </a:r>
            <a:endParaRPr sz="1350" b="1" spc="-13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3533775" y="581025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3724275" y="5985510"/>
            <a:ext cx="52579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你背的不只是口诀，更是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流传两千年的文化密码</a:t>
            </a:r>
            <a:endParaRPr b="1">
              <a:solidFill>
                <a:srgbClr val="FCE4C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16801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六六起步</a:t>
            </a:r>
            <a:endParaRPr sz="4200" b="1" spc="84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62463"/>
            <a:ext cx="3204267" cy="101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六六三十六，规律藏其中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  <a:spcAft>
                <a:spcPts val="415"/>
              </a:spcAft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从贴画到口诀，一步步攀登乘法阶梯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从贴画到口诀，一步步攀登乘法阶梯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3906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409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7573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B86A3A">
                    <a:alpha val="3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B86A3A">
                  <a:alpha val="3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38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数一数墙上的贴画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2028d089-8764-11f1-96e0-5e678baf87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87" r="287" b="37"/>
          <a:stretch>
            <a:fillRect/>
          </a:stretch>
        </p:blipFill>
        <p:spPr>
          <a:xfrm>
            <a:off x="571528" y="1104900"/>
            <a:ext cx="11048944" cy="16452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591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471"/>
                </a:lnTo>
                <a:cubicBezTo>
                  <a:pt x="17400" y="2537"/>
                  <a:pt x="17346" y="2591"/>
                  <a:pt x="17280" y="2591"/>
                </a:cubicBezTo>
                <a:lnTo>
                  <a:pt x="120" y="2591"/>
                </a:lnTo>
                <a:cubicBezTo>
                  <a:pt x="54" y="2591"/>
                  <a:pt x="0" y="2537"/>
                  <a:pt x="0" y="247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983865"/>
            <a:ext cx="7179310" cy="3488055"/>
          </a:xfrm>
          <a:custGeom>
            <a:avLst/>
            <a:gdLst>
              <a:gd name="sw" fmla="*/ 1 w 11306"/>
              <a:gd name="sh" fmla="*/ 1 h 5493"/>
              <a:gd name="mins" fmla="min sw sh"/>
              <a:gd name="dsw" fmla="+- 0 sw mins"/>
              <a:gd name="dsh" fmla="+- 0 sh mins"/>
              <a:gd name="p0x0" fmla="*/ 120 w 11306"/>
              <a:gd name="p0y0" fmla="*/ 0 h 5493"/>
              <a:gd name="p0x1" fmla="*/ 11186 w 11306"/>
              <a:gd name="p0y1" fmla="*/ 0 h 5493"/>
              <a:gd name="p0x2" fmla="*/ 11252 w 11306"/>
              <a:gd name="p0y2" fmla="*/ 0 h 5493"/>
              <a:gd name="p0x3" fmla="*/ 11306 w 11306"/>
              <a:gd name="p0y3" fmla="*/ 53 h 5493"/>
              <a:gd name="p0x4" fmla="*/ 11306 w 11306"/>
              <a:gd name="p0y4" fmla="*/ 120 h 5493"/>
              <a:gd name="p0x5" fmla="*/ 11306 w 11306"/>
              <a:gd name="p0y5" fmla="*/ 5373 h 5493"/>
              <a:gd name="p0x6" fmla="*/ 11306 w 11306"/>
              <a:gd name="p0y6" fmla="*/ 5439 h 5493"/>
              <a:gd name="p0x7" fmla="*/ 11252 w 11306"/>
              <a:gd name="p0y7" fmla="*/ 5493 h 5493"/>
              <a:gd name="p0x8" fmla="*/ 11186 w 11306"/>
              <a:gd name="p0y8" fmla="*/ 5493 h 5493"/>
              <a:gd name="p0x9" fmla="*/ 120 w 11306"/>
              <a:gd name="p0y9" fmla="*/ 5493 h 5493"/>
              <a:gd name="p0x10" fmla="*/ 53 w 11306"/>
              <a:gd name="p0y10" fmla="*/ 5493 h 5493"/>
              <a:gd name="p0x11" fmla="*/ 0 w 11306"/>
              <a:gd name="p0y11" fmla="*/ 5439 h 5493"/>
              <a:gd name="p0x12" fmla="*/ 0 w 11306"/>
              <a:gd name="p0y12" fmla="*/ 5373 h 5493"/>
              <a:gd name="p0x13" fmla="*/ 0 w 11306"/>
              <a:gd name="p0y13" fmla="*/ 120 h 5493"/>
              <a:gd name="p0x14" fmla="*/ 0 w 11306"/>
              <a:gd name="p0y14" fmla="*/ 53 h 5493"/>
              <a:gd name="p0x15" fmla="*/ 53 w 11306"/>
              <a:gd name="p0y15" fmla="*/ 0 h 5493"/>
              <a:gd name="p0x16" fmla="*/ 120 w 11306"/>
              <a:gd name="p0y16" fmla="*/ 0 h 54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163224"/>
            <a:ext cx="67887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的乘法口诀表</a:t>
            </a:r>
            <a:endParaRPr lang="zh-CN"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771525" y="3588385"/>
          <a:ext cx="6788799" cy="276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252"/>
                <a:gridCol w="1697240"/>
                <a:gridCol w="1697307"/>
              </a:tblGrid>
              <a:tr h="276225"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口诀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算式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得数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一六得六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二六十二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三六十八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四六二十四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五六三十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六六三十六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六七四十二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7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42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六八四十八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8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48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6225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六九五十四</a:t>
                      </a:r>
                      <a:endParaRPr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9</a:t>
                      </a:r>
                      <a:r>
                        <a:rPr lang="zh-CN" altLang="en-US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2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endParaRPr lang="en-US" altLang="zh-CN" sz="12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1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54</a:t>
                      </a:r>
                      <a:endParaRPr sz="1200" b="1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955280" y="2983865"/>
            <a:ext cx="3660140" cy="1653540"/>
          </a:xfrm>
          <a:custGeom>
            <a:avLst/>
            <a:gdLst>
              <a:gd name="sw" fmla="*/ 1 w 5763"/>
              <a:gd name="sh" fmla="*/ 1 h 2604"/>
              <a:gd name="mins" fmla="min sw sh"/>
              <a:gd name="dsw" fmla="+- 0 sw mins"/>
              <a:gd name="dsh" fmla="+- 0 sh mins"/>
              <a:gd name="p0x0" fmla="*/ 120 w 5763"/>
              <a:gd name="p0y0" fmla="*/ 0 h 2604"/>
              <a:gd name="p0x1" fmla="*/ 5643 w 5763"/>
              <a:gd name="p0y1" fmla="*/ 0 h 2604"/>
              <a:gd name="p0x2" fmla="*/ 5710 w 5763"/>
              <a:gd name="p0y2" fmla="*/ 0 h 2604"/>
              <a:gd name="p0x3" fmla="*/ 5763 w 5763"/>
              <a:gd name="p0y3" fmla="*/ 53 h 2604"/>
              <a:gd name="p0x4" fmla="*/ 5763 w 5763"/>
              <a:gd name="p0y4" fmla="*/ 120 h 2604"/>
              <a:gd name="p0x5" fmla="*/ 5763 w 5763"/>
              <a:gd name="p0y5" fmla="*/ 2484 h 2604"/>
              <a:gd name="p0x6" fmla="*/ 5763 w 5763"/>
              <a:gd name="p0y6" fmla="*/ 2550 h 2604"/>
              <a:gd name="p0x7" fmla="*/ 5710 w 5763"/>
              <a:gd name="p0y7" fmla="*/ 2604 h 2604"/>
              <a:gd name="p0x8" fmla="*/ 5643 w 5763"/>
              <a:gd name="p0y8" fmla="*/ 2604 h 2604"/>
              <a:gd name="p0x9" fmla="*/ 120 w 5763"/>
              <a:gd name="p0y9" fmla="*/ 2604 h 2604"/>
              <a:gd name="p0x10" fmla="*/ 53 w 5763"/>
              <a:gd name="p0y10" fmla="*/ 2604 h 2604"/>
              <a:gd name="p0x11" fmla="*/ 0 w 5763"/>
              <a:gd name="p0y11" fmla="*/ 2550 h 2604"/>
              <a:gd name="p0x12" fmla="*/ 0 w 5763"/>
              <a:gd name="p0y12" fmla="*/ 2484 h 2604"/>
              <a:gd name="p0x13" fmla="*/ 0 w 5763"/>
              <a:gd name="p0y13" fmla="*/ 120 h 2604"/>
              <a:gd name="p0x14" fmla="*/ 0 w 5763"/>
              <a:gd name="p0y14" fmla="*/ 53 h 2604"/>
              <a:gd name="p0x15" fmla="*/ 53 w 5763"/>
              <a:gd name="p0y15" fmla="*/ 0 h 2604"/>
              <a:gd name="p0x16" fmla="*/ 120 w 576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352502" y="3144174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endParaRPr sz="42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059466" y="3719294"/>
            <a:ext cx="1452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相邻两句相差</a:t>
            </a:r>
            <a:r>
              <a:rPr lang="en-US" altLang="zh-CN"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endParaRPr lang="en-US" altLang="zh-CN"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221332" y="3958028"/>
            <a:ext cx="312866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规律：从旧口诀往前推，得数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+6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即得下一句</a:t>
            </a:r>
            <a:endParaRPr lang="zh-CN" altLang="en-US"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950835" y="4832350"/>
            <a:ext cx="3669665" cy="1644650"/>
          </a:xfrm>
          <a:custGeom>
            <a:avLst/>
            <a:gdLst>
              <a:gd name="sw" fmla="*/ 1 w 5778"/>
              <a:gd name="sh" fmla="*/ 1 h 2589"/>
              <a:gd name="mins" fmla="min sw sh"/>
              <a:gd name="dsw" fmla="+- 0 sw mins"/>
              <a:gd name="dsh" fmla="+- 0 sh mins"/>
              <a:gd name="p0x0" fmla="*/ 120 w 5778"/>
              <a:gd name="p0y0" fmla="*/ 0 h 2589"/>
              <a:gd name="p0x1" fmla="*/ 5658 w 5778"/>
              <a:gd name="p0y1" fmla="*/ 0 h 2589"/>
              <a:gd name="p0x2" fmla="*/ 5725 w 5778"/>
              <a:gd name="p0y2" fmla="*/ 0 h 2589"/>
              <a:gd name="p0x3" fmla="*/ 5778 w 5778"/>
              <a:gd name="p0y3" fmla="*/ 53 h 2589"/>
              <a:gd name="p0x4" fmla="*/ 5778 w 5778"/>
              <a:gd name="p0y4" fmla="*/ 120 h 2589"/>
              <a:gd name="p0x5" fmla="*/ 5778 w 5778"/>
              <a:gd name="p0y5" fmla="*/ 2469 h 2589"/>
              <a:gd name="p0x6" fmla="*/ 5778 w 5778"/>
              <a:gd name="p0y6" fmla="*/ 2535 h 2589"/>
              <a:gd name="p0x7" fmla="*/ 5725 w 5778"/>
              <a:gd name="p0y7" fmla="*/ 2589 h 2589"/>
              <a:gd name="p0x8" fmla="*/ 5658 w 5778"/>
              <a:gd name="p0y8" fmla="*/ 2589 h 2589"/>
              <a:gd name="p0x9" fmla="*/ 120 w 5778"/>
              <a:gd name="p0y9" fmla="*/ 2589 h 2589"/>
              <a:gd name="p0x10" fmla="*/ 53 w 5778"/>
              <a:gd name="p0y10" fmla="*/ 2589 h 2589"/>
              <a:gd name="p0x11" fmla="*/ 0 w 5778"/>
              <a:gd name="p0y11" fmla="*/ 2535 h 2589"/>
              <a:gd name="p0x12" fmla="*/ 0 w 5778"/>
              <a:gd name="p0y12" fmla="*/ 2469 h 2589"/>
              <a:gd name="p0x13" fmla="*/ 0 w 5778"/>
              <a:gd name="p0y13" fmla="*/ 120 h 2589"/>
              <a:gd name="p0x14" fmla="*/ 0 w 5778"/>
              <a:gd name="p0y14" fmla="*/ 53 h 2589"/>
              <a:gd name="p0x15" fmla="*/ 53 w 5778"/>
              <a:gd name="p0y15" fmla="*/ 0 h 2589"/>
              <a:gd name="p0x16" fmla="*/ 120 w 5778"/>
              <a:gd name="p0y16" fmla="*/ 0 h 2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141341" y="5353964"/>
            <a:ext cx="328865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从旧口诀往前推，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新口诀也能轻松掌握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推算</a:t>
            </a:r>
            <a:r>
              <a:rPr lang="en-US" altLang="zh-CN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6</a:t>
            </a:r>
            <a:r>
              <a:rPr lang="zh-CN" altLang="en-US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×</a:t>
            </a:r>
            <a:r>
              <a:rPr lang="en-US" altLang="zh-CN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7</a:t>
            </a:r>
            <a:r>
              <a:rPr lang="zh-CN" altLang="en-US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的小窍门</a:t>
            </a:r>
            <a:endParaRPr lang="zh-CN" altLang="en-US"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99314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167813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遇到没背熟的口诀怎么办？可以把</a:t>
            </a:r>
            <a:r>
              <a:rPr sz="21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大数</a:t>
            </a:r>
            <a:r>
              <a:rPr sz="21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拆成</a:t>
            </a:r>
            <a:r>
              <a:rPr sz="21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小数</a:t>
            </a:r>
            <a:r>
              <a:rPr sz="21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来算</a:t>
            </a:r>
            <a:endParaRPr sz="21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1829435"/>
            <a:ext cx="5514975" cy="3185160"/>
          </a:xfrm>
          <a:custGeom>
            <a:avLst/>
            <a:gdLst>
              <a:gd name="sw" fmla="*/ 1 w 8685"/>
              <a:gd name="sh" fmla="*/ 1 h 5015"/>
              <a:gd name="mins" fmla="min sw sh"/>
              <a:gd name="dsw" fmla="+- 0 sw mins"/>
              <a:gd name="dsh" fmla="+- 0 sh mins"/>
              <a:gd name="p0x0" fmla="*/ 240 w 8685"/>
              <a:gd name="p0y0" fmla="*/ 0 h 5015"/>
              <a:gd name="p0x1" fmla="*/ 8685 w 8685"/>
              <a:gd name="p0y1" fmla="*/ 0 h 5015"/>
              <a:gd name="p0x2" fmla="*/ 8685 w 8685"/>
              <a:gd name="p0y2" fmla="*/ 5015 h 5015"/>
              <a:gd name="p0x3" fmla="*/ 240 w 8685"/>
              <a:gd name="p0y3" fmla="*/ 5015 h 5015"/>
              <a:gd name="p0x4" fmla="*/ 107 w 8685"/>
              <a:gd name="p0y4" fmla="*/ 5015 h 5015"/>
              <a:gd name="p0x5" fmla="*/ 0 w 8685"/>
              <a:gd name="p0y5" fmla="*/ 4908 h 5015"/>
              <a:gd name="p0x6" fmla="*/ 0 w 8685"/>
              <a:gd name="p0y6" fmla="*/ 4775 h 5015"/>
              <a:gd name="p0x7" fmla="*/ 0 w 8685"/>
              <a:gd name="p0y7" fmla="*/ 240 h 5015"/>
              <a:gd name="p0x8" fmla="*/ 0 w 8685"/>
              <a:gd name="p0y8" fmla="*/ 107 h 5015"/>
              <a:gd name="p0x9" fmla="*/ 107 w 8685"/>
              <a:gd name="p0y9" fmla="*/ 0 h 5015"/>
              <a:gd name="p0x10" fmla="*/ 240 w 8685"/>
              <a:gd name="p0y10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5E4D4"/>
          </a:solidFill>
          <a:ln w="9525" cmpd="sng">
            <a:solidFill>
              <a:srgbClr val="B86A3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988639" y="2772699"/>
            <a:ext cx="269022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 spc="42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方法一：拆成</a:t>
            </a:r>
            <a:r>
              <a:rPr lang="en-US" altLang="zh-CN" sz="2100" b="1" spc="42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+ 2</a:t>
            </a:r>
            <a:endParaRPr lang="en-US" altLang="zh-CN" sz="2100" b="1" spc="42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460870" y="3222279"/>
            <a:ext cx="174575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 = 6</a:t>
            </a:r>
            <a:r>
              <a:rPr lang="zh-CN" altLang="en-US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 + 6</a:t>
            </a:r>
            <a:r>
              <a:rPr lang="zh-CN" altLang="en-US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endParaRPr lang="en-US" altLang="zh-CN"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548680" y="3460404"/>
            <a:ext cx="157006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sz="1500" b="1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30</a:t>
            </a:r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 + </a:t>
            </a:r>
            <a:r>
              <a:rPr sz="1500" b="1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42</a:t>
            </a:r>
            <a:endParaRPr sz="1500" b="1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115835" y="3827116"/>
            <a:ext cx="44358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，用已学过的两句口诀分别算，再加起来</a:t>
            </a:r>
            <a:endParaRPr lang="zh-CN" altLang="en-US" sz="135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100445" y="1829435"/>
            <a:ext cx="5514975" cy="3185160"/>
          </a:xfrm>
          <a:custGeom>
            <a:avLst/>
            <a:gdLst>
              <a:gd name="sw" fmla="*/ 1 w 8685"/>
              <a:gd name="sh" fmla="*/ 1 h 5015"/>
              <a:gd name="mins" fmla="min sw sh"/>
              <a:gd name="dsw" fmla="+- 0 sw mins"/>
              <a:gd name="dsh" fmla="+- 0 sh mins"/>
              <a:gd name="p0x0" fmla="*/ 0 w 8685"/>
              <a:gd name="p0y0" fmla="*/ 0 h 5015"/>
              <a:gd name="p0x1" fmla="*/ 8445 w 8685"/>
              <a:gd name="p0y1" fmla="*/ 0 h 5015"/>
              <a:gd name="p0x2" fmla="*/ 8577 w 8685"/>
              <a:gd name="p0y2" fmla="*/ 0 h 5015"/>
              <a:gd name="p0x3" fmla="*/ 8685 w 8685"/>
              <a:gd name="p0y3" fmla="*/ 107 h 5015"/>
              <a:gd name="p0x4" fmla="*/ 8685 w 8685"/>
              <a:gd name="p0y4" fmla="*/ 240 h 5015"/>
              <a:gd name="p0x5" fmla="*/ 8685 w 8685"/>
              <a:gd name="p0y5" fmla="*/ 4775 h 5015"/>
              <a:gd name="p0x6" fmla="*/ 8685 w 8685"/>
              <a:gd name="p0y6" fmla="*/ 4908 h 5015"/>
              <a:gd name="p0x7" fmla="*/ 8577 w 8685"/>
              <a:gd name="p0y7" fmla="*/ 5015 h 5015"/>
              <a:gd name="p0x8" fmla="*/ 8445 w 8685"/>
              <a:gd name="p0y8" fmla="*/ 5015 h 5015"/>
              <a:gd name="p0x9" fmla="*/ 0 w 8685"/>
              <a:gd name="p0y9" fmla="*/ 5015 h 5015"/>
              <a:gd name="p0x10" fmla="*/ 0 w 8685"/>
              <a:gd name="p0y10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5C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513139" y="2772699"/>
            <a:ext cx="269022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方法二：拆成</a:t>
            </a:r>
            <a:r>
              <a:rPr lang="en-US" altLang="zh-CN"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+ 3</a:t>
            </a:r>
            <a:endParaRPr lang="en-US" altLang="zh-CN"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985369" y="3222279"/>
            <a:ext cx="17457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 = 6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+ 6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endParaRPr lang="en-US" altLang="zh-CN"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073180" y="3460404"/>
            <a:ext cx="157006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sz="150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24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 + </a:t>
            </a:r>
            <a:r>
              <a:rPr sz="150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18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42</a:t>
            </a:r>
            <a:endParaRPr sz="1500" b="1">
              <a:solidFill>
                <a:srgbClr val="B86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497585" y="3827116"/>
            <a:ext cx="27213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，同样可以得出结果</a:t>
            </a:r>
            <a:endParaRPr lang="zh-CN" altLang="en-US"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4"/>
            </p:custDataLst>
          </p:nvPr>
        </p:nvSpPr>
        <p:spPr>
          <a:xfrm>
            <a:off x="571500" y="5553075"/>
            <a:ext cx="11049000" cy="619125"/>
          </a:xfrm>
          <a:custGeom>
            <a:avLst/>
            <a:gdLst>
              <a:gd name="sw" fmla="*/ 1 w 17400"/>
              <a:gd name="sh" fmla="*/ 1 h 975"/>
              <a:gd name="mins" fmla="min sw sh"/>
              <a:gd name="dsw" fmla="+- 0 sw mins"/>
              <a:gd name="dsh" fmla="+- 0 sh mins"/>
              <a:gd name="p0x0" fmla="*/ 120 w 17400"/>
              <a:gd name="p0y0" fmla="*/ 0 h 975"/>
              <a:gd name="p0x1" fmla="*/ 17280 w 17400"/>
              <a:gd name="p0y1" fmla="*/ 0 h 975"/>
              <a:gd name="p0x2" fmla="*/ 17346 w 17400"/>
              <a:gd name="p0y2" fmla="*/ 0 h 975"/>
              <a:gd name="p0x3" fmla="*/ 17400 w 17400"/>
              <a:gd name="p0y3" fmla="*/ 53 h 975"/>
              <a:gd name="p0x4" fmla="*/ 17400 w 17400"/>
              <a:gd name="p0y4" fmla="*/ 120 h 975"/>
              <a:gd name="p0x5" fmla="*/ 17400 w 17400"/>
              <a:gd name="p0y5" fmla="*/ 855 h 975"/>
              <a:gd name="p0x6" fmla="*/ 17400 w 17400"/>
              <a:gd name="p0y6" fmla="*/ 921 h 975"/>
              <a:gd name="p0x7" fmla="*/ 17346 w 17400"/>
              <a:gd name="p0y7" fmla="*/ 975 h 975"/>
              <a:gd name="p0x8" fmla="*/ 17280 w 17400"/>
              <a:gd name="p0y8" fmla="*/ 975 h 975"/>
              <a:gd name="p0x9" fmla="*/ 120 w 17400"/>
              <a:gd name="p0y9" fmla="*/ 975 h 975"/>
              <a:gd name="p0x10" fmla="*/ 53 w 17400"/>
              <a:gd name="p0y10" fmla="*/ 975 h 975"/>
              <a:gd name="p0x11" fmla="*/ 0 w 17400"/>
              <a:gd name="p0y11" fmla="*/ 921 h 975"/>
              <a:gd name="p0x12" fmla="*/ 0 w 17400"/>
              <a:gd name="p0y12" fmla="*/ 855 h 975"/>
              <a:gd name="p0x13" fmla="*/ 0 w 17400"/>
              <a:gd name="p0y13" fmla="*/ 120 h 975"/>
              <a:gd name="p0x14" fmla="*/ 0 w 17400"/>
              <a:gd name="p0y14" fmla="*/ 53 h 975"/>
              <a:gd name="p0x15" fmla="*/ 53 w 17400"/>
              <a:gd name="p0y15" fmla="*/ 0 h 975"/>
              <a:gd name="p0x16" fmla="*/ 120 w 17400"/>
              <a:gd name="p0y1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762000" y="5729288"/>
            <a:ext cx="10668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这个</a:t>
            </a:r>
            <a:r>
              <a:rPr lang="en-US" altLang="zh-CN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拆分法</a:t>
            </a:r>
            <a:r>
              <a:rPr lang="en-US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不仅帮你推算，还能让你更懂乘法的含义</a:t>
            </a:r>
            <a:endParaRPr lang="zh-CN" altLang="en-US" sz="15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5867400" y="319341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171450" dist="38100" dir="5399999" algn="ctr" rotWithShape="0">
              <a:srgbClr val="B86A3A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961380" y="3296285"/>
            <a:ext cx="459740" cy="252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16801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七星连珠</a:t>
            </a:r>
            <a:endParaRPr sz="4200" b="1" spc="84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62463"/>
            <a:ext cx="3326902" cy="101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一周七天，口诀相连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  <a:spcAft>
                <a:spcPts val="415"/>
              </a:spcAft>
            </a:pPr>
            <a:r>
              <a:rPr lang="zh-CN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用生活中的“星期”巧记</a:t>
            </a:r>
            <a:r>
              <a:rPr lang="en-US" altLang="zh-CN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altLang="en-US"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用生活中的</a:t>
            </a:r>
            <a:r>
              <a:rPr lang="en-US" altLang="zh-CN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星期</a:t>
            </a:r>
            <a:r>
              <a:rPr lang="en-US" altLang="zh-CN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巧记</a:t>
            </a:r>
            <a:r>
              <a:rPr lang="en-US" altLang="zh-CN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altLang="en-US"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3906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409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7573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B86A3A">
                    <a:alpha val="3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B86A3A">
                  <a:alpha val="3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38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一个星期有几天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241652" y="1946034"/>
            <a:ext cx="293541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个星期有</a:t>
            </a:r>
            <a:r>
              <a:rPr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天，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个星期有</a:t>
            </a:r>
            <a:r>
              <a:rPr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14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</a:t>
            </a:r>
            <a:endParaRPr lang="en-US" altLang="zh-CN"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581025" y="2259330"/>
          <a:ext cx="6266258" cy="4217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1294"/>
                <a:gridCol w="3144964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口诀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算式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一七得七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7</a:t>
                      </a:r>
                      <a:endParaRPr lang="en-US" altLang="zh-CN"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二七十四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14</a:t>
                      </a:r>
                      <a:endParaRPr lang="en-US" altLang="zh-CN"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三七二十一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21</a:t>
                      </a:r>
                      <a:endParaRPr lang="en-US" altLang="zh-CN"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四七二十八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28</a:t>
                      </a:r>
                      <a:endParaRPr lang="en-US" altLang="zh-CN"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五七三十五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35</a:t>
                      </a:r>
                      <a:endParaRPr lang="en-US" altLang="zh-CN"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六七四十二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42</a:t>
                      </a:r>
                      <a:endParaRPr lang="en-US" altLang="zh-CN"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七七</a:t>
                      </a:r>
                      <a:r>
                        <a:rPr sz="1500" b="1">
                          <a:solidFill>
                            <a:srgbClr val="B86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四十九</a:t>
                      </a:r>
                      <a:endParaRPr sz="1500" b="1">
                        <a:solidFill>
                          <a:srgbClr val="B86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7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7 = </a:t>
                      </a:r>
                      <a:r>
                        <a:rPr sz="1500" b="1">
                          <a:solidFill>
                            <a:srgbClr val="B86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49</a:t>
                      </a:r>
                      <a:endParaRPr sz="1500" b="1">
                        <a:solidFill>
                          <a:srgbClr val="B86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35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七八</a:t>
                      </a:r>
                      <a:r>
                        <a:rPr sz="1500" b="1">
                          <a:solidFill>
                            <a:srgbClr val="B86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五十六</a:t>
                      </a:r>
                      <a:endParaRPr sz="1500" b="1">
                        <a:solidFill>
                          <a:srgbClr val="B86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7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8 = </a:t>
                      </a:r>
                      <a:r>
                        <a:rPr sz="1500" b="1">
                          <a:solidFill>
                            <a:srgbClr val="B86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56</a:t>
                      </a:r>
                      <a:endParaRPr sz="1500" b="1">
                        <a:solidFill>
                          <a:srgbClr val="B86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1872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七九</a:t>
                      </a:r>
                      <a:r>
                        <a:rPr sz="1500" b="1">
                          <a:solidFill>
                            <a:srgbClr val="B86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六十三</a:t>
                      </a:r>
                      <a:endParaRPr sz="1500" b="1">
                        <a:solidFill>
                          <a:srgbClr val="B86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7 </a:t>
                      </a:r>
                      <a:r>
                        <a:rPr lang="zh-CN" altLang="en-US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9 = </a:t>
                      </a:r>
                      <a:r>
                        <a:rPr sz="1500" b="1">
                          <a:solidFill>
                            <a:srgbClr val="B86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63</a:t>
                      </a:r>
                      <a:endParaRPr sz="1500" b="1">
                        <a:solidFill>
                          <a:srgbClr val="B86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165225"/>
            <a:ext cx="11049000" cy="504825"/>
          </a:xfrm>
          <a:custGeom>
            <a:avLst/>
            <a:gdLst>
              <a:gd name="sw" fmla="*/ 1 w 17400"/>
              <a:gd name="sh" fmla="*/ 1 h 795"/>
              <a:gd name="mins" fmla="min sw sh"/>
              <a:gd name="dsw" fmla="+- 0 sw mins"/>
              <a:gd name="dsh" fmla="+- 0 sh mins"/>
              <a:gd name="p0x0" fmla="*/ 120 w 17400"/>
              <a:gd name="p0y0" fmla="*/ 0 h 795"/>
              <a:gd name="p0x1" fmla="*/ 17280 w 17400"/>
              <a:gd name="p0y1" fmla="*/ 0 h 795"/>
              <a:gd name="p0x2" fmla="*/ 17346 w 17400"/>
              <a:gd name="p0y2" fmla="*/ 0 h 795"/>
              <a:gd name="p0x3" fmla="*/ 17400 w 17400"/>
              <a:gd name="p0y3" fmla="*/ 53 h 795"/>
              <a:gd name="p0x4" fmla="*/ 17400 w 17400"/>
              <a:gd name="p0y4" fmla="*/ 120 h 795"/>
              <a:gd name="p0x5" fmla="*/ 17400 w 17400"/>
              <a:gd name="p0y5" fmla="*/ 675 h 795"/>
              <a:gd name="p0x6" fmla="*/ 17400 w 17400"/>
              <a:gd name="p0y6" fmla="*/ 741 h 795"/>
              <a:gd name="p0x7" fmla="*/ 17346 w 17400"/>
              <a:gd name="p0y7" fmla="*/ 795 h 795"/>
              <a:gd name="p0x8" fmla="*/ 17280 w 17400"/>
              <a:gd name="p0y8" fmla="*/ 795 h 795"/>
              <a:gd name="p0x9" fmla="*/ 120 w 17400"/>
              <a:gd name="p0y9" fmla="*/ 795 h 795"/>
              <a:gd name="p0x10" fmla="*/ 53 w 17400"/>
              <a:gd name="p0y10" fmla="*/ 795 h 795"/>
              <a:gd name="p0x11" fmla="*/ 0 w 17400"/>
              <a:gd name="p0y11" fmla="*/ 741 h 795"/>
              <a:gd name="p0x12" fmla="*/ 0 w 17400"/>
              <a:gd name="p0y12" fmla="*/ 675 h 795"/>
              <a:gd name="p0x13" fmla="*/ 0 w 17400"/>
              <a:gd name="p0y13" fmla="*/ 120 h 795"/>
              <a:gd name="p0x14" fmla="*/ 0 w 17400"/>
              <a:gd name="p0y14" fmla="*/ 53 h 795"/>
              <a:gd name="p0x15" fmla="*/ 53 w 17400"/>
              <a:gd name="p0y15" fmla="*/ 0 h 795"/>
              <a:gd name="p0x16" fmla="*/ 120 w 1740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62000" y="1284684"/>
            <a:ext cx="45004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一周七天，每天记一句，</a:t>
            </a:r>
            <a:r>
              <a:rPr lang="zh-CN"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一周就能背下</a:t>
            </a:r>
            <a:r>
              <a:rPr lang="en-US" altLang="zh-CN"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的口诀！</a:t>
            </a:r>
            <a:endParaRPr lang="zh-CN" altLang="en-US" sz="1500" b="1">
              <a:solidFill>
                <a:srgbClr val="FCE4C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9829165" y="12795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9905847" y="1318022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乘法口诀</a:t>
            </a:r>
            <a:endParaRPr sz="12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10667365" y="12795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0744124" y="1318022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七的倍数</a:t>
            </a:r>
            <a:endParaRPr sz="12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080250" y="1964055"/>
            <a:ext cx="4535170" cy="3850640"/>
          </a:xfrm>
          <a:custGeom>
            <a:avLst/>
            <a:gdLst>
              <a:gd name="sw" fmla="*/ 1 w 7141"/>
              <a:gd name="sh" fmla="*/ 1 h 6063"/>
              <a:gd name="mins" fmla="min sw sh"/>
              <a:gd name="dsw" fmla="+- 0 sw mins"/>
              <a:gd name="dsh" fmla="+- 0 sh mins"/>
              <a:gd name="p0x0" fmla="*/ 120 w 7141"/>
              <a:gd name="p0y0" fmla="*/ 0 h 6063"/>
              <a:gd name="p0x1" fmla="*/ 7021 w 7141"/>
              <a:gd name="p0y1" fmla="*/ 0 h 6063"/>
              <a:gd name="p0x2" fmla="*/ 7088 w 7141"/>
              <a:gd name="p0y2" fmla="*/ 0 h 6063"/>
              <a:gd name="p0x3" fmla="*/ 7141 w 7141"/>
              <a:gd name="p0y3" fmla="*/ 53 h 6063"/>
              <a:gd name="p0x4" fmla="*/ 7141 w 7141"/>
              <a:gd name="p0y4" fmla="*/ 120 h 6063"/>
              <a:gd name="p0x5" fmla="*/ 7141 w 7141"/>
              <a:gd name="p0y5" fmla="*/ 5943 h 6063"/>
              <a:gd name="p0x6" fmla="*/ 7141 w 7141"/>
              <a:gd name="p0y6" fmla="*/ 6009 h 6063"/>
              <a:gd name="p0x7" fmla="*/ 7088 w 7141"/>
              <a:gd name="p0y7" fmla="*/ 6063 h 6063"/>
              <a:gd name="p0x8" fmla="*/ 7021 w 7141"/>
              <a:gd name="p0y8" fmla="*/ 6063 h 6063"/>
              <a:gd name="p0x9" fmla="*/ 120 w 7141"/>
              <a:gd name="p0y9" fmla="*/ 6063 h 6063"/>
              <a:gd name="p0x10" fmla="*/ 53 w 7141"/>
              <a:gd name="p0y10" fmla="*/ 6063 h 6063"/>
              <a:gd name="p0x11" fmla="*/ 0 w 7141"/>
              <a:gd name="p0y11" fmla="*/ 6009 h 6063"/>
              <a:gd name="p0x12" fmla="*/ 0 w 7141"/>
              <a:gd name="p0y12" fmla="*/ 5943 h 6063"/>
              <a:gd name="p0x13" fmla="*/ 0 w 7141"/>
              <a:gd name="p0y13" fmla="*/ 120 h 6063"/>
              <a:gd name="p0x14" fmla="*/ 0 w 7141"/>
              <a:gd name="p0y14" fmla="*/ 53 h 6063"/>
              <a:gd name="p0x15" fmla="*/ 53 w 7141"/>
              <a:gd name="p0y15" fmla="*/ 0 h 6063"/>
              <a:gd name="p0x16" fmla="*/ 120 w 7141"/>
              <a:gd name="p0y16" fmla="*/ 0 h 60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005221" y="356115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发现规律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288093" y="3865959"/>
            <a:ext cx="212006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21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相邻两句相差</a:t>
            </a:r>
            <a:r>
              <a:rPr lang="en-US" altLang="zh-CN" sz="21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21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endParaRPr sz="21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075805" y="6009640"/>
            <a:ext cx="4544060" cy="466725"/>
          </a:xfrm>
          <a:custGeom>
            <a:avLst/>
            <a:gdLst>
              <a:gd name="sw" fmla="*/ 1 w 7156"/>
              <a:gd name="sh" fmla="*/ 1 h 735"/>
              <a:gd name="mins" fmla="min sw sh"/>
              <a:gd name="dsw" fmla="+- 0 sw mins"/>
              <a:gd name="dsh" fmla="+- 0 sh mins"/>
              <a:gd name="p0x0" fmla="*/ 120 w 7156"/>
              <a:gd name="p0y0" fmla="*/ 0 h 735"/>
              <a:gd name="p0x1" fmla="*/ 7036 w 7156"/>
              <a:gd name="p0y1" fmla="*/ 0 h 735"/>
              <a:gd name="p0x2" fmla="*/ 7103 w 7156"/>
              <a:gd name="p0y2" fmla="*/ 0 h 735"/>
              <a:gd name="p0x3" fmla="*/ 7156 w 7156"/>
              <a:gd name="p0y3" fmla="*/ 53 h 735"/>
              <a:gd name="p0x4" fmla="*/ 7156 w 7156"/>
              <a:gd name="p0y4" fmla="*/ 120 h 735"/>
              <a:gd name="p0x5" fmla="*/ 7156 w 7156"/>
              <a:gd name="p0y5" fmla="*/ 615 h 735"/>
              <a:gd name="p0x6" fmla="*/ 7156 w 7156"/>
              <a:gd name="p0y6" fmla="*/ 681 h 735"/>
              <a:gd name="p0x7" fmla="*/ 7103 w 7156"/>
              <a:gd name="p0y7" fmla="*/ 735 h 735"/>
              <a:gd name="p0x8" fmla="*/ 7036 w 7156"/>
              <a:gd name="p0y8" fmla="*/ 735 h 735"/>
              <a:gd name="p0x9" fmla="*/ 120 w 7156"/>
              <a:gd name="p0y9" fmla="*/ 735 h 735"/>
              <a:gd name="p0x10" fmla="*/ 53 w 7156"/>
              <a:gd name="p0y10" fmla="*/ 735 h 735"/>
              <a:gd name="p0x11" fmla="*/ 0 w 7156"/>
              <a:gd name="p0y11" fmla="*/ 681 h 735"/>
              <a:gd name="p0x12" fmla="*/ 0 w 7156"/>
              <a:gd name="p0y12" fmla="*/ 615 h 735"/>
              <a:gd name="p0x13" fmla="*/ 0 w 7156"/>
              <a:gd name="p0y13" fmla="*/ 120 h 735"/>
              <a:gd name="p0x14" fmla="*/ 0 w 7156"/>
              <a:gd name="p0y14" fmla="*/ 53 h 735"/>
              <a:gd name="p0x15" fmla="*/ 53 w 7156"/>
              <a:gd name="p0y15" fmla="*/ 0 h 735"/>
              <a:gd name="p0x16" fmla="*/ 120 w 7156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097916" y="6110211"/>
            <a:ext cx="45004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一周七天，每天记一句，</a:t>
            </a:r>
            <a:r>
              <a:rPr lang="zh-CN"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一周就能背下</a:t>
            </a:r>
            <a:r>
              <a:rPr lang="en-US" altLang="zh-CN"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的口诀！</a:t>
            </a:r>
            <a:endParaRPr lang="zh-CN" altLang="en-US" sz="1500" b="1">
              <a:solidFill>
                <a:srgbClr val="FCE4C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7</a:t>
            </a:r>
            <a:r>
              <a:rPr lang="zh-CN"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的口诀巧记忆</a:t>
            </a:r>
            <a:endParaRPr lang="zh-CN"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789808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试试用拆分法推算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7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：把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5=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35</a:t>
            </a:r>
            <a:r>
              <a:rPr 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21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35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+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21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56</a:t>
            </a:r>
            <a:endParaRPr b="1">
              <a:solidFill>
                <a:srgbClr val="FCE4C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24075"/>
            <a:ext cx="5457825" cy="3037840"/>
          </a:xfrm>
          <a:custGeom>
            <a:avLst/>
            <a:gdLst>
              <a:gd name="sw" fmla="*/ 1 w 8595"/>
              <a:gd name="sh" fmla="*/ 1 h 4783"/>
              <a:gd name="mins" fmla="min sw sh"/>
              <a:gd name="dsw" fmla="+- 0 sw mins"/>
              <a:gd name="dsh" fmla="+- 0 sh mins"/>
              <a:gd name="p0x0" fmla="*/ 120 w 8595"/>
              <a:gd name="p0y0" fmla="*/ 0 h 4783"/>
              <a:gd name="p0x1" fmla="*/ 8475 w 8595"/>
              <a:gd name="p0y1" fmla="*/ 0 h 4783"/>
              <a:gd name="p0x2" fmla="*/ 8541 w 8595"/>
              <a:gd name="p0y2" fmla="*/ 0 h 4783"/>
              <a:gd name="p0x3" fmla="*/ 8595 w 8595"/>
              <a:gd name="p0y3" fmla="*/ 53 h 4783"/>
              <a:gd name="p0x4" fmla="*/ 8595 w 8595"/>
              <a:gd name="p0y4" fmla="*/ 120 h 4783"/>
              <a:gd name="p0x5" fmla="*/ 8595 w 8595"/>
              <a:gd name="p0y5" fmla="*/ 4663 h 4783"/>
              <a:gd name="p0x6" fmla="*/ 8595 w 8595"/>
              <a:gd name="p0y6" fmla="*/ 4730 h 4783"/>
              <a:gd name="p0x7" fmla="*/ 8541 w 8595"/>
              <a:gd name="p0y7" fmla="*/ 4783 h 4783"/>
              <a:gd name="p0x8" fmla="*/ 8475 w 8595"/>
              <a:gd name="p0y8" fmla="*/ 4783 h 4783"/>
              <a:gd name="p0x9" fmla="*/ 120 w 8595"/>
              <a:gd name="p0y9" fmla="*/ 4783 h 4783"/>
              <a:gd name="p0x10" fmla="*/ 53 w 8595"/>
              <a:gd name="p0y10" fmla="*/ 4783 h 4783"/>
              <a:gd name="p0x11" fmla="*/ 0 w 8595"/>
              <a:gd name="p0y11" fmla="*/ 4730 h 4783"/>
              <a:gd name="p0x12" fmla="*/ 0 w 8595"/>
              <a:gd name="p0y12" fmla="*/ 4663 h 4783"/>
              <a:gd name="p0x13" fmla="*/ 0 w 8595"/>
              <a:gd name="p0y13" fmla="*/ 120 h 4783"/>
              <a:gd name="p0x14" fmla="*/ 0 w 8595"/>
              <a:gd name="p0y14" fmla="*/ 53 h 4783"/>
              <a:gd name="p0x15" fmla="*/ 53 w 8595"/>
              <a:gd name="p0y15" fmla="*/ 0 h 4783"/>
              <a:gd name="p0x16" fmla="*/ 120 w 859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03745"/>
            <a:ext cx="5067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拆分法：把大数变小数</a:t>
            </a:r>
            <a:endParaRPr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7673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ad9d9e93-8763-11f1-baa8-3214c16bcc47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35" b="135"/>
          <a:stretch>
            <a:fillRect/>
          </a:stretch>
        </p:blipFill>
        <p:spPr>
          <a:xfrm>
            <a:off x="838200" y="283400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2753325"/>
            <a:ext cx="24829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endParaRPr lang="en-US" altLang="zh-CN"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3028598"/>
            <a:ext cx="28258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35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21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35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+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21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56</a:t>
            </a:r>
            <a:endParaRPr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432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ad9d9f42-8763-11f1-baa8-3214c16bcc47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21" b="121"/>
          <a:stretch>
            <a:fillRect/>
          </a:stretch>
        </p:blipFill>
        <p:spPr>
          <a:xfrm>
            <a:off x="838200" y="349885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28725" y="3418141"/>
            <a:ext cx="16695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endParaRPr lang="en-US" altLang="zh-CN"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28725" y="3693414"/>
            <a:ext cx="1841011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28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28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+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28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56</a:t>
            </a:r>
            <a:endParaRPr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6157595" y="2124075"/>
            <a:ext cx="5457825" cy="3037840"/>
          </a:xfrm>
          <a:custGeom>
            <a:avLst/>
            <a:gdLst>
              <a:gd name="sw" fmla="*/ 1 w 8595"/>
              <a:gd name="sh" fmla="*/ 1 h 4783"/>
              <a:gd name="mins" fmla="min sw sh"/>
              <a:gd name="dsw" fmla="+- 0 sw mins"/>
              <a:gd name="dsh" fmla="+- 0 sh mins"/>
              <a:gd name="p0x0" fmla="*/ 120 w 8595"/>
              <a:gd name="p0y0" fmla="*/ 0 h 4783"/>
              <a:gd name="p0x1" fmla="*/ 8475 w 8595"/>
              <a:gd name="p0y1" fmla="*/ 0 h 4783"/>
              <a:gd name="p0x2" fmla="*/ 8541 w 8595"/>
              <a:gd name="p0y2" fmla="*/ 0 h 4783"/>
              <a:gd name="p0x3" fmla="*/ 8595 w 8595"/>
              <a:gd name="p0y3" fmla="*/ 53 h 4783"/>
              <a:gd name="p0x4" fmla="*/ 8595 w 8595"/>
              <a:gd name="p0y4" fmla="*/ 120 h 4783"/>
              <a:gd name="p0x5" fmla="*/ 8595 w 8595"/>
              <a:gd name="p0y5" fmla="*/ 4663 h 4783"/>
              <a:gd name="p0x6" fmla="*/ 8595 w 8595"/>
              <a:gd name="p0y6" fmla="*/ 4730 h 4783"/>
              <a:gd name="p0x7" fmla="*/ 8541 w 8595"/>
              <a:gd name="p0y7" fmla="*/ 4783 h 4783"/>
              <a:gd name="p0x8" fmla="*/ 8475 w 8595"/>
              <a:gd name="p0y8" fmla="*/ 4783 h 4783"/>
              <a:gd name="p0x9" fmla="*/ 120 w 8595"/>
              <a:gd name="p0y9" fmla="*/ 4783 h 4783"/>
              <a:gd name="p0x10" fmla="*/ 53 w 8595"/>
              <a:gd name="p0y10" fmla="*/ 4783 h 4783"/>
              <a:gd name="p0x11" fmla="*/ 0 w 8595"/>
              <a:gd name="p0y11" fmla="*/ 4730 h 4783"/>
              <a:gd name="p0x12" fmla="*/ 0 w 8595"/>
              <a:gd name="p0y12" fmla="*/ 4663 h 4783"/>
              <a:gd name="p0x13" fmla="*/ 0 w 8595"/>
              <a:gd name="p0y13" fmla="*/ 120 h 4783"/>
              <a:gd name="p0x14" fmla="*/ 0 w 8595"/>
              <a:gd name="p0y14" fmla="*/ 53 h 4783"/>
              <a:gd name="p0x15" fmla="*/ 53 w 8595"/>
              <a:gd name="p0y15" fmla="*/ 0 h 4783"/>
              <a:gd name="p0x16" fmla="*/ 120 w 859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353175" y="2303745"/>
            <a:ext cx="5067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文化故事：古人早就帮你记好啦</a:t>
            </a:r>
            <a:endParaRPr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353175" y="27673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ad9d9f38-8763-11f1-baa8-3214c16bcc47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35" b="135"/>
          <a:stretch>
            <a:fillRect/>
          </a:stretch>
        </p:blipFill>
        <p:spPr>
          <a:xfrm>
            <a:off x="6419850" y="2834005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810375" y="2753325"/>
            <a:ext cx="389974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孙悟空炼丹炉</a:t>
            </a:r>
            <a:endParaRPr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810375" y="3028598"/>
            <a:ext cx="42426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被炼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七七四十九天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49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），记住故事就不会忘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353175" y="3432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ad9d9fe0-8763-11f1-baa8-3214c16bcc47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121" b="121"/>
          <a:stretch>
            <a:fillRect/>
          </a:stretch>
        </p:blipFill>
        <p:spPr>
          <a:xfrm>
            <a:off x="6419850" y="3498850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6810375" y="3418141"/>
            <a:ext cx="17130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俗语</a:t>
            </a:r>
            <a:r>
              <a:rPr lang="en-US" alt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三七二十一</a:t>
            </a:r>
            <a:r>
              <a:rPr lang="en-US" alt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810375" y="3693414"/>
            <a:ext cx="14992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正好对应</a:t>
            </a:r>
            <a:r>
              <a:rPr 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7=21</a:t>
            </a:r>
            <a:endParaRPr lang="en-US" altLang="zh-CN"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571500" y="560260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762000" y="577826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口诀不用死记硬背，找到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规律和方法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，你也能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过目不忘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16801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八九登峰</a:t>
            </a:r>
            <a:endParaRPr sz="4200" b="1" spc="84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62463"/>
            <a:ext cx="3981450" cy="101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攀登口诀高峰，八九不离十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  <a:spcAft>
                <a:spcPts val="415"/>
              </a:spcAft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挑战最难的两组口诀，发现手指记忆法的奥秘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挑战最难的两组口诀，发现手指记忆法的奥秘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3906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409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7573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B86A3A">
                    <a:alpha val="3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B86A3A">
                  <a:alpha val="3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38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买足球和篮球算价钱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652634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足球每个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 </a:t>
            </a:r>
            <a:r>
              <a:rPr lang="zh-CN" altLang="en-US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，篮球每个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 </a:t>
            </a:r>
            <a:r>
              <a:rPr lang="zh-CN" altLang="en-US"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，买不同数量各需要多少钱？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5438775" cy="3136265"/>
          </a:xfrm>
          <a:custGeom>
            <a:avLst/>
            <a:gdLst>
              <a:gd name="sw" fmla="*/ 1 w 8565"/>
              <a:gd name="sh" fmla="*/ 1 h 4938"/>
              <a:gd name="mins" fmla="min sw sh"/>
              <a:gd name="dsw" fmla="+- 0 sw mins"/>
              <a:gd name="dsh" fmla="+- 0 sh mins"/>
              <a:gd name="p0x0" fmla="*/ 120 w 8565"/>
              <a:gd name="p0y0" fmla="*/ 0 h 4938"/>
              <a:gd name="p0x1" fmla="*/ 8445 w 8565"/>
              <a:gd name="p0y1" fmla="*/ 0 h 4938"/>
              <a:gd name="p0x2" fmla="*/ 8511 w 8565"/>
              <a:gd name="p0y2" fmla="*/ 0 h 4938"/>
              <a:gd name="p0x3" fmla="*/ 8565 w 8565"/>
              <a:gd name="p0y3" fmla="*/ 53 h 4938"/>
              <a:gd name="p0x4" fmla="*/ 8565 w 8565"/>
              <a:gd name="p0y4" fmla="*/ 120 h 4938"/>
              <a:gd name="p0x5" fmla="*/ 8565 w 8565"/>
              <a:gd name="p0y5" fmla="*/ 4818 h 4938"/>
              <a:gd name="p0x6" fmla="*/ 8565 w 8565"/>
              <a:gd name="p0y6" fmla="*/ 4884 h 4938"/>
              <a:gd name="p0x7" fmla="*/ 8511 w 8565"/>
              <a:gd name="p0y7" fmla="*/ 4938 h 4938"/>
              <a:gd name="p0x8" fmla="*/ 8445 w 8565"/>
              <a:gd name="p0y8" fmla="*/ 4938 h 4938"/>
              <a:gd name="p0x9" fmla="*/ 120 w 8565"/>
              <a:gd name="p0y9" fmla="*/ 4938 h 4938"/>
              <a:gd name="p0x10" fmla="*/ 53 w 8565"/>
              <a:gd name="p0y10" fmla="*/ 4938 h 4938"/>
              <a:gd name="p0x11" fmla="*/ 0 w 8565"/>
              <a:gd name="p0y11" fmla="*/ 4884 h 4938"/>
              <a:gd name="p0x12" fmla="*/ 0 w 8565"/>
              <a:gd name="p0y12" fmla="*/ 4818 h 4938"/>
              <a:gd name="p0x13" fmla="*/ 0 w 8565"/>
              <a:gd name="p0y13" fmla="*/ 120 h 4938"/>
              <a:gd name="p0x14" fmla="*/ 0 w 8565"/>
              <a:gd name="p0y14" fmla="*/ 53 h 4938"/>
              <a:gd name="p0x15" fmla="*/ 53 w 8565"/>
              <a:gd name="p0y15" fmla="*/ 0 h 4938"/>
              <a:gd name="p0x16" fmla="*/ 120 w 856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 w="9525" cmpd="sng">
            <a:solidFill>
              <a:srgbClr val="B86A3A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12683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 </a:t>
            </a:r>
            <a:r>
              <a:rPr lang="zh-CN" sz="2100" b="1" spc="42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sz="2100" b="1" spc="42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9381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904875" y="284083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一八得八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1953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04875" y="309800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二八十六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4524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04875" y="335518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三八二十四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7096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904875" y="361235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四八三十二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39668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04875" y="386953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五八四十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771525" y="42240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904875" y="412670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六八四十八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44811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04875" y="438388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七八五十六</a:t>
            </a:r>
            <a:endParaRPr sz="1500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771525" y="47383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904875" y="464105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八八六十四</a:t>
            </a:r>
            <a:endParaRPr sz="1500" b="1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71525" y="49955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04875" y="489823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4A2A14"/>
                </a:solidFill>
                <a:latin typeface="汉仪正圆-45W" panose="00020600040101010101" charset="-122"/>
                <a:ea typeface="汉仪正圆-45W" panose="00020600040101010101" charset="-122"/>
              </a:rPr>
              <a:t>八九七十二</a:t>
            </a:r>
            <a:endParaRPr sz="1500" b="1">
              <a:solidFill>
                <a:srgbClr val="4A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6176645" y="2222500"/>
            <a:ext cx="5438775" cy="3136265"/>
          </a:xfrm>
          <a:custGeom>
            <a:avLst/>
            <a:gdLst>
              <a:gd name="sw" fmla="*/ 1 w 8565"/>
              <a:gd name="sh" fmla="*/ 1 h 4938"/>
              <a:gd name="mins" fmla="min sw sh"/>
              <a:gd name="dsw" fmla="+- 0 sw mins"/>
              <a:gd name="dsh" fmla="+- 0 sh mins"/>
              <a:gd name="p0x0" fmla="*/ 120 w 8565"/>
              <a:gd name="p0y0" fmla="*/ 0 h 4938"/>
              <a:gd name="p0x1" fmla="*/ 8445 w 8565"/>
              <a:gd name="p0y1" fmla="*/ 0 h 4938"/>
              <a:gd name="p0x2" fmla="*/ 8511 w 8565"/>
              <a:gd name="p0y2" fmla="*/ 0 h 4938"/>
              <a:gd name="p0x3" fmla="*/ 8565 w 8565"/>
              <a:gd name="p0y3" fmla="*/ 53 h 4938"/>
              <a:gd name="p0x4" fmla="*/ 8565 w 8565"/>
              <a:gd name="p0y4" fmla="*/ 120 h 4938"/>
              <a:gd name="p0x5" fmla="*/ 8565 w 8565"/>
              <a:gd name="p0y5" fmla="*/ 4818 h 4938"/>
              <a:gd name="p0x6" fmla="*/ 8565 w 8565"/>
              <a:gd name="p0y6" fmla="*/ 4884 h 4938"/>
              <a:gd name="p0x7" fmla="*/ 8511 w 8565"/>
              <a:gd name="p0y7" fmla="*/ 4938 h 4938"/>
              <a:gd name="p0x8" fmla="*/ 8445 w 8565"/>
              <a:gd name="p0y8" fmla="*/ 4938 h 4938"/>
              <a:gd name="p0x9" fmla="*/ 120 w 8565"/>
              <a:gd name="p0y9" fmla="*/ 4938 h 4938"/>
              <a:gd name="p0x10" fmla="*/ 53 w 8565"/>
              <a:gd name="p0y10" fmla="*/ 4938 h 4938"/>
              <a:gd name="p0x11" fmla="*/ 0 w 8565"/>
              <a:gd name="p0y11" fmla="*/ 4884 h 4938"/>
              <a:gd name="p0x12" fmla="*/ 0 w 8565"/>
              <a:gd name="p0y12" fmla="*/ 4818 h 4938"/>
              <a:gd name="p0x13" fmla="*/ 0 w 8565"/>
              <a:gd name="p0y13" fmla="*/ 120 h 4938"/>
              <a:gd name="p0x14" fmla="*/ 0 w 8565"/>
              <a:gd name="p0y14" fmla="*/ 53 h 4938"/>
              <a:gd name="p0x15" fmla="*/ 53 w 8565"/>
              <a:gd name="p0y15" fmla="*/ 0 h 4938"/>
              <a:gd name="p0x16" fmla="*/ 120 w 856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372225" y="2412683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 </a:t>
            </a:r>
            <a:r>
              <a:rPr lang="zh-CN"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6372225" y="29381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505575" y="284083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一九得九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372225" y="31953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6505575" y="309800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二九十八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372225" y="34524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6505575" y="335518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三九二十七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6372225" y="37096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6505575" y="361235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四九三十六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6372225" y="39668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6505575" y="386953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五九四十五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6372225" y="42240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6505575" y="412670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六九五十四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6372225" y="44811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6505575" y="438388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七九六十三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6372225" y="47383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6505575" y="464105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八九七十二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2"/>
            </p:custDataLst>
          </p:nvPr>
        </p:nvSpPr>
        <p:spPr>
          <a:xfrm>
            <a:off x="6372225" y="49955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6505575" y="4898231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九九八十一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4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762000" y="5876573"/>
            <a:ext cx="4800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仔细观察积的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个位数字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，你发现了什么规律？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手指就是计算器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c325b61f-8763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5556" r="-5556"/>
          <a:stretch>
            <a:fillRect/>
          </a:stretch>
        </p:blipFill>
        <p:spPr>
          <a:xfrm>
            <a:off x="3648075" y="1219200"/>
            <a:ext cx="190500" cy="1905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4067175" y="1089660"/>
            <a:ext cx="254994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神奇发现</a:t>
            </a:r>
            <a:endParaRPr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067175" y="1413510"/>
            <a:ext cx="27213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用</a:t>
            </a:r>
            <a:r>
              <a:rPr lang="en-US"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根手指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就能记住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altLang="en-US"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3533775" y="1816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2632" b="-2632"/>
          <a:stretch>
            <a:fillRect/>
          </a:stretch>
        </p:blipFill>
        <p:spPr>
          <a:xfrm>
            <a:off x="3648075" y="1931035"/>
            <a:ext cx="190500" cy="1905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4067175" y="1802101"/>
            <a:ext cx="702847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手指记忆法</a:t>
            </a:r>
            <a:endParaRPr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4067175" y="2125951"/>
            <a:ext cx="73713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两手张开，从左到右数。算</a:t>
            </a:r>
            <a:r>
              <a:rPr lang="en-US"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时，弯曲第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根手指，左边剩</a:t>
            </a:r>
            <a:r>
              <a:rPr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根，右边剩</a:t>
            </a:r>
            <a:r>
              <a:rPr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答案就是</a:t>
            </a:r>
            <a:r>
              <a:rPr sz="1350" b="1">
                <a:solidFill>
                  <a:srgbClr val="B86A3A"/>
                </a:solidFill>
                <a:latin typeface="汉仪正圆-45W" panose="00020600040101010101" charset="-122"/>
                <a:ea typeface="汉仪正圆-45W" panose="00020600040101010101" charset="-122"/>
              </a:rPr>
              <a:t>36</a:t>
            </a:r>
            <a:endParaRPr sz="1350" b="1">
              <a:solidFill>
                <a:srgbClr val="B86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3538220" y="2534285"/>
            <a:ext cx="8077200" cy="3156585"/>
          </a:xfrm>
          <a:custGeom>
            <a:avLst/>
            <a:gdLst>
              <a:gd name="sw" fmla="*/ 1 w 12720"/>
              <a:gd name="sh" fmla="*/ 1 h 4971"/>
              <a:gd name="mins" fmla="min sw sh"/>
              <a:gd name="dsw" fmla="+- 0 sw mins"/>
              <a:gd name="dsh" fmla="+- 0 sh mins"/>
              <a:gd name="p0x0" fmla="*/ 120 w 12720"/>
              <a:gd name="p0y0" fmla="*/ 0 h 4971"/>
              <a:gd name="p0x1" fmla="*/ 12600 w 12720"/>
              <a:gd name="p0y1" fmla="*/ 0 h 4971"/>
              <a:gd name="p0x2" fmla="*/ 12666 w 12720"/>
              <a:gd name="p0y2" fmla="*/ 0 h 4971"/>
              <a:gd name="p0x3" fmla="*/ 12720 w 12720"/>
              <a:gd name="p0y3" fmla="*/ 53 h 4971"/>
              <a:gd name="p0x4" fmla="*/ 12720 w 12720"/>
              <a:gd name="p0y4" fmla="*/ 120 h 4971"/>
              <a:gd name="p0x5" fmla="*/ 12720 w 12720"/>
              <a:gd name="p0y5" fmla="*/ 4851 h 4971"/>
              <a:gd name="p0x6" fmla="*/ 12720 w 12720"/>
              <a:gd name="p0y6" fmla="*/ 4917 h 4971"/>
              <a:gd name="p0x7" fmla="*/ 12666 w 12720"/>
              <a:gd name="p0y7" fmla="*/ 4971 h 4971"/>
              <a:gd name="p0x8" fmla="*/ 12600 w 12720"/>
              <a:gd name="p0y8" fmla="*/ 4971 h 4971"/>
              <a:gd name="p0x9" fmla="*/ 120 w 12720"/>
              <a:gd name="p0y9" fmla="*/ 4971 h 4971"/>
              <a:gd name="p0x10" fmla="*/ 53 w 12720"/>
              <a:gd name="p0y10" fmla="*/ 4971 h 4971"/>
              <a:gd name="p0x11" fmla="*/ 0 w 12720"/>
              <a:gd name="p0y11" fmla="*/ 4917 h 4971"/>
              <a:gd name="p0x12" fmla="*/ 0 w 12720"/>
              <a:gd name="p0y12" fmla="*/ 4851 h 4971"/>
              <a:gd name="p0x13" fmla="*/ 0 w 12720"/>
              <a:gd name="p0y13" fmla="*/ 120 h 4971"/>
              <a:gd name="p0x14" fmla="*/ 0 w 12720"/>
              <a:gd name="p0y14" fmla="*/ 53 h 4971"/>
              <a:gd name="p0x15" fmla="*/ 53 w 12720"/>
              <a:gd name="p0y15" fmla="*/ 0 h 4971"/>
              <a:gd name="p0x16" fmla="*/ 120 w 12720"/>
              <a:gd name="p0y16" fmla="*/ 0 h 49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3733800" y="2713615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数字规律</a:t>
            </a:r>
            <a:endParaRPr sz="2100" b="1" spc="42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3733800" y="3176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3871595" y="3291205"/>
            <a:ext cx="142875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267200" y="3163195"/>
            <a:ext cx="369622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的倍数</a:t>
            </a:r>
            <a:endParaRPr lang="zh-CN"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4267200" y="3438468"/>
            <a:ext cx="4039124" cy="2971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10−1</a:t>
            </a:r>
            <a:r>
              <a:rPr sz="1350"/>
              <a:t> </a:t>
            </a:r>
            <a:r>
              <a:rPr 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20−2</a:t>
            </a:r>
            <a:r>
              <a:rPr sz="1350"/>
              <a:t> </a:t>
            </a:r>
            <a:r>
              <a:rPr 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30−3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……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3733800" y="3803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848100" y="3917950"/>
            <a:ext cx="190500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4267200" y="3789912"/>
            <a:ext cx="284149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十位与个位</a:t>
            </a:r>
            <a:endParaRPr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4267200" y="4065184"/>
            <a:ext cx="30129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的乘法，</a:t>
            </a:r>
            <a:r>
              <a:rPr 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积的十位和个位之和都是</a:t>
            </a:r>
            <a:r>
              <a:rPr lang="en-US" alt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9</a:t>
            </a:r>
            <a:endParaRPr lang="en-US" altLang="zh-CN"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3733800" y="44303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3848100" y="4544695"/>
            <a:ext cx="190500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4"/>
            </p:custDataLst>
          </p:nvPr>
        </p:nvSpPr>
        <p:spPr>
          <a:xfrm>
            <a:off x="4267200" y="4416628"/>
            <a:ext cx="24680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尝试发现</a:t>
            </a:r>
            <a:endParaRPr sz="1500" b="1" spc="30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4267200" y="4691901"/>
            <a:ext cx="26394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？十位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个位一定等于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9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6"/>
            </p:custDataLst>
          </p:nvPr>
        </p:nvSpPr>
        <p:spPr>
          <a:xfrm>
            <a:off x="3533775" y="581025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pathLst>
              <a:path w="12735" h="1050">
                <a:moveTo>
                  <a:pt x="120" y="0"/>
                </a:moveTo>
                <a:lnTo>
                  <a:pt x="12615" y="0"/>
                </a:lnTo>
                <a:cubicBezTo>
                  <a:pt x="12681" y="0"/>
                  <a:pt x="12735" y="54"/>
                  <a:pt x="12735" y="120"/>
                </a:cubicBezTo>
                <a:lnTo>
                  <a:pt x="12735" y="930"/>
                </a:lnTo>
                <a:cubicBezTo>
                  <a:pt x="12735" y="996"/>
                  <a:pt x="12681" y="1050"/>
                  <a:pt x="12615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3724275" y="5985510"/>
            <a:ext cx="5715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不用纸笔，伸出双手，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乘法口诀就藏在你的手指间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16801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融会贯通</a:t>
            </a:r>
            <a:endParaRPr sz="4200" b="1" spc="84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62463"/>
            <a:ext cx="3787159" cy="101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九九归一，万变不离其宗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  <a:spcAft>
                <a:spcPts val="415"/>
              </a:spcAft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整理乘法表，用口诀解决生活中的数学问题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整理乘法表，用口诀解决生活中的数学问题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3906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409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7573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B86A3A">
                    <a:alpha val="3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9000" b="1">
              <a:solidFill>
                <a:srgbClr val="B86A3A">
                  <a:alpha val="3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38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一起制作乘法表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5400667" cy="4298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035"/>
                <a:gridCol w="405035"/>
                <a:gridCol w="573806"/>
                <a:gridCol w="573806"/>
                <a:gridCol w="573806"/>
                <a:gridCol w="573806"/>
                <a:gridCol w="573806"/>
                <a:gridCol w="573806"/>
                <a:gridCol w="573806"/>
                <a:gridCol w="573955"/>
              </a:tblGrid>
              <a:tr h="4133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×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B86A3A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21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27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21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49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63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67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431973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27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45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54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63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72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81</a:t>
                      </a:r>
                      <a:endParaRPr sz="1500" b="0">
                        <a:solidFill>
                          <a:srgbClr val="3A2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19050" marB="19050" anchor="ctr">
                    <a:lnL w="9525">
                      <a:solidFill>
                        <a:srgbClr val="E8D5C0"/>
                      </a:solidFill>
                      <a:prstDash val="solid"/>
                    </a:lnL>
                    <a:lnR w="9525">
                      <a:solidFill>
                        <a:srgbClr val="E8D5C0"/>
                      </a:solidFill>
                      <a:prstDash val="solid"/>
                    </a:lnR>
                    <a:lnT w="9525">
                      <a:solidFill>
                        <a:srgbClr val="E8D5C0"/>
                      </a:solidFill>
                      <a:prstDash val="solid"/>
                    </a:lnT>
                    <a:lnB w="9525">
                      <a:solidFill>
                        <a:srgbClr val="E8D5C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6214745" y="1109345"/>
            <a:ext cx="5400675" cy="1350645"/>
          </a:xfrm>
          <a:custGeom>
            <a:avLst/>
            <a:gdLst>
              <a:gd name="sw" fmla="*/ 1 w 8505"/>
              <a:gd name="sh" fmla="*/ 1 h 2126"/>
              <a:gd name="mins" fmla="min sw sh"/>
              <a:gd name="dsw" fmla="+- 0 sw mins"/>
              <a:gd name="dsh" fmla="+- 0 sh mins"/>
              <a:gd name="p0x0" fmla="*/ 120 w 8505"/>
              <a:gd name="p0y0" fmla="*/ 0 h 2126"/>
              <a:gd name="p0x1" fmla="*/ 8385 w 8505"/>
              <a:gd name="p0y1" fmla="*/ 0 h 2126"/>
              <a:gd name="p0x2" fmla="*/ 8451 w 8505"/>
              <a:gd name="p0y2" fmla="*/ 0 h 2126"/>
              <a:gd name="p0x3" fmla="*/ 8505 w 8505"/>
              <a:gd name="p0y3" fmla="*/ 53 h 2126"/>
              <a:gd name="p0x4" fmla="*/ 8505 w 8505"/>
              <a:gd name="p0y4" fmla="*/ 120 h 2126"/>
              <a:gd name="p0x5" fmla="*/ 8505 w 8505"/>
              <a:gd name="p0y5" fmla="*/ 2006 h 2126"/>
              <a:gd name="p0x6" fmla="*/ 8505 w 8505"/>
              <a:gd name="p0y6" fmla="*/ 2072 h 2126"/>
              <a:gd name="p0x7" fmla="*/ 8451 w 8505"/>
              <a:gd name="p0y7" fmla="*/ 2126 h 2126"/>
              <a:gd name="p0x8" fmla="*/ 8385 w 8505"/>
              <a:gd name="p0y8" fmla="*/ 2126 h 2126"/>
              <a:gd name="p0x9" fmla="*/ 120 w 8505"/>
              <a:gd name="p0y9" fmla="*/ 2126 h 2126"/>
              <a:gd name="p0x10" fmla="*/ 53 w 8505"/>
              <a:gd name="p0y10" fmla="*/ 2126 h 2126"/>
              <a:gd name="p0x11" fmla="*/ 0 w 8505"/>
              <a:gd name="p0y11" fmla="*/ 2072 h 2126"/>
              <a:gd name="p0x12" fmla="*/ 0 w 8505"/>
              <a:gd name="p0y12" fmla="*/ 2006 h 2126"/>
              <a:gd name="p0x13" fmla="*/ 0 w 8505"/>
              <a:gd name="p0y13" fmla="*/ 120 h 2126"/>
              <a:gd name="p0x14" fmla="*/ 0 w 8505"/>
              <a:gd name="p0y14" fmla="*/ 53 h 2126"/>
              <a:gd name="p0x15" fmla="*/ 53 w 8505"/>
              <a:gd name="p0y15" fmla="*/ 0 h 2126"/>
              <a:gd name="p0x16" fmla="*/ 120 w 8505"/>
              <a:gd name="p0y16" fmla="*/ 0 h 21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334125" y="12287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400800" y="1290320"/>
            <a:ext cx="209550" cy="2146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6791325" y="124206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变化规律</a:t>
            </a:r>
            <a:endParaRPr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6791325" y="1594485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每一行每一列的数字都有规律变化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6214745" y="2583815"/>
            <a:ext cx="5400675" cy="1350010"/>
          </a:xfrm>
          <a:custGeom>
            <a:avLst/>
            <a:gdLst>
              <a:gd name="sw" fmla="*/ 1 w 8505"/>
              <a:gd name="sh" fmla="*/ 1 h 2126"/>
              <a:gd name="mins" fmla="min sw sh"/>
              <a:gd name="dsw" fmla="+- 0 sw mins"/>
              <a:gd name="dsh" fmla="+- 0 sh mins"/>
              <a:gd name="p0x0" fmla="*/ 120 w 8505"/>
              <a:gd name="p0y0" fmla="*/ 0 h 2126"/>
              <a:gd name="p0x1" fmla="*/ 8385 w 8505"/>
              <a:gd name="p0y1" fmla="*/ 0 h 2126"/>
              <a:gd name="p0x2" fmla="*/ 8451 w 8505"/>
              <a:gd name="p0y2" fmla="*/ 0 h 2126"/>
              <a:gd name="p0x3" fmla="*/ 8505 w 8505"/>
              <a:gd name="p0y3" fmla="*/ 53 h 2126"/>
              <a:gd name="p0x4" fmla="*/ 8505 w 8505"/>
              <a:gd name="p0y4" fmla="*/ 120 h 2126"/>
              <a:gd name="p0x5" fmla="*/ 8505 w 8505"/>
              <a:gd name="p0y5" fmla="*/ 2006 h 2126"/>
              <a:gd name="p0x6" fmla="*/ 8505 w 8505"/>
              <a:gd name="p0y6" fmla="*/ 2072 h 2126"/>
              <a:gd name="p0x7" fmla="*/ 8451 w 8505"/>
              <a:gd name="p0y7" fmla="*/ 2126 h 2126"/>
              <a:gd name="p0x8" fmla="*/ 8385 w 8505"/>
              <a:gd name="p0y8" fmla="*/ 2126 h 2126"/>
              <a:gd name="p0x9" fmla="*/ 120 w 8505"/>
              <a:gd name="p0y9" fmla="*/ 2126 h 2126"/>
              <a:gd name="p0x10" fmla="*/ 53 w 8505"/>
              <a:gd name="p0y10" fmla="*/ 2126 h 2126"/>
              <a:gd name="p0x11" fmla="*/ 0 w 8505"/>
              <a:gd name="p0y11" fmla="*/ 2072 h 2126"/>
              <a:gd name="p0x12" fmla="*/ 0 w 8505"/>
              <a:gd name="p0y12" fmla="*/ 2006 h 2126"/>
              <a:gd name="p0x13" fmla="*/ 0 w 8505"/>
              <a:gd name="p0y13" fmla="*/ 120 h 2126"/>
              <a:gd name="p0x14" fmla="*/ 0 w 8505"/>
              <a:gd name="p0y14" fmla="*/ 53 h 2126"/>
              <a:gd name="p0x15" fmla="*/ 53 w 8505"/>
              <a:gd name="p0y15" fmla="*/ 0 h 2126"/>
              <a:gd name="p0x16" fmla="*/ 120 w 8505"/>
              <a:gd name="p0y16" fmla="*/ 0 h 21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6334125" y="27025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6400800" y="2764790"/>
            <a:ext cx="209550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791325" y="2716273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平方数秘密</a:t>
            </a:r>
            <a:endParaRPr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791325" y="3068698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对角线上的数字是平方数：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9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……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6214745" y="4057650"/>
            <a:ext cx="5400675" cy="1350645"/>
          </a:xfrm>
          <a:custGeom>
            <a:avLst/>
            <a:gdLst>
              <a:gd name="sw" fmla="*/ 1 w 8505"/>
              <a:gd name="sh" fmla="*/ 1 h 2126"/>
              <a:gd name="mins" fmla="min sw sh"/>
              <a:gd name="dsw" fmla="+- 0 sw mins"/>
              <a:gd name="dsh" fmla="+- 0 sh mins"/>
              <a:gd name="p0x0" fmla="*/ 120 w 8505"/>
              <a:gd name="p0y0" fmla="*/ 0 h 2126"/>
              <a:gd name="p0x1" fmla="*/ 8385 w 8505"/>
              <a:gd name="p0y1" fmla="*/ 0 h 2126"/>
              <a:gd name="p0x2" fmla="*/ 8451 w 8505"/>
              <a:gd name="p0y2" fmla="*/ 0 h 2126"/>
              <a:gd name="p0x3" fmla="*/ 8505 w 8505"/>
              <a:gd name="p0y3" fmla="*/ 53 h 2126"/>
              <a:gd name="p0x4" fmla="*/ 8505 w 8505"/>
              <a:gd name="p0y4" fmla="*/ 120 h 2126"/>
              <a:gd name="p0x5" fmla="*/ 8505 w 8505"/>
              <a:gd name="p0y5" fmla="*/ 2006 h 2126"/>
              <a:gd name="p0x6" fmla="*/ 8505 w 8505"/>
              <a:gd name="p0y6" fmla="*/ 2072 h 2126"/>
              <a:gd name="p0x7" fmla="*/ 8451 w 8505"/>
              <a:gd name="p0y7" fmla="*/ 2126 h 2126"/>
              <a:gd name="p0x8" fmla="*/ 8385 w 8505"/>
              <a:gd name="p0y8" fmla="*/ 2126 h 2126"/>
              <a:gd name="p0x9" fmla="*/ 120 w 8505"/>
              <a:gd name="p0y9" fmla="*/ 2126 h 2126"/>
              <a:gd name="p0x10" fmla="*/ 53 w 8505"/>
              <a:gd name="p0y10" fmla="*/ 2126 h 2126"/>
              <a:gd name="p0x11" fmla="*/ 0 w 8505"/>
              <a:gd name="p0y11" fmla="*/ 2072 h 2126"/>
              <a:gd name="p0x12" fmla="*/ 0 w 8505"/>
              <a:gd name="p0y12" fmla="*/ 2006 h 2126"/>
              <a:gd name="p0x13" fmla="*/ 0 w 8505"/>
              <a:gd name="p0y13" fmla="*/ 120 h 2126"/>
              <a:gd name="p0x14" fmla="*/ 0 w 8505"/>
              <a:gd name="p0y14" fmla="*/ 53 h 2126"/>
              <a:gd name="p0x15" fmla="*/ 53 w 8505"/>
              <a:gd name="p0y15" fmla="*/ 0 h 2126"/>
              <a:gd name="p0x16" fmla="*/ 120 w 8505"/>
              <a:gd name="p0y16" fmla="*/ 0 h 21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6334125" y="41770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6386195" y="4238625"/>
            <a:ext cx="238125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6791325" y="419049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位置特点</a:t>
            </a:r>
            <a:endParaRPr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791325" y="4542920"/>
            <a:ext cx="470535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积相同的不同算式在表上位置有特点；找出乘数中有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的所有算式与积是</a:t>
            </a: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18</a:t>
            </a:r>
            <a:r>
              <a:rPr sz="135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的算式</a:t>
            </a:r>
            <a:endParaRPr sz="135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71500" y="5641340"/>
            <a:ext cx="11049000" cy="835025"/>
          </a:xfrm>
          <a:custGeom>
            <a:avLst/>
            <a:gdLst>
              <a:gd name="sw" fmla="*/ 1 w 17400"/>
              <a:gd name="sh" fmla="*/ 1 h 1315"/>
              <a:gd name="mins" fmla="min sw sh"/>
              <a:gd name="dsw" fmla="+- 0 sw mins"/>
              <a:gd name="dsh" fmla="+- 0 sh mins"/>
              <a:gd name="p0x0" fmla="*/ 120 w 17400"/>
              <a:gd name="p0y0" fmla="*/ 0 h 1315"/>
              <a:gd name="p0x1" fmla="*/ 17280 w 17400"/>
              <a:gd name="p0y1" fmla="*/ 0 h 1315"/>
              <a:gd name="p0x2" fmla="*/ 17346 w 17400"/>
              <a:gd name="p0y2" fmla="*/ 0 h 1315"/>
              <a:gd name="p0x3" fmla="*/ 17400 w 17400"/>
              <a:gd name="p0y3" fmla="*/ 53 h 1315"/>
              <a:gd name="p0x4" fmla="*/ 17400 w 17400"/>
              <a:gd name="p0y4" fmla="*/ 120 h 1315"/>
              <a:gd name="p0x5" fmla="*/ 17400 w 17400"/>
              <a:gd name="p0y5" fmla="*/ 1195 h 1315"/>
              <a:gd name="p0x6" fmla="*/ 17400 w 17400"/>
              <a:gd name="p0y6" fmla="*/ 1261 h 1315"/>
              <a:gd name="p0x7" fmla="*/ 17346 w 17400"/>
              <a:gd name="p0y7" fmla="*/ 1315 h 1315"/>
              <a:gd name="p0x8" fmla="*/ 17280 w 17400"/>
              <a:gd name="p0y8" fmla="*/ 1315 h 1315"/>
              <a:gd name="p0x9" fmla="*/ 120 w 17400"/>
              <a:gd name="p0y9" fmla="*/ 1315 h 1315"/>
              <a:gd name="p0x10" fmla="*/ 53 w 17400"/>
              <a:gd name="p0y10" fmla="*/ 1315 h 1315"/>
              <a:gd name="p0x11" fmla="*/ 0 w 17400"/>
              <a:gd name="p0y11" fmla="*/ 1261 h 1315"/>
              <a:gd name="p0x12" fmla="*/ 0 w 17400"/>
              <a:gd name="p0y12" fmla="*/ 1195 h 1315"/>
              <a:gd name="p0x13" fmla="*/ 0 w 17400"/>
              <a:gd name="p0y13" fmla="*/ 120 h 1315"/>
              <a:gd name="p0x14" fmla="*/ 0 w 17400"/>
              <a:gd name="p0y14" fmla="*/ 53 h 1315"/>
              <a:gd name="p0x15" fmla="*/ 53 w 17400"/>
              <a:gd name="p0y15" fmla="*/ 0 h 1315"/>
              <a:gd name="p0x16" fmla="*/ 120 w 17400"/>
              <a:gd name="p0y16" fmla="*/ 0 h 1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62000" y="5901204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九九归一，一张表装下所有的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乘法智慧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口诀大闯关</a:t>
            </a:r>
            <a:endParaRPr sz="30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31191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87405"/>
            <a:ext cx="32005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能解决问题，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才是真正学会了</a:t>
            </a:r>
            <a:endParaRPr b="1">
              <a:solidFill>
                <a:srgbClr val="FCE4C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419350"/>
            <a:ext cx="2609850" cy="2840990"/>
          </a:xfrm>
          <a:custGeom>
            <a:avLst/>
            <a:gdLst>
              <a:gd name="sw" fmla="*/ 1 w 4110"/>
              <a:gd name="sh" fmla="*/ 1 h 4474"/>
              <a:gd name="mins" fmla="min sw sh"/>
              <a:gd name="dsw" fmla="+- 0 sw mins"/>
              <a:gd name="dsh" fmla="+- 0 sh mins"/>
              <a:gd name="p0x0" fmla="*/ 120 w 4110"/>
              <a:gd name="p0y0" fmla="*/ 0 h 4474"/>
              <a:gd name="p0x1" fmla="*/ 3990 w 4110"/>
              <a:gd name="p0y1" fmla="*/ 0 h 4474"/>
              <a:gd name="p0x2" fmla="*/ 4056 w 4110"/>
              <a:gd name="p0y2" fmla="*/ 0 h 4474"/>
              <a:gd name="p0x3" fmla="*/ 4110 w 4110"/>
              <a:gd name="p0y3" fmla="*/ 53 h 4474"/>
              <a:gd name="p0x4" fmla="*/ 4110 w 4110"/>
              <a:gd name="p0y4" fmla="*/ 120 h 4474"/>
              <a:gd name="p0x5" fmla="*/ 4110 w 4110"/>
              <a:gd name="p0y5" fmla="*/ 4354 h 4474"/>
              <a:gd name="p0x6" fmla="*/ 4110 w 4110"/>
              <a:gd name="p0y6" fmla="*/ 4420 h 4474"/>
              <a:gd name="p0x7" fmla="*/ 4056 w 4110"/>
              <a:gd name="p0y7" fmla="*/ 4474 h 4474"/>
              <a:gd name="p0x8" fmla="*/ 3990 w 4110"/>
              <a:gd name="p0y8" fmla="*/ 4474 h 4474"/>
              <a:gd name="p0x9" fmla="*/ 120 w 4110"/>
              <a:gd name="p0y9" fmla="*/ 4474 h 4474"/>
              <a:gd name="p0x10" fmla="*/ 53 w 4110"/>
              <a:gd name="p0y10" fmla="*/ 4474 h 4474"/>
              <a:gd name="p0x11" fmla="*/ 0 w 4110"/>
              <a:gd name="p0y11" fmla="*/ 4420 h 4474"/>
              <a:gd name="p0x12" fmla="*/ 0 w 4110"/>
              <a:gd name="p0y12" fmla="*/ 4354 h 4474"/>
              <a:gd name="p0x13" fmla="*/ 0 w 4110"/>
              <a:gd name="p0y13" fmla="*/ 120 h 4474"/>
              <a:gd name="p0x14" fmla="*/ 0 w 4110"/>
              <a:gd name="p0y14" fmla="*/ 53 h 4474"/>
              <a:gd name="p0x15" fmla="*/ 53 w 4110"/>
              <a:gd name="p0y15" fmla="*/ 0 h 4474"/>
              <a:gd name="p0x16" fmla="*/ 120 w 4110"/>
              <a:gd name="p0y16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2958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cb93a87c-8763-11f1-aa9d-364dd2002dad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291" b="291"/>
          <a:stretch>
            <a:fillRect/>
          </a:stretch>
        </p:blipFill>
        <p:spPr>
          <a:xfrm>
            <a:off x="838200" y="3025140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190625" y="2972410"/>
            <a:ext cx="201855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第一关</a:t>
            </a:r>
            <a:r>
              <a:rPr lang="en-US" altLang="zh-CN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基础关</a:t>
            </a:r>
            <a:endParaRPr lang="zh-CN" altLang="en-US"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3401035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对口令</a:t>
            </a:r>
            <a:endParaRPr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3792512"/>
            <a:ext cx="2219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老师说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三八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，你答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二十四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385820" y="2419350"/>
            <a:ext cx="2609850" cy="2840990"/>
          </a:xfrm>
          <a:custGeom>
            <a:avLst/>
            <a:gdLst>
              <a:gd name="sw" fmla="*/ 1 w 4110"/>
              <a:gd name="sh" fmla="*/ 1 h 4474"/>
              <a:gd name="mins" fmla="min sw sh"/>
              <a:gd name="dsw" fmla="+- 0 sw mins"/>
              <a:gd name="dsh" fmla="+- 0 sh mins"/>
              <a:gd name="p0x0" fmla="*/ 120 w 4110"/>
              <a:gd name="p0y0" fmla="*/ 0 h 4474"/>
              <a:gd name="p0x1" fmla="*/ 3990 w 4110"/>
              <a:gd name="p0y1" fmla="*/ 0 h 4474"/>
              <a:gd name="p0x2" fmla="*/ 4056 w 4110"/>
              <a:gd name="p0y2" fmla="*/ 0 h 4474"/>
              <a:gd name="p0x3" fmla="*/ 4110 w 4110"/>
              <a:gd name="p0y3" fmla="*/ 53 h 4474"/>
              <a:gd name="p0x4" fmla="*/ 4110 w 4110"/>
              <a:gd name="p0y4" fmla="*/ 120 h 4474"/>
              <a:gd name="p0x5" fmla="*/ 4110 w 4110"/>
              <a:gd name="p0y5" fmla="*/ 4354 h 4474"/>
              <a:gd name="p0x6" fmla="*/ 4110 w 4110"/>
              <a:gd name="p0y6" fmla="*/ 4420 h 4474"/>
              <a:gd name="p0x7" fmla="*/ 4056 w 4110"/>
              <a:gd name="p0y7" fmla="*/ 4474 h 4474"/>
              <a:gd name="p0x8" fmla="*/ 3990 w 4110"/>
              <a:gd name="p0y8" fmla="*/ 4474 h 4474"/>
              <a:gd name="p0x9" fmla="*/ 120 w 4110"/>
              <a:gd name="p0y9" fmla="*/ 4474 h 4474"/>
              <a:gd name="p0x10" fmla="*/ 53 w 4110"/>
              <a:gd name="p0y10" fmla="*/ 4474 h 4474"/>
              <a:gd name="p0x11" fmla="*/ 0 w 4110"/>
              <a:gd name="p0y11" fmla="*/ 4420 h 4474"/>
              <a:gd name="p0x12" fmla="*/ 0 w 4110"/>
              <a:gd name="p0y12" fmla="*/ 4354 h 4474"/>
              <a:gd name="p0x13" fmla="*/ 0 w 4110"/>
              <a:gd name="p0y13" fmla="*/ 120 h 4474"/>
              <a:gd name="p0x14" fmla="*/ 0 w 4110"/>
              <a:gd name="p0y14" fmla="*/ 53 h 4474"/>
              <a:gd name="p0x15" fmla="*/ 53 w 4110"/>
              <a:gd name="p0y15" fmla="*/ 0 h 4474"/>
              <a:gd name="p0x16" fmla="*/ 120 w 4110"/>
              <a:gd name="p0y16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3581400" y="2958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cb93a938-8763-11f1-aa9d-364dd2002dad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91" b="291"/>
          <a:stretch>
            <a:fillRect/>
          </a:stretch>
        </p:blipFill>
        <p:spPr>
          <a:xfrm>
            <a:off x="3648075" y="3025140"/>
            <a:ext cx="209550" cy="2095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000500" y="2972410"/>
            <a:ext cx="201855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第二关</a:t>
            </a:r>
            <a:r>
              <a:rPr lang="en-US" altLang="zh-CN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应用关</a:t>
            </a:r>
            <a:endParaRPr lang="zh-CN" altLang="en-US"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3581400" y="3401035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算价钱</a:t>
            </a:r>
            <a:endParaRPr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3581400" y="3792512"/>
            <a:ext cx="2285257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个皮球每个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元，一共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72</a:t>
            </a:r>
            <a:endParaRPr sz="150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元；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元买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个网球（每个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元），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 &lt; 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36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，不够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195695" y="2419350"/>
            <a:ext cx="2609850" cy="2840990"/>
          </a:xfrm>
          <a:custGeom>
            <a:avLst/>
            <a:gdLst>
              <a:gd name="sw" fmla="*/ 1 w 4110"/>
              <a:gd name="sh" fmla="*/ 1 h 4474"/>
              <a:gd name="mins" fmla="min sw sh"/>
              <a:gd name="dsw" fmla="+- 0 sw mins"/>
              <a:gd name="dsh" fmla="+- 0 sh mins"/>
              <a:gd name="p0x0" fmla="*/ 120 w 4110"/>
              <a:gd name="p0y0" fmla="*/ 0 h 4474"/>
              <a:gd name="p0x1" fmla="*/ 3990 w 4110"/>
              <a:gd name="p0y1" fmla="*/ 0 h 4474"/>
              <a:gd name="p0x2" fmla="*/ 4056 w 4110"/>
              <a:gd name="p0y2" fmla="*/ 0 h 4474"/>
              <a:gd name="p0x3" fmla="*/ 4110 w 4110"/>
              <a:gd name="p0y3" fmla="*/ 53 h 4474"/>
              <a:gd name="p0x4" fmla="*/ 4110 w 4110"/>
              <a:gd name="p0y4" fmla="*/ 120 h 4474"/>
              <a:gd name="p0x5" fmla="*/ 4110 w 4110"/>
              <a:gd name="p0y5" fmla="*/ 4354 h 4474"/>
              <a:gd name="p0x6" fmla="*/ 4110 w 4110"/>
              <a:gd name="p0y6" fmla="*/ 4420 h 4474"/>
              <a:gd name="p0x7" fmla="*/ 4056 w 4110"/>
              <a:gd name="p0y7" fmla="*/ 4474 h 4474"/>
              <a:gd name="p0x8" fmla="*/ 3990 w 4110"/>
              <a:gd name="p0y8" fmla="*/ 4474 h 4474"/>
              <a:gd name="p0x9" fmla="*/ 120 w 4110"/>
              <a:gd name="p0y9" fmla="*/ 4474 h 4474"/>
              <a:gd name="p0x10" fmla="*/ 53 w 4110"/>
              <a:gd name="p0y10" fmla="*/ 4474 h 4474"/>
              <a:gd name="p0x11" fmla="*/ 0 w 4110"/>
              <a:gd name="p0y11" fmla="*/ 4420 h 4474"/>
              <a:gd name="p0x12" fmla="*/ 0 w 4110"/>
              <a:gd name="p0y12" fmla="*/ 4354 h 4474"/>
              <a:gd name="p0x13" fmla="*/ 0 w 4110"/>
              <a:gd name="p0y13" fmla="*/ 120 h 4474"/>
              <a:gd name="p0x14" fmla="*/ 0 w 4110"/>
              <a:gd name="p0y14" fmla="*/ 53 h 4474"/>
              <a:gd name="p0x15" fmla="*/ 53 w 4110"/>
              <a:gd name="p0y15" fmla="*/ 0 h 4474"/>
              <a:gd name="p0x16" fmla="*/ 120 w 4110"/>
              <a:gd name="p0y16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6391275" y="2958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cb93aa59-8763-11f1-aa9d-364dd2002dad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291" b="291"/>
          <a:stretch>
            <a:fillRect/>
          </a:stretch>
        </p:blipFill>
        <p:spPr>
          <a:xfrm>
            <a:off x="6457950" y="3025140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810375" y="2972410"/>
            <a:ext cx="201855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第三关</a:t>
            </a:r>
            <a:r>
              <a:rPr lang="en-US" altLang="zh-CN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挑战关</a:t>
            </a:r>
            <a:endParaRPr lang="zh-CN" altLang="en-US"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391275" y="3401035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编算式</a:t>
            </a:r>
            <a:endParaRPr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391275" y="3792512"/>
            <a:ext cx="221932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"18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27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6"</a:t>
            </a:r>
            <a:r>
              <a:rPr lang="zh-CN" altLang="en-US"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中选数，编两道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算式和两道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除法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算式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9005570" y="2419350"/>
            <a:ext cx="2609850" cy="2840990"/>
          </a:xfrm>
          <a:custGeom>
            <a:avLst/>
            <a:gdLst>
              <a:gd name="sw" fmla="*/ 1 w 4110"/>
              <a:gd name="sh" fmla="*/ 1 h 4474"/>
              <a:gd name="mins" fmla="min sw sh"/>
              <a:gd name="dsw" fmla="+- 0 sw mins"/>
              <a:gd name="dsh" fmla="+- 0 sh mins"/>
              <a:gd name="p0x0" fmla="*/ 120 w 4110"/>
              <a:gd name="p0y0" fmla="*/ 0 h 4474"/>
              <a:gd name="p0x1" fmla="*/ 3990 w 4110"/>
              <a:gd name="p0y1" fmla="*/ 0 h 4474"/>
              <a:gd name="p0x2" fmla="*/ 4056 w 4110"/>
              <a:gd name="p0y2" fmla="*/ 0 h 4474"/>
              <a:gd name="p0x3" fmla="*/ 4110 w 4110"/>
              <a:gd name="p0y3" fmla="*/ 53 h 4474"/>
              <a:gd name="p0x4" fmla="*/ 4110 w 4110"/>
              <a:gd name="p0y4" fmla="*/ 120 h 4474"/>
              <a:gd name="p0x5" fmla="*/ 4110 w 4110"/>
              <a:gd name="p0y5" fmla="*/ 4354 h 4474"/>
              <a:gd name="p0x6" fmla="*/ 4110 w 4110"/>
              <a:gd name="p0y6" fmla="*/ 4420 h 4474"/>
              <a:gd name="p0x7" fmla="*/ 4056 w 4110"/>
              <a:gd name="p0y7" fmla="*/ 4474 h 4474"/>
              <a:gd name="p0x8" fmla="*/ 3990 w 4110"/>
              <a:gd name="p0y8" fmla="*/ 4474 h 4474"/>
              <a:gd name="p0x9" fmla="*/ 120 w 4110"/>
              <a:gd name="p0y9" fmla="*/ 4474 h 4474"/>
              <a:gd name="p0x10" fmla="*/ 53 w 4110"/>
              <a:gd name="p0y10" fmla="*/ 4474 h 4474"/>
              <a:gd name="p0x11" fmla="*/ 0 w 4110"/>
              <a:gd name="p0y11" fmla="*/ 4420 h 4474"/>
              <a:gd name="p0x12" fmla="*/ 0 w 4110"/>
              <a:gd name="p0y12" fmla="*/ 4354 h 4474"/>
              <a:gd name="p0x13" fmla="*/ 0 w 4110"/>
              <a:gd name="p0y13" fmla="*/ 120 h 4474"/>
              <a:gd name="p0x14" fmla="*/ 0 w 4110"/>
              <a:gd name="p0y14" fmla="*/ 53 h 4474"/>
              <a:gd name="p0x15" fmla="*/ 53 w 4110"/>
              <a:gd name="p0y15" fmla="*/ 0 h 4474"/>
              <a:gd name="p0x16" fmla="*/ 120 w 4110"/>
              <a:gd name="p0y16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F0E4D4"/>
            </a:solidFill>
            <a:prstDash val="solid"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9201150" y="2958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cb93ac22-8763-11f1-aa9d-364dd2002dad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291" b="291"/>
          <a:stretch>
            <a:fillRect/>
          </a:stretch>
        </p:blipFill>
        <p:spPr>
          <a:xfrm>
            <a:off x="9267825" y="3025140"/>
            <a:ext cx="209550" cy="2095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9620250" y="2972410"/>
            <a:ext cx="201855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第四关</a:t>
            </a:r>
            <a:r>
              <a:rPr lang="en-US" altLang="zh-CN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b="1" spc="36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生活关</a:t>
            </a:r>
            <a:endParaRPr lang="zh-CN" altLang="en-US" b="1" spc="36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9201150" y="3401035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找问题</a:t>
            </a:r>
            <a:endParaRPr sz="1350" b="1">
              <a:solidFill>
                <a:srgbClr val="3A2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9201150" y="3792512"/>
            <a:ext cx="221932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在身边找一找，哪些问题可以用今天学的</a:t>
            </a:r>
            <a:r>
              <a:rPr sz="1500" b="1">
                <a:solidFill>
                  <a:srgbClr val="3A2A1E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</a:t>
            </a:r>
            <a:r>
              <a:rPr sz="150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解决？</a:t>
            </a:r>
            <a:endParaRPr sz="150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6"/>
            </p:custDataLst>
          </p:nvPr>
        </p:nvSpPr>
        <p:spPr>
          <a:xfrm>
            <a:off x="571500" y="5612130"/>
            <a:ext cx="11049000" cy="746760"/>
          </a:xfrm>
          <a:custGeom>
            <a:avLst/>
            <a:gdLst>
              <a:gd name="sw" fmla="*/ 1 w 17400"/>
              <a:gd name="sh" fmla="*/ 1 h 1175"/>
              <a:gd name="mins" fmla="min sw sh"/>
              <a:gd name="dsw" fmla="+- 0 sw mins"/>
              <a:gd name="dsh" fmla="+- 0 sh mins"/>
              <a:gd name="p0x0" fmla="*/ 120 w 17400"/>
              <a:gd name="p0y0" fmla="*/ 0 h 1175"/>
              <a:gd name="p0x1" fmla="*/ 17280 w 17400"/>
              <a:gd name="p0y1" fmla="*/ 0 h 1175"/>
              <a:gd name="p0x2" fmla="*/ 17346 w 17400"/>
              <a:gd name="p0y2" fmla="*/ 0 h 1175"/>
              <a:gd name="p0x3" fmla="*/ 17400 w 17400"/>
              <a:gd name="p0y3" fmla="*/ 53 h 1175"/>
              <a:gd name="p0x4" fmla="*/ 17400 w 17400"/>
              <a:gd name="p0y4" fmla="*/ 120 h 1175"/>
              <a:gd name="p0x5" fmla="*/ 17400 w 17400"/>
              <a:gd name="p0y5" fmla="*/ 1055 h 1175"/>
              <a:gd name="p0x6" fmla="*/ 17400 w 17400"/>
              <a:gd name="p0y6" fmla="*/ 1122 h 1175"/>
              <a:gd name="p0x7" fmla="*/ 17346 w 17400"/>
              <a:gd name="p0y7" fmla="*/ 1175 h 1175"/>
              <a:gd name="p0x8" fmla="*/ 17280 w 17400"/>
              <a:gd name="p0y8" fmla="*/ 1175 h 1175"/>
              <a:gd name="p0x9" fmla="*/ 120 w 17400"/>
              <a:gd name="p0y9" fmla="*/ 1175 h 1175"/>
              <a:gd name="p0x10" fmla="*/ 53 w 17400"/>
              <a:gd name="p0y10" fmla="*/ 1175 h 1175"/>
              <a:gd name="p0x11" fmla="*/ 0 w 17400"/>
              <a:gd name="p0y11" fmla="*/ 1122 h 1175"/>
              <a:gd name="p0x12" fmla="*/ 0 w 17400"/>
              <a:gd name="p0y12" fmla="*/ 1055 h 1175"/>
              <a:gd name="p0x13" fmla="*/ 0 w 17400"/>
              <a:gd name="p0y13" fmla="*/ 120 h 1175"/>
              <a:gd name="p0x14" fmla="*/ 0 w 17400"/>
              <a:gd name="p0y14" fmla="*/ 53 h 1175"/>
              <a:gd name="p0x15" fmla="*/ 53 w 17400"/>
              <a:gd name="p0y15" fmla="*/ 0 h 1175"/>
              <a:gd name="p0x16" fmla="*/ 120 w 17400"/>
              <a:gd name="p0y16" fmla="*/ 0 h 1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6A3A"/>
          </a:solidFill>
          <a:ln>
            <a:noFill/>
          </a:ln>
          <a:effectLst>
            <a:outerShdw blurRad="57150" dist="19050" dir="5399999" algn="ctr" rotWithShape="0">
              <a:srgbClr val="B86A3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762000" y="5785514"/>
            <a:ext cx="8001229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古人用口诀辅助算账、丈量田地，你也能用口诀解决</a:t>
            </a:r>
            <a:r>
              <a:rPr b="1">
                <a:solidFill>
                  <a:srgbClr val="FCE4C0"/>
                </a:solidFill>
                <a:latin typeface="汉仪正圆-45W" panose="00020600040101010101" charset="-122"/>
                <a:ea typeface="汉仪正圆-45W" panose="00020600040101010101" charset="-122"/>
              </a:rPr>
              <a:t>衣食住行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中的数学问题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047856"/>
            <a:ext cx="4075281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口诀是古人留给</a:t>
            </a:r>
            <a:endParaRPr sz="4200" b="1" spc="84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我们的</a:t>
            </a:r>
            <a:r>
              <a:rPr sz="4200" b="1" spc="84">
                <a:solidFill>
                  <a:srgbClr val="B86A3A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数学密码</a:t>
            </a:r>
            <a:endParaRPr sz="4200" b="1" spc="84">
              <a:solidFill>
                <a:srgbClr val="B86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076681"/>
            <a:ext cx="3724723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九九八十一，智慧代代传</a:t>
            </a:r>
            <a:endParaRPr sz="2400" spc="48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839595"/>
            <a:ext cx="46558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A"/>
                </a:solidFill>
                <a:latin typeface="汉仪正圆-45W" panose="00020600040101010101" charset="-122"/>
                <a:ea typeface="汉仪正圆-45W" panose="00020600040101010101" charset="-122"/>
              </a:rPr>
              <a:t>记住的不只是口诀，更是两千年数学文化的接力棒</a:t>
            </a:r>
            <a:endParaRPr sz="1500" spc="30">
              <a:solidFill>
                <a:srgbClr val="5A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698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71323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7176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6A3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822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2254</Words>
  <Application>WPS 演示</Application>
  <PresentationFormat>宽屏</PresentationFormat>
  <Paragraphs>624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Arial</vt:lpstr>
      <vt:lpstr>宋体</vt:lpstr>
      <vt:lpstr>Wingdings</vt:lpstr>
      <vt:lpstr>汉仪正圆-45W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2026-07-24T13:32:34Z</dcterms:created>
  <dcterms:modified xsi:type="dcterms:W3CDTF">2026-07-24T13:32:34Z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4E8078035E9490277169636A390F55AB_41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NdJR1dARVvFOQnp+1YvapbtdGv7trN51MseEQ9+Fiu54ex8eyxAFzpML/DLMj8TH4r09vhAwUNmlTxsBZgcT+ePTRWZOITThAD5mUGTL/aQ79wc6H7RvMZs7WxfhXLd9MtVwCRqF3+APVKyCsfu18L9tFwVeFVikH40ufbJ4PLbMpFmsHB55WP2K9mPZcW8cq9CRUEVQRye1Y3vhCI9b1vuw2ESm/a1Erspqy8r08EdBqMiTeZkXo4J09ssFHRqNCLFrw1Zlp1dSTueCQAP/24HUhTYClF0CmQI3+cF3+vp5pexYfDJUx4HPOeC6KP5Vlefn8OlDsKsPdq0/nJIhvQ==</vt:lpwstr>
  </property>
</Properties>
</file>