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sv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64.xml"/><Relationship Id="rId31" Type="http://schemas.openxmlformats.org/officeDocument/2006/relationships/tags" Target="../tags/tag63.xml"/><Relationship Id="rId30" Type="http://schemas.openxmlformats.org/officeDocument/2006/relationships/tags" Target="../tags/tag62.xml"/><Relationship Id="rId3" Type="http://schemas.openxmlformats.org/officeDocument/2006/relationships/tags" Target="../tags/tag41.xml"/><Relationship Id="rId29" Type="http://schemas.openxmlformats.org/officeDocument/2006/relationships/tags" Target="../tags/tag61.xml"/><Relationship Id="rId28" Type="http://schemas.openxmlformats.org/officeDocument/2006/relationships/tags" Target="../tags/tag60.xml"/><Relationship Id="rId27" Type="http://schemas.openxmlformats.org/officeDocument/2006/relationships/tags" Target="../tags/tag59.xml"/><Relationship Id="rId26" Type="http://schemas.openxmlformats.org/officeDocument/2006/relationships/image" Target="../media/image12.svg"/><Relationship Id="rId25" Type="http://schemas.openxmlformats.org/officeDocument/2006/relationships/image" Target="../media/image11.png"/><Relationship Id="rId24" Type="http://schemas.openxmlformats.org/officeDocument/2006/relationships/tags" Target="../tags/tag58.xml"/><Relationship Id="rId23" Type="http://schemas.openxmlformats.org/officeDocument/2006/relationships/tags" Target="../tags/tag57.xml"/><Relationship Id="rId22" Type="http://schemas.openxmlformats.org/officeDocument/2006/relationships/tags" Target="../tags/tag56.xml"/><Relationship Id="rId21" Type="http://schemas.openxmlformats.org/officeDocument/2006/relationships/tags" Target="../tags/tag55.xml"/><Relationship Id="rId20" Type="http://schemas.openxmlformats.org/officeDocument/2006/relationships/tags" Target="../tags/tag54.xml"/><Relationship Id="rId2" Type="http://schemas.openxmlformats.org/officeDocument/2006/relationships/tags" Target="../tags/tag40.xml"/><Relationship Id="rId19" Type="http://schemas.openxmlformats.org/officeDocument/2006/relationships/tags" Target="../tags/tag53.xml"/><Relationship Id="rId18" Type="http://schemas.openxmlformats.org/officeDocument/2006/relationships/tags" Target="../tags/tag52.xml"/><Relationship Id="rId17" Type="http://schemas.openxmlformats.org/officeDocument/2006/relationships/image" Target="../media/image10.svg"/><Relationship Id="rId16" Type="http://schemas.openxmlformats.org/officeDocument/2006/relationships/image" Target="../media/image9.png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image" Target="../media/image13.jpeg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85.xml"/><Relationship Id="rId25" Type="http://schemas.openxmlformats.org/officeDocument/2006/relationships/tags" Target="../tags/tag84.xml"/><Relationship Id="rId24" Type="http://schemas.openxmlformats.org/officeDocument/2006/relationships/tags" Target="../tags/tag83.xml"/><Relationship Id="rId23" Type="http://schemas.openxmlformats.org/officeDocument/2006/relationships/tags" Target="../tags/tag82.xml"/><Relationship Id="rId22" Type="http://schemas.openxmlformats.org/officeDocument/2006/relationships/tags" Target="../tags/tag81.xml"/><Relationship Id="rId21" Type="http://schemas.openxmlformats.org/officeDocument/2006/relationships/tags" Target="../tags/tag80.xml"/><Relationship Id="rId20" Type="http://schemas.openxmlformats.org/officeDocument/2006/relationships/image" Target="../media/image17.svg"/><Relationship Id="rId2" Type="http://schemas.openxmlformats.org/officeDocument/2006/relationships/tags" Target="../tags/tag66.xml"/><Relationship Id="rId19" Type="http://schemas.openxmlformats.org/officeDocument/2006/relationships/image" Target="../media/image16.png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image" Target="../media/image15.svg"/><Relationship Id="rId10" Type="http://schemas.openxmlformats.org/officeDocument/2006/relationships/image" Target="../media/image14.png"/><Relationship Id="rId1" Type="http://schemas.openxmlformats.org/officeDocument/2006/relationships/tags" Target="../tags/tag6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image" Target="../media/image19.svg"/><Relationship Id="rId6" Type="http://schemas.openxmlformats.org/officeDocument/2006/relationships/image" Target="../media/image18.png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106.xml"/><Relationship Id="rId3" Type="http://schemas.openxmlformats.org/officeDocument/2006/relationships/tags" Target="../tags/tag88.xml"/><Relationship Id="rId29" Type="http://schemas.openxmlformats.org/officeDocument/2006/relationships/tags" Target="../tags/tag105.xml"/><Relationship Id="rId28" Type="http://schemas.openxmlformats.org/officeDocument/2006/relationships/tags" Target="../tags/tag104.xml"/><Relationship Id="rId27" Type="http://schemas.openxmlformats.org/officeDocument/2006/relationships/tags" Target="../tags/tag103.xml"/><Relationship Id="rId26" Type="http://schemas.openxmlformats.org/officeDocument/2006/relationships/image" Target="../media/image26.jpeg"/><Relationship Id="rId25" Type="http://schemas.openxmlformats.org/officeDocument/2006/relationships/tags" Target="../tags/tag102.xml"/><Relationship Id="rId24" Type="http://schemas.openxmlformats.org/officeDocument/2006/relationships/tags" Target="../tags/tag101.xml"/><Relationship Id="rId23" Type="http://schemas.openxmlformats.org/officeDocument/2006/relationships/image" Target="../media/image25.svg"/><Relationship Id="rId22" Type="http://schemas.openxmlformats.org/officeDocument/2006/relationships/image" Target="../media/image24.png"/><Relationship Id="rId21" Type="http://schemas.openxmlformats.org/officeDocument/2006/relationships/tags" Target="../tags/tag100.xml"/><Relationship Id="rId20" Type="http://schemas.openxmlformats.org/officeDocument/2006/relationships/tags" Target="../tags/tag99.xml"/><Relationship Id="rId2" Type="http://schemas.openxmlformats.org/officeDocument/2006/relationships/tags" Target="../tags/tag87.xml"/><Relationship Id="rId19" Type="http://schemas.openxmlformats.org/officeDocument/2006/relationships/tags" Target="../tags/tag98.xml"/><Relationship Id="rId18" Type="http://schemas.openxmlformats.org/officeDocument/2006/relationships/image" Target="../media/image23.svg"/><Relationship Id="rId17" Type="http://schemas.openxmlformats.org/officeDocument/2006/relationships/image" Target="../media/image22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image" Target="../media/image21.svg"/><Relationship Id="rId11" Type="http://schemas.openxmlformats.org/officeDocument/2006/relationships/image" Target="../media/image20.png"/><Relationship Id="rId10" Type="http://schemas.openxmlformats.org/officeDocument/2006/relationships/tags" Target="../tags/tag93.xml"/><Relationship Id="rId1" Type="http://schemas.openxmlformats.org/officeDocument/2006/relationships/tags" Target="../tags/tag8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0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136.xml"/><Relationship Id="rId22" Type="http://schemas.openxmlformats.org/officeDocument/2006/relationships/tags" Target="../tags/tag135.xml"/><Relationship Id="rId21" Type="http://schemas.openxmlformats.org/officeDocument/2006/relationships/tags" Target="../tags/tag134.xml"/><Relationship Id="rId20" Type="http://schemas.openxmlformats.org/officeDocument/2006/relationships/tags" Target="../tags/tag133.xml"/><Relationship Id="rId2" Type="http://schemas.openxmlformats.org/officeDocument/2006/relationships/tags" Target="../tags/tag115.xml"/><Relationship Id="rId19" Type="http://schemas.openxmlformats.org/officeDocument/2006/relationships/tags" Target="../tags/tag132.xml"/><Relationship Id="rId18" Type="http://schemas.openxmlformats.org/officeDocument/2006/relationships/tags" Target="../tags/tag131.xml"/><Relationship Id="rId17" Type="http://schemas.openxmlformats.org/officeDocument/2006/relationships/tags" Target="../tags/tag130.xml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tags" Target="../tags/tag11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164.xml"/><Relationship Id="rId35" Type="http://schemas.openxmlformats.org/officeDocument/2006/relationships/tags" Target="../tags/tag163.xml"/><Relationship Id="rId34" Type="http://schemas.openxmlformats.org/officeDocument/2006/relationships/tags" Target="../tags/tag162.xml"/><Relationship Id="rId33" Type="http://schemas.openxmlformats.org/officeDocument/2006/relationships/image" Target="../media/image32.svg"/><Relationship Id="rId32" Type="http://schemas.openxmlformats.org/officeDocument/2006/relationships/image" Target="../media/image31.png"/><Relationship Id="rId31" Type="http://schemas.openxmlformats.org/officeDocument/2006/relationships/tags" Target="../tags/tag161.xml"/><Relationship Id="rId30" Type="http://schemas.openxmlformats.org/officeDocument/2006/relationships/tags" Target="../tags/tag160.xml"/><Relationship Id="rId3" Type="http://schemas.openxmlformats.org/officeDocument/2006/relationships/tags" Target="../tags/tag139.xml"/><Relationship Id="rId29" Type="http://schemas.openxmlformats.org/officeDocument/2006/relationships/tags" Target="../tags/tag159.xml"/><Relationship Id="rId28" Type="http://schemas.openxmlformats.org/officeDocument/2006/relationships/image" Target="../media/image30.svg"/><Relationship Id="rId27" Type="http://schemas.openxmlformats.org/officeDocument/2006/relationships/image" Target="../media/image29.png"/><Relationship Id="rId26" Type="http://schemas.openxmlformats.org/officeDocument/2006/relationships/tags" Target="../tags/tag158.xml"/><Relationship Id="rId25" Type="http://schemas.openxmlformats.org/officeDocument/2006/relationships/tags" Target="../tags/tag157.xml"/><Relationship Id="rId24" Type="http://schemas.openxmlformats.org/officeDocument/2006/relationships/tags" Target="../tags/tag156.xml"/><Relationship Id="rId23" Type="http://schemas.openxmlformats.org/officeDocument/2006/relationships/tags" Target="../tags/tag155.xml"/><Relationship Id="rId22" Type="http://schemas.openxmlformats.org/officeDocument/2006/relationships/tags" Target="../tags/tag154.xml"/><Relationship Id="rId21" Type="http://schemas.openxmlformats.org/officeDocument/2006/relationships/tags" Target="../tags/tag153.xml"/><Relationship Id="rId20" Type="http://schemas.openxmlformats.org/officeDocument/2006/relationships/tags" Target="../tags/tag152.xml"/><Relationship Id="rId2" Type="http://schemas.openxmlformats.org/officeDocument/2006/relationships/tags" Target="../tags/tag138.xml"/><Relationship Id="rId19" Type="http://schemas.openxmlformats.org/officeDocument/2006/relationships/image" Target="../media/image15.svg"/><Relationship Id="rId18" Type="http://schemas.openxmlformats.org/officeDocument/2006/relationships/image" Target="../media/image14.png"/><Relationship Id="rId17" Type="http://schemas.openxmlformats.org/officeDocument/2006/relationships/tags" Target="../tags/tag151.xml"/><Relationship Id="rId16" Type="http://schemas.openxmlformats.org/officeDocument/2006/relationships/tags" Target="../tags/tag150.xml"/><Relationship Id="rId15" Type="http://schemas.openxmlformats.org/officeDocument/2006/relationships/tags" Target="../tags/tag149.xml"/><Relationship Id="rId14" Type="http://schemas.openxmlformats.org/officeDocument/2006/relationships/tags" Target="../tags/tag148.xml"/><Relationship Id="rId13" Type="http://schemas.openxmlformats.org/officeDocument/2006/relationships/tags" Target="../tags/tag147.xml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image" Target="../media/image28.svg"/><Relationship Id="rId1" Type="http://schemas.openxmlformats.org/officeDocument/2006/relationships/tags" Target="../tags/tag13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6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image" Target="../media/image35.svg"/><Relationship Id="rId7" Type="http://schemas.openxmlformats.org/officeDocument/2006/relationships/image" Target="../media/image34.png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199.xml"/><Relationship Id="rId34" Type="http://schemas.openxmlformats.org/officeDocument/2006/relationships/tags" Target="../tags/tag198.xml"/><Relationship Id="rId33" Type="http://schemas.openxmlformats.org/officeDocument/2006/relationships/tags" Target="../tags/tag197.xml"/><Relationship Id="rId32" Type="http://schemas.openxmlformats.org/officeDocument/2006/relationships/tags" Target="../tags/tag196.xml"/><Relationship Id="rId31" Type="http://schemas.openxmlformats.org/officeDocument/2006/relationships/tags" Target="../tags/tag195.xml"/><Relationship Id="rId30" Type="http://schemas.openxmlformats.org/officeDocument/2006/relationships/tags" Target="../tags/tag194.xml"/><Relationship Id="rId3" Type="http://schemas.openxmlformats.org/officeDocument/2006/relationships/image" Target="../media/image33.jpeg"/><Relationship Id="rId29" Type="http://schemas.openxmlformats.org/officeDocument/2006/relationships/tags" Target="../tags/tag193.xml"/><Relationship Id="rId28" Type="http://schemas.openxmlformats.org/officeDocument/2006/relationships/image" Target="../media/image39.svg"/><Relationship Id="rId27" Type="http://schemas.openxmlformats.org/officeDocument/2006/relationships/image" Target="../media/image38.png"/><Relationship Id="rId26" Type="http://schemas.openxmlformats.org/officeDocument/2006/relationships/tags" Target="../tags/tag192.xml"/><Relationship Id="rId25" Type="http://schemas.openxmlformats.org/officeDocument/2006/relationships/tags" Target="../tags/tag191.xml"/><Relationship Id="rId24" Type="http://schemas.openxmlformats.org/officeDocument/2006/relationships/tags" Target="../tags/tag190.xml"/><Relationship Id="rId23" Type="http://schemas.openxmlformats.org/officeDocument/2006/relationships/tags" Target="../tags/tag189.xml"/><Relationship Id="rId22" Type="http://schemas.openxmlformats.org/officeDocument/2006/relationships/tags" Target="../tags/tag188.xml"/><Relationship Id="rId21" Type="http://schemas.openxmlformats.org/officeDocument/2006/relationships/tags" Target="../tags/tag187.xml"/><Relationship Id="rId20" Type="http://schemas.openxmlformats.org/officeDocument/2006/relationships/tags" Target="../tags/tag186.xml"/><Relationship Id="rId2" Type="http://schemas.openxmlformats.org/officeDocument/2006/relationships/tags" Target="../tags/tag173.xml"/><Relationship Id="rId19" Type="http://schemas.openxmlformats.org/officeDocument/2006/relationships/tags" Target="../tags/tag185.xml"/><Relationship Id="rId18" Type="http://schemas.openxmlformats.org/officeDocument/2006/relationships/tags" Target="../tags/tag184.xml"/><Relationship Id="rId17" Type="http://schemas.openxmlformats.org/officeDocument/2006/relationships/tags" Target="../tags/tag183.xml"/><Relationship Id="rId16" Type="http://schemas.openxmlformats.org/officeDocument/2006/relationships/tags" Target="../tags/tag182.xml"/><Relationship Id="rId15" Type="http://schemas.openxmlformats.org/officeDocument/2006/relationships/tags" Target="../tags/tag181.xml"/><Relationship Id="rId14" Type="http://schemas.openxmlformats.org/officeDocument/2006/relationships/image" Target="../media/image37.svg"/><Relationship Id="rId13" Type="http://schemas.openxmlformats.org/officeDocument/2006/relationships/image" Target="../media/image36.png"/><Relationship Id="rId12" Type="http://schemas.openxmlformats.org/officeDocument/2006/relationships/tags" Target="../tags/tag180.xml"/><Relationship Id="rId11" Type="http://schemas.openxmlformats.org/officeDocument/2006/relationships/tags" Target="../tags/tag179.xml"/><Relationship Id="rId10" Type="http://schemas.openxmlformats.org/officeDocument/2006/relationships/tags" Target="../tags/tag178.xml"/><Relationship Id="rId1" Type="http://schemas.openxmlformats.org/officeDocument/2006/relationships/tags" Target="../tags/tag17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206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0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image" Target="../media/image41.svg"/><Relationship Id="rId6" Type="http://schemas.openxmlformats.org/officeDocument/2006/relationships/image" Target="../media/image40.png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234.xml"/><Relationship Id="rId35" Type="http://schemas.openxmlformats.org/officeDocument/2006/relationships/tags" Target="../tags/tag233.xml"/><Relationship Id="rId34" Type="http://schemas.openxmlformats.org/officeDocument/2006/relationships/tags" Target="../tags/tag232.xml"/><Relationship Id="rId33" Type="http://schemas.openxmlformats.org/officeDocument/2006/relationships/image" Target="../media/image47.svg"/><Relationship Id="rId32" Type="http://schemas.openxmlformats.org/officeDocument/2006/relationships/image" Target="../media/image46.png"/><Relationship Id="rId31" Type="http://schemas.openxmlformats.org/officeDocument/2006/relationships/tags" Target="../tags/tag231.xml"/><Relationship Id="rId30" Type="http://schemas.openxmlformats.org/officeDocument/2006/relationships/tags" Target="../tags/tag230.xml"/><Relationship Id="rId3" Type="http://schemas.openxmlformats.org/officeDocument/2006/relationships/tags" Target="../tags/tag209.xml"/><Relationship Id="rId29" Type="http://schemas.openxmlformats.org/officeDocument/2006/relationships/tags" Target="../tags/tag229.xml"/><Relationship Id="rId28" Type="http://schemas.openxmlformats.org/officeDocument/2006/relationships/image" Target="../media/image45.svg"/><Relationship Id="rId27" Type="http://schemas.openxmlformats.org/officeDocument/2006/relationships/image" Target="../media/image44.png"/><Relationship Id="rId26" Type="http://schemas.openxmlformats.org/officeDocument/2006/relationships/tags" Target="../tags/tag228.xml"/><Relationship Id="rId25" Type="http://schemas.openxmlformats.org/officeDocument/2006/relationships/tags" Target="../tags/tag227.xml"/><Relationship Id="rId24" Type="http://schemas.openxmlformats.org/officeDocument/2006/relationships/tags" Target="../tags/tag226.xml"/><Relationship Id="rId23" Type="http://schemas.openxmlformats.org/officeDocument/2006/relationships/tags" Target="../tags/tag225.xml"/><Relationship Id="rId22" Type="http://schemas.openxmlformats.org/officeDocument/2006/relationships/tags" Target="../tags/tag224.xml"/><Relationship Id="rId21" Type="http://schemas.openxmlformats.org/officeDocument/2006/relationships/tags" Target="../tags/tag223.xml"/><Relationship Id="rId20" Type="http://schemas.openxmlformats.org/officeDocument/2006/relationships/tags" Target="../tags/tag222.xml"/><Relationship Id="rId2" Type="http://schemas.openxmlformats.org/officeDocument/2006/relationships/tags" Target="../tags/tag208.xml"/><Relationship Id="rId19" Type="http://schemas.openxmlformats.org/officeDocument/2006/relationships/tags" Target="../tags/tag221.xml"/><Relationship Id="rId18" Type="http://schemas.openxmlformats.org/officeDocument/2006/relationships/tags" Target="../tags/tag220.xml"/><Relationship Id="rId17" Type="http://schemas.openxmlformats.org/officeDocument/2006/relationships/tags" Target="../tags/tag219.xml"/><Relationship Id="rId16" Type="http://schemas.openxmlformats.org/officeDocument/2006/relationships/tags" Target="../tags/tag218.xml"/><Relationship Id="rId15" Type="http://schemas.openxmlformats.org/officeDocument/2006/relationships/tags" Target="../tags/tag217.xml"/><Relationship Id="rId14" Type="http://schemas.openxmlformats.org/officeDocument/2006/relationships/tags" Target="../tags/tag216.xml"/><Relationship Id="rId13" Type="http://schemas.openxmlformats.org/officeDocument/2006/relationships/tags" Target="../tags/tag215.xml"/><Relationship Id="rId12" Type="http://schemas.openxmlformats.org/officeDocument/2006/relationships/image" Target="../media/image43.svg"/><Relationship Id="rId11" Type="http://schemas.openxmlformats.org/officeDocument/2006/relationships/image" Target="../media/image42.png"/><Relationship Id="rId10" Type="http://schemas.openxmlformats.org/officeDocument/2006/relationships/tags" Target="../tags/tag214.xml"/><Relationship Id="rId1" Type="http://schemas.openxmlformats.org/officeDocument/2006/relationships/tags" Target="../tags/tag20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svg"/><Relationship Id="rId8" Type="http://schemas.openxmlformats.org/officeDocument/2006/relationships/image" Target="../media/image48.png"/><Relationship Id="rId7" Type="http://schemas.openxmlformats.org/officeDocument/2006/relationships/tags" Target="../tags/tag241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255.xml"/><Relationship Id="rId24" Type="http://schemas.openxmlformats.org/officeDocument/2006/relationships/tags" Target="../tags/tag254.xml"/><Relationship Id="rId23" Type="http://schemas.openxmlformats.org/officeDocument/2006/relationships/tags" Target="../tags/tag253.xml"/><Relationship Id="rId22" Type="http://schemas.openxmlformats.org/officeDocument/2006/relationships/tags" Target="../tags/tag252.xml"/><Relationship Id="rId21" Type="http://schemas.openxmlformats.org/officeDocument/2006/relationships/tags" Target="../tags/tag251.xml"/><Relationship Id="rId20" Type="http://schemas.openxmlformats.org/officeDocument/2006/relationships/tags" Target="../tags/tag250.xml"/><Relationship Id="rId2" Type="http://schemas.openxmlformats.org/officeDocument/2006/relationships/tags" Target="../tags/tag236.xml"/><Relationship Id="rId19" Type="http://schemas.openxmlformats.org/officeDocument/2006/relationships/image" Target="../media/image51.svg"/><Relationship Id="rId18" Type="http://schemas.openxmlformats.org/officeDocument/2006/relationships/image" Target="../media/image50.png"/><Relationship Id="rId17" Type="http://schemas.openxmlformats.org/officeDocument/2006/relationships/tags" Target="../tags/tag249.xml"/><Relationship Id="rId16" Type="http://schemas.openxmlformats.org/officeDocument/2006/relationships/tags" Target="../tags/tag248.xml"/><Relationship Id="rId15" Type="http://schemas.openxmlformats.org/officeDocument/2006/relationships/tags" Target="../tags/tag247.xml"/><Relationship Id="rId14" Type="http://schemas.openxmlformats.org/officeDocument/2006/relationships/tags" Target="../tags/tag246.xml"/><Relationship Id="rId13" Type="http://schemas.openxmlformats.org/officeDocument/2006/relationships/tags" Target="../tags/tag245.xml"/><Relationship Id="rId12" Type="http://schemas.openxmlformats.org/officeDocument/2006/relationships/tags" Target="../tags/tag244.xml"/><Relationship Id="rId11" Type="http://schemas.openxmlformats.org/officeDocument/2006/relationships/tags" Target="../tags/tag243.xml"/><Relationship Id="rId10" Type="http://schemas.openxmlformats.org/officeDocument/2006/relationships/tags" Target="../tags/tag242.xml"/><Relationship Id="rId1" Type="http://schemas.openxmlformats.org/officeDocument/2006/relationships/tags" Target="../tags/tag23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261.xml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3" Type="http://schemas.openxmlformats.org/officeDocument/2006/relationships/tags" Target="../tags/tag258.xml"/><Relationship Id="rId2" Type="http://schemas.openxmlformats.org/officeDocument/2006/relationships/tags" Target="../tags/tag257.xml"/><Relationship Id="rId1" Type="http://schemas.openxmlformats.org/officeDocument/2006/relationships/tags" Target="../tags/tag2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201227"/>
            <a:ext cx="5600700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分一分与除法</a:t>
            </a:r>
            <a:r>
              <a:rPr sz="42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——</a:t>
            </a:r>
            <a:endParaRPr sz="42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传统文化中的数学智慧</a:t>
            </a:r>
            <a:endParaRPr sz="42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781425"/>
            <a:ext cx="38824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从孔融让梨到田忌赛马，分物中的数学奥秘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786313"/>
            <a:ext cx="59650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</a:rPr>
              <a:t>DATE</a:t>
            </a:r>
            <a:endParaRPr sz="1200" b="1" spc="72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1225153" y="4786313"/>
            <a:ext cx="14039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spc="24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altLang="en-US" sz="1200" spc="24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200" spc="24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07</a:t>
            </a:r>
            <a:r>
              <a:rPr lang="zh-CN" altLang="en-US" sz="1200" spc="24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r>
              <a:rPr lang="en-US" altLang="zh-CN" sz="1200" spc="24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</a:t>
            </a:r>
            <a:r>
              <a:rPr lang="zh-CN" altLang="en-US" sz="1200" spc="24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日</a:t>
            </a:r>
            <a:endParaRPr lang="zh-CN" altLang="en-US" sz="1200" spc="24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87134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38200" y="1890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71550" y="189992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47167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C8B8A2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D4C8B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分物</a:t>
            </a:r>
            <a:r>
              <a:rPr sz="21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启智</a:t>
            </a:r>
            <a:endParaRPr sz="21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传统故事引路，体验平均分的意义</a:t>
            </a:r>
            <a:endParaRPr sz="1350">
              <a:solidFill>
                <a:srgbClr val="5A4A3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C8B8A2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D4C8B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除法</a:t>
            </a:r>
            <a:r>
              <a:rPr sz="21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初识</a:t>
            </a:r>
            <a:endParaRPr sz="21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</a:rPr>
              <a:t>从分物到算式，认识除法各部分名称</a:t>
            </a:r>
            <a:endParaRPr sz="1350">
              <a:solidFill>
                <a:srgbClr val="5A4A3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C8B8A2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D4C8B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</a:t>
            </a:r>
            <a:r>
              <a:rPr sz="21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妙用</a:t>
            </a:r>
            <a:endParaRPr sz="21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</a:rPr>
              <a:t>乘法口诀求商，快速解决除法问题</a:t>
            </a:r>
            <a:endParaRPr sz="1350">
              <a:solidFill>
                <a:srgbClr val="5A4A3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C8B8A2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D4C8B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倍的</a:t>
            </a:r>
            <a:r>
              <a:rPr sz="21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</a:t>
            </a:r>
            <a:endParaRPr sz="21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</a:rPr>
              <a:t>理解倍数关系，解决生活实际问题</a:t>
            </a:r>
            <a:endParaRPr sz="1350">
              <a:solidFill>
                <a:srgbClr val="5A4A3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307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54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2251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分物启智</a:t>
            </a:r>
            <a:endParaRPr sz="4200" b="1" spc="84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481513"/>
            <a:ext cx="43701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不患寡而患不均</a:t>
            </a:r>
            <a:r>
              <a:rPr lang="en-US" alt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从古人的智慧中学习公平分配</a:t>
            </a:r>
            <a:endParaRPr lang="zh-CN" altLang="en-US"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动手分一分，感受平均分的意义与方法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7526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7665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7716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576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分物游戏</a:t>
            </a:r>
            <a:r>
              <a:rPr lang="en-US" altLang="zh-CN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认识平均分</a:t>
            </a:r>
            <a:endParaRPr lang="zh-CN" altLang="en-US"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156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76A"/>
          </a:solidFill>
          <a:ln>
            <a:noFill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895600" y="1290590"/>
            <a:ext cx="6934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</a:rPr>
              <a:t>不患寡而患不均</a:t>
            </a:r>
            <a:r>
              <a:rPr lang="en-US" sz="21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21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公平分配自古就是重要的生活法则</a:t>
            </a:r>
            <a:endParaRPr lang="zh-CN" altLang="en-US" sz="21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075180"/>
            <a:ext cx="3546475" cy="3185160"/>
          </a:xfrm>
          <a:custGeom>
            <a:avLst/>
            <a:gdLst>
              <a:gd name="sw" fmla="*/ 1 w 5585"/>
              <a:gd name="sh" fmla="*/ 1 h 5015"/>
              <a:gd name="mins" fmla="min sw sh"/>
              <a:gd name="dsw" fmla="+- 0 sw mins"/>
              <a:gd name="dsh" fmla="+- 0 sh mins"/>
              <a:gd name="p0x0" fmla="*/ 120 w 5585"/>
              <a:gd name="p0y0" fmla="*/ 0 h 5015"/>
              <a:gd name="p0x1" fmla="*/ 5465 w 5585"/>
              <a:gd name="p0y1" fmla="*/ 0 h 5015"/>
              <a:gd name="p0x2" fmla="*/ 5531 w 5585"/>
              <a:gd name="p0y2" fmla="*/ 0 h 5015"/>
              <a:gd name="p0x3" fmla="*/ 5585 w 5585"/>
              <a:gd name="p0y3" fmla="*/ 53 h 5015"/>
              <a:gd name="p0x4" fmla="*/ 5585 w 5585"/>
              <a:gd name="p0y4" fmla="*/ 120 h 5015"/>
              <a:gd name="p0x5" fmla="*/ 5585 w 5585"/>
              <a:gd name="p0y5" fmla="*/ 4895 h 5015"/>
              <a:gd name="p0x6" fmla="*/ 5585 w 5585"/>
              <a:gd name="p0y6" fmla="*/ 4962 h 5015"/>
              <a:gd name="p0x7" fmla="*/ 5531 w 5585"/>
              <a:gd name="p0y7" fmla="*/ 5015 h 5015"/>
              <a:gd name="p0x8" fmla="*/ 5465 w 5585"/>
              <a:gd name="p0y8" fmla="*/ 5015 h 5015"/>
              <a:gd name="p0x9" fmla="*/ 120 w 5585"/>
              <a:gd name="p0y9" fmla="*/ 5015 h 5015"/>
              <a:gd name="p0x10" fmla="*/ 53 w 5585"/>
              <a:gd name="p0y10" fmla="*/ 5015 h 5015"/>
              <a:gd name="p0x11" fmla="*/ 0 w 5585"/>
              <a:gd name="p0y11" fmla="*/ 4962 h 5015"/>
              <a:gd name="p0x12" fmla="*/ 0 w 5585"/>
              <a:gd name="p0y12" fmla="*/ 4895 h 5015"/>
              <a:gd name="p0x13" fmla="*/ 0 w 5585"/>
              <a:gd name="p0y13" fmla="*/ 120 h 5015"/>
              <a:gd name="p0x14" fmla="*/ 0 w 5585"/>
              <a:gd name="p0y14" fmla="*/ 53 h 5015"/>
              <a:gd name="p0x15" fmla="*/ 53 w 5585"/>
              <a:gd name="p0y15" fmla="*/ 0 h 5015"/>
              <a:gd name="p0x16" fmla="*/ 120 w 5585"/>
              <a:gd name="p0y16" fmla="*/ 0 h 50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2101215" y="265303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215515" y="2748280"/>
            <a:ext cx="266700" cy="3048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808045" y="3285106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分桃子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182891" y="3696586"/>
            <a:ext cx="233325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个桃子平均分给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只猴子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624460" y="4056631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4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4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2147811" y="4325236"/>
            <a:ext cx="77427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zh-CN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endParaRPr lang="zh-CN" altLang="en-US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4322445" y="2075180"/>
            <a:ext cx="3546475" cy="3185160"/>
          </a:xfrm>
          <a:custGeom>
            <a:avLst/>
            <a:gdLst>
              <a:gd name="sw" fmla="*/ 1 w 5585"/>
              <a:gd name="sh" fmla="*/ 1 h 5015"/>
              <a:gd name="mins" fmla="min sw sh"/>
              <a:gd name="dsw" fmla="+- 0 sw mins"/>
              <a:gd name="dsh" fmla="+- 0 sh mins"/>
              <a:gd name="p0x0" fmla="*/ 120 w 5585"/>
              <a:gd name="p0y0" fmla="*/ 0 h 5015"/>
              <a:gd name="p0x1" fmla="*/ 5465 w 5585"/>
              <a:gd name="p0y1" fmla="*/ 0 h 5015"/>
              <a:gd name="p0x2" fmla="*/ 5531 w 5585"/>
              <a:gd name="p0y2" fmla="*/ 0 h 5015"/>
              <a:gd name="p0x3" fmla="*/ 5585 w 5585"/>
              <a:gd name="p0y3" fmla="*/ 53 h 5015"/>
              <a:gd name="p0x4" fmla="*/ 5585 w 5585"/>
              <a:gd name="p0y4" fmla="*/ 120 h 5015"/>
              <a:gd name="p0x5" fmla="*/ 5585 w 5585"/>
              <a:gd name="p0y5" fmla="*/ 4895 h 5015"/>
              <a:gd name="p0x6" fmla="*/ 5585 w 5585"/>
              <a:gd name="p0y6" fmla="*/ 4962 h 5015"/>
              <a:gd name="p0x7" fmla="*/ 5531 w 5585"/>
              <a:gd name="p0y7" fmla="*/ 5015 h 5015"/>
              <a:gd name="p0x8" fmla="*/ 5465 w 5585"/>
              <a:gd name="p0y8" fmla="*/ 5015 h 5015"/>
              <a:gd name="p0x9" fmla="*/ 120 w 5585"/>
              <a:gd name="p0y9" fmla="*/ 5015 h 5015"/>
              <a:gd name="p0x10" fmla="*/ 53 w 5585"/>
              <a:gd name="p0y10" fmla="*/ 5015 h 5015"/>
              <a:gd name="p0x11" fmla="*/ 0 w 5585"/>
              <a:gd name="p0y11" fmla="*/ 4962 h 5015"/>
              <a:gd name="p0x12" fmla="*/ 0 w 5585"/>
              <a:gd name="p0y12" fmla="*/ 4895 h 5015"/>
              <a:gd name="p0x13" fmla="*/ 0 w 5585"/>
              <a:gd name="p0y13" fmla="*/ 120 h 5015"/>
              <a:gd name="p0x14" fmla="*/ 0 w 5585"/>
              <a:gd name="p0y14" fmla="*/ 53 h 5015"/>
              <a:gd name="p0x15" fmla="*/ 53 w 5585"/>
              <a:gd name="p0y15" fmla="*/ 0 h 5015"/>
              <a:gd name="p0x16" fmla="*/ 120 w 5585"/>
              <a:gd name="p0y16" fmla="*/ 0 h 50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5848350" y="265303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12500" r="-12500"/>
          <a:stretch>
            <a:fillRect/>
          </a:stretch>
        </p:blipFill>
        <p:spPr>
          <a:xfrm>
            <a:off x="5905500" y="2748280"/>
            <a:ext cx="381000" cy="3048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5554561" y="3285106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分萝卜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4869952" y="3696586"/>
            <a:ext cx="245216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根萝卜平均分给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只小兔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5370986" y="4056631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4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endParaRPr sz="4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5894337" y="4325236"/>
            <a:ext cx="77427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r>
              <a:rPr lang="en-US" altLang="zh-CN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endParaRPr lang="zh-CN" altLang="en-US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8068945" y="2075180"/>
            <a:ext cx="3546475" cy="3185160"/>
          </a:xfrm>
          <a:custGeom>
            <a:avLst/>
            <a:gdLst>
              <a:gd name="sw" fmla="*/ 1 w 5585"/>
              <a:gd name="sh" fmla="*/ 1 h 5015"/>
              <a:gd name="mins" fmla="min sw sh"/>
              <a:gd name="dsw" fmla="+- 0 sw mins"/>
              <a:gd name="dsh" fmla="+- 0 sh mins"/>
              <a:gd name="p0x0" fmla="*/ 120 w 5585"/>
              <a:gd name="p0y0" fmla="*/ 0 h 5015"/>
              <a:gd name="p0x1" fmla="*/ 5465 w 5585"/>
              <a:gd name="p0y1" fmla="*/ 0 h 5015"/>
              <a:gd name="p0x2" fmla="*/ 5531 w 5585"/>
              <a:gd name="p0y2" fmla="*/ 0 h 5015"/>
              <a:gd name="p0x3" fmla="*/ 5585 w 5585"/>
              <a:gd name="p0y3" fmla="*/ 53 h 5015"/>
              <a:gd name="p0x4" fmla="*/ 5585 w 5585"/>
              <a:gd name="p0y4" fmla="*/ 120 h 5015"/>
              <a:gd name="p0x5" fmla="*/ 5585 w 5585"/>
              <a:gd name="p0y5" fmla="*/ 4895 h 5015"/>
              <a:gd name="p0x6" fmla="*/ 5585 w 5585"/>
              <a:gd name="p0y6" fmla="*/ 4962 h 5015"/>
              <a:gd name="p0x7" fmla="*/ 5531 w 5585"/>
              <a:gd name="p0y7" fmla="*/ 5015 h 5015"/>
              <a:gd name="p0x8" fmla="*/ 5465 w 5585"/>
              <a:gd name="p0y8" fmla="*/ 5015 h 5015"/>
              <a:gd name="p0x9" fmla="*/ 120 w 5585"/>
              <a:gd name="p0y9" fmla="*/ 5015 h 5015"/>
              <a:gd name="p0x10" fmla="*/ 53 w 5585"/>
              <a:gd name="p0y10" fmla="*/ 5015 h 5015"/>
              <a:gd name="p0x11" fmla="*/ 0 w 5585"/>
              <a:gd name="p0y11" fmla="*/ 4962 h 5015"/>
              <a:gd name="p0x12" fmla="*/ 0 w 5585"/>
              <a:gd name="p0y12" fmla="*/ 4895 h 5015"/>
              <a:gd name="p0x13" fmla="*/ 0 w 5585"/>
              <a:gd name="p0y13" fmla="*/ 120 h 5015"/>
              <a:gd name="p0x14" fmla="*/ 0 w 5585"/>
              <a:gd name="p0y14" fmla="*/ 53 h 5015"/>
              <a:gd name="p0x15" fmla="*/ 53 w 5585"/>
              <a:gd name="p0y15" fmla="*/ 0 h 5015"/>
              <a:gd name="p0x16" fmla="*/ 120 w 5585"/>
              <a:gd name="p0y16" fmla="*/ 0 h 50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3"/>
            </p:custDataLst>
          </p:nvPr>
        </p:nvSpPr>
        <p:spPr>
          <a:xfrm>
            <a:off x="9594850" y="265303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22727" b="-22727"/>
          <a:stretch>
            <a:fillRect/>
          </a:stretch>
        </p:blipFill>
        <p:spPr>
          <a:xfrm>
            <a:off x="9652000" y="2748280"/>
            <a:ext cx="381000" cy="3048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9301087" y="3285106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分骨头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8616477" y="3696586"/>
            <a:ext cx="245216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根骨头平均分给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只小狗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9117511" y="4056631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4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endParaRPr sz="4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9640862" y="4325236"/>
            <a:ext cx="77427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r>
              <a:rPr lang="en-US" altLang="zh-CN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endParaRPr lang="zh-CN" altLang="en-US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571500" y="562800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76A"/>
          </a:solidFill>
          <a:ln>
            <a:noFill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4229100" y="5802621"/>
            <a:ext cx="4000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每份分得</a:t>
            </a:r>
            <a:r>
              <a:rPr sz="2100"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</a:rPr>
              <a:t>一样多</a:t>
            </a:r>
            <a:r>
              <a:rPr sz="21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，这就是</a:t>
            </a:r>
            <a:r>
              <a:rPr sz="2100"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</a:rPr>
              <a:t>平均分</a:t>
            </a:r>
            <a:endParaRPr sz="2100" b="1">
              <a:solidFill>
                <a:srgbClr val="4A230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分苹果</a:t>
            </a:r>
            <a:r>
              <a:rPr lang="en-US" altLang="zh-CN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两种分法对比</a:t>
            </a:r>
            <a:endParaRPr lang="zh-CN" altLang="en-US"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d83b24ed-8763-11f1-baa8-3214c16bcc4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505477" y="1166813"/>
            <a:ext cx="614325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</a:t>
            </a:r>
            <a:r>
              <a:rPr 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个苹果，可以怎样平均分？动手试一试，你会发现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两种</a:t>
            </a: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不同的分法</a:t>
            </a:r>
            <a:endParaRPr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3538220" y="1680845"/>
            <a:ext cx="8077200" cy="4010025"/>
          </a:xfrm>
          <a:custGeom>
            <a:avLst/>
            <a:gdLst>
              <a:gd name="sw" fmla="*/ 1 w 12720"/>
              <a:gd name="sh" fmla="*/ 1 h 6315"/>
              <a:gd name="mins" fmla="min sw sh"/>
              <a:gd name="dsw" fmla="+- 0 sw mins"/>
              <a:gd name="dsh" fmla="+- 0 sh mins"/>
              <a:gd name="p0x0" fmla="*/ 120 w 12720"/>
              <a:gd name="p0y0" fmla="*/ 0 h 6315"/>
              <a:gd name="p0x1" fmla="*/ 12600 w 12720"/>
              <a:gd name="p0y1" fmla="*/ 0 h 6315"/>
              <a:gd name="p0x2" fmla="*/ 12666 w 12720"/>
              <a:gd name="p0y2" fmla="*/ 0 h 6315"/>
              <a:gd name="p0x3" fmla="*/ 12720 w 12720"/>
              <a:gd name="p0y3" fmla="*/ 53 h 6315"/>
              <a:gd name="p0x4" fmla="*/ 12720 w 12720"/>
              <a:gd name="p0y4" fmla="*/ 120 h 6315"/>
              <a:gd name="p0x5" fmla="*/ 12720 w 12720"/>
              <a:gd name="p0y5" fmla="*/ 6195 h 6315"/>
              <a:gd name="p0x6" fmla="*/ 12720 w 12720"/>
              <a:gd name="p0y6" fmla="*/ 6261 h 6315"/>
              <a:gd name="p0x7" fmla="*/ 12666 w 12720"/>
              <a:gd name="p0y7" fmla="*/ 6315 h 6315"/>
              <a:gd name="p0x8" fmla="*/ 12600 w 12720"/>
              <a:gd name="p0y8" fmla="*/ 6315 h 6315"/>
              <a:gd name="p0x9" fmla="*/ 120 w 12720"/>
              <a:gd name="p0y9" fmla="*/ 6315 h 6315"/>
              <a:gd name="p0x10" fmla="*/ 53 w 12720"/>
              <a:gd name="p0y10" fmla="*/ 6315 h 6315"/>
              <a:gd name="p0x11" fmla="*/ 0 w 12720"/>
              <a:gd name="p0y11" fmla="*/ 6261 h 6315"/>
              <a:gd name="p0x12" fmla="*/ 0 w 12720"/>
              <a:gd name="p0y12" fmla="*/ 6195 h 6315"/>
              <a:gd name="p0x13" fmla="*/ 0 w 12720"/>
              <a:gd name="p0y13" fmla="*/ 120 h 6315"/>
              <a:gd name="p0x14" fmla="*/ 0 w 12720"/>
              <a:gd name="p0y14" fmla="*/ 53 h 6315"/>
              <a:gd name="p0x15" fmla="*/ 53 w 12720"/>
              <a:gd name="p0y15" fmla="*/ 0 h 6315"/>
              <a:gd name="p0x16" fmla="*/ 120 w 12720"/>
              <a:gd name="p0y16" fmla="*/ 0 h 63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27619" y="1860233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两种分法对比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3733800" y="2324100"/>
            <a:ext cx="3747770" cy="3171825"/>
          </a:xfrm>
          <a:custGeom>
            <a:avLst/>
            <a:gdLst>
              <a:gd name="sw" fmla="*/ 1 w 5902"/>
              <a:gd name="sh" fmla="*/ 1 h 4995"/>
              <a:gd name="mins" fmla="min sw sh"/>
              <a:gd name="dsw" fmla="+- 0 sw mins"/>
              <a:gd name="dsh" fmla="+- 0 sh mins"/>
              <a:gd name="p0x0" fmla="*/ 120 w 5902"/>
              <a:gd name="p0y0" fmla="*/ 0 h 4995"/>
              <a:gd name="p0x1" fmla="*/ 5782 w 5902"/>
              <a:gd name="p0y1" fmla="*/ 0 h 4995"/>
              <a:gd name="p0x2" fmla="*/ 5848 w 5902"/>
              <a:gd name="p0y2" fmla="*/ 0 h 4995"/>
              <a:gd name="p0x3" fmla="*/ 5902 w 5902"/>
              <a:gd name="p0y3" fmla="*/ 53 h 4995"/>
              <a:gd name="p0x4" fmla="*/ 5902 w 5902"/>
              <a:gd name="p0y4" fmla="*/ 120 h 4995"/>
              <a:gd name="p0x5" fmla="*/ 5902 w 5902"/>
              <a:gd name="p0y5" fmla="*/ 4875 h 4995"/>
              <a:gd name="p0x6" fmla="*/ 5902 w 5902"/>
              <a:gd name="p0y6" fmla="*/ 4941 h 4995"/>
              <a:gd name="p0x7" fmla="*/ 5848 w 5902"/>
              <a:gd name="p0y7" fmla="*/ 4995 h 4995"/>
              <a:gd name="p0x8" fmla="*/ 5782 w 5902"/>
              <a:gd name="p0y8" fmla="*/ 4995 h 4995"/>
              <a:gd name="p0x9" fmla="*/ 120 w 5902"/>
              <a:gd name="p0y9" fmla="*/ 4995 h 4995"/>
              <a:gd name="p0x10" fmla="*/ 53 w 5902"/>
              <a:gd name="p0y10" fmla="*/ 4995 h 4995"/>
              <a:gd name="p0x11" fmla="*/ 0 w 5902"/>
              <a:gd name="p0y11" fmla="*/ 4941 h 4995"/>
              <a:gd name="p0x12" fmla="*/ 0 w 5902"/>
              <a:gd name="p0y12" fmla="*/ 4875 h 4995"/>
              <a:gd name="p0x13" fmla="*/ 0 w 5902"/>
              <a:gd name="p0y13" fmla="*/ 120 h 4995"/>
              <a:gd name="p0x14" fmla="*/ 0 w 5902"/>
              <a:gd name="p0y14" fmla="*/ 53 h 4995"/>
              <a:gd name="p0x15" fmla="*/ 53 w 5902"/>
              <a:gd name="p0y15" fmla="*/ 0 h 4995"/>
              <a:gd name="p0x16" fmla="*/ 120 w 5902"/>
              <a:gd name="p0y16" fmla="*/ 0 h 49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848100" y="2438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d83b2bc3-8763-11f1-baa8-3214c16bcc47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933825" y="2524125"/>
            <a:ext cx="247650" cy="2476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381500" y="2497931"/>
            <a:ext cx="2057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按份数分（等分）</a:t>
            </a:r>
            <a:endParaRPr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3848100" y="2919413"/>
            <a:ext cx="351948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平均分成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堆，每堆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3852545" y="3319145"/>
            <a:ext cx="1556385" cy="238125"/>
          </a:xfrm>
          <a:custGeom>
            <a:avLst/>
            <a:gdLst>
              <a:gd name="sw" fmla="*/ 1 w 2451"/>
              <a:gd name="sh" fmla="*/ 1 h 375"/>
              <a:gd name="mins" fmla="min sw sh"/>
              <a:gd name="dsw" fmla="+- 0 sw mins"/>
              <a:gd name="dsh" fmla="+- 0 sh mins"/>
              <a:gd name="p0x0" fmla="*/ 187 w 2451"/>
              <a:gd name="p0y0" fmla="*/ 0 h 375"/>
              <a:gd name="p0x1" fmla="*/ 2263 w 2451"/>
              <a:gd name="p0y1" fmla="*/ 0 h 375"/>
              <a:gd name="p0x2" fmla="*/ 2367 w 2451"/>
              <a:gd name="p0y2" fmla="*/ 0 h 375"/>
              <a:gd name="p0x3" fmla="*/ 2451 w 2451"/>
              <a:gd name="p0y3" fmla="*/ 83 h 375"/>
              <a:gd name="p0x4" fmla="*/ 2451 w 2451"/>
              <a:gd name="p0y4" fmla="*/ 187 h 375"/>
              <a:gd name="p0x5" fmla="*/ 2451 w 2451"/>
              <a:gd name="p0y5" fmla="*/ 291 h 375"/>
              <a:gd name="p0x6" fmla="*/ 2367 w 2451"/>
              <a:gd name="p0y6" fmla="*/ 375 h 375"/>
              <a:gd name="p0x7" fmla="*/ 2263 w 2451"/>
              <a:gd name="p0y7" fmla="*/ 375 h 375"/>
              <a:gd name="p0x8" fmla="*/ 187 w 2451"/>
              <a:gd name="p0y8" fmla="*/ 375 h 375"/>
              <a:gd name="p0x9" fmla="*/ 83 w 2451"/>
              <a:gd name="p0y9" fmla="*/ 375 h 375"/>
              <a:gd name="p0x10" fmla="*/ 0 w 2451"/>
              <a:gd name="p0y10" fmla="*/ 291 h 375"/>
              <a:gd name="p0x11" fmla="*/ 0 w 2451"/>
              <a:gd name="p0y11" fmla="*/ 187 h 375"/>
              <a:gd name="p0x12" fmla="*/ 0 w 2451"/>
              <a:gd name="p0y12" fmla="*/ 83 h 375"/>
              <a:gd name="p0x13" fmla="*/ 83 w 2451"/>
              <a:gd name="p0y13" fmla="*/ 0 h 375"/>
              <a:gd name="p0x14" fmla="*/ 187 w 2451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DEB3"/>
          </a:solidFill>
          <a:ln w="9525" cmpd="sng">
            <a:solidFill>
              <a:srgbClr val="F5DEB3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3971925" y="3353753"/>
            <a:ext cx="1470717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知道份数</a:t>
            </a:r>
            <a:r>
              <a:rPr lang="en-US" altLang="zh-CN" sz="1200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200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求每份</a:t>
            </a:r>
            <a:endParaRPr lang="zh-CN" altLang="en-US" sz="1200">
              <a:solidFill>
                <a:srgbClr val="4A230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7672070" y="2324100"/>
            <a:ext cx="3748405" cy="3171825"/>
          </a:xfrm>
          <a:custGeom>
            <a:avLst/>
            <a:gdLst>
              <a:gd name="sw" fmla="*/ 1 w 5902"/>
              <a:gd name="sh" fmla="*/ 1 h 4995"/>
              <a:gd name="mins" fmla="min sw sh"/>
              <a:gd name="dsw" fmla="+- 0 sw mins"/>
              <a:gd name="dsh" fmla="+- 0 sh mins"/>
              <a:gd name="p0x0" fmla="*/ 120 w 5902"/>
              <a:gd name="p0y0" fmla="*/ 0 h 4995"/>
              <a:gd name="p0x1" fmla="*/ 5782 w 5902"/>
              <a:gd name="p0y1" fmla="*/ 0 h 4995"/>
              <a:gd name="p0x2" fmla="*/ 5848 w 5902"/>
              <a:gd name="p0y2" fmla="*/ 0 h 4995"/>
              <a:gd name="p0x3" fmla="*/ 5902 w 5902"/>
              <a:gd name="p0y3" fmla="*/ 53 h 4995"/>
              <a:gd name="p0x4" fmla="*/ 5902 w 5902"/>
              <a:gd name="p0y4" fmla="*/ 120 h 4995"/>
              <a:gd name="p0x5" fmla="*/ 5902 w 5902"/>
              <a:gd name="p0y5" fmla="*/ 4875 h 4995"/>
              <a:gd name="p0x6" fmla="*/ 5902 w 5902"/>
              <a:gd name="p0y6" fmla="*/ 4941 h 4995"/>
              <a:gd name="p0x7" fmla="*/ 5848 w 5902"/>
              <a:gd name="p0y7" fmla="*/ 4995 h 4995"/>
              <a:gd name="p0x8" fmla="*/ 5782 w 5902"/>
              <a:gd name="p0y8" fmla="*/ 4995 h 4995"/>
              <a:gd name="p0x9" fmla="*/ 120 w 5902"/>
              <a:gd name="p0y9" fmla="*/ 4995 h 4995"/>
              <a:gd name="p0x10" fmla="*/ 53 w 5902"/>
              <a:gd name="p0y10" fmla="*/ 4995 h 4995"/>
              <a:gd name="p0x11" fmla="*/ 0 w 5902"/>
              <a:gd name="p0y11" fmla="*/ 4941 h 4995"/>
              <a:gd name="p0x12" fmla="*/ 0 w 5902"/>
              <a:gd name="p0y12" fmla="*/ 4875 h 4995"/>
              <a:gd name="p0x13" fmla="*/ 0 w 5902"/>
              <a:gd name="p0y13" fmla="*/ 120 h 4995"/>
              <a:gd name="p0x14" fmla="*/ 0 w 5902"/>
              <a:gd name="p0y14" fmla="*/ 53 h 4995"/>
              <a:gd name="p0x15" fmla="*/ 53 w 5902"/>
              <a:gd name="p0y15" fmla="*/ 0 h 4995"/>
              <a:gd name="p0x16" fmla="*/ 120 w 5902"/>
              <a:gd name="p0y16" fmla="*/ 0 h 49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7786370" y="2438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d83b2848-8763-11f1-baa8-3214c16bcc47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128" r="128"/>
          <a:stretch>
            <a:fillRect/>
          </a:stretch>
        </p:blipFill>
        <p:spPr>
          <a:xfrm>
            <a:off x="7872095" y="252412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8320088" y="2497931"/>
            <a:ext cx="2286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按每份数分（包含）</a:t>
            </a:r>
            <a:endParaRPr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7786688" y="2919413"/>
            <a:ext cx="351948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每袋装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个，需要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个袋子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3"/>
            </p:custDataLst>
          </p:nvPr>
        </p:nvSpPr>
        <p:spPr>
          <a:xfrm>
            <a:off x="7791450" y="3319145"/>
            <a:ext cx="1556385" cy="238125"/>
          </a:xfrm>
          <a:custGeom>
            <a:avLst/>
            <a:gdLst>
              <a:gd name="sw" fmla="*/ 1 w 2451"/>
              <a:gd name="sh" fmla="*/ 1 h 375"/>
              <a:gd name="mins" fmla="min sw sh"/>
              <a:gd name="dsw" fmla="+- 0 sw mins"/>
              <a:gd name="dsh" fmla="+- 0 sh mins"/>
              <a:gd name="p0x0" fmla="*/ 187 w 2451"/>
              <a:gd name="p0y0" fmla="*/ 0 h 375"/>
              <a:gd name="p0x1" fmla="*/ 2263 w 2451"/>
              <a:gd name="p0y1" fmla="*/ 0 h 375"/>
              <a:gd name="p0x2" fmla="*/ 2367 w 2451"/>
              <a:gd name="p0y2" fmla="*/ 0 h 375"/>
              <a:gd name="p0x3" fmla="*/ 2451 w 2451"/>
              <a:gd name="p0y3" fmla="*/ 83 h 375"/>
              <a:gd name="p0x4" fmla="*/ 2451 w 2451"/>
              <a:gd name="p0y4" fmla="*/ 187 h 375"/>
              <a:gd name="p0x5" fmla="*/ 2451 w 2451"/>
              <a:gd name="p0y5" fmla="*/ 291 h 375"/>
              <a:gd name="p0x6" fmla="*/ 2367 w 2451"/>
              <a:gd name="p0y6" fmla="*/ 375 h 375"/>
              <a:gd name="p0x7" fmla="*/ 2263 w 2451"/>
              <a:gd name="p0y7" fmla="*/ 375 h 375"/>
              <a:gd name="p0x8" fmla="*/ 187 w 2451"/>
              <a:gd name="p0y8" fmla="*/ 375 h 375"/>
              <a:gd name="p0x9" fmla="*/ 83 w 2451"/>
              <a:gd name="p0y9" fmla="*/ 375 h 375"/>
              <a:gd name="p0x10" fmla="*/ 0 w 2451"/>
              <a:gd name="p0y10" fmla="*/ 291 h 375"/>
              <a:gd name="p0x11" fmla="*/ 0 w 2451"/>
              <a:gd name="p0y11" fmla="*/ 187 h 375"/>
              <a:gd name="p0x12" fmla="*/ 0 w 2451"/>
              <a:gd name="p0y12" fmla="*/ 83 h 375"/>
              <a:gd name="p0x13" fmla="*/ 83 w 2451"/>
              <a:gd name="p0y13" fmla="*/ 0 h 375"/>
              <a:gd name="p0x14" fmla="*/ 187 w 2451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DEB3"/>
          </a:solidFill>
          <a:ln w="9525" cmpd="sng">
            <a:solidFill>
              <a:srgbClr val="F5DEB3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7910513" y="3353753"/>
            <a:ext cx="1470717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知道每份</a:t>
            </a:r>
            <a:r>
              <a:rPr lang="en-US" altLang="zh-CN" sz="1200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200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求份数</a:t>
            </a:r>
            <a:endParaRPr lang="zh-CN" altLang="en-US" sz="1200">
              <a:solidFill>
                <a:srgbClr val="4A230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3533775" y="5810250"/>
            <a:ext cx="8086725" cy="666750"/>
          </a:xfrm>
          <a:custGeom>
            <a:avLst/>
            <a:gdLst>
              <a:gd name="sw" fmla="*/ 1 w 12735"/>
              <a:gd name="sh" fmla="*/ 1 h 1050"/>
              <a:gd name="mins" fmla="min sw sh"/>
              <a:gd name="dsw" fmla="+- 0 sw mins"/>
              <a:gd name="dsh" fmla="+- 0 sh mins"/>
              <a:gd name="p0x0" fmla="*/ 120 w 12735"/>
              <a:gd name="p0y0" fmla="*/ 0 h 1050"/>
              <a:gd name="p0x1" fmla="*/ 12615 w 12735"/>
              <a:gd name="p0y1" fmla="*/ 0 h 1050"/>
              <a:gd name="p0x2" fmla="*/ 12681 w 12735"/>
              <a:gd name="p0y2" fmla="*/ 0 h 1050"/>
              <a:gd name="p0x3" fmla="*/ 12735 w 12735"/>
              <a:gd name="p0y3" fmla="*/ 53 h 1050"/>
              <a:gd name="p0x4" fmla="*/ 12735 w 12735"/>
              <a:gd name="p0y4" fmla="*/ 120 h 1050"/>
              <a:gd name="p0x5" fmla="*/ 12735 w 12735"/>
              <a:gd name="p0y5" fmla="*/ 930 h 1050"/>
              <a:gd name="p0x6" fmla="*/ 12735 w 12735"/>
              <a:gd name="p0y6" fmla="*/ 996 h 1050"/>
              <a:gd name="p0x7" fmla="*/ 12681 w 12735"/>
              <a:gd name="p0y7" fmla="*/ 1050 h 1050"/>
              <a:gd name="p0x8" fmla="*/ 12615 w 12735"/>
              <a:gd name="p0y8" fmla="*/ 1050 h 1050"/>
              <a:gd name="p0x9" fmla="*/ 120 w 12735"/>
              <a:gd name="p0y9" fmla="*/ 1050 h 1050"/>
              <a:gd name="p0x10" fmla="*/ 53 w 12735"/>
              <a:gd name="p0y10" fmla="*/ 1050 h 1050"/>
              <a:gd name="p0x11" fmla="*/ 0 w 12735"/>
              <a:gd name="p0y11" fmla="*/ 996 h 1050"/>
              <a:gd name="p0x12" fmla="*/ 0 w 12735"/>
              <a:gd name="p0y12" fmla="*/ 930 h 1050"/>
              <a:gd name="p0x13" fmla="*/ 0 w 12735"/>
              <a:gd name="p0y13" fmla="*/ 120 h 1050"/>
              <a:gd name="p0x14" fmla="*/ 0 w 12735"/>
              <a:gd name="p0y14" fmla="*/ 53 h 1050"/>
              <a:gd name="p0x15" fmla="*/ 53 w 12735"/>
              <a:gd name="p0y15" fmla="*/ 0 h 1050"/>
              <a:gd name="p0x16" fmla="*/ 120 w 1273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76A"/>
          </a:solidFill>
          <a:ln>
            <a:noFill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3724275" y="5985510"/>
            <a:ext cx="45722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两种分法都保证了每份</a:t>
            </a:r>
            <a:r>
              <a:rPr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</a:rPr>
              <a:t>一样多</a:t>
            </a:r>
            <a:r>
              <a:rPr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，都是</a:t>
            </a:r>
            <a:r>
              <a:rPr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</a:rPr>
              <a:t>平均分</a:t>
            </a:r>
            <a:endParaRPr b="1">
              <a:solidFill>
                <a:srgbClr val="4A230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分糖果</a:t>
            </a:r>
            <a:r>
              <a:rPr lang="en-US" altLang="zh-CN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大数目平均分</a:t>
            </a:r>
            <a:endParaRPr lang="zh-CN" altLang="en-US"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5362575"/>
          </a:xfrm>
          <a:custGeom>
            <a:avLst/>
            <a:gdLst>
              <a:gd name="sw" fmla="*/ 1 w 8535"/>
              <a:gd name="sh" fmla="*/ 1 h 8445"/>
              <a:gd name="mins" fmla="min sw sh"/>
              <a:gd name="dsw" fmla="+- 0 sw mins"/>
              <a:gd name="dsh" fmla="+- 0 sh mins"/>
              <a:gd name="p0x0" fmla="*/ 120 w 8535"/>
              <a:gd name="p0y0" fmla="*/ 0 h 8445"/>
              <a:gd name="p0x1" fmla="*/ 8415 w 8535"/>
              <a:gd name="p0y1" fmla="*/ 0 h 8445"/>
              <a:gd name="p0x2" fmla="*/ 8481 w 8535"/>
              <a:gd name="p0y2" fmla="*/ 0 h 8445"/>
              <a:gd name="p0x3" fmla="*/ 8535 w 8535"/>
              <a:gd name="p0y3" fmla="*/ 53 h 8445"/>
              <a:gd name="p0x4" fmla="*/ 8535 w 8535"/>
              <a:gd name="p0y4" fmla="*/ 120 h 8445"/>
              <a:gd name="p0x5" fmla="*/ 8535 w 8535"/>
              <a:gd name="p0y5" fmla="*/ 8325 h 8445"/>
              <a:gd name="p0x6" fmla="*/ 8535 w 8535"/>
              <a:gd name="p0y6" fmla="*/ 8391 h 8445"/>
              <a:gd name="p0x7" fmla="*/ 8481 w 8535"/>
              <a:gd name="p0y7" fmla="*/ 8445 h 8445"/>
              <a:gd name="p0x8" fmla="*/ 8415 w 8535"/>
              <a:gd name="p0y8" fmla="*/ 8445 h 8445"/>
              <a:gd name="p0x9" fmla="*/ 120 w 8535"/>
              <a:gd name="p0y9" fmla="*/ 8445 h 8445"/>
              <a:gd name="p0x10" fmla="*/ 53 w 8535"/>
              <a:gd name="p0y10" fmla="*/ 8445 h 8445"/>
              <a:gd name="p0x11" fmla="*/ 0 w 8535"/>
              <a:gd name="p0y11" fmla="*/ 8391 h 8445"/>
              <a:gd name="p0x12" fmla="*/ 0 w 8535"/>
              <a:gd name="p0y12" fmla="*/ 8325 h 8445"/>
              <a:gd name="p0x13" fmla="*/ 0 w 8535"/>
              <a:gd name="p0y13" fmla="*/ 120 h 8445"/>
              <a:gd name="p0x14" fmla="*/ 0 w 8535"/>
              <a:gd name="p0y14" fmla="*/ 53 h 8445"/>
              <a:gd name="p0x15" fmla="*/ 53 w 8535"/>
              <a:gd name="p0y15" fmla="*/ 0 h 8445"/>
              <a:gd name="p0x16" fmla="*/ 120 w 85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分步策略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85825" y="1828800"/>
            <a:ext cx="190500" cy="1905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04925" y="1771669"/>
            <a:ext cx="278256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每次每人分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块或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块，分多次进行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71525" y="2209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897255" y="2324100"/>
            <a:ext cx="167005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304925" y="2266969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像古人记账一样，用表格记录每次分配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771525" y="272700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分配结果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3152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4792" t="-2632" r="-4792" b="-2632"/>
          <a:stretch>
            <a:fillRect/>
          </a:stretch>
        </p:blipFill>
        <p:spPr>
          <a:xfrm>
            <a:off x="897255" y="3267075"/>
            <a:ext cx="167005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304925" y="3209944"/>
            <a:ext cx="12394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每人分到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块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771525" y="3648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4348" r="-4348"/>
          <a:stretch>
            <a:fillRect/>
          </a:stretch>
        </p:blipFill>
        <p:spPr>
          <a:xfrm>
            <a:off x="861695" y="3762375"/>
            <a:ext cx="238125" cy="1905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304925" y="3705244"/>
            <a:ext cx="164850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还剩下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块不够再分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19" name="图片 18" descr="0d33f678-8764-11f1-96e0-5e678baf8783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/>
          <a:srcRect l="-30000" r="-30000"/>
          <a:stretch>
            <a:fillRect/>
          </a:stretch>
        </p:blipFill>
        <p:spPr>
          <a:xfrm>
            <a:off x="771525" y="4181475"/>
            <a:ext cx="5029200" cy="20955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3300">
                <a:moveTo>
                  <a:pt x="120" y="0"/>
                </a:moveTo>
                <a:lnTo>
                  <a:pt x="7800" y="0"/>
                </a:lnTo>
                <a:cubicBezTo>
                  <a:pt x="7866" y="0"/>
                  <a:pt x="7920" y="54"/>
                  <a:pt x="7920" y="120"/>
                </a:cubicBezTo>
                <a:lnTo>
                  <a:pt x="7920" y="3180"/>
                </a:lnTo>
                <a:cubicBezTo>
                  <a:pt x="7920" y="3246"/>
                  <a:pt x="7866" y="3300"/>
                  <a:pt x="7800" y="3300"/>
                </a:cubicBezTo>
                <a:lnTo>
                  <a:pt x="120" y="3300"/>
                </a:lnTo>
                <a:cubicBezTo>
                  <a:pt x="54" y="3300"/>
                  <a:pt x="0" y="3246"/>
                  <a:pt x="0" y="318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2" name="任意多边形 21"/>
          <p:cNvSpPr/>
          <p:nvPr>
            <p:custDataLst>
              <p:tags r:id="rId27"/>
            </p:custDataLst>
          </p:nvPr>
        </p:nvSpPr>
        <p:spPr>
          <a:xfrm>
            <a:off x="6195695" y="1109345"/>
            <a:ext cx="5419725" cy="5362575"/>
          </a:xfrm>
          <a:custGeom>
            <a:avLst/>
            <a:gdLst>
              <a:gd name="sw" fmla="*/ 1 w 8535"/>
              <a:gd name="sh" fmla="*/ 1 h 8445"/>
              <a:gd name="mins" fmla="min sw sh"/>
              <a:gd name="dsw" fmla="+- 0 sw mins"/>
              <a:gd name="dsh" fmla="+- 0 sh mins"/>
              <a:gd name="p0x0" fmla="*/ 120 w 8535"/>
              <a:gd name="p0y0" fmla="*/ 0 h 8445"/>
              <a:gd name="p0x1" fmla="*/ 8415 w 8535"/>
              <a:gd name="p0y1" fmla="*/ 0 h 8445"/>
              <a:gd name="p0x2" fmla="*/ 8481 w 8535"/>
              <a:gd name="p0y2" fmla="*/ 0 h 8445"/>
              <a:gd name="p0x3" fmla="*/ 8535 w 8535"/>
              <a:gd name="p0y3" fmla="*/ 53 h 8445"/>
              <a:gd name="p0x4" fmla="*/ 8535 w 8535"/>
              <a:gd name="p0y4" fmla="*/ 120 h 8445"/>
              <a:gd name="p0x5" fmla="*/ 8535 w 8535"/>
              <a:gd name="p0y5" fmla="*/ 8325 h 8445"/>
              <a:gd name="p0x6" fmla="*/ 8535 w 8535"/>
              <a:gd name="p0y6" fmla="*/ 8391 h 8445"/>
              <a:gd name="p0x7" fmla="*/ 8481 w 8535"/>
              <a:gd name="p0y7" fmla="*/ 8445 h 8445"/>
              <a:gd name="p0x8" fmla="*/ 8415 w 8535"/>
              <a:gd name="p0y8" fmla="*/ 8445 h 8445"/>
              <a:gd name="p0x9" fmla="*/ 120 w 8535"/>
              <a:gd name="p0y9" fmla="*/ 8445 h 8445"/>
              <a:gd name="p0x10" fmla="*/ 53 w 8535"/>
              <a:gd name="p0y10" fmla="*/ 8445 h 8445"/>
              <a:gd name="p0x11" fmla="*/ 0 w 8535"/>
              <a:gd name="p0y11" fmla="*/ 8391 h 8445"/>
              <a:gd name="p0x12" fmla="*/ 0 w 8535"/>
              <a:gd name="p0y12" fmla="*/ 8325 h 8445"/>
              <a:gd name="p0x13" fmla="*/ 0 w 8535"/>
              <a:gd name="p0y13" fmla="*/ 120 h 8445"/>
              <a:gd name="p0x14" fmla="*/ 0 w 8535"/>
              <a:gd name="p0y14" fmla="*/ 53 h 8445"/>
              <a:gd name="p0x15" fmla="*/ 53 w 8535"/>
              <a:gd name="p0y15" fmla="*/ 0 h 8445"/>
              <a:gd name="p0x16" fmla="*/ 120 w 85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8228409" y="128873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分配记录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4" name="表格 23"/>
          <p:cNvGraphicFramePr/>
          <p:nvPr>
            <p:custDataLst>
              <p:tags r:id="rId29"/>
            </p:custDataLst>
          </p:nvPr>
        </p:nvGraphicFramePr>
        <p:xfrm>
          <a:off x="6391275" y="1752600"/>
          <a:ext cx="5029200" cy="417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18"/>
                <a:gridCol w="1451667"/>
                <a:gridCol w="1140618"/>
                <a:gridCol w="1451895"/>
              </a:tblGrid>
              <a:tr h="441944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1A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次数</a:t>
                      </a:r>
                      <a:endParaRPr sz="1800" b="1">
                        <a:solidFill>
                          <a:srgbClr val="2C1A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A76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1A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每人分到</a:t>
                      </a:r>
                      <a:endParaRPr sz="1800" b="1">
                        <a:solidFill>
                          <a:srgbClr val="2C1A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A76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1A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共分掉</a:t>
                      </a:r>
                      <a:endParaRPr sz="1800" b="1">
                        <a:solidFill>
                          <a:srgbClr val="2C1A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A76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1A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累计分掉</a:t>
                      </a:r>
                      <a:endParaRPr sz="1800" b="1">
                        <a:solidFill>
                          <a:srgbClr val="2C1A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4A76A"/>
                    </a:solidFill>
                  </a:tcPr>
                </a:tc>
              </a:tr>
              <a:tr h="1243307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第一次</a:t>
                      </a:r>
                      <a:endParaRPr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 spc="-15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r>
                        <a:rPr 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块</a:t>
                      </a:r>
                      <a:endParaRPr lang="zh-CN" altLang="en-US"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20 </a:t>
                      </a:r>
                      <a:r>
                        <a:rPr lang="zh-CN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块</a:t>
                      </a:r>
                      <a:endParaRPr lang="zh-CN"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20 </a:t>
                      </a:r>
                      <a:r>
                        <a:rPr lang="zh-CN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块</a:t>
                      </a:r>
                      <a:endParaRPr lang="zh-CN"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</a:tr>
              <a:tr h="1243307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第二次</a:t>
                      </a:r>
                      <a:endParaRPr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 spc="-15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r>
                        <a:rPr 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块</a:t>
                      </a:r>
                      <a:endParaRPr lang="zh-CN" altLang="en-US"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20 </a:t>
                      </a:r>
                      <a:r>
                        <a:rPr lang="zh-CN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块</a:t>
                      </a:r>
                      <a:endParaRPr lang="zh-CN"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40 </a:t>
                      </a:r>
                      <a:r>
                        <a:rPr lang="zh-CN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块</a:t>
                      </a:r>
                      <a:endParaRPr lang="zh-CN"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43383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第三次</a:t>
                      </a:r>
                      <a:endParaRPr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 spc="-15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r>
                        <a:rPr 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块</a:t>
                      </a:r>
                      <a:endParaRPr lang="zh-CN" altLang="en-US"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8 </a:t>
                      </a:r>
                      <a:r>
                        <a:rPr lang="zh-CN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块</a:t>
                      </a:r>
                      <a:endParaRPr lang="zh-CN"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 spc="-15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48</a:t>
                      </a:r>
                      <a:r>
                        <a:rPr 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块</a:t>
                      </a:r>
                      <a:endParaRPr lang="zh-CN" altLang="en-US"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</a:tr>
            </a:tbl>
          </a:graphicData>
        </a:graphic>
      </p:graphicFrame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7852914" y="6076950"/>
            <a:ext cx="210592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</a:rPr>
              <a:t>每人合计：</a:t>
            </a:r>
            <a:r>
              <a:rPr sz="1200" b="1" spc="-12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lang="en-US"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块，剩余</a:t>
            </a:r>
            <a:r>
              <a:rPr lang="en-US" altLang="zh-CN"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200" b="1" spc="-12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en-US"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块</a:t>
            </a:r>
            <a:endParaRPr lang="zh-CN" altLang="en-US" sz="1200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307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54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2251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除法初识</a:t>
            </a:r>
            <a:endParaRPr sz="4200" b="1" spc="84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481513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物有本末，事有终始</a:t>
            </a:r>
            <a:r>
              <a:rPr lang="en-US" alt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用算式记录分物的过程</a:t>
            </a:r>
            <a:endParaRPr lang="zh-CN" altLang="en-US"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认识除法算式，理解每个数的含义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7526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7665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7716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576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分香蕉</a:t>
            </a:r>
            <a:r>
              <a:rPr lang="en-US" altLang="zh-CN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认识除法算式</a:t>
            </a:r>
            <a:endParaRPr lang="zh-CN" altLang="en-US"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71500" y="1438294"/>
            <a:ext cx="552584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</a:t>
            </a:r>
            <a:r>
              <a:rPr lang="en-US" altLang="zh-CN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lang="en-US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根香蕉平均分给</a:t>
            </a:r>
            <a:r>
              <a:rPr lang="en-US" altLang="zh-CN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en-US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只猴子，每只分到几根？</a:t>
            </a:r>
            <a:endParaRPr lang="zh-CN" altLang="en-US"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950646" y="2284124"/>
            <a:ext cx="4824117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4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 </a:t>
            </a:r>
            <a:r>
              <a:rPr lang="zh-CN" altLang="en-US" sz="4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4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 = 6</a:t>
            </a:r>
            <a:r>
              <a:rPr lang="zh-CN" altLang="en-US" sz="4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（根）</a:t>
            </a:r>
            <a:endParaRPr lang="zh-CN" altLang="en-US" sz="4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170513" y="3059459"/>
            <a:ext cx="202242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读作：</a:t>
            </a:r>
            <a:r>
              <a:rPr lang="en-US" altLang="zh-CN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 </a:t>
            </a:r>
            <a:r>
              <a:rPr lang="zh-CN" alt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除以</a:t>
            </a:r>
            <a:r>
              <a:rPr lang="en-US" altLang="zh-CN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 </a:t>
            </a:r>
            <a:r>
              <a:rPr lang="zh-CN" alt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等于</a:t>
            </a:r>
            <a:r>
              <a:rPr lang="en-US" altLang="zh-CN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6</a:t>
            </a:r>
            <a:endParaRPr lang="en-US" altLang="zh-CN" sz="1350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4428906" y="4791075"/>
            <a:ext cx="333419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</a:t>
            </a:r>
            <a:r>
              <a:rPr lang="en-US" altLang="zh-CN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根香蕉平均分成</a:t>
            </a:r>
            <a:r>
              <a:rPr lang="en-US" altLang="zh-CN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份，每份</a:t>
            </a:r>
            <a:r>
              <a:rPr lang="en-US" altLang="zh-CN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endParaRPr lang="zh-CN" altLang="en-US" sz="1350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575945" y="3406775"/>
            <a:ext cx="2609850" cy="1264920"/>
          </a:xfrm>
          <a:custGeom>
            <a:avLst/>
            <a:gdLst>
              <a:gd name="sw" fmla="*/ 1 w 4110"/>
              <a:gd name="sh" fmla="*/ 1 h 1991"/>
              <a:gd name="mins" fmla="min sw sh"/>
              <a:gd name="dsw" fmla="+- 0 sw mins"/>
              <a:gd name="dsh" fmla="+- 0 sh mins"/>
              <a:gd name="p0x0" fmla="*/ 120 w 4110"/>
              <a:gd name="p0y0" fmla="*/ 0 h 1991"/>
              <a:gd name="p0x1" fmla="*/ 3990 w 4110"/>
              <a:gd name="p0y1" fmla="*/ 0 h 1991"/>
              <a:gd name="p0x2" fmla="*/ 4056 w 4110"/>
              <a:gd name="p0y2" fmla="*/ 0 h 1991"/>
              <a:gd name="p0x3" fmla="*/ 4110 w 4110"/>
              <a:gd name="p0y3" fmla="*/ 53 h 1991"/>
              <a:gd name="p0x4" fmla="*/ 4110 w 4110"/>
              <a:gd name="p0y4" fmla="*/ 120 h 1991"/>
              <a:gd name="p0x5" fmla="*/ 4110 w 4110"/>
              <a:gd name="p0y5" fmla="*/ 1871 h 1991"/>
              <a:gd name="p0x6" fmla="*/ 4110 w 4110"/>
              <a:gd name="p0y6" fmla="*/ 1938 h 1991"/>
              <a:gd name="p0x7" fmla="*/ 4056 w 4110"/>
              <a:gd name="p0y7" fmla="*/ 1991 h 1991"/>
              <a:gd name="p0x8" fmla="*/ 3990 w 4110"/>
              <a:gd name="p0y8" fmla="*/ 1991 h 1991"/>
              <a:gd name="p0x9" fmla="*/ 120 w 4110"/>
              <a:gd name="p0y9" fmla="*/ 1991 h 1991"/>
              <a:gd name="p0x10" fmla="*/ 53 w 4110"/>
              <a:gd name="p0y10" fmla="*/ 1991 h 1991"/>
              <a:gd name="p0x11" fmla="*/ 0 w 4110"/>
              <a:gd name="p0y11" fmla="*/ 1938 h 1991"/>
              <a:gd name="p0x12" fmla="*/ 0 w 4110"/>
              <a:gd name="p0y12" fmla="*/ 1871 h 1991"/>
              <a:gd name="p0x13" fmla="*/ 0 w 4110"/>
              <a:gd name="p0y13" fmla="*/ 120 h 1991"/>
              <a:gd name="p0x14" fmla="*/ 0 w 4110"/>
              <a:gd name="p0y14" fmla="*/ 53 h 1991"/>
              <a:gd name="p0x15" fmla="*/ 53 w 4110"/>
              <a:gd name="p0y15" fmla="*/ 0 h 1991"/>
              <a:gd name="p0x16" fmla="*/ 120 w 4110"/>
              <a:gd name="p0y16" fmla="*/ 0 h 19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652511" y="3602384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</a:rPr>
              <a:t>被除数</a:t>
            </a:r>
            <a:endParaRPr sz="1200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690983" y="3857996"/>
            <a:ext cx="68520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endParaRPr sz="24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423911" y="4297337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要分的总数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3385820" y="3406775"/>
            <a:ext cx="2609850" cy="1264920"/>
          </a:xfrm>
          <a:custGeom>
            <a:avLst/>
            <a:gdLst>
              <a:gd name="sw" fmla="*/ 1 w 4110"/>
              <a:gd name="sh" fmla="*/ 1 h 1991"/>
              <a:gd name="mins" fmla="min sw sh"/>
              <a:gd name="dsw" fmla="+- 0 sw mins"/>
              <a:gd name="dsh" fmla="+- 0 sh mins"/>
              <a:gd name="p0x0" fmla="*/ 120 w 4110"/>
              <a:gd name="p0y0" fmla="*/ 0 h 1991"/>
              <a:gd name="p0x1" fmla="*/ 3990 w 4110"/>
              <a:gd name="p0y1" fmla="*/ 0 h 1991"/>
              <a:gd name="p0x2" fmla="*/ 4056 w 4110"/>
              <a:gd name="p0y2" fmla="*/ 0 h 1991"/>
              <a:gd name="p0x3" fmla="*/ 4110 w 4110"/>
              <a:gd name="p0y3" fmla="*/ 53 h 1991"/>
              <a:gd name="p0x4" fmla="*/ 4110 w 4110"/>
              <a:gd name="p0y4" fmla="*/ 120 h 1991"/>
              <a:gd name="p0x5" fmla="*/ 4110 w 4110"/>
              <a:gd name="p0y5" fmla="*/ 1871 h 1991"/>
              <a:gd name="p0x6" fmla="*/ 4110 w 4110"/>
              <a:gd name="p0y6" fmla="*/ 1938 h 1991"/>
              <a:gd name="p0x7" fmla="*/ 4056 w 4110"/>
              <a:gd name="p0y7" fmla="*/ 1991 h 1991"/>
              <a:gd name="p0x8" fmla="*/ 3990 w 4110"/>
              <a:gd name="p0y8" fmla="*/ 1991 h 1991"/>
              <a:gd name="p0x9" fmla="*/ 120 w 4110"/>
              <a:gd name="p0y9" fmla="*/ 1991 h 1991"/>
              <a:gd name="p0x10" fmla="*/ 53 w 4110"/>
              <a:gd name="p0y10" fmla="*/ 1991 h 1991"/>
              <a:gd name="p0x11" fmla="*/ 0 w 4110"/>
              <a:gd name="p0y11" fmla="*/ 1938 h 1991"/>
              <a:gd name="p0x12" fmla="*/ 0 w 4110"/>
              <a:gd name="p0y12" fmla="*/ 1871 h 1991"/>
              <a:gd name="p0x13" fmla="*/ 0 w 4110"/>
              <a:gd name="p0y13" fmla="*/ 120 h 1991"/>
              <a:gd name="p0x14" fmla="*/ 0 w 4110"/>
              <a:gd name="p0y14" fmla="*/ 53 h 1991"/>
              <a:gd name="p0x15" fmla="*/ 53 w 4110"/>
              <a:gd name="p0y15" fmla="*/ 0 h 1991"/>
              <a:gd name="p0x16" fmla="*/ 120 w 4110"/>
              <a:gd name="p0y16" fmla="*/ 0 h 19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538586" y="3602384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</a:rPr>
              <a:t>除号</a:t>
            </a:r>
            <a:endParaRPr sz="1200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4595965" y="3857996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÷</a:t>
            </a:r>
            <a:endParaRPr sz="24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4233786" y="4297337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表示平均分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6195695" y="3406775"/>
            <a:ext cx="2609850" cy="1264920"/>
          </a:xfrm>
          <a:custGeom>
            <a:avLst/>
            <a:gdLst>
              <a:gd name="sw" fmla="*/ 1 w 4110"/>
              <a:gd name="sh" fmla="*/ 1 h 1991"/>
              <a:gd name="mins" fmla="min sw sh"/>
              <a:gd name="dsw" fmla="+- 0 sw mins"/>
              <a:gd name="dsh" fmla="+- 0 sh mins"/>
              <a:gd name="p0x0" fmla="*/ 120 w 4110"/>
              <a:gd name="p0y0" fmla="*/ 0 h 1991"/>
              <a:gd name="p0x1" fmla="*/ 3990 w 4110"/>
              <a:gd name="p0y1" fmla="*/ 0 h 1991"/>
              <a:gd name="p0x2" fmla="*/ 4056 w 4110"/>
              <a:gd name="p0y2" fmla="*/ 0 h 1991"/>
              <a:gd name="p0x3" fmla="*/ 4110 w 4110"/>
              <a:gd name="p0y3" fmla="*/ 53 h 1991"/>
              <a:gd name="p0x4" fmla="*/ 4110 w 4110"/>
              <a:gd name="p0y4" fmla="*/ 120 h 1991"/>
              <a:gd name="p0x5" fmla="*/ 4110 w 4110"/>
              <a:gd name="p0y5" fmla="*/ 1871 h 1991"/>
              <a:gd name="p0x6" fmla="*/ 4110 w 4110"/>
              <a:gd name="p0y6" fmla="*/ 1938 h 1991"/>
              <a:gd name="p0x7" fmla="*/ 4056 w 4110"/>
              <a:gd name="p0y7" fmla="*/ 1991 h 1991"/>
              <a:gd name="p0x8" fmla="*/ 3990 w 4110"/>
              <a:gd name="p0y8" fmla="*/ 1991 h 1991"/>
              <a:gd name="p0x9" fmla="*/ 120 w 4110"/>
              <a:gd name="p0y9" fmla="*/ 1991 h 1991"/>
              <a:gd name="p0x10" fmla="*/ 53 w 4110"/>
              <a:gd name="p0y10" fmla="*/ 1991 h 1991"/>
              <a:gd name="p0x11" fmla="*/ 0 w 4110"/>
              <a:gd name="p0y11" fmla="*/ 1938 h 1991"/>
              <a:gd name="p0x12" fmla="*/ 0 w 4110"/>
              <a:gd name="p0y12" fmla="*/ 1871 h 1991"/>
              <a:gd name="p0x13" fmla="*/ 0 w 4110"/>
              <a:gd name="p0y13" fmla="*/ 120 h 1991"/>
              <a:gd name="p0x14" fmla="*/ 0 w 4110"/>
              <a:gd name="p0y14" fmla="*/ 53 h 1991"/>
              <a:gd name="p0x15" fmla="*/ 53 w 4110"/>
              <a:gd name="p0y15" fmla="*/ 0 h 1991"/>
              <a:gd name="p0x16" fmla="*/ 120 w 4110"/>
              <a:gd name="p0y16" fmla="*/ 0 h 19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7348462" y="3602384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</a:rPr>
              <a:t>除数</a:t>
            </a:r>
            <a:endParaRPr sz="1200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7405840" y="3857996"/>
            <a:ext cx="495004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24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7043662" y="4297337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分成的份数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9005570" y="3406775"/>
            <a:ext cx="2609850" cy="1264920"/>
          </a:xfrm>
          <a:custGeom>
            <a:avLst/>
            <a:gdLst>
              <a:gd name="sw" fmla="*/ 1 w 4110"/>
              <a:gd name="sh" fmla="*/ 1 h 1991"/>
              <a:gd name="mins" fmla="min sw sh"/>
              <a:gd name="dsw" fmla="+- 0 sw mins"/>
              <a:gd name="dsh" fmla="+- 0 sh mins"/>
              <a:gd name="p0x0" fmla="*/ 120 w 4110"/>
              <a:gd name="p0y0" fmla="*/ 0 h 1991"/>
              <a:gd name="p0x1" fmla="*/ 3990 w 4110"/>
              <a:gd name="p0y1" fmla="*/ 0 h 1991"/>
              <a:gd name="p0x2" fmla="*/ 4056 w 4110"/>
              <a:gd name="p0y2" fmla="*/ 0 h 1991"/>
              <a:gd name="p0x3" fmla="*/ 4110 w 4110"/>
              <a:gd name="p0y3" fmla="*/ 53 h 1991"/>
              <a:gd name="p0x4" fmla="*/ 4110 w 4110"/>
              <a:gd name="p0y4" fmla="*/ 120 h 1991"/>
              <a:gd name="p0x5" fmla="*/ 4110 w 4110"/>
              <a:gd name="p0y5" fmla="*/ 1871 h 1991"/>
              <a:gd name="p0x6" fmla="*/ 4110 w 4110"/>
              <a:gd name="p0y6" fmla="*/ 1938 h 1991"/>
              <a:gd name="p0x7" fmla="*/ 4056 w 4110"/>
              <a:gd name="p0y7" fmla="*/ 1991 h 1991"/>
              <a:gd name="p0x8" fmla="*/ 3990 w 4110"/>
              <a:gd name="p0y8" fmla="*/ 1991 h 1991"/>
              <a:gd name="p0x9" fmla="*/ 120 w 4110"/>
              <a:gd name="p0y9" fmla="*/ 1991 h 1991"/>
              <a:gd name="p0x10" fmla="*/ 53 w 4110"/>
              <a:gd name="p0y10" fmla="*/ 1991 h 1991"/>
              <a:gd name="p0x11" fmla="*/ 0 w 4110"/>
              <a:gd name="p0y11" fmla="*/ 1938 h 1991"/>
              <a:gd name="p0x12" fmla="*/ 0 w 4110"/>
              <a:gd name="p0y12" fmla="*/ 1871 h 1991"/>
              <a:gd name="p0x13" fmla="*/ 0 w 4110"/>
              <a:gd name="p0y13" fmla="*/ 120 h 1991"/>
              <a:gd name="p0x14" fmla="*/ 0 w 4110"/>
              <a:gd name="p0y14" fmla="*/ 53 h 1991"/>
              <a:gd name="p0x15" fmla="*/ 53 w 4110"/>
              <a:gd name="p0y15" fmla="*/ 0 h 1991"/>
              <a:gd name="p0x16" fmla="*/ 120 w 4110"/>
              <a:gd name="p0y16" fmla="*/ 0 h 19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10234537" y="3602384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</a:rPr>
              <a:t>商</a:t>
            </a:r>
            <a:endParaRPr sz="1200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10215715" y="3857996"/>
            <a:ext cx="495004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endParaRPr sz="24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9701137" y="4297337"/>
            <a:ext cx="1219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每份分得的数量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71500" y="552894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76A"/>
          </a:solidFill>
          <a:ln>
            <a:noFill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762000" y="5704522"/>
            <a:ext cx="6172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物有本末，事有终始</a:t>
            </a:r>
            <a:r>
              <a:rPr lang="en-US" altLang="zh-CN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</a:rPr>
              <a:t>用符号记录过程</a:t>
            </a:r>
            <a:r>
              <a:rPr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，让数学更简洁</a:t>
            </a:r>
            <a:endParaRPr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除法算式的两种含义</a:t>
            </a:r>
            <a:endParaRPr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2"/>
            </p:custDataLst>
          </p:nvPr>
        </p:nvSpPr>
        <p:spPr>
          <a:xfrm>
            <a:off x="4235205" y="6043241"/>
            <a:ext cx="372152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等分除</a:t>
            </a:r>
            <a:r>
              <a:rPr lang="en-US" altLang="zh-CN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vs </a:t>
            </a:r>
            <a:r>
              <a:rPr lang="zh-CN" alt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包含除</a:t>
            </a:r>
            <a:r>
              <a:rPr lang="en-US" altLang="zh-CN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35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除法的本质是分组逻辑</a:t>
            </a:r>
            <a:endParaRPr lang="zh-CN" altLang="en-US" sz="1350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216025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76A"/>
          </a:solidFill>
          <a:ln>
            <a:noFill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315355"/>
            <a:ext cx="10668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同样一个除法算式，在不同情境中可以表示</a:t>
            </a:r>
            <a:r>
              <a:rPr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</a:rPr>
              <a:t>两种</a:t>
            </a:r>
            <a:r>
              <a:rPr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不同的含义</a:t>
            </a:r>
            <a:endParaRPr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075180"/>
            <a:ext cx="5419725" cy="1702435"/>
          </a:xfrm>
          <a:custGeom>
            <a:avLst/>
            <a:gdLst>
              <a:gd name="sw" fmla="*/ 1 w 8535"/>
              <a:gd name="sh" fmla="*/ 1 h 2681"/>
              <a:gd name="mins" fmla="min sw sh"/>
              <a:gd name="dsw" fmla="+- 0 sw mins"/>
              <a:gd name="dsh" fmla="+- 0 sh mins"/>
              <a:gd name="p0x0" fmla="*/ 120 w 8535"/>
              <a:gd name="p0y0" fmla="*/ 0 h 2681"/>
              <a:gd name="p0x1" fmla="*/ 8415 w 8535"/>
              <a:gd name="p0y1" fmla="*/ 0 h 2681"/>
              <a:gd name="p0x2" fmla="*/ 8481 w 8535"/>
              <a:gd name="p0y2" fmla="*/ 0 h 2681"/>
              <a:gd name="p0x3" fmla="*/ 8535 w 8535"/>
              <a:gd name="p0y3" fmla="*/ 53 h 2681"/>
              <a:gd name="p0x4" fmla="*/ 8535 w 8535"/>
              <a:gd name="p0y4" fmla="*/ 120 h 2681"/>
              <a:gd name="p0x5" fmla="*/ 8535 w 8535"/>
              <a:gd name="p0y5" fmla="*/ 2561 h 2681"/>
              <a:gd name="p0x6" fmla="*/ 8535 w 8535"/>
              <a:gd name="p0y6" fmla="*/ 2627 h 2681"/>
              <a:gd name="p0x7" fmla="*/ 8481 w 8535"/>
              <a:gd name="p0y7" fmla="*/ 2681 h 2681"/>
              <a:gd name="p0x8" fmla="*/ 8415 w 8535"/>
              <a:gd name="p0y8" fmla="*/ 2681 h 2681"/>
              <a:gd name="p0x9" fmla="*/ 120 w 8535"/>
              <a:gd name="p0y9" fmla="*/ 2681 h 2681"/>
              <a:gd name="p0x10" fmla="*/ 53 w 8535"/>
              <a:gd name="p0y10" fmla="*/ 2681 h 2681"/>
              <a:gd name="p0x11" fmla="*/ 0 w 8535"/>
              <a:gd name="p0y11" fmla="*/ 2627 h 2681"/>
              <a:gd name="p0x12" fmla="*/ 0 w 8535"/>
              <a:gd name="p0y12" fmla="*/ 2561 h 2681"/>
              <a:gd name="p0x13" fmla="*/ 0 w 8535"/>
              <a:gd name="p0y13" fmla="*/ 120 h 2681"/>
              <a:gd name="p0x14" fmla="*/ 0 w 8535"/>
              <a:gd name="p0y14" fmla="*/ 53 h 2681"/>
              <a:gd name="p0x15" fmla="*/ 53 w 8535"/>
              <a:gd name="p0y15" fmla="*/ 0 h 2681"/>
              <a:gd name="p0x16" fmla="*/ 120 w 8535"/>
              <a:gd name="p0y16" fmla="*/ 0 h 26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2179301"/>
            <a:ext cx="5181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含义一：等分</a:t>
            </a:r>
            <a:endParaRPr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695325" y="25558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7ceb81c8-8764-11f1-89e9-a6434c936643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293" b="293"/>
          <a:stretch>
            <a:fillRect/>
          </a:stretch>
        </p:blipFill>
        <p:spPr>
          <a:xfrm>
            <a:off x="762000" y="262255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152525" y="2556491"/>
            <a:ext cx="265680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 </a:t>
            </a:r>
            <a:r>
              <a:rPr lang="zh-CN" altLang="en-US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 = 6</a:t>
            </a:r>
            <a:endParaRPr lang="en-US" altLang="zh-CN" sz="21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152525" y="2933205"/>
            <a:ext cx="2828258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架飞机平均编成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组，每组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架</a:t>
            </a:r>
            <a:endParaRPr lang="zh-CN" altLang="en-US"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152525" y="3199428"/>
            <a:ext cx="265680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</a:rPr>
              <a:t>已知总数和份数，求每份是多少</a:t>
            </a:r>
            <a:endParaRPr sz="1200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575945" y="3901440"/>
            <a:ext cx="5419725" cy="1703070"/>
          </a:xfrm>
          <a:custGeom>
            <a:avLst/>
            <a:gdLst>
              <a:gd name="sw" fmla="*/ 1 w 8535"/>
              <a:gd name="sh" fmla="*/ 1 h 2681"/>
              <a:gd name="mins" fmla="min sw sh"/>
              <a:gd name="dsw" fmla="+- 0 sw mins"/>
              <a:gd name="dsh" fmla="+- 0 sh mins"/>
              <a:gd name="p0x0" fmla="*/ 120 w 8535"/>
              <a:gd name="p0y0" fmla="*/ 0 h 2681"/>
              <a:gd name="p0x1" fmla="*/ 8415 w 8535"/>
              <a:gd name="p0y1" fmla="*/ 0 h 2681"/>
              <a:gd name="p0x2" fmla="*/ 8481 w 8535"/>
              <a:gd name="p0y2" fmla="*/ 0 h 2681"/>
              <a:gd name="p0x3" fmla="*/ 8535 w 8535"/>
              <a:gd name="p0y3" fmla="*/ 53 h 2681"/>
              <a:gd name="p0x4" fmla="*/ 8535 w 8535"/>
              <a:gd name="p0y4" fmla="*/ 120 h 2681"/>
              <a:gd name="p0x5" fmla="*/ 8535 w 8535"/>
              <a:gd name="p0y5" fmla="*/ 2561 h 2681"/>
              <a:gd name="p0x6" fmla="*/ 8535 w 8535"/>
              <a:gd name="p0y6" fmla="*/ 2627 h 2681"/>
              <a:gd name="p0x7" fmla="*/ 8481 w 8535"/>
              <a:gd name="p0y7" fmla="*/ 2681 h 2681"/>
              <a:gd name="p0x8" fmla="*/ 8415 w 8535"/>
              <a:gd name="p0y8" fmla="*/ 2681 h 2681"/>
              <a:gd name="p0x9" fmla="*/ 120 w 8535"/>
              <a:gd name="p0y9" fmla="*/ 2681 h 2681"/>
              <a:gd name="p0x10" fmla="*/ 53 w 8535"/>
              <a:gd name="p0y10" fmla="*/ 2681 h 2681"/>
              <a:gd name="p0x11" fmla="*/ 0 w 8535"/>
              <a:gd name="p0y11" fmla="*/ 2627 h 2681"/>
              <a:gd name="p0x12" fmla="*/ 0 w 8535"/>
              <a:gd name="p0y12" fmla="*/ 2561 h 2681"/>
              <a:gd name="p0x13" fmla="*/ 0 w 8535"/>
              <a:gd name="p0y13" fmla="*/ 120 h 2681"/>
              <a:gd name="p0x14" fmla="*/ 0 w 8535"/>
              <a:gd name="p0y14" fmla="*/ 53 h 2681"/>
              <a:gd name="p0x15" fmla="*/ 53 w 8535"/>
              <a:gd name="p0y15" fmla="*/ 0 h 2681"/>
              <a:gd name="p0x16" fmla="*/ 120 w 8535"/>
              <a:gd name="p0y16" fmla="*/ 0 h 26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695325" y="4005872"/>
            <a:ext cx="5181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含义二：包含</a:t>
            </a:r>
            <a:endParaRPr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95325" y="43827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7ceb8314-8764-11f1-89e9-a6434c936643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139" b="139"/>
          <a:stretch>
            <a:fillRect/>
          </a:stretch>
        </p:blipFill>
        <p:spPr>
          <a:xfrm>
            <a:off x="762000" y="4449445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152525" y="4383062"/>
            <a:ext cx="244286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 </a:t>
            </a:r>
            <a:r>
              <a:rPr lang="zh-CN" altLang="en-US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 = 8</a:t>
            </a:r>
            <a:endParaRPr lang="en-US" altLang="zh-CN" sz="21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1152525" y="4759776"/>
            <a:ext cx="2614317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架飞机编一组，可以编成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组</a:t>
            </a:r>
            <a:endParaRPr lang="zh-CN" altLang="en-US"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152525" y="5025999"/>
            <a:ext cx="244286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A55"/>
                </a:solidFill>
                <a:latin typeface="汉仪正圆-45W" panose="00020600040101010101" charset="-122"/>
                <a:ea typeface="汉仪正圆-45W" panose="00020600040101010101" charset="-122"/>
              </a:rPr>
              <a:t>已知总数和每份数，求能分几份</a:t>
            </a:r>
            <a:endParaRPr sz="1200">
              <a:solidFill>
                <a:srgbClr val="7A6A5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6195695" y="2075180"/>
            <a:ext cx="5419725" cy="2900680"/>
          </a:xfrm>
          <a:custGeom>
            <a:avLst/>
            <a:gdLst>
              <a:gd name="sw" fmla="*/ 1 w 8535"/>
              <a:gd name="sh" fmla="*/ 1 h 4567"/>
              <a:gd name="mins" fmla="min sw sh"/>
              <a:gd name="dsw" fmla="+- 0 sw mins"/>
              <a:gd name="dsh" fmla="+- 0 sh mins"/>
              <a:gd name="p0x0" fmla="*/ 120 w 8535"/>
              <a:gd name="p0y0" fmla="*/ 0 h 4567"/>
              <a:gd name="p0x1" fmla="*/ 8415 w 8535"/>
              <a:gd name="p0y1" fmla="*/ 0 h 4567"/>
              <a:gd name="p0x2" fmla="*/ 8481 w 8535"/>
              <a:gd name="p0y2" fmla="*/ 0 h 4567"/>
              <a:gd name="p0x3" fmla="*/ 8535 w 8535"/>
              <a:gd name="p0y3" fmla="*/ 53 h 4567"/>
              <a:gd name="p0x4" fmla="*/ 8535 w 8535"/>
              <a:gd name="p0y4" fmla="*/ 120 h 4567"/>
              <a:gd name="p0x5" fmla="*/ 8535 w 8535"/>
              <a:gd name="p0y5" fmla="*/ 4447 h 4567"/>
              <a:gd name="p0x6" fmla="*/ 8535 w 8535"/>
              <a:gd name="p0y6" fmla="*/ 4514 h 4567"/>
              <a:gd name="p0x7" fmla="*/ 8481 w 8535"/>
              <a:gd name="p0y7" fmla="*/ 4567 h 4567"/>
              <a:gd name="p0x8" fmla="*/ 8415 w 8535"/>
              <a:gd name="p0y8" fmla="*/ 4567 h 4567"/>
              <a:gd name="p0x9" fmla="*/ 120 w 8535"/>
              <a:gd name="p0y9" fmla="*/ 4567 h 4567"/>
              <a:gd name="p0x10" fmla="*/ 53 w 8535"/>
              <a:gd name="p0y10" fmla="*/ 4567 h 4567"/>
              <a:gd name="p0x11" fmla="*/ 0 w 8535"/>
              <a:gd name="p0y11" fmla="*/ 4514 h 4567"/>
              <a:gd name="p0x12" fmla="*/ 0 w 8535"/>
              <a:gd name="p0y12" fmla="*/ 4447 h 4567"/>
              <a:gd name="p0x13" fmla="*/ 0 w 8535"/>
              <a:gd name="p0y13" fmla="*/ 120 h 4567"/>
              <a:gd name="p0x14" fmla="*/ 0 w 8535"/>
              <a:gd name="p0y14" fmla="*/ 53 h 4567"/>
              <a:gd name="p0x15" fmla="*/ 53 w 8535"/>
              <a:gd name="p0y15" fmla="*/ 0 h 4567"/>
              <a:gd name="p0x16" fmla="*/ 120 w 8535"/>
              <a:gd name="p0y16" fmla="*/ 0 h 45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6315075" y="2179301"/>
            <a:ext cx="5181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练一练</a:t>
            </a:r>
            <a:endParaRPr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6315075" y="25558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7ceb83e2-8764-11f1-89e9-a6434c936643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404" b="404"/>
          <a:stretch>
            <a:fillRect/>
          </a:stretch>
        </p:blipFill>
        <p:spPr>
          <a:xfrm>
            <a:off x="6372225" y="261302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6696075" y="2542680"/>
            <a:ext cx="386216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18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块橡皮，每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块装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盒，可以装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盒</a:t>
            </a:r>
            <a:r>
              <a:rPr sz="1200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（包含除）</a:t>
            </a:r>
            <a:endParaRPr sz="1200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6315075" y="28987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7ceb849a-8764-11f1-89e9-a6434c936643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404" b="404"/>
          <a:stretch>
            <a:fillRect/>
          </a:stretch>
        </p:blipFill>
        <p:spPr>
          <a:xfrm>
            <a:off x="6372225" y="2955925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6696075" y="2885580"/>
            <a:ext cx="420343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24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个南瓜，平均装在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个筐里，每筐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个</a:t>
            </a:r>
            <a:r>
              <a:rPr sz="1200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（等分除）</a:t>
            </a:r>
            <a:endParaRPr sz="1200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5"/>
            </p:custDataLst>
          </p:nvPr>
        </p:nvSpPr>
        <p:spPr>
          <a:xfrm>
            <a:off x="6191250" y="5094605"/>
            <a:ext cx="5429250" cy="514350"/>
          </a:xfrm>
          <a:custGeom>
            <a:avLst/>
            <a:gdLst>
              <a:gd name="sw" fmla="*/ 1 w 8550"/>
              <a:gd name="sh" fmla="*/ 1 h 810"/>
              <a:gd name="mins" fmla="min sw sh"/>
              <a:gd name="dsw" fmla="+- 0 sw mins"/>
              <a:gd name="dsh" fmla="+- 0 sh mins"/>
              <a:gd name="p0x0" fmla="*/ 120 w 8550"/>
              <a:gd name="p0y0" fmla="*/ 0 h 810"/>
              <a:gd name="p0x1" fmla="*/ 8430 w 8550"/>
              <a:gd name="p0y1" fmla="*/ 0 h 810"/>
              <a:gd name="p0x2" fmla="*/ 8496 w 8550"/>
              <a:gd name="p0y2" fmla="*/ 0 h 810"/>
              <a:gd name="p0x3" fmla="*/ 8550 w 8550"/>
              <a:gd name="p0y3" fmla="*/ 53 h 810"/>
              <a:gd name="p0x4" fmla="*/ 8550 w 8550"/>
              <a:gd name="p0y4" fmla="*/ 120 h 810"/>
              <a:gd name="p0x5" fmla="*/ 8550 w 8550"/>
              <a:gd name="p0y5" fmla="*/ 690 h 810"/>
              <a:gd name="p0x6" fmla="*/ 8550 w 8550"/>
              <a:gd name="p0y6" fmla="*/ 756 h 810"/>
              <a:gd name="p0x7" fmla="*/ 8496 w 8550"/>
              <a:gd name="p0y7" fmla="*/ 810 h 810"/>
              <a:gd name="p0x8" fmla="*/ 8430 w 8550"/>
              <a:gd name="p0y8" fmla="*/ 810 h 810"/>
              <a:gd name="p0x9" fmla="*/ 120 w 8550"/>
              <a:gd name="p0y9" fmla="*/ 810 h 810"/>
              <a:gd name="p0x10" fmla="*/ 53 w 8550"/>
              <a:gd name="p0y10" fmla="*/ 810 h 810"/>
              <a:gd name="p0x11" fmla="*/ 0 w 8550"/>
              <a:gd name="p0y11" fmla="*/ 756 h 810"/>
              <a:gd name="p0x12" fmla="*/ 0 w 8550"/>
              <a:gd name="p0y12" fmla="*/ 690 h 810"/>
              <a:gd name="p0x13" fmla="*/ 0 w 8550"/>
              <a:gd name="p0y13" fmla="*/ 120 h 810"/>
              <a:gd name="p0x14" fmla="*/ 0 w 8550"/>
              <a:gd name="p0y14" fmla="*/ 53 h 810"/>
              <a:gd name="p0x15" fmla="*/ 53 w 8550"/>
              <a:gd name="p0y15" fmla="*/ 0 h 810"/>
              <a:gd name="p0x16" fmla="*/ 120 w 855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76A"/>
          </a:solidFill>
          <a:ln>
            <a:noFill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6305550" y="5194183"/>
            <a:ext cx="4800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同一算式，两种解读，灵活运用方得除法</a:t>
            </a:r>
            <a:r>
              <a:rPr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</a:rPr>
              <a:t>真义</a:t>
            </a:r>
            <a:endParaRPr b="1">
              <a:solidFill>
                <a:srgbClr val="4A230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307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54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2251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口诀妙用</a:t>
            </a:r>
            <a:endParaRPr sz="4200" b="1" spc="84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481513"/>
            <a:ext cx="47587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九九归一，万变不离其宗</a:t>
            </a:r>
            <a:r>
              <a:rPr lang="en-US" alt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乘法口诀是除法的好帮手</a:t>
            </a:r>
            <a:endParaRPr lang="zh-CN" altLang="en-US"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用口诀快速求商，感受古人的数学智慧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7526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7665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7716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576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小熊开店</a:t>
            </a:r>
            <a:r>
              <a:rPr lang="en-US" altLang="zh-CN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口诀巧求商</a:t>
            </a:r>
            <a:endParaRPr lang="zh-CN" altLang="en-US"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0ae4e92d-8764-11f1-89e9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9" name="任意多边形 28"/>
          <p:cNvSpPr/>
          <p:nvPr>
            <p:custDataLst>
              <p:tags r:id="rId4"/>
            </p:custDataLst>
          </p:nvPr>
        </p:nvSpPr>
        <p:spPr>
          <a:xfrm>
            <a:off x="3533775" y="5753100"/>
            <a:ext cx="8086725" cy="723900"/>
          </a:xfrm>
          <a:custGeom>
            <a:avLst/>
            <a:gdLst>
              <a:gd name="sw" fmla="*/ 1 w 12735"/>
              <a:gd name="sh" fmla="*/ 1 h 1140"/>
              <a:gd name="mins" fmla="min sw sh"/>
              <a:gd name="dsw" fmla="+- 0 sw mins"/>
              <a:gd name="dsh" fmla="+- 0 sh mins"/>
              <a:gd name="p0x0" fmla="*/ 120 w 12735"/>
              <a:gd name="p0y0" fmla="*/ 0 h 1140"/>
              <a:gd name="p0x1" fmla="*/ 12615 w 12735"/>
              <a:gd name="p0y1" fmla="*/ 0 h 1140"/>
              <a:gd name="p0x2" fmla="*/ 12681 w 12735"/>
              <a:gd name="p0y2" fmla="*/ 0 h 1140"/>
              <a:gd name="p0x3" fmla="*/ 12735 w 12735"/>
              <a:gd name="p0y3" fmla="*/ 53 h 1140"/>
              <a:gd name="p0x4" fmla="*/ 12735 w 12735"/>
              <a:gd name="p0y4" fmla="*/ 120 h 1140"/>
              <a:gd name="p0x5" fmla="*/ 12735 w 12735"/>
              <a:gd name="p0y5" fmla="*/ 1020 h 1140"/>
              <a:gd name="p0x6" fmla="*/ 12735 w 12735"/>
              <a:gd name="p0y6" fmla="*/ 1086 h 1140"/>
              <a:gd name="p0x7" fmla="*/ 12681 w 12735"/>
              <a:gd name="p0y7" fmla="*/ 1140 h 1140"/>
              <a:gd name="p0x8" fmla="*/ 12615 w 12735"/>
              <a:gd name="p0y8" fmla="*/ 1140 h 1140"/>
              <a:gd name="p0x9" fmla="*/ 120 w 12735"/>
              <a:gd name="p0y9" fmla="*/ 1140 h 1140"/>
              <a:gd name="p0x10" fmla="*/ 53 w 12735"/>
              <a:gd name="p0y10" fmla="*/ 1140 h 1140"/>
              <a:gd name="p0x11" fmla="*/ 0 w 12735"/>
              <a:gd name="p0y11" fmla="*/ 1086 h 1140"/>
              <a:gd name="p0x12" fmla="*/ 0 w 12735"/>
              <a:gd name="p0y12" fmla="*/ 1020 h 1140"/>
              <a:gd name="p0x13" fmla="*/ 0 w 12735"/>
              <a:gd name="p0y13" fmla="*/ 120 h 1140"/>
              <a:gd name="p0x14" fmla="*/ 0 w 12735"/>
              <a:gd name="p0y14" fmla="*/ 53 h 1140"/>
              <a:gd name="p0x15" fmla="*/ 53 w 12735"/>
              <a:gd name="p0y15" fmla="*/ 0 h 1140"/>
              <a:gd name="p0x16" fmla="*/ 120 w 12735"/>
              <a:gd name="p0y16" fmla="*/ 0 h 11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76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5"/>
            </p:custDataLst>
          </p:nvPr>
        </p:nvSpPr>
        <p:spPr>
          <a:xfrm>
            <a:off x="3724275" y="5905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838575" y="6019800"/>
            <a:ext cx="190500" cy="1905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4257675" y="5948363"/>
            <a:ext cx="5071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古人云</a:t>
            </a:r>
            <a:r>
              <a:rPr lang="en-US" sz="1500"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九九归一</a:t>
            </a:r>
            <a:r>
              <a:rPr lang="en-US" altLang="zh-CN" sz="1500"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en-US" altLang="zh-CN" sz="15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乘法口诀是除法计算的</a:t>
            </a:r>
            <a:r>
              <a:rPr lang="en-US" altLang="en-US" sz="1500"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万能钥匙</a:t>
            </a:r>
            <a:r>
              <a:rPr lang="en-US" altLang="zh-CN" sz="1500"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sz="1500" b="1">
              <a:solidFill>
                <a:srgbClr val="4A230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0"/>
            </p:custDataLst>
          </p:nvPr>
        </p:nvSpPr>
        <p:spPr>
          <a:xfrm>
            <a:off x="3538220" y="1109345"/>
            <a:ext cx="8077200" cy="2124075"/>
          </a:xfrm>
          <a:custGeom>
            <a:avLst/>
            <a:gdLst>
              <a:gd name="sw" fmla="*/ 1 w 12720"/>
              <a:gd name="sh" fmla="*/ 1 h 3345"/>
              <a:gd name="mins" fmla="min sw sh"/>
              <a:gd name="dsw" fmla="+- 0 sw mins"/>
              <a:gd name="dsh" fmla="+- 0 sh mins"/>
              <a:gd name="p0x0" fmla="*/ 120 w 12720"/>
              <a:gd name="p0y0" fmla="*/ 0 h 3345"/>
              <a:gd name="p0x1" fmla="*/ 12600 w 12720"/>
              <a:gd name="p0y1" fmla="*/ 0 h 3345"/>
              <a:gd name="p0x2" fmla="*/ 12666 w 12720"/>
              <a:gd name="p0y2" fmla="*/ 0 h 3345"/>
              <a:gd name="p0x3" fmla="*/ 12720 w 12720"/>
              <a:gd name="p0y3" fmla="*/ 53 h 3345"/>
              <a:gd name="p0x4" fmla="*/ 12720 w 12720"/>
              <a:gd name="p0y4" fmla="*/ 120 h 3345"/>
              <a:gd name="p0x5" fmla="*/ 12720 w 12720"/>
              <a:gd name="p0y5" fmla="*/ 3225 h 3345"/>
              <a:gd name="p0x6" fmla="*/ 12720 w 12720"/>
              <a:gd name="p0y6" fmla="*/ 3291 h 3345"/>
              <a:gd name="p0x7" fmla="*/ 12666 w 12720"/>
              <a:gd name="p0y7" fmla="*/ 3345 h 3345"/>
              <a:gd name="p0x8" fmla="*/ 12600 w 12720"/>
              <a:gd name="p0y8" fmla="*/ 3345 h 3345"/>
              <a:gd name="p0x9" fmla="*/ 120 w 12720"/>
              <a:gd name="p0y9" fmla="*/ 3345 h 3345"/>
              <a:gd name="p0x10" fmla="*/ 53 w 12720"/>
              <a:gd name="p0y10" fmla="*/ 3345 h 3345"/>
              <a:gd name="p0x11" fmla="*/ 0 w 12720"/>
              <a:gd name="p0y11" fmla="*/ 3291 h 3345"/>
              <a:gd name="p0x12" fmla="*/ 0 w 12720"/>
              <a:gd name="p0y12" fmla="*/ 3225 h 3345"/>
              <a:gd name="p0x13" fmla="*/ 0 w 12720"/>
              <a:gd name="p0y13" fmla="*/ 120 h 3345"/>
              <a:gd name="p0x14" fmla="*/ 0 w 12720"/>
              <a:gd name="p0y14" fmla="*/ 53 h 3345"/>
              <a:gd name="p0x15" fmla="*/ 53 w 12720"/>
              <a:gd name="p0y15" fmla="*/ 0 h 3345"/>
              <a:gd name="p0x16" fmla="*/ 120 w 12720"/>
              <a:gd name="p0y16" fmla="*/ 0 h 33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11"/>
            </p:custDataLst>
          </p:nvPr>
        </p:nvSpPr>
        <p:spPr>
          <a:xfrm>
            <a:off x="373380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8824" b="-8824"/>
          <a:stretch>
            <a:fillRect/>
          </a:stretch>
        </p:blipFill>
        <p:spPr>
          <a:xfrm>
            <a:off x="3848100" y="1419225"/>
            <a:ext cx="190500" cy="1905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4267200" y="1331595"/>
            <a:ext cx="271507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例题一：买玩具汽车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6"/>
            </p:custDataLst>
          </p:nvPr>
        </p:nvSpPr>
        <p:spPr>
          <a:xfrm>
            <a:off x="3733800" y="19621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3867150" y="1824038"/>
            <a:ext cx="282840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每辆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元，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20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元可以买几辆？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8"/>
            </p:custDataLst>
          </p:nvPr>
        </p:nvSpPr>
        <p:spPr>
          <a:xfrm>
            <a:off x="3733800" y="22809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3867150" y="2143125"/>
            <a:ext cx="17945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想：</a:t>
            </a:r>
            <a:r>
              <a:rPr lang="zh-CN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几</a:t>
            </a:r>
            <a:r>
              <a:rPr lang="en-US" altLang="zh-CN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5 = 20</a:t>
            </a: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？</a:t>
            </a:r>
            <a:endParaRPr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0"/>
            </p:custDataLst>
          </p:nvPr>
        </p:nvSpPr>
        <p:spPr>
          <a:xfrm>
            <a:off x="3733800" y="26003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3867150" y="2462213"/>
            <a:ext cx="254682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口诀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四五二十</a:t>
            </a: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 </a:t>
            </a:r>
            <a:r>
              <a:rPr lang="zh-CN" alt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5 = 20</a:t>
            </a:r>
            <a:endParaRPr lang="en-US" altLang="zh-CN" sz="15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2"/>
            </p:custDataLst>
          </p:nvPr>
        </p:nvSpPr>
        <p:spPr>
          <a:xfrm>
            <a:off x="3733800" y="29190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3867150" y="2781300"/>
            <a:ext cx="229441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得出：</a:t>
            </a:r>
            <a:r>
              <a:rPr 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 </a:t>
            </a:r>
            <a:r>
              <a:rPr lang="zh-CN" alt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5 = 4</a:t>
            </a: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（辆）</a:t>
            </a:r>
            <a:endParaRPr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4"/>
            </p:custDataLst>
          </p:nvPr>
        </p:nvSpPr>
        <p:spPr>
          <a:xfrm>
            <a:off x="3538220" y="3433445"/>
            <a:ext cx="8077200" cy="2124075"/>
          </a:xfrm>
          <a:custGeom>
            <a:avLst/>
            <a:gdLst>
              <a:gd name="sw" fmla="*/ 1 w 12720"/>
              <a:gd name="sh" fmla="*/ 1 h 3345"/>
              <a:gd name="mins" fmla="min sw sh"/>
              <a:gd name="dsw" fmla="+- 0 sw mins"/>
              <a:gd name="dsh" fmla="+- 0 sh mins"/>
              <a:gd name="p0x0" fmla="*/ 120 w 12720"/>
              <a:gd name="p0y0" fmla="*/ 0 h 3345"/>
              <a:gd name="p0x1" fmla="*/ 12600 w 12720"/>
              <a:gd name="p0y1" fmla="*/ 0 h 3345"/>
              <a:gd name="p0x2" fmla="*/ 12666 w 12720"/>
              <a:gd name="p0y2" fmla="*/ 0 h 3345"/>
              <a:gd name="p0x3" fmla="*/ 12720 w 12720"/>
              <a:gd name="p0y3" fmla="*/ 53 h 3345"/>
              <a:gd name="p0x4" fmla="*/ 12720 w 12720"/>
              <a:gd name="p0y4" fmla="*/ 120 h 3345"/>
              <a:gd name="p0x5" fmla="*/ 12720 w 12720"/>
              <a:gd name="p0y5" fmla="*/ 3225 h 3345"/>
              <a:gd name="p0x6" fmla="*/ 12720 w 12720"/>
              <a:gd name="p0y6" fmla="*/ 3291 h 3345"/>
              <a:gd name="p0x7" fmla="*/ 12666 w 12720"/>
              <a:gd name="p0y7" fmla="*/ 3345 h 3345"/>
              <a:gd name="p0x8" fmla="*/ 12600 w 12720"/>
              <a:gd name="p0y8" fmla="*/ 3345 h 3345"/>
              <a:gd name="p0x9" fmla="*/ 120 w 12720"/>
              <a:gd name="p0y9" fmla="*/ 3345 h 3345"/>
              <a:gd name="p0x10" fmla="*/ 53 w 12720"/>
              <a:gd name="p0y10" fmla="*/ 3345 h 3345"/>
              <a:gd name="p0x11" fmla="*/ 0 w 12720"/>
              <a:gd name="p0y11" fmla="*/ 3291 h 3345"/>
              <a:gd name="p0x12" fmla="*/ 0 w 12720"/>
              <a:gd name="p0y12" fmla="*/ 3225 h 3345"/>
              <a:gd name="p0x13" fmla="*/ 0 w 12720"/>
              <a:gd name="p0y13" fmla="*/ 120 h 3345"/>
              <a:gd name="p0x14" fmla="*/ 0 w 12720"/>
              <a:gd name="p0y14" fmla="*/ 53 h 3345"/>
              <a:gd name="p0x15" fmla="*/ 53 w 12720"/>
              <a:gd name="p0y15" fmla="*/ 0 h 3345"/>
              <a:gd name="p0x16" fmla="*/ 120 w 12720"/>
              <a:gd name="p0y16" fmla="*/ 0 h 33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5"/>
            </p:custDataLst>
          </p:nvPr>
        </p:nvSpPr>
        <p:spPr>
          <a:xfrm>
            <a:off x="3733800" y="3629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5556" b="-5556"/>
          <a:stretch>
            <a:fillRect/>
          </a:stretch>
        </p:blipFill>
        <p:spPr>
          <a:xfrm>
            <a:off x="3848100" y="3743325"/>
            <a:ext cx="190500" cy="1905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9"/>
            </p:custDataLst>
          </p:nvPr>
        </p:nvSpPr>
        <p:spPr>
          <a:xfrm>
            <a:off x="4267200" y="3655695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例题二：买书包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0"/>
            </p:custDataLst>
          </p:nvPr>
        </p:nvSpPr>
        <p:spPr>
          <a:xfrm>
            <a:off x="3733800" y="43529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1"/>
            </p:custDataLst>
          </p:nvPr>
        </p:nvSpPr>
        <p:spPr>
          <a:xfrm>
            <a:off x="3867150" y="4214813"/>
            <a:ext cx="282840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每个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9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元，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36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元可以买几个？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2"/>
            </p:custDataLst>
          </p:nvPr>
        </p:nvSpPr>
        <p:spPr>
          <a:xfrm>
            <a:off x="3733800" y="47339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3"/>
            </p:custDataLst>
          </p:nvPr>
        </p:nvSpPr>
        <p:spPr>
          <a:xfrm>
            <a:off x="3867150" y="4595813"/>
            <a:ext cx="158591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口诀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四九三十六</a:t>
            </a:r>
            <a:endParaRPr sz="15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4"/>
            </p:custDataLst>
          </p:nvPr>
        </p:nvSpPr>
        <p:spPr>
          <a:xfrm>
            <a:off x="3733800" y="51149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A3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5"/>
            </p:custDataLst>
          </p:nvPr>
        </p:nvSpPr>
        <p:spPr>
          <a:xfrm>
            <a:off x="3867150" y="4976813"/>
            <a:ext cx="229441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得出：</a:t>
            </a:r>
            <a:r>
              <a:rPr 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36 </a:t>
            </a:r>
            <a:r>
              <a:rPr lang="zh-CN" alt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9 = 4</a:t>
            </a: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（个）</a:t>
            </a:r>
            <a:endParaRPr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307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54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2251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倍的认识</a:t>
            </a:r>
            <a:endParaRPr sz="4200" b="1" spc="84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481513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以近知远，以一知万</a:t>
            </a:r>
            <a:r>
              <a:rPr lang="en-US" alt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比较中发现倍数关系</a:t>
            </a:r>
            <a:endParaRPr lang="zh-CN" altLang="en-US"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理解“倍”的含义，解决生活中的实际问题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7526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7665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7716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576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快乐的动物</a:t>
            </a:r>
            <a:r>
              <a:rPr lang="en-US" altLang="zh-CN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认识</a:t>
            </a:r>
            <a:r>
              <a:rPr lang="en-US" altLang="zh-CN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倍</a:t>
            </a:r>
            <a:r>
              <a:rPr lang="en-US" altLang="zh-CN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endParaRPr lang="en-US" altLang="zh-CN"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66445" y="1299845"/>
            <a:ext cx="5000625" cy="4981575"/>
          </a:xfrm>
          <a:custGeom>
            <a:avLst/>
            <a:gdLst>
              <a:gd name="sw" fmla="*/ 1 w 7875"/>
              <a:gd name="sh" fmla="*/ 1 h 7845"/>
              <a:gd name="mins" fmla="min sw sh"/>
              <a:gd name="dsw" fmla="+- 0 sw mins"/>
              <a:gd name="dsh" fmla="+- 0 sh mins"/>
              <a:gd name="p0x0" fmla="*/ 120 w 7875"/>
              <a:gd name="p0y0" fmla="*/ 0 h 7845"/>
              <a:gd name="p0x1" fmla="*/ 7755 w 7875"/>
              <a:gd name="p0y1" fmla="*/ 0 h 7845"/>
              <a:gd name="p0x2" fmla="*/ 7821 w 7875"/>
              <a:gd name="p0y2" fmla="*/ 0 h 7845"/>
              <a:gd name="p0x3" fmla="*/ 7875 w 7875"/>
              <a:gd name="p0y3" fmla="*/ 53 h 7845"/>
              <a:gd name="p0x4" fmla="*/ 7875 w 7875"/>
              <a:gd name="p0y4" fmla="*/ 120 h 7845"/>
              <a:gd name="p0x5" fmla="*/ 7875 w 7875"/>
              <a:gd name="p0y5" fmla="*/ 7725 h 7845"/>
              <a:gd name="p0x6" fmla="*/ 7875 w 7875"/>
              <a:gd name="p0y6" fmla="*/ 7791 h 7845"/>
              <a:gd name="p0x7" fmla="*/ 7821 w 7875"/>
              <a:gd name="p0y7" fmla="*/ 7845 h 7845"/>
              <a:gd name="p0x8" fmla="*/ 7755 w 7875"/>
              <a:gd name="p0y8" fmla="*/ 7845 h 7845"/>
              <a:gd name="p0x9" fmla="*/ 120 w 7875"/>
              <a:gd name="p0y9" fmla="*/ 7845 h 7845"/>
              <a:gd name="p0x10" fmla="*/ 53 w 7875"/>
              <a:gd name="p0y10" fmla="*/ 7845 h 7845"/>
              <a:gd name="p0x11" fmla="*/ 0 w 7875"/>
              <a:gd name="p0y11" fmla="*/ 7791 h 7845"/>
              <a:gd name="p0x12" fmla="*/ 0 w 7875"/>
              <a:gd name="p0y12" fmla="*/ 7725 h 7845"/>
              <a:gd name="p0x13" fmla="*/ 0 w 7875"/>
              <a:gd name="p0y13" fmla="*/ 120 h 7845"/>
              <a:gd name="p0x14" fmla="*/ 0 w 7875"/>
              <a:gd name="p0y14" fmla="*/ 53 h 7845"/>
              <a:gd name="p0x15" fmla="*/ 53 w 7875"/>
              <a:gd name="p0y15" fmla="*/ 0 h 7845"/>
              <a:gd name="p0x16" fmla="*/ 120 w 7875"/>
              <a:gd name="p0y16" fmla="*/ 0 h 7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81596" y="1479232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画一画，比一比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1735455" y="2971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1821180" y="3052445"/>
            <a:ext cx="247650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2269407" y="3055144"/>
            <a:ext cx="271923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小鸭：○○</a:t>
            </a:r>
            <a:r>
              <a:rPr lang="en-US" altLang="zh-CN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○○</a:t>
            </a:r>
            <a:r>
              <a:rPr lang="en-US" altLang="zh-CN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○○（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只）</a:t>
            </a:r>
            <a:endParaRPr sz="150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2052320" y="3467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2138045" y="3547745"/>
            <a:ext cx="247650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2586114" y="3550444"/>
            <a:ext cx="208582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小猴：○○</a:t>
            </a:r>
            <a:r>
              <a:rPr lang="en-US" altLang="zh-CN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○（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只）</a:t>
            </a:r>
            <a:endParaRPr sz="150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14"/>
            </p:custDataLst>
          </p:nvPr>
        </p:nvSpPr>
        <p:spPr>
          <a:xfrm>
            <a:off x="962025" y="4000500"/>
            <a:ext cx="4610100" cy="19050"/>
          </a:xfrm>
          <a:prstGeom prst="rect">
            <a:avLst/>
          </a:prstGeom>
          <a:solidFill>
            <a:srgbClr val="FDF8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2277065" y="4133850"/>
            <a:ext cx="198000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把小猴的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只看作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份</a:t>
            </a:r>
            <a:endParaRPr lang="zh-CN" altLang="en-US"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2214858" y="4438650"/>
            <a:ext cx="210443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小鸭的只数有这样的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份</a:t>
            </a:r>
            <a:endParaRPr lang="zh-CN" altLang="en-US"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2936157" y="4819650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21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3178826" y="4869656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倍</a:t>
            </a:r>
            <a:endParaRPr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6424295" y="1299845"/>
            <a:ext cx="5000625" cy="3838575"/>
          </a:xfrm>
          <a:custGeom>
            <a:avLst/>
            <a:gdLst>
              <a:gd name="sw" fmla="*/ 1 w 7875"/>
              <a:gd name="sh" fmla="*/ 1 h 6045"/>
              <a:gd name="mins" fmla="min sw sh"/>
              <a:gd name="dsw" fmla="+- 0 sw mins"/>
              <a:gd name="dsh" fmla="+- 0 sh mins"/>
              <a:gd name="p0x0" fmla="*/ 120 w 7875"/>
              <a:gd name="p0y0" fmla="*/ 0 h 6045"/>
              <a:gd name="p0x1" fmla="*/ 7755 w 7875"/>
              <a:gd name="p0y1" fmla="*/ 0 h 6045"/>
              <a:gd name="p0x2" fmla="*/ 7821 w 7875"/>
              <a:gd name="p0y2" fmla="*/ 0 h 6045"/>
              <a:gd name="p0x3" fmla="*/ 7875 w 7875"/>
              <a:gd name="p0y3" fmla="*/ 53 h 6045"/>
              <a:gd name="p0x4" fmla="*/ 7875 w 7875"/>
              <a:gd name="p0y4" fmla="*/ 120 h 6045"/>
              <a:gd name="p0x5" fmla="*/ 7875 w 7875"/>
              <a:gd name="p0y5" fmla="*/ 5925 h 6045"/>
              <a:gd name="p0x6" fmla="*/ 7875 w 7875"/>
              <a:gd name="p0y6" fmla="*/ 5991 h 6045"/>
              <a:gd name="p0x7" fmla="*/ 7821 w 7875"/>
              <a:gd name="p0y7" fmla="*/ 6045 h 6045"/>
              <a:gd name="p0x8" fmla="*/ 7755 w 7875"/>
              <a:gd name="p0y8" fmla="*/ 6045 h 6045"/>
              <a:gd name="p0x9" fmla="*/ 120 w 7875"/>
              <a:gd name="p0y9" fmla="*/ 6045 h 6045"/>
              <a:gd name="p0x10" fmla="*/ 53 w 7875"/>
              <a:gd name="p0y10" fmla="*/ 6045 h 6045"/>
              <a:gd name="p0x11" fmla="*/ 0 w 7875"/>
              <a:gd name="p0y11" fmla="*/ 5991 h 6045"/>
              <a:gd name="p0x12" fmla="*/ 0 w 7875"/>
              <a:gd name="p0y12" fmla="*/ 5925 h 6045"/>
              <a:gd name="p0x13" fmla="*/ 0 w 7875"/>
              <a:gd name="p0y13" fmla="*/ 120 h 6045"/>
              <a:gd name="p0x14" fmla="*/ 0 w 7875"/>
              <a:gd name="p0y14" fmla="*/ 53 h 6045"/>
              <a:gd name="p0x15" fmla="*/ 53 w 7875"/>
              <a:gd name="p0y15" fmla="*/ 0 h 6045"/>
              <a:gd name="p0x16" fmla="*/ 120 w 7875"/>
              <a:gd name="p0y16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8111433" y="1479232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用除法计算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8251260" y="2019300"/>
            <a:ext cx="1652064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 </a:t>
            </a:r>
            <a:r>
              <a:rPr lang="zh-CN" altLang="en-US" sz="24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4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 = 2</a:t>
            </a:r>
            <a:endParaRPr lang="en-US" altLang="zh-CN" sz="24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7882013" y="2500313"/>
            <a:ext cx="227632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小鸭的只数是小猴的</a:t>
            </a:r>
            <a:r>
              <a:rPr lang="en-US" altLang="zh-CN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倍</a:t>
            </a:r>
            <a:endParaRPr lang="zh-CN" altLang="en-US" sz="15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23"/>
            </p:custDataLst>
          </p:nvPr>
        </p:nvSpPr>
        <p:spPr>
          <a:xfrm>
            <a:off x="6619875" y="2867025"/>
            <a:ext cx="4610100" cy="19050"/>
          </a:xfrm>
          <a:prstGeom prst="rect">
            <a:avLst/>
          </a:prstGeom>
          <a:solidFill>
            <a:srgbClr val="FDF8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6619875" y="3000375"/>
            <a:ext cx="46101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练一练</a:t>
            </a:r>
            <a:endParaRPr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6619875" y="34143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33" t="-5641" r="-2333" b="-5641"/>
          <a:stretch>
            <a:fillRect/>
          </a:stretch>
        </p:blipFill>
        <p:spPr>
          <a:xfrm>
            <a:off x="6703060" y="3476625"/>
            <a:ext cx="99695" cy="1377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7000875" y="3399472"/>
            <a:ext cx="4160787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松鼠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8</a:t>
            </a:r>
            <a:r>
              <a:rPr 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只，小鸡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en-US" altLang="zh-CN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2=4</a:t>
            </a:r>
            <a:r>
              <a:rPr 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，松鼠只数是小鸡的</a:t>
            </a:r>
            <a:r>
              <a:rPr 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倍</a:t>
            </a:r>
            <a:endParaRPr lang="zh-CN" altLang="en-US" sz="135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6619875" y="40392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333" t="-5897" r="-2333" b="-5897"/>
          <a:stretch>
            <a:fillRect/>
          </a:stretch>
        </p:blipFill>
        <p:spPr>
          <a:xfrm>
            <a:off x="6703060" y="4100830"/>
            <a:ext cx="99695" cy="1384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7000875" y="4024256"/>
            <a:ext cx="3596364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求一个数是另一个数的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几倍</a:t>
            </a:r>
            <a:r>
              <a:rPr 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，用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除法</a:t>
            </a:r>
            <a:r>
              <a:rPr 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计算</a:t>
            </a:r>
            <a:endParaRPr lang="zh-CN" altLang="en-US"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6419850" y="5334000"/>
            <a:ext cx="5010150" cy="952500"/>
          </a:xfrm>
          <a:custGeom>
            <a:avLst/>
            <a:gdLst>
              <a:gd name="sw" fmla="*/ 1 w 7890"/>
              <a:gd name="sh" fmla="*/ 1 h 1500"/>
              <a:gd name="mins" fmla="min sw sh"/>
              <a:gd name="dsw" fmla="+- 0 sw mins"/>
              <a:gd name="dsh" fmla="+- 0 sh mins"/>
              <a:gd name="p0x0" fmla="*/ 120 w 7890"/>
              <a:gd name="p0y0" fmla="*/ 0 h 1500"/>
              <a:gd name="p0x1" fmla="*/ 7770 w 7890"/>
              <a:gd name="p0y1" fmla="*/ 0 h 1500"/>
              <a:gd name="p0x2" fmla="*/ 7836 w 7890"/>
              <a:gd name="p0y2" fmla="*/ 0 h 1500"/>
              <a:gd name="p0x3" fmla="*/ 7890 w 7890"/>
              <a:gd name="p0y3" fmla="*/ 53 h 1500"/>
              <a:gd name="p0x4" fmla="*/ 7890 w 7890"/>
              <a:gd name="p0y4" fmla="*/ 120 h 1500"/>
              <a:gd name="p0x5" fmla="*/ 7890 w 7890"/>
              <a:gd name="p0y5" fmla="*/ 1380 h 1500"/>
              <a:gd name="p0x6" fmla="*/ 7890 w 7890"/>
              <a:gd name="p0y6" fmla="*/ 1446 h 1500"/>
              <a:gd name="p0x7" fmla="*/ 7836 w 7890"/>
              <a:gd name="p0y7" fmla="*/ 1500 h 1500"/>
              <a:gd name="p0x8" fmla="*/ 7770 w 7890"/>
              <a:gd name="p0y8" fmla="*/ 1500 h 1500"/>
              <a:gd name="p0x9" fmla="*/ 120 w 7890"/>
              <a:gd name="p0y9" fmla="*/ 1500 h 1500"/>
              <a:gd name="p0x10" fmla="*/ 53 w 7890"/>
              <a:gd name="p0y10" fmla="*/ 1500 h 1500"/>
              <a:gd name="p0x11" fmla="*/ 0 w 7890"/>
              <a:gd name="p0y11" fmla="*/ 1446 h 1500"/>
              <a:gd name="p0x12" fmla="*/ 0 w 7890"/>
              <a:gd name="p0y12" fmla="*/ 1380 h 1500"/>
              <a:gd name="p0x13" fmla="*/ 0 w 7890"/>
              <a:gd name="p0y13" fmla="*/ 120 h 1500"/>
              <a:gd name="p0x14" fmla="*/ 0 w 7890"/>
              <a:gd name="p0y14" fmla="*/ 53 h 1500"/>
              <a:gd name="p0x15" fmla="*/ 53 w 7890"/>
              <a:gd name="p0y15" fmla="*/ 0 h 1500"/>
              <a:gd name="p0x16" fmla="*/ 120 w 7890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76A"/>
          </a:solidFill>
          <a:ln>
            <a:noFill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6610350" y="5509260"/>
            <a:ext cx="4629150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</a:rPr>
              <a:t>以近知远，以一知万</a:t>
            </a:r>
            <a:r>
              <a:rPr lang="en-US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倍数让我们看到数量之间的联系</a:t>
            </a:r>
            <a:endParaRPr lang="zh-CN" altLang="en-US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花园里的倍数关系</a:t>
            </a:r>
            <a:endParaRPr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609448" y="1106005"/>
            <a:ext cx="10973029" cy="89820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花园里飞来许多昆虫，它们的数量之间藏着有趣的</a:t>
            </a:r>
            <a:r>
              <a:rPr sz="27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倍数关系</a:t>
            </a:r>
            <a:r>
              <a:rPr sz="27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。你能解开这些</a:t>
            </a:r>
            <a:r>
              <a:rPr sz="27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数学秘密</a:t>
            </a:r>
            <a:r>
              <a:rPr sz="27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吗？</a:t>
            </a:r>
            <a:endParaRPr sz="2700"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3" name="表格 22"/>
          <p:cNvGraphicFramePr/>
          <p:nvPr>
            <p:custDataLst>
              <p:tags r:id="rId3"/>
            </p:custDataLst>
          </p:nvPr>
        </p:nvGraphicFramePr>
        <p:xfrm>
          <a:off x="571500" y="5118735"/>
          <a:ext cx="11049000" cy="962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8322"/>
                <a:gridCol w="2561186"/>
                <a:gridCol w="3699490"/>
              </a:tblGrid>
              <a:tr h="352425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问题类型</a:t>
                      </a:r>
                      <a:endParaRPr sz="1800" b="1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28575" marB="2857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8B8A2"/>
                      </a:solidFill>
                      <a:prstDash val="solid"/>
                    </a:lnT>
                    <a:lnB w="9525">
                      <a:solidFill>
                        <a:srgbClr val="D4C8B4"/>
                      </a:solidFill>
                      <a:prstDash val="solid"/>
                    </a:lnB>
                    <a:solidFill>
                      <a:srgbClr val="F5DEB3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方法</a:t>
                      </a:r>
                      <a:endParaRPr sz="1800" b="1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28575" marB="2857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8B8A2"/>
                      </a:solidFill>
                      <a:prstDash val="solid"/>
                    </a:lnT>
                    <a:lnB w="9525">
                      <a:solidFill>
                        <a:srgbClr val="D4C8B4"/>
                      </a:solidFill>
                      <a:prstDash val="solid"/>
                    </a:lnB>
                    <a:solidFill>
                      <a:srgbClr val="F5DEB3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算式</a:t>
                      </a:r>
                      <a:endParaRPr sz="1800" b="1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28575" marB="2857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8B8A2"/>
                      </a:solidFill>
                      <a:prstDash val="solid"/>
                    </a:lnT>
                    <a:lnB w="9525">
                      <a:solidFill>
                        <a:srgbClr val="D4C8B4"/>
                      </a:solidFill>
                      <a:prstDash val="solid"/>
                    </a:lnB>
                    <a:solidFill>
                      <a:srgbClr val="F5DEB3"/>
                    </a:solidFill>
                  </a:tcPr>
                </a:tc>
              </a:tr>
              <a:tr h="300037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求几倍</a:t>
                      </a:r>
                      <a:endParaRPr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28575" marB="2857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用除法</a:t>
                      </a:r>
                      <a:endParaRPr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28575" marB="2857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12 </a:t>
                      </a:r>
                      <a:r>
                        <a:rPr lang="zh-CN" altLang="en-US" sz="1500" b="1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÷</a:t>
                      </a:r>
                      <a:r>
                        <a:rPr lang="en-US" altLang="zh-CN" sz="1500" b="1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4 = 3</a:t>
                      </a:r>
                      <a:endParaRPr lang="en-US" altLang="zh-CN" sz="1500" b="1">
                        <a:solidFill>
                          <a:srgbClr val="8B4513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52400" marR="152400" marT="28575" marB="2857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8F2"/>
                    </a:solidFill>
                  </a:tcPr>
                </a:tc>
              </a:tr>
              <a:tr h="300037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已知倍数求数量</a:t>
                      </a:r>
                      <a:endParaRPr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8B8A2"/>
                      </a:solidFill>
                      <a:prstDash val="solid"/>
                    </a:lnB>
                    <a:solidFill>
                      <a:srgbClr val="FDF8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C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用乘法</a:t>
                      </a:r>
                      <a:endParaRPr sz="1500" b="0">
                        <a:solidFill>
                          <a:srgbClr val="3A2C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52400" marR="1524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8B8A2"/>
                      </a:solidFill>
                      <a:prstDash val="solid"/>
                    </a:lnB>
                    <a:solidFill>
                      <a:srgbClr val="FDF8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4 </a:t>
                      </a:r>
                      <a:r>
                        <a:rPr lang="zh-CN" altLang="en-US" sz="1500" b="1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1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3 = 12</a:t>
                      </a:r>
                      <a:endParaRPr lang="en-US" altLang="zh-CN" sz="1500" b="1">
                        <a:solidFill>
                          <a:srgbClr val="8B4513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52400" marR="1524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8B8A2"/>
                      </a:solidFill>
                      <a:prstDash val="solid"/>
                    </a:lnB>
                    <a:solidFill>
                      <a:srgbClr val="FDF8F2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5945" y="2186305"/>
            <a:ext cx="5419725" cy="2756535"/>
          </a:xfrm>
          <a:custGeom>
            <a:avLst/>
            <a:gdLst>
              <a:gd name="sw" fmla="*/ 1 w 8535"/>
              <a:gd name="sh" fmla="*/ 1 h 4340"/>
              <a:gd name="mins" fmla="min sw sh"/>
              <a:gd name="dsw" fmla="+- 0 sw mins"/>
              <a:gd name="dsh" fmla="+- 0 sh mins"/>
              <a:gd name="p0x0" fmla="*/ 120 w 8535"/>
              <a:gd name="p0y0" fmla="*/ 0 h 4340"/>
              <a:gd name="p0x1" fmla="*/ 8415 w 8535"/>
              <a:gd name="p0y1" fmla="*/ 0 h 4340"/>
              <a:gd name="p0x2" fmla="*/ 8481 w 8535"/>
              <a:gd name="p0y2" fmla="*/ 0 h 4340"/>
              <a:gd name="p0x3" fmla="*/ 8535 w 8535"/>
              <a:gd name="p0y3" fmla="*/ 53 h 4340"/>
              <a:gd name="p0x4" fmla="*/ 8535 w 8535"/>
              <a:gd name="p0y4" fmla="*/ 120 h 4340"/>
              <a:gd name="p0x5" fmla="*/ 8535 w 8535"/>
              <a:gd name="p0y5" fmla="*/ 4220 h 4340"/>
              <a:gd name="p0x6" fmla="*/ 8535 w 8535"/>
              <a:gd name="p0y6" fmla="*/ 4287 h 4340"/>
              <a:gd name="p0x7" fmla="*/ 8481 w 8535"/>
              <a:gd name="p0y7" fmla="*/ 4340 h 4340"/>
              <a:gd name="p0x8" fmla="*/ 8415 w 8535"/>
              <a:gd name="p0y8" fmla="*/ 4340 h 4340"/>
              <a:gd name="p0x9" fmla="*/ 120 w 8535"/>
              <a:gd name="p0y9" fmla="*/ 4340 h 4340"/>
              <a:gd name="p0x10" fmla="*/ 53 w 8535"/>
              <a:gd name="p0y10" fmla="*/ 4340 h 4340"/>
              <a:gd name="p0x11" fmla="*/ 0 w 8535"/>
              <a:gd name="p0y11" fmla="*/ 4287 h 4340"/>
              <a:gd name="p0x12" fmla="*/ 0 w 8535"/>
              <a:gd name="p0y12" fmla="*/ 4220 h 4340"/>
              <a:gd name="p0x13" fmla="*/ 0 w 8535"/>
              <a:gd name="p0y13" fmla="*/ 120 h 4340"/>
              <a:gd name="p0x14" fmla="*/ 0 w 8535"/>
              <a:gd name="p0y14" fmla="*/ 53 h 4340"/>
              <a:gd name="p0x15" fmla="*/ 53 w 8535"/>
              <a:gd name="p0y15" fmla="*/ 0 h 4340"/>
              <a:gd name="p0x16" fmla="*/ 120 w 8535"/>
              <a:gd name="p0y16" fmla="*/ 0 h 43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71525" y="2365429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正向：求倍数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1525" y="30664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dfd140b0-8763-11f1-89e9-a6434c93664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230" b="230"/>
          <a:stretch>
            <a:fillRect/>
          </a:stretch>
        </p:blipFill>
        <p:spPr>
          <a:xfrm>
            <a:off x="838200" y="3133090"/>
            <a:ext cx="209550" cy="2095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228725" y="3112141"/>
            <a:ext cx="212831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蝴蝶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只，蜻蜓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3523615"/>
            <a:ext cx="5029200" cy="581025"/>
          </a:xfrm>
          <a:custGeom>
            <a:avLst/>
            <a:gdLst>
              <a:gd name="sw" fmla="*/ 1 w 7920"/>
              <a:gd name="sh" fmla="*/ 1 h 915"/>
              <a:gd name="mins" fmla="min sw sh"/>
              <a:gd name="dsw" fmla="+- 0 sw mins"/>
              <a:gd name="dsh" fmla="+- 0 sh mins"/>
              <a:gd name="p0x0" fmla="*/ 120 w 7920"/>
              <a:gd name="p0y0" fmla="*/ 0 h 915"/>
              <a:gd name="p0x1" fmla="*/ 7800 w 7920"/>
              <a:gd name="p0y1" fmla="*/ 0 h 915"/>
              <a:gd name="p0x2" fmla="*/ 7866 w 7920"/>
              <a:gd name="p0y2" fmla="*/ 0 h 915"/>
              <a:gd name="p0x3" fmla="*/ 7920 w 7920"/>
              <a:gd name="p0y3" fmla="*/ 53 h 915"/>
              <a:gd name="p0x4" fmla="*/ 7920 w 7920"/>
              <a:gd name="p0y4" fmla="*/ 120 h 915"/>
              <a:gd name="p0x5" fmla="*/ 7920 w 7920"/>
              <a:gd name="p0y5" fmla="*/ 795 h 915"/>
              <a:gd name="p0x6" fmla="*/ 7920 w 7920"/>
              <a:gd name="p0y6" fmla="*/ 861 h 915"/>
              <a:gd name="p0x7" fmla="*/ 7866 w 7920"/>
              <a:gd name="p0y7" fmla="*/ 915 h 915"/>
              <a:gd name="p0x8" fmla="*/ 7800 w 7920"/>
              <a:gd name="p0y8" fmla="*/ 915 h 915"/>
              <a:gd name="p0x9" fmla="*/ 120 w 7920"/>
              <a:gd name="p0y9" fmla="*/ 915 h 915"/>
              <a:gd name="p0x10" fmla="*/ 53 w 7920"/>
              <a:gd name="p0y10" fmla="*/ 915 h 915"/>
              <a:gd name="p0x11" fmla="*/ 0 w 7920"/>
              <a:gd name="p0y11" fmla="*/ 861 h 915"/>
              <a:gd name="p0x12" fmla="*/ 0 w 7920"/>
              <a:gd name="p0y12" fmla="*/ 795 h 915"/>
              <a:gd name="p0x13" fmla="*/ 0 w 7920"/>
              <a:gd name="p0y13" fmla="*/ 120 h 915"/>
              <a:gd name="p0x14" fmla="*/ 0 w 7920"/>
              <a:gd name="p0y14" fmla="*/ 53 h 915"/>
              <a:gd name="p0x15" fmla="*/ 53 w 7920"/>
              <a:gd name="p0y15" fmla="*/ 0 h 915"/>
              <a:gd name="p0x16" fmla="*/ 120 w 7920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2613498" y="3638398"/>
            <a:ext cx="161195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 </a:t>
            </a:r>
            <a:r>
              <a:rPr lang="zh-CN" altLang="en-US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 = 3</a:t>
            </a:r>
            <a:endParaRPr lang="en-US" altLang="zh-CN" sz="21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147964" y="4219423"/>
            <a:ext cx="227632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蜻蜓的只数是蝴蝶的</a:t>
            </a:r>
            <a:r>
              <a:rPr lang="en-US" altLang="zh-CN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倍</a:t>
            </a:r>
            <a:endParaRPr lang="zh-CN" altLang="en-US" sz="15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6195695" y="2186305"/>
            <a:ext cx="5419725" cy="2756535"/>
          </a:xfrm>
          <a:custGeom>
            <a:avLst/>
            <a:gdLst>
              <a:gd name="sw" fmla="*/ 1 w 8535"/>
              <a:gd name="sh" fmla="*/ 1 h 4340"/>
              <a:gd name="mins" fmla="min sw sh"/>
              <a:gd name="dsw" fmla="+- 0 sw mins"/>
              <a:gd name="dsh" fmla="+- 0 sh mins"/>
              <a:gd name="p0x0" fmla="*/ 120 w 8535"/>
              <a:gd name="p0y0" fmla="*/ 0 h 4340"/>
              <a:gd name="p0x1" fmla="*/ 8415 w 8535"/>
              <a:gd name="p0y1" fmla="*/ 0 h 4340"/>
              <a:gd name="p0x2" fmla="*/ 8481 w 8535"/>
              <a:gd name="p0y2" fmla="*/ 0 h 4340"/>
              <a:gd name="p0x3" fmla="*/ 8535 w 8535"/>
              <a:gd name="p0y3" fmla="*/ 53 h 4340"/>
              <a:gd name="p0x4" fmla="*/ 8535 w 8535"/>
              <a:gd name="p0y4" fmla="*/ 120 h 4340"/>
              <a:gd name="p0x5" fmla="*/ 8535 w 8535"/>
              <a:gd name="p0y5" fmla="*/ 4220 h 4340"/>
              <a:gd name="p0x6" fmla="*/ 8535 w 8535"/>
              <a:gd name="p0y6" fmla="*/ 4287 h 4340"/>
              <a:gd name="p0x7" fmla="*/ 8481 w 8535"/>
              <a:gd name="p0y7" fmla="*/ 4340 h 4340"/>
              <a:gd name="p0x8" fmla="*/ 8415 w 8535"/>
              <a:gd name="p0y8" fmla="*/ 4340 h 4340"/>
              <a:gd name="p0x9" fmla="*/ 120 w 8535"/>
              <a:gd name="p0y9" fmla="*/ 4340 h 4340"/>
              <a:gd name="p0x10" fmla="*/ 53 w 8535"/>
              <a:gd name="p0y10" fmla="*/ 4340 h 4340"/>
              <a:gd name="p0x11" fmla="*/ 0 w 8535"/>
              <a:gd name="p0y11" fmla="*/ 4287 h 4340"/>
              <a:gd name="p0x12" fmla="*/ 0 w 8535"/>
              <a:gd name="p0y12" fmla="*/ 4220 h 4340"/>
              <a:gd name="p0x13" fmla="*/ 0 w 8535"/>
              <a:gd name="p0y13" fmla="*/ 120 h 4340"/>
              <a:gd name="p0x14" fmla="*/ 0 w 8535"/>
              <a:gd name="p0y14" fmla="*/ 53 h 4340"/>
              <a:gd name="p0x15" fmla="*/ 53 w 8535"/>
              <a:gd name="p0y15" fmla="*/ 0 h 4340"/>
              <a:gd name="p0x16" fmla="*/ 120 w 8535"/>
              <a:gd name="p0y16" fmla="*/ 0 h 43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8F2"/>
          </a:solidFill>
          <a:ln w="9525" cmpd="sng">
            <a:solidFill>
              <a:srgbClr val="E0D4C0"/>
            </a:solidFill>
            <a:prstDash val="solid"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6391275" y="2365429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逆向：根据倍数求数量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6391275" y="30664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E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dfd142d7-8763-11f1-89e9-a6434c936643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230" b="230"/>
          <a:stretch>
            <a:fillRect/>
          </a:stretch>
        </p:blipFill>
        <p:spPr>
          <a:xfrm>
            <a:off x="6457950" y="3133090"/>
            <a:ext cx="209550" cy="2095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6848475" y="3112141"/>
            <a:ext cx="270956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蜜蜂是蝴蝶的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倍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，蝴蝶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6391275" y="3523615"/>
            <a:ext cx="5029200" cy="581025"/>
          </a:xfrm>
          <a:custGeom>
            <a:avLst/>
            <a:gdLst>
              <a:gd name="sw" fmla="*/ 1 w 7920"/>
              <a:gd name="sh" fmla="*/ 1 h 915"/>
              <a:gd name="mins" fmla="min sw sh"/>
              <a:gd name="dsw" fmla="+- 0 sw mins"/>
              <a:gd name="dsh" fmla="+- 0 sh mins"/>
              <a:gd name="p0x0" fmla="*/ 120 w 7920"/>
              <a:gd name="p0y0" fmla="*/ 0 h 915"/>
              <a:gd name="p0x1" fmla="*/ 7800 w 7920"/>
              <a:gd name="p0y1" fmla="*/ 0 h 915"/>
              <a:gd name="p0x2" fmla="*/ 7866 w 7920"/>
              <a:gd name="p0y2" fmla="*/ 0 h 915"/>
              <a:gd name="p0x3" fmla="*/ 7920 w 7920"/>
              <a:gd name="p0y3" fmla="*/ 53 h 915"/>
              <a:gd name="p0x4" fmla="*/ 7920 w 7920"/>
              <a:gd name="p0y4" fmla="*/ 120 h 915"/>
              <a:gd name="p0x5" fmla="*/ 7920 w 7920"/>
              <a:gd name="p0y5" fmla="*/ 795 h 915"/>
              <a:gd name="p0x6" fmla="*/ 7920 w 7920"/>
              <a:gd name="p0y6" fmla="*/ 861 h 915"/>
              <a:gd name="p0x7" fmla="*/ 7866 w 7920"/>
              <a:gd name="p0y7" fmla="*/ 915 h 915"/>
              <a:gd name="p0x8" fmla="*/ 7800 w 7920"/>
              <a:gd name="p0y8" fmla="*/ 915 h 915"/>
              <a:gd name="p0x9" fmla="*/ 120 w 7920"/>
              <a:gd name="p0y9" fmla="*/ 915 h 915"/>
              <a:gd name="p0x10" fmla="*/ 53 w 7920"/>
              <a:gd name="p0y10" fmla="*/ 915 h 915"/>
              <a:gd name="p0x11" fmla="*/ 0 w 7920"/>
              <a:gd name="p0y11" fmla="*/ 861 h 915"/>
              <a:gd name="p0x12" fmla="*/ 0 w 7920"/>
              <a:gd name="p0y12" fmla="*/ 795 h 915"/>
              <a:gd name="p0x13" fmla="*/ 0 w 7920"/>
              <a:gd name="p0y13" fmla="*/ 120 h 915"/>
              <a:gd name="p0x14" fmla="*/ 0 w 7920"/>
              <a:gd name="p0y14" fmla="*/ 53 h 915"/>
              <a:gd name="p0x15" fmla="*/ 53 w 7920"/>
              <a:gd name="p0y15" fmla="*/ 0 h 915"/>
              <a:gd name="p0x16" fmla="*/ 120 w 7920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7833198" y="3638398"/>
            <a:ext cx="241205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 </a:t>
            </a:r>
            <a:r>
              <a:rPr lang="zh-CN" altLang="en-US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 = 12</a:t>
            </a:r>
            <a:r>
              <a:rPr lang="zh-CN" altLang="en-US"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（只）</a:t>
            </a:r>
            <a:endParaRPr lang="zh-CN" altLang="en-US" sz="21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8248803" y="4219423"/>
            <a:ext cx="131407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蜜蜂有</a:t>
            </a:r>
            <a:r>
              <a:rPr lang="en-US" altLang="zh-CN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lang="en-US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endParaRPr lang="zh-CN" altLang="en-US" sz="150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571500" y="619506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76A"/>
          </a:solidFill>
          <a:ln>
            <a:noFill/>
          </a:ln>
          <a:effectLst>
            <a:outerShdw blurRad="42863" dist="9525" dir="5399999" algn="ctr" rotWithShape="0">
              <a:srgbClr val="8B4513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762000" y="6370682"/>
            <a:ext cx="5258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乘法和除法互为</a:t>
            </a:r>
            <a:r>
              <a:rPr b="1">
                <a:solidFill>
                  <a:srgbClr val="4A2308"/>
                </a:solidFill>
                <a:latin typeface="汉仪正圆-45W" panose="00020600040101010101" charset="-122"/>
                <a:ea typeface="汉仪正圆-45W" panose="00020600040101010101" charset="-122"/>
              </a:rPr>
              <a:t>逆运算</a:t>
            </a:r>
            <a:r>
              <a:rPr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，灵活选用解决倍数问题</a:t>
            </a:r>
            <a:endParaRPr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272665"/>
            <a:ext cx="4619330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公平与智慧，</a:t>
            </a:r>
            <a:endParaRPr sz="4200" b="1" spc="84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藏在分物里的</a:t>
            </a:r>
            <a:r>
              <a:rPr sz="4200" b="1" spc="84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数学</a:t>
            </a:r>
            <a:endParaRPr sz="4200" b="1" spc="84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310063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数学不在书本里，而在每一次公平分配中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学会除法，你就拥有了公平分配世界的钥匙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9240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193802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19431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6750" y="40481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1666</Words>
  <Application>WPS 演示</Application>
  <PresentationFormat>宽屏</PresentationFormat>
  <Paragraphs>327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2026-07-24T13:35:09Z</dcterms:created>
  <dcterms:modified xsi:type="dcterms:W3CDTF">2026-07-24T13:35:09Z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81C715DD7B21B8160D6A636A96FC7AA9_41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fFXzSWp6wDVu42spod6BuW+VeI6JAjPyho63MvnVVo+xagZpk8jFTo6ndbcBun86Q9jdi9KMezFtVCdANw57KdtPttVVL66/v8FF3Kt6wZCj+C+G4T99xiPUEy0nC89zkZIJcNeoUQrG2AkxwHqs/5qz510OO8g7Fd2EM8XfCIVTOxT57+8bLr/SLFUrfvsdagZIhMuFtyJ3ZB2VXBynZ/ky8eUq6SUZv001JjMBJolbcXyiT/AHNgEPaaT0Yyj1dbUiDq1IH64Hxq/rBZ+SBVGn+UmiJ4xNAoWlLXkEDCReBeeWVkPldWHvxjU50mQ/F5Q0/lX3f2otHmQTTftTMg==</vt:lpwstr>
  </property>
</Properties>
</file>