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3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rgbClr r="55201" g="19462" b="2732">
                <a:alpha val="100000"/>
              </a:scrgbClr>
            </a:solidFill>
          </c:spPr>
          <c:explosion val="0"/>
          <c:dPt>
            <c:idx val="0"/>
            <c:bubble3D val="0"/>
            <c:spPr>
              <a:solidFill>
                <a:scrgbClr r="55201" g="19462" b="2732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rgbClr r="69387" g="32314" b="10224">
                  <a:alpha val="100000"/>
                </a:scrgbClr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4231" g="2732" b="1764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掌握</c:v>
                </c:pt>
                <c:pt idx="1">
                  <c:v>未掌握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65.79</c:v>
                </c:pt>
                <c:pt idx="1">
                  <c:v>34.21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  <c:holeSize val="73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6cdeed9-e67c-4ba4-81c5-a25da4c1d0cd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65.xml"/><Relationship Id="rId36" Type="http://schemas.openxmlformats.org/officeDocument/2006/relationships/tags" Target="../tags/tag64.xml"/><Relationship Id="rId35" Type="http://schemas.openxmlformats.org/officeDocument/2006/relationships/image" Target="../media/image16.svg"/><Relationship Id="rId34" Type="http://schemas.openxmlformats.org/officeDocument/2006/relationships/image" Target="../media/image15.png"/><Relationship Id="rId33" Type="http://schemas.openxmlformats.org/officeDocument/2006/relationships/tags" Target="../tags/tag63.xml"/><Relationship Id="rId32" Type="http://schemas.openxmlformats.org/officeDocument/2006/relationships/tags" Target="../tags/tag62.xml"/><Relationship Id="rId31" Type="http://schemas.openxmlformats.org/officeDocument/2006/relationships/tags" Target="../tags/tag61.xml"/><Relationship Id="rId30" Type="http://schemas.openxmlformats.org/officeDocument/2006/relationships/tags" Target="../tags/tag60.xml"/><Relationship Id="rId3" Type="http://schemas.openxmlformats.org/officeDocument/2006/relationships/tags" Target="../tags/tag41.xml"/><Relationship Id="rId29" Type="http://schemas.openxmlformats.org/officeDocument/2006/relationships/image" Target="../media/image14.svg"/><Relationship Id="rId28" Type="http://schemas.openxmlformats.org/officeDocument/2006/relationships/image" Target="../media/image13.png"/><Relationship Id="rId27" Type="http://schemas.openxmlformats.org/officeDocument/2006/relationships/tags" Target="../tags/tag59.xml"/><Relationship Id="rId26" Type="http://schemas.openxmlformats.org/officeDocument/2006/relationships/tags" Target="../tags/tag58.xml"/><Relationship Id="rId25" Type="http://schemas.openxmlformats.org/officeDocument/2006/relationships/tags" Target="../tags/tag57.xml"/><Relationship Id="rId24" Type="http://schemas.openxmlformats.org/officeDocument/2006/relationships/tags" Target="../tags/tag56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image" Target="../media/image12.svg"/><Relationship Id="rId20" Type="http://schemas.openxmlformats.org/officeDocument/2006/relationships/image" Target="../media/image11.png"/><Relationship Id="rId2" Type="http://schemas.openxmlformats.org/officeDocument/2006/relationships/tags" Target="../tags/tag40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image" Target="../media/image10.svg"/><Relationship Id="rId14" Type="http://schemas.openxmlformats.org/officeDocument/2006/relationships/image" Target="../media/image9.png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image" Target="../media/image17.jpeg"/><Relationship Id="rId2" Type="http://schemas.openxmlformats.org/officeDocument/2006/relationships/tags" Target="../tags/tag74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tags" Target="../tags/tag7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image" Target="../media/image20.svg"/><Relationship Id="rId7" Type="http://schemas.openxmlformats.org/officeDocument/2006/relationships/image" Target="../media/image19.png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115.xml"/><Relationship Id="rId37" Type="http://schemas.openxmlformats.org/officeDocument/2006/relationships/tags" Target="../tags/tag114.xml"/><Relationship Id="rId36" Type="http://schemas.openxmlformats.org/officeDocument/2006/relationships/tags" Target="../tags/tag113.xml"/><Relationship Id="rId35" Type="http://schemas.openxmlformats.org/officeDocument/2006/relationships/tags" Target="../tags/tag112.xml"/><Relationship Id="rId34" Type="http://schemas.openxmlformats.org/officeDocument/2006/relationships/tags" Target="../tags/tag111.xml"/><Relationship Id="rId33" Type="http://schemas.openxmlformats.org/officeDocument/2006/relationships/tags" Target="../tags/tag110.xml"/><Relationship Id="rId32" Type="http://schemas.openxmlformats.org/officeDocument/2006/relationships/tags" Target="../tags/tag109.xml"/><Relationship Id="rId31" Type="http://schemas.openxmlformats.org/officeDocument/2006/relationships/tags" Target="../tags/tag108.xml"/><Relationship Id="rId30" Type="http://schemas.openxmlformats.org/officeDocument/2006/relationships/tags" Target="../tags/tag107.xml"/><Relationship Id="rId3" Type="http://schemas.openxmlformats.org/officeDocument/2006/relationships/image" Target="../media/image18.jpeg"/><Relationship Id="rId29" Type="http://schemas.openxmlformats.org/officeDocument/2006/relationships/tags" Target="../tags/tag106.xml"/><Relationship Id="rId28" Type="http://schemas.openxmlformats.org/officeDocument/2006/relationships/tags" Target="../tags/tag105.xml"/><Relationship Id="rId27" Type="http://schemas.openxmlformats.org/officeDocument/2006/relationships/tags" Target="../tags/tag104.xml"/><Relationship Id="rId26" Type="http://schemas.openxmlformats.org/officeDocument/2006/relationships/tags" Target="../tags/tag103.xml"/><Relationship Id="rId25" Type="http://schemas.openxmlformats.org/officeDocument/2006/relationships/tags" Target="../tags/tag102.xml"/><Relationship Id="rId24" Type="http://schemas.openxmlformats.org/officeDocument/2006/relationships/tags" Target="../tags/tag101.xml"/><Relationship Id="rId23" Type="http://schemas.openxmlformats.org/officeDocument/2006/relationships/image" Target="../media/image26.svg"/><Relationship Id="rId22" Type="http://schemas.openxmlformats.org/officeDocument/2006/relationships/image" Target="../media/image25.png"/><Relationship Id="rId21" Type="http://schemas.openxmlformats.org/officeDocument/2006/relationships/tags" Target="../tags/tag100.xml"/><Relationship Id="rId20" Type="http://schemas.openxmlformats.org/officeDocument/2006/relationships/tags" Target="../tags/tag99.xml"/><Relationship Id="rId2" Type="http://schemas.openxmlformats.org/officeDocument/2006/relationships/tags" Target="../tags/tag88.xml"/><Relationship Id="rId19" Type="http://schemas.openxmlformats.org/officeDocument/2006/relationships/image" Target="../media/image24.svg"/><Relationship Id="rId18" Type="http://schemas.openxmlformats.org/officeDocument/2006/relationships/image" Target="../media/image23.png"/><Relationship Id="rId17" Type="http://schemas.openxmlformats.org/officeDocument/2006/relationships/tags" Target="../tags/tag98.xml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image" Target="../media/image22.svg"/><Relationship Id="rId11" Type="http://schemas.openxmlformats.org/officeDocument/2006/relationships/image" Target="../media/image21.png"/><Relationship Id="rId10" Type="http://schemas.openxmlformats.org/officeDocument/2006/relationships/tags" Target="../tags/tag93.xml"/><Relationship Id="rId1" Type="http://schemas.openxmlformats.org/officeDocument/2006/relationships/tags" Target="../tags/tag8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144.xml"/><Relationship Id="rId3" Type="http://schemas.openxmlformats.org/officeDocument/2006/relationships/tags" Target="../tags/tag117.xml"/><Relationship Id="rId29" Type="http://schemas.openxmlformats.org/officeDocument/2006/relationships/tags" Target="../tags/tag143.xml"/><Relationship Id="rId28" Type="http://schemas.openxmlformats.org/officeDocument/2006/relationships/tags" Target="../tags/tag142.xml"/><Relationship Id="rId27" Type="http://schemas.openxmlformats.org/officeDocument/2006/relationships/tags" Target="../tags/tag141.xml"/><Relationship Id="rId26" Type="http://schemas.openxmlformats.org/officeDocument/2006/relationships/tags" Target="../tags/tag140.xml"/><Relationship Id="rId25" Type="http://schemas.openxmlformats.org/officeDocument/2006/relationships/tags" Target="../tags/tag139.xml"/><Relationship Id="rId24" Type="http://schemas.openxmlformats.org/officeDocument/2006/relationships/tags" Target="../tags/tag138.xml"/><Relationship Id="rId23" Type="http://schemas.openxmlformats.org/officeDocument/2006/relationships/tags" Target="../tags/tag137.xml"/><Relationship Id="rId22" Type="http://schemas.openxmlformats.org/officeDocument/2006/relationships/tags" Target="../tags/tag136.xml"/><Relationship Id="rId21" Type="http://schemas.openxmlformats.org/officeDocument/2006/relationships/tags" Target="../tags/tag135.xml"/><Relationship Id="rId20" Type="http://schemas.openxmlformats.org/officeDocument/2006/relationships/tags" Target="../tags/tag134.xml"/><Relationship Id="rId2" Type="http://schemas.openxmlformats.org/officeDocument/2006/relationships/tags" Target="../tags/tag116.xml"/><Relationship Id="rId19" Type="http://schemas.openxmlformats.org/officeDocument/2006/relationships/tags" Target="../tags/tag133.xml"/><Relationship Id="rId18" Type="http://schemas.openxmlformats.org/officeDocument/2006/relationships/tags" Target="../tags/tag132.xml"/><Relationship Id="rId17" Type="http://schemas.openxmlformats.org/officeDocument/2006/relationships/tags" Target="../tags/tag131.xml"/><Relationship Id="rId16" Type="http://schemas.openxmlformats.org/officeDocument/2006/relationships/tags" Target="../tags/tag130.xml"/><Relationship Id="rId15" Type="http://schemas.openxmlformats.org/officeDocument/2006/relationships/tags" Target="../tags/tag129.xml"/><Relationship Id="rId14" Type="http://schemas.openxmlformats.org/officeDocument/2006/relationships/tags" Target="../tags/tag12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4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3" Type="http://schemas.openxmlformats.org/officeDocument/2006/relationships/slideLayout" Target="../slideLayouts/slideLayout7.xml"/><Relationship Id="rId42" Type="http://schemas.openxmlformats.org/officeDocument/2006/relationships/tags" Target="../tags/tag186.xml"/><Relationship Id="rId41" Type="http://schemas.openxmlformats.org/officeDocument/2006/relationships/tags" Target="../tags/tag185.xml"/><Relationship Id="rId40" Type="http://schemas.openxmlformats.org/officeDocument/2006/relationships/image" Target="../media/image33.svg"/><Relationship Id="rId4" Type="http://schemas.openxmlformats.org/officeDocument/2006/relationships/tags" Target="../tags/tag154.xml"/><Relationship Id="rId39" Type="http://schemas.openxmlformats.org/officeDocument/2006/relationships/image" Target="../media/image32.png"/><Relationship Id="rId38" Type="http://schemas.openxmlformats.org/officeDocument/2006/relationships/tags" Target="../tags/tag184.xml"/><Relationship Id="rId37" Type="http://schemas.openxmlformats.org/officeDocument/2006/relationships/tags" Target="../tags/tag183.xml"/><Relationship Id="rId36" Type="http://schemas.openxmlformats.org/officeDocument/2006/relationships/tags" Target="../tags/tag182.xml"/><Relationship Id="rId35" Type="http://schemas.openxmlformats.org/officeDocument/2006/relationships/image" Target="../media/image31.svg"/><Relationship Id="rId34" Type="http://schemas.openxmlformats.org/officeDocument/2006/relationships/image" Target="../media/image30.png"/><Relationship Id="rId33" Type="http://schemas.openxmlformats.org/officeDocument/2006/relationships/tags" Target="../tags/tag181.xml"/><Relationship Id="rId32" Type="http://schemas.openxmlformats.org/officeDocument/2006/relationships/tags" Target="../tags/tag180.xml"/><Relationship Id="rId31" Type="http://schemas.openxmlformats.org/officeDocument/2006/relationships/tags" Target="../tags/tag179.xml"/><Relationship Id="rId30" Type="http://schemas.openxmlformats.org/officeDocument/2006/relationships/image" Target="../media/image29.svg"/><Relationship Id="rId3" Type="http://schemas.openxmlformats.org/officeDocument/2006/relationships/image" Target="../media/image27.jpeg"/><Relationship Id="rId29" Type="http://schemas.openxmlformats.org/officeDocument/2006/relationships/image" Target="../media/image28.png"/><Relationship Id="rId28" Type="http://schemas.openxmlformats.org/officeDocument/2006/relationships/tags" Target="../tags/tag178.xml"/><Relationship Id="rId27" Type="http://schemas.openxmlformats.org/officeDocument/2006/relationships/tags" Target="../tags/tag177.xml"/><Relationship Id="rId26" Type="http://schemas.openxmlformats.org/officeDocument/2006/relationships/tags" Target="../tags/tag176.xml"/><Relationship Id="rId25" Type="http://schemas.openxmlformats.org/officeDocument/2006/relationships/tags" Target="../tags/tag175.xml"/><Relationship Id="rId24" Type="http://schemas.openxmlformats.org/officeDocument/2006/relationships/tags" Target="../tags/tag174.xml"/><Relationship Id="rId23" Type="http://schemas.openxmlformats.org/officeDocument/2006/relationships/tags" Target="../tags/tag173.xml"/><Relationship Id="rId22" Type="http://schemas.openxmlformats.org/officeDocument/2006/relationships/tags" Target="../tags/tag172.xml"/><Relationship Id="rId21" Type="http://schemas.openxmlformats.org/officeDocument/2006/relationships/tags" Target="../tags/tag171.xml"/><Relationship Id="rId20" Type="http://schemas.openxmlformats.org/officeDocument/2006/relationships/tags" Target="../tags/tag170.xml"/><Relationship Id="rId2" Type="http://schemas.openxmlformats.org/officeDocument/2006/relationships/tags" Target="../tags/tag153.xml"/><Relationship Id="rId19" Type="http://schemas.openxmlformats.org/officeDocument/2006/relationships/tags" Target="../tags/tag169.xml"/><Relationship Id="rId18" Type="http://schemas.openxmlformats.org/officeDocument/2006/relationships/tags" Target="../tags/tag168.xml"/><Relationship Id="rId17" Type="http://schemas.openxmlformats.org/officeDocument/2006/relationships/tags" Target="../tags/tag167.xml"/><Relationship Id="rId16" Type="http://schemas.openxmlformats.org/officeDocument/2006/relationships/tags" Target="../tags/tag166.xml"/><Relationship Id="rId15" Type="http://schemas.openxmlformats.org/officeDocument/2006/relationships/tags" Target="../tags/tag165.xml"/><Relationship Id="rId14" Type="http://schemas.openxmlformats.org/officeDocument/2006/relationships/tags" Target="../tags/tag164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tags" Target="../tags/tag15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02.xml"/><Relationship Id="rId15" Type="http://schemas.openxmlformats.org/officeDocument/2006/relationships/tags" Target="../tags/tag201.xml"/><Relationship Id="rId14" Type="http://schemas.openxmlformats.org/officeDocument/2006/relationships/tags" Target="../tags/tag200.xml"/><Relationship Id="rId13" Type="http://schemas.openxmlformats.org/officeDocument/2006/relationships/tags" Target="../tags/tag199.xml"/><Relationship Id="rId12" Type="http://schemas.openxmlformats.org/officeDocument/2006/relationships/tags" Target="../tags/tag198.xml"/><Relationship Id="rId11" Type="http://schemas.openxmlformats.org/officeDocument/2006/relationships/tags" Target="../tags/tag197.xml"/><Relationship Id="rId10" Type="http://schemas.openxmlformats.org/officeDocument/2006/relationships/tags" Target="../tags/tag196.xml"/><Relationship Id="rId1" Type="http://schemas.openxmlformats.org/officeDocument/2006/relationships/tags" Target="../tags/tag18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image" Target="../media/image35.svg"/><Relationship Id="rId6" Type="http://schemas.openxmlformats.org/officeDocument/2006/relationships/image" Target="../media/image34.png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29.xml"/><Relationship Id="rId32" Type="http://schemas.openxmlformats.org/officeDocument/2006/relationships/tags" Target="../tags/tag228.xml"/><Relationship Id="rId31" Type="http://schemas.openxmlformats.org/officeDocument/2006/relationships/tags" Target="../tags/tag227.xml"/><Relationship Id="rId30" Type="http://schemas.openxmlformats.org/officeDocument/2006/relationships/tags" Target="../tags/tag226.xml"/><Relationship Id="rId3" Type="http://schemas.openxmlformats.org/officeDocument/2006/relationships/tags" Target="../tags/tag205.xml"/><Relationship Id="rId29" Type="http://schemas.openxmlformats.org/officeDocument/2006/relationships/tags" Target="../tags/tag225.xml"/><Relationship Id="rId28" Type="http://schemas.openxmlformats.org/officeDocument/2006/relationships/tags" Target="../tags/tag224.xml"/><Relationship Id="rId27" Type="http://schemas.openxmlformats.org/officeDocument/2006/relationships/image" Target="../media/image39.svg"/><Relationship Id="rId26" Type="http://schemas.openxmlformats.org/officeDocument/2006/relationships/image" Target="../media/image38.png"/><Relationship Id="rId25" Type="http://schemas.openxmlformats.org/officeDocument/2006/relationships/tags" Target="../tags/tag223.xml"/><Relationship Id="rId24" Type="http://schemas.openxmlformats.org/officeDocument/2006/relationships/tags" Target="../tags/tag222.xml"/><Relationship Id="rId23" Type="http://schemas.openxmlformats.org/officeDocument/2006/relationships/tags" Target="../tags/tag221.xml"/><Relationship Id="rId22" Type="http://schemas.openxmlformats.org/officeDocument/2006/relationships/tags" Target="../tags/tag220.xml"/><Relationship Id="rId21" Type="http://schemas.openxmlformats.org/officeDocument/2006/relationships/tags" Target="../tags/tag219.xml"/><Relationship Id="rId20" Type="http://schemas.openxmlformats.org/officeDocument/2006/relationships/tags" Target="../tags/tag218.xml"/><Relationship Id="rId2" Type="http://schemas.openxmlformats.org/officeDocument/2006/relationships/tags" Target="../tags/tag204.xml"/><Relationship Id="rId19" Type="http://schemas.openxmlformats.org/officeDocument/2006/relationships/image" Target="../media/image37.svg"/><Relationship Id="rId18" Type="http://schemas.openxmlformats.org/officeDocument/2006/relationships/image" Target="../media/image36.png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tags" Target="../tags/tag212.xml"/><Relationship Id="rId11" Type="http://schemas.openxmlformats.org/officeDocument/2006/relationships/tags" Target="../tags/tag211.xml"/><Relationship Id="rId10" Type="http://schemas.openxmlformats.org/officeDocument/2006/relationships/tags" Target="../tags/tag210.xml"/><Relationship Id="rId1" Type="http://schemas.openxmlformats.org/officeDocument/2006/relationships/tags" Target="../tags/tag20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3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tags" Target="../tags/tag243.xml"/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image" Target="../media/image40.jpeg"/><Relationship Id="rId2" Type="http://schemas.openxmlformats.org/officeDocument/2006/relationships/tags" Target="../tags/tag238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tags" Target="../tags/tag23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tags" Target="../tags/tag253.xml"/><Relationship Id="rId7" Type="http://schemas.openxmlformats.org/officeDocument/2006/relationships/tags" Target="../tags/tag252.xml"/><Relationship Id="rId6" Type="http://schemas.openxmlformats.org/officeDocument/2006/relationships/tags" Target="../tags/tag251.xml"/><Relationship Id="rId5" Type="http://schemas.openxmlformats.org/officeDocument/2006/relationships/image" Target="../media/image41.jpeg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66.xml"/><Relationship Id="rId21" Type="http://schemas.openxmlformats.org/officeDocument/2006/relationships/tags" Target="../tags/tag265.xml"/><Relationship Id="rId20" Type="http://schemas.openxmlformats.org/officeDocument/2006/relationships/tags" Target="../tags/tag264.xml"/><Relationship Id="rId2" Type="http://schemas.openxmlformats.org/officeDocument/2006/relationships/tags" Target="../tags/tag248.xml"/><Relationship Id="rId19" Type="http://schemas.openxmlformats.org/officeDocument/2006/relationships/tags" Target="../tags/tag263.xml"/><Relationship Id="rId18" Type="http://schemas.openxmlformats.org/officeDocument/2006/relationships/tags" Target="../tags/tag262.xml"/><Relationship Id="rId17" Type="http://schemas.openxmlformats.org/officeDocument/2006/relationships/tags" Target="../tags/tag261.xml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image" Target="../media/image42.jpeg"/><Relationship Id="rId1" Type="http://schemas.openxmlformats.org/officeDocument/2006/relationships/tags" Target="../tags/tag24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svg"/><Relationship Id="rId8" Type="http://schemas.openxmlformats.org/officeDocument/2006/relationships/image" Target="../media/image5.png"/><Relationship Id="rId7" Type="http://schemas.openxmlformats.org/officeDocument/2006/relationships/tags" Target="../tags/tag273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2044989"/>
            <a:ext cx="5791276" cy="1597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8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古人智慧量天下</a:t>
            </a:r>
            <a:r>
              <a:rPr lang="en-US" altLang="zh-CN" sz="48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8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测量</a:t>
            </a:r>
            <a:endParaRPr sz="48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819496"/>
            <a:ext cx="6038850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3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认识长度单位，学会用尺子测量</a:t>
            </a:r>
            <a:endParaRPr spc="36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888182"/>
            <a:ext cx="5212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27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</a:rPr>
              <a:t>日期</a:t>
            </a:r>
            <a:endParaRPr sz="1350" spc="27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1092775" y="4888182"/>
            <a:ext cx="157943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spc="27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27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27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07</a:t>
            </a:r>
            <a:r>
              <a:rPr lang="zh-CN" altLang="en-US" sz="1350" spc="27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350" spc="27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350" spc="27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日</a:t>
            </a:r>
            <a:endParaRPr lang="zh-CN" altLang="en-US" sz="1350" spc="27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66750" y="174053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819150" y="175514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942975" y="17595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57327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量天</a:t>
            </a:r>
            <a:r>
              <a:rPr sz="21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量地</a:t>
            </a:r>
            <a:endParaRPr sz="21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从古代测量故事引入长度概念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厘米</a:t>
            </a:r>
            <a:endParaRPr sz="21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认识厘米，学会用尺子测量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一米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有多</a:t>
            </a:r>
            <a:r>
              <a:rPr sz="21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长</a:t>
            </a:r>
            <a:endParaRPr sz="21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建立米的量感，掌握单位换算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身体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里的</a:t>
            </a:r>
            <a:r>
              <a:rPr sz="21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尺子</a:t>
            </a:r>
            <a:endParaRPr sz="21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回归传统智慧，用身体估测长度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19097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358515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古人量天量地</a:t>
            </a:r>
            <a:endParaRPr sz="4200" b="1" spc="84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691063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布指知寸，布手知尺，古人智慧藏于身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从大禹治水到鲁班造尺，古人如何测量世界？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5430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38200" y="15621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71550" y="15716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291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布手知尺话古今测量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407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1066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大禹治水时</a:t>
            </a:r>
            <a:r>
              <a:rPr lang="en-US"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左准绳，右规矩</a:t>
            </a:r>
            <a:r>
              <a:rPr lang="en-US" altLang="zh-CN"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，用绳子和尺规丈量大地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859655" cy="4194175"/>
          </a:xfrm>
          <a:custGeom>
            <a:avLst/>
            <a:gdLst>
              <a:gd name="sw" fmla="*/ 1 w 7653"/>
              <a:gd name="sh" fmla="*/ 1 h 6605"/>
              <a:gd name="mins" fmla="min sw sh"/>
              <a:gd name="dsw" fmla="+- 0 sw mins"/>
              <a:gd name="dsh" fmla="+- 0 sh mins"/>
              <a:gd name="p0x0" fmla="*/ 120 w 7653"/>
              <a:gd name="p0y0" fmla="*/ 0 h 6605"/>
              <a:gd name="p0x1" fmla="*/ 7533 w 7653"/>
              <a:gd name="p0y1" fmla="*/ 0 h 6605"/>
              <a:gd name="p0x2" fmla="*/ 7599 w 7653"/>
              <a:gd name="p0y2" fmla="*/ 0 h 6605"/>
              <a:gd name="p0x3" fmla="*/ 7653 w 7653"/>
              <a:gd name="p0y3" fmla="*/ 53 h 6605"/>
              <a:gd name="p0x4" fmla="*/ 7653 w 7653"/>
              <a:gd name="p0y4" fmla="*/ 120 h 6605"/>
              <a:gd name="p0x5" fmla="*/ 7653 w 7653"/>
              <a:gd name="p0y5" fmla="*/ 6485 h 6605"/>
              <a:gd name="p0x6" fmla="*/ 7653 w 7653"/>
              <a:gd name="p0y6" fmla="*/ 6551 h 6605"/>
              <a:gd name="p0x7" fmla="*/ 7599 w 7653"/>
              <a:gd name="p0y7" fmla="*/ 6605 h 6605"/>
              <a:gd name="p0x8" fmla="*/ 7533 w 7653"/>
              <a:gd name="p0y8" fmla="*/ 6605 h 6605"/>
              <a:gd name="p0x9" fmla="*/ 120 w 7653"/>
              <a:gd name="p0y9" fmla="*/ 6605 h 6605"/>
              <a:gd name="p0x10" fmla="*/ 53 w 7653"/>
              <a:gd name="p0y10" fmla="*/ 6605 h 6605"/>
              <a:gd name="p0x11" fmla="*/ 0 w 7653"/>
              <a:gd name="p0y11" fmla="*/ 6551 h 6605"/>
              <a:gd name="p0x12" fmla="*/ 0 w 7653"/>
              <a:gd name="p0y12" fmla="*/ 6485 h 6605"/>
              <a:gd name="p0x13" fmla="*/ 0 w 7653"/>
              <a:gd name="p0y13" fmla="*/ 120 h 6605"/>
              <a:gd name="p0x14" fmla="*/ 0 w 7653"/>
              <a:gd name="p0y14" fmla="*/ 53 h 6605"/>
              <a:gd name="p0x15" fmla="*/ 53 w 7653"/>
              <a:gd name="p0y15" fmla="*/ 0 h 6605"/>
              <a:gd name="p0x16" fmla="*/ 120 w 7653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4469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古人身体里的测量智慧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822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2963545"/>
            <a:ext cx="186055" cy="2520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43025" y="2867415"/>
            <a:ext cx="187724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布指知寸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43025" y="3191265"/>
            <a:ext cx="20486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一根手指的宽度大约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3594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857250" y="3676015"/>
            <a:ext cx="247650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343025" y="3579857"/>
            <a:ext cx="187724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布手知尺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343025" y="3903707"/>
            <a:ext cx="20486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拇指到中指尖距离为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1525" y="43072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388485"/>
            <a:ext cx="24765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1343025" y="4292298"/>
            <a:ext cx="204869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舒肘知寻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1343025" y="4616148"/>
            <a:ext cx="222014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双臂平伸，两手间距为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寻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5673725" y="2277745"/>
            <a:ext cx="5941695" cy="4194175"/>
          </a:xfrm>
          <a:custGeom>
            <a:avLst/>
            <a:gdLst>
              <a:gd name="sw" fmla="*/ 1 w 9356"/>
              <a:gd name="sh" fmla="*/ 1 h 6605"/>
              <a:gd name="mins" fmla="min sw sh"/>
              <a:gd name="dsw" fmla="+- 0 sw mins"/>
              <a:gd name="dsh" fmla="+- 0 sh mins"/>
              <a:gd name="p0x0" fmla="*/ 120 w 9356"/>
              <a:gd name="p0y0" fmla="*/ 0 h 6605"/>
              <a:gd name="p0x1" fmla="*/ 9236 w 9356"/>
              <a:gd name="p0y1" fmla="*/ 0 h 6605"/>
              <a:gd name="p0x2" fmla="*/ 9303 w 9356"/>
              <a:gd name="p0y2" fmla="*/ 0 h 6605"/>
              <a:gd name="p0x3" fmla="*/ 9356 w 9356"/>
              <a:gd name="p0y3" fmla="*/ 53 h 6605"/>
              <a:gd name="p0x4" fmla="*/ 9356 w 9356"/>
              <a:gd name="p0y4" fmla="*/ 120 h 6605"/>
              <a:gd name="p0x5" fmla="*/ 9356 w 9356"/>
              <a:gd name="p0y5" fmla="*/ 6485 h 6605"/>
              <a:gd name="p0x6" fmla="*/ 9356 w 9356"/>
              <a:gd name="p0y6" fmla="*/ 6551 h 6605"/>
              <a:gd name="p0x7" fmla="*/ 9303 w 9356"/>
              <a:gd name="p0y7" fmla="*/ 6605 h 6605"/>
              <a:gd name="p0x8" fmla="*/ 9236 w 9356"/>
              <a:gd name="p0y8" fmla="*/ 6605 h 6605"/>
              <a:gd name="p0x9" fmla="*/ 120 w 9356"/>
              <a:gd name="p0y9" fmla="*/ 6605 h 6605"/>
              <a:gd name="p0x10" fmla="*/ 53 w 9356"/>
              <a:gd name="p0y10" fmla="*/ 6605 h 6605"/>
              <a:gd name="p0x11" fmla="*/ 0 w 9356"/>
              <a:gd name="p0y11" fmla="*/ 6551 h 6605"/>
              <a:gd name="p0x12" fmla="*/ 0 w 9356"/>
              <a:gd name="p0y12" fmla="*/ 6485 h 6605"/>
              <a:gd name="p0x13" fmla="*/ 0 w 9356"/>
              <a:gd name="p0y13" fmla="*/ 120 h 6605"/>
              <a:gd name="p0x14" fmla="*/ 0 w 9356"/>
              <a:gd name="p0y14" fmla="*/ 53 h 6605"/>
              <a:gd name="p0x15" fmla="*/ 53 w 9356"/>
              <a:gd name="p0y15" fmla="*/ 0 h 6605"/>
              <a:gd name="p0x16" fmla="*/ 120 w 9356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5869334" y="2456888"/>
            <a:ext cx="55511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从经验到标准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5869305" y="28822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5969000" y="2963545"/>
            <a:ext cx="219075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6440834" y="2867415"/>
            <a:ext cx="32576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鲁班尺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6440834" y="3191265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将散落经验总结成尺，统一了木工尺寸标准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5869305" y="3594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55030" y="3676015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6440834" y="3579857"/>
            <a:ext cx="18291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换算关系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6440834" y="3903707"/>
            <a:ext cx="20006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3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19097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35851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认识厘米</a:t>
            </a:r>
            <a:endParaRPr sz="4200" b="1" spc="84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691063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统一标准，方能丈量天下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认识厘米这个国际通用的长度单位，学会用尺子精确测量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5430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38200" y="15621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71550" y="15716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291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认识尺子上的厘米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ff393b62-8761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371465" y="1109345"/>
            <a:ext cx="6243955" cy="1654175"/>
          </a:xfrm>
          <a:custGeom>
            <a:avLst/>
            <a:gdLst>
              <a:gd name="sw" fmla="*/ 1 w 9833"/>
              <a:gd name="sh" fmla="*/ 1 h 2604"/>
              <a:gd name="mins" fmla="min sw sh"/>
              <a:gd name="dsw" fmla="+- 0 sw mins"/>
              <a:gd name="dsh" fmla="+- 0 sh mins"/>
              <a:gd name="p0x0" fmla="*/ 120 w 9833"/>
              <a:gd name="p0y0" fmla="*/ 0 h 2604"/>
              <a:gd name="p0x1" fmla="*/ 9713 w 9833"/>
              <a:gd name="p0y1" fmla="*/ 0 h 2604"/>
              <a:gd name="p0x2" fmla="*/ 9779 w 9833"/>
              <a:gd name="p0y2" fmla="*/ 0 h 2604"/>
              <a:gd name="p0x3" fmla="*/ 9833 w 9833"/>
              <a:gd name="p0y3" fmla="*/ 53 h 2604"/>
              <a:gd name="p0x4" fmla="*/ 9833 w 9833"/>
              <a:gd name="p0y4" fmla="*/ 120 h 2604"/>
              <a:gd name="p0x5" fmla="*/ 9833 w 9833"/>
              <a:gd name="p0y5" fmla="*/ 2484 h 2604"/>
              <a:gd name="p0x6" fmla="*/ 9833 w 9833"/>
              <a:gd name="p0y6" fmla="*/ 2551 h 2604"/>
              <a:gd name="p0x7" fmla="*/ 9779 w 9833"/>
              <a:gd name="p0y7" fmla="*/ 2604 h 2604"/>
              <a:gd name="p0x8" fmla="*/ 9713 w 9833"/>
              <a:gd name="p0y8" fmla="*/ 2604 h 2604"/>
              <a:gd name="p0x9" fmla="*/ 120 w 9833"/>
              <a:gd name="p0y9" fmla="*/ 2604 h 2604"/>
              <a:gd name="p0x10" fmla="*/ 53 w 9833"/>
              <a:gd name="p0y10" fmla="*/ 2604 h 2604"/>
              <a:gd name="p0x11" fmla="*/ 0 w 9833"/>
              <a:gd name="p0y11" fmla="*/ 2551 h 2604"/>
              <a:gd name="p0x12" fmla="*/ 0 w 9833"/>
              <a:gd name="p0y12" fmla="*/ 2484 h 2604"/>
              <a:gd name="p0x13" fmla="*/ 0 w 9833"/>
              <a:gd name="p0y13" fmla="*/ 120 h 2604"/>
              <a:gd name="p0x14" fmla="*/ 0 w 9833"/>
              <a:gd name="p0y14" fmla="*/ 53 h 2604"/>
              <a:gd name="p0x15" fmla="*/ 53 w 9833"/>
              <a:gd name="p0y15" fmla="*/ 0 h 2604"/>
              <a:gd name="p0x16" fmla="*/ 120 w 9833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566772" y="1339482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认识尺子结构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566410" y="17646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566772" y="1893837"/>
            <a:ext cx="585363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观察尺子，上面有整齐排列的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刻度线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。从刻度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开始，每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大格的长度就是</a:t>
            </a:r>
            <a:r>
              <a:rPr lang="en-US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cm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）。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371465" y="2963545"/>
            <a:ext cx="6243955" cy="1654175"/>
          </a:xfrm>
          <a:custGeom>
            <a:avLst/>
            <a:gdLst>
              <a:gd name="sw" fmla="*/ 1 w 9833"/>
              <a:gd name="sh" fmla="*/ 1 h 2604"/>
              <a:gd name="mins" fmla="min sw sh"/>
              <a:gd name="dsw" fmla="+- 0 sw mins"/>
              <a:gd name="dsh" fmla="+- 0 sh mins"/>
              <a:gd name="p0x0" fmla="*/ 120 w 9833"/>
              <a:gd name="p0y0" fmla="*/ 0 h 2604"/>
              <a:gd name="p0x1" fmla="*/ 9713 w 9833"/>
              <a:gd name="p0y1" fmla="*/ 0 h 2604"/>
              <a:gd name="p0x2" fmla="*/ 9779 w 9833"/>
              <a:gd name="p0y2" fmla="*/ 0 h 2604"/>
              <a:gd name="p0x3" fmla="*/ 9833 w 9833"/>
              <a:gd name="p0y3" fmla="*/ 53 h 2604"/>
              <a:gd name="p0x4" fmla="*/ 9833 w 9833"/>
              <a:gd name="p0y4" fmla="*/ 120 h 2604"/>
              <a:gd name="p0x5" fmla="*/ 9833 w 9833"/>
              <a:gd name="p0y5" fmla="*/ 2484 h 2604"/>
              <a:gd name="p0x6" fmla="*/ 9833 w 9833"/>
              <a:gd name="p0y6" fmla="*/ 2551 h 2604"/>
              <a:gd name="p0x7" fmla="*/ 9779 w 9833"/>
              <a:gd name="p0y7" fmla="*/ 2604 h 2604"/>
              <a:gd name="p0x8" fmla="*/ 9713 w 9833"/>
              <a:gd name="p0y8" fmla="*/ 2604 h 2604"/>
              <a:gd name="p0x9" fmla="*/ 120 w 9833"/>
              <a:gd name="p0y9" fmla="*/ 2604 h 2604"/>
              <a:gd name="p0x10" fmla="*/ 53 w 9833"/>
              <a:gd name="p0y10" fmla="*/ 2604 h 2604"/>
              <a:gd name="p0x11" fmla="*/ 0 w 9833"/>
              <a:gd name="p0y11" fmla="*/ 2551 h 2604"/>
              <a:gd name="p0x12" fmla="*/ 0 w 9833"/>
              <a:gd name="p0y12" fmla="*/ 2484 h 2604"/>
              <a:gd name="p0x13" fmla="*/ 0 w 9833"/>
              <a:gd name="p0y13" fmla="*/ 120 h 2604"/>
              <a:gd name="p0x14" fmla="*/ 0 w 9833"/>
              <a:gd name="p0y14" fmla="*/ 53 h 2604"/>
              <a:gd name="p0x15" fmla="*/ 53 w 9833"/>
              <a:gd name="p0y15" fmla="*/ 0 h 2604"/>
              <a:gd name="p0x16" fmla="*/ 120 w 9833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566772" y="3193656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建立</a:t>
            </a:r>
            <a:r>
              <a:rPr lang="en-US" altLang="zh-CN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厘米量感</a:t>
            </a:r>
            <a:endParaRPr lang="zh-CN" altLang="en-US"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5566410" y="36188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566772" y="3748011"/>
            <a:ext cx="585363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大约是一根手指的宽度。生活中哪些物体大约是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厘米？田字格的边长、图钉的长度、纽扣的厚度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</a:t>
            </a:r>
            <a:endParaRPr lang="en-US" altLang="zh-CN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5371465" y="4817745"/>
            <a:ext cx="6243955" cy="1654175"/>
          </a:xfrm>
          <a:custGeom>
            <a:avLst/>
            <a:gdLst>
              <a:gd name="sw" fmla="*/ 1 w 9833"/>
              <a:gd name="sh" fmla="*/ 1 h 2604"/>
              <a:gd name="mins" fmla="min sw sh"/>
              <a:gd name="dsw" fmla="+- 0 sw mins"/>
              <a:gd name="dsh" fmla="+- 0 sh mins"/>
              <a:gd name="p0x0" fmla="*/ 120 w 9833"/>
              <a:gd name="p0y0" fmla="*/ 0 h 2604"/>
              <a:gd name="p0x1" fmla="*/ 9713 w 9833"/>
              <a:gd name="p0y1" fmla="*/ 0 h 2604"/>
              <a:gd name="p0x2" fmla="*/ 9779 w 9833"/>
              <a:gd name="p0y2" fmla="*/ 0 h 2604"/>
              <a:gd name="p0x3" fmla="*/ 9833 w 9833"/>
              <a:gd name="p0y3" fmla="*/ 53 h 2604"/>
              <a:gd name="p0x4" fmla="*/ 9833 w 9833"/>
              <a:gd name="p0y4" fmla="*/ 120 h 2604"/>
              <a:gd name="p0x5" fmla="*/ 9833 w 9833"/>
              <a:gd name="p0y5" fmla="*/ 2484 h 2604"/>
              <a:gd name="p0x6" fmla="*/ 9833 w 9833"/>
              <a:gd name="p0y6" fmla="*/ 2551 h 2604"/>
              <a:gd name="p0x7" fmla="*/ 9779 w 9833"/>
              <a:gd name="p0y7" fmla="*/ 2604 h 2604"/>
              <a:gd name="p0x8" fmla="*/ 9713 w 9833"/>
              <a:gd name="p0y8" fmla="*/ 2604 h 2604"/>
              <a:gd name="p0x9" fmla="*/ 120 w 9833"/>
              <a:gd name="p0y9" fmla="*/ 2604 h 2604"/>
              <a:gd name="p0x10" fmla="*/ 53 w 9833"/>
              <a:gd name="p0y10" fmla="*/ 2604 h 2604"/>
              <a:gd name="p0x11" fmla="*/ 0 w 9833"/>
              <a:gd name="p0y11" fmla="*/ 2551 h 2604"/>
              <a:gd name="p0x12" fmla="*/ 0 w 9833"/>
              <a:gd name="p0y12" fmla="*/ 2484 h 2604"/>
              <a:gd name="p0x13" fmla="*/ 0 w 9833"/>
              <a:gd name="p0y13" fmla="*/ 120 h 2604"/>
              <a:gd name="p0x14" fmla="*/ 0 w 9833"/>
              <a:gd name="p0y14" fmla="*/ 53 h 2604"/>
              <a:gd name="p0x15" fmla="*/ 53 w 9833"/>
              <a:gd name="p0y15" fmla="*/ 0 h 2604"/>
              <a:gd name="p0x16" fmla="*/ 120 w 9833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5566772" y="5047831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学会读刻度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566410" y="54730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566772" y="5602186"/>
            <a:ext cx="585363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到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厘米，从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到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厘米，从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到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厘米。读懂刻度，是精确测量的第一步。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正确测量有诀窍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01ac23d6-8762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371465" y="1109345"/>
            <a:ext cx="3117215" cy="2381250"/>
          </a:xfrm>
          <a:custGeom>
            <a:avLst/>
            <a:gdLst>
              <a:gd name="sw" fmla="*/ 1 w 4909"/>
              <a:gd name="sh" fmla="*/ 1 h 3750"/>
              <a:gd name="mins" fmla="min sw sh"/>
              <a:gd name="dsw" fmla="+- 0 sw mins"/>
              <a:gd name="dsh" fmla="+- 0 sh mins"/>
              <a:gd name="p0x0" fmla="*/ 240 w 4909"/>
              <a:gd name="p0y0" fmla="*/ 0 h 3750"/>
              <a:gd name="p0x1" fmla="*/ 4909 w 4909"/>
              <a:gd name="p0y1" fmla="*/ 0 h 3750"/>
              <a:gd name="p0x2" fmla="*/ 4909 w 4909"/>
              <a:gd name="p0y2" fmla="*/ 3750 h 3750"/>
              <a:gd name="p0x3" fmla="*/ 240 w 4909"/>
              <a:gd name="p0y3" fmla="*/ 3750 h 3750"/>
              <a:gd name="p0x4" fmla="*/ 107 w 4909"/>
              <a:gd name="p0y4" fmla="*/ 3750 h 3750"/>
              <a:gd name="p0x5" fmla="*/ 0 w 4909"/>
              <a:gd name="p0y5" fmla="*/ 3642 h 3750"/>
              <a:gd name="p0x6" fmla="*/ 0 w 4909"/>
              <a:gd name="p0y6" fmla="*/ 3510 h 3750"/>
              <a:gd name="p0x7" fmla="*/ 0 w 4909"/>
              <a:gd name="p0y7" fmla="*/ 240 h 3750"/>
              <a:gd name="p0x8" fmla="*/ 0 w 4909"/>
              <a:gd name="p0y8" fmla="*/ 107 h 3750"/>
              <a:gd name="p0x9" fmla="*/ 107 w 4909"/>
              <a:gd name="p0y9" fmla="*/ 0 h 3750"/>
              <a:gd name="p0x10" fmla="*/ 240 w 4909"/>
              <a:gd name="p0y10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D4E8D0"/>
          </a:solidFill>
          <a:ln w="9525" cmpd="sng">
            <a:solidFill>
              <a:srgbClr val="4A7C5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566410" y="13379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7C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01ac2454-8762-11f1-9849-cea9f71c038b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7" t="-208" r="237" b="208"/>
          <a:stretch>
            <a:fillRect/>
          </a:stretch>
        </p:blipFill>
        <p:spPr>
          <a:xfrm>
            <a:off x="5623560" y="1395095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909672" y="1288732"/>
            <a:ext cx="90278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1A3A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对勾</a:t>
            </a:r>
            <a:r>
              <a:rPr lang="en-US" altLang="zh-CN" sz="2100" b="1" spc="42">
                <a:solidFill>
                  <a:srgbClr val="1A3A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2100" b="1" spc="42">
              <a:solidFill>
                <a:srgbClr val="1A3A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pic>
        <p:nvPicPr>
          <p:cNvPr id="12" name="图片 11" descr="01ac245c-8762-11f1-9849-cea9f71c038b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67" t="-119" r="67" b="119"/>
          <a:stretch>
            <a:fillRect/>
          </a:stretch>
        </p:blipFill>
        <p:spPr>
          <a:xfrm>
            <a:off x="6545580" y="1318895"/>
            <a:ext cx="266700" cy="266700"/>
          </a:xfrm>
          <a:prstGeom prst="rect">
            <a:avLst/>
          </a:prstGeom>
        </p:spPr>
      </p:pic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5566410" y="23761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5700122" y="2271713"/>
            <a:ext cx="2593400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1A3A24"/>
                </a:solidFill>
                <a:latin typeface="汉仪正圆-45W" panose="00020600040101010101" charset="-122"/>
                <a:ea typeface="汉仪正圆-45W" panose="00020600040101010101" charset="-122"/>
              </a:rPr>
              <a:t>一端对齐</a:t>
            </a:r>
            <a:r>
              <a:rPr lang="en-US" sz="1500" b="1">
                <a:solidFill>
                  <a:srgbClr val="1A3A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500" b="1">
                <a:solidFill>
                  <a:srgbClr val="1A3A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刻度</a:t>
            </a:r>
            <a:r>
              <a:rPr sz="1500">
                <a:solidFill>
                  <a:srgbClr val="1A3A24"/>
                </a:solidFill>
                <a:latin typeface="汉仪正圆-45W" panose="00020600040101010101" charset="-122"/>
                <a:ea typeface="汉仪正圆-45W" panose="00020600040101010101" charset="-122"/>
              </a:rPr>
              <a:t>，铅笔平贴尺子</a:t>
            </a:r>
            <a:endParaRPr sz="1500">
              <a:solidFill>
                <a:srgbClr val="1A3A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8498205" y="1109345"/>
            <a:ext cx="3117215" cy="2381250"/>
          </a:xfrm>
          <a:custGeom>
            <a:avLst/>
            <a:gdLst>
              <a:gd name="sw" fmla="*/ 1 w 4909"/>
              <a:gd name="sh" fmla="*/ 1 h 3750"/>
              <a:gd name="mins" fmla="min sw sh"/>
              <a:gd name="dsw" fmla="+- 0 sw mins"/>
              <a:gd name="dsh" fmla="+- 0 sh mins"/>
              <a:gd name="p0x0" fmla="*/ 0 w 4909"/>
              <a:gd name="p0y0" fmla="*/ 0 h 3750"/>
              <a:gd name="p0x1" fmla="*/ 4669 w 4909"/>
              <a:gd name="p0y1" fmla="*/ 0 h 3750"/>
              <a:gd name="p0x2" fmla="*/ 4801 w 4909"/>
              <a:gd name="p0y2" fmla="*/ 0 h 3750"/>
              <a:gd name="p0x3" fmla="*/ 4909 w 4909"/>
              <a:gd name="p0y3" fmla="*/ 107 h 3750"/>
              <a:gd name="p0x4" fmla="*/ 4909 w 4909"/>
              <a:gd name="p0y4" fmla="*/ 240 h 3750"/>
              <a:gd name="p0x5" fmla="*/ 4909 w 4909"/>
              <a:gd name="p0y5" fmla="*/ 3510 h 3750"/>
              <a:gd name="p0x6" fmla="*/ 4909 w 4909"/>
              <a:gd name="p0y6" fmla="*/ 3642 h 3750"/>
              <a:gd name="p0x7" fmla="*/ 4801 w 4909"/>
              <a:gd name="p0y7" fmla="*/ 3750 h 3750"/>
              <a:gd name="p0x8" fmla="*/ 4669 w 4909"/>
              <a:gd name="p0y8" fmla="*/ 3750 h 3750"/>
              <a:gd name="p0x9" fmla="*/ 0 w 4909"/>
              <a:gd name="p0y9" fmla="*/ 3750 h 3750"/>
              <a:gd name="p0x10" fmla="*/ 0 w 4909"/>
              <a:gd name="p0y10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0D4CC"/>
          </a:solidFill>
          <a:ln w="9525" cmpd="sng">
            <a:solidFill>
              <a:srgbClr val="B05A4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8693150" y="13379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0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01ac261a-8762-11f1-9849-cea9f71c038b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77" t="-208" r="277" b="208"/>
          <a:stretch>
            <a:fillRect/>
          </a:stretch>
        </p:blipFill>
        <p:spPr>
          <a:xfrm>
            <a:off x="8750300" y="1395095"/>
            <a:ext cx="152400" cy="1524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9036472" y="1288732"/>
            <a:ext cx="90278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4A1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错号</a:t>
            </a:r>
            <a:r>
              <a:rPr lang="en-US" altLang="zh-CN" sz="2100" b="1" spc="42">
                <a:solidFill>
                  <a:srgbClr val="4A1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2100" b="1" spc="42">
              <a:solidFill>
                <a:srgbClr val="4A1A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pic>
        <p:nvPicPr>
          <p:cNvPr id="21" name="图片 20" descr="01ac2531-8762-11f1-9849-cea9f71c038b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90" t="-119" r="90" b="119"/>
          <a:stretch>
            <a:fillRect/>
          </a:stretch>
        </p:blipFill>
        <p:spPr>
          <a:xfrm>
            <a:off x="9672320" y="1318895"/>
            <a:ext cx="266700" cy="266700"/>
          </a:xfrm>
          <a:prstGeom prst="rect">
            <a:avLst/>
          </a:prstGeom>
        </p:spPr>
      </p:pic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8693150" y="23380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8826922" y="2233613"/>
            <a:ext cx="2595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4A1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对齐尺子边缘，没对准</a:t>
            </a:r>
            <a:r>
              <a:rPr lang="en-US" altLang="zh-CN" sz="1500">
                <a:solidFill>
                  <a:srgbClr val="4A1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500">
                <a:solidFill>
                  <a:srgbClr val="4A1A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刻度</a:t>
            </a:r>
            <a:endParaRPr lang="zh-CN" altLang="en-US" sz="1500">
              <a:solidFill>
                <a:srgbClr val="4A1A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8693150" y="26670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8826922" y="2562225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1A14"/>
                </a:solidFill>
                <a:latin typeface="汉仪正圆-45W" panose="00020600040101010101" charset="-122"/>
                <a:ea typeface="汉仪正圆-45W" panose="00020600040101010101" charset="-122"/>
              </a:rPr>
              <a:t>铅笔斜着放在尺子上</a:t>
            </a:r>
            <a:endParaRPr sz="1500">
              <a:solidFill>
                <a:srgbClr val="4A1A1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5371465" y="3690620"/>
            <a:ext cx="6243955" cy="2781300"/>
          </a:xfrm>
          <a:custGeom>
            <a:avLst/>
            <a:gdLst>
              <a:gd name="sw" fmla="*/ 1 w 9833"/>
              <a:gd name="sh" fmla="*/ 1 h 4380"/>
              <a:gd name="mins" fmla="min sw sh"/>
              <a:gd name="dsw" fmla="+- 0 sw mins"/>
              <a:gd name="dsh" fmla="+- 0 sh mins"/>
              <a:gd name="p0x0" fmla="*/ 120 w 9833"/>
              <a:gd name="p0y0" fmla="*/ 0 h 4380"/>
              <a:gd name="p0x1" fmla="*/ 9713 w 9833"/>
              <a:gd name="p0y1" fmla="*/ 0 h 4380"/>
              <a:gd name="p0x2" fmla="*/ 9779 w 9833"/>
              <a:gd name="p0y2" fmla="*/ 0 h 4380"/>
              <a:gd name="p0x3" fmla="*/ 9833 w 9833"/>
              <a:gd name="p0y3" fmla="*/ 53 h 4380"/>
              <a:gd name="p0x4" fmla="*/ 9833 w 9833"/>
              <a:gd name="p0y4" fmla="*/ 120 h 4380"/>
              <a:gd name="p0x5" fmla="*/ 9833 w 9833"/>
              <a:gd name="p0y5" fmla="*/ 4260 h 4380"/>
              <a:gd name="p0x6" fmla="*/ 9833 w 9833"/>
              <a:gd name="p0y6" fmla="*/ 4326 h 4380"/>
              <a:gd name="p0x7" fmla="*/ 9779 w 9833"/>
              <a:gd name="p0y7" fmla="*/ 4380 h 4380"/>
              <a:gd name="p0x8" fmla="*/ 9713 w 9833"/>
              <a:gd name="p0y8" fmla="*/ 4380 h 4380"/>
              <a:gd name="p0x9" fmla="*/ 120 w 9833"/>
              <a:gd name="p0y9" fmla="*/ 4380 h 4380"/>
              <a:gd name="p0x10" fmla="*/ 53 w 9833"/>
              <a:gd name="p0y10" fmla="*/ 4380 h 4380"/>
              <a:gd name="p0x11" fmla="*/ 0 w 9833"/>
              <a:gd name="p0y11" fmla="*/ 4326 h 4380"/>
              <a:gd name="p0x12" fmla="*/ 0 w 9833"/>
              <a:gd name="p0y12" fmla="*/ 4260 h 4380"/>
              <a:gd name="p0x13" fmla="*/ 0 w 9833"/>
              <a:gd name="p0y13" fmla="*/ 120 h 4380"/>
              <a:gd name="p0x14" fmla="*/ 0 w 9833"/>
              <a:gd name="p0y14" fmla="*/ 53 h 4380"/>
              <a:gd name="p0x15" fmla="*/ 53 w 9833"/>
              <a:gd name="p0y15" fmla="*/ 0 h 4380"/>
              <a:gd name="p0x16" fmla="*/ 120 w 9833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5566772" y="3870008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正确的测量方法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5566772" y="4319588"/>
            <a:ext cx="585363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物体一端对准</a:t>
            </a:r>
            <a:r>
              <a:rPr lang="en-US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刻度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，尺子与物体紧贴放平，另一端指向几就是几厘米。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5571490" y="6033770"/>
            <a:ext cx="1113155" cy="238125"/>
          </a:xfrm>
          <a:custGeom>
            <a:avLst/>
            <a:gdLst>
              <a:gd name="sw" fmla="*/ 1 w 1753"/>
              <a:gd name="sh" fmla="*/ 1 h 375"/>
              <a:gd name="mins" fmla="min sw sh"/>
              <a:gd name="dsw" fmla="+- 0 sw mins"/>
              <a:gd name="dsh" fmla="+- 0 sh mins"/>
              <a:gd name="p0x0" fmla="*/ 187 w 1753"/>
              <a:gd name="p0y0" fmla="*/ 0 h 375"/>
              <a:gd name="p0x1" fmla="*/ 1566 w 1753"/>
              <a:gd name="p0y1" fmla="*/ 0 h 375"/>
              <a:gd name="p0x2" fmla="*/ 1669 w 1753"/>
              <a:gd name="p0y2" fmla="*/ 0 h 375"/>
              <a:gd name="p0x3" fmla="*/ 1753 w 1753"/>
              <a:gd name="p0y3" fmla="*/ 83 h 375"/>
              <a:gd name="p0x4" fmla="*/ 1753 w 1753"/>
              <a:gd name="p0y4" fmla="*/ 187 h 375"/>
              <a:gd name="p0x5" fmla="*/ 1753 w 1753"/>
              <a:gd name="p0y5" fmla="*/ 291 h 375"/>
              <a:gd name="p0x6" fmla="*/ 1669 w 1753"/>
              <a:gd name="p0y6" fmla="*/ 375 h 375"/>
              <a:gd name="p0x7" fmla="*/ 1566 w 1753"/>
              <a:gd name="p0y7" fmla="*/ 375 h 375"/>
              <a:gd name="p0x8" fmla="*/ 187 w 1753"/>
              <a:gd name="p0y8" fmla="*/ 375 h 375"/>
              <a:gd name="p0x9" fmla="*/ 83 w 1753"/>
              <a:gd name="p0y9" fmla="*/ 375 h 375"/>
              <a:gd name="p0x10" fmla="*/ 0 w 1753"/>
              <a:gd name="p0y10" fmla="*/ 291 h 375"/>
              <a:gd name="p0x11" fmla="*/ 0 w 1753"/>
              <a:gd name="p0y11" fmla="*/ 187 h 375"/>
              <a:gd name="p0x12" fmla="*/ 0 w 1753"/>
              <a:gd name="p0y12" fmla="*/ 83 h 375"/>
              <a:gd name="p0x13" fmla="*/ 83 w 1753"/>
              <a:gd name="p0y13" fmla="*/ 0 h 375"/>
              <a:gd name="p0x14" fmla="*/ 187 w 1753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8D0"/>
          </a:solidFill>
          <a:ln w="9525" cmpd="sng">
            <a:solidFill>
              <a:srgbClr val="F5E8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5690597" y="6068378"/>
            <a:ext cx="1027805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铅笔约</a:t>
            </a:r>
            <a:r>
              <a:rPr lang="en-US" altLang="zh-CN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10cm</a:t>
            </a:r>
            <a:endParaRPr lang="en-US" altLang="zh-CN" sz="12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6770370" y="6033770"/>
            <a:ext cx="1018540" cy="238125"/>
          </a:xfrm>
          <a:custGeom>
            <a:avLst/>
            <a:gdLst>
              <a:gd name="sw" fmla="*/ 1 w 1603"/>
              <a:gd name="sh" fmla="*/ 1 h 375"/>
              <a:gd name="mins" fmla="min sw sh"/>
              <a:gd name="dsw" fmla="+- 0 sw mins"/>
              <a:gd name="dsh" fmla="+- 0 sh mins"/>
              <a:gd name="p0x0" fmla="*/ 187 w 1603"/>
              <a:gd name="p0y0" fmla="*/ 0 h 375"/>
              <a:gd name="p0x1" fmla="*/ 1416 w 1603"/>
              <a:gd name="p0y1" fmla="*/ 0 h 375"/>
              <a:gd name="p0x2" fmla="*/ 1519 w 1603"/>
              <a:gd name="p0y2" fmla="*/ 0 h 375"/>
              <a:gd name="p0x3" fmla="*/ 1603 w 1603"/>
              <a:gd name="p0y3" fmla="*/ 83 h 375"/>
              <a:gd name="p0x4" fmla="*/ 1603 w 1603"/>
              <a:gd name="p0y4" fmla="*/ 187 h 375"/>
              <a:gd name="p0x5" fmla="*/ 1603 w 1603"/>
              <a:gd name="p0y5" fmla="*/ 291 h 375"/>
              <a:gd name="p0x6" fmla="*/ 1519 w 1603"/>
              <a:gd name="p0y6" fmla="*/ 375 h 375"/>
              <a:gd name="p0x7" fmla="*/ 1416 w 1603"/>
              <a:gd name="p0y7" fmla="*/ 375 h 375"/>
              <a:gd name="p0x8" fmla="*/ 187 w 1603"/>
              <a:gd name="p0y8" fmla="*/ 375 h 375"/>
              <a:gd name="p0x9" fmla="*/ 83 w 1603"/>
              <a:gd name="p0y9" fmla="*/ 375 h 375"/>
              <a:gd name="p0x10" fmla="*/ 0 w 1603"/>
              <a:gd name="p0y10" fmla="*/ 291 h 375"/>
              <a:gd name="p0x11" fmla="*/ 0 w 1603"/>
              <a:gd name="p0y11" fmla="*/ 187 h 375"/>
              <a:gd name="p0x12" fmla="*/ 0 w 1603"/>
              <a:gd name="p0y12" fmla="*/ 83 h 375"/>
              <a:gd name="p0x13" fmla="*/ 83 w 1603"/>
              <a:gd name="p0y13" fmla="*/ 0 h 375"/>
              <a:gd name="p0x14" fmla="*/ 187 w 1603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8D0"/>
          </a:solidFill>
          <a:ln w="9525" cmpd="sng">
            <a:solidFill>
              <a:srgbClr val="F5E8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6889852" y="6068378"/>
            <a:ext cx="932707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橡皮约</a:t>
            </a:r>
            <a:r>
              <a:rPr lang="en-US" altLang="zh-CN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3cm</a:t>
            </a:r>
            <a:endParaRPr lang="en-US" altLang="zh-CN" sz="12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7874635" y="6033770"/>
            <a:ext cx="1266190" cy="238125"/>
          </a:xfrm>
          <a:custGeom>
            <a:avLst/>
            <a:gdLst>
              <a:gd name="sw" fmla="*/ 1 w 1993"/>
              <a:gd name="sh" fmla="*/ 1 h 375"/>
              <a:gd name="mins" fmla="min sw sh"/>
              <a:gd name="dsw" fmla="+- 0 sw mins"/>
              <a:gd name="dsh" fmla="+- 0 sh mins"/>
              <a:gd name="p0x0" fmla="*/ 187 w 1993"/>
              <a:gd name="p0y0" fmla="*/ 0 h 375"/>
              <a:gd name="p0x1" fmla="*/ 1806 w 1993"/>
              <a:gd name="p0y1" fmla="*/ 0 h 375"/>
              <a:gd name="p0x2" fmla="*/ 1909 w 1993"/>
              <a:gd name="p0y2" fmla="*/ 0 h 375"/>
              <a:gd name="p0x3" fmla="*/ 1993 w 1993"/>
              <a:gd name="p0y3" fmla="*/ 83 h 375"/>
              <a:gd name="p0x4" fmla="*/ 1993 w 1993"/>
              <a:gd name="p0y4" fmla="*/ 187 h 375"/>
              <a:gd name="p0x5" fmla="*/ 1993 w 1993"/>
              <a:gd name="p0y5" fmla="*/ 291 h 375"/>
              <a:gd name="p0x6" fmla="*/ 1909 w 1993"/>
              <a:gd name="p0y6" fmla="*/ 375 h 375"/>
              <a:gd name="p0x7" fmla="*/ 1806 w 1993"/>
              <a:gd name="p0y7" fmla="*/ 375 h 375"/>
              <a:gd name="p0x8" fmla="*/ 187 w 1993"/>
              <a:gd name="p0y8" fmla="*/ 375 h 375"/>
              <a:gd name="p0x9" fmla="*/ 83 w 1993"/>
              <a:gd name="p0y9" fmla="*/ 375 h 375"/>
              <a:gd name="p0x10" fmla="*/ 0 w 1993"/>
              <a:gd name="p0y10" fmla="*/ 291 h 375"/>
              <a:gd name="p0x11" fmla="*/ 0 w 1993"/>
              <a:gd name="p0y11" fmla="*/ 187 h 375"/>
              <a:gd name="p0x12" fmla="*/ 0 w 1993"/>
              <a:gd name="p0y12" fmla="*/ 83 h 375"/>
              <a:gd name="p0x13" fmla="*/ 83 w 1993"/>
              <a:gd name="p0y13" fmla="*/ 0 h 375"/>
              <a:gd name="p0x14" fmla="*/ 187 w 1993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8D0"/>
          </a:solidFill>
          <a:ln w="9525" cmpd="sng">
            <a:solidFill>
              <a:srgbClr val="F5E8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7994009" y="6068378"/>
            <a:ext cx="1180204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文具盒约</a:t>
            </a:r>
            <a:r>
              <a:rPr lang="en-US" altLang="zh-CN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15cm</a:t>
            </a:r>
            <a:endParaRPr lang="en-US" altLang="zh-CN" sz="12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7"/>
            </p:custDataLst>
          </p:nvPr>
        </p:nvSpPr>
        <p:spPr>
          <a:xfrm>
            <a:off x="8264525" y="2071370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171450" dist="38100" dir="5399999" algn="ctr" rotWithShape="0">
              <a:srgbClr val="4A2E14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8"/>
            </p:custDataLst>
          </p:nvPr>
        </p:nvSpPr>
        <p:spPr>
          <a:xfrm>
            <a:off x="8359140" y="2174240"/>
            <a:ext cx="459740" cy="252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500" b="1" spc="75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巧用厘米解难题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1285875"/>
          </a:xfrm>
          <a:custGeom>
            <a:avLst/>
            <a:gdLst>
              <a:gd name="sw" fmla="*/ 1 w 17400"/>
              <a:gd name="sh" fmla="*/ 1 h 2025"/>
              <a:gd name="mins" fmla="min sw sh"/>
              <a:gd name="dsw" fmla="+- 0 sw mins"/>
              <a:gd name="dsh" fmla="+- 0 sh mins"/>
              <a:gd name="p0x0" fmla="*/ 120 w 17400"/>
              <a:gd name="p0y0" fmla="*/ 0 h 2025"/>
              <a:gd name="p0x1" fmla="*/ 17280 w 17400"/>
              <a:gd name="p0y1" fmla="*/ 0 h 2025"/>
              <a:gd name="p0x2" fmla="*/ 17346 w 17400"/>
              <a:gd name="p0y2" fmla="*/ 0 h 2025"/>
              <a:gd name="p0x3" fmla="*/ 17400 w 17400"/>
              <a:gd name="p0y3" fmla="*/ 53 h 2025"/>
              <a:gd name="p0x4" fmla="*/ 17400 w 17400"/>
              <a:gd name="p0y4" fmla="*/ 120 h 2025"/>
              <a:gd name="p0x5" fmla="*/ 17400 w 17400"/>
              <a:gd name="p0y5" fmla="*/ 1905 h 2025"/>
              <a:gd name="p0x6" fmla="*/ 17400 w 17400"/>
              <a:gd name="p0y6" fmla="*/ 1971 h 2025"/>
              <a:gd name="p0x7" fmla="*/ 17346 w 17400"/>
              <a:gd name="p0y7" fmla="*/ 2025 h 2025"/>
              <a:gd name="p0x8" fmla="*/ 17280 w 17400"/>
              <a:gd name="p0y8" fmla="*/ 2025 h 2025"/>
              <a:gd name="p0x9" fmla="*/ 120 w 17400"/>
              <a:gd name="p0y9" fmla="*/ 2025 h 2025"/>
              <a:gd name="p0x10" fmla="*/ 53 w 17400"/>
              <a:gd name="p0y10" fmla="*/ 2025 h 2025"/>
              <a:gd name="p0x11" fmla="*/ 0 w 17400"/>
              <a:gd name="p0y11" fmla="*/ 1971 h 2025"/>
              <a:gd name="p0x12" fmla="*/ 0 w 17400"/>
              <a:gd name="p0y12" fmla="*/ 1905 h 2025"/>
              <a:gd name="p0x13" fmla="*/ 0 w 17400"/>
              <a:gd name="p0y13" fmla="*/ 120 h 2025"/>
              <a:gd name="p0x14" fmla="*/ 0 w 17400"/>
              <a:gd name="p0y14" fmla="*/ 53 h 2025"/>
              <a:gd name="p0x15" fmla="*/ 53 w 17400"/>
              <a:gd name="p0y15" fmla="*/ 0 h 2025"/>
              <a:gd name="p0x16" fmla="*/ 120 w 17400"/>
              <a:gd name="p0y16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589723"/>
            <a:ext cx="357173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灵活运用厘米，</a:t>
            </a:r>
            <a:r>
              <a:rPr lang="zh-CN"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不一定要从</a:t>
            </a:r>
            <a:r>
              <a:rPr lang="en-US" altLang="zh-CN"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开始</a:t>
            </a:r>
            <a:endParaRPr lang="zh-CN" altLang="en-US" b="1">
              <a:solidFill>
                <a:srgbClr val="FFF5E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623820"/>
            <a:ext cx="5619750" cy="3848100"/>
          </a:xfrm>
          <a:custGeom>
            <a:avLst/>
            <a:gdLst>
              <a:gd name="sw" fmla="*/ 1 w 8850"/>
              <a:gd name="sh" fmla="*/ 1 h 6060"/>
              <a:gd name="mins" fmla="min sw sh"/>
              <a:gd name="dsw" fmla="+- 0 sw mins"/>
              <a:gd name="dsh" fmla="+- 0 sh mins"/>
              <a:gd name="p0x0" fmla="*/ 120 w 8850"/>
              <a:gd name="p0y0" fmla="*/ 0 h 6060"/>
              <a:gd name="p0x1" fmla="*/ 8730 w 8850"/>
              <a:gd name="p0y1" fmla="*/ 0 h 6060"/>
              <a:gd name="p0x2" fmla="*/ 8796 w 8850"/>
              <a:gd name="p0y2" fmla="*/ 0 h 6060"/>
              <a:gd name="p0x3" fmla="*/ 8850 w 8850"/>
              <a:gd name="p0y3" fmla="*/ 53 h 6060"/>
              <a:gd name="p0x4" fmla="*/ 8850 w 8850"/>
              <a:gd name="p0y4" fmla="*/ 120 h 6060"/>
              <a:gd name="p0x5" fmla="*/ 8850 w 8850"/>
              <a:gd name="p0y5" fmla="*/ 5940 h 6060"/>
              <a:gd name="p0x6" fmla="*/ 8850 w 8850"/>
              <a:gd name="p0y6" fmla="*/ 6006 h 6060"/>
              <a:gd name="p0x7" fmla="*/ 8796 w 8850"/>
              <a:gd name="p0y7" fmla="*/ 6060 h 6060"/>
              <a:gd name="p0x8" fmla="*/ 8730 w 8850"/>
              <a:gd name="p0y8" fmla="*/ 6060 h 6060"/>
              <a:gd name="p0x9" fmla="*/ 120 w 8850"/>
              <a:gd name="p0y9" fmla="*/ 6060 h 6060"/>
              <a:gd name="p0x10" fmla="*/ 53 w 8850"/>
              <a:gd name="p0y10" fmla="*/ 6060 h 6060"/>
              <a:gd name="p0x11" fmla="*/ 0 w 8850"/>
              <a:gd name="p0y11" fmla="*/ 6006 h 6060"/>
              <a:gd name="p0x12" fmla="*/ 0 w 8850"/>
              <a:gd name="p0y12" fmla="*/ 5940 h 6060"/>
              <a:gd name="p0x13" fmla="*/ 0 w 8850"/>
              <a:gd name="p0y13" fmla="*/ 120 h 6060"/>
              <a:gd name="p0x14" fmla="*/ 0 w 8850"/>
              <a:gd name="p0y14" fmla="*/ 53 h 6060"/>
              <a:gd name="p0x15" fmla="*/ 53 w 8850"/>
              <a:gd name="p0y15" fmla="*/ 0 h 6060"/>
              <a:gd name="p0x16" fmla="*/ 120 w 8850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2803208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知识点掌握占比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771525" y="3228975"/>
          <a:ext cx="5229225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6395720" y="2623820"/>
            <a:ext cx="1657350" cy="1079500"/>
          </a:xfrm>
          <a:custGeom>
            <a:avLst/>
            <a:gdLst>
              <a:gd name="sw" fmla="*/ 1 w 2610"/>
              <a:gd name="sh" fmla="*/ 1 h 1700"/>
              <a:gd name="mins" fmla="min sw sh"/>
              <a:gd name="dsw" fmla="+- 0 sw mins"/>
              <a:gd name="dsh" fmla="+- 0 sh mins"/>
              <a:gd name="p0x0" fmla="*/ 120 w 2610"/>
              <a:gd name="p0y0" fmla="*/ 0 h 1700"/>
              <a:gd name="p0x1" fmla="*/ 2490 w 2610"/>
              <a:gd name="p0y1" fmla="*/ 0 h 1700"/>
              <a:gd name="p0x2" fmla="*/ 2556 w 2610"/>
              <a:gd name="p0y2" fmla="*/ 0 h 1700"/>
              <a:gd name="p0x3" fmla="*/ 2610 w 2610"/>
              <a:gd name="p0y3" fmla="*/ 53 h 1700"/>
              <a:gd name="p0x4" fmla="*/ 2610 w 2610"/>
              <a:gd name="p0y4" fmla="*/ 120 h 1700"/>
              <a:gd name="p0x5" fmla="*/ 2610 w 2610"/>
              <a:gd name="p0y5" fmla="*/ 1580 h 1700"/>
              <a:gd name="p0x6" fmla="*/ 2610 w 2610"/>
              <a:gd name="p0y6" fmla="*/ 1646 h 1700"/>
              <a:gd name="p0x7" fmla="*/ 2556 w 2610"/>
              <a:gd name="p0y7" fmla="*/ 1700 h 1700"/>
              <a:gd name="p0x8" fmla="*/ 2490 w 2610"/>
              <a:gd name="p0y8" fmla="*/ 1700 h 1700"/>
              <a:gd name="p0x9" fmla="*/ 120 w 2610"/>
              <a:gd name="p0y9" fmla="*/ 1700 h 1700"/>
              <a:gd name="p0x10" fmla="*/ 53 w 2610"/>
              <a:gd name="p0y10" fmla="*/ 1700 h 1700"/>
              <a:gd name="p0x11" fmla="*/ 0 w 2610"/>
              <a:gd name="p0y11" fmla="*/ 1646 h 1700"/>
              <a:gd name="p0x12" fmla="*/ 0 w 2610"/>
              <a:gd name="p0y12" fmla="*/ 1580 h 1700"/>
              <a:gd name="p0x13" fmla="*/ 0 w 2610"/>
              <a:gd name="p0y13" fmla="*/ 120 h 1700"/>
              <a:gd name="p0x14" fmla="*/ 0 w 2610"/>
              <a:gd name="p0y14" fmla="*/ 53 h 1700"/>
              <a:gd name="p0x15" fmla="*/ 53 w 2610"/>
              <a:gd name="p0y15" fmla="*/ 0 h 1700"/>
              <a:gd name="p0x16" fmla="*/ 120 w 2610"/>
              <a:gd name="p0y16" fmla="*/ 0 h 17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6881737" y="2795588"/>
            <a:ext cx="1066876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4A7C59"/>
                </a:solidFill>
                <a:latin typeface="汉仪正圆-45W" panose="00020600040101010101" charset="-122"/>
                <a:ea typeface="汉仪正圆-45W" panose="00020600040101010101" charset="-122"/>
              </a:rPr>
              <a:t>92</a:t>
            </a:r>
            <a:r>
              <a:rPr b="1">
                <a:solidFill>
                  <a:srgbClr val="4A7C59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b="1">
              <a:solidFill>
                <a:srgbClr val="4A7C59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710287" y="3130448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知识点掌握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081520" y="3317240"/>
            <a:ext cx="285750" cy="191135"/>
          </a:xfrm>
          <a:custGeom>
            <a:avLst/>
            <a:gdLst>
              <a:gd name="sw" fmla="*/ 1 w 450"/>
              <a:gd name="sh" fmla="*/ 1 h 300"/>
              <a:gd name="mins" fmla="min sw sh"/>
              <a:gd name="dsw" fmla="+- 0 sw mins"/>
              <a:gd name="dsh" fmla="+- 0 sh mins"/>
              <a:gd name="p0x0" fmla="*/ 150 w 450"/>
              <a:gd name="p0y0" fmla="*/ 0 h 300"/>
              <a:gd name="p0x1" fmla="*/ 299 w 450"/>
              <a:gd name="p0y1" fmla="*/ 0 h 300"/>
              <a:gd name="p0x2" fmla="*/ 382 w 450"/>
              <a:gd name="p0y2" fmla="*/ 0 h 300"/>
              <a:gd name="p0x3" fmla="*/ 450 w 450"/>
              <a:gd name="p0y3" fmla="*/ 67 h 300"/>
              <a:gd name="p0x4" fmla="*/ 450 w 450"/>
              <a:gd name="p0y4" fmla="*/ 150 h 300"/>
              <a:gd name="p0x5" fmla="*/ 450 w 450"/>
              <a:gd name="p0y5" fmla="*/ 233 h 300"/>
              <a:gd name="p0x6" fmla="*/ 382 w 450"/>
              <a:gd name="p0y6" fmla="*/ 300 h 300"/>
              <a:gd name="p0x7" fmla="*/ 299 w 450"/>
              <a:gd name="p0y7" fmla="*/ 300 h 300"/>
              <a:gd name="p0x8" fmla="*/ 150 w 450"/>
              <a:gd name="p0y8" fmla="*/ 300 h 300"/>
              <a:gd name="p0x9" fmla="*/ 67 w 450"/>
              <a:gd name="p0y9" fmla="*/ 300 h 300"/>
              <a:gd name="p0x10" fmla="*/ 0 w 450"/>
              <a:gd name="p0y10" fmla="*/ 233 h 300"/>
              <a:gd name="p0x11" fmla="*/ 0 w 450"/>
              <a:gd name="p0y11" fmla="*/ 150 h 300"/>
              <a:gd name="p0x12" fmla="*/ 0 w 450"/>
              <a:gd name="p0y12" fmla="*/ 67 h 300"/>
              <a:gd name="p0x13" fmla="*/ 67 w 450"/>
              <a:gd name="p0y13" fmla="*/ 0 h 300"/>
              <a:gd name="p0x14" fmla="*/ 150 w 450"/>
              <a:gd name="p0y14" fmla="*/ 0 h 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7157962" y="3355553"/>
            <a:ext cx="2667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1A3A24"/>
                </a:solidFill>
                <a:latin typeface="汉仪正圆-45W" panose="00020600040101010101" charset="-122"/>
                <a:ea typeface="汉仪正圆-45W" panose="00020600040101010101" charset="-122"/>
              </a:rPr>
              <a:t>↑</a:t>
            </a:r>
            <a:endParaRPr sz="1050" b="1">
              <a:solidFill>
                <a:srgbClr val="1A3A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8176895" y="2623820"/>
            <a:ext cx="1657350" cy="1079500"/>
          </a:xfrm>
          <a:custGeom>
            <a:avLst/>
            <a:gdLst>
              <a:gd name="sw" fmla="*/ 1 w 2610"/>
              <a:gd name="sh" fmla="*/ 1 h 1700"/>
              <a:gd name="mins" fmla="min sw sh"/>
              <a:gd name="dsw" fmla="+- 0 sw mins"/>
              <a:gd name="dsh" fmla="+- 0 sh mins"/>
              <a:gd name="p0x0" fmla="*/ 120 w 2610"/>
              <a:gd name="p0y0" fmla="*/ 0 h 1700"/>
              <a:gd name="p0x1" fmla="*/ 2490 w 2610"/>
              <a:gd name="p0y1" fmla="*/ 0 h 1700"/>
              <a:gd name="p0x2" fmla="*/ 2556 w 2610"/>
              <a:gd name="p0y2" fmla="*/ 0 h 1700"/>
              <a:gd name="p0x3" fmla="*/ 2610 w 2610"/>
              <a:gd name="p0y3" fmla="*/ 53 h 1700"/>
              <a:gd name="p0x4" fmla="*/ 2610 w 2610"/>
              <a:gd name="p0y4" fmla="*/ 120 h 1700"/>
              <a:gd name="p0x5" fmla="*/ 2610 w 2610"/>
              <a:gd name="p0y5" fmla="*/ 1580 h 1700"/>
              <a:gd name="p0x6" fmla="*/ 2610 w 2610"/>
              <a:gd name="p0y6" fmla="*/ 1646 h 1700"/>
              <a:gd name="p0x7" fmla="*/ 2556 w 2610"/>
              <a:gd name="p0y7" fmla="*/ 1700 h 1700"/>
              <a:gd name="p0x8" fmla="*/ 2490 w 2610"/>
              <a:gd name="p0y8" fmla="*/ 1700 h 1700"/>
              <a:gd name="p0x9" fmla="*/ 120 w 2610"/>
              <a:gd name="p0y9" fmla="*/ 1700 h 1700"/>
              <a:gd name="p0x10" fmla="*/ 53 w 2610"/>
              <a:gd name="p0y10" fmla="*/ 1700 h 1700"/>
              <a:gd name="p0x11" fmla="*/ 0 w 2610"/>
              <a:gd name="p0y11" fmla="*/ 1646 h 1700"/>
              <a:gd name="p0x12" fmla="*/ 0 w 2610"/>
              <a:gd name="p0y12" fmla="*/ 1580 h 1700"/>
              <a:gd name="p0x13" fmla="*/ 0 w 2610"/>
              <a:gd name="p0y13" fmla="*/ 120 h 1700"/>
              <a:gd name="p0x14" fmla="*/ 0 w 2610"/>
              <a:gd name="p0y14" fmla="*/ 53 h 1700"/>
              <a:gd name="p0x15" fmla="*/ 53 w 2610"/>
              <a:gd name="p0y15" fmla="*/ 0 h 1700"/>
              <a:gd name="p0x16" fmla="*/ 120 w 2610"/>
              <a:gd name="p0y16" fmla="*/ 0 h 17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8662912" y="2797150"/>
            <a:ext cx="1066876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88</a:t>
            </a:r>
            <a:r>
              <a:rPr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491462" y="3278162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练习正确率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9958070" y="2623820"/>
            <a:ext cx="1657350" cy="1079500"/>
          </a:xfrm>
          <a:custGeom>
            <a:avLst/>
            <a:gdLst>
              <a:gd name="sw" fmla="*/ 1 w 2610"/>
              <a:gd name="sh" fmla="*/ 1 h 1700"/>
              <a:gd name="mins" fmla="min sw sh"/>
              <a:gd name="dsw" fmla="+- 0 sw mins"/>
              <a:gd name="dsh" fmla="+- 0 sh mins"/>
              <a:gd name="p0x0" fmla="*/ 120 w 2610"/>
              <a:gd name="p0y0" fmla="*/ 0 h 1700"/>
              <a:gd name="p0x1" fmla="*/ 2490 w 2610"/>
              <a:gd name="p0y1" fmla="*/ 0 h 1700"/>
              <a:gd name="p0x2" fmla="*/ 2556 w 2610"/>
              <a:gd name="p0y2" fmla="*/ 0 h 1700"/>
              <a:gd name="p0x3" fmla="*/ 2610 w 2610"/>
              <a:gd name="p0y3" fmla="*/ 53 h 1700"/>
              <a:gd name="p0x4" fmla="*/ 2610 w 2610"/>
              <a:gd name="p0y4" fmla="*/ 120 h 1700"/>
              <a:gd name="p0x5" fmla="*/ 2610 w 2610"/>
              <a:gd name="p0y5" fmla="*/ 1580 h 1700"/>
              <a:gd name="p0x6" fmla="*/ 2610 w 2610"/>
              <a:gd name="p0y6" fmla="*/ 1646 h 1700"/>
              <a:gd name="p0x7" fmla="*/ 2556 w 2610"/>
              <a:gd name="p0y7" fmla="*/ 1700 h 1700"/>
              <a:gd name="p0x8" fmla="*/ 2490 w 2610"/>
              <a:gd name="p0y8" fmla="*/ 1700 h 1700"/>
              <a:gd name="p0x9" fmla="*/ 120 w 2610"/>
              <a:gd name="p0y9" fmla="*/ 1700 h 1700"/>
              <a:gd name="p0x10" fmla="*/ 53 w 2610"/>
              <a:gd name="p0y10" fmla="*/ 1700 h 1700"/>
              <a:gd name="p0x11" fmla="*/ 0 w 2610"/>
              <a:gd name="p0y11" fmla="*/ 1646 h 1700"/>
              <a:gd name="p0x12" fmla="*/ 0 w 2610"/>
              <a:gd name="p0y12" fmla="*/ 1580 h 1700"/>
              <a:gd name="p0x13" fmla="*/ 0 w 2610"/>
              <a:gd name="p0y13" fmla="*/ 120 h 1700"/>
              <a:gd name="p0x14" fmla="*/ 0 w 2610"/>
              <a:gd name="p0y14" fmla="*/ 53 h 1700"/>
              <a:gd name="p0x15" fmla="*/ 53 w 2610"/>
              <a:gd name="p0y15" fmla="*/ 0 h 1700"/>
              <a:gd name="p0x16" fmla="*/ 120 w 2610"/>
              <a:gd name="p0y16" fmla="*/ 0 h 17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0444087" y="2797150"/>
            <a:ext cx="1066876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76</a:t>
            </a:r>
            <a:r>
              <a:rPr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10272637" y="3278162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应用熟练度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6395720" y="3903345"/>
            <a:ext cx="5219700" cy="2568575"/>
          </a:xfrm>
          <a:custGeom>
            <a:avLst/>
            <a:gdLst>
              <a:gd name="sw" fmla="*/ 1 w 8220"/>
              <a:gd name="sh" fmla="*/ 1 h 4044"/>
              <a:gd name="mins" fmla="min sw sh"/>
              <a:gd name="dsw" fmla="+- 0 sw mins"/>
              <a:gd name="dsh" fmla="+- 0 sh mins"/>
              <a:gd name="p0x0" fmla="*/ 120 w 8220"/>
              <a:gd name="p0y0" fmla="*/ 0 h 4044"/>
              <a:gd name="p0x1" fmla="*/ 8100 w 8220"/>
              <a:gd name="p0y1" fmla="*/ 0 h 4044"/>
              <a:gd name="p0x2" fmla="*/ 8166 w 8220"/>
              <a:gd name="p0y2" fmla="*/ 0 h 4044"/>
              <a:gd name="p0x3" fmla="*/ 8220 w 8220"/>
              <a:gd name="p0y3" fmla="*/ 53 h 4044"/>
              <a:gd name="p0x4" fmla="*/ 8220 w 8220"/>
              <a:gd name="p0y4" fmla="*/ 120 h 4044"/>
              <a:gd name="p0x5" fmla="*/ 8220 w 8220"/>
              <a:gd name="p0y5" fmla="*/ 3924 h 4044"/>
              <a:gd name="p0x6" fmla="*/ 8220 w 8220"/>
              <a:gd name="p0y6" fmla="*/ 3991 h 4044"/>
              <a:gd name="p0x7" fmla="*/ 8166 w 8220"/>
              <a:gd name="p0y7" fmla="*/ 4044 h 4044"/>
              <a:gd name="p0x8" fmla="*/ 8100 w 8220"/>
              <a:gd name="p0y8" fmla="*/ 4044 h 4044"/>
              <a:gd name="p0x9" fmla="*/ 120 w 8220"/>
              <a:gd name="p0y9" fmla="*/ 4044 h 4044"/>
              <a:gd name="p0x10" fmla="*/ 53 w 8220"/>
              <a:gd name="p0y10" fmla="*/ 4044 h 4044"/>
              <a:gd name="p0x11" fmla="*/ 0 w 8220"/>
              <a:gd name="p0y11" fmla="*/ 3991 h 4044"/>
              <a:gd name="p0x12" fmla="*/ 0 w 8220"/>
              <a:gd name="p0y12" fmla="*/ 3924 h 4044"/>
              <a:gd name="p0x13" fmla="*/ 0 w 8220"/>
              <a:gd name="p0y13" fmla="*/ 120 h 4044"/>
              <a:gd name="p0x14" fmla="*/ 0 w 8220"/>
              <a:gd name="p0y14" fmla="*/ 53 h 4044"/>
              <a:gd name="p0x15" fmla="*/ 53 w 8220"/>
              <a:gd name="p0y15" fmla="*/ 0 h 4044"/>
              <a:gd name="p0x16" fmla="*/ 120 w 8220"/>
              <a:gd name="p0y16" fmla="*/ 0 h 40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6591300" y="42024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631934" y="4252284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7048500" y="4084663"/>
            <a:ext cx="289277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画线基础</a:t>
            </a:r>
            <a:endParaRPr sz="1500" b="1" spc="30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7048500" y="4359935"/>
            <a:ext cx="30642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刻度画到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，标上端点，就是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6591300" y="4867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6631934" y="491710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7048500" y="4749479"/>
            <a:ext cx="23358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断尺挑战</a:t>
            </a:r>
            <a:endParaRPr sz="1500" b="1" spc="30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7048500" y="5024752"/>
            <a:ext cx="25073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数格子就行，不一定要从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开始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6591300" y="55321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6631934" y="5581917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7048500" y="5414296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实际应用</a:t>
            </a:r>
            <a:endParaRPr sz="1500" b="1" spc="30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7048500" y="5689568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物体测量：用末端差值得出长度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19097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358515"/>
            <a:ext cx="32537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一米有多长</a:t>
            </a:r>
            <a:endParaRPr sz="4200" b="1" spc="84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691063"/>
            <a:ext cx="35928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三尺为一米，古今度量本相通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建立米的量感，掌握厘米与米的换算关系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5430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38200" y="15621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71550" y="15716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291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长度单位</a:t>
            </a:r>
            <a:r>
              <a:rPr lang="en-US" altLang="zh-CN"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米</a:t>
            </a:r>
            <a:r>
              <a:rPr lang="en-US" altLang="zh-CN"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来了</a:t>
            </a:r>
            <a:endParaRPr lang="zh-CN" altLang="en-US"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04e281b4-8762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89600" y="1104900"/>
            <a:ext cx="5930900" cy="1064260"/>
          </a:xfrm>
          <a:custGeom>
            <a:avLst/>
            <a:gdLst>
              <a:gd name="sw" fmla="*/ 1 w 9339"/>
              <a:gd name="sh" fmla="*/ 1 h 1676"/>
              <a:gd name="mins" fmla="min sw sh"/>
              <a:gd name="dsw" fmla="+- 0 sw mins"/>
              <a:gd name="dsh" fmla="+- 0 sh mins"/>
              <a:gd name="p0x0" fmla="*/ 120 w 9339"/>
              <a:gd name="p0y0" fmla="*/ 0 h 1676"/>
              <a:gd name="p0x1" fmla="*/ 9219 w 9339"/>
              <a:gd name="p0y1" fmla="*/ 0 h 1676"/>
              <a:gd name="p0x2" fmla="*/ 9285 w 9339"/>
              <a:gd name="p0y2" fmla="*/ 0 h 1676"/>
              <a:gd name="p0x3" fmla="*/ 9339 w 9339"/>
              <a:gd name="p0y3" fmla="*/ 53 h 1676"/>
              <a:gd name="p0x4" fmla="*/ 9339 w 9339"/>
              <a:gd name="p0y4" fmla="*/ 120 h 1676"/>
              <a:gd name="p0x5" fmla="*/ 9339 w 9339"/>
              <a:gd name="p0y5" fmla="*/ 1556 h 1676"/>
              <a:gd name="p0x6" fmla="*/ 9339 w 9339"/>
              <a:gd name="p0y6" fmla="*/ 1623 h 1676"/>
              <a:gd name="p0x7" fmla="*/ 9285 w 9339"/>
              <a:gd name="p0y7" fmla="*/ 1676 h 1676"/>
              <a:gd name="p0x8" fmla="*/ 9219 w 9339"/>
              <a:gd name="p0y8" fmla="*/ 1676 h 1676"/>
              <a:gd name="p0x9" fmla="*/ 120 w 9339"/>
              <a:gd name="p0y9" fmla="*/ 1676 h 1676"/>
              <a:gd name="p0x10" fmla="*/ 53 w 9339"/>
              <a:gd name="p0y10" fmla="*/ 1676 h 1676"/>
              <a:gd name="p0x11" fmla="*/ 0 w 9339"/>
              <a:gd name="p0y11" fmla="*/ 1623 h 1676"/>
              <a:gd name="p0x12" fmla="*/ 0 w 9339"/>
              <a:gd name="p0y12" fmla="*/ 1556 h 1676"/>
              <a:gd name="p0x13" fmla="*/ 0 w 9339"/>
              <a:gd name="p0y13" fmla="*/ 120 h 1676"/>
              <a:gd name="p0x14" fmla="*/ 0 w 9339"/>
              <a:gd name="p0y14" fmla="*/ 53 h 1676"/>
              <a:gd name="p0x15" fmla="*/ 53 w 9339"/>
              <a:gd name="p0y15" fmla="*/ 0 h 1676"/>
              <a:gd name="p0x16" fmla="*/ 120 w 9339"/>
              <a:gd name="p0y16" fmla="*/ 0 h 16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80716" y="1279207"/>
            <a:ext cx="55492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100</a:t>
            </a:r>
            <a:r>
              <a:rPr lang="zh-CN" altLang="en-US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厘米，米用字母</a:t>
            </a:r>
            <a:r>
              <a:rPr lang="en-US" altLang="zh-CN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2100"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</a:rPr>
              <a:t>m</a:t>
            </a:r>
            <a:r>
              <a:rPr lang="en-US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表示</a:t>
            </a:r>
            <a:endParaRPr lang="zh-CN" altLang="en-US" sz="21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880716" y="1689735"/>
            <a:ext cx="554928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张开双臂，两手指尖之间的距离大约是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694680" y="2364740"/>
            <a:ext cx="5920740" cy="1953260"/>
          </a:xfrm>
          <a:custGeom>
            <a:avLst/>
            <a:gdLst>
              <a:gd name="sw" fmla="*/ 1 w 9324"/>
              <a:gd name="sh" fmla="*/ 1 h 3076"/>
              <a:gd name="mins" fmla="min sw sh"/>
              <a:gd name="dsw" fmla="+- 0 sw mins"/>
              <a:gd name="dsh" fmla="+- 0 sh mins"/>
              <a:gd name="p0x0" fmla="*/ 120 w 9324"/>
              <a:gd name="p0y0" fmla="*/ 0 h 3076"/>
              <a:gd name="p0x1" fmla="*/ 9204 w 9324"/>
              <a:gd name="p0y1" fmla="*/ 0 h 3076"/>
              <a:gd name="p0x2" fmla="*/ 9270 w 9324"/>
              <a:gd name="p0y2" fmla="*/ 0 h 3076"/>
              <a:gd name="p0x3" fmla="*/ 9324 w 9324"/>
              <a:gd name="p0y3" fmla="*/ 53 h 3076"/>
              <a:gd name="p0x4" fmla="*/ 9324 w 9324"/>
              <a:gd name="p0y4" fmla="*/ 120 h 3076"/>
              <a:gd name="p0x5" fmla="*/ 9324 w 9324"/>
              <a:gd name="p0y5" fmla="*/ 2956 h 3076"/>
              <a:gd name="p0x6" fmla="*/ 9324 w 9324"/>
              <a:gd name="p0y6" fmla="*/ 3022 h 3076"/>
              <a:gd name="p0x7" fmla="*/ 9270 w 9324"/>
              <a:gd name="p0y7" fmla="*/ 3076 h 3076"/>
              <a:gd name="p0x8" fmla="*/ 9204 w 9324"/>
              <a:gd name="p0y8" fmla="*/ 3076 h 3076"/>
              <a:gd name="p0x9" fmla="*/ 120 w 9324"/>
              <a:gd name="p0y9" fmla="*/ 3076 h 3076"/>
              <a:gd name="p0x10" fmla="*/ 53 w 9324"/>
              <a:gd name="p0y10" fmla="*/ 3076 h 3076"/>
              <a:gd name="p0x11" fmla="*/ 0 w 9324"/>
              <a:gd name="p0y11" fmla="*/ 3022 h 3076"/>
              <a:gd name="p0x12" fmla="*/ 0 w 9324"/>
              <a:gd name="p0y12" fmla="*/ 2956 h 3076"/>
              <a:gd name="p0x13" fmla="*/ 0 w 9324"/>
              <a:gd name="p0y13" fmla="*/ 120 h 3076"/>
              <a:gd name="p0x14" fmla="*/ 0 w 9324"/>
              <a:gd name="p0y14" fmla="*/ 53 h 3076"/>
              <a:gd name="p0x15" fmla="*/ 53 w 9324"/>
              <a:gd name="p0y15" fmla="*/ 0 h 3076"/>
              <a:gd name="p0x16" fmla="*/ 120 w 9324"/>
              <a:gd name="p0y16" fmla="*/ 0 h 30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890241" y="2544099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长度单位填一填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889625" y="296926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5889625" y="3111500"/>
            <a:ext cx="142875" cy="142875"/>
          </a:xfrm>
          <a:custGeom>
            <a:avLst/>
            <a:gdLst>
              <a:gd name="sw" fmla="*/ 1 w 225"/>
              <a:gd name="sh" fmla="*/ 1 h 225"/>
              <a:gd name="mins" fmla="min sw sh"/>
              <a:gd name="dsw" fmla="+- 0 sw mins"/>
              <a:gd name="dsh" fmla="+- 0 sh mins"/>
              <a:gd name="p0x0" fmla="*/ 112 w 225"/>
              <a:gd name="p0y0" fmla="*/ 0 h 225"/>
              <a:gd name="p0x1" fmla="*/ 174 w 225"/>
              <a:gd name="p0y1" fmla="*/ 0 h 225"/>
              <a:gd name="p0x2" fmla="*/ 225 w 225"/>
              <a:gd name="p0y2" fmla="*/ 50 h 225"/>
              <a:gd name="p0x3" fmla="*/ 225 w 225"/>
              <a:gd name="p0y3" fmla="*/ 112 h 225"/>
              <a:gd name="p0x4" fmla="*/ 225 w 225"/>
              <a:gd name="p0y4" fmla="*/ 174 h 225"/>
              <a:gd name="p0x5" fmla="*/ 174 w 225"/>
              <a:gd name="p0y5" fmla="*/ 225 h 225"/>
              <a:gd name="p0x6" fmla="*/ 112 w 225"/>
              <a:gd name="p0y6" fmla="*/ 225 h 225"/>
              <a:gd name="p0x7" fmla="*/ 50 w 225"/>
              <a:gd name="p0y7" fmla="*/ 225 h 225"/>
              <a:gd name="p0x8" fmla="*/ 0 w 225"/>
              <a:gd name="p0y8" fmla="*/ 174 h 225"/>
              <a:gd name="p0x9" fmla="*/ 0 w 225"/>
              <a:gd name="p0y9" fmla="*/ 112 h 225"/>
              <a:gd name="p0x10" fmla="*/ 0 w 225"/>
              <a:gd name="p0y10" fmla="*/ 50 h 225"/>
              <a:gd name="p0x11" fmla="*/ 50 w 225"/>
              <a:gd name="p0y11" fmla="*/ 0 h 225"/>
              <a:gd name="p0x12" fmla="*/ 112 w 225"/>
              <a:gd name="p0y12" fmla="*/ 0 h 2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931913" y="3121447"/>
            <a:ext cx="154705" cy="123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750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750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147416" y="3016672"/>
            <a:ext cx="151432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门高约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（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5889625" y="3328670"/>
            <a:ext cx="142875" cy="142875"/>
          </a:xfrm>
          <a:custGeom>
            <a:avLst/>
            <a:gdLst>
              <a:gd name="sw" fmla="*/ 1 w 225"/>
              <a:gd name="sh" fmla="*/ 1 h 225"/>
              <a:gd name="mins" fmla="min sw sh"/>
              <a:gd name="dsw" fmla="+- 0 sw mins"/>
              <a:gd name="dsh" fmla="+- 0 sh mins"/>
              <a:gd name="p0x0" fmla="*/ 112 w 225"/>
              <a:gd name="p0y0" fmla="*/ 0 h 225"/>
              <a:gd name="p0x1" fmla="*/ 174 w 225"/>
              <a:gd name="p0y1" fmla="*/ 0 h 225"/>
              <a:gd name="p0x2" fmla="*/ 225 w 225"/>
              <a:gd name="p0y2" fmla="*/ 50 h 225"/>
              <a:gd name="p0x3" fmla="*/ 225 w 225"/>
              <a:gd name="p0y3" fmla="*/ 112 h 225"/>
              <a:gd name="p0x4" fmla="*/ 225 w 225"/>
              <a:gd name="p0y4" fmla="*/ 174 h 225"/>
              <a:gd name="p0x5" fmla="*/ 174 w 225"/>
              <a:gd name="p0y5" fmla="*/ 225 h 225"/>
              <a:gd name="p0x6" fmla="*/ 112 w 225"/>
              <a:gd name="p0y6" fmla="*/ 225 h 225"/>
              <a:gd name="p0x7" fmla="*/ 50 w 225"/>
              <a:gd name="p0y7" fmla="*/ 225 h 225"/>
              <a:gd name="p0x8" fmla="*/ 0 w 225"/>
              <a:gd name="p0y8" fmla="*/ 174 h 225"/>
              <a:gd name="p0x9" fmla="*/ 0 w 225"/>
              <a:gd name="p0y9" fmla="*/ 112 h 225"/>
              <a:gd name="p0x10" fmla="*/ 0 w 225"/>
              <a:gd name="p0y10" fmla="*/ 50 h 225"/>
              <a:gd name="p0x11" fmla="*/ 50 w 225"/>
              <a:gd name="p0y11" fmla="*/ 0 h 225"/>
              <a:gd name="p0x12" fmla="*/ 112 w 225"/>
              <a:gd name="p0y12" fmla="*/ 0 h 2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5931913" y="3338808"/>
            <a:ext cx="154705" cy="123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750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750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147416" y="3234033"/>
            <a:ext cx="20141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一拃长约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15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（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厘米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5889625" y="3546475"/>
            <a:ext cx="142875" cy="142875"/>
          </a:xfrm>
          <a:custGeom>
            <a:avLst/>
            <a:gdLst>
              <a:gd name="sw" fmla="*/ 1 w 225"/>
              <a:gd name="sh" fmla="*/ 1 h 225"/>
              <a:gd name="mins" fmla="min sw sh"/>
              <a:gd name="dsw" fmla="+- 0 sw mins"/>
              <a:gd name="dsh" fmla="+- 0 sh mins"/>
              <a:gd name="p0x0" fmla="*/ 112 w 225"/>
              <a:gd name="p0y0" fmla="*/ 0 h 225"/>
              <a:gd name="p0x1" fmla="*/ 174 w 225"/>
              <a:gd name="p0y1" fmla="*/ 0 h 225"/>
              <a:gd name="p0x2" fmla="*/ 225 w 225"/>
              <a:gd name="p0y2" fmla="*/ 50 h 225"/>
              <a:gd name="p0x3" fmla="*/ 225 w 225"/>
              <a:gd name="p0y3" fmla="*/ 112 h 225"/>
              <a:gd name="p0x4" fmla="*/ 225 w 225"/>
              <a:gd name="p0y4" fmla="*/ 174 h 225"/>
              <a:gd name="p0x5" fmla="*/ 174 w 225"/>
              <a:gd name="p0y5" fmla="*/ 225 h 225"/>
              <a:gd name="p0x6" fmla="*/ 112 w 225"/>
              <a:gd name="p0y6" fmla="*/ 225 h 225"/>
              <a:gd name="p0x7" fmla="*/ 50 w 225"/>
              <a:gd name="p0y7" fmla="*/ 225 h 225"/>
              <a:gd name="p0x8" fmla="*/ 0 w 225"/>
              <a:gd name="p0y8" fmla="*/ 174 h 225"/>
              <a:gd name="p0x9" fmla="*/ 0 w 225"/>
              <a:gd name="p0y9" fmla="*/ 112 h 225"/>
              <a:gd name="p0x10" fmla="*/ 0 w 225"/>
              <a:gd name="p0y10" fmla="*/ 50 h 225"/>
              <a:gd name="p0x11" fmla="*/ 50 w 225"/>
              <a:gd name="p0y11" fmla="*/ 0 h 225"/>
              <a:gd name="p0x12" fmla="*/ 112 w 225"/>
              <a:gd name="p0y12" fmla="*/ 0 h 2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931913" y="3556178"/>
            <a:ext cx="154705" cy="123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750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750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6147416" y="3451403"/>
            <a:ext cx="20141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黄瓜长约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20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（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厘米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5889625" y="3763645"/>
            <a:ext cx="142875" cy="142875"/>
          </a:xfrm>
          <a:custGeom>
            <a:avLst/>
            <a:gdLst>
              <a:gd name="sw" fmla="*/ 1 w 225"/>
              <a:gd name="sh" fmla="*/ 1 h 225"/>
              <a:gd name="mins" fmla="min sw sh"/>
              <a:gd name="dsw" fmla="+- 0 sw mins"/>
              <a:gd name="dsh" fmla="+- 0 sh mins"/>
              <a:gd name="p0x0" fmla="*/ 112 w 225"/>
              <a:gd name="p0y0" fmla="*/ 0 h 225"/>
              <a:gd name="p0x1" fmla="*/ 174 w 225"/>
              <a:gd name="p0y1" fmla="*/ 0 h 225"/>
              <a:gd name="p0x2" fmla="*/ 225 w 225"/>
              <a:gd name="p0y2" fmla="*/ 50 h 225"/>
              <a:gd name="p0x3" fmla="*/ 225 w 225"/>
              <a:gd name="p0y3" fmla="*/ 112 h 225"/>
              <a:gd name="p0x4" fmla="*/ 225 w 225"/>
              <a:gd name="p0y4" fmla="*/ 174 h 225"/>
              <a:gd name="p0x5" fmla="*/ 174 w 225"/>
              <a:gd name="p0y5" fmla="*/ 225 h 225"/>
              <a:gd name="p0x6" fmla="*/ 112 w 225"/>
              <a:gd name="p0y6" fmla="*/ 225 h 225"/>
              <a:gd name="p0x7" fmla="*/ 50 w 225"/>
              <a:gd name="p0y7" fmla="*/ 225 h 225"/>
              <a:gd name="p0x8" fmla="*/ 0 w 225"/>
              <a:gd name="p0y8" fmla="*/ 174 h 225"/>
              <a:gd name="p0x9" fmla="*/ 0 w 225"/>
              <a:gd name="p0y9" fmla="*/ 112 h 225"/>
              <a:gd name="p0x10" fmla="*/ 0 w 225"/>
              <a:gd name="p0y10" fmla="*/ 50 h 225"/>
              <a:gd name="p0x11" fmla="*/ 50 w 225"/>
              <a:gd name="p0y11" fmla="*/ 0 h 225"/>
              <a:gd name="p0x12" fmla="*/ 112 w 225"/>
              <a:gd name="p0y12" fmla="*/ 0 h 2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5931913" y="3773538"/>
            <a:ext cx="154705" cy="123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750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750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147416" y="3668763"/>
            <a:ext cx="189532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橡皮长约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（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厘米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5889625" y="3980815"/>
            <a:ext cx="142875" cy="142875"/>
          </a:xfrm>
          <a:custGeom>
            <a:avLst/>
            <a:gdLst>
              <a:gd name="sw" fmla="*/ 1 w 225"/>
              <a:gd name="sh" fmla="*/ 1 h 225"/>
              <a:gd name="mins" fmla="min sw sh"/>
              <a:gd name="dsw" fmla="+- 0 sw mins"/>
              <a:gd name="dsh" fmla="+- 0 sh mins"/>
              <a:gd name="p0x0" fmla="*/ 112 w 225"/>
              <a:gd name="p0y0" fmla="*/ 0 h 225"/>
              <a:gd name="p0x1" fmla="*/ 174 w 225"/>
              <a:gd name="p0y1" fmla="*/ 0 h 225"/>
              <a:gd name="p0x2" fmla="*/ 225 w 225"/>
              <a:gd name="p0y2" fmla="*/ 50 h 225"/>
              <a:gd name="p0x3" fmla="*/ 225 w 225"/>
              <a:gd name="p0y3" fmla="*/ 112 h 225"/>
              <a:gd name="p0x4" fmla="*/ 225 w 225"/>
              <a:gd name="p0y4" fmla="*/ 174 h 225"/>
              <a:gd name="p0x5" fmla="*/ 174 w 225"/>
              <a:gd name="p0y5" fmla="*/ 225 h 225"/>
              <a:gd name="p0x6" fmla="*/ 112 w 225"/>
              <a:gd name="p0y6" fmla="*/ 225 h 225"/>
              <a:gd name="p0x7" fmla="*/ 50 w 225"/>
              <a:gd name="p0y7" fmla="*/ 225 h 225"/>
              <a:gd name="p0x8" fmla="*/ 0 w 225"/>
              <a:gd name="p0y8" fmla="*/ 174 h 225"/>
              <a:gd name="p0x9" fmla="*/ 0 w 225"/>
              <a:gd name="p0y9" fmla="*/ 112 h 225"/>
              <a:gd name="p0x10" fmla="*/ 0 w 225"/>
              <a:gd name="p0y10" fmla="*/ 50 h 225"/>
              <a:gd name="p0x11" fmla="*/ 50 w 225"/>
              <a:gd name="p0y11" fmla="*/ 0 h 225"/>
              <a:gd name="p0x12" fmla="*/ 112 w 225"/>
              <a:gd name="p0y12" fmla="*/ 0 h 2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5931913" y="3990899"/>
            <a:ext cx="154705" cy="123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750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750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6147416" y="3886124"/>
            <a:ext cx="16331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树高约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（</a:t>
            </a:r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5694680" y="4518025"/>
            <a:ext cx="5920740" cy="1953895"/>
          </a:xfrm>
          <a:custGeom>
            <a:avLst/>
            <a:gdLst>
              <a:gd name="sw" fmla="*/ 1 w 9324"/>
              <a:gd name="sh" fmla="*/ 1 h 3076"/>
              <a:gd name="mins" fmla="min sw sh"/>
              <a:gd name="dsw" fmla="+- 0 sw mins"/>
              <a:gd name="dsh" fmla="+- 0 sh mins"/>
              <a:gd name="p0x0" fmla="*/ 120 w 9324"/>
              <a:gd name="p0y0" fmla="*/ 0 h 3076"/>
              <a:gd name="p0x1" fmla="*/ 9204 w 9324"/>
              <a:gd name="p0y1" fmla="*/ 0 h 3076"/>
              <a:gd name="p0x2" fmla="*/ 9270 w 9324"/>
              <a:gd name="p0y2" fmla="*/ 0 h 3076"/>
              <a:gd name="p0x3" fmla="*/ 9324 w 9324"/>
              <a:gd name="p0y3" fmla="*/ 53 h 3076"/>
              <a:gd name="p0x4" fmla="*/ 9324 w 9324"/>
              <a:gd name="p0y4" fmla="*/ 120 h 3076"/>
              <a:gd name="p0x5" fmla="*/ 9324 w 9324"/>
              <a:gd name="p0y5" fmla="*/ 2956 h 3076"/>
              <a:gd name="p0x6" fmla="*/ 9324 w 9324"/>
              <a:gd name="p0y6" fmla="*/ 3022 h 3076"/>
              <a:gd name="p0x7" fmla="*/ 9270 w 9324"/>
              <a:gd name="p0y7" fmla="*/ 3076 h 3076"/>
              <a:gd name="p0x8" fmla="*/ 9204 w 9324"/>
              <a:gd name="p0y8" fmla="*/ 3076 h 3076"/>
              <a:gd name="p0x9" fmla="*/ 120 w 9324"/>
              <a:gd name="p0y9" fmla="*/ 3076 h 3076"/>
              <a:gd name="p0x10" fmla="*/ 53 w 9324"/>
              <a:gd name="p0y10" fmla="*/ 3076 h 3076"/>
              <a:gd name="p0x11" fmla="*/ 0 w 9324"/>
              <a:gd name="p0y11" fmla="*/ 3022 h 3076"/>
              <a:gd name="p0x12" fmla="*/ 0 w 9324"/>
              <a:gd name="p0y12" fmla="*/ 2956 h 3076"/>
              <a:gd name="p0x13" fmla="*/ 0 w 9324"/>
              <a:gd name="p0y13" fmla="*/ 120 h 3076"/>
              <a:gd name="p0x14" fmla="*/ 0 w 9324"/>
              <a:gd name="p0y14" fmla="*/ 53 h 3076"/>
              <a:gd name="p0x15" fmla="*/ 53 w 9324"/>
              <a:gd name="p0y15" fmla="*/ 0 h 3076"/>
              <a:gd name="p0x16" fmla="*/ 120 w 9324"/>
              <a:gd name="p0y16" fmla="*/ 0 h 30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5890241" y="4697711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找一找：教室里哪些物体长度大约是</a:t>
            </a:r>
            <a:r>
              <a:rPr lang="en-US" altLang="zh-CN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米？</a:t>
            </a:r>
            <a:endParaRPr lang="zh-CN" altLang="en-US"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6563995" y="51523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373" r="-1373"/>
          <a:stretch>
            <a:fillRect/>
          </a:stretch>
        </p:blipFill>
        <p:spPr>
          <a:xfrm>
            <a:off x="6690360" y="5266690"/>
            <a:ext cx="166370" cy="1905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202337" y="5685977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课桌的长度</a:t>
            </a:r>
            <a:endParaRPr sz="150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8445500" y="51523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16667" b="-16667"/>
          <a:stretch>
            <a:fillRect/>
          </a:stretch>
        </p:blipFill>
        <p:spPr>
          <a:xfrm>
            <a:off x="8559800" y="5266690"/>
            <a:ext cx="190500" cy="1905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8083820" y="5685977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窗户的宽度</a:t>
            </a:r>
            <a:endParaRPr sz="150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7"/>
            </p:custDataLst>
          </p:nvPr>
        </p:nvSpPr>
        <p:spPr>
          <a:xfrm>
            <a:off x="10327005" y="51523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1212" r="-1212"/>
          <a:stretch>
            <a:fillRect/>
          </a:stretch>
        </p:blipFill>
        <p:spPr>
          <a:xfrm>
            <a:off x="10429240" y="5266690"/>
            <a:ext cx="214630" cy="1905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1"/>
            </p:custDataLst>
          </p:nvPr>
        </p:nvSpPr>
        <p:spPr>
          <a:xfrm>
            <a:off x="9965312" y="5685977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扫帚的高度</a:t>
            </a:r>
            <a:endParaRPr sz="150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8312420" y="604837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比比看</a:t>
            </a:r>
            <a:endParaRPr sz="1350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估一估来量一量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2"/>
            </p:custDataLst>
          </p:nvPr>
        </p:nvGraphicFramePr>
        <p:xfrm>
          <a:off x="571500" y="5248275"/>
          <a:ext cx="11049000" cy="1228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5942"/>
                <a:gridCol w="3480120"/>
                <a:gridCol w="5132936"/>
              </a:tblGrid>
              <a:tr h="422894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估计长度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测量长度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</a:tr>
              <a:tr h="402877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教室宽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rgbClr val="C47A2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1">
                          <a:solidFill>
                            <a:srgbClr val="C47A2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6 </a:t>
                      </a:r>
                      <a:r>
                        <a:rPr lang="zh-CN" altLang="en-US" sz="1500" b="1">
                          <a:solidFill>
                            <a:srgbClr val="C47A2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米</a:t>
                      </a:r>
                      <a:endParaRPr lang="zh-CN" altLang="en-US" sz="1500" b="1">
                        <a:solidFill>
                          <a:srgbClr val="C47A2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）米（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</a:tr>
              <a:tr h="402952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门高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rgbClr val="C47A2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1">
                          <a:solidFill>
                            <a:srgbClr val="C47A2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2 </a:t>
                      </a:r>
                      <a:r>
                        <a:rPr lang="zh-CN" altLang="en-US" sz="1500" b="1">
                          <a:solidFill>
                            <a:srgbClr val="C47A2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米</a:t>
                      </a:r>
                      <a:endParaRPr lang="zh-CN" altLang="en-US" sz="1500" b="1">
                        <a:solidFill>
                          <a:srgbClr val="C47A2E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）米（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315355"/>
            <a:ext cx="297224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先</a:t>
            </a:r>
            <a:r>
              <a:rPr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</a:rPr>
              <a:t>估计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，再</a:t>
            </a:r>
            <a:r>
              <a:rPr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</a:rPr>
              <a:t>测量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，培养</a:t>
            </a:r>
            <a:r>
              <a:rPr b="1">
                <a:solidFill>
                  <a:srgbClr val="FFF5E0"/>
                </a:solidFill>
                <a:latin typeface="汉仪正圆-45W" panose="00020600040101010101" charset="-122"/>
                <a:ea typeface="汉仪正圆-45W" panose="00020600040101010101" charset="-122"/>
              </a:rPr>
              <a:t>量感</a:t>
            </a:r>
            <a:endParaRPr b="1">
              <a:solidFill>
                <a:srgbClr val="FFF5E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75945" y="207518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672085" y="2795540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估测身高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2158365" y="32207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73100" y="3349895"/>
            <a:ext cx="29527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小明大约多高？机灵狗大约多高？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先说一个数，再用尺子量一量，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看看自己估得准不准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4322445" y="207518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5282584" y="2795540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量黑板长度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5905500" y="32207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5191125" y="3349895"/>
            <a:ext cx="18097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先估计大约几米，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再用米尺实际测量，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把结果记录下来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8068945" y="207518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943232" y="2795540"/>
            <a:ext cx="179866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米几支铅笔</a:t>
            </a:r>
            <a:endParaRPr lang="zh-CN"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9652000" y="32207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8651901" y="3349895"/>
            <a:ext cx="23812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把铅笔一根接一根排起来，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数一数需要几支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才能排满</a:t>
            </a:r>
            <a:r>
              <a:rPr sz="1500" b="1" spc="-15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米和厘米大闯关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4895774" y="6172200"/>
            <a:ext cx="24003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8A7A6A"/>
                </a:solidFill>
                <a:latin typeface="汉仪正圆-45W" panose="00020600040101010101" charset="-122"/>
                <a:ea typeface="汉仪正圆-45W" panose="00020600040101010101" charset="-122"/>
              </a:rPr>
              <a:t>四人一组，用尺子互相量一量</a:t>
            </a:r>
            <a:endParaRPr sz="1350">
              <a:solidFill>
                <a:srgbClr val="8A7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3597275" cy="2047875"/>
          </a:xfrm>
          <a:custGeom>
            <a:avLst/>
            <a:gdLst>
              <a:gd name="sw" fmla="*/ 1 w 5664"/>
              <a:gd name="sh" fmla="*/ 1 h 3225"/>
              <a:gd name="mins" fmla="min sw sh"/>
              <a:gd name="dsw" fmla="+- 0 sw mins"/>
              <a:gd name="dsh" fmla="+- 0 sh mins"/>
              <a:gd name="p0x0" fmla="*/ 120 w 5664"/>
              <a:gd name="p0y0" fmla="*/ 0 h 3225"/>
              <a:gd name="p0x1" fmla="*/ 5544 w 5664"/>
              <a:gd name="p0y1" fmla="*/ 0 h 3225"/>
              <a:gd name="p0x2" fmla="*/ 5611 w 5664"/>
              <a:gd name="p0y2" fmla="*/ 0 h 3225"/>
              <a:gd name="p0x3" fmla="*/ 5664 w 5664"/>
              <a:gd name="p0y3" fmla="*/ 53 h 3225"/>
              <a:gd name="p0x4" fmla="*/ 5664 w 5664"/>
              <a:gd name="p0y4" fmla="*/ 120 h 3225"/>
              <a:gd name="p0x5" fmla="*/ 5664 w 5664"/>
              <a:gd name="p0y5" fmla="*/ 3105 h 3225"/>
              <a:gd name="p0x6" fmla="*/ 5664 w 5664"/>
              <a:gd name="p0y6" fmla="*/ 3171 h 3225"/>
              <a:gd name="p0x7" fmla="*/ 5611 w 5664"/>
              <a:gd name="p0y7" fmla="*/ 3225 h 3225"/>
              <a:gd name="p0x8" fmla="*/ 5544 w 5664"/>
              <a:gd name="p0y8" fmla="*/ 3225 h 3225"/>
              <a:gd name="p0x9" fmla="*/ 120 w 5664"/>
              <a:gd name="p0y9" fmla="*/ 3225 h 3225"/>
              <a:gd name="p0x10" fmla="*/ 53 w 5664"/>
              <a:gd name="p0y10" fmla="*/ 3225 h 3225"/>
              <a:gd name="p0x11" fmla="*/ 0 w 5664"/>
              <a:gd name="p0y11" fmla="*/ 3171 h 3225"/>
              <a:gd name="p0x12" fmla="*/ 0 w 5664"/>
              <a:gd name="p0y12" fmla="*/ 3105 h 3225"/>
              <a:gd name="p0x13" fmla="*/ 0 w 5664"/>
              <a:gd name="p0y13" fmla="*/ 120 h 3225"/>
              <a:gd name="p0x14" fmla="*/ 0 w 5664"/>
              <a:gd name="p0y14" fmla="*/ 53 h 3225"/>
              <a:gd name="p0x15" fmla="*/ 53 w 5664"/>
              <a:gd name="p0y15" fmla="*/ 0 h 3225"/>
              <a:gd name="p0x16" fmla="*/ 120 w 5664"/>
              <a:gd name="p0y16" fmla="*/ 0 h 3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771525" y="1400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479acf2b-8762-11f1-96e0-5e678baf8783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38200" y="1466850"/>
            <a:ext cx="209550" cy="20955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190625" y="1413510"/>
            <a:ext cx="256036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第一关：小虫子爬绳子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024063"/>
            <a:ext cx="1627661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100</a:t>
            </a:r>
            <a:r>
              <a:rPr sz="21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厘米</a:t>
            </a:r>
            <a:endParaRPr sz="210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2094386" y="2185988"/>
            <a:ext cx="68066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 1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5970" y="2623820"/>
            <a:ext cx="1038225" cy="238125"/>
          </a:xfrm>
          <a:custGeom>
            <a:avLst/>
            <a:gdLst>
              <a:gd name="sw" fmla="*/ 1 w 1634"/>
              <a:gd name="sh" fmla="*/ 1 h 375"/>
              <a:gd name="mins" fmla="min sw sh"/>
              <a:gd name="dsw" fmla="+- 0 sw mins"/>
              <a:gd name="dsh" fmla="+- 0 sh mins"/>
              <a:gd name="p0x0" fmla="*/ 187 w 1634"/>
              <a:gd name="p0y0" fmla="*/ 0 h 375"/>
              <a:gd name="p0x1" fmla="*/ 1447 w 1634"/>
              <a:gd name="p0y1" fmla="*/ 0 h 375"/>
              <a:gd name="p0x2" fmla="*/ 1550 w 1634"/>
              <a:gd name="p0y2" fmla="*/ 0 h 375"/>
              <a:gd name="p0x3" fmla="*/ 1634 w 1634"/>
              <a:gd name="p0y3" fmla="*/ 83 h 375"/>
              <a:gd name="p0x4" fmla="*/ 1634 w 1634"/>
              <a:gd name="p0y4" fmla="*/ 187 h 375"/>
              <a:gd name="p0x5" fmla="*/ 1634 w 1634"/>
              <a:gd name="p0y5" fmla="*/ 291 h 375"/>
              <a:gd name="p0x6" fmla="*/ 1550 w 1634"/>
              <a:gd name="p0y6" fmla="*/ 375 h 375"/>
              <a:gd name="p0x7" fmla="*/ 1447 w 1634"/>
              <a:gd name="p0y7" fmla="*/ 375 h 375"/>
              <a:gd name="p0x8" fmla="*/ 187 w 1634"/>
              <a:gd name="p0y8" fmla="*/ 375 h 375"/>
              <a:gd name="p0x9" fmla="*/ 83 w 1634"/>
              <a:gd name="p0y9" fmla="*/ 375 h 375"/>
              <a:gd name="p0x10" fmla="*/ 0 w 1634"/>
              <a:gd name="p0y10" fmla="*/ 291 h 375"/>
              <a:gd name="p0x11" fmla="*/ 0 w 1634"/>
              <a:gd name="p0y11" fmla="*/ 187 h 375"/>
              <a:gd name="p0x12" fmla="*/ 0 w 1634"/>
              <a:gd name="p0y12" fmla="*/ 83 h 375"/>
              <a:gd name="p0x13" fmla="*/ 83 w 1634"/>
              <a:gd name="p0y13" fmla="*/ 0 h 375"/>
              <a:gd name="p0x14" fmla="*/ 187 w 1634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8D0"/>
          </a:solidFill>
          <a:ln w="9525" cmpd="sng">
            <a:solidFill>
              <a:srgbClr val="F5E8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895350" y="2658427"/>
            <a:ext cx="952205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已爬</a:t>
            </a:r>
            <a:r>
              <a:rPr lang="en-US" altLang="zh-CN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70</a:t>
            </a:r>
            <a:r>
              <a:rPr lang="zh-CN" altLang="en-US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2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1899920" y="2623820"/>
            <a:ext cx="1037590" cy="238125"/>
          </a:xfrm>
          <a:custGeom>
            <a:avLst/>
            <a:gdLst>
              <a:gd name="sw" fmla="*/ 1 w 1634"/>
              <a:gd name="sh" fmla="*/ 1 h 375"/>
              <a:gd name="mins" fmla="min sw sh"/>
              <a:gd name="dsw" fmla="+- 0 sw mins"/>
              <a:gd name="dsh" fmla="+- 0 sh mins"/>
              <a:gd name="p0x0" fmla="*/ 187 w 1634"/>
              <a:gd name="p0y0" fmla="*/ 0 h 375"/>
              <a:gd name="p0x1" fmla="*/ 1447 w 1634"/>
              <a:gd name="p0y1" fmla="*/ 0 h 375"/>
              <a:gd name="p0x2" fmla="*/ 1550 w 1634"/>
              <a:gd name="p0y2" fmla="*/ 0 h 375"/>
              <a:gd name="p0x3" fmla="*/ 1634 w 1634"/>
              <a:gd name="p0y3" fmla="*/ 83 h 375"/>
              <a:gd name="p0x4" fmla="*/ 1634 w 1634"/>
              <a:gd name="p0y4" fmla="*/ 187 h 375"/>
              <a:gd name="p0x5" fmla="*/ 1634 w 1634"/>
              <a:gd name="p0y5" fmla="*/ 291 h 375"/>
              <a:gd name="p0x6" fmla="*/ 1550 w 1634"/>
              <a:gd name="p0y6" fmla="*/ 375 h 375"/>
              <a:gd name="p0x7" fmla="*/ 1447 w 1634"/>
              <a:gd name="p0y7" fmla="*/ 375 h 375"/>
              <a:gd name="p0x8" fmla="*/ 187 w 1634"/>
              <a:gd name="p0y8" fmla="*/ 375 h 375"/>
              <a:gd name="p0x9" fmla="*/ 83 w 1634"/>
              <a:gd name="p0y9" fmla="*/ 375 h 375"/>
              <a:gd name="p0x10" fmla="*/ 0 w 1634"/>
              <a:gd name="p0y10" fmla="*/ 291 h 375"/>
              <a:gd name="p0x11" fmla="*/ 0 w 1634"/>
              <a:gd name="p0y11" fmla="*/ 187 h 375"/>
              <a:gd name="p0x12" fmla="*/ 0 w 1634"/>
              <a:gd name="p0y12" fmla="*/ 83 h 375"/>
              <a:gd name="p0x13" fmla="*/ 83 w 1634"/>
              <a:gd name="p0y13" fmla="*/ 0 h 375"/>
              <a:gd name="p0x14" fmla="*/ 187 w 1634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8D0"/>
          </a:solidFill>
          <a:ln w="9525" cmpd="sng">
            <a:solidFill>
              <a:srgbClr val="F5E8D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2019005" y="2658427"/>
            <a:ext cx="952205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还剩</a:t>
            </a:r>
            <a:r>
              <a:rPr lang="en-US" altLang="zh-CN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200">
                <a:solidFill>
                  <a:srgbClr val="4A2E1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200">
              <a:solidFill>
                <a:srgbClr val="4A2E1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4297045" y="1109345"/>
            <a:ext cx="3597275" cy="2047875"/>
          </a:xfrm>
          <a:custGeom>
            <a:avLst/>
            <a:gdLst>
              <a:gd name="sw" fmla="*/ 1 w 5664"/>
              <a:gd name="sh" fmla="*/ 1 h 3225"/>
              <a:gd name="mins" fmla="min sw sh"/>
              <a:gd name="dsw" fmla="+- 0 sw mins"/>
              <a:gd name="dsh" fmla="+- 0 sh mins"/>
              <a:gd name="p0x0" fmla="*/ 120 w 5664"/>
              <a:gd name="p0y0" fmla="*/ 0 h 3225"/>
              <a:gd name="p0x1" fmla="*/ 5544 w 5664"/>
              <a:gd name="p0y1" fmla="*/ 0 h 3225"/>
              <a:gd name="p0x2" fmla="*/ 5611 w 5664"/>
              <a:gd name="p0y2" fmla="*/ 0 h 3225"/>
              <a:gd name="p0x3" fmla="*/ 5664 w 5664"/>
              <a:gd name="p0y3" fmla="*/ 53 h 3225"/>
              <a:gd name="p0x4" fmla="*/ 5664 w 5664"/>
              <a:gd name="p0y4" fmla="*/ 120 h 3225"/>
              <a:gd name="p0x5" fmla="*/ 5664 w 5664"/>
              <a:gd name="p0y5" fmla="*/ 3105 h 3225"/>
              <a:gd name="p0x6" fmla="*/ 5664 w 5664"/>
              <a:gd name="p0y6" fmla="*/ 3171 h 3225"/>
              <a:gd name="p0x7" fmla="*/ 5611 w 5664"/>
              <a:gd name="p0y7" fmla="*/ 3225 h 3225"/>
              <a:gd name="p0x8" fmla="*/ 5544 w 5664"/>
              <a:gd name="p0y8" fmla="*/ 3225 h 3225"/>
              <a:gd name="p0x9" fmla="*/ 120 w 5664"/>
              <a:gd name="p0y9" fmla="*/ 3225 h 3225"/>
              <a:gd name="p0x10" fmla="*/ 53 w 5664"/>
              <a:gd name="p0y10" fmla="*/ 3225 h 3225"/>
              <a:gd name="p0x11" fmla="*/ 0 w 5664"/>
              <a:gd name="p0y11" fmla="*/ 3171 h 3225"/>
              <a:gd name="p0x12" fmla="*/ 0 w 5664"/>
              <a:gd name="p0y12" fmla="*/ 3105 h 3225"/>
              <a:gd name="p0x13" fmla="*/ 0 w 5664"/>
              <a:gd name="p0y13" fmla="*/ 120 h 3225"/>
              <a:gd name="p0x14" fmla="*/ 0 w 5664"/>
              <a:gd name="p0y14" fmla="*/ 53 h 3225"/>
              <a:gd name="p0x15" fmla="*/ 53 w 5664"/>
              <a:gd name="p0y15" fmla="*/ 0 h 3225"/>
              <a:gd name="p0x16" fmla="*/ 120 w 5664"/>
              <a:gd name="p0y16" fmla="*/ 0 h 3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4491990" y="1400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479acfd1-8762-11f1-96e0-5e678baf8783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91" r="291"/>
          <a:stretch>
            <a:fillRect/>
          </a:stretch>
        </p:blipFill>
        <p:spPr>
          <a:xfrm>
            <a:off x="4558665" y="1466850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4911699" y="1413510"/>
            <a:ext cx="256036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第二关：立定跳远比拼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4492599" y="2024063"/>
            <a:ext cx="8854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21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次</a:t>
            </a:r>
            <a:endParaRPr sz="210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4492599" y="2619375"/>
            <a:ext cx="29147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记录每次成绩，对比最远与最近成绩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8018145" y="1109345"/>
            <a:ext cx="3597275" cy="2047875"/>
          </a:xfrm>
          <a:custGeom>
            <a:avLst/>
            <a:gdLst>
              <a:gd name="sw" fmla="*/ 1 w 5664"/>
              <a:gd name="sh" fmla="*/ 1 h 3225"/>
              <a:gd name="mins" fmla="min sw sh"/>
              <a:gd name="dsw" fmla="+- 0 sw mins"/>
              <a:gd name="dsh" fmla="+- 0 sh mins"/>
              <a:gd name="p0x0" fmla="*/ 120 w 5664"/>
              <a:gd name="p0y0" fmla="*/ 0 h 3225"/>
              <a:gd name="p0x1" fmla="*/ 5544 w 5664"/>
              <a:gd name="p0y1" fmla="*/ 0 h 3225"/>
              <a:gd name="p0x2" fmla="*/ 5611 w 5664"/>
              <a:gd name="p0y2" fmla="*/ 0 h 3225"/>
              <a:gd name="p0x3" fmla="*/ 5664 w 5664"/>
              <a:gd name="p0y3" fmla="*/ 53 h 3225"/>
              <a:gd name="p0x4" fmla="*/ 5664 w 5664"/>
              <a:gd name="p0y4" fmla="*/ 120 h 3225"/>
              <a:gd name="p0x5" fmla="*/ 5664 w 5664"/>
              <a:gd name="p0y5" fmla="*/ 3105 h 3225"/>
              <a:gd name="p0x6" fmla="*/ 5664 w 5664"/>
              <a:gd name="p0y6" fmla="*/ 3171 h 3225"/>
              <a:gd name="p0x7" fmla="*/ 5611 w 5664"/>
              <a:gd name="p0y7" fmla="*/ 3225 h 3225"/>
              <a:gd name="p0x8" fmla="*/ 5544 w 5664"/>
              <a:gd name="p0y8" fmla="*/ 3225 h 3225"/>
              <a:gd name="p0x9" fmla="*/ 120 w 5664"/>
              <a:gd name="p0y9" fmla="*/ 3225 h 3225"/>
              <a:gd name="p0x10" fmla="*/ 53 w 5664"/>
              <a:gd name="p0y10" fmla="*/ 3225 h 3225"/>
              <a:gd name="p0x11" fmla="*/ 0 w 5664"/>
              <a:gd name="p0y11" fmla="*/ 3171 h 3225"/>
              <a:gd name="p0x12" fmla="*/ 0 w 5664"/>
              <a:gd name="p0y12" fmla="*/ 3105 h 3225"/>
              <a:gd name="p0x13" fmla="*/ 0 w 5664"/>
              <a:gd name="p0y13" fmla="*/ 120 h 3225"/>
              <a:gd name="p0x14" fmla="*/ 0 w 5664"/>
              <a:gd name="p0y14" fmla="*/ 53 h 3225"/>
              <a:gd name="p0x15" fmla="*/ 53 w 5664"/>
              <a:gd name="p0y15" fmla="*/ 0 h 3225"/>
              <a:gd name="p0x16" fmla="*/ 120 w 5664"/>
              <a:gd name="p0y16" fmla="*/ 0 h 3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8213090" y="1514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479acfd8-8762-11f1-96e0-5e678baf8783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78" r="278"/>
          <a:stretch>
            <a:fillRect/>
          </a:stretch>
        </p:blipFill>
        <p:spPr>
          <a:xfrm>
            <a:off x="8279765" y="1581150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8632774" y="1384935"/>
            <a:ext cx="2787625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第三关：生活中的限高标志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8213674" y="2024063"/>
            <a:ext cx="16474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30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限高</a:t>
            </a:r>
            <a:r>
              <a:rPr lang="en-US" altLang="zh-CN" sz="30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sz="21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210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8213674" y="2619375"/>
            <a:ext cx="24003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约两层楼高，在校园里找一找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575945" y="3395345"/>
            <a:ext cx="11039475" cy="2581275"/>
          </a:xfrm>
          <a:custGeom>
            <a:avLst/>
            <a:gdLst>
              <a:gd name="sw" fmla="*/ 1 w 17385"/>
              <a:gd name="sh" fmla="*/ 1 h 4065"/>
              <a:gd name="mins" fmla="min sw sh"/>
              <a:gd name="dsw" fmla="+- 0 sw mins"/>
              <a:gd name="dsh" fmla="+- 0 sh mins"/>
              <a:gd name="p0x0" fmla="*/ 120 w 17385"/>
              <a:gd name="p0y0" fmla="*/ 0 h 4065"/>
              <a:gd name="p0x1" fmla="*/ 17265 w 17385"/>
              <a:gd name="p0y1" fmla="*/ 0 h 4065"/>
              <a:gd name="p0x2" fmla="*/ 17331 w 17385"/>
              <a:gd name="p0y2" fmla="*/ 0 h 4065"/>
              <a:gd name="p0x3" fmla="*/ 17385 w 17385"/>
              <a:gd name="p0y3" fmla="*/ 53 h 4065"/>
              <a:gd name="p0x4" fmla="*/ 17385 w 17385"/>
              <a:gd name="p0y4" fmla="*/ 120 h 4065"/>
              <a:gd name="p0x5" fmla="*/ 17385 w 17385"/>
              <a:gd name="p0y5" fmla="*/ 3945 h 4065"/>
              <a:gd name="p0x6" fmla="*/ 17385 w 17385"/>
              <a:gd name="p0y6" fmla="*/ 4011 h 4065"/>
              <a:gd name="p0x7" fmla="*/ 17331 w 17385"/>
              <a:gd name="p0y7" fmla="*/ 4065 h 4065"/>
              <a:gd name="p0x8" fmla="*/ 17265 w 17385"/>
              <a:gd name="p0y8" fmla="*/ 4065 h 4065"/>
              <a:gd name="p0x9" fmla="*/ 120 w 17385"/>
              <a:gd name="p0y9" fmla="*/ 4065 h 4065"/>
              <a:gd name="p0x10" fmla="*/ 53 w 17385"/>
              <a:gd name="p0y10" fmla="*/ 4065 h 4065"/>
              <a:gd name="p0x11" fmla="*/ 0 w 17385"/>
              <a:gd name="p0y11" fmla="*/ 4011 h 4065"/>
              <a:gd name="p0x12" fmla="*/ 0 w 17385"/>
              <a:gd name="p0y12" fmla="*/ 3945 h 4065"/>
              <a:gd name="p0x13" fmla="*/ 0 w 17385"/>
              <a:gd name="p0y13" fmla="*/ 120 h 4065"/>
              <a:gd name="p0x14" fmla="*/ 0 w 17385"/>
              <a:gd name="p0y14" fmla="*/ 53 h 4065"/>
              <a:gd name="p0x15" fmla="*/ 53 w 17385"/>
              <a:gd name="p0y15" fmla="*/ 0 h 4065"/>
              <a:gd name="p0x16" fmla="*/ 120 w 173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771525" y="357473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动手实践：测量我们的臂长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31" name="表格 30"/>
          <p:cNvGraphicFramePr/>
          <p:nvPr>
            <p:custDataLst>
              <p:tags r:id="rId33"/>
            </p:custDataLst>
          </p:nvPr>
        </p:nvGraphicFramePr>
        <p:xfrm>
          <a:off x="771525" y="4038600"/>
          <a:ext cx="10648950" cy="1743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7944"/>
                <a:gridCol w="1230210"/>
                <a:gridCol w="1230210"/>
                <a:gridCol w="1230210"/>
                <a:gridCol w="1230363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姓名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</a:tr>
              <a:tr h="1224934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臂长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/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19097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90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358515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身体里的尺子</a:t>
            </a:r>
            <a:endParaRPr sz="4200" b="1" spc="84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691063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一拃一步皆学问，身体是随身携带的尺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发现身体上的测量秘密，学会用身体估测长度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5430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38200" y="15621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71550" y="15716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291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身体里的尺子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6b51fba2-8762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952500"/>
          </a:xfrm>
          <a:custGeom>
            <a:avLst/>
            <a:gdLst>
              <a:gd name="sw" fmla="*/ 1 w 10173"/>
              <a:gd name="sh" fmla="*/ 1 h 1500"/>
              <a:gd name="mins" fmla="min sw sh"/>
              <a:gd name="dsw" fmla="+- 0 sw mins"/>
              <a:gd name="dsh" fmla="+- 0 sh mins"/>
              <a:gd name="p0x0" fmla="*/ 120 w 10173"/>
              <a:gd name="p0y0" fmla="*/ 0 h 1500"/>
              <a:gd name="p0x1" fmla="*/ 10053 w 10173"/>
              <a:gd name="p0y1" fmla="*/ 0 h 1500"/>
              <a:gd name="p0x2" fmla="*/ 10119 w 10173"/>
              <a:gd name="p0y2" fmla="*/ 0 h 1500"/>
              <a:gd name="p0x3" fmla="*/ 10173 w 10173"/>
              <a:gd name="p0y3" fmla="*/ 53 h 1500"/>
              <a:gd name="p0x4" fmla="*/ 10173 w 10173"/>
              <a:gd name="p0y4" fmla="*/ 120 h 1500"/>
              <a:gd name="p0x5" fmla="*/ 10173 w 10173"/>
              <a:gd name="p0y5" fmla="*/ 1380 h 1500"/>
              <a:gd name="p0x6" fmla="*/ 10173 w 10173"/>
              <a:gd name="p0y6" fmla="*/ 1446 h 1500"/>
              <a:gd name="p0x7" fmla="*/ 10119 w 10173"/>
              <a:gd name="p0y7" fmla="*/ 1500 h 1500"/>
              <a:gd name="p0x8" fmla="*/ 10053 w 10173"/>
              <a:gd name="p0y8" fmla="*/ 1500 h 1500"/>
              <a:gd name="p0x9" fmla="*/ 120 w 10173"/>
              <a:gd name="p0y9" fmla="*/ 1500 h 1500"/>
              <a:gd name="p0x10" fmla="*/ 53 w 10173"/>
              <a:gd name="p0y10" fmla="*/ 1500 h 1500"/>
              <a:gd name="p0x11" fmla="*/ 0 w 10173"/>
              <a:gd name="p0y11" fmla="*/ 1446 h 1500"/>
              <a:gd name="p0x12" fmla="*/ 0 w 10173"/>
              <a:gd name="p0y12" fmla="*/ 1380 h 1500"/>
              <a:gd name="p0x13" fmla="*/ 0 w 10173"/>
              <a:gd name="p0y13" fmla="*/ 120 h 1500"/>
              <a:gd name="p0x14" fmla="*/ 0 w 10173"/>
              <a:gd name="p0y14" fmla="*/ 53 h 1500"/>
              <a:gd name="p0x15" fmla="*/ 53 w 10173"/>
              <a:gd name="p0y15" fmla="*/ 0 h 1500"/>
              <a:gd name="p0x16" fmla="*/ 120 w 10173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350510" y="1304925"/>
            <a:ext cx="6069965" cy="561975"/>
          </a:xfrm>
          <a:custGeom>
            <a:avLst/>
            <a:gdLst>
              <a:gd name="sw" fmla="*/ 1 w 9558"/>
              <a:gd name="sh" fmla="*/ 1 h 885"/>
              <a:gd name="mins" fmla="min sw sh"/>
              <a:gd name="dsw" fmla="+- 0 sw mins"/>
              <a:gd name="dsh" fmla="+- 0 sh mins"/>
              <a:gd name="p0x0" fmla="*/ 120 w 9558"/>
              <a:gd name="p0y0" fmla="*/ 0 h 885"/>
              <a:gd name="p0x1" fmla="*/ 9438 w 9558"/>
              <a:gd name="p0y1" fmla="*/ 0 h 885"/>
              <a:gd name="p0x2" fmla="*/ 9504 w 9558"/>
              <a:gd name="p0y2" fmla="*/ 0 h 885"/>
              <a:gd name="p0x3" fmla="*/ 9558 w 9558"/>
              <a:gd name="p0y3" fmla="*/ 53 h 885"/>
              <a:gd name="p0x4" fmla="*/ 9558 w 9558"/>
              <a:gd name="p0y4" fmla="*/ 120 h 885"/>
              <a:gd name="p0x5" fmla="*/ 9558 w 9558"/>
              <a:gd name="p0y5" fmla="*/ 765 h 885"/>
              <a:gd name="p0x6" fmla="*/ 9558 w 9558"/>
              <a:gd name="p0y6" fmla="*/ 831 h 885"/>
              <a:gd name="p0x7" fmla="*/ 9504 w 9558"/>
              <a:gd name="p0y7" fmla="*/ 885 h 885"/>
              <a:gd name="p0x8" fmla="*/ 9438 w 9558"/>
              <a:gd name="p0y8" fmla="*/ 885 h 885"/>
              <a:gd name="p0x9" fmla="*/ 120 w 9558"/>
              <a:gd name="p0y9" fmla="*/ 885 h 885"/>
              <a:gd name="p0x10" fmla="*/ 53 w 9558"/>
              <a:gd name="p0y10" fmla="*/ 885 h 885"/>
              <a:gd name="p0x11" fmla="*/ 0 w 9558"/>
              <a:gd name="p0y11" fmla="*/ 831 h 885"/>
              <a:gd name="p0x12" fmla="*/ 0 w 9558"/>
              <a:gd name="p0y12" fmla="*/ 765 h 885"/>
              <a:gd name="p0x13" fmla="*/ 0 w 9558"/>
              <a:gd name="p0y13" fmla="*/ 120 h 885"/>
              <a:gd name="p0x14" fmla="*/ 0 w 9558"/>
              <a:gd name="p0y14" fmla="*/ 53 h 885"/>
              <a:gd name="p0x15" fmla="*/ 53 w 9558"/>
              <a:gd name="p0y15" fmla="*/ 0 h 885"/>
              <a:gd name="p0x16" fmla="*/ 120 w 9558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985501" y="1403032"/>
            <a:ext cx="4800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一拃一步皆学问，身体是随身携带的尺</a:t>
            </a:r>
            <a:endParaRPr sz="21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155565" y="2261870"/>
            <a:ext cx="6459855" cy="3009900"/>
          </a:xfrm>
          <a:custGeom>
            <a:avLst/>
            <a:gdLst>
              <a:gd name="sw" fmla="*/ 1 w 10173"/>
              <a:gd name="sh" fmla="*/ 1 h 4740"/>
              <a:gd name="mins" fmla="min sw sh"/>
              <a:gd name="dsw" fmla="+- 0 sw mins"/>
              <a:gd name="dsh" fmla="+- 0 sh mins"/>
              <a:gd name="p0x0" fmla="*/ 120 w 10173"/>
              <a:gd name="p0y0" fmla="*/ 0 h 4740"/>
              <a:gd name="p0x1" fmla="*/ 10053 w 10173"/>
              <a:gd name="p0y1" fmla="*/ 0 h 4740"/>
              <a:gd name="p0x2" fmla="*/ 10119 w 10173"/>
              <a:gd name="p0y2" fmla="*/ 0 h 4740"/>
              <a:gd name="p0x3" fmla="*/ 10173 w 10173"/>
              <a:gd name="p0y3" fmla="*/ 53 h 4740"/>
              <a:gd name="p0x4" fmla="*/ 10173 w 10173"/>
              <a:gd name="p0y4" fmla="*/ 120 h 4740"/>
              <a:gd name="p0x5" fmla="*/ 10173 w 10173"/>
              <a:gd name="p0y5" fmla="*/ 4620 h 4740"/>
              <a:gd name="p0x6" fmla="*/ 10173 w 10173"/>
              <a:gd name="p0y6" fmla="*/ 4686 h 4740"/>
              <a:gd name="p0x7" fmla="*/ 10119 w 10173"/>
              <a:gd name="p0y7" fmla="*/ 4740 h 4740"/>
              <a:gd name="p0x8" fmla="*/ 10053 w 10173"/>
              <a:gd name="p0y8" fmla="*/ 4740 h 4740"/>
              <a:gd name="p0x9" fmla="*/ 120 w 10173"/>
              <a:gd name="p0y9" fmla="*/ 4740 h 4740"/>
              <a:gd name="p0x10" fmla="*/ 53 w 10173"/>
              <a:gd name="p0y10" fmla="*/ 4740 h 4740"/>
              <a:gd name="p0x11" fmla="*/ 0 w 10173"/>
              <a:gd name="p0y11" fmla="*/ 4686 h 4740"/>
              <a:gd name="p0x12" fmla="*/ 0 w 10173"/>
              <a:gd name="p0y12" fmla="*/ 4620 h 4740"/>
              <a:gd name="p0x13" fmla="*/ 0 w 10173"/>
              <a:gd name="p0y13" fmla="*/ 120 h 4740"/>
              <a:gd name="p0x14" fmla="*/ 0 w 10173"/>
              <a:gd name="p0y14" fmla="*/ 53 h 4740"/>
              <a:gd name="p0x15" fmla="*/ 53 w 10173"/>
              <a:gd name="p0y15" fmla="*/ 0 h 4740"/>
              <a:gd name="p0x16" fmla="*/ 120 w 10173"/>
              <a:gd name="p0y16" fmla="*/ 0 h 4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51116" y="2441258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身体测量数据表</a:t>
            </a:r>
            <a:endParaRPr sz="2100" b="1" spc="42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9"/>
            </p:custDataLst>
          </p:nvPr>
        </p:nvGraphicFramePr>
        <p:xfrm>
          <a:off x="5350510" y="2571750"/>
          <a:ext cx="6069357" cy="371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2481"/>
                <a:gridCol w="3206876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测量部位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长度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7A2E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头长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r>
                        <a:rPr 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一拃长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</a:t>
                      </a:r>
                      <a:r>
                        <a:rPr 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一步长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40</a:t>
                      </a:r>
                      <a:r>
                        <a:rPr 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脖子一周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r>
                        <a:rPr 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腰一周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60</a:t>
                      </a:r>
                      <a:r>
                        <a:rPr 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双臂平伸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130</a:t>
                      </a:r>
                      <a:r>
                        <a:rPr 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身高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sz="15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130</a:t>
                      </a:r>
                      <a:r>
                        <a:rPr 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5155565" y="5471795"/>
            <a:ext cx="6459855" cy="1000125"/>
          </a:xfrm>
          <a:custGeom>
            <a:avLst/>
            <a:gdLst>
              <a:gd name="sw" fmla="*/ 1 w 10173"/>
              <a:gd name="sh" fmla="*/ 1 h 1575"/>
              <a:gd name="mins" fmla="min sw sh"/>
              <a:gd name="dsw" fmla="+- 0 sw mins"/>
              <a:gd name="dsh" fmla="+- 0 sh mins"/>
              <a:gd name="p0x0" fmla="*/ 120 w 10173"/>
              <a:gd name="p0y0" fmla="*/ 0 h 1575"/>
              <a:gd name="p0x1" fmla="*/ 10053 w 10173"/>
              <a:gd name="p0y1" fmla="*/ 0 h 1575"/>
              <a:gd name="p0x2" fmla="*/ 10119 w 10173"/>
              <a:gd name="p0y2" fmla="*/ 0 h 1575"/>
              <a:gd name="p0x3" fmla="*/ 10173 w 10173"/>
              <a:gd name="p0y3" fmla="*/ 53 h 1575"/>
              <a:gd name="p0x4" fmla="*/ 10173 w 10173"/>
              <a:gd name="p0y4" fmla="*/ 120 h 1575"/>
              <a:gd name="p0x5" fmla="*/ 10173 w 10173"/>
              <a:gd name="p0y5" fmla="*/ 1455 h 1575"/>
              <a:gd name="p0x6" fmla="*/ 10173 w 10173"/>
              <a:gd name="p0y6" fmla="*/ 1521 h 1575"/>
              <a:gd name="p0x7" fmla="*/ 10119 w 10173"/>
              <a:gd name="p0y7" fmla="*/ 1575 h 1575"/>
              <a:gd name="p0x8" fmla="*/ 10053 w 10173"/>
              <a:gd name="p0y8" fmla="*/ 1575 h 1575"/>
              <a:gd name="p0x9" fmla="*/ 120 w 10173"/>
              <a:gd name="p0y9" fmla="*/ 1575 h 1575"/>
              <a:gd name="p0x10" fmla="*/ 53 w 10173"/>
              <a:gd name="p0y10" fmla="*/ 1575 h 1575"/>
              <a:gd name="p0x11" fmla="*/ 0 w 10173"/>
              <a:gd name="p0y11" fmla="*/ 1521 h 1575"/>
              <a:gd name="p0x12" fmla="*/ 0 w 10173"/>
              <a:gd name="p0y12" fmla="*/ 1455 h 1575"/>
              <a:gd name="p0x13" fmla="*/ 0 w 10173"/>
              <a:gd name="p0y13" fmla="*/ 120 h 1575"/>
              <a:gd name="p0x14" fmla="*/ 0 w 10173"/>
              <a:gd name="p0y14" fmla="*/ 53 h 1575"/>
              <a:gd name="p0x15" fmla="*/ 53 w 10173"/>
              <a:gd name="p0y15" fmla="*/ 0 h 1575"/>
              <a:gd name="p0x16" fmla="*/ 120 w 10173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351116" y="5653088"/>
            <a:ext cx="60693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发现规律：</a:t>
            </a:r>
            <a:r>
              <a:rPr lang="zh-CN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双臂平伸长度</a:t>
            </a:r>
            <a:r>
              <a:rPr lang="en-US" altLang="zh-CN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≈ </a:t>
            </a:r>
            <a:r>
              <a:rPr lang="zh-CN" altLang="en-US" sz="150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身高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！身体各部分长度之间藏着奇妙的比例关系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身体是把活尺子</a:t>
            </a:r>
            <a:endParaRPr sz="30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20 w 8535"/>
              <a:gd name="p0y0" fmla="*/ 0 h 4065"/>
              <a:gd name="p0x1" fmla="*/ 8415 w 8535"/>
              <a:gd name="p0y1" fmla="*/ 0 h 4065"/>
              <a:gd name="p0x2" fmla="*/ 8481 w 8535"/>
              <a:gd name="p0y2" fmla="*/ 0 h 4065"/>
              <a:gd name="p0x3" fmla="*/ 8535 w 8535"/>
              <a:gd name="p0y3" fmla="*/ 53 h 4065"/>
              <a:gd name="p0x4" fmla="*/ 8535 w 8535"/>
              <a:gd name="p0y4" fmla="*/ 120 h 4065"/>
              <a:gd name="p0x5" fmla="*/ 8535 w 8535"/>
              <a:gd name="p0y5" fmla="*/ 3945 h 4065"/>
              <a:gd name="p0x6" fmla="*/ 8535 w 8535"/>
              <a:gd name="p0y6" fmla="*/ 4011 h 4065"/>
              <a:gd name="p0x7" fmla="*/ 8481 w 8535"/>
              <a:gd name="p0y7" fmla="*/ 4065 h 4065"/>
              <a:gd name="p0x8" fmla="*/ 8415 w 8535"/>
              <a:gd name="p0y8" fmla="*/ 4065 h 4065"/>
              <a:gd name="p0x9" fmla="*/ 120 w 8535"/>
              <a:gd name="p0y9" fmla="*/ 4065 h 4065"/>
              <a:gd name="p0x10" fmla="*/ 53 w 8535"/>
              <a:gd name="p0y10" fmla="*/ 4065 h 4065"/>
              <a:gd name="p0x11" fmla="*/ 0 w 8535"/>
              <a:gd name="p0y11" fmla="*/ 4011 h 4065"/>
              <a:gd name="p0x12" fmla="*/ 0 w 8535"/>
              <a:gd name="p0y12" fmla="*/ 3945 h 4065"/>
              <a:gd name="p0x13" fmla="*/ 0 w 8535"/>
              <a:gd name="p0y13" fmla="*/ 120 h 4065"/>
              <a:gd name="p0x14" fmla="*/ 0 w 8535"/>
              <a:gd name="p0y14" fmla="*/ 53 h 4065"/>
              <a:gd name="p0x15" fmla="*/ 53 w 8535"/>
              <a:gd name="p0y15" fmla="*/ 0 h 4065"/>
              <a:gd name="p0x16" fmla="*/ 12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9685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脚步丈量世界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6" name="图片 5" descr="9223edd7-8762-11f1-9849-cea9f71c038b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4130" b="4135"/>
          <a:stretch>
            <a:fillRect/>
          </a:stretch>
        </p:blipFill>
        <p:spPr>
          <a:xfrm>
            <a:off x="771529" y="1666875"/>
            <a:ext cx="5029193" cy="11658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1836">
                <a:moveTo>
                  <a:pt x="120" y="0"/>
                </a:moveTo>
                <a:lnTo>
                  <a:pt x="7800" y="0"/>
                </a:lnTo>
                <a:cubicBezTo>
                  <a:pt x="7866" y="0"/>
                  <a:pt x="7920" y="54"/>
                  <a:pt x="7920" y="120"/>
                </a:cubicBezTo>
                <a:lnTo>
                  <a:pt x="7920" y="1716"/>
                </a:lnTo>
                <a:cubicBezTo>
                  <a:pt x="7920" y="1782"/>
                  <a:pt x="7866" y="1836"/>
                  <a:pt x="7800" y="1836"/>
                </a:cubicBezTo>
                <a:lnTo>
                  <a:pt x="120" y="1836"/>
                </a:lnTo>
                <a:cubicBezTo>
                  <a:pt x="54" y="1836"/>
                  <a:pt x="0" y="1782"/>
                  <a:pt x="0" y="171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2931852"/>
            <a:ext cx="50292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每步长约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，数一数上学走了多少步，就能估算从家到学校的距离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7594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20 w 8535"/>
              <a:gd name="p0y0" fmla="*/ 0 h 4065"/>
              <a:gd name="p0x1" fmla="*/ 8415 w 8535"/>
              <a:gd name="p0y1" fmla="*/ 0 h 4065"/>
              <a:gd name="p0x2" fmla="*/ 8481 w 8535"/>
              <a:gd name="p0y2" fmla="*/ 0 h 4065"/>
              <a:gd name="p0x3" fmla="*/ 8535 w 8535"/>
              <a:gd name="p0y3" fmla="*/ 53 h 4065"/>
              <a:gd name="p0x4" fmla="*/ 8535 w 8535"/>
              <a:gd name="p0y4" fmla="*/ 120 h 4065"/>
              <a:gd name="p0x5" fmla="*/ 8535 w 8535"/>
              <a:gd name="p0y5" fmla="*/ 3945 h 4065"/>
              <a:gd name="p0x6" fmla="*/ 8535 w 8535"/>
              <a:gd name="p0y6" fmla="*/ 4011 h 4065"/>
              <a:gd name="p0x7" fmla="*/ 8481 w 8535"/>
              <a:gd name="p0y7" fmla="*/ 4065 h 4065"/>
              <a:gd name="p0x8" fmla="*/ 8415 w 8535"/>
              <a:gd name="p0y8" fmla="*/ 4065 h 4065"/>
              <a:gd name="p0x9" fmla="*/ 120 w 8535"/>
              <a:gd name="p0y9" fmla="*/ 4065 h 4065"/>
              <a:gd name="p0x10" fmla="*/ 53 w 8535"/>
              <a:gd name="p0y10" fmla="*/ 4065 h 4065"/>
              <a:gd name="p0x11" fmla="*/ 0 w 8535"/>
              <a:gd name="p0y11" fmla="*/ 4011 h 4065"/>
              <a:gd name="p0x12" fmla="*/ 0 w 8535"/>
              <a:gd name="p0y12" fmla="*/ 3945 h 4065"/>
              <a:gd name="p0x13" fmla="*/ 0 w 8535"/>
              <a:gd name="p0y13" fmla="*/ 120 h 4065"/>
              <a:gd name="p0x14" fmla="*/ 0 w 8535"/>
              <a:gd name="p0y14" fmla="*/ 53 h 4065"/>
              <a:gd name="p0x15" fmla="*/ 53 w 8535"/>
              <a:gd name="p0y15" fmla="*/ 0 h 4065"/>
              <a:gd name="p0x16" fmla="*/ 12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4070985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双手感知自然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2" name="图片 11" descr="9223eeaa-8762-11f1-9849-cea9f71c038b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5878" r="5878" b="2"/>
          <a:stretch>
            <a:fillRect/>
          </a:stretch>
        </p:blipFill>
        <p:spPr>
          <a:xfrm>
            <a:off x="771527" y="4448175"/>
            <a:ext cx="50291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2268">
                <a:moveTo>
                  <a:pt x="120" y="0"/>
                </a:moveTo>
                <a:lnTo>
                  <a:pt x="7800" y="0"/>
                </a:lnTo>
                <a:cubicBezTo>
                  <a:pt x="7866" y="0"/>
                  <a:pt x="7920" y="54"/>
                  <a:pt x="7920" y="120"/>
                </a:cubicBezTo>
                <a:lnTo>
                  <a:pt x="7920" y="2148"/>
                </a:lnTo>
                <a:cubicBezTo>
                  <a:pt x="7920" y="2214"/>
                  <a:pt x="7866" y="2268"/>
                  <a:pt x="780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771525" y="5987443"/>
            <a:ext cx="52112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身高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130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，若抱树两手正好合拢，树一周大约就是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130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6195695" y="11093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20 w 8535"/>
              <a:gd name="p0y0" fmla="*/ 0 h 4065"/>
              <a:gd name="p0x1" fmla="*/ 8415 w 8535"/>
              <a:gd name="p0y1" fmla="*/ 0 h 4065"/>
              <a:gd name="p0x2" fmla="*/ 8481 w 8535"/>
              <a:gd name="p0y2" fmla="*/ 0 h 4065"/>
              <a:gd name="p0x3" fmla="*/ 8535 w 8535"/>
              <a:gd name="p0y3" fmla="*/ 53 h 4065"/>
              <a:gd name="p0x4" fmla="*/ 8535 w 8535"/>
              <a:gd name="p0y4" fmla="*/ 120 h 4065"/>
              <a:gd name="p0x5" fmla="*/ 8535 w 8535"/>
              <a:gd name="p0y5" fmla="*/ 3945 h 4065"/>
              <a:gd name="p0x6" fmla="*/ 8535 w 8535"/>
              <a:gd name="p0y6" fmla="*/ 4011 h 4065"/>
              <a:gd name="p0x7" fmla="*/ 8481 w 8535"/>
              <a:gd name="p0y7" fmla="*/ 4065 h 4065"/>
              <a:gd name="p0x8" fmla="*/ 8415 w 8535"/>
              <a:gd name="p0y8" fmla="*/ 4065 h 4065"/>
              <a:gd name="p0x9" fmla="*/ 120 w 8535"/>
              <a:gd name="p0y9" fmla="*/ 4065 h 4065"/>
              <a:gd name="p0x10" fmla="*/ 53 w 8535"/>
              <a:gd name="p0y10" fmla="*/ 4065 h 4065"/>
              <a:gd name="p0x11" fmla="*/ 0 w 8535"/>
              <a:gd name="p0y11" fmla="*/ 4011 h 4065"/>
              <a:gd name="p0x12" fmla="*/ 0 w 8535"/>
              <a:gd name="p0y12" fmla="*/ 3945 h 4065"/>
              <a:gd name="p0x13" fmla="*/ 0 w 8535"/>
              <a:gd name="p0y13" fmla="*/ 120 h 4065"/>
              <a:gd name="p0x14" fmla="*/ 0 w 8535"/>
              <a:gd name="p0y14" fmla="*/ 53 h 4065"/>
              <a:gd name="p0x15" fmla="*/ 53 w 8535"/>
              <a:gd name="p0y15" fmla="*/ 0 h 4065"/>
              <a:gd name="p0x16" fmla="*/ 12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6391275" y="1289685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</a:rPr>
              <a:t>比一比：步测与卷尺测</a:t>
            </a:r>
            <a:endParaRPr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14"/>
            </p:custDataLst>
          </p:nvPr>
        </p:nvGraphicFramePr>
        <p:xfrm>
          <a:off x="6391275" y="1666875"/>
          <a:ext cx="5029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103"/>
                <a:gridCol w="1934241"/>
                <a:gridCol w="1660845"/>
              </a:tblGrid>
              <a:tr h="451469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0"/>
                      </a:solidFill>
                      <a:prstDash val="solid"/>
                    </a:lnB>
                    <a:solidFill>
                      <a:srgbClr val="F5E8D0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步测</a:t>
                      </a:r>
                      <a:endParaRPr sz="1800" b="1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0"/>
                      </a:solidFill>
                      <a:prstDash val="solid"/>
                    </a:lnB>
                    <a:solidFill>
                      <a:srgbClr val="F5E8D0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卷尺测</a:t>
                      </a:r>
                      <a:endParaRPr sz="1800" b="1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E0D4C0"/>
                      </a:solidFill>
                      <a:prstDash val="solid"/>
                    </a:lnB>
                    <a:solidFill>
                      <a:srgbClr val="F5E8D0"/>
                    </a:solidFill>
                  </a:tcPr>
                </a:tc>
              </a:tr>
              <a:tr h="68386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教室长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DF8"/>
                    </a:solidFill>
                  </a:tcPr>
                </a:tc>
              </a:tr>
              <a:tr h="68393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教室宽</a:t>
                      </a:r>
                      <a:endParaRPr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约（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E24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）米</a:t>
                      </a:r>
                      <a:endParaRPr lang="zh-CN" altLang="en-US" sz="1500" b="0">
                        <a:solidFill>
                          <a:srgbClr val="3A2E24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19569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20 w 8535"/>
              <a:gd name="p0y0" fmla="*/ 0 h 4065"/>
              <a:gd name="p0x1" fmla="*/ 8415 w 8535"/>
              <a:gd name="p0y1" fmla="*/ 0 h 4065"/>
              <a:gd name="p0x2" fmla="*/ 8481 w 8535"/>
              <a:gd name="p0y2" fmla="*/ 0 h 4065"/>
              <a:gd name="p0x3" fmla="*/ 8535 w 8535"/>
              <a:gd name="p0y3" fmla="*/ 53 h 4065"/>
              <a:gd name="p0x4" fmla="*/ 8535 w 8535"/>
              <a:gd name="p0y4" fmla="*/ 120 h 4065"/>
              <a:gd name="p0x5" fmla="*/ 8535 w 8535"/>
              <a:gd name="p0y5" fmla="*/ 3945 h 4065"/>
              <a:gd name="p0x6" fmla="*/ 8535 w 8535"/>
              <a:gd name="p0y6" fmla="*/ 4011 h 4065"/>
              <a:gd name="p0x7" fmla="*/ 8481 w 8535"/>
              <a:gd name="p0y7" fmla="*/ 4065 h 4065"/>
              <a:gd name="p0x8" fmla="*/ 8415 w 8535"/>
              <a:gd name="p0y8" fmla="*/ 4065 h 4065"/>
              <a:gd name="p0x9" fmla="*/ 120 w 8535"/>
              <a:gd name="p0y9" fmla="*/ 4065 h 4065"/>
              <a:gd name="p0x10" fmla="*/ 53 w 8535"/>
              <a:gd name="p0y10" fmla="*/ 4065 h 4065"/>
              <a:gd name="p0x11" fmla="*/ 0 w 8535"/>
              <a:gd name="p0y11" fmla="*/ 4011 h 4065"/>
              <a:gd name="p0x12" fmla="*/ 0 w 8535"/>
              <a:gd name="p0y12" fmla="*/ 3945 h 4065"/>
              <a:gd name="p0x13" fmla="*/ 0 w 8535"/>
              <a:gd name="p0y13" fmla="*/ 120 h 4065"/>
              <a:gd name="p0x14" fmla="*/ 0 w 8535"/>
              <a:gd name="p0y14" fmla="*/ 53 h 4065"/>
              <a:gd name="p0x15" fmla="*/ 53 w 8535"/>
              <a:gd name="p0y15" fmla="*/ 0 h 4065"/>
              <a:gd name="p0x16" fmla="*/ 12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4A2E1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91275" y="4070985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身上的</a:t>
            </a:r>
            <a:r>
              <a:rPr lang="en-US" altLang="zh-CN"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尺子</a:t>
            </a:r>
            <a:r>
              <a:rPr lang="en-US" altLang="zh-CN" b="1" spc="36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b="1" spc="36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91275" y="4992081"/>
            <a:ext cx="13628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手指宽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≈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7620819" y="4992081"/>
            <a:ext cx="129845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一拃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≈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8785917" y="4992081"/>
            <a:ext cx="129845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≈ 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350" b="1">
              <a:solidFill>
                <a:srgbClr val="3A2E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391275" y="5357495"/>
            <a:ext cx="5029200" cy="359410"/>
            <a:chOff x="10065" y="8437"/>
            <a:chExt cx="7920" cy="566"/>
          </a:xfrm>
        </p:grpSpPr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0065" y="8437"/>
              <a:ext cx="7920" cy="567"/>
            </a:xfrm>
            <a:custGeom>
              <a:avLst/>
              <a:gdLst>
                <a:gd name="sw" fmla="*/ 1 w 7920"/>
                <a:gd name="sh" fmla="*/ 1 h 566"/>
                <a:gd name="mins" fmla="min sw sh"/>
                <a:gd name="dsw" fmla="+- 0 sw mins"/>
                <a:gd name="dsh" fmla="+- 0 sh mins"/>
                <a:gd name="p0x0" fmla="*/ 0 w 7920"/>
                <a:gd name="p0y0" fmla="*/ 0 h 566"/>
                <a:gd name="p0x1" fmla="*/ 7920 w 7920"/>
                <a:gd name="p0y1" fmla="*/ 0 h 566"/>
                <a:gd name="p0x2" fmla="*/ 7920 w 7920"/>
                <a:gd name="p0y2" fmla="*/ 566 h 566"/>
                <a:gd name="p0x3" fmla="*/ 0 w 7920"/>
                <a:gd name="p0y3" fmla="*/ 566 h 566"/>
                <a:gd name="p0x4" fmla="*/ 0 w 7920"/>
                <a:gd name="p0y4" fmla="*/ 0 h 5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0065" y="8437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0 w 7920"/>
                <a:gd name="p0y0" fmla="*/ 0 h 15"/>
                <a:gd name="p0x1" fmla="*/ 7920 w 7920"/>
                <a:gd name="p0y1" fmla="*/ 0 h 15"/>
                <a:gd name="p0x2" fmla="*/ 7920 w 7920"/>
                <a:gd name="p0y2" fmla="*/ 15 h 15"/>
                <a:gd name="p0x3" fmla="*/ 0 w 7920"/>
                <a:gd name="p0y3" fmla="*/ 15 h 15"/>
                <a:gd name="p0x4" fmla="*/ 0 w 792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0D4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6391275" y="5428297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3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r>
              <a:rPr lang="en-US" altLang="zh-CN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1350" b="1">
                <a:solidFill>
                  <a:srgbClr val="3A2E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——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古今度量本相通</a:t>
            </a:r>
            <a:endParaRPr 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2339340"/>
            <a:ext cx="5334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E24"/>
                </a:solidFill>
                <a:latin typeface="汉仪正圆-75W" panose="00020600040101010101" charset="-122"/>
                <a:ea typeface="汉仪正圆-75W" panose="00020600040101010101" charset="-122"/>
              </a:rPr>
              <a:t>心中有尺，万物可量</a:t>
            </a:r>
            <a:endParaRPr sz="4200" b="1">
              <a:solidFill>
                <a:srgbClr val="3A2E2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666750" y="363378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从鲁班尺到国际米，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变的是工具，不变的是人类丈量世界的智慧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510088"/>
            <a:ext cx="36881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学会测量，就是学会用数学的眼光看世界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2028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19150" y="20427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42975" y="2047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3718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1636</Words>
  <Application>WPS 演示</Application>
  <PresentationFormat>宽屏</PresentationFormat>
  <Paragraphs>360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2026-07-24T13:21:26Z</dcterms:created>
  <dcterms:modified xsi:type="dcterms:W3CDTF">2026-07-24T13:21:26Z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C353E5CA3EAAAF88D566636A065626B1_41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ceKfZgX0PrhdVNU7J38UUpivWkJ+88YGQxPxYW5AknbqZ608VMZVadc0MpidarQhgtWSnhhpR+BVqmDz6P1mZSKpxhI6QAPXbhr0megK/9WzsNgcE83SDjG2klV/e8Bjk8ZqOeZRrPgvJdpt9h82StEp5+CmtMboKzMcn36oNfbqmr3MMp416m5G4LbvCiI7hG1/7vaisRggVyvigpGf2ay/ujJAsNAPCYJHC4KjMCWf5cvf7PjZFcJnlXIJWuPAnS6ashGjEDQN9rbf7CJ4vwF2H+vdRKWhYal/0ti2PWAPdoOL0Kpcs3SYO0KSYCE2jf31a1meK99ACrYMFbYiqQ==</vt:lpwstr>
  </property>
</Properties>
</file>