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4.svg" ContentType="image/svg+xml"/>
  <Override PartName="/ppt/media/image36.svg" ContentType="image/svg+xml"/>
  <Override PartName="/ppt/media/image37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59.xml"/><Relationship Id="rId3" Type="http://schemas.openxmlformats.org/officeDocument/2006/relationships/image" Target="../media/image7.jpeg"/><Relationship Id="rId29" Type="http://schemas.openxmlformats.org/officeDocument/2006/relationships/tags" Target="../tags/tag58.xml"/><Relationship Id="rId28" Type="http://schemas.openxmlformats.org/officeDocument/2006/relationships/tags" Target="../tags/tag57.xml"/><Relationship Id="rId27" Type="http://schemas.openxmlformats.org/officeDocument/2006/relationships/tags" Target="../tags/tag56.xml"/><Relationship Id="rId26" Type="http://schemas.openxmlformats.org/officeDocument/2006/relationships/tags" Target="../tags/tag55.xml"/><Relationship Id="rId25" Type="http://schemas.openxmlformats.org/officeDocument/2006/relationships/tags" Target="../tags/tag54.xml"/><Relationship Id="rId24" Type="http://schemas.openxmlformats.org/officeDocument/2006/relationships/tags" Target="../tags/tag53.xml"/><Relationship Id="rId23" Type="http://schemas.openxmlformats.org/officeDocument/2006/relationships/tags" Target="../tags/tag52.xml"/><Relationship Id="rId22" Type="http://schemas.openxmlformats.org/officeDocument/2006/relationships/tags" Target="../tags/tag51.xml"/><Relationship Id="rId21" Type="http://schemas.openxmlformats.org/officeDocument/2006/relationships/tags" Target="../tags/tag50.xml"/><Relationship Id="rId20" Type="http://schemas.openxmlformats.org/officeDocument/2006/relationships/tags" Target="../tags/tag49.xml"/><Relationship Id="rId2" Type="http://schemas.openxmlformats.org/officeDocument/2006/relationships/tags" Target="../tags/tag36.xml"/><Relationship Id="rId19" Type="http://schemas.openxmlformats.org/officeDocument/2006/relationships/tags" Target="../tags/tag4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image" Target="../media/image9.svg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1" Type="http://schemas.openxmlformats.org/officeDocument/2006/relationships/slideLayout" Target="../slideLayouts/slideLayout7.xml"/><Relationship Id="rId50" Type="http://schemas.openxmlformats.org/officeDocument/2006/relationships/tags" Target="../tags/tag101.xml"/><Relationship Id="rId5" Type="http://schemas.openxmlformats.org/officeDocument/2006/relationships/tags" Target="../tags/tag64.xml"/><Relationship Id="rId49" Type="http://schemas.openxmlformats.org/officeDocument/2006/relationships/tags" Target="../tags/tag100.xml"/><Relationship Id="rId48" Type="http://schemas.openxmlformats.org/officeDocument/2006/relationships/tags" Target="../tags/tag99.xml"/><Relationship Id="rId47" Type="http://schemas.openxmlformats.org/officeDocument/2006/relationships/tags" Target="../tags/tag98.xml"/><Relationship Id="rId46" Type="http://schemas.openxmlformats.org/officeDocument/2006/relationships/tags" Target="../tags/tag97.xml"/><Relationship Id="rId45" Type="http://schemas.openxmlformats.org/officeDocument/2006/relationships/tags" Target="../tags/tag96.xml"/><Relationship Id="rId44" Type="http://schemas.openxmlformats.org/officeDocument/2006/relationships/tags" Target="../tags/tag95.xml"/><Relationship Id="rId43" Type="http://schemas.openxmlformats.org/officeDocument/2006/relationships/tags" Target="../tags/tag94.xml"/><Relationship Id="rId42" Type="http://schemas.openxmlformats.org/officeDocument/2006/relationships/tags" Target="../tags/tag93.xml"/><Relationship Id="rId41" Type="http://schemas.openxmlformats.org/officeDocument/2006/relationships/tags" Target="../tags/tag92.xml"/><Relationship Id="rId40" Type="http://schemas.openxmlformats.org/officeDocument/2006/relationships/tags" Target="../tags/tag91.xml"/><Relationship Id="rId4" Type="http://schemas.openxmlformats.org/officeDocument/2006/relationships/tags" Target="../tags/tag63.xml"/><Relationship Id="rId39" Type="http://schemas.openxmlformats.org/officeDocument/2006/relationships/tags" Target="../tags/tag90.xml"/><Relationship Id="rId38" Type="http://schemas.openxmlformats.org/officeDocument/2006/relationships/image" Target="../media/image19.svg"/><Relationship Id="rId37" Type="http://schemas.openxmlformats.org/officeDocument/2006/relationships/image" Target="../media/image18.png"/><Relationship Id="rId36" Type="http://schemas.openxmlformats.org/officeDocument/2006/relationships/tags" Target="../tags/tag89.xml"/><Relationship Id="rId35" Type="http://schemas.openxmlformats.org/officeDocument/2006/relationships/tags" Target="../tags/tag88.xml"/><Relationship Id="rId34" Type="http://schemas.openxmlformats.org/officeDocument/2006/relationships/tags" Target="../tags/tag87.xml"/><Relationship Id="rId33" Type="http://schemas.openxmlformats.org/officeDocument/2006/relationships/tags" Target="../tags/tag86.xml"/><Relationship Id="rId32" Type="http://schemas.openxmlformats.org/officeDocument/2006/relationships/image" Target="../media/image17.svg"/><Relationship Id="rId31" Type="http://schemas.openxmlformats.org/officeDocument/2006/relationships/image" Target="../media/image16.png"/><Relationship Id="rId30" Type="http://schemas.openxmlformats.org/officeDocument/2006/relationships/tags" Target="../tags/tag85.xml"/><Relationship Id="rId3" Type="http://schemas.openxmlformats.org/officeDocument/2006/relationships/tags" Target="../tags/tag62.xml"/><Relationship Id="rId29" Type="http://schemas.openxmlformats.org/officeDocument/2006/relationships/tags" Target="../tags/tag84.xml"/><Relationship Id="rId28" Type="http://schemas.openxmlformats.org/officeDocument/2006/relationships/tags" Target="../tags/tag83.xml"/><Relationship Id="rId27" Type="http://schemas.openxmlformats.org/officeDocument/2006/relationships/tags" Target="../tags/tag82.xml"/><Relationship Id="rId26" Type="http://schemas.openxmlformats.org/officeDocument/2006/relationships/tags" Target="../tags/tag81.xml"/><Relationship Id="rId25" Type="http://schemas.openxmlformats.org/officeDocument/2006/relationships/tags" Target="../tags/tag80.xml"/><Relationship Id="rId24" Type="http://schemas.openxmlformats.org/officeDocument/2006/relationships/tags" Target="../tags/tag79.xml"/><Relationship Id="rId23" Type="http://schemas.openxmlformats.org/officeDocument/2006/relationships/tags" Target="../tags/tag78.xml"/><Relationship Id="rId22" Type="http://schemas.openxmlformats.org/officeDocument/2006/relationships/tags" Target="../tags/tag77.xml"/><Relationship Id="rId21" Type="http://schemas.openxmlformats.org/officeDocument/2006/relationships/tags" Target="../tags/tag76.xml"/><Relationship Id="rId20" Type="http://schemas.openxmlformats.org/officeDocument/2006/relationships/tags" Target="../tags/tag75.xml"/><Relationship Id="rId2" Type="http://schemas.openxmlformats.org/officeDocument/2006/relationships/tags" Target="../tags/tag61.xml"/><Relationship Id="rId19" Type="http://schemas.openxmlformats.org/officeDocument/2006/relationships/tags" Target="../tags/tag74.xml"/><Relationship Id="rId18" Type="http://schemas.openxmlformats.org/officeDocument/2006/relationships/image" Target="../media/image15.svg"/><Relationship Id="rId17" Type="http://schemas.openxmlformats.org/officeDocument/2006/relationships/image" Target="../media/image14.png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image" Target="../media/image13.svg"/><Relationship Id="rId1" Type="http://schemas.openxmlformats.org/officeDocument/2006/relationships/tags" Target="../tags/tag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0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142.xml"/><Relationship Id="rId44" Type="http://schemas.openxmlformats.org/officeDocument/2006/relationships/tags" Target="../tags/tag141.xml"/><Relationship Id="rId43" Type="http://schemas.openxmlformats.org/officeDocument/2006/relationships/image" Target="../media/image30.svg"/><Relationship Id="rId42" Type="http://schemas.openxmlformats.org/officeDocument/2006/relationships/image" Target="../media/image29.png"/><Relationship Id="rId41" Type="http://schemas.openxmlformats.org/officeDocument/2006/relationships/tags" Target="../tags/tag140.xml"/><Relationship Id="rId40" Type="http://schemas.openxmlformats.org/officeDocument/2006/relationships/tags" Target="../tags/tag139.xml"/><Relationship Id="rId4" Type="http://schemas.openxmlformats.org/officeDocument/2006/relationships/tags" Target="../tags/tag111.xml"/><Relationship Id="rId39" Type="http://schemas.openxmlformats.org/officeDocument/2006/relationships/tags" Target="../tags/tag138.xml"/><Relationship Id="rId38" Type="http://schemas.openxmlformats.org/officeDocument/2006/relationships/tags" Target="../tags/tag137.xml"/><Relationship Id="rId37" Type="http://schemas.openxmlformats.org/officeDocument/2006/relationships/tags" Target="../tags/tag136.xml"/><Relationship Id="rId36" Type="http://schemas.openxmlformats.org/officeDocument/2006/relationships/image" Target="../media/image28.svg"/><Relationship Id="rId35" Type="http://schemas.openxmlformats.org/officeDocument/2006/relationships/image" Target="../media/image27.png"/><Relationship Id="rId34" Type="http://schemas.openxmlformats.org/officeDocument/2006/relationships/tags" Target="../tags/tag135.xml"/><Relationship Id="rId33" Type="http://schemas.openxmlformats.org/officeDocument/2006/relationships/tags" Target="../tags/tag134.xml"/><Relationship Id="rId32" Type="http://schemas.openxmlformats.org/officeDocument/2006/relationships/tags" Target="../tags/tag133.xml"/><Relationship Id="rId31" Type="http://schemas.openxmlformats.org/officeDocument/2006/relationships/tags" Target="../tags/tag132.xml"/><Relationship Id="rId30" Type="http://schemas.openxmlformats.org/officeDocument/2006/relationships/tags" Target="../tags/tag131.xml"/><Relationship Id="rId3" Type="http://schemas.openxmlformats.org/officeDocument/2006/relationships/image" Target="../media/image20.jpeg"/><Relationship Id="rId29" Type="http://schemas.openxmlformats.org/officeDocument/2006/relationships/image" Target="../media/image26.svg"/><Relationship Id="rId28" Type="http://schemas.openxmlformats.org/officeDocument/2006/relationships/image" Target="../media/image25.png"/><Relationship Id="rId27" Type="http://schemas.openxmlformats.org/officeDocument/2006/relationships/tags" Target="../tags/tag130.xml"/><Relationship Id="rId26" Type="http://schemas.openxmlformats.org/officeDocument/2006/relationships/tags" Target="../tags/tag129.xml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tags" Target="../tags/tag126.xml"/><Relationship Id="rId22" Type="http://schemas.openxmlformats.org/officeDocument/2006/relationships/tags" Target="../tags/tag125.xml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tags" Target="../tags/tag110.xml"/><Relationship Id="rId19" Type="http://schemas.openxmlformats.org/officeDocument/2006/relationships/tags" Target="../tags/tag122.xml"/><Relationship Id="rId18" Type="http://schemas.openxmlformats.org/officeDocument/2006/relationships/tags" Target="../tags/tag121.xml"/><Relationship Id="rId17" Type="http://schemas.openxmlformats.org/officeDocument/2006/relationships/image" Target="../media/image24.svg"/><Relationship Id="rId16" Type="http://schemas.openxmlformats.org/officeDocument/2006/relationships/image" Target="../media/image23.png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image" Target="../media/image22.svg"/><Relationship Id="rId10" Type="http://schemas.openxmlformats.org/officeDocument/2006/relationships/image" Target="../media/image21.png"/><Relationship Id="rId1" Type="http://schemas.openxmlformats.org/officeDocument/2006/relationships/tags" Target="../tags/tag10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31.jpeg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165.xml"/><Relationship Id="rId23" Type="http://schemas.openxmlformats.org/officeDocument/2006/relationships/tags" Target="../tags/tag164.xml"/><Relationship Id="rId22" Type="http://schemas.openxmlformats.org/officeDocument/2006/relationships/tags" Target="../tags/tag163.xml"/><Relationship Id="rId21" Type="http://schemas.openxmlformats.org/officeDocument/2006/relationships/tags" Target="../tags/tag162.xml"/><Relationship Id="rId20" Type="http://schemas.openxmlformats.org/officeDocument/2006/relationships/tags" Target="../tags/tag161.xml"/><Relationship Id="rId2" Type="http://schemas.openxmlformats.org/officeDocument/2006/relationships/tags" Target="../tags/tag144.xml"/><Relationship Id="rId19" Type="http://schemas.openxmlformats.org/officeDocument/2006/relationships/tags" Target="../tags/tag160.xml"/><Relationship Id="rId18" Type="http://schemas.openxmlformats.org/officeDocument/2006/relationships/tags" Target="../tags/tag159.xml"/><Relationship Id="rId17" Type="http://schemas.openxmlformats.org/officeDocument/2006/relationships/tags" Target="../tags/tag158.xml"/><Relationship Id="rId16" Type="http://schemas.openxmlformats.org/officeDocument/2006/relationships/tags" Target="../tags/tag157.xml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tags" Target="../tags/tag14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32.jpeg"/><Relationship Id="rId29" Type="http://schemas.openxmlformats.org/officeDocument/2006/relationships/tags" Target="../tags/tag189.xml"/><Relationship Id="rId28" Type="http://schemas.openxmlformats.org/officeDocument/2006/relationships/tags" Target="../tags/tag188.xml"/><Relationship Id="rId27" Type="http://schemas.openxmlformats.org/officeDocument/2006/relationships/tags" Target="../tags/tag187.xml"/><Relationship Id="rId26" Type="http://schemas.openxmlformats.org/officeDocument/2006/relationships/tags" Target="../tags/tag186.xml"/><Relationship Id="rId25" Type="http://schemas.openxmlformats.org/officeDocument/2006/relationships/tags" Target="../tags/tag185.xml"/><Relationship Id="rId24" Type="http://schemas.openxmlformats.org/officeDocument/2006/relationships/tags" Target="../tags/tag184.xml"/><Relationship Id="rId23" Type="http://schemas.openxmlformats.org/officeDocument/2006/relationships/tags" Target="../tags/tag183.xml"/><Relationship Id="rId22" Type="http://schemas.openxmlformats.org/officeDocument/2006/relationships/tags" Target="../tags/tag182.xml"/><Relationship Id="rId21" Type="http://schemas.openxmlformats.org/officeDocument/2006/relationships/tags" Target="../tags/tag181.xml"/><Relationship Id="rId20" Type="http://schemas.openxmlformats.org/officeDocument/2006/relationships/tags" Target="../tags/tag180.xml"/><Relationship Id="rId2" Type="http://schemas.openxmlformats.org/officeDocument/2006/relationships/tags" Target="../tags/tag167.xml"/><Relationship Id="rId19" Type="http://schemas.openxmlformats.org/officeDocument/2006/relationships/tags" Target="../tags/tag179.xml"/><Relationship Id="rId18" Type="http://schemas.openxmlformats.org/officeDocument/2006/relationships/tags" Target="../tags/tag178.xml"/><Relationship Id="rId17" Type="http://schemas.openxmlformats.org/officeDocument/2006/relationships/image" Target="../media/image36.svg"/><Relationship Id="rId16" Type="http://schemas.openxmlformats.org/officeDocument/2006/relationships/image" Target="../media/image35.png"/><Relationship Id="rId15" Type="http://schemas.openxmlformats.org/officeDocument/2006/relationships/tags" Target="../tags/tag177.xml"/><Relationship Id="rId14" Type="http://schemas.openxmlformats.org/officeDocument/2006/relationships/tags" Target="../tags/tag176.xml"/><Relationship Id="rId13" Type="http://schemas.openxmlformats.org/officeDocument/2006/relationships/tags" Target="../tags/tag175.xml"/><Relationship Id="rId12" Type="http://schemas.openxmlformats.org/officeDocument/2006/relationships/tags" Target="../tags/tag174.xml"/><Relationship Id="rId11" Type="http://schemas.openxmlformats.org/officeDocument/2006/relationships/image" Target="../media/image34.svg"/><Relationship Id="rId10" Type="http://schemas.openxmlformats.org/officeDocument/2006/relationships/image" Target="../media/image33.png"/><Relationship Id="rId1" Type="http://schemas.openxmlformats.org/officeDocument/2006/relationships/tags" Target="../tags/tag16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96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9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17.xml"/><Relationship Id="rId20" Type="http://schemas.openxmlformats.org/officeDocument/2006/relationships/tags" Target="../tags/tag216.xml"/><Relationship Id="rId2" Type="http://schemas.openxmlformats.org/officeDocument/2006/relationships/tags" Target="../tags/tag198.xml"/><Relationship Id="rId19" Type="http://schemas.openxmlformats.org/officeDocument/2006/relationships/tags" Target="../tags/tag215.xml"/><Relationship Id="rId18" Type="http://schemas.openxmlformats.org/officeDocument/2006/relationships/tags" Target="../tags/tag214.xml"/><Relationship Id="rId17" Type="http://schemas.openxmlformats.org/officeDocument/2006/relationships/tags" Target="../tags/tag213.xml"/><Relationship Id="rId16" Type="http://schemas.openxmlformats.org/officeDocument/2006/relationships/tags" Target="../tags/tag212.xml"/><Relationship Id="rId15" Type="http://schemas.openxmlformats.org/officeDocument/2006/relationships/tags" Target="../tags/tag211.xml"/><Relationship Id="rId14" Type="http://schemas.openxmlformats.org/officeDocument/2006/relationships/tags" Target="../tags/tag210.xml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tags" Target="../tags/tag19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220.xml"/><Relationship Id="rId29" Type="http://schemas.openxmlformats.org/officeDocument/2006/relationships/tags" Target="../tags/tag246.xml"/><Relationship Id="rId28" Type="http://schemas.openxmlformats.org/officeDocument/2006/relationships/tags" Target="../tags/tag245.xml"/><Relationship Id="rId27" Type="http://schemas.openxmlformats.org/officeDocument/2006/relationships/tags" Target="../tags/tag244.xml"/><Relationship Id="rId26" Type="http://schemas.openxmlformats.org/officeDocument/2006/relationships/tags" Target="../tags/tag243.xml"/><Relationship Id="rId25" Type="http://schemas.openxmlformats.org/officeDocument/2006/relationships/tags" Target="../tags/tag242.xml"/><Relationship Id="rId24" Type="http://schemas.openxmlformats.org/officeDocument/2006/relationships/tags" Target="../tags/tag241.xml"/><Relationship Id="rId23" Type="http://schemas.openxmlformats.org/officeDocument/2006/relationships/tags" Target="../tags/tag240.xml"/><Relationship Id="rId22" Type="http://schemas.openxmlformats.org/officeDocument/2006/relationships/tags" Target="../tags/tag239.xml"/><Relationship Id="rId21" Type="http://schemas.openxmlformats.org/officeDocument/2006/relationships/tags" Target="../tags/tag238.xml"/><Relationship Id="rId20" Type="http://schemas.openxmlformats.org/officeDocument/2006/relationships/tags" Target="../tags/tag237.xml"/><Relationship Id="rId2" Type="http://schemas.openxmlformats.org/officeDocument/2006/relationships/tags" Target="../tags/tag219.xml"/><Relationship Id="rId19" Type="http://schemas.openxmlformats.org/officeDocument/2006/relationships/tags" Target="../tags/tag236.xml"/><Relationship Id="rId18" Type="http://schemas.openxmlformats.org/officeDocument/2006/relationships/tags" Target="../tags/tag235.xml"/><Relationship Id="rId17" Type="http://schemas.openxmlformats.org/officeDocument/2006/relationships/tags" Target="../tags/tag234.xml"/><Relationship Id="rId16" Type="http://schemas.openxmlformats.org/officeDocument/2006/relationships/tags" Target="../tags/tag233.xml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1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image" Target="../media/image37.svg"/><Relationship Id="rId5" Type="http://schemas.openxmlformats.org/officeDocument/2006/relationships/image" Target="../media/image5.png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tags" Target="../tags/tag2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71195" y="1872615"/>
            <a:ext cx="1524635" cy="323850"/>
          </a:xfrm>
          <a:custGeom>
            <a:avLst/>
            <a:gdLst>
              <a:gd name="sw" fmla="*/ 1 w 2400"/>
              <a:gd name="sh" fmla="*/ 1 h 510"/>
              <a:gd name="mins" fmla="min sw sh"/>
              <a:gd name="dsw" fmla="+- 0 sw mins"/>
              <a:gd name="dsh" fmla="+- 0 sh mins"/>
              <a:gd name="p0x0" fmla="*/ 255 w 2400"/>
              <a:gd name="p0y0" fmla="*/ 0 h 510"/>
              <a:gd name="p0x1" fmla="*/ 2145 w 2400"/>
              <a:gd name="p0y1" fmla="*/ 0 h 510"/>
              <a:gd name="p0x2" fmla="*/ 2286 w 2400"/>
              <a:gd name="p0y2" fmla="*/ 0 h 510"/>
              <a:gd name="p0x3" fmla="*/ 2400 w 2400"/>
              <a:gd name="p0y3" fmla="*/ 114 h 510"/>
              <a:gd name="p0x4" fmla="*/ 2400 w 2400"/>
              <a:gd name="p0y4" fmla="*/ 255 h 510"/>
              <a:gd name="p0x5" fmla="*/ 2400 w 2400"/>
              <a:gd name="p0y5" fmla="*/ 395 h 510"/>
              <a:gd name="p0x6" fmla="*/ 2286 w 2400"/>
              <a:gd name="p0y6" fmla="*/ 510 h 510"/>
              <a:gd name="p0x7" fmla="*/ 2145 w 2400"/>
              <a:gd name="p0y7" fmla="*/ 510 h 510"/>
              <a:gd name="p0x8" fmla="*/ 255 w 2400"/>
              <a:gd name="p0y8" fmla="*/ 510 h 510"/>
              <a:gd name="p0x9" fmla="*/ 114 w 2400"/>
              <a:gd name="p0y9" fmla="*/ 510 h 510"/>
              <a:gd name="p0x10" fmla="*/ 0 w 2400"/>
              <a:gd name="p0y10" fmla="*/ 395 h 510"/>
              <a:gd name="p0x11" fmla="*/ 0 w 2400"/>
              <a:gd name="p0y11" fmla="*/ 255 h 510"/>
              <a:gd name="p0x12" fmla="*/ 0 w 2400"/>
              <a:gd name="p0y12" fmla="*/ 114 h 510"/>
              <a:gd name="p0x13" fmla="*/ 114 w 2400"/>
              <a:gd name="p0y13" fmla="*/ 0 h 510"/>
              <a:gd name="p0x14" fmla="*/ 255 w 2400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9C9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09625" y="1934547"/>
            <a:ext cx="140062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传统文化</a:t>
            </a:r>
            <a:r>
              <a:rPr lang="en-US" altLang="zh-CN" sz="1200" b="1" spc="72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 spc="72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数学</a:t>
            </a:r>
            <a:endParaRPr lang="zh-CN" altLang="en-US" sz="1200" b="1" spc="72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2397462"/>
            <a:ext cx="5707409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数一数与乘法</a:t>
            </a:r>
            <a:r>
              <a:rPr lang="en-US" altLang="zh-CN"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传统文化中的数学智慧</a:t>
            </a:r>
            <a:endParaRPr sz="4200" b="1" spc="84">
              <a:solidFill>
                <a:srgbClr val="C4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358659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从古人计数到现代乘法，数学智慧一脉相承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66750" y="5043506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81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altLang="en-US" sz="1350" spc="81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350" spc="81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07</a:t>
            </a:r>
            <a:r>
              <a:rPr lang="zh-CN" altLang="en-US" sz="1350" spc="81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350" spc="81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350" spc="81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日</a:t>
            </a:r>
            <a:endParaRPr lang="zh-CN" altLang="en-US" sz="1350" spc="81">
              <a:solidFill>
                <a:srgbClr val="A6948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52463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19150" y="153924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42975" y="15436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413448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课程导览</a:t>
            </a:r>
            <a:endParaRPr sz="42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4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D9C9B8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4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8DE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</a:t>
            </a:r>
            <a:r>
              <a:rPr sz="2100" b="1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数数</a:t>
            </a:r>
            <a:r>
              <a:rPr sz="21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有智慧</a:t>
            </a:r>
            <a:endParaRPr sz="21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4290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A"/>
                </a:solidFill>
                <a:latin typeface="汉仪正圆-75W" panose="00020600040101010101" charset="-122"/>
                <a:ea typeface="汉仪正圆-75W" panose="00020600040101010101" charset="-122"/>
              </a:rPr>
              <a:t>从结绳记事到乘法启蒙，感受古人计数智慧</a:t>
            </a:r>
            <a:endParaRPr sz="1350">
              <a:solidFill>
                <a:srgbClr val="7A6B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D9C9B8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4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8DE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</a:t>
            </a:r>
            <a:r>
              <a:rPr sz="2100" b="1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口诀</a:t>
            </a:r>
            <a:r>
              <a:rPr sz="21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传千年</a:t>
            </a:r>
            <a:endParaRPr sz="21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A"/>
                </a:solidFill>
                <a:latin typeface="汉仪正圆-75W" panose="00020600040101010101" charset="-122"/>
                <a:ea typeface="汉仪正圆-75W" panose="00020600040101010101" charset="-122"/>
              </a:rPr>
              <a:t>建立乘法模型，传承千年口诀文化</a:t>
            </a:r>
            <a:endParaRPr sz="1350">
              <a:solidFill>
                <a:srgbClr val="7A6B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D9C9B8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43A2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8DE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</a:t>
            </a:r>
            <a:r>
              <a:rPr sz="2100" b="1">
                <a:solidFill>
                  <a:srgbClr val="C43A2E"/>
                </a:solidFill>
                <a:latin typeface="汉仪正圆-75W" panose="00020600040101010101" charset="-122"/>
                <a:ea typeface="汉仪正圆-75W" panose="00020600040101010101" charset="-122"/>
              </a:rPr>
              <a:t>处处</a:t>
            </a:r>
            <a:r>
              <a:rPr sz="21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用乘法</a:t>
            </a:r>
            <a:endParaRPr sz="21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A"/>
                </a:solidFill>
                <a:latin typeface="汉仪正圆-75W" panose="00020600040101010101" charset="-122"/>
                <a:ea typeface="汉仪正圆-75W" panose="00020600040101010101" charset="-122"/>
              </a:rPr>
              <a:t>用乘法解决传统文化中的实际问题</a:t>
            </a:r>
            <a:endParaRPr sz="1350">
              <a:solidFill>
                <a:srgbClr val="7A6B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870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古人数数有智慧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4343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从结绳记事到乘法启蒙，数学智慧代代相传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走进古人的计数世界，发现乘法的秘密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906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6046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6097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764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3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C43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196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古人结绳探乘法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6f4f965-8760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39" r="339"/>
          <a:stretch>
            <a:fillRect/>
          </a:stretch>
        </p:blipFill>
        <p:spPr>
          <a:xfrm>
            <a:off x="571500" y="1104900"/>
            <a:ext cx="11049000" cy="18002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3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15"/>
                </a:lnTo>
                <a:cubicBezTo>
                  <a:pt x="17400" y="2781"/>
                  <a:pt x="17346" y="2835"/>
                  <a:pt x="17280" y="2835"/>
                </a:cubicBezTo>
                <a:lnTo>
                  <a:pt x="120" y="2835"/>
                </a:lnTo>
                <a:cubicBezTo>
                  <a:pt x="54" y="2835"/>
                  <a:pt x="0" y="2781"/>
                  <a:pt x="0" y="27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8" name="任意多边形 27"/>
          <p:cNvSpPr/>
          <p:nvPr>
            <p:custDataLst>
              <p:tags r:id="rId4"/>
            </p:custDataLst>
          </p:nvPr>
        </p:nvSpPr>
        <p:spPr>
          <a:xfrm>
            <a:off x="571500" y="6095365"/>
            <a:ext cx="11049000" cy="381000"/>
          </a:xfrm>
          <a:custGeom>
            <a:avLst/>
            <a:gdLst>
              <a:gd name="sw" fmla="*/ 1 w 17400"/>
              <a:gd name="sh" fmla="*/ 1 h 600"/>
              <a:gd name="mins" fmla="min sw sh"/>
              <a:gd name="dsw" fmla="+- 0 sw mins"/>
              <a:gd name="dsh" fmla="+- 0 sh mins"/>
              <a:gd name="p0x0" fmla="*/ 120 w 17400"/>
              <a:gd name="p0y0" fmla="*/ 0 h 600"/>
              <a:gd name="p0x1" fmla="*/ 17280 w 17400"/>
              <a:gd name="p0y1" fmla="*/ 0 h 600"/>
              <a:gd name="p0x2" fmla="*/ 17346 w 17400"/>
              <a:gd name="p0y2" fmla="*/ 0 h 600"/>
              <a:gd name="p0x3" fmla="*/ 17400 w 17400"/>
              <a:gd name="p0y3" fmla="*/ 53 h 600"/>
              <a:gd name="p0x4" fmla="*/ 17400 w 17400"/>
              <a:gd name="p0y4" fmla="*/ 120 h 600"/>
              <a:gd name="p0x5" fmla="*/ 17400 w 17400"/>
              <a:gd name="p0y5" fmla="*/ 480 h 600"/>
              <a:gd name="p0x6" fmla="*/ 17400 w 17400"/>
              <a:gd name="p0y6" fmla="*/ 546 h 600"/>
              <a:gd name="p0x7" fmla="*/ 17346 w 17400"/>
              <a:gd name="p0y7" fmla="*/ 600 h 600"/>
              <a:gd name="p0x8" fmla="*/ 17280 w 17400"/>
              <a:gd name="p0y8" fmla="*/ 600 h 600"/>
              <a:gd name="p0x9" fmla="*/ 120 w 17400"/>
              <a:gd name="p0y9" fmla="*/ 600 h 600"/>
              <a:gd name="p0x10" fmla="*/ 53 w 17400"/>
              <a:gd name="p0y10" fmla="*/ 600 h 600"/>
              <a:gd name="p0x11" fmla="*/ 0 w 17400"/>
              <a:gd name="p0y11" fmla="*/ 546 h 600"/>
              <a:gd name="p0x12" fmla="*/ 0 w 17400"/>
              <a:gd name="p0y12" fmla="*/ 480 h 600"/>
              <a:gd name="p0x13" fmla="*/ 0 w 17400"/>
              <a:gd name="p0y13" fmla="*/ 120 h 600"/>
              <a:gd name="p0x14" fmla="*/ 0 w 17400"/>
              <a:gd name="p0y14" fmla="*/ 53 h 600"/>
              <a:gd name="p0x15" fmla="*/ 53 w 17400"/>
              <a:gd name="p0y15" fmla="*/ 0 h 600"/>
              <a:gd name="p0x16" fmla="*/ 120 w 174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4467149" y="6172124"/>
            <a:ext cx="34290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7A1C16"/>
                </a:solidFill>
                <a:latin typeface="汉仪正圆-45W" panose="00020600040101010101" charset="-122"/>
                <a:ea typeface="汉仪正圆-45W" panose="00020600040101010101" charset="-122"/>
              </a:rPr>
              <a:t>当每份同样多时，连加算式可以变得更简洁</a:t>
            </a:r>
            <a:endParaRPr sz="1350" b="1">
              <a:solidFill>
                <a:srgbClr val="7A1C1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3138170"/>
            <a:ext cx="5457825" cy="1233170"/>
          </a:xfrm>
          <a:custGeom>
            <a:avLst/>
            <a:gdLst>
              <a:gd name="sw" fmla="*/ 1 w 8595"/>
              <a:gd name="sh" fmla="*/ 1 h 1941"/>
              <a:gd name="mins" fmla="min sw sh"/>
              <a:gd name="dsw" fmla="+- 0 sw mins"/>
              <a:gd name="dsh" fmla="+- 0 sh mins"/>
              <a:gd name="p0x0" fmla="*/ 120 w 8595"/>
              <a:gd name="p0y0" fmla="*/ 0 h 1941"/>
              <a:gd name="p0x1" fmla="*/ 8475 w 8595"/>
              <a:gd name="p0y1" fmla="*/ 0 h 1941"/>
              <a:gd name="p0x2" fmla="*/ 8541 w 8595"/>
              <a:gd name="p0y2" fmla="*/ 0 h 1941"/>
              <a:gd name="p0x3" fmla="*/ 8595 w 8595"/>
              <a:gd name="p0y3" fmla="*/ 53 h 1941"/>
              <a:gd name="p0x4" fmla="*/ 8595 w 8595"/>
              <a:gd name="p0y4" fmla="*/ 120 h 1941"/>
              <a:gd name="p0x5" fmla="*/ 8595 w 8595"/>
              <a:gd name="p0y5" fmla="*/ 1821 h 1941"/>
              <a:gd name="p0x6" fmla="*/ 8595 w 8595"/>
              <a:gd name="p0y6" fmla="*/ 1888 h 1941"/>
              <a:gd name="p0x7" fmla="*/ 8541 w 8595"/>
              <a:gd name="p0y7" fmla="*/ 1941 h 1941"/>
              <a:gd name="p0x8" fmla="*/ 8475 w 8595"/>
              <a:gd name="p0y8" fmla="*/ 1941 h 1941"/>
              <a:gd name="p0x9" fmla="*/ 120 w 8595"/>
              <a:gd name="p0y9" fmla="*/ 1941 h 1941"/>
              <a:gd name="p0x10" fmla="*/ 53 w 8595"/>
              <a:gd name="p0y10" fmla="*/ 1941 h 1941"/>
              <a:gd name="p0x11" fmla="*/ 0 w 8595"/>
              <a:gd name="p0y11" fmla="*/ 1888 h 1941"/>
              <a:gd name="p0x12" fmla="*/ 0 w 8595"/>
              <a:gd name="p0y12" fmla="*/ 1821 h 1941"/>
              <a:gd name="p0x13" fmla="*/ 0 w 8595"/>
              <a:gd name="p0y13" fmla="*/ 120 h 1941"/>
              <a:gd name="p0x14" fmla="*/ 0 w 8595"/>
              <a:gd name="p0y14" fmla="*/ 53 h 1941"/>
              <a:gd name="p0x15" fmla="*/ 53 w 8595"/>
              <a:gd name="p0y15" fmla="*/ 0 h 1941"/>
              <a:gd name="p0x16" fmla="*/ 120 w 8595"/>
              <a:gd name="p0y16" fmla="*/ 0 h 19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95325" y="33928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797560" y="3507105"/>
            <a:ext cx="213995" cy="1905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228725" y="3325435"/>
            <a:ext cx="2286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结绳记事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228725" y="3664525"/>
            <a:ext cx="2438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古人用每根绳子上的结数记录数量</a:t>
            </a:r>
            <a:endParaRPr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1152525" y="3940750"/>
            <a:ext cx="209155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每堆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块糖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，有这样的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堆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6157595" y="3138170"/>
            <a:ext cx="5457825" cy="1233170"/>
          </a:xfrm>
          <a:custGeom>
            <a:avLst/>
            <a:gdLst>
              <a:gd name="sw" fmla="*/ 1 w 8595"/>
              <a:gd name="sh" fmla="*/ 1 h 1941"/>
              <a:gd name="mins" fmla="min sw sh"/>
              <a:gd name="dsw" fmla="+- 0 sw mins"/>
              <a:gd name="dsh" fmla="+- 0 sh mins"/>
              <a:gd name="p0x0" fmla="*/ 120 w 8595"/>
              <a:gd name="p0y0" fmla="*/ 0 h 1941"/>
              <a:gd name="p0x1" fmla="*/ 8475 w 8595"/>
              <a:gd name="p0y1" fmla="*/ 0 h 1941"/>
              <a:gd name="p0x2" fmla="*/ 8541 w 8595"/>
              <a:gd name="p0y2" fmla="*/ 0 h 1941"/>
              <a:gd name="p0x3" fmla="*/ 8595 w 8595"/>
              <a:gd name="p0y3" fmla="*/ 53 h 1941"/>
              <a:gd name="p0x4" fmla="*/ 8595 w 8595"/>
              <a:gd name="p0y4" fmla="*/ 120 h 1941"/>
              <a:gd name="p0x5" fmla="*/ 8595 w 8595"/>
              <a:gd name="p0y5" fmla="*/ 1821 h 1941"/>
              <a:gd name="p0x6" fmla="*/ 8595 w 8595"/>
              <a:gd name="p0y6" fmla="*/ 1888 h 1941"/>
              <a:gd name="p0x7" fmla="*/ 8541 w 8595"/>
              <a:gd name="p0y7" fmla="*/ 1941 h 1941"/>
              <a:gd name="p0x8" fmla="*/ 8475 w 8595"/>
              <a:gd name="p0y8" fmla="*/ 1941 h 1941"/>
              <a:gd name="p0x9" fmla="*/ 120 w 8595"/>
              <a:gd name="p0y9" fmla="*/ 1941 h 1941"/>
              <a:gd name="p0x10" fmla="*/ 53 w 8595"/>
              <a:gd name="p0y10" fmla="*/ 1941 h 1941"/>
              <a:gd name="p0x11" fmla="*/ 0 w 8595"/>
              <a:gd name="p0y11" fmla="*/ 1888 h 1941"/>
              <a:gd name="p0x12" fmla="*/ 0 w 8595"/>
              <a:gd name="p0y12" fmla="*/ 1821 h 1941"/>
              <a:gd name="p0x13" fmla="*/ 0 w 8595"/>
              <a:gd name="p0y13" fmla="*/ 120 h 1941"/>
              <a:gd name="p0x14" fmla="*/ 0 w 8595"/>
              <a:gd name="p0y14" fmla="*/ 53 h 1941"/>
              <a:gd name="p0x15" fmla="*/ 53 w 8595"/>
              <a:gd name="p0y15" fmla="*/ 0 h 1941"/>
              <a:gd name="p0x16" fmla="*/ 120 w 8595"/>
              <a:gd name="p0y16" fmla="*/ 0 h 19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6276975" y="33928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391275" y="3507105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6810375" y="3325435"/>
            <a:ext cx="1981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加法算式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6810375" y="3664525"/>
            <a:ext cx="2133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连加表示多个相同数量的累加</a:t>
            </a:r>
            <a:endParaRPr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6734175" y="3940750"/>
            <a:ext cx="47625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5+5+5=15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，表示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相加</a:t>
            </a:r>
            <a:endParaRPr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575945" y="4495165"/>
            <a:ext cx="3597275" cy="1481455"/>
          </a:xfrm>
          <a:custGeom>
            <a:avLst/>
            <a:gdLst>
              <a:gd name="sw" fmla="*/ 1 w 5664"/>
              <a:gd name="sh" fmla="*/ 1 h 2333"/>
              <a:gd name="mins" fmla="min sw sh"/>
              <a:gd name="dsw" fmla="+- 0 sw mins"/>
              <a:gd name="dsh" fmla="+- 0 sh mins"/>
              <a:gd name="p0x0" fmla="*/ 120 w 5664"/>
              <a:gd name="p0y0" fmla="*/ 0 h 2333"/>
              <a:gd name="p0x1" fmla="*/ 5544 w 5664"/>
              <a:gd name="p0y1" fmla="*/ 0 h 2333"/>
              <a:gd name="p0x2" fmla="*/ 5611 w 5664"/>
              <a:gd name="p0y2" fmla="*/ 0 h 2333"/>
              <a:gd name="p0x3" fmla="*/ 5664 w 5664"/>
              <a:gd name="p0y3" fmla="*/ 53 h 2333"/>
              <a:gd name="p0x4" fmla="*/ 5664 w 5664"/>
              <a:gd name="p0y4" fmla="*/ 120 h 2333"/>
              <a:gd name="p0x5" fmla="*/ 5664 w 5664"/>
              <a:gd name="p0y5" fmla="*/ 2213 h 2333"/>
              <a:gd name="p0x6" fmla="*/ 5664 w 5664"/>
              <a:gd name="p0y6" fmla="*/ 2279 h 2333"/>
              <a:gd name="p0x7" fmla="*/ 5611 w 5664"/>
              <a:gd name="p0y7" fmla="*/ 2333 h 2333"/>
              <a:gd name="p0x8" fmla="*/ 5544 w 5664"/>
              <a:gd name="p0y8" fmla="*/ 2333 h 2333"/>
              <a:gd name="p0x9" fmla="*/ 120 w 5664"/>
              <a:gd name="p0y9" fmla="*/ 2333 h 2333"/>
              <a:gd name="p0x10" fmla="*/ 53 w 5664"/>
              <a:gd name="p0y10" fmla="*/ 2333 h 2333"/>
              <a:gd name="p0x11" fmla="*/ 0 w 5664"/>
              <a:gd name="p0y11" fmla="*/ 2279 h 2333"/>
              <a:gd name="p0x12" fmla="*/ 0 w 5664"/>
              <a:gd name="p0y12" fmla="*/ 2213 h 2333"/>
              <a:gd name="p0x13" fmla="*/ 0 w 5664"/>
              <a:gd name="p0y13" fmla="*/ 120 h 2333"/>
              <a:gd name="p0x14" fmla="*/ 0 w 5664"/>
              <a:gd name="p0y14" fmla="*/ 53 h 2333"/>
              <a:gd name="p0x15" fmla="*/ 53 w 5664"/>
              <a:gd name="p0y15" fmla="*/ 0 h 2333"/>
              <a:gd name="p0x16" fmla="*/ 120 w 5664"/>
              <a:gd name="p0y16" fmla="*/ 0 h 23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95325" y="4901746"/>
            <a:ext cx="33591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宣传画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695325" y="5263696"/>
            <a:ext cx="2984525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张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宣传画，每张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个字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，一共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个字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4297045" y="4495165"/>
            <a:ext cx="3597275" cy="1481455"/>
          </a:xfrm>
          <a:custGeom>
            <a:avLst/>
            <a:gdLst>
              <a:gd name="sw" fmla="*/ 1 w 5664"/>
              <a:gd name="sh" fmla="*/ 1 h 2333"/>
              <a:gd name="mins" fmla="min sw sh"/>
              <a:gd name="dsw" fmla="+- 0 sw mins"/>
              <a:gd name="dsh" fmla="+- 0 sh mins"/>
              <a:gd name="p0x0" fmla="*/ 120 w 5664"/>
              <a:gd name="p0y0" fmla="*/ 0 h 2333"/>
              <a:gd name="p0x1" fmla="*/ 5544 w 5664"/>
              <a:gd name="p0y1" fmla="*/ 0 h 2333"/>
              <a:gd name="p0x2" fmla="*/ 5611 w 5664"/>
              <a:gd name="p0y2" fmla="*/ 0 h 2333"/>
              <a:gd name="p0x3" fmla="*/ 5664 w 5664"/>
              <a:gd name="p0y3" fmla="*/ 53 h 2333"/>
              <a:gd name="p0x4" fmla="*/ 5664 w 5664"/>
              <a:gd name="p0y4" fmla="*/ 120 h 2333"/>
              <a:gd name="p0x5" fmla="*/ 5664 w 5664"/>
              <a:gd name="p0y5" fmla="*/ 2213 h 2333"/>
              <a:gd name="p0x6" fmla="*/ 5664 w 5664"/>
              <a:gd name="p0y6" fmla="*/ 2279 h 2333"/>
              <a:gd name="p0x7" fmla="*/ 5611 w 5664"/>
              <a:gd name="p0y7" fmla="*/ 2333 h 2333"/>
              <a:gd name="p0x8" fmla="*/ 5544 w 5664"/>
              <a:gd name="p0y8" fmla="*/ 2333 h 2333"/>
              <a:gd name="p0x9" fmla="*/ 120 w 5664"/>
              <a:gd name="p0y9" fmla="*/ 2333 h 2333"/>
              <a:gd name="p0x10" fmla="*/ 53 w 5664"/>
              <a:gd name="p0y10" fmla="*/ 2333 h 2333"/>
              <a:gd name="p0x11" fmla="*/ 0 w 5664"/>
              <a:gd name="p0y11" fmla="*/ 2279 h 2333"/>
              <a:gd name="p0x12" fmla="*/ 0 w 5664"/>
              <a:gd name="p0y12" fmla="*/ 2213 h 2333"/>
              <a:gd name="p0x13" fmla="*/ 0 w 5664"/>
              <a:gd name="p0y13" fmla="*/ 120 h 2333"/>
              <a:gd name="p0x14" fmla="*/ 0 w 5664"/>
              <a:gd name="p0y14" fmla="*/ 53 h 2333"/>
              <a:gd name="p0x15" fmla="*/ 53 w 5664"/>
              <a:gd name="p0y15" fmla="*/ 0 h 2333"/>
              <a:gd name="p0x16" fmla="*/ 120 w 5664"/>
              <a:gd name="p0y16" fmla="*/ 0 h 23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4416399" y="4901746"/>
            <a:ext cx="33591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小青蛙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4416399" y="5263696"/>
            <a:ext cx="2988021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每次跳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格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，跳了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，一共跳了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格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8018145" y="4495165"/>
            <a:ext cx="3597275" cy="1481455"/>
          </a:xfrm>
          <a:custGeom>
            <a:avLst/>
            <a:gdLst>
              <a:gd name="sw" fmla="*/ 1 w 5664"/>
              <a:gd name="sh" fmla="*/ 1 h 2333"/>
              <a:gd name="mins" fmla="min sw sh"/>
              <a:gd name="dsw" fmla="+- 0 sw mins"/>
              <a:gd name="dsh" fmla="+- 0 sh mins"/>
              <a:gd name="p0x0" fmla="*/ 120 w 5664"/>
              <a:gd name="p0y0" fmla="*/ 0 h 2333"/>
              <a:gd name="p0x1" fmla="*/ 5544 w 5664"/>
              <a:gd name="p0y1" fmla="*/ 0 h 2333"/>
              <a:gd name="p0x2" fmla="*/ 5611 w 5664"/>
              <a:gd name="p0y2" fmla="*/ 0 h 2333"/>
              <a:gd name="p0x3" fmla="*/ 5664 w 5664"/>
              <a:gd name="p0y3" fmla="*/ 53 h 2333"/>
              <a:gd name="p0x4" fmla="*/ 5664 w 5664"/>
              <a:gd name="p0y4" fmla="*/ 120 h 2333"/>
              <a:gd name="p0x5" fmla="*/ 5664 w 5664"/>
              <a:gd name="p0y5" fmla="*/ 2213 h 2333"/>
              <a:gd name="p0x6" fmla="*/ 5664 w 5664"/>
              <a:gd name="p0y6" fmla="*/ 2279 h 2333"/>
              <a:gd name="p0x7" fmla="*/ 5611 w 5664"/>
              <a:gd name="p0y7" fmla="*/ 2333 h 2333"/>
              <a:gd name="p0x8" fmla="*/ 5544 w 5664"/>
              <a:gd name="p0y8" fmla="*/ 2333 h 2333"/>
              <a:gd name="p0x9" fmla="*/ 120 w 5664"/>
              <a:gd name="p0y9" fmla="*/ 2333 h 2333"/>
              <a:gd name="p0x10" fmla="*/ 53 w 5664"/>
              <a:gd name="p0y10" fmla="*/ 2333 h 2333"/>
              <a:gd name="p0x11" fmla="*/ 0 w 5664"/>
              <a:gd name="p0y11" fmla="*/ 2279 h 2333"/>
              <a:gd name="p0x12" fmla="*/ 0 w 5664"/>
              <a:gd name="p0y12" fmla="*/ 2213 h 2333"/>
              <a:gd name="p0x13" fmla="*/ 0 w 5664"/>
              <a:gd name="p0y13" fmla="*/ 120 h 2333"/>
              <a:gd name="p0x14" fmla="*/ 0 w 5664"/>
              <a:gd name="p0y14" fmla="*/ 53 h 2333"/>
              <a:gd name="p0x15" fmla="*/ 53 w 5664"/>
              <a:gd name="p0y15" fmla="*/ 0 h 2333"/>
              <a:gd name="p0x16" fmla="*/ 120 w 5664"/>
              <a:gd name="p0y16" fmla="*/ 0 h 23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8137474" y="4901746"/>
            <a:ext cx="33591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排列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8137474" y="5263696"/>
            <a:ext cx="2302221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每行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，有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，一共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相同加数变乘法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"/>
            </p:custDataLst>
          </p:nvPr>
        </p:nvSpPr>
        <p:spPr>
          <a:xfrm>
            <a:off x="647700" y="5261686"/>
            <a:ext cx="306124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</a:rPr>
              <a:t>乘号</a:t>
            </a: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×</a:t>
            </a:r>
            <a:r>
              <a:rPr lang="zh-CN"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读作</a:t>
            </a:r>
            <a:r>
              <a:rPr lang="en-US" altLang="zh-CN"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</a:t>
            </a:r>
            <a:r>
              <a:rPr lang="en-US" altLang="zh-CN"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；</a:t>
            </a: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</a:rPr>
              <a:t>是</a:t>
            </a: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乘数</a:t>
            </a:r>
            <a:r>
              <a:rPr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r>
              <a:rPr sz="1350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</a:rPr>
              <a:t>是</a:t>
            </a: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积</a:t>
            </a:r>
            <a:endParaRPr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754380"/>
          </a:xfrm>
          <a:custGeom>
            <a:avLst/>
            <a:gdLst>
              <a:gd name="sw" fmla="*/ 1 w 17400"/>
              <a:gd name="sh" fmla="*/ 1 h 1188"/>
              <a:gd name="mins" fmla="min sw sh"/>
              <a:gd name="dsw" fmla="+- 0 sw mins"/>
              <a:gd name="dsh" fmla="+- 0 sh mins"/>
              <a:gd name="p0x0" fmla="*/ 120 w 17400"/>
              <a:gd name="p0y0" fmla="*/ 0 h 1188"/>
              <a:gd name="p0x1" fmla="*/ 17280 w 17400"/>
              <a:gd name="p0y1" fmla="*/ 0 h 1188"/>
              <a:gd name="p0x2" fmla="*/ 17346 w 17400"/>
              <a:gd name="p0y2" fmla="*/ 0 h 1188"/>
              <a:gd name="p0x3" fmla="*/ 17400 w 17400"/>
              <a:gd name="p0y3" fmla="*/ 53 h 1188"/>
              <a:gd name="p0x4" fmla="*/ 17400 w 17400"/>
              <a:gd name="p0y4" fmla="*/ 120 h 1188"/>
              <a:gd name="p0x5" fmla="*/ 17400 w 17400"/>
              <a:gd name="p0y5" fmla="*/ 1068 h 1188"/>
              <a:gd name="p0x6" fmla="*/ 17400 w 17400"/>
              <a:gd name="p0y6" fmla="*/ 1134 h 1188"/>
              <a:gd name="p0x7" fmla="*/ 17346 w 17400"/>
              <a:gd name="p0y7" fmla="*/ 1188 h 1188"/>
              <a:gd name="p0x8" fmla="*/ 17280 w 17400"/>
              <a:gd name="p0y8" fmla="*/ 1188 h 1188"/>
              <a:gd name="p0x9" fmla="*/ 120 w 17400"/>
              <a:gd name="p0y9" fmla="*/ 1188 h 1188"/>
              <a:gd name="p0x10" fmla="*/ 53 w 17400"/>
              <a:gd name="p0y10" fmla="*/ 1188 h 1188"/>
              <a:gd name="p0x11" fmla="*/ 0 w 17400"/>
              <a:gd name="p0y11" fmla="*/ 1134 h 1188"/>
              <a:gd name="p0x12" fmla="*/ 0 w 17400"/>
              <a:gd name="p0y12" fmla="*/ 1068 h 1188"/>
              <a:gd name="p0x13" fmla="*/ 0 w 17400"/>
              <a:gd name="p0y13" fmla="*/ 120 h 1188"/>
              <a:gd name="p0x14" fmla="*/ 0 w 17400"/>
              <a:gd name="p0y14" fmla="*/ 53 h 1188"/>
              <a:gd name="p0x15" fmla="*/ 53 w 17400"/>
              <a:gd name="p0y15" fmla="*/ 0 h 1188"/>
              <a:gd name="p0x16" fmla="*/ 120 w 17400"/>
              <a:gd name="p0y16" fmla="*/ 0 h 11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23994"/>
            <a:ext cx="667725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古人赶集时，每串糖葫芦有</a:t>
            </a:r>
            <a:r>
              <a:rPr lang="en-US" b="1" spc="-18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b="1" spc="-18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</a:t>
            </a: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山楂，买了</a:t>
            </a:r>
            <a:r>
              <a:rPr lang="en-US" b="1" spc="-18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b="1" spc="-18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串</a:t>
            </a: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，一共多少颗？</a:t>
            </a:r>
            <a:endParaRPr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035175"/>
            <a:ext cx="5419725" cy="2112645"/>
          </a:xfrm>
          <a:custGeom>
            <a:avLst/>
            <a:gdLst>
              <a:gd name="sw" fmla="*/ 1 w 8535"/>
              <a:gd name="sh" fmla="*/ 1 h 3327"/>
              <a:gd name="mins" fmla="min sw sh"/>
              <a:gd name="dsw" fmla="+- 0 sw mins"/>
              <a:gd name="dsh" fmla="+- 0 sh mins"/>
              <a:gd name="p0x0" fmla="*/ 120 w 8535"/>
              <a:gd name="p0y0" fmla="*/ 0 h 3327"/>
              <a:gd name="p0x1" fmla="*/ 8415 w 8535"/>
              <a:gd name="p0y1" fmla="*/ 0 h 3327"/>
              <a:gd name="p0x2" fmla="*/ 8481 w 8535"/>
              <a:gd name="p0y2" fmla="*/ 0 h 3327"/>
              <a:gd name="p0x3" fmla="*/ 8535 w 8535"/>
              <a:gd name="p0y3" fmla="*/ 53 h 3327"/>
              <a:gd name="p0x4" fmla="*/ 8535 w 8535"/>
              <a:gd name="p0y4" fmla="*/ 120 h 3327"/>
              <a:gd name="p0x5" fmla="*/ 8535 w 8535"/>
              <a:gd name="p0y5" fmla="*/ 3207 h 3327"/>
              <a:gd name="p0x6" fmla="*/ 8535 w 8535"/>
              <a:gd name="p0y6" fmla="*/ 3273 h 3327"/>
              <a:gd name="p0x7" fmla="*/ 8481 w 8535"/>
              <a:gd name="p0y7" fmla="*/ 3327 h 3327"/>
              <a:gd name="p0x8" fmla="*/ 8415 w 8535"/>
              <a:gd name="p0y8" fmla="*/ 3327 h 3327"/>
              <a:gd name="p0x9" fmla="*/ 120 w 8535"/>
              <a:gd name="p0y9" fmla="*/ 3327 h 3327"/>
              <a:gd name="p0x10" fmla="*/ 53 w 8535"/>
              <a:gd name="p0y10" fmla="*/ 3327 h 3327"/>
              <a:gd name="p0x11" fmla="*/ 0 w 8535"/>
              <a:gd name="p0y11" fmla="*/ 3273 h 3327"/>
              <a:gd name="p0x12" fmla="*/ 0 w 8535"/>
              <a:gd name="p0y12" fmla="*/ 3207 h 3327"/>
              <a:gd name="p0x13" fmla="*/ 0 w 8535"/>
              <a:gd name="p0y13" fmla="*/ 120 h 3327"/>
              <a:gd name="p0x14" fmla="*/ 0 w 8535"/>
              <a:gd name="p0y14" fmla="*/ 53 h 3327"/>
              <a:gd name="p0x15" fmla="*/ 53 w 8535"/>
              <a:gd name="p0y15" fmla="*/ 0 h 3327"/>
              <a:gd name="p0x16" fmla="*/ 120 w 8535"/>
              <a:gd name="p0y16" fmla="*/ 0 h 33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2139344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核心算法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95325" y="27108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3747af08-8760-11f1-89e8-a6434c936643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6" b="6"/>
          <a:stretch>
            <a:fillRect/>
          </a:stretch>
        </p:blipFill>
        <p:spPr>
          <a:xfrm>
            <a:off x="752475" y="2767965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038225" y="2717968"/>
            <a:ext cx="9997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相加</a:t>
            </a:r>
            <a:endParaRPr lang="zh-CN" altLang="en-US" sz="15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2039760" y="3053724"/>
            <a:ext cx="145568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+</a:t>
            </a:r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+</a:t>
            </a:r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endParaRPr sz="21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343056" y="3115637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3628873" y="3053724"/>
            <a:ext cx="117030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×</a:t>
            </a:r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12</a:t>
            </a:r>
            <a:endParaRPr sz="21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695325" y="35248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3747af8e-8760-11f1-89e8-a6434c93664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214" b="214"/>
          <a:stretch>
            <a:fillRect/>
          </a:stretch>
        </p:blipFill>
        <p:spPr>
          <a:xfrm>
            <a:off x="752475" y="358203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038225" y="3532356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或</a:t>
            </a:r>
            <a:endParaRPr sz="15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304925" y="3482349"/>
            <a:ext cx="161195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</a:t>
            </a:r>
            <a:r>
              <a:rPr lang="zh-CN" altLang="en-US"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12</a:t>
            </a:r>
            <a:endParaRPr lang="en-US" altLang="zh-CN" sz="21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575945" y="4271645"/>
            <a:ext cx="2647950" cy="885825"/>
          </a:xfrm>
          <a:custGeom>
            <a:avLst/>
            <a:gdLst>
              <a:gd name="sw" fmla="*/ 1 w 4170"/>
              <a:gd name="sh" fmla="*/ 1 h 1395"/>
              <a:gd name="mins" fmla="min sw sh"/>
              <a:gd name="dsw" fmla="+- 0 sw mins"/>
              <a:gd name="dsh" fmla="+- 0 sh mins"/>
              <a:gd name="p0x0" fmla="*/ 120 w 4170"/>
              <a:gd name="p0y0" fmla="*/ 0 h 1395"/>
              <a:gd name="p0x1" fmla="*/ 4050 w 4170"/>
              <a:gd name="p0y1" fmla="*/ 0 h 1395"/>
              <a:gd name="p0x2" fmla="*/ 4116 w 4170"/>
              <a:gd name="p0y2" fmla="*/ 0 h 1395"/>
              <a:gd name="p0x3" fmla="*/ 4170 w 4170"/>
              <a:gd name="p0y3" fmla="*/ 53 h 1395"/>
              <a:gd name="p0x4" fmla="*/ 4170 w 4170"/>
              <a:gd name="p0y4" fmla="*/ 120 h 1395"/>
              <a:gd name="p0x5" fmla="*/ 4170 w 4170"/>
              <a:gd name="p0y5" fmla="*/ 1275 h 1395"/>
              <a:gd name="p0x6" fmla="*/ 4170 w 4170"/>
              <a:gd name="p0y6" fmla="*/ 1341 h 1395"/>
              <a:gd name="p0x7" fmla="*/ 4116 w 4170"/>
              <a:gd name="p0y7" fmla="*/ 1395 h 1395"/>
              <a:gd name="p0x8" fmla="*/ 4050 w 4170"/>
              <a:gd name="p0y8" fmla="*/ 1395 h 1395"/>
              <a:gd name="p0x9" fmla="*/ 120 w 4170"/>
              <a:gd name="p0y9" fmla="*/ 1395 h 1395"/>
              <a:gd name="p0x10" fmla="*/ 53 w 4170"/>
              <a:gd name="p0y10" fmla="*/ 1395 h 1395"/>
              <a:gd name="p0x11" fmla="*/ 0 w 4170"/>
              <a:gd name="p0y11" fmla="*/ 1341 h 1395"/>
              <a:gd name="p0x12" fmla="*/ 0 w 4170"/>
              <a:gd name="p0y12" fmla="*/ 1275 h 1395"/>
              <a:gd name="p0x13" fmla="*/ 0 w 4170"/>
              <a:gd name="p0y13" fmla="*/ 120 h 1395"/>
              <a:gd name="p0x14" fmla="*/ 0 w 4170"/>
              <a:gd name="p0y14" fmla="*/ 53 h 1395"/>
              <a:gd name="p0x15" fmla="*/ 53 w 4170"/>
              <a:gd name="p0y15" fmla="*/ 0 h 1395"/>
              <a:gd name="p0x16" fmla="*/ 120 w 4170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131465" y="4391101"/>
            <a:ext cx="1842268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24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4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12</a:t>
            </a:r>
            <a:endParaRPr lang="en-US" altLang="zh-CN" sz="24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424140" y="4838776"/>
            <a:ext cx="11046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乘数×乘数</a:t>
            </a:r>
            <a:r>
              <a:rPr lang="en-US" altLang="zh-CN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</a:t>
            </a:r>
            <a:r>
              <a:rPr lang="zh-CN" altLang="en-US"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积</a:t>
            </a:r>
            <a:endParaRPr lang="zh-CN" altLang="en-US"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3347720" y="4271645"/>
            <a:ext cx="2647950" cy="885825"/>
          </a:xfrm>
          <a:custGeom>
            <a:avLst/>
            <a:gdLst>
              <a:gd name="sw" fmla="*/ 1 w 4170"/>
              <a:gd name="sh" fmla="*/ 1 h 1395"/>
              <a:gd name="mins" fmla="min sw sh"/>
              <a:gd name="dsw" fmla="+- 0 sw mins"/>
              <a:gd name="dsh" fmla="+- 0 sh mins"/>
              <a:gd name="p0x0" fmla="*/ 120 w 4170"/>
              <a:gd name="p0y0" fmla="*/ 0 h 1395"/>
              <a:gd name="p0x1" fmla="*/ 4050 w 4170"/>
              <a:gd name="p0y1" fmla="*/ 0 h 1395"/>
              <a:gd name="p0x2" fmla="*/ 4116 w 4170"/>
              <a:gd name="p0y2" fmla="*/ 0 h 1395"/>
              <a:gd name="p0x3" fmla="*/ 4170 w 4170"/>
              <a:gd name="p0y3" fmla="*/ 53 h 1395"/>
              <a:gd name="p0x4" fmla="*/ 4170 w 4170"/>
              <a:gd name="p0y4" fmla="*/ 120 h 1395"/>
              <a:gd name="p0x5" fmla="*/ 4170 w 4170"/>
              <a:gd name="p0y5" fmla="*/ 1275 h 1395"/>
              <a:gd name="p0x6" fmla="*/ 4170 w 4170"/>
              <a:gd name="p0y6" fmla="*/ 1341 h 1395"/>
              <a:gd name="p0x7" fmla="*/ 4116 w 4170"/>
              <a:gd name="p0y7" fmla="*/ 1395 h 1395"/>
              <a:gd name="p0x8" fmla="*/ 4050 w 4170"/>
              <a:gd name="p0y8" fmla="*/ 1395 h 1395"/>
              <a:gd name="p0x9" fmla="*/ 120 w 4170"/>
              <a:gd name="p0y9" fmla="*/ 1395 h 1395"/>
              <a:gd name="p0x10" fmla="*/ 53 w 4170"/>
              <a:gd name="p0y10" fmla="*/ 1395 h 1395"/>
              <a:gd name="p0x11" fmla="*/ 0 w 4170"/>
              <a:gd name="p0y11" fmla="*/ 1341 h 1395"/>
              <a:gd name="p0x12" fmla="*/ 0 w 4170"/>
              <a:gd name="p0y12" fmla="*/ 1275 h 1395"/>
              <a:gd name="p0x13" fmla="*/ 0 w 4170"/>
              <a:gd name="p0y13" fmla="*/ 120 h 1395"/>
              <a:gd name="p0x14" fmla="*/ 0 w 4170"/>
              <a:gd name="p0y14" fmla="*/ 53 h 1395"/>
              <a:gd name="p0x15" fmla="*/ 53 w 4170"/>
              <a:gd name="p0y15" fmla="*/ 0 h 1395"/>
              <a:gd name="p0x16" fmla="*/ 120 w 4170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3903240" y="4391101"/>
            <a:ext cx="1842268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</a:t>
            </a:r>
            <a:r>
              <a:rPr lang="zh-CN" altLang="en-US" sz="24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4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12</a:t>
            </a:r>
            <a:endParaRPr lang="en-US" altLang="zh-CN" sz="24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4214736" y="4838776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交换乘数位置</a:t>
            </a:r>
            <a:endParaRPr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6195695" y="2035175"/>
            <a:ext cx="5419725" cy="1703070"/>
          </a:xfrm>
          <a:custGeom>
            <a:avLst/>
            <a:gdLst>
              <a:gd name="sw" fmla="*/ 1 w 8535"/>
              <a:gd name="sh" fmla="*/ 1 h 2682"/>
              <a:gd name="mins" fmla="min sw sh"/>
              <a:gd name="dsw" fmla="+- 0 sw mins"/>
              <a:gd name="dsh" fmla="+- 0 sh mins"/>
              <a:gd name="p0x0" fmla="*/ 120 w 8535"/>
              <a:gd name="p0y0" fmla="*/ 0 h 2682"/>
              <a:gd name="p0x1" fmla="*/ 8415 w 8535"/>
              <a:gd name="p0y1" fmla="*/ 0 h 2682"/>
              <a:gd name="p0x2" fmla="*/ 8481 w 8535"/>
              <a:gd name="p0y2" fmla="*/ 0 h 2682"/>
              <a:gd name="p0x3" fmla="*/ 8535 w 8535"/>
              <a:gd name="p0y3" fmla="*/ 53 h 2682"/>
              <a:gd name="p0x4" fmla="*/ 8535 w 8535"/>
              <a:gd name="p0y4" fmla="*/ 120 h 2682"/>
              <a:gd name="p0x5" fmla="*/ 8535 w 8535"/>
              <a:gd name="p0y5" fmla="*/ 2562 h 2682"/>
              <a:gd name="p0x6" fmla="*/ 8535 w 8535"/>
              <a:gd name="p0y6" fmla="*/ 2628 h 2682"/>
              <a:gd name="p0x7" fmla="*/ 8481 w 8535"/>
              <a:gd name="p0y7" fmla="*/ 2682 h 2682"/>
              <a:gd name="p0x8" fmla="*/ 8415 w 8535"/>
              <a:gd name="p0y8" fmla="*/ 2682 h 2682"/>
              <a:gd name="p0x9" fmla="*/ 120 w 8535"/>
              <a:gd name="p0y9" fmla="*/ 2682 h 2682"/>
              <a:gd name="p0x10" fmla="*/ 53 w 8535"/>
              <a:gd name="p0y10" fmla="*/ 2682 h 2682"/>
              <a:gd name="p0x11" fmla="*/ 0 w 8535"/>
              <a:gd name="p0y11" fmla="*/ 2628 h 2682"/>
              <a:gd name="p0x12" fmla="*/ 0 w 8535"/>
              <a:gd name="p0y12" fmla="*/ 2562 h 2682"/>
              <a:gd name="p0x13" fmla="*/ 0 w 8535"/>
              <a:gd name="p0y13" fmla="*/ 120 h 2682"/>
              <a:gd name="p0x14" fmla="*/ 0 w 8535"/>
              <a:gd name="p0y14" fmla="*/ 53 h 2682"/>
              <a:gd name="p0x15" fmla="*/ 53 w 8535"/>
              <a:gd name="p0y15" fmla="*/ 0 h 2682"/>
              <a:gd name="p0x16" fmla="*/ 120 w 8535"/>
              <a:gd name="p0y16" fmla="*/ 0 h 26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6315075" y="2139344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摆渡车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6315075" y="26746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747afa9-8760-11f1-89e8-a6434c936643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318" b="318"/>
          <a:stretch>
            <a:fillRect/>
          </a:stretch>
        </p:blipFill>
        <p:spPr>
          <a:xfrm>
            <a:off x="6372225" y="273177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6657975" y="2567949"/>
            <a:ext cx="246340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小飞机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6657975" y="2820362"/>
            <a:ext cx="26348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4=8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（人），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架，每架坐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6315075" y="3194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3747b15c-8760-11f1-89e8-a6434c936643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110" b="110"/>
          <a:stretch>
            <a:fillRect/>
          </a:stretch>
        </p:blipFill>
        <p:spPr>
          <a:xfrm>
            <a:off x="6372225" y="325120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6657975" y="3087062"/>
            <a:ext cx="246340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小船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6657975" y="3339474"/>
            <a:ext cx="26348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3=9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（人），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条，每条坐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6195695" y="3843020"/>
            <a:ext cx="5419725" cy="1703070"/>
          </a:xfrm>
          <a:custGeom>
            <a:avLst/>
            <a:gdLst>
              <a:gd name="sw" fmla="*/ 1 w 8535"/>
              <a:gd name="sh" fmla="*/ 1 h 2682"/>
              <a:gd name="mins" fmla="min sw sh"/>
              <a:gd name="dsw" fmla="+- 0 sw mins"/>
              <a:gd name="dsh" fmla="+- 0 sh mins"/>
              <a:gd name="p0x0" fmla="*/ 120 w 8535"/>
              <a:gd name="p0y0" fmla="*/ 0 h 2682"/>
              <a:gd name="p0x1" fmla="*/ 8415 w 8535"/>
              <a:gd name="p0y1" fmla="*/ 0 h 2682"/>
              <a:gd name="p0x2" fmla="*/ 8481 w 8535"/>
              <a:gd name="p0y2" fmla="*/ 0 h 2682"/>
              <a:gd name="p0x3" fmla="*/ 8535 w 8535"/>
              <a:gd name="p0y3" fmla="*/ 53 h 2682"/>
              <a:gd name="p0x4" fmla="*/ 8535 w 8535"/>
              <a:gd name="p0y4" fmla="*/ 120 h 2682"/>
              <a:gd name="p0x5" fmla="*/ 8535 w 8535"/>
              <a:gd name="p0y5" fmla="*/ 2562 h 2682"/>
              <a:gd name="p0x6" fmla="*/ 8535 w 8535"/>
              <a:gd name="p0y6" fmla="*/ 2628 h 2682"/>
              <a:gd name="p0x7" fmla="*/ 8481 w 8535"/>
              <a:gd name="p0y7" fmla="*/ 2682 h 2682"/>
              <a:gd name="p0x8" fmla="*/ 8415 w 8535"/>
              <a:gd name="p0y8" fmla="*/ 2682 h 2682"/>
              <a:gd name="p0x9" fmla="*/ 120 w 8535"/>
              <a:gd name="p0y9" fmla="*/ 2682 h 2682"/>
              <a:gd name="p0x10" fmla="*/ 53 w 8535"/>
              <a:gd name="p0y10" fmla="*/ 2682 h 2682"/>
              <a:gd name="p0x11" fmla="*/ 0 w 8535"/>
              <a:gd name="p0y11" fmla="*/ 2628 h 2682"/>
              <a:gd name="p0x12" fmla="*/ 0 w 8535"/>
              <a:gd name="p0y12" fmla="*/ 2562 h 2682"/>
              <a:gd name="p0x13" fmla="*/ 0 w 8535"/>
              <a:gd name="p0y13" fmla="*/ 120 h 2682"/>
              <a:gd name="p0x14" fmla="*/ 0 w 8535"/>
              <a:gd name="p0y14" fmla="*/ 53 h 2682"/>
              <a:gd name="p0x15" fmla="*/ 53 w 8535"/>
              <a:gd name="p0y15" fmla="*/ 0 h 2682"/>
              <a:gd name="p0x16" fmla="*/ 120 w 8535"/>
              <a:gd name="p0y16" fmla="*/ 0 h 26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2"/>
            </p:custDataLst>
          </p:nvPr>
        </p:nvSpPr>
        <p:spPr>
          <a:xfrm>
            <a:off x="6315075" y="3947236"/>
            <a:ext cx="5181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改写练习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6315075" y="4604442"/>
            <a:ext cx="161702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3+3+3+3+3=15</a:t>
            </a:r>
            <a:endParaRPr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7817796" y="4616348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8065513" y="4604442"/>
            <a:ext cx="90376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5=15</a:t>
            </a:r>
            <a:endParaRPr lang="en-US" altLang="zh-CN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6"/>
            </p:custDataLst>
          </p:nvPr>
        </p:nvSpPr>
        <p:spPr>
          <a:xfrm>
            <a:off x="6315075" y="4894955"/>
            <a:ext cx="114151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5+5+5=15</a:t>
            </a:r>
            <a:endParaRPr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7"/>
            </p:custDataLst>
          </p:nvPr>
        </p:nvSpPr>
        <p:spPr>
          <a:xfrm>
            <a:off x="7342289" y="4906861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8"/>
            </p:custDataLst>
          </p:nvPr>
        </p:nvSpPr>
        <p:spPr>
          <a:xfrm>
            <a:off x="7590015" y="4894955"/>
            <a:ext cx="90376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3=15</a:t>
            </a:r>
            <a:endParaRPr lang="en-US" altLang="zh-CN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9"/>
            </p:custDataLst>
          </p:nvPr>
        </p:nvSpPr>
        <p:spPr>
          <a:xfrm>
            <a:off x="571500" y="5722620"/>
            <a:ext cx="11049000" cy="754380"/>
          </a:xfrm>
          <a:custGeom>
            <a:avLst/>
            <a:gdLst>
              <a:gd name="sw" fmla="*/ 1 w 17400"/>
              <a:gd name="sh" fmla="*/ 1 h 1188"/>
              <a:gd name="mins" fmla="min sw sh"/>
              <a:gd name="dsw" fmla="+- 0 sw mins"/>
              <a:gd name="dsh" fmla="+- 0 sh mins"/>
              <a:gd name="p0x0" fmla="*/ 120 w 17400"/>
              <a:gd name="p0y0" fmla="*/ 0 h 1188"/>
              <a:gd name="p0x1" fmla="*/ 17280 w 17400"/>
              <a:gd name="p0y1" fmla="*/ 0 h 1188"/>
              <a:gd name="p0x2" fmla="*/ 17346 w 17400"/>
              <a:gd name="p0y2" fmla="*/ 0 h 1188"/>
              <a:gd name="p0x3" fmla="*/ 17400 w 17400"/>
              <a:gd name="p0y3" fmla="*/ 53 h 1188"/>
              <a:gd name="p0x4" fmla="*/ 17400 w 17400"/>
              <a:gd name="p0y4" fmla="*/ 120 h 1188"/>
              <a:gd name="p0x5" fmla="*/ 17400 w 17400"/>
              <a:gd name="p0y5" fmla="*/ 1068 h 1188"/>
              <a:gd name="p0x6" fmla="*/ 17400 w 17400"/>
              <a:gd name="p0y6" fmla="*/ 1134 h 1188"/>
              <a:gd name="p0x7" fmla="*/ 17346 w 17400"/>
              <a:gd name="p0y7" fmla="*/ 1188 h 1188"/>
              <a:gd name="p0x8" fmla="*/ 17280 w 17400"/>
              <a:gd name="p0y8" fmla="*/ 1188 h 1188"/>
              <a:gd name="p0x9" fmla="*/ 120 w 17400"/>
              <a:gd name="p0y9" fmla="*/ 1188 h 1188"/>
              <a:gd name="p0x10" fmla="*/ 53 w 17400"/>
              <a:gd name="p0y10" fmla="*/ 1188 h 1188"/>
              <a:gd name="p0x11" fmla="*/ 0 w 17400"/>
              <a:gd name="p0y11" fmla="*/ 1134 h 1188"/>
              <a:gd name="p0x12" fmla="*/ 0 w 17400"/>
              <a:gd name="p0y12" fmla="*/ 1068 h 1188"/>
              <a:gd name="p0x13" fmla="*/ 0 w 17400"/>
              <a:gd name="p0y13" fmla="*/ 120 h 1188"/>
              <a:gd name="p0x14" fmla="*/ 0 w 17400"/>
              <a:gd name="p0y14" fmla="*/ 53 h 1188"/>
              <a:gd name="p0x15" fmla="*/ 53 w 17400"/>
              <a:gd name="p0y15" fmla="*/ 0 h 1188"/>
              <a:gd name="p0x16" fmla="*/ 120 w 17400"/>
              <a:gd name="p0y16" fmla="*/ 0 h 11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0"/>
            </p:custDataLst>
          </p:nvPr>
        </p:nvSpPr>
        <p:spPr>
          <a:xfrm>
            <a:off x="762000" y="5941762"/>
            <a:ext cx="3886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乘法让</a:t>
            </a:r>
            <a:r>
              <a:rPr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相同加数</a:t>
            </a: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的计算变得又快又准</a:t>
            </a:r>
            <a:endParaRPr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870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乘法口诀传千年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43438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乘法口诀是祖先留给我们的智慧结晶，已有两千多年历史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探索乘法的规律，传承千年口诀文化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906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6046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6097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764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3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C43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196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点子图中探乘理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438bd6a8-8760-11f1-96e0-5e678baf87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3" name="任意多边形 42"/>
          <p:cNvSpPr/>
          <p:nvPr>
            <p:custDataLst>
              <p:tags r:id="rId4"/>
            </p:custDataLst>
          </p:nvPr>
        </p:nvSpPr>
        <p:spPr>
          <a:xfrm>
            <a:off x="3533775" y="5762625"/>
            <a:ext cx="8086725" cy="714375"/>
          </a:xfrm>
          <a:custGeom>
            <a:avLst/>
            <a:gdLst>
              <a:gd name="sw" fmla="*/ 1 w 12735"/>
              <a:gd name="sh" fmla="*/ 1 h 1125"/>
              <a:gd name="mins" fmla="min sw sh"/>
              <a:gd name="dsw" fmla="+- 0 sw mins"/>
              <a:gd name="dsh" fmla="+- 0 sh mins"/>
              <a:gd name="p0x0" fmla="*/ 120 w 12735"/>
              <a:gd name="p0y0" fmla="*/ 0 h 1125"/>
              <a:gd name="p0x1" fmla="*/ 12615 w 12735"/>
              <a:gd name="p0y1" fmla="*/ 0 h 1125"/>
              <a:gd name="p0x2" fmla="*/ 12681 w 12735"/>
              <a:gd name="p0y2" fmla="*/ 0 h 1125"/>
              <a:gd name="p0x3" fmla="*/ 12735 w 12735"/>
              <a:gd name="p0y3" fmla="*/ 53 h 1125"/>
              <a:gd name="p0x4" fmla="*/ 12735 w 12735"/>
              <a:gd name="p0y4" fmla="*/ 120 h 1125"/>
              <a:gd name="p0x5" fmla="*/ 12735 w 12735"/>
              <a:gd name="p0y5" fmla="*/ 1005 h 1125"/>
              <a:gd name="p0x6" fmla="*/ 12735 w 12735"/>
              <a:gd name="p0y6" fmla="*/ 1071 h 1125"/>
              <a:gd name="p0x7" fmla="*/ 12681 w 12735"/>
              <a:gd name="p0y7" fmla="*/ 1125 h 1125"/>
              <a:gd name="p0x8" fmla="*/ 12615 w 12735"/>
              <a:gd name="p0y8" fmla="*/ 1125 h 1125"/>
              <a:gd name="p0x9" fmla="*/ 120 w 12735"/>
              <a:gd name="p0y9" fmla="*/ 1125 h 1125"/>
              <a:gd name="p0x10" fmla="*/ 53 w 12735"/>
              <a:gd name="p0y10" fmla="*/ 1125 h 1125"/>
              <a:gd name="p0x11" fmla="*/ 0 w 12735"/>
              <a:gd name="p0y11" fmla="*/ 1071 h 1125"/>
              <a:gd name="p0x12" fmla="*/ 0 w 12735"/>
              <a:gd name="p0y12" fmla="*/ 1005 h 1125"/>
              <a:gd name="p0x13" fmla="*/ 0 w 12735"/>
              <a:gd name="p0y13" fmla="*/ 120 h 1125"/>
              <a:gd name="p0x14" fmla="*/ 0 w 12735"/>
              <a:gd name="p0y14" fmla="*/ 53 h 1125"/>
              <a:gd name="p0x15" fmla="*/ 53 w 12735"/>
              <a:gd name="p0y15" fmla="*/ 0 h 1125"/>
              <a:gd name="p0x16" fmla="*/ 120 w 12735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5"/>
            </p:custDataLst>
          </p:nvPr>
        </p:nvSpPr>
        <p:spPr>
          <a:xfrm>
            <a:off x="4776788" y="5936933"/>
            <a:ext cx="5600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同一个乘法算式，从不同角度看，理解更深刻</a:t>
            </a:r>
            <a:endParaRPr sz="21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3538220" y="1109345"/>
            <a:ext cx="3938905" cy="2129155"/>
          </a:xfrm>
          <a:custGeom>
            <a:avLst/>
            <a:gdLst>
              <a:gd name="sw" fmla="*/ 1 w 6202"/>
              <a:gd name="sh" fmla="*/ 1 h 3352"/>
              <a:gd name="mins" fmla="min sw sh"/>
              <a:gd name="dsw" fmla="+- 0 sw mins"/>
              <a:gd name="dsh" fmla="+- 0 sh mins"/>
              <a:gd name="p0x0" fmla="*/ 120 w 6202"/>
              <a:gd name="p0y0" fmla="*/ 0 h 3352"/>
              <a:gd name="p0x1" fmla="*/ 6082 w 6202"/>
              <a:gd name="p0y1" fmla="*/ 0 h 3352"/>
              <a:gd name="p0x2" fmla="*/ 6148 w 6202"/>
              <a:gd name="p0y2" fmla="*/ 0 h 3352"/>
              <a:gd name="p0x3" fmla="*/ 6202 w 6202"/>
              <a:gd name="p0y3" fmla="*/ 53 h 3352"/>
              <a:gd name="p0x4" fmla="*/ 6202 w 6202"/>
              <a:gd name="p0y4" fmla="*/ 120 h 3352"/>
              <a:gd name="p0x5" fmla="*/ 6202 w 6202"/>
              <a:gd name="p0y5" fmla="*/ 3232 h 3352"/>
              <a:gd name="p0x6" fmla="*/ 6202 w 6202"/>
              <a:gd name="p0y6" fmla="*/ 3298 h 3352"/>
              <a:gd name="p0x7" fmla="*/ 6148 w 6202"/>
              <a:gd name="p0y7" fmla="*/ 3352 h 3352"/>
              <a:gd name="p0x8" fmla="*/ 6082 w 6202"/>
              <a:gd name="p0y8" fmla="*/ 3352 h 3352"/>
              <a:gd name="p0x9" fmla="*/ 120 w 6202"/>
              <a:gd name="p0y9" fmla="*/ 3352 h 3352"/>
              <a:gd name="p0x10" fmla="*/ 53 w 6202"/>
              <a:gd name="p0y10" fmla="*/ 3352 h 3352"/>
              <a:gd name="p0x11" fmla="*/ 0 w 6202"/>
              <a:gd name="p0y11" fmla="*/ 3298 h 3352"/>
              <a:gd name="p0x12" fmla="*/ 0 w 6202"/>
              <a:gd name="p0y12" fmla="*/ 3232 h 3352"/>
              <a:gd name="p0x13" fmla="*/ 0 w 6202"/>
              <a:gd name="p0y13" fmla="*/ 120 h 3352"/>
              <a:gd name="p0x14" fmla="*/ 0 w 6202"/>
              <a:gd name="p0y14" fmla="*/ 53 h 3352"/>
              <a:gd name="p0x15" fmla="*/ 53 w 6202"/>
              <a:gd name="p0y15" fmla="*/ 0 h 3352"/>
              <a:gd name="p0x16" fmla="*/ 120 w 6202"/>
              <a:gd name="p0y16" fmla="*/ 0 h 33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733800" y="1288732"/>
            <a:ext cx="35480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 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的两种看法</a:t>
            </a:r>
            <a:endParaRPr lang="zh-CN" altLang="en-US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3733800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438bd969-8760-11f1-96e0-5e678baf878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819525" y="18002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267200" y="1699260"/>
            <a:ext cx="15046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横着看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4267200" y="2024063"/>
            <a:ext cx="1695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每行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，有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endParaRPr lang="zh-CN" altLang="en-US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733800" y="2435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438bd885-8760-11f1-96e0-5e678baf8783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64" b="64"/>
          <a:stretch>
            <a:fillRect/>
          </a:stretch>
        </p:blipFill>
        <p:spPr>
          <a:xfrm>
            <a:off x="3819525" y="252158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267200" y="2420779"/>
            <a:ext cx="15046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竖着看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4267200" y="2745581"/>
            <a:ext cx="1695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每列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，有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</a:t>
            </a:r>
            <a:endParaRPr lang="zh-CN" altLang="en-US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7677150" y="1109345"/>
            <a:ext cx="3938270" cy="2129155"/>
          </a:xfrm>
          <a:custGeom>
            <a:avLst/>
            <a:gdLst>
              <a:gd name="sw" fmla="*/ 1 w 6202"/>
              <a:gd name="sh" fmla="*/ 1 h 3352"/>
              <a:gd name="mins" fmla="min sw sh"/>
              <a:gd name="dsw" fmla="+- 0 sw mins"/>
              <a:gd name="dsh" fmla="+- 0 sh mins"/>
              <a:gd name="p0x0" fmla="*/ 120 w 6202"/>
              <a:gd name="p0y0" fmla="*/ 0 h 3352"/>
              <a:gd name="p0x1" fmla="*/ 6082 w 6202"/>
              <a:gd name="p0y1" fmla="*/ 0 h 3352"/>
              <a:gd name="p0x2" fmla="*/ 6148 w 6202"/>
              <a:gd name="p0y2" fmla="*/ 0 h 3352"/>
              <a:gd name="p0x3" fmla="*/ 6202 w 6202"/>
              <a:gd name="p0y3" fmla="*/ 53 h 3352"/>
              <a:gd name="p0x4" fmla="*/ 6202 w 6202"/>
              <a:gd name="p0y4" fmla="*/ 120 h 3352"/>
              <a:gd name="p0x5" fmla="*/ 6202 w 6202"/>
              <a:gd name="p0y5" fmla="*/ 3232 h 3352"/>
              <a:gd name="p0x6" fmla="*/ 6202 w 6202"/>
              <a:gd name="p0y6" fmla="*/ 3298 h 3352"/>
              <a:gd name="p0x7" fmla="*/ 6148 w 6202"/>
              <a:gd name="p0y7" fmla="*/ 3352 h 3352"/>
              <a:gd name="p0x8" fmla="*/ 6082 w 6202"/>
              <a:gd name="p0y8" fmla="*/ 3352 h 3352"/>
              <a:gd name="p0x9" fmla="*/ 120 w 6202"/>
              <a:gd name="p0y9" fmla="*/ 3352 h 3352"/>
              <a:gd name="p0x10" fmla="*/ 53 w 6202"/>
              <a:gd name="p0y10" fmla="*/ 3352 h 3352"/>
              <a:gd name="p0x11" fmla="*/ 0 w 6202"/>
              <a:gd name="p0y11" fmla="*/ 3298 h 3352"/>
              <a:gd name="p0x12" fmla="*/ 0 w 6202"/>
              <a:gd name="p0y12" fmla="*/ 3232 h 3352"/>
              <a:gd name="p0x13" fmla="*/ 0 w 6202"/>
              <a:gd name="p0y13" fmla="*/ 120 h 3352"/>
              <a:gd name="p0x14" fmla="*/ 0 w 6202"/>
              <a:gd name="p0y14" fmla="*/ 53 h 3352"/>
              <a:gd name="p0x15" fmla="*/ 53 w 6202"/>
              <a:gd name="p0y15" fmla="*/ 0 h 3352"/>
              <a:gd name="p0x16" fmla="*/ 120 w 6202"/>
              <a:gd name="p0y16" fmla="*/ 0 h 33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7872413" y="1288732"/>
            <a:ext cx="35480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 </a:t>
            </a:r>
            <a:r>
              <a:rPr lang="zh-CN" altLang="en-US"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的两种看法</a:t>
            </a:r>
            <a:endParaRPr lang="zh-CN" altLang="en-US"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787209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438bd969-8760-11f1-96e0-5e678baf8783"/>
          <p:cNvPicPr/>
          <p:nvPr>
            <p:custDataLst>
              <p:tags r:id="rId23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28" r="128"/>
          <a:stretch>
            <a:fillRect/>
          </a:stretch>
        </p:blipFill>
        <p:spPr>
          <a:xfrm>
            <a:off x="7957820" y="180022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8405813" y="1699260"/>
            <a:ext cx="15046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横着看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8405813" y="2024063"/>
            <a:ext cx="1695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每行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，有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endParaRPr lang="zh-CN" altLang="en-US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7872095" y="2435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438bd9fb-8760-11f1-96e0-5e678baf8783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28" t="-64" r="128" b="64"/>
          <a:stretch>
            <a:fillRect/>
          </a:stretch>
        </p:blipFill>
        <p:spPr>
          <a:xfrm>
            <a:off x="7957820" y="2521585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8405813" y="2420779"/>
            <a:ext cx="15046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竖着看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8405813" y="2745581"/>
            <a:ext cx="1695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每列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，有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</a:t>
            </a:r>
            <a:endParaRPr lang="zh-CN" altLang="en-US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3538220" y="3438525"/>
            <a:ext cx="3938905" cy="2128520"/>
          </a:xfrm>
          <a:custGeom>
            <a:avLst/>
            <a:gdLst>
              <a:gd name="sw" fmla="*/ 1 w 6202"/>
              <a:gd name="sh" fmla="*/ 1 h 3352"/>
              <a:gd name="mins" fmla="min sw sh"/>
              <a:gd name="dsw" fmla="+- 0 sw mins"/>
              <a:gd name="dsh" fmla="+- 0 sh mins"/>
              <a:gd name="p0x0" fmla="*/ 120 w 6202"/>
              <a:gd name="p0y0" fmla="*/ 0 h 3352"/>
              <a:gd name="p0x1" fmla="*/ 6082 w 6202"/>
              <a:gd name="p0y1" fmla="*/ 0 h 3352"/>
              <a:gd name="p0x2" fmla="*/ 6148 w 6202"/>
              <a:gd name="p0y2" fmla="*/ 0 h 3352"/>
              <a:gd name="p0x3" fmla="*/ 6202 w 6202"/>
              <a:gd name="p0y3" fmla="*/ 53 h 3352"/>
              <a:gd name="p0x4" fmla="*/ 6202 w 6202"/>
              <a:gd name="p0y4" fmla="*/ 120 h 3352"/>
              <a:gd name="p0x5" fmla="*/ 6202 w 6202"/>
              <a:gd name="p0y5" fmla="*/ 3232 h 3352"/>
              <a:gd name="p0x6" fmla="*/ 6202 w 6202"/>
              <a:gd name="p0y6" fmla="*/ 3298 h 3352"/>
              <a:gd name="p0x7" fmla="*/ 6148 w 6202"/>
              <a:gd name="p0y7" fmla="*/ 3352 h 3352"/>
              <a:gd name="p0x8" fmla="*/ 6082 w 6202"/>
              <a:gd name="p0y8" fmla="*/ 3352 h 3352"/>
              <a:gd name="p0x9" fmla="*/ 120 w 6202"/>
              <a:gd name="p0y9" fmla="*/ 3352 h 3352"/>
              <a:gd name="p0x10" fmla="*/ 53 w 6202"/>
              <a:gd name="p0y10" fmla="*/ 3352 h 3352"/>
              <a:gd name="p0x11" fmla="*/ 0 w 6202"/>
              <a:gd name="p0y11" fmla="*/ 3298 h 3352"/>
              <a:gd name="p0x12" fmla="*/ 0 w 6202"/>
              <a:gd name="p0y12" fmla="*/ 3232 h 3352"/>
              <a:gd name="p0x13" fmla="*/ 0 w 6202"/>
              <a:gd name="p0y13" fmla="*/ 120 h 3352"/>
              <a:gd name="p0x14" fmla="*/ 0 w 6202"/>
              <a:gd name="p0y14" fmla="*/ 53 h 3352"/>
              <a:gd name="p0x15" fmla="*/ 53 w 6202"/>
              <a:gd name="p0y15" fmla="*/ 0 h 3352"/>
              <a:gd name="p0x16" fmla="*/ 120 w 6202"/>
              <a:gd name="p0y16" fmla="*/ 0 h 33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3733800" y="38931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438bda85-8760-11f1-96e0-5e678baf8783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52" b="52"/>
          <a:stretch>
            <a:fillRect/>
          </a:stretch>
        </p:blipFill>
        <p:spPr>
          <a:xfrm>
            <a:off x="3829050" y="3988435"/>
            <a:ext cx="304800" cy="3048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4343400" y="3958114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动手摆一摆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3733800" y="4488656"/>
            <a:ext cx="349440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可以摆成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，也可以摆成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</a:t>
            </a:r>
            <a:endParaRPr lang="zh-CN" altLang="en-US" sz="15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7677150" y="3438525"/>
            <a:ext cx="3938270" cy="2128520"/>
          </a:xfrm>
          <a:custGeom>
            <a:avLst/>
            <a:gdLst>
              <a:gd name="sw" fmla="*/ 1 w 6202"/>
              <a:gd name="sh" fmla="*/ 1 h 3352"/>
              <a:gd name="mins" fmla="min sw sh"/>
              <a:gd name="dsw" fmla="+- 0 sw mins"/>
              <a:gd name="dsh" fmla="+- 0 sh mins"/>
              <a:gd name="p0x0" fmla="*/ 120 w 6202"/>
              <a:gd name="p0y0" fmla="*/ 0 h 3352"/>
              <a:gd name="p0x1" fmla="*/ 6082 w 6202"/>
              <a:gd name="p0y1" fmla="*/ 0 h 3352"/>
              <a:gd name="p0x2" fmla="*/ 6148 w 6202"/>
              <a:gd name="p0y2" fmla="*/ 0 h 3352"/>
              <a:gd name="p0x3" fmla="*/ 6202 w 6202"/>
              <a:gd name="p0y3" fmla="*/ 53 h 3352"/>
              <a:gd name="p0x4" fmla="*/ 6202 w 6202"/>
              <a:gd name="p0y4" fmla="*/ 120 h 3352"/>
              <a:gd name="p0x5" fmla="*/ 6202 w 6202"/>
              <a:gd name="p0y5" fmla="*/ 3232 h 3352"/>
              <a:gd name="p0x6" fmla="*/ 6202 w 6202"/>
              <a:gd name="p0y6" fmla="*/ 3298 h 3352"/>
              <a:gd name="p0x7" fmla="*/ 6148 w 6202"/>
              <a:gd name="p0y7" fmla="*/ 3352 h 3352"/>
              <a:gd name="p0x8" fmla="*/ 6082 w 6202"/>
              <a:gd name="p0y8" fmla="*/ 3352 h 3352"/>
              <a:gd name="p0x9" fmla="*/ 120 w 6202"/>
              <a:gd name="p0y9" fmla="*/ 3352 h 3352"/>
              <a:gd name="p0x10" fmla="*/ 53 w 6202"/>
              <a:gd name="p0y10" fmla="*/ 3352 h 3352"/>
              <a:gd name="p0x11" fmla="*/ 0 w 6202"/>
              <a:gd name="p0y11" fmla="*/ 3298 h 3352"/>
              <a:gd name="p0x12" fmla="*/ 0 w 6202"/>
              <a:gd name="p0y12" fmla="*/ 3232 h 3352"/>
              <a:gd name="p0x13" fmla="*/ 0 w 6202"/>
              <a:gd name="p0y13" fmla="*/ 120 h 3352"/>
              <a:gd name="p0x14" fmla="*/ 0 w 6202"/>
              <a:gd name="p0y14" fmla="*/ 53 h 3352"/>
              <a:gd name="p0x15" fmla="*/ 53 w 6202"/>
              <a:gd name="p0y15" fmla="*/ 0 h 3352"/>
              <a:gd name="p0x16" fmla="*/ 120 w 6202"/>
              <a:gd name="p0y16" fmla="*/ 0 h 33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7872095" y="38931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438bdcdc-8760-11f1-96e0-5e678baf8783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104" t="-52" r="104" b="52"/>
          <a:stretch>
            <a:fillRect/>
          </a:stretch>
        </p:blipFill>
        <p:spPr>
          <a:xfrm>
            <a:off x="7967345" y="3988435"/>
            <a:ext cx="304800" cy="3048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4"/>
            </p:custDataLst>
          </p:nvPr>
        </p:nvSpPr>
        <p:spPr>
          <a:xfrm>
            <a:off x="8482013" y="3958114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圈一圈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7872413" y="4488656"/>
            <a:ext cx="36570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在点子图上表示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，体会行与列的对应</a:t>
            </a:r>
            <a:endParaRPr sz="15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动物聚会乘法宝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7cdb8379-8760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39" r="339"/>
          <a:stretch>
            <a:fillRect/>
          </a:stretch>
        </p:blipFill>
        <p:spPr>
          <a:xfrm>
            <a:off x="571500" y="1104900"/>
            <a:ext cx="11049000" cy="18002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3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15"/>
                </a:lnTo>
                <a:cubicBezTo>
                  <a:pt x="17400" y="2781"/>
                  <a:pt x="17346" y="2835"/>
                  <a:pt x="17280" y="2835"/>
                </a:cubicBezTo>
                <a:lnTo>
                  <a:pt x="120" y="2835"/>
                </a:lnTo>
                <a:cubicBezTo>
                  <a:pt x="54" y="2835"/>
                  <a:pt x="0" y="2781"/>
                  <a:pt x="0" y="27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138170"/>
            <a:ext cx="2609850" cy="3333750"/>
          </a:xfrm>
          <a:custGeom>
            <a:avLst/>
            <a:gdLst>
              <a:gd name="sw" fmla="*/ 1 w 4110"/>
              <a:gd name="sh" fmla="*/ 1 h 5249"/>
              <a:gd name="mins" fmla="min sw sh"/>
              <a:gd name="dsw" fmla="+- 0 sw mins"/>
              <a:gd name="dsh" fmla="+- 0 sh mins"/>
              <a:gd name="p0x0" fmla="*/ 120 w 4110"/>
              <a:gd name="p0y0" fmla="*/ 0 h 5249"/>
              <a:gd name="p0x1" fmla="*/ 3990 w 4110"/>
              <a:gd name="p0y1" fmla="*/ 0 h 5249"/>
              <a:gd name="p0x2" fmla="*/ 4056 w 4110"/>
              <a:gd name="p0y2" fmla="*/ 0 h 5249"/>
              <a:gd name="p0x3" fmla="*/ 4110 w 4110"/>
              <a:gd name="p0y3" fmla="*/ 53 h 5249"/>
              <a:gd name="p0x4" fmla="*/ 4110 w 4110"/>
              <a:gd name="p0y4" fmla="*/ 120 h 5249"/>
              <a:gd name="p0x5" fmla="*/ 4110 w 4110"/>
              <a:gd name="p0y5" fmla="*/ 5129 h 5249"/>
              <a:gd name="p0x6" fmla="*/ 4110 w 4110"/>
              <a:gd name="p0y6" fmla="*/ 5196 h 5249"/>
              <a:gd name="p0x7" fmla="*/ 4056 w 4110"/>
              <a:gd name="p0y7" fmla="*/ 5249 h 5249"/>
              <a:gd name="p0x8" fmla="*/ 3990 w 4110"/>
              <a:gd name="p0y8" fmla="*/ 5249 h 5249"/>
              <a:gd name="p0x9" fmla="*/ 120 w 4110"/>
              <a:gd name="p0y9" fmla="*/ 5249 h 5249"/>
              <a:gd name="p0x10" fmla="*/ 53 w 4110"/>
              <a:gd name="p0y10" fmla="*/ 5249 h 5249"/>
              <a:gd name="p0x11" fmla="*/ 0 w 4110"/>
              <a:gd name="p0y11" fmla="*/ 5196 h 5249"/>
              <a:gd name="p0x12" fmla="*/ 0 w 4110"/>
              <a:gd name="p0y12" fmla="*/ 5129 h 5249"/>
              <a:gd name="p0x13" fmla="*/ 0 w 4110"/>
              <a:gd name="p0y13" fmla="*/ 120 h 5249"/>
              <a:gd name="p0x14" fmla="*/ 0 w 4110"/>
              <a:gd name="p0y14" fmla="*/ 53 h 5249"/>
              <a:gd name="p0x15" fmla="*/ 53 w 4110"/>
              <a:gd name="p0y15" fmla="*/ 0 h 5249"/>
              <a:gd name="p0x16" fmla="*/ 120 w 4110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3185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</a:t>
            </a:r>
            <a:r>
              <a:rPr lang="zh-CN" altLang="en-US"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聚会问题</a:t>
            </a:r>
            <a:endParaRPr lang="zh-CN" altLang="en-US"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4605737"/>
            <a:ext cx="1966913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每桌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桌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共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135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4858150"/>
            <a:ext cx="1966913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每只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r>
              <a:rPr 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需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</a:t>
            </a:r>
            <a:endParaRPr lang="zh-CN" altLang="en-US" sz="135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5153901"/>
            <a:ext cx="221932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</a:t>
            </a:r>
            <a:r>
              <a:rPr lang="zh-CN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 = 18</a:t>
            </a:r>
            <a:endParaRPr lang="en-US" altLang="zh-CN" sz="12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385820" y="3138170"/>
            <a:ext cx="2609850" cy="3333750"/>
          </a:xfrm>
          <a:custGeom>
            <a:avLst/>
            <a:gdLst>
              <a:gd name="sw" fmla="*/ 1 w 4110"/>
              <a:gd name="sh" fmla="*/ 1 h 5249"/>
              <a:gd name="mins" fmla="min sw sh"/>
              <a:gd name="dsw" fmla="+- 0 sw mins"/>
              <a:gd name="dsh" fmla="+- 0 sh mins"/>
              <a:gd name="p0x0" fmla="*/ 120 w 4110"/>
              <a:gd name="p0y0" fmla="*/ 0 h 5249"/>
              <a:gd name="p0x1" fmla="*/ 3990 w 4110"/>
              <a:gd name="p0y1" fmla="*/ 0 h 5249"/>
              <a:gd name="p0x2" fmla="*/ 4056 w 4110"/>
              <a:gd name="p0y2" fmla="*/ 0 h 5249"/>
              <a:gd name="p0x3" fmla="*/ 4110 w 4110"/>
              <a:gd name="p0y3" fmla="*/ 53 h 5249"/>
              <a:gd name="p0x4" fmla="*/ 4110 w 4110"/>
              <a:gd name="p0y4" fmla="*/ 120 h 5249"/>
              <a:gd name="p0x5" fmla="*/ 4110 w 4110"/>
              <a:gd name="p0y5" fmla="*/ 5129 h 5249"/>
              <a:gd name="p0x6" fmla="*/ 4110 w 4110"/>
              <a:gd name="p0y6" fmla="*/ 5196 h 5249"/>
              <a:gd name="p0x7" fmla="*/ 4056 w 4110"/>
              <a:gd name="p0y7" fmla="*/ 5249 h 5249"/>
              <a:gd name="p0x8" fmla="*/ 3990 w 4110"/>
              <a:gd name="p0y8" fmla="*/ 5249 h 5249"/>
              <a:gd name="p0x9" fmla="*/ 120 w 4110"/>
              <a:gd name="p0y9" fmla="*/ 5249 h 5249"/>
              <a:gd name="p0x10" fmla="*/ 53 w 4110"/>
              <a:gd name="p0y10" fmla="*/ 5249 h 5249"/>
              <a:gd name="p0x11" fmla="*/ 0 w 4110"/>
              <a:gd name="p0y11" fmla="*/ 5196 h 5249"/>
              <a:gd name="p0x12" fmla="*/ 0 w 4110"/>
              <a:gd name="p0y12" fmla="*/ 5129 h 5249"/>
              <a:gd name="p0x13" fmla="*/ 0 w 4110"/>
              <a:gd name="p0y13" fmla="*/ 120 h 5249"/>
              <a:gd name="p0x14" fmla="*/ 0 w 4110"/>
              <a:gd name="p0y14" fmla="*/ 53 h 5249"/>
              <a:gd name="p0x15" fmla="*/ 53 w 4110"/>
              <a:gd name="p0y15" fmla="*/ 0 h 5249"/>
              <a:gd name="p0x16" fmla="*/ 120 w 4110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581400" y="33185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摆小雨伞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81400" y="4605737"/>
            <a:ext cx="221932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每把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牙签</a:t>
            </a:r>
            <a:endParaRPr lang="zh-CN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81400" y="4858150"/>
            <a:ext cx="221932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摆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需多少根？</a:t>
            </a:r>
            <a:endParaRPr lang="zh-CN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581400" y="5153901"/>
            <a:ext cx="221932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12</a:t>
            </a:r>
            <a:r>
              <a:rPr lang="zh-CN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（根）</a:t>
            </a:r>
            <a:endParaRPr lang="zh-CN" altLang="en-US" sz="12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195695" y="3138170"/>
            <a:ext cx="2609850" cy="3333750"/>
          </a:xfrm>
          <a:custGeom>
            <a:avLst/>
            <a:gdLst>
              <a:gd name="sw" fmla="*/ 1 w 4110"/>
              <a:gd name="sh" fmla="*/ 1 h 5249"/>
              <a:gd name="mins" fmla="min sw sh"/>
              <a:gd name="dsw" fmla="+- 0 sw mins"/>
              <a:gd name="dsh" fmla="+- 0 sh mins"/>
              <a:gd name="p0x0" fmla="*/ 120 w 4110"/>
              <a:gd name="p0y0" fmla="*/ 0 h 5249"/>
              <a:gd name="p0x1" fmla="*/ 3990 w 4110"/>
              <a:gd name="p0y1" fmla="*/ 0 h 5249"/>
              <a:gd name="p0x2" fmla="*/ 4056 w 4110"/>
              <a:gd name="p0y2" fmla="*/ 0 h 5249"/>
              <a:gd name="p0x3" fmla="*/ 4110 w 4110"/>
              <a:gd name="p0y3" fmla="*/ 53 h 5249"/>
              <a:gd name="p0x4" fmla="*/ 4110 w 4110"/>
              <a:gd name="p0y4" fmla="*/ 120 h 5249"/>
              <a:gd name="p0x5" fmla="*/ 4110 w 4110"/>
              <a:gd name="p0y5" fmla="*/ 5129 h 5249"/>
              <a:gd name="p0x6" fmla="*/ 4110 w 4110"/>
              <a:gd name="p0y6" fmla="*/ 5196 h 5249"/>
              <a:gd name="p0x7" fmla="*/ 4056 w 4110"/>
              <a:gd name="p0y7" fmla="*/ 5249 h 5249"/>
              <a:gd name="p0x8" fmla="*/ 3990 w 4110"/>
              <a:gd name="p0y8" fmla="*/ 5249 h 5249"/>
              <a:gd name="p0x9" fmla="*/ 120 w 4110"/>
              <a:gd name="p0y9" fmla="*/ 5249 h 5249"/>
              <a:gd name="p0x10" fmla="*/ 53 w 4110"/>
              <a:gd name="p0y10" fmla="*/ 5249 h 5249"/>
              <a:gd name="p0x11" fmla="*/ 0 w 4110"/>
              <a:gd name="p0y11" fmla="*/ 5196 h 5249"/>
              <a:gd name="p0x12" fmla="*/ 0 w 4110"/>
              <a:gd name="p0y12" fmla="*/ 5129 h 5249"/>
              <a:gd name="p0x13" fmla="*/ 0 w 4110"/>
              <a:gd name="p0y13" fmla="*/ 120 h 5249"/>
              <a:gd name="p0x14" fmla="*/ 0 w 4110"/>
              <a:gd name="p0y14" fmla="*/ 53 h 5249"/>
              <a:gd name="p0x15" fmla="*/ 53 w 4110"/>
              <a:gd name="p0y15" fmla="*/ 0 h 5249"/>
              <a:gd name="p0x16" fmla="*/ 120 w 4110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391275" y="33185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小鸟成群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391275" y="4605737"/>
            <a:ext cx="221932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每组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小鸟</a:t>
            </a:r>
            <a:endParaRPr lang="zh-CN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391275" y="4858150"/>
            <a:ext cx="221932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组</a:t>
            </a:r>
            <a:r>
              <a:rPr 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共几只？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6391275" y="5153901"/>
            <a:ext cx="221932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</a:t>
            </a:r>
            <a:r>
              <a:rPr lang="zh-CN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12</a:t>
            </a:r>
            <a:r>
              <a:rPr lang="zh-CN" altLang="en-US" sz="12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（只）</a:t>
            </a:r>
            <a:endParaRPr lang="zh-CN" altLang="en-US" sz="12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9005570" y="3138170"/>
            <a:ext cx="2609850" cy="3333750"/>
          </a:xfrm>
          <a:custGeom>
            <a:avLst/>
            <a:gdLst>
              <a:gd name="sw" fmla="*/ 1 w 4110"/>
              <a:gd name="sh" fmla="*/ 1 h 5249"/>
              <a:gd name="mins" fmla="min sw sh"/>
              <a:gd name="dsw" fmla="+- 0 sw mins"/>
              <a:gd name="dsh" fmla="+- 0 sh mins"/>
              <a:gd name="p0x0" fmla="*/ 120 w 4110"/>
              <a:gd name="p0y0" fmla="*/ 0 h 5249"/>
              <a:gd name="p0x1" fmla="*/ 3990 w 4110"/>
              <a:gd name="p0y1" fmla="*/ 0 h 5249"/>
              <a:gd name="p0x2" fmla="*/ 4056 w 4110"/>
              <a:gd name="p0y2" fmla="*/ 0 h 5249"/>
              <a:gd name="p0x3" fmla="*/ 4110 w 4110"/>
              <a:gd name="p0y3" fmla="*/ 53 h 5249"/>
              <a:gd name="p0x4" fmla="*/ 4110 w 4110"/>
              <a:gd name="p0y4" fmla="*/ 120 h 5249"/>
              <a:gd name="p0x5" fmla="*/ 4110 w 4110"/>
              <a:gd name="p0y5" fmla="*/ 5129 h 5249"/>
              <a:gd name="p0x6" fmla="*/ 4110 w 4110"/>
              <a:gd name="p0y6" fmla="*/ 5196 h 5249"/>
              <a:gd name="p0x7" fmla="*/ 4056 w 4110"/>
              <a:gd name="p0y7" fmla="*/ 5249 h 5249"/>
              <a:gd name="p0x8" fmla="*/ 3990 w 4110"/>
              <a:gd name="p0y8" fmla="*/ 5249 h 5249"/>
              <a:gd name="p0x9" fmla="*/ 120 w 4110"/>
              <a:gd name="p0y9" fmla="*/ 5249 h 5249"/>
              <a:gd name="p0x10" fmla="*/ 53 w 4110"/>
              <a:gd name="p0y10" fmla="*/ 5249 h 5249"/>
              <a:gd name="p0x11" fmla="*/ 0 w 4110"/>
              <a:gd name="p0y11" fmla="*/ 5196 h 5249"/>
              <a:gd name="p0x12" fmla="*/ 0 w 4110"/>
              <a:gd name="p0y12" fmla="*/ 5129 h 5249"/>
              <a:gd name="p0x13" fmla="*/ 0 w 4110"/>
              <a:gd name="p0y13" fmla="*/ 120 h 5249"/>
              <a:gd name="p0x14" fmla="*/ 0 w 4110"/>
              <a:gd name="p0y14" fmla="*/ 53 h 5249"/>
              <a:gd name="p0x15" fmla="*/ 53 w 4110"/>
              <a:gd name="p0y15" fmla="*/ 0 h 5249"/>
              <a:gd name="p0x16" fmla="*/ 120 w 4110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9201150" y="3318510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想一想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9201150" y="4434287"/>
            <a:ext cx="221932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还能解决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9201150" y="4686700"/>
            <a:ext cx="22193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生活中的哪些问题？</a:t>
            </a:r>
            <a:endParaRPr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9201150" y="5742940"/>
            <a:ext cx="2219325" cy="533400"/>
          </a:xfrm>
          <a:custGeom>
            <a:avLst/>
            <a:gdLst>
              <a:gd name="sw" fmla="*/ 1 w 3495"/>
              <a:gd name="sh" fmla="*/ 1 h 840"/>
              <a:gd name="mins" fmla="min sw sh"/>
              <a:gd name="dsw" fmla="+- 0 sw mins"/>
              <a:gd name="dsh" fmla="+- 0 sh mins"/>
              <a:gd name="p0x0" fmla="*/ 120 w 3495"/>
              <a:gd name="p0y0" fmla="*/ 0 h 840"/>
              <a:gd name="p0x1" fmla="*/ 3375 w 3495"/>
              <a:gd name="p0y1" fmla="*/ 0 h 840"/>
              <a:gd name="p0x2" fmla="*/ 3441 w 3495"/>
              <a:gd name="p0y2" fmla="*/ 0 h 840"/>
              <a:gd name="p0x3" fmla="*/ 3495 w 3495"/>
              <a:gd name="p0y3" fmla="*/ 53 h 840"/>
              <a:gd name="p0x4" fmla="*/ 3495 w 3495"/>
              <a:gd name="p0y4" fmla="*/ 120 h 840"/>
              <a:gd name="p0x5" fmla="*/ 3495 w 3495"/>
              <a:gd name="p0y5" fmla="*/ 720 h 840"/>
              <a:gd name="p0x6" fmla="*/ 3495 w 3495"/>
              <a:gd name="p0y6" fmla="*/ 786 h 840"/>
              <a:gd name="p0x7" fmla="*/ 3441 w 3495"/>
              <a:gd name="p0y7" fmla="*/ 840 h 840"/>
              <a:gd name="p0x8" fmla="*/ 3375 w 3495"/>
              <a:gd name="p0y8" fmla="*/ 840 h 840"/>
              <a:gd name="p0x9" fmla="*/ 120 w 3495"/>
              <a:gd name="p0y9" fmla="*/ 840 h 840"/>
              <a:gd name="p0x10" fmla="*/ 53 w 3495"/>
              <a:gd name="p0y10" fmla="*/ 840 h 840"/>
              <a:gd name="p0x11" fmla="*/ 0 w 3495"/>
              <a:gd name="p0y11" fmla="*/ 786 h 840"/>
              <a:gd name="p0x12" fmla="*/ 0 w 3495"/>
              <a:gd name="p0y12" fmla="*/ 720 h 840"/>
              <a:gd name="p0x13" fmla="*/ 0 w 3495"/>
              <a:gd name="p0y13" fmla="*/ 120 h 840"/>
              <a:gd name="p0x14" fmla="*/ 0 w 3495"/>
              <a:gd name="p0y14" fmla="*/ 53 h 840"/>
              <a:gd name="p0x15" fmla="*/ 53 w 3495"/>
              <a:gd name="p0y15" fmla="*/ 0 h 840"/>
              <a:gd name="p0x16" fmla="*/ 120 w 3495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9320137" y="5811126"/>
            <a:ext cx="1981276" cy="3981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一个算式，多种情境，乘法本领大</a:t>
            </a:r>
            <a:endParaRPr sz="1200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千年口诀初相识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69de967a-8760-11f1-96e0-5e678baf878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9" name="任意多边形 28"/>
          <p:cNvSpPr/>
          <p:nvPr>
            <p:custDataLst>
              <p:tags r:id="rId4"/>
            </p:custDataLst>
          </p:nvPr>
        </p:nvSpPr>
        <p:spPr>
          <a:xfrm>
            <a:off x="2994025" y="6010275"/>
            <a:ext cx="8626475" cy="466725"/>
          </a:xfrm>
          <a:custGeom>
            <a:avLst/>
            <a:gdLst>
              <a:gd name="sw" fmla="*/ 1 w 13584"/>
              <a:gd name="sh" fmla="*/ 1 h 735"/>
              <a:gd name="mins" fmla="min sw sh"/>
              <a:gd name="dsw" fmla="+- 0 sw mins"/>
              <a:gd name="dsh" fmla="+- 0 sh mins"/>
              <a:gd name="p0x0" fmla="*/ 120 w 13584"/>
              <a:gd name="p0y0" fmla="*/ 0 h 735"/>
              <a:gd name="p0x1" fmla="*/ 13464 w 13584"/>
              <a:gd name="p0y1" fmla="*/ 0 h 735"/>
              <a:gd name="p0x2" fmla="*/ 13530 w 13584"/>
              <a:gd name="p0y2" fmla="*/ 0 h 735"/>
              <a:gd name="p0x3" fmla="*/ 13584 w 13584"/>
              <a:gd name="p0y3" fmla="*/ 53 h 735"/>
              <a:gd name="p0x4" fmla="*/ 13584 w 13584"/>
              <a:gd name="p0y4" fmla="*/ 120 h 735"/>
              <a:gd name="p0x5" fmla="*/ 13584 w 13584"/>
              <a:gd name="p0y5" fmla="*/ 615 h 735"/>
              <a:gd name="p0x6" fmla="*/ 13584 w 13584"/>
              <a:gd name="p0y6" fmla="*/ 681 h 735"/>
              <a:gd name="p0x7" fmla="*/ 13530 w 13584"/>
              <a:gd name="p0y7" fmla="*/ 735 h 735"/>
              <a:gd name="p0x8" fmla="*/ 13464 w 13584"/>
              <a:gd name="p0y8" fmla="*/ 735 h 735"/>
              <a:gd name="p0x9" fmla="*/ 120 w 13584"/>
              <a:gd name="p0y9" fmla="*/ 735 h 735"/>
              <a:gd name="p0x10" fmla="*/ 53 w 13584"/>
              <a:gd name="p0y10" fmla="*/ 735 h 735"/>
              <a:gd name="p0x11" fmla="*/ 0 w 13584"/>
              <a:gd name="p0y11" fmla="*/ 681 h 735"/>
              <a:gd name="p0x12" fmla="*/ 0 w 13584"/>
              <a:gd name="p0y12" fmla="*/ 615 h 735"/>
              <a:gd name="p0x13" fmla="*/ 0 w 13584"/>
              <a:gd name="p0y13" fmla="*/ 120 h 735"/>
              <a:gd name="p0x14" fmla="*/ 0 w 13584"/>
              <a:gd name="p0y14" fmla="*/ 53 h 735"/>
              <a:gd name="p0x15" fmla="*/ 53 w 13584"/>
              <a:gd name="p0y15" fmla="*/ 0 h 735"/>
              <a:gd name="p0x16" fmla="*/ 120 w 13584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5783532" y="6110288"/>
            <a:ext cx="3048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读来顺口算得快，千年口诀放光彩</a:t>
            </a:r>
            <a:endParaRPr sz="1500" b="1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2999105" y="1109345"/>
            <a:ext cx="8616315" cy="2252980"/>
          </a:xfrm>
          <a:custGeom>
            <a:avLst/>
            <a:gdLst>
              <a:gd name="sw" fmla="*/ 1 w 13569"/>
              <a:gd name="sh" fmla="*/ 1 h 3547"/>
              <a:gd name="mins" fmla="min sw sh"/>
              <a:gd name="dsw" fmla="+- 0 sw mins"/>
              <a:gd name="dsh" fmla="+- 0 sh mins"/>
              <a:gd name="p0x0" fmla="*/ 120 w 13569"/>
              <a:gd name="p0y0" fmla="*/ 0 h 3547"/>
              <a:gd name="p0x1" fmla="*/ 13449 w 13569"/>
              <a:gd name="p0y1" fmla="*/ 0 h 3547"/>
              <a:gd name="p0x2" fmla="*/ 13515 w 13569"/>
              <a:gd name="p0y2" fmla="*/ 0 h 3547"/>
              <a:gd name="p0x3" fmla="*/ 13569 w 13569"/>
              <a:gd name="p0y3" fmla="*/ 53 h 3547"/>
              <a:gd name="p0x4" fmla="*/ 13569 w 13569"/>
              <a:gd name="p0y4" fmla="*/ 120 h 3547"/>
              <a:gd name="p0x5" fmla="*/ 13569 w 13569"/>
              <a:gd name="p0y5" fmla="*/ 3427 h 3547"/>
              <a:gd name="p0x6" fmla="*/ 13569 w 13569"/>
              <a:gd name="p0y6" fmla="*/ 3493 h 3547"/>
              <a:gd name="p0x7" fmla="*/ 13515 w 13569"/>
              <a:gd name="p0y7" fmla="*/ 3547 h 3547"/>
              <a:gd name="p0x8" fmla="*/ 13449 w 13569"/>
              <a:gd name="p0y8" fmla="*/ 3547 h 3547"/>
              <a:gd name="p0x9" fmla="*/ 120 w 13569"/>
              <a:gd name="p0y9" fmla="*/ 3547 h 3547"/>
              <a:gd name="p0x10" fmla="*/ 53 w 13569"/>
              <a:gd name="p0y10" fmla="*/ 3547 h 3547"/>
              <a:gd name="p0x11" fmla="*/ 0 w 13569"/>
              <a:gd name="p0y11" fmla="*/ 3493 h 3547"/>
              <a:gd name="p0x12" fmla="*/ 0 w 13569"/>
              <a:gd name="p0y12" fmla="*/ 3427 h 3547"/>
              <a:gd name="p0x13" fmla="*/ 0 w 13569"/>
              <a:gd name="p0y13" fmla="*/ 120 h 3547"/>
              <a:gd name="p0x14" fmla="*/ 0 w 13569"/>
              <a:gd name="p0y14" fmla="*/ 53 h 3547"/>
              <a:gd name="p0x15" fmla="*/ 53 w 13569"/>
              <a:gd name="p0y15" fmla="*/ 0 h 3547"/>
              <a:gd name="p0x16" fmla="*/ 120 w 13569"/>
              <a:gd name="p0y16" fmla="*/ 0 h 3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194666" y="1288732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历史与价值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3194050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69de982b-8760-11f1-96e0-5e678baf8783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48" r="248"/>
          <a:stretch>
            <a:fillRect/>
          </a:stretch>
        </p:blipFill>
        <p:spPr>
          <a:xfrm>
            <a:off x="3279775" y="18002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728066" y="1699260"/>
            <a:ext cx="1886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两千多年历史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3728066" y="2023110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祖先留传下来的智慧结晶</a:t>
            </a:r>
            <a:endParaRPr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3194050" y="24263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69de98ed-8760-11f1-96e0-5e678baf8783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48" t="-245" r="248" b="245"/>
          <a:stretch>
            <a:fillRect/>
          </a:stretch>
        </p:blipFill>
        <p:spPr>
          <a:xfrm>
            <a:off x="3279775" y="251206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3728066" y="2411701"/>
            <a:ext cx="15431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口诀顺口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3728066" y="2735551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记住它计算又快又准</a:t>
            </a:r>
            <a:endParaRPr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2999105" y="3562350"/>
            <a:ext cx="8616315" cy="2252345"/>
          </a:xfrm>
          <a:custGeom>
            <a:avLst/>
            <a:gdLst>
              <a:gd name="sw" fmla="*/ 1 w 13569"/>
              <a:gd name="sh" fmla="*/ 1 h 3547"/>
              <a:gd name="mins" fmla="min sw sh"/>
              <a:gd name="dsw" fmla="+- 0 sw mins"/>
              <a:gd name="dsh" fmla="+- 0 sh mins"/>
              <a:gd name="p0x0" fmla="*/ 120 w 13569"/>
              <a:gd name="p0y0" fmla="*/ 0 h 3547"/>
              <a:gd name="p0x1" fmla="*/ 13449 w 13569"/>
              <a:gd name="p0y1" fmla="*/ 0 h 3547"/>
              <a:gd name="p0x2" fmla="*/ 13515 w 13569"/>
              <a:gd name="p0y2" fmla="*/ 0 h 3547"/>
              <a:gd name="p0x3" fmla="*/ 13569 w 13569"/>
              <a:gd name="p0y3" fmla="*/ 53 h 3547"/>
              <a:gd name="p0x4" fmla="*/ 13569 w 13569"/>
              <a:gd name="p0y4" fmla="*/ 120 h 3547"/>
              <a:gd name="p0x5" fmla="*/ 13569 w 13569"/>
              <a:gd name="p0y5" fmla="*/ 3427 h 3547"/>
              <a:gd name="p0x6" fmla="*/ 13569 w 13569"/>
              <a:gd name="p0y6" fmla="*/ 3493 h 3547"/>
              <a:gd name="p0x7" fmla="*/ 13515 w 13569"/>
              <a:gd name="p0y7" fmla="*/ 3547 h 3547"/>
              <a:gd name="p0x8" fmla="*/ 13449 w 13569"/>
              <a:gd name="p0y8" fmla="*/ 3547 h 3547"/>
              <a:gd name="p0x9" fmla="*/ 120 w 13569"/>
              <a:gd name="p0y9" fmla="*/ 3547 h 3547"/>
              <a:gd name="p0x10" fmla="*/ 53 w 13569"/>
              <a:gd name="p0y10" fmla="*/ 3547 h 3547"/>
              <a:gd name="p0x11" fmla="*/ 0 w 13569"/>
              <a:gd name="p0y11" fmla="*/ 3493 h 3547"/>
              <a:gd name="p0x12" fmla="*/ 0 w 13569"/>
              <a:gd name="p0y12" fmla="*/ 3427 h 3547"/>
              <a:gd name="p0x13" fmla="*/ 0 w 13569"/>
              <a:gd name="p0y13" fmla="*/ 120 h 3547"/>
              <a:gd name="p0x14" fmla="*/ 0 w 13569"/>
              <a:gd name="p0y14" fmla="*/ 53 h 3547"/>
              <a:gd name="p0x15" fmla="*/ 53 w 13569"/>
              <a:gd name="p0y15" fmla="*/ 0 h 3547"/>
              <a:gd name="p0x16" fmla="*/ 120 w 13569"/>
              <a:gd name="p0y16" fmla="*/ 0 h 3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3194666" y="3741420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形式与规律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3194050" y="4166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3235300" y="4216717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3651866" y="4180522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三四十二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3613766" y="4532947"/>
            <a:ext cx="78067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表示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4=12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；后一句比前一句多第一个乘数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3194050" y="49364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E9E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3235300" y="498630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3651866" y="4950114"/>
            <a:ext cx="15417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的乘法口诀</a:t>
            </a:r>
            <a:endParaRPr lang="zh-CN"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3613766" y="5302539"/>
            <a:ext cx="78067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每相邻两句相差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：一五得五、二五一十、三五十五、四五二十</a:t>
            </a:r>
            <a:endParaRPr lang="zh-CN" altLang="en-US" sz="135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3870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生活处处用乘法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64343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数学源于生活，又服务于生活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用乘法的眼光，发现传统文化中的数学之美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5906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19150" y="16046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42975" y="16097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19764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C43A2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C43A2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4196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民俗当中觅乘法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4505325"/>
          </a:xfrm>
          <a:custGeom>
            <a:avLst/>
            <a:gdLst>
              <a:gd name="sw" fmla="*/ 1 w 5585"/>
              <a:gd name="sh" fmla="*/ 1 h 7095"/>
              <a:gd name="mins" fmla="min sw sh"/>
              <a:gd name="dsw" fmla="+- 0 sw mins"/>
              <a:gd name="dsh" fmla="+- 0 sh mins"/>
              <a:gd name="p0x0" fmla="*/ 120 w 5585"/>
              <a:gd name="p0y0" fmla="*/ 0 h 7095"/>
              <a:gd name="p0x1" fmla="*/ 5465 w 5585"/>
              <a:gd name="p0y1" fmla="*/ 0 h 7095"/>
              <a:gd name="p0x2" fmla="*/ 5531 w 5585"/>
              <a:gd name="p0y2" fmla="*/ 0 h 7095"/>
              <a:gd name="p0x3" fmla="*/ 5585 w 5585"/>
              <a:gd name="p0y3" fmla="*/ 53 h 7095"/>
              <a:gd name="p0x4" fmla="*/ 5585 w 5585"/>
              <a:gd name="p0y4" fmla="*/ 120 h 7095"/>
              <a:gd name="p0x5" fmla="*/ 5585 w 5585"/>
              <a:gd name="p0y5" fmla="*/ 6975 h 7095"/>
              <a:gd name="p0x6" fmla="*/ 5585 w 5585"/>
              <a:gd name="p0y6" fmla="*/ 7041 h 7095"/>
              <a:gd name="p0x7" fmla="*/ 5531 w 5585"/>
              <a:gd name="p0y7" fmla="*/ 7095 h 7095"/>
              <a:gd name="p0x8" fmla="*/ 5465 w 5585"/>
              <a:gd name="p0y8" fmla="*/ 7095 h 7095"/>
              <a:gd name="p0x9" fmla="*/ 120 w 5585"/>
              <a:gd name="p0y9" fmla="*/ 7095 h 7095"/>
              <a:gd name="p0x10" fmla="*/ 53 w 5585"/>
              <a:gd name="p0y10" fmla="*/ 7095 h 7095"/>
              <a:gd name="p0x11" fmla="*/ 0 w 5585"/>
              <a:gd name="p0y11" fmla="*/ 7041 h 7095"/>
              <a:gd name="p0x12" fmla="*/ 0 w 5585"/>
              <a:gd name="p0y12" fmla="*/ 6975 h 7095"/>
              <a:gd name="p0x13" fmla="*/ 0 w 5585"/>
              <a:gd name="p0y13" fmla="*/ 120 h 7095"/>
              <a:gd name="p0x14" fmla="*/ 0 w 5585"/>
              <a:gd name="p0y14" fmla="*/ 53 h 7095"/>
              <a:gd name="p0x15" fmla="*/ 53 w 5585"/>
              <a:gd name="p0y15" fmla="*/ 0 h 7095"/>
              <a:gd name="p0x16" fmla="*/ 120 w 5585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25984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元宵挂灯笼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30238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3151823"/>
            <a:ext cx="208888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每串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灯笼，挂了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串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3609975"/>
            <a:ext cx="230282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</a:t>
            </a:r>
            <a:r>
              <a:rPr lang="zh-CN" altLang="en-US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24</a:t>
            </a:r>
            <a:endParaRPr lang="en-US" altLang="zh-CN" sz="30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731446" y="37566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（个）</a:t>
            </a:r>
            <a:endParaRPr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322445" y="1109345"/>
            <a:ext cx="3546475" cy="4505325"/>
          </a:xfrm>
          <a:custGeom>
            <a:avLst/>
            <a:gdLst>
              <a:gd name="sw" fmla="*/ 1 w 5585"/>
              <a:gd name="sh" fmla="*/ 1 h 7095"/>
              <a:gd name="mins" fmla="min sw sh"/>
              <a:gd name="dsw" fmla="+- 0 sw mins"/>
              <a:gd name="dsh" fmla="+- 0 sh mins"/>
              <a:gd name="p0x0" fmla="*/ 120 w 5585"/>
              <a:gd name="p0y0" fmla="*/ 0 h 7095"/>
              <a:gd name="p0x1" fmla="*/ 5465 w 5585"/>
              <a:gd name="p0y1" fmla="*/ 0 h 7095"/>
              <a:gd name="p0x2" fmla="*/ 5531 w 5585"/>
              <a:gd name="p0y2" fmla="*/ 0 h 7095"/>
              <a:gd name="p0x3" fmla="*/ 5585 w 5585"/>
              <a:gd name="p0y3" fmla="*/ 53 h 7095"/>
              <a:gd name="p0x4" fmla="*/ 5585 w 5585"/>
              <a:gd name="p0y4" fmla="*/ 120 h 7095"/>
              <a:gd name="p0x5" fmla="*/ 5585 w 5585"/>
              <a:gd name="p0y5" fmla="*/ 6975 h 7095"/>
              <a:gd name="p0x6" fmla="*/ 5585 w 5585"/>
              <a:gd name="p0y6" fmla="*/ 7041 h 7095"/>
              <a:gd name="p0x7" fmla="*/ 5531 w 5585"/>
              <a:gd name="p0y7" fmla="*/ 7095 h 7095"/>
              <a:gd name="p0x8" fmla="*/ 5465 w 5585"/>
              <a:gd name="p0y8" fmla="*/ 7095 h 7095"/>
              <a:gd name="p0x9" fmla="*/ 120 w 5585"/>
              <a:gd name="p0y9" fmla="*/ 7095 h 7095"/>
              <a:gd name="p0x10" fmla="*/ 53 w 5585"/>
              <a:gd name="p0y10" fmla="*/ 7095 h 7095"/>
              <a:gd name="p0x11" fmla="*/ 0 w 5585"/>
              <a:gd name="p0y11" fmla="*/ 7041 h 7095"/>
              <a:gd name="p0x12" fmla="*/ 0 w 5585"/>
              <a:gd name="p0y12" fmla="*/ 6975 h 7095"/>
              <a:gd name="p0x13" fmla="*/ 0 w 5585"/>
              <a:gd name="p0y13" fmla="*/ 120 h 7095"/>
              <a:gd name="p0x14" fmla="*/ 0 w 5585"/>
              <a:gd name="p0y14" fmla="*/ 53 h 7095"/>
              <a:gd name="p0x15" fmla="*/ 53 w 5585"/>
              <a:gd name="p0y15" fmla="*/ 0 h 7095"/>
              <a:gd name="p0x16" fmla="*/ 120 w 5585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518051" y="25984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巧手剪窗花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518025" y="30238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18051" y="3151823"/>
            <a:ext cx="22603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每行贴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张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窗花，贴了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518051" y="3609975"/>
            <a:ext cx="230282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 </a:t>
            </a:r>
            <a:r>
              <a:rPr lang="zh-CN" altLang="en-US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15</a:t>
            </a:r>
            <a:endParaRPr lang="en-US" altLang="zh-CN" sz="30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477972" y="37566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（张）</a:t>
            </a:r>
            <a:endParaRPr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4505325"/>
          </a:xfrm>
          <a:custGeom>
            <a:avLst/>
            <a:gdLst>
              <a:gd name="sw" fmla="*/ 1 w 5585"/>
              <a:gd name="sh" fmla="*/ 1 h 7095"/>
              <a:gd name="mins" fmla="min sw sh"/>
              <a:gd name="dsw" fmla="+- 0 sw mins"/>
              <a:gd name="dsh" fmla="+- 0 sh mins"/>
              <a:gd name="p0x0" fmla="*/ 120 w 5585"/>
              <a:gd name="p0y0" fmla="*/ 0 h 7095"/>
              <a:gd name="p0x1" fmla="*/ 5465 w 5585"/>
              <a:gd name="p0y1" fmla="*/ 0 h 7095"/>
              <a:gd name="p0x2" fmla="*/ 5531 w 5585"/>
              <a:gd name="p0y2" fmla="*/ 0 h 7095"/>
              <a:gd name="p0x3" fmla="*/ 5585 w 5585"/>
              <a:gd name="p0y3" fmla="*/ 53 h 7095"/>
              <a:gd name="p0x4" fmla="*/ 5585 w 5585"/>
              <a:gd name="p0y4" fmla="*/ 120 h 7095"/>
              <a:gd name="p0x5" fmla="*/ 5585 w 5585"/>
              <a:gd name="p0y5" fmla="*/ 6975 h 7095"/>
              <a:gd name="p0x6" fmla="*/ 5585 w 5585"/>
              <a:gd name="p0y6" fmla="*/ 7041 h 7095"/>
              <a:gd name="p0x7" fmla="*/ 5531 w 5585"/>
              <a:gd name="p0y7" fmla="*/ 7095 h 7095"/>
              <a:gd name="p0x8" fmla="*/ 5465 w 5585"/>
              <a:gd name="p0y8" fmla="*/ 7095 h 7095"/>
              <a:gd name="p0x9" fmla="*/ 120 w 5585"/>
              <a:gd name="p0y9" fmla="*/ 7095 h 7095"/>
              <a:gd name="p0x10" fmla="*/ 53 w 5585"/>
              <a:gd name="p0y10" fmla="*/ 7095 h 7095"/>
              <a:gd name="p0x11" fmla="*/ 0 w 5585"/>
              <a:gd name="p0y11" fmla="*/ 7041 h 7095"/>
              <a:gd name="p0x12" fmla="*/ 0 w 5585"/>
              <a:gd name="p0y12" fmla="*/ 6975 h 7095"/>
              <a:gd name="p0x13" fmla="*/ 0 w 5585"/>
              <a:gd name="p0y13" fmla="*/ 120 h 7095"/>
              <a:gd name="p0x14" fmla="*/ 0 w 5585"/>
              <a:gd name="p0y14" fmla="*/ 53 h 7095"/>
              <a:gd name="p0x15" fmla="*/ 53 w 5585"/>
              <a:gd name="p0y15" fmla="*/ 0 h 7095"/>
              <a:gd name="p0x16" fmla="*/ 120 w 5585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264576" y="25984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鞭炮迎新春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264525" y="30238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4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264576" y="3151823"/>
            <a:ext cx="19174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每盒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鞭炮，有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盒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264576" y="3609975"/>
            <a:ext cx="230282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 </a:t>
            </a:r>
            <a:r>
              <a:rPr lang="zh-CN" altLang="en-US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3000"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24</a:t>
            </a:r>
            <a:endParaRPr lang="en-US" altLang="zh-CN" sz="3000"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0224497" y="375666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（个）</a:t>
            </a:r>
            <a:endParaRPr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71500" y="581025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762000" y="5985510"/>
            <a:ext cx="43436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传统文化里藏着</a:t>
            </a:r>
            <a:r>
              <a:rPr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</a:t>
            </a: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，数学让文化更</a:t>
            </a:r>
            <a:r>
              <a:rPr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有趣</a:t>
            </a:r>
            <a:endParaRPr b="1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乘法练习大闯关</a:t>
            </a:r>
            <a:endParaRPr sz="3000" b="1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3162300"/>
          </a:xfrm>
          <a:custGeom>
            <a:avLst/>
            <a:gdLst>
              <a:gd name="sw" fmla="*/ 1 w 5585"/>
              <a:gd name="sh" fmla="*/ 1 h 4980"/>
              <a:gd name="mins" fmla="min sw sh"/>
              <a:gd name="dsw" fmla="+- 0 sw mins"/>
              <a:gd name="dsh" fmla="+- 0 sh mins"/>
              <a:gd name="p0x0" fmla="*/ 120 w 5585"/>
              <a:gd name="p0y0" fmla="*/ 0 h 4980"/>
              <a:gd name="p0x1" fmla="*/ 5465 w 5585"/>
              <a:gd name="p0y1" fmla="*/ 0 h 4980"/>
              <a:gd name="p0x2" fmla="*/ 5531 w 5585"/>
              <a:gd name="p0y2" fmla="*/ 0 h 4980"/>
              <a:gd name="p0x3" fmla="*/ 5585 w 5585"/>
              <a:gd name="p0y3" fmla="*/ 53 h 4980"/>
              <a:gd name="p0x4" fmla="*/ 5585 w 5585"/>
              <a:gd name="p0y4" fmla="*/ 120 h 4980"/>
              <a:gd name="p0x5" fmla="*/ 5585 w 5585"/>
              <a:gd name="p0y5" fmla="*/ 4860 h 4980"/>
              <a:gd name="p0x6" fmla="*/ 5585 w 5585"/>
              <a:gd name="p0y6" fmla="*/ 4926 h 4980"/>
              <a:gd name="p0x7" fmla="*/ 5531 w 5585"/>
              <a:gd name="p0y7" fmla="*/ 4980 h 4980"/>
              <a:gd name="p0x8" fmla="*/ 5465 w 5585"/>
              <a:gd name="p0y8" fmla="*/ 4980 h 4980"/>
              <a:gd name="p0x9" fmla="*/ 120 w 5585"/>
              <a:gd name="p0y9" fmla="*/ 4980 h 4980"/>
              <a:gd name="p0x10" fmla="*/ 53 w 5585"/>
              <a:gd name="p0y10" fmla="*/ 4980 h 4980"/>
              <a:gd name="p0x11" fmla="*/ 0 w 5585"/>
              <a:gd name="p0y11" fmla="*/ 4926 h 4980"/>
              <a:gd name="p0x12" fmla="*/ 0 w 5585"/>
              <a:gd name="p0y12" fmla="*/ 4860 h 4980"/>
              <a:gd name="p0x13" fmla="*/ 0 w 5585"/>
              <a:gd name="p0y13" fmla="*/ 120 h 4980"/>
              <a:gd name="p0x14" fmla="*/ 0 w 5585"/>
              <a:gd name="p0y14" fmla="*/ 53 h 4980"/>
              <a:gd name="p0x15" fmla="*/ 53 w 5585"/>
              <a:gd name="p0y15" fmla="*/ 0 h 4980"/>
              <a:gd name="p0x16" fmla="*/ 120 w 5585"/>
              <a:gd name="p0y16" fmla="*/ 0 h 4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478787" y="1036320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C43A2E">
                    <a:alpha val="50001"/>
                  </a:srgbClr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3600" b="1" spc="-180">
              <a:solidFill>
                <a:srgbClr val="C43A2E">
                  <a:alpha val="50001"/>
                </a:srgbClr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4"/>
            </p:custDataLst>
          </p:nvPr>
        </p:nvSpPr>
        <p:spPr>
          <a:xfrm>
            <a:off x="4322445" y="1109345"/>
            <a:ext cx="3546475" cy="3162300"/>
          </a:xfrm>
          <a:custGeom>
            <a:avLst/>
            <a:gdLst>
              <a:gd name="sw" fmla="*/ 1 w 5585"/>
              <a:gd name="sh" fmla="*/ 1 h 4980"/>
              <a:gd name="mins" fmla="min sw sh"/>
              <a:gd name="dsw" fmla="+- 0 sw mins"/>
              <a:gd name="dsh" fmla="+- 0 sh mins"/>
              <a:gd name="p0x0" fmla="*/ 120 w 5585"/>
              <a:gd name="p0y0" fmla="*/ 0 h 4980"/>
              <a:gd name="p0x1" fmla="*/ 5465 w 5585"/>
              <a:gd name="p0y1" fmla="*/ 0 h 4980"/>
              <a:gd name="p0x2" fmla="*/ 5531 w 5585"/>
              <a:gd name="p0y2" fmla="*/ 0 h 4980"/>
              <a:gd name="p0x3" fmla="*/ 5585 w 5585"/>
              <a:gd name="p0y3" fmla="*/ 53 h 4980"/>
              <a:gd name="p0x4" fmla="*/ 5585 w 5585"/>
              <a:gd name="p0y4" fmla="*/ 120 h 4980"/>
              <a:gd name="p0x5" fmla="*/ 5585 w 5585"/>
              <a:gd name="p0y5" fmla="*/ 4860 h 4980"/>
              <a:gd name="p0x6" fmla="*/ 5585 w 5585"/>
              <a:gd name="p0y6" fmla="*/ 4926 h 4980"/>
              <a:gd name="p0x7" fmla="*/ 5531 w 5585"/>
              <a:gd name="p0y7" fmla="*/ 4980 h 4980"/>
              <a:gd name="p0x8" fmla="*/ 5465 w 5585"/>
              <a:gd name="p0y8" fmla="*/ 4980 h 4980"/>
              <a:gd name="p0x9" fmla="*/ 120 w 5585"/>
              <a:gd name="p0y9" fmla="*/ 4980 h 4980"/>
              <a:gd name="p0x10" fmla="*/ 53 w 5585"/>
              <a:gd name="p0y10" fmla="*/ 4980 h 4980"/>
              <a:gd name="p0x11" fmla="*/ 0 w 5585"/>
              <a:gd name="p0y11" fmla="*/ 4926 h 4980"/>
              <a:gd name="p0x12" fmla="*/ 0 w 5585"/>
              <a:gd name="p0y12" fmla="*/ 4860 h 4980"/>
              <a:gd name="p0x13" fmla="*/ 0 w 5585"/>
              <a:gd name="p0y13" fmla="*/ 120 h 4980"/>
              <a:gd name="p0x14" fmla="*/ 0 w 5585"/>
              <a:gd name="p0y14" fmla="*/ 53 h 4980"/>
              <a:gd name="p0x15" fmla="*/ 53 w 5585"/>
              <a:gd name="p0y15" fmla="*/ 0 h 4980"/>
              <a:gd name="p0x16" fmla="*/ 120 w 5585"/>
              <a:gd name="p0y16" fmla="*/ 0 h 4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7225312" y="1036320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C43A2E">
                    <a:alpha val="50001"/>
                  </a:srgbClr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3600" b="1" spc="-180">
              <a:solidFill>
                <a:srgbClr val="C43A2E">
                  <a:alpha val="50001"/>
                </a:srgbClr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6"/>
            </p:custDataLst>
          </p:nvPr>
        </p:nvSpPr>
        <p:spPr>
          <a:xfrm>
            <a:off x="8068945" y="1109345"/>
            <a:ext cx="3546475" cy="3162300"/>
          </a:xfrm>
          <a:custGeom>
            <a:avLst/>
            <a:gdLst>
              <a:gd name="sw" fmla="*/ 1 w 5585"/>
              <a:gd name="sh" fmla="*/ 1 h 4980"/>
              <a:gd name="mins" fmla="min sw sh"/>
              <a:gd name="dsw" fmla="+- 0 sw mins"/>
              <a:gd name="dsh" fmla="+- 0 sh mins"/>
              <a:gd name="p0x0" fmla="*/ 120 w 5585"/>
              <a:gd name="p0y0" fmla="*/ 0 h 4980"/>
              <a:gd name="p0x1" fmla="*/ 5465 w 5585"/>
              <a:gd name="p0y1" fmla="*/ 0 h 4980"/>
              <a:gd name="p0x2" fmla="*/ 5531 w 5585"/>
              <a:gd name="p0y2" fmla="*/ 0 h 4980"/>
              <a:gd name="p0x3" fmla="*/ 5585 w 5585"/>
              <a:gd name="p0y3" fmla="*/ 53 h 4980"/>
              <a:gd name="p0x4" fmla="*/ 5585 w 5585"/>
              <a:gd name="p0y4" fmla="*/ 120 h 4980"/>
              <a:gd name="p0x5" fmla="*/ 5585 w 5585"/>
              <a:gd name="p0y5" fmla="*/ 4860 h 4980"/>
              <a:gd name="p0x6" fmla="*/ 5585 w 5585"/>
              <a:gd name="p0y6" fmla="*/ 4926 h 4980"/>
              <a:gd name="p0x7" fmla="*/ 5531 w 5585"/>
              <a:gd name="p0y7" fmla="*/ 4980 h 4980"/>
              <a:gd name="p0x8" fmla="*/ 5465 w 5585"/>
              <a:gd name="p0y8" fmla="*/ 4980 h 4980"/>
              <a:gd name="p0x9" fmla="*/ 120 w 5585"/>
              <a:gd name="p0y9" fmla="*/ 4980 h 4980"/>
              <a:gd name="p0x10" fmla="*/ 53 w 5585"/>
              <a:gd name="p0y10" fmla="*/ 4980 h 4980"/>
              <a:gd name="p0x11" fmla="*/ 0 w 5585"/>
              <a:gd name="p0y11" fmla="*/ 4926 h 4980"/>
              <a:gd name="p0x12" fmla="*/ 0 w 5585"/>
              <a:gd name="p0y12" fmla="*/ 4860 h 4980"/>
              <a:gd name="p0x13" fmla="*/ 0 w 5585"/>
              <a:gd name="p0y13" fmla="*/ 120 h 4980"/>
              <a:gd name="p0x14" fmla="*/ 0 w 5585"/>
              <a:gd name="p0y14" fmla="*/ 53 h 4980"/>
              <a:gd name="p0x15" fmla="*/ 53 w 5585"/>
              <a:gd name="p0y15" fmla="*/ 0 h 4980"/>
              <a:gd name="p0x16" fmla="*/ 120 w 5585"/>
              <a:gd name="p0y16" fmla="*/ 0 h 4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10971838" y="1036320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C43A2E">
                    <a:alpha val="50001"/>
                  </a:srgbClr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3600" b="1" spc="-180">
              <a:solidFill>
                <a:srgbClr val="C43A2E">
                  <a:alpha val="50001"/>
                </a:srgbClr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8"/>
            </p:custDataLst>
          </p:nvPr>
        </p:nvSpPr>
        <p:spPr>
          <a:xfrm>
            <a:off x="575945" y="4471670"/>
            <a:ext cx="11039475" cy="1143000"/>
          </a:xfrm>
          <a:custGeom>
            <a:avLst/>
            <a:gdLst>
              <a:gd name="sw" fmla="*/ 1 w 17385"/>
              <a:gd name="sh" fmla="*/ 1 h 1800"/>
              <a:gd name="mins" fmla="min sw sh"/>
              <a:gd name="dsw" fmla="+- 0 sw mins"/>
              <a:gd name="dsh" fmla="+- 0 sh mins"/>
              <a:gd name="p0x0" fmla="*/ 120 w 17385"/>
              <a:gd name="p0y0" fmla="*/ 0 h 1800"/>
              <a:gd name="p0x1" fmla="*/ 17265 w 17385"/>
              <a:gd name="p0y1" fmla="*/ 0 h 1800"/>
              <a:gd name="p0x2" fmla="*/ 17331 w 17385"/>
              <a:gd name="p0y2" fmla="*/ 0 h 1800"/>
              <a:gd name="p0x3" fmla="*/ 17385 w 17385"/>
              <a:gd name="p0y3" fmla="*/ 53 h 1800"/>
              <a:gd name="p0x4" fmla="*/ 17385 w 17385"/>
              <a:gd name="p0y4" fmla="*/ 120 h 1800"/>
              <a:gd name="p0x5" fmla="*/ 17385 w 17385"/>
              <a:gd name="p0y5" fmla="*/ 1680 h 1800"/>
              <a:gd name="p0x6" fmla="*/ 17385 w 17385"/>
              <a:gd name="p0y6" fmla="*/ 1746 h 1800"/>
              <a:gd name="p0x7" fmla="*/ 17331 w 17385"/>
              <a:gd name="p0y7" fmla="*/ 1800 h 1800"/>
              <a:gd name="p0x8" fmla="*/ 17265 w 17385"/>
              <a:gd name="p0y8" fmla="*/ 1800 h 1800"/>
              <a:gd name="p0x9" fmla="*/ 120 w 17385"/>
              <a:gd name="p0y9" fmla="*/ 1800 h 1800"/>
              <a:gd name="p0x10" fmla="*/ 53 w 17385"/>
              <a:gd name="p0y10" fmla="*/ 1800 h 1800"/>
              <a:gd name="p0x11" fmla="*/ 0 w 17385"/>
              <a:gd name="p0y11" fmla="*/ 1746 h 1800"/>
              <a:gd name="p0x12" fmla="*/ 0 w 17385"/>
              <a:gd name="p0y12" fmla="*/ 1680 h 1800"/>
              <a:gd name="p0x13" fmla="*/ 0 w 17385"/>
              <a:gd name="p0y13" fmla="*/ 120 h 1800"/>
              <a:gd name="p0x14" fmla="*/ 0 w 17385"/>
              <a:gd name="p0y14" fmla="*/ 53 h 1800"/>
              <a:gd name="p0x15" fmla="*/ 53 w 17385"/>
              <a:gd name="p0y15" fmla="*/ 0 h 1800"/>
              <a:gd name="p0x16" fmla="*/ 120 w 1738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DED0"/>
            </a:solidFill>
            <a:prstDash val="solid"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771525" y="4651058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挑战时刻</a:t>
            </a:r>
            <a:endParaRPr sz="2100" b="1" spc="42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0"/>
            </p:custDataLst>
          </p:nvPr>
        </p:nvSpPr>
        <p:spPr>
          <a:xfrm>
            <a:off x="771525" y="5100638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和同伴说一说：</a:t>
            </a:r>
            <a:r>
              <a:rPr lang="en-US" sz="1500" b="1" spc="-15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 </a:t>
            </a:r>
            <a:r>
              <a:rPr lang="zh-CN" altLang="en-US" sz="1500" b="1" spc="-15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 spc="-15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 = 12</a:t>
            </a:r>
            <a:r>
              <a:rPr lang="en-US" altLang="zh-CN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可以解决什么问题？</a:t>
            </a:r>
            <a:endParaRPr lang="zh-CN" altLang="en-US" sz="150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11"/>
            </p:custDataLst>
          </p:nvPr>
        </p:nvSpPr>
        <p:spPr>
          <a:xfrm>
            <a:off x="571500" y="581025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E8DC"/>
          </a:solidFill>
          <a:ln>
            <a:noFill/>
          </a:ln>
          <a:effectLst>
            <a:outerShdw blurRad="42863" dist="9525" dir="5399999" algn="ctr" rotWithShape="0">
              <a:srgbClr val="3D2B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762000" y="5985510"/>
            <a:ext cx="3429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闯过三关，你就是</a:t>
            </a:r>
            <a:r>
              <a:rPr b="1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乘法小达人</a:t>
            </a:r>
            <a:r>
              <a:rPr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！</a:t>
            </a:r>
            <a:endParaRPr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771525" y="1884998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加法变乘法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4"/>
            </p:custDataLst>
          </p:nvPr>
        </p:nvSpPr>
        <p:spPr>
          <a:xfrm>
            <a:off x="771525" y="24085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904875" y="2285048"/>
            <a:ext cx="327681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3 + 3 + 3 + 3 + 3 = 15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= 15</a:t>
            </a:r>
            <a:endParaRPr lang="en-US" altLang="zh-CN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6"/>
            </p:custDataLst>
          </p:nvPr>
        </p:nvSpPr>
        <p:spPr>
          <a:xfrm>
            <a:off x="771525" y="2759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904875" y="2635539"/>
            <a:ext cx="26396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5 + 5 + 5 = 15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15</a:t>
            </a:r>
            <a:endParaRPr lang="en-US" altLang="zh-CN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8"/>
            </p:custDataLst>
          </p:nvPr>
        </p:nvSpPr>
        <p:spPr>
          <a:xfrm>
            <a:off x="771525" y="31095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904875" y="2986030"/>
            <a:ext cx="295825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</a:rPr>
              <a:t>6 + 6 + 6 + 6 = 24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24</a:t>
            </a:r>
            <a:endParaRPr lang="en-US" altLang="zh-CN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4518051" y="1884998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看图列算式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4518025" y="24085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651401" y="2285048"/>
            <a:ext cx="277132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每行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小鸟，有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行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8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（只）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518025" y="3033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4651401" y="2909830"/>
            <a:ext cx="294277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每列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lang="en-US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小矮人，有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 = 8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（个）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8264576" y="1884998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2B1A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生活中的乘法</a:t>
            </a:r>
            <a:endParaRPr b="1" spc="36">
              <a:solidFill>
                <a:srgbClr val="3D2B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8264525" y="24085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8397926" y="2285048"/>
            <a:ext cx="282081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每支铅笔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，买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支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8 = 16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（元）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8264525" y="3033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8397926" y="2909830"/>
            <a:ext cx="299226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每盒彩色笔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，买</a:t>
            </a:r>
            <a:r>
              <a:rPr lang="en-US" altLang="zh-CN"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盒</a:t>
            </a:r>
            <a:r>
              <a:rPr sz="135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 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 = 30</a:t>
            </a:r>
            <a:r>
              <a:rPr lang="zh-CN" altLang="en-US" sz="1350" b="1" spc="-13">
                <a:solidFill>
                  <a:srgbClr val="C43A2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（元）</a:t>
            </a:r>
            <a:endParaRPr lang="zh-CN" altLang="en-US" sz="1350" b="1" spc="-13">
              <a:solidFill>
                <a:srgbClr val="C43A2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0955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38200" y="21145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1550" y="21240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43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" y="4638675"/>
            <a:ext cx="1143000" cy="76200"/>
          </a:xfrm>
          <a:prstGeom prst="rect">
            <a:avLst/>
          </a:prstGeom>
          <a:noFill/>
        </p:spPr>
      </p:pic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671195" y="2148840"/>
            <a:ext cx="884555" cy="323850"/>
          </a:xfrm>
          <a:custGeom>
            <a:avLst/>
            <a:gdLst>
              <a:gd name="sw" fmla="*/ 1 w 1392"/>
              <a:gd name="sh" fmla="*/ 1 h 510"/>
              <a:gd name="mins" fmla="min sw sh"/>
              <a:gd name="dsw" fmla="+- 0 sw mins"/>
              <a:gd name="dsh" fmla="+- 0 sh mins"/>
              <a:gd name="p0x0" fmla="*/ 255 w 1392"/>
              <a:gd name="p0y0" fmla="*/ 0 h 510"/>
              <a:gd name="p0x1" fmla="*/ 1137 w 1392"/>
              <a:gd name="p0y1" fmla="*/ 0 h 510"/>
              <a:gd name="p0x2" fmla="*/ 1278 w 1392"/>
              <a:gd name="p0y2" fmla="*/ 0 h 510"/>
              <a:gd name="p0x3" fmla="*/ 1392 w 1392"/>
              <a:gd name="p0y3" fmla="*/ 114 h 510"/>
              <a:gd name="p0x4" fmla="*/ 1392 w 1392"/>
              <a:gd name="p0y4" fmla="*/ 255 h 510"/>
              <a:gd name="p0x5" fmla="*/ 1392 w 1392"/>
              <a:gd name="p0y5" fmla="*/ 395 h 510"/>
              <a:gd name="p0x6" fmla="*/ 1278 w 1392"/>
              <a:gd name="p0y6" fmla="*/ 510 h 510"/>
              <a:gd name="p0x7" fmla="*/ 1137 w 1392"/>
              <a:gd name="p0y7" fmla="*/ 510 h 510"/>
              <a:gd name="p0x8" fmla="*/ 255 w 1392"/>
              <a:gd name="p0y8" fmla="*/ 510 h 510"/>
              <a:gd name="p0x9" fmla="*/ 114 w 1392"/>
              <a:gd name="p0y9" fmla="*/ 510 h 510"/>
              <a:gd name="p0x10" fmla="*/ 0 w 1392"/>
              <a:gd name="p0y10" fmla="*/ 395 h 510"/>
              <a:gd name="p0x11" fmla="*/ 0 w 1392"/>
              <a:gd name="p0y11" fmla="*/ 255 h 510"/>
              <a:gd name="p0x12" fmla="*/ 0 w 1392"/>
              <a:gd name="p0y12" fmla="*/ 114 h 510"/>
              <a:gd name="p0x13" fmla="*/ 114 w 1392"/>
              <a:gd name="p0y13" fmla="*/ 0 h 510"/>
              <a:gd name="p0x14" fmla="*/ 255 w 139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9C9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790575" y="2210772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A69480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数学文化</a:t>
            </a:r>
            <a:endParaRPr sz="1200" b="1" spc="72">
              <a:solidFill>
                <a:srgbClr val="A69480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66750" y="2673687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2B1A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数学智慧，薪火相传</a:t>
            </a:r>
            <a:endParaRPr sz="4200" b="1" spc="84">
              <a:solidFill>
                <a:srgbClr val="3D2B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666750" y="3587134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B5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古人用智慧创造了乘法口诀，今天我们用它开启数学的大门</a:t>
            </a:r>
            <a:endParaRPr sz="1500" spc="30">
              <a:solidFill>
                <a:srgbClr val="7A6B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66750" y="4424381"/>
            <a:ext cx="45400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A69480"/>
                </a:solidFill>
                <a:latin typeface="汉仪正圆-45W" panose="00020600040101010101" charset="-122"/>
                <a:ea typeface="汉仪正圆-45W" panose="00020600040101010101" charset="-122"/>
              </a:rPr>
              <a:t>数一数，乘一乘，传统文化中的数学智慧等你来发现！</a:t>
            </a:r>
            <a:endParaRPr sz="1350" spc="27">
              <a:solidFill>
                <a:srgbClr val="A6948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1537</Words>
  <Application>WPS 演示</Application>
  <PresentationFormat>宽屏</PresentationFormat>
  <Paragraphs>296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汉仪正圆-45W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2026-07-24T13:06:31Z</dcterms:created>
  <dcterms:modified xsi:type="dcterms:W3CDTF">2026-07-24T13:06:31Z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F97B4C571C819B965763636AD1B57113_41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aOQH9yWA7eUbokNwoBOHfTAYFPnZJsB5Th6BmM9FUa3K4IvdMrVR2lciN7l3xhBIcc+5b4Ciy5o79yBxdg3mjLG1d7pkXQwIUtNQfIZOxw2sxlsSh2e+Xto0CXk9exunLfrnWsQ7xilRRkuh0QghW5Kh8fAV6r/Pfx8ygolRGc9cw2KKJtgwiPVsWX0PWXrDDeHy5mn3OEMK+veNGlE9HtjO/5DdSY9639qsIaBXJl5d1WOKti3vlcWsN5ALx7/FId7FeHKGeTRbsMASciRGkZ0QWf6rJjQoR/12t1WxXJGu8LHw6u5PRZlMIiNWygeNxN2EkdYZo+Cbb0sEmCC7jg==</vt:lpwstr>
  </property>
</Properties>
</file>