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4.svg" ContentType="image/svg+xml"/>
  <Override PartName="/ppt/media/image16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.svg" ContentType="image/svg+xml"/>
  <Override PartName="/ppt/media/image60.svg" ContentType="image/svg+xml"/>
  <Override PartName="/ppt/media/image62.svg" ContentType="image/svg+xml"/>
  <Override PartName="/ppt/media/image66.svg" ContentType="image/svg+xml"/>
  <Override PartName="/ppt/media/image68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sv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7.jpeg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58.xml"/><Relationship Id="rId23" Type="http://schemas.openxmlformats.org/officeDocument/2006/relationships/tags" Target="../tags/tag57.xml"/><Relationship Id="rId22" Type="http://schemas.openxmlformats.org/officeDocument/2006/relationships/tags" Target="../tags/tag56.xml"/><Relationship Id="rId21" Type="http://schemas.openxmlformats.org/officeDocument/2006/relationships/tags" Target="../tags/tag55.xml"/><Relationship Id="rId20" Type="http://schemas.openxmlformats.org/officeDocument/2006/relationships/tags" Target="../tags/tag54.xml"/><Relationship Id="rId2" Type="http://schemas.openxmlformats.org/officeDocument/2006/relationships/tags" Target="../tags/tag41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tags" Target="../tags/tag51.xml"/><Relationship Id="rId16" Type="http://schemas.openxmlformats.org/officeDocument/2006/relationships/image" Target="../media/image11.svg"/><Relationship Id="rId15" Type="http://schemas.openxmlformats.org/officeDocument/2006/relationships/image" Target="../media/image10.png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image" Target="../media/image9.svg"/><Relationship Id="rId1" Type="http://schemas.openxmlformats.org/officeDocument/2006/relationships/tags" Target="../tags/tag4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85.xml"/><Relationship Id="rId31" Type="http://schemas.openxmlformats.org/officeDocument/2006/relationships/tags" Target="../tags/tag84.xml"/><Relationship Id="rId30" Type="http://schemas.openxmlformats.org/officeDocument/2006/relationships/tags" Target="../tags/tag83.xml"/><Relationship Id="rId3" Type="http://schemas.openxmlformats.org/officeDocument/2006/relationships/image" Target="../media/image12.jpeg"/><Relationship Id="rId29" Type="http://schemas.openxmlformats.org/officeDocument/2006/relationships/tags" Target="../tags/tag82.xml"/><Relationship Id="rId28" Type="http://schemas.openxmlformats.org/officeDocument/2006/relationships/tags" Target="../tags/tag81.xml"/><Relationship Id="rId27" Type="http://schemas.openxmlformats.org/officeDocument/2006/relationships/tags" Target="../tags/tag80.xml"/><Relationship Id="rId26" Type="http://schemas.openxmlformats.org/officeDocument/2006/relationships/tags" Target="../tags/tag79.xml"/><Relationship Id="rId25" Type="http://schemas.openxmlformats.org/officeDocument/2006/relationships/tags" Target="../tags/tag78.xml"/><Relationship Id="rId24" Type="http://schemas.openxmlformats.org/officeDocument/2006/relationships/tags" Target="../tags/tag77.xml"/><Relationship Id="rId23" Type="http://schemas.openxmlformats.org/officeDocument/2006/relationships/tags" Target="../tags/tag76.xml"/><Relationship Id="rId22" Type="http://schemas.openxmlformats.org/officeDocument/2006/relationships/tags" Target="../tags/tag75.xml"/><Relationship Id="rId21" Type="http://schemas.openxmlformats.org/officeDocument/2006/relationships/tags" Target="../tags/tag74.xml"/><Relationship Id="rId20" Type="http://schemas.openxmlformats.org/officeDocument/2006/relationships/tags" Target="../tags/tag73.xml"/><Relationship Id="rId2" Type="http://schemas.openxmlformats.org/officeDocument/2006/relationships/tags" Target="../tags/tag60.xml"/><Relationship Id="rId19" Type="http://schemas.openxmlformats.org/officeDocument/2006/relationships/image" Target="../media/image16.svg"/><Relationship Id="rId18" Type="http://schemas.openxmlformats.org/officeDocument/2006/relationships/image" Target="../media/image15.png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image" Target="../media/image14.svg"/><Relationship Id="rId11" Type="http://schemas.openxmlformats.org/officeDocument/2006/relationships/image" Target="../media/image13.png"/><Relationship Id="rId10" Type="http://schemas.openxmlformats.org/officeDocument/2006/relationships/tags" Target="../tags/tag67.xml"/><Relationship Id="rId1" Type="http://schemas.openxmlformats.org/officeDocument/2006/relationships/tags" Target="../tags/tag5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8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131.xml"/><Relationship Id="rId44" Type="http://schemas.openxmlformats.org/officeDocument/2006/relationships/tags" Target="../tags/tag130.xml"/><Relationship Id="rId43" Type="http://schemas.openxmlformats.org/officeDocument/2006/relationships/tags" Target="../tags/tag129.xml"/><Relationship Id="rId42" Type="http://schemas.openxmlformats.org/officeDocument/2006/relationships/tags" Target="../tags/tag128.xml"/><Relationship Id="rId41" Type="http://schemas.openxmlformats.org/officeDocument/2006/relationships/tags" Target="../tags/tag127.xml"/><Relationship Id="rId40" Type="http://schemas.openxmlformats.org/officeDocument/2006/relationships/tags" Target="../tags/tag126.xml"/><Relationship Id="rId4" Type="http://schemas.openxmlformats.org/officeDocument/2006/relationships/tags" Target="../tags/tag96.xml"/><Relationship Id="rId39" Type="http://schemas.openxmlformats.org/officeDocument/2006/relationships/tags" Target="../tags/tag125.xml"/><Relationship Id="rId38" Type="http://schemas.openxmlformats.org/officeDocument/2006/relationships/tags" Target="../tags/tag124.xml"/><Relationship Id="rId37" Type="http://schemas.openxmlformats.org/officeDocument/2006/relationships/tags" Target="../tags/tag123.xml"/><Relationship Id="rId36" Type="http://schemas.openxmlformats.org/officeDocument/2006/relationships/tags" Target="../tags/tag122.xml"/><Relationship Id="rId35" Type="http://schemas.openxmlformats.org/officeDocument/2006/relationships/tags" Target="../tags/tag121.xml"/><Relationship Id="rId34" Type="http://schemas.openxmlformats.org/officeDocument/2006/relationships/tags" Target="../tags/tag120.xml"/><Relationship Id="rId33" Type="http://schemas.openxmlformats.org/officeDocument/2006/relationships/tags" Target="../tags/tag119.xml"/><Relationship Id="rId32" Type="http://schemas.openxmlformats.org/officeDocument/2006/relationships/tags" Target="../tags/tag118.xml"/><Relationship Id="rId31" Type="http://schemas.openxmlformats.org/officeDocument/2006/relationships/tags" Target="../tags/tag117.xml"/><Relationship Id="rId30" Type="http://schemas.openxmlformats.org/officeDocument/2006/relationships/tags" Target="../tags/tag116.xml"/><Relationship Id="rId3" Type="http://schemas.openxmlformats.org/officeDocument/2006/relationships/image" Target="../media/image17.jpeg"/><Relationship Id="rId29" Type="http://schemas.openxmlformats.org/officeDocument/2006/relationships/tags" Target="../tags/tag115.xml"/><Relationship Id="rId28" Type="http://schemas.openxmlformats.org/officeDocument/2006/relationships/tags" Target="../tags/tag114.xml"/><Relationship Id="rId27" Type="http://schemas.openxmlformats.org/officeDocument/2006/relationships/tags" Target="../tags/tag113.xml"/><Relationship Id="rId26" Type="http://schemas.openxmlformats.org/officeDocument/2006/relationships/tags" Target="../tags/tag112.xml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image" Target="../media/image23.svg"/><Relationship Id="rId21" Type="http://schemas.openxmlformats.org/officeDocument/2006/relationships/image" Target="../media/image22.png"/><Relationship Id="rId20" Type="http://schemas.openxmlformats.org/officeDocument/2006/relationships/tags" Target="../tags/tag108.xml"/><Relationship Id="rId2" Type="http://schemas.openxmlformats.org/officeDocument/2006/relationships/tags" Target="../tags/tag95.xml"/><Relationship Id="rId19" Type="http://schemas.openxmlformats.org/officeDocument/2006/relationships/tags" Target="../tags/tag107.xml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image" Target="../media/image21.svg"/><Relationship Id="rId15" Type="http://schemas.openxmlformats.org/officeDocument/2006/relationships/image" Target="../media/image20.png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image" Target="../media/image19.svg"/><Relationship Id="rId1" Type="http://schemas.openxmlformats.org/officeDocument/2006/relationships/tags" Target="../tags/tag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6" Type="http://schemas.openxmlformats.org/officeDocument/2006/relationships/slideLayout" Target="../slideLayouts/slideLayout7.xml"/><Relationship Id="rId65" Type="http://schemas.openxmlformats.org/officeDocument/2006/relationships/tags" Target="../tags/tag176.xml"/><Relationship Id="rId64" Type="http://schemas.openxmlformats.org/officeDocument/2006/relationships/tags" Target="../tags/tag175.xml"/><Relationship Id="rId63" Type="http://schemas.openxmlformats.org/officeDocument/2006/relationships/tags" Target="../tags/tag174.xml"/><Relationship Id="rId62" Type="http://schemas.openxmlformats.org/officeDocument/2006/relationships/tags" Target="../tags/tag173.xml"/><Relationship Id="rId61" Type="http://schemas.openxmlformats.org/officeDocument/2006/relationships/tags" Target="../tags/tag172.xml"/><Relationship Id="rId60" Type="http://schemas.openxmlformats.org/officeDocument/2006/relationships/image" Target="../media/image43.svg"/><Relationship Id="rId6" Type="http://schemas.openxmlformats.org/officeDocument/2006/relationships/image" Target="../media/image25.svg"/><Relationship Id="rId59" Type="http://schemas.openxmlformats.org/officeDocument/2006/relationships/image" Target="../media/image42.png"/><Relationship Id="rId58" Type="http://schemas.openxmlformats.org/officeDocument/2006/relationships/tags" Target="../tags/tag171.xml"/><Relationship Id="rId57" Type="http://schemas.openxmlformats.org/officeDocument/2006/relationships/tags" Target="../tags/tag170.xml"/><Relationship Id="rId56" Type="http://schemas.openxmlformats.org/officeDocument/2006/relationships/tags" Target="../tags/tag169.xml"/><Relationship Id="rId55" Type="http://schemas.openxmlformats.org/officeDocument/2006/relationships/tags" Target="../tags/tag168.xml"/><Relationship Id="rId54" Type="http://schemas.openxmlformats.org/officeDocument/2006/relationships/image" Target="../media/image41.svg"/><Relationship Id="rId53" Type="http://schemas.openxmlformats.org/officeDocument/2006/relationships/image" Target="../media/image40.png"/><Relationship Id="rId52" Type="http://schemas.openxmlformats.org/officeDocument/2006/relationships/tags" Target="../tags/tag167.xml"/><Relationship Id="rId51" Type="http://schemas.openxmlformats.org/officeDocument/2006/relationships/tags" Target="../tags/tag166.xml"/><Relationship Id="rId50" Type="http://schemas.openxmlformats.org/officeDocument/2006/relationships/tags" Target="../tags/tag165.xml"/><Relationship Id="rId5" Type="http://schemas.openxmlformats.org/officeDocument/2006/relationships/image" Target="../media/image24.png"/><Relationship Id="rId49" Type="http://schemas.openxmlformats.org/officeDocument/2006/relationships/tags" Target="../tags/tag164.xml"/><Relationship Id="rId48" Type="http://schemas.openxmlformats.org/officeDocument/2006/relationships/image" Target="../media/image39.svg"/><Relationship Id="rId47" Type="http://schemas.openxmlformats.org/officeDocument/2006/relationships/image" Target="../media/image38.png"/><Relationship Id="rId46" Type="http://schemas.openxmlformats.org/officeDocument/2006/relationships/tags" Target="../tags/tag163.xml"/><Relationship Id="rId45" Type="http://schemas.openxmlformats.org/officeDocument/2006/relationships/tags" Target="../tags/tag162.xml"/><Relationship Id="rId44" Type="http://schemas.openxmlformats.org/officeDocument/2006/relationships/tags" Target="../tags/tag161.xml"/><Relationship Id="rId43" Type="http://schemas.openxmlformats.org/officeDocument/2006/relationships/tags" Target="../tags/tag160.xml"/><Relationship Id="rId42" Type="http://schemas.openxmlformats.org/officeDocument/2006/relationships/image" Target="../media/image37.svg"/><Relationship Id="rId41" Type="http://schemas.openxmlformats.org/officeDocument/2006/relationships/image" Target="../media/image36.png"/><Relationship Id="rId40" Type="http://schemas.openxmlformats.org/officeDocument/2006/relationships/tags" Target="../tags/tag159.xml"/><Relationship Id="rId4" Type="http://schemas.openxmlformats.org/officeDocument/2006/relationships/tags" Target="../tags/tag135.xml"/><Relationship Id="rId39" Type="http://schemas.openxmlformats.org/officeDocument/2006/relationships/tags" Target="../tags/tag158.xml"/><Relationship Id="rId38" Type="http://schemas.openxmlformats.org/officeDocument/2006/relationships/tags" Target="../tags/tag157.xml"/><Relationship Id="rId37" Type="http://schemas.openxmlformats.org/officeDocument/2006/relationships/tags" Target="../tags/tag156.xml"/><Relationship Id="rId36" Type="http://schemas.openxmlformats.org/officeDocument/2006/relationships/image" Target="../media/image35.svg"/><Relationship Id="rId35" Type="http://schemas.openxmlformats.org/officeDocument/2006/relationships/image" Target="../media/image34.png"/><Relationship Id="rId34" Type="http://schemas.openxmlformats.org/officeDocument/2006/relationships/tags" Target="../tags/tag155.xml"/><Relationship Id="rId33" Type="http://schemas.openxmlformats.org/officeDocument/2006/relationships/tags" Target="../tags/tag154.xml"/><Relationship Id="rId32" Type="http://schemas.openxmlformats.org/officeDocument/2006/relationships/tags" Target="../tags/tag153.xml"/><Relationship Id="rId31" Type="http://schemas.openxmlformats.org/officeDocument/2006/relationships/tags" Target="../tags/tag152.xml"/><Relationship Id="rId30" Type="http://schemas.openxmlformats.org/officeDocument/2006/relationships/image" Target="../media/image33.svg"/><Relationship Id="rId3" Type="http://schemas.openxmlformats.org/officeDocument/2006/relationships/tags" Target="../tags/tag134.xml"/><Relationship Id="rId29" Type="http://schemas.openxmlformats.org/officeDocument/2006/relationships/image" Target="../media/image32.png"/><Relationship Id="rId28" Type="http://schemas.openxmlformats.org/officeDocument/2006/relationships/tags" Target="../tags/tag151.xml"/><Relationship Id="rId27" Type="http://schemas.openxmlformats.org/officeDocument/2006/relationships/tags" Target="../tags/tag150.xml"/><Relationship Id="rId26" Type="http://schemas.openxmlformats.org/officeDocument/2006/relationships/tags" Target="../tags/tag149.xml"/><Relationship Id="rId25" Type="http://schemas.openxmlformats.org/officeDocument/2006/relationships/tags" Target="../tags/tag148.xml"/><Relationship Id="rId24" Type="http://schemas.openxmlformats.org/officeDocument/2006/relationships/image" Target="../media/image31.svg"/><Relationship Id="rId23" Type="http://schemas.openxmlformats.org/officeDocument/2006/relationships/image" Target="../media/image30.png"/><Relationship Id="rId22" Type="http://schemas.openxmlformats.org/officeDocument/2006/relationships/tags" Target="../tags/tag147.xml"/><Relationship Id="rId21" Type="http://schemas.openxmlformats.org/officeDocument/2006/relationships/tags" Target="../tags/tag146.xml"/><Relationship Id="rId20" Type="http://schemas.openxmlformats.org/officeDocument/2006/relationships/tags" Target="../tags/tag145.xml"/><Relationship Id="rId2" Type="http://schemas.openxmlformats.org/officeDocument/2006/relationships/tags" Target="../tags/tag133.xml"/><Relationship Id="rId19" Type="http://schemas.openxmlformats.org/officeDocument/2006/relationships/tags" Target="../tags/tag144.xml"/><Relationship Id="rId18" Type="http://schemas.openxmlformats.org/officeDocument/2006/relationships/image" Target="../media/image29.svg"/><Relationship Id="rId17" Type="http://schemas.openxmlformats.org/officeDocument/2006/relationships/image" Target="../media/image28.png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image" Target="../media/image27.svg"/><Relationship Id="rId11" Type="http://schemas.openxmlformats.org/officeDocument/2006/relationships/image" Target="../media/image26.png"/><Relationship Id="rId10" Type="http://schemas.openxmlformats.org/officeDocument/2006/relationships/tags" Target="../tags/tag139.xml"/><Relationship Id="rId1" Type="http://schemas.openxmlformats.org/officeDocument/2006/relationships/tags" Target="../tags/tag13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17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92.xml"/><Relationship Id="rId8" Type="http://schemas.openxmlformats.org/officeDocument/2006/relationships/tags" Target="../tags/tag191.xml"/><Relationship Id="rId7" Type="http://schemas.openxmlformats.org/officeDocument/2006/relationships/tags" Target="../tags/tag190.xml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214.xml"/><Relationship Id="rId40" Type="http://schemas.openxmlformats.org/officeDocument/2006/relationships/tags" Target="../tags/tag213.xml"/><Relationship Id="rId4" Type="http://schemas.openxmlformats.org/officeDocument/2006/relationships/tags" Target="../tags/tag187.xml"/><Relationship Id="rId39" Type="http://schemas.openxmlformats.org/officeDocument/2006/relationships/tags" Target="../tags/tag212.xml"/><Relationship Id="rId38" Type="http://schemas.openxmlformats.org/officeDocument/2006/relationships/tags" Target="../tags/tag211.xml"/><Relationship Id="rId37" Type="http://schemas.openxmlformats.org/officeDocument/2006/relationships/image" Target="../media/image52.svg"/><Relationship Id="rId36" Type="http://schemas.openxmlformats.org/officeDocument/2006/relationships/image" Target="../media/image51.png"/><Relationship Id="rId35" Type="http://schemas.openxmlformats.org/officeDocument/2006/relationships/tags" Target="../tags/tag210.xml"/><Relationship Id="rId34" Type="http://schemas.openxmlformats.org/officeDocument/2006/relationships/tags" Target="../tags/tag209.xml"/><Relationship Id="rId33" Type="http://schemas.openxmlformats.org/officeDocument/2006/relationships/tags" Target="../tags/tag208.xml"/><Relationship Id="rId32" Type="http://schemas.openxmlformats.org/officeDocument/2006/relationships/tags" Target="../tags/tag207.xml"/><Relationship Id="rId31" Type="http://schemas.openxmlformats.org/officeDocument/2006/relationships/image" Target="../media/image9.svg"/><Relationship Id="rId30" Type="http://schemas.openxmlformats.org/officeDocument/2006/relationships/image" Target="../media/image8.png"/><Relationship Id="rId3" Type="http://schemas.openxmlformats.org/officeDocument/2006/relationships/image" Target="../media/image44.jpeg"/><Relationship Id="rId29" Type="http://schemas.openxmlformats.org/officeDocument/2006/relationships/tags" Target="../tags/tag206.xml"/><Relationship Id="rId28" Type="http://schemas.openxmlformats.org/officeDocument/2006/relationships/tags" Target="../tags/tag205.xml"/><Relationship Id="rId27" Type="http://schemas.openxmlformats.org/officeDocument/2006/relationships/tags" Target="../tags/tag204.xml"/><Relationship Id="rId26" Type="http://schemas.openxmlformats.org/officeDocument/2006/relationships/tags" Target="../tags/tag203.xml"/><Relationship Id="rId25" Type="http://schemas.openxmlformats.org/officeDocument/2006/relationships/tags" Target="../tags/tag202.xml"/><Relationship Id="rId24" Type="http://schemas.openxmlformats.org/officeDocument/2006/relationships/image" Target="../media/image50.svg"/><Relationship Id="rId23" Type="http://schemas.openxmlformats.org/officeDocument/2006/relationships/image" Target="../media/image49.png"/><Relationship Id="rId22" Type="http://schemas.openxmlformats.org/officeDocument/2006/relationships/tags" Target="../tags/tag201.xml"/><Relationship Id="rId21" Type="http://schemas.openxmlformats.org/officeDocument/2006/relationships/tags" Target="../tags/tag200.xml"/><Relationship Id="rId20" Type="http://schemas.openxmlformats.org/officeDocument/2006/relationships/image" Target="../media/image48.svg"/><Relationship Id="rId2" Type="http://schemas.openxmlformats.org/officeDocument/2006/relationships/tags" Target="../tags/tag186.xml"/><Relationship Id="rId19" Type="http://schemas.openxmlformats.org/officeDocument/2006/relationships/image" Target="../media/image47.png"/><Relationship Id="rId18" Type="http://schemas.openxmlformats.org/officeDocument/2006/relationships/tags" Target="../tags/tag199.xml"/><Relationship Id="rId17" Type="http://schemas.openxmlformats.org/officeDocument/2006/relationships/tags" Target="../tags/tag198.xml"/><Relationship Id="rId16" Type="http://schemas.openxmlformats.org/officeDocument/2006/relationships/tags" Target="../tags/tag197.xml"/><Relationship Id="rId15" Type="http://schemas.openxmlformats.org/officeDocument/2006/relationships/image" Target="../media/image46.svg"/><Relationship Id="rId14" Type="http://schemas.openxmlformats.org/officeDocument/2006/relationships/image" Target="../media/image45.png"/><Relationship Id="rId13" Type="http://schemas.openxmlformats.org/officeDocument/2006/relationships/tags" Target="../tags/tag196.xml"/><Relationship Id="rId12" Type="http://schemas.openxmlformats.org/officeDocument/2006/relationships/tags" Target="../tags/tag195.xml"/><Relationship Id="rId11" Type="http://schemas.openxmlformats.org/officeDocument/2006/relationships/tags" Target="../tags/tag194.xml"/><Relationship Id="rId10" Type="http://schemas.openxmlformats.org/officeDocument/2006/relationships/tags" Target="../tags/tag193.xml"/><Relationship Id="rId1" Type="http://schemas.openxmlformats.org/officeDocument/2006/relationships/tags" Target="../tags/tag18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image" Target="../media/image54.svg"/><Relationship Id="rId7" Type="http://schemas.openxmlformats.org/officeDocument/2006/relationships/image" Target="../media/image53.png"/><Relationship Id="rId6" Type="http://schemas.openxmlformats.org/officeDocument/2006/relationships/tags" Target="../tags/tag220.xml"/><Relationship Id="rId5" Type="http://schemas.openxmlformats.org/officeDocument/2006/relationships/tags" Target="../tags/tag219.xml"/><Relationship Id="rId4" Type="http://schemas.openxmlformats.org/officeDocument/2006/relationships/tags" Target="../tags/tag218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239.xml"/><Relationship Id="rId32" Type="http://schemas.openxmlformats.org/officeDocument/2006/relationships/image" Target="../media/image60.svg"/><Relationship Id="rId31" Type="http://schemas.openxmlformats.org/officeDocument/2006/relationships/image" Target="../media/image59.png"/><Relationship Id="rId30" Type="http://schemas.openxmlformats.org/officeDocument/2006/relationships/tags" Target="../tags/tag238.xml"/><Relationship Id="rId3" Type="http://schemas.openxmlformats.org/officeDocument/2006/relationships/tags" Target="../tags/tag217.xml"/><Relationship Id="rId29" Type="http://schemas.openxmlformats.org/officeDocument/2006/relationships/tags" Target="../tags/tag237.xml"/><Relationship Id="rId28" Type="http://schemas.openxmlformats.org/officeDocument/2006/relationships/tags" Target="../tags/tag236.xml"/><Relationship Id="rId27" Type="http://schemas.openxmlformats.org/officeDocument/2006/relationships/tags" Target="../tags/tag235.xml"/><Relationship Id="rId26" Type="http://schemas.openxmlformats.org/officeDocument/2006/relationships/tags" Target="../tags/tag234.xml"/><Relationship Id="rId25" Type="http://schemas.openxmlformats.org/officeDocument/2006/relationships/tags" Target="../tags/tag233.xml"/><Relationship Id="rId24" Type="http://schemas.openxmlformats.org/officeDocument/2006/relationships/tags" Target="../tags/tag232.xml"/><Relationship Id="rId23" Type="http://schemas.openxmlformats.org/officeDocument/2006/relationships/tags" Target="../tags/tag231.xml"/><Relationship Id="rId22" Type="http://schemas.openxmlformats.org/officeDocument/2006/relationships/image" Target="../media/image58.svg"/><Relationship Id="rId21" Type="http://schemas.openxmlformats.org/officeDocument/2006/relationships/image" Target="../media/image57.png"/><Relationship Id="rId20" Type="http://schemas.openxmlformats.org/officeDocument/2006/relationships/tags" Target="../tags/tag230.xml"/><Relationship Id="rId2" Type="http://schemas.openxmlformats.org/officeDocument/2006/relationships/tags" Target="../tags/tag216.xml"/><Relationship Id="rId19" Type="http://schemas.openxmlformats.org/officeDocument/2006/relationships/tags" Target="../tags/tag229.xml"/><Relationship Id="rId18" Type="http://schemas.openxmlformats.org/officeDocument/2006/relationships/tags" Target="../tags/tag228.xml"/><Relationship Id="rId17" Type="http://schemas.openxmlformats.org/officeDocument/2006/relationships/tags" Target="../tags/tag227.xml"/><Relationship Id="rId16" Type="http://schemas.openxmlformats.org/officeDocument/2006/relationships/tags" Target="../tags/tag226.xml"/><Relationship Id="rId15" Type="http://schemas.openxmlformats.org/officeDocument/2006/relationships/image" Target="../media/image56.svg"/><Relationship Id="rId14" Type="http://schemas.openxmlformats.org/officeDocument/2006/relationships/image" Target="../media/image55.png"/><Relationship Id="rId13" Type="http://schemas.openxmlformats.org/officeDocument/2006/relationships/tags" Target="../tags/tag225.xml"/><Relationship Id="rId12" Type="http://schemas.openxmlformats.org/officeDocument/2006/relationships/tags" Target="../tags/tag224.xml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tags" Target="../tags/tag21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47.xml"/><Relationship Id="rId7" Type="http://schemas.openxmlformats.org/officeDocument/2006/relationships/tags" Target="../tags/tag246.xml"/><Relationship Id="rId6" Type="http://schemas.openxmlformats.org/officeDocument/2006/relationships/tags" Target="../tags/tag245.xml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24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jpeg"/><Relationship Id="rId8" Type="http://schemas.openxmlformats.org/officeDocument/2006/relationships/tags" Target="../tags/tag253.xml"/><Relationship Id="rId7" Type="http://schemas.openxmlformats.org/officeDocument/2006/relationships/tags" Target="../tags/tag252.xml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tags" Target="../tags/tag251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275.xml"/><Relationship Id="rId30" Type="http://schemas.openxmlformats.org/officeDocument/2006/relationships/tags" Target="../tags/tag274.xml"/><Relationship Id="rId3" Type="http://schemas.openxmlformats.org/officeDocument/2006/relationships/tags" Target="../tags/tag250.xml"/><Relationship Id="rId29" Type="http://schemas.openxmlformats.org/officeDocument/2006/relationships/tags" Target="../tags/tag273.xml"/><Relationship Id="rId28" Type="http://schemas.openxmlformats.org/officeDocument/2006/relationships/tags" Target="../tags/tag272.xml"/><Relationship Id="rId27" Type="http://schemas.openxmlformats.org/officeDocument/2006/relationships/tags" Target="../tags/tag271.xml"/><Relationship Id="rId26" Type="http://schemas.openxmlformats.org/officeDocument/2006/relationships/tags" Target="../tags/tag270.xml"/><Relationship Id="rId25" Type="http://schemas.openxmlformats.org/officeDocument/2006/relationships/tags" Target="../tags/tag269.xml"/><Relationship Id="rId24" Type="http://schemas.openxmlformats.org/officeDocument/2006/relationships/tags" Target="../tags/tag268.xml"/><Relationship Id="rId23" Type="http://schemas.openxmlformats.org/officeDocument/2006/relationships/tags" Target="../tags/tag267.xml"/><Relationship Id="rId22" Type="http://schemas.openxmlformats.org/officeDocument/2006/relationships/tags" Target="../tags/tag266.xml"/><Relationship Id="rId21" Type="http://schemas.openxmlformats.org/officeDocument/2006/relationships/tags" Target="../tags/tag265.xml"/><Relationship Id="rId20" Type="http://schemas.openxmlformats.org/officeDocument/2006/relationships/tags" Target="../tags/tag264.xml"/><Relationship Id="rId2" Type="http://schemas.openxmlformats.org/officeDocument/2006/relationships/tags" Target="../tags/tag249.xml"/><Relationship Id="rId19" Type="http://schemas.openxmlformats.org/officeDocument/2006/relationships/tags" Target="../tags/tag263.xml"/><Relationship Id="rId18" Type="http://schemas.openxmlformats.org/officeDocument/2006/relationships/tags" Target="../tags/tag262.xml"/><Relationship Id="rId17" Type="http://schemas.openxmlformats.org/officeDocument/2006/relationships/tags" Target="../tags/tag261.xml"/><Relationship Id="rId16" Type="http://schemas.openxmlformats.org/officeDocument/2006/relationships/tags" Target="../tags/tag260.xml"/><Relationship Id="rId15" Type="http://schemas.openxmlformats.org/officeDocument/2006/relationships/tags" Target="../tags/tag259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tags" Target="../tags/tag24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83.xml"/><Relationship Id="rId8" Type="http://schemas.openxmlformats.org/officeDocument/2006/relationships/tags" Target="../tags/tag282.xml"/><Relationship Id="rId7" Type="http://schemas.openxmlformats.org/officeDocument/2006/relationships/tags" Target="../tags/tag281.xml"/><Relationship Id="rId6" Type="http://schemas.openxmlformats.org/officeDocument/2006/relationships/tags" Target="../tags/tag280.xml"/><Relationship Id="rId54" Type="http://schemas.openxmlformats.org/officeDocument/2006/relationships/slideLayout" Target="../slideLayouts/slideLayout7.xml"/><Relationship Id="rId53" Type="http://schemas.openxmlformats.org/officeDocument/2006/relationships/tags" Target="../tags/tag311.xml"/><Relationship Id="rId52" Type="http://schemas.openxmlformats.org/officeDocument/2006/relationships/tags" Target="../tags/tag310.xml"/><Relationship Id="rId51" Type="http://schemas.openxmlformats.org/officeDocument/2006/relationships/image" Target="../media/image76.svg"/><Relationship Id="rId50" Type="http://schemas.openxmlformats.org/officeDocument/2006/relationships/image" Target="../media/image75.png"/><Relationship Id="rId5" Type="http://schemas.openxmlformats.org/officeDocument/2006/relationships/tags" Target="../tags/tag279.xml"/><Relationship Id="rId49" Type="http://schemas.openxmlformats.org/officeDocument/2006/relationships/tags" Target="../tags/tag309.xml"/><Relationship Id="rId48" Type="http://schemas.openxmlformats.org/officeDocument/2006/relationships/tags" Target="../tags/tag308.xml"/><Relationship Id="rId47" Type="http://schemas.openxmlformats.org/officeDocument/2006/relationships/tags" Target="../tags/tag307.xml"/><Relationship Id="rId46" Type="http://schemas.openxmlformats.org/officeDocument/2006/relationships/tags" Target="../tags/tag306.xml"/><Relationship Id="rId45" Type="http://schemas.openxmlformats.org/officeDocument/2006/relationships/image" Target="../media/image74.svg"/><Relationship Id="rId44" Type="http://schemas.openxmlformats.org/officeDocument/2006/relationships/image" Target="../media/image73.png"/><Relationship Id="rId43" Type="http://schemas.openxmlformats.org/officeDocument/2006/relationships/tags" Target="../tags/tag305.xml"/><Relationship Id="rId42" Type="http://schemas.openxmlformats.org/officeDocument/2006/relationships/tags" Target="../tags/tag304.xml"/><Relationship Id="rId41" Type="http://schemas.openxmlformats.org/officeDocument/2006/relationships/tags" Target="../tags/tag303.xml"/><Relationship Id="rId40" Type="http://schemas.openxmlformats.org/officeDocument/2006/relationships/tags" Target="../tags/tag302.xml"/><Relationship Id="rId4" Type="http://schemas.openxmlformats.org/officeDocument/2006/relationships/tags" Target="../tags/tag278.xml"/><Relationship Id="rId39" Type="http://schemas.openxmlformats.org/officeDocument/2006/relationships/tags" Target="../tags/tag301.xml"/><Relationship Id="rId38" Type="http://schemas.openxmlformats.org/officeDocument/2006/relationships/image" Target="../media/image72.svg"/><Relationship Id="rId37" Type="http://schemas.openxmlformats.org/officeDocument/2006/relationships/image" Target="../media/image71.png"/><Relationship Id="rId36" Type="http://schemas.openxmlformats.org/officeDocument/2006/relationships/tags" Target="../tags/tag300.xml"/><Relationship Id="rId35" Type="http://schemas.openxmlformats.org/officeDocument/2006/relationships/tags" Target="../tags/tag299.xml"/><Relationship Id="rId34" Type="http://schemas.openxmlformats.org/officeDocument/2006/relationships/tags" Target="../tags/tag298.xml"/><Relationship Id="rId33" Type="http://schemas.openxmlformats.org/officeDocument/2006/relationships/image" Target="../media/image70.svg"/><Relationship Id="rId32" Type="http://schemas.openxmlformats.org/officeDocument/2006/relationships/image" Target="../media/image69.png"/><Relationship Id="rId31" Type="http://schemas.openxmlformats.org/officeDocument/2006/relationships/tags" Target="../tags/tag297.xml"/><Relationship Id="rId30" Type="http://schemas.openxmlformats.org/officeDocument/2006/relationships/tags" Target="../tags/tag296.xml"/><Relationship Id="rId3" Type="http://schemas.openxmlformats.org/officeDocument/2006/relationships/image" Target="../media/image64.jpeg"/><Relationship Id="rId29" Type="http://schemas.openxmlformats.org/officeDocument/2006/relationships/tags" Target="../tags/tag295.xml"/><Relationship Id="rId28" Type="http://schemas.openxmlformats.org/officeDocument/2006/relationships/image" Target="../media/image68.svg"/><Relationship Id="rId27" Type="http://schemas.openxmlformats.org/officeDocument/2006/relationships/image" Target="../media/image67.png"/><Relationship Id="rId26" Type="http://schemas.openxmlformats.org/officeDocument/2006/relationships/tags" Target="../tags/tag294.xml"/><Relationship Id="rId25" Type="http://schemas.openxmlformats.org/officeDocument/2006/relationships/tags" Target="../tags/tag293.xml"/><Relationship Id="rId24" Type="http://schemas.openxmlformats.org/officeDocument/2006/relationships/tags" Target="../tags/tag292.xml"/><Relationship Id="rId23" Type="http://schemas.openxmlformats.org/officeDocument/2006/relationships/tags" Target="../tags/tag291.xml"/><Relationship Id="rId22" Type="http://schemas.openxmlformats.org/officeDocument/2006/relationships/tags" Target="../tags/tag290.xml"/><Relationship Id="rId21" Type="http://schemas.openxmlformats.org/officeDocument/2006/relationships/image" Target="../media/image66.svg"/><Relationship Id="rId20" Type="http://schemas.openxmlformats.org/officeDocument/2006/relationships/image" Target="../media/image65.png"/><Relationship Id="rId2" Type="http://schemas.openxmlformats.org/officeDocument/2006/relationships/tags" Target="../tags/tag277.xml"/><Relationship Id="rId19" Type="http://schemas.openxmlformats.org/officeDocument/2006/relationships/tags" Target="../tags/tag289.xml"/><Relationship Id="rId18" Type="http://schemas.openxmlformats.org/officeDocument/2006/relationships/tags" Target="../tags/tag288.xml"/><Relationship Id="rId17" Type="http://schemas.openxmlformats.org/officeDocument/2006/relationships/tags" Target="../tags/tag287.xml"/><Relationship Id="rId16" Type="http://schemas.openxmlformats.org/officeDocument/2006/relationships/image" Target="../media/image21.svg"/><Relationship Id="rId15" Type="http://schemas.openxmlformats.org/officeDocument/2006/relationships/image" Target="../media/image20.png"/><Relationship Id="rId14" Type="http://schemas.openxmlformats.org/officeDocument/2006/relationships/tags" Target="../tags/tag286.xml"/><Relationship Id="rId13" Type="http://schemas.openxmlformats.org/officeDocument/2006/relationships/tags" Target="../tags/tag285.xml"/><Relationship Id="rId12" Type="http://schemas.openxmlformats.org/officeDocument/2006/relationships/tags" Target="../tags/tag284.xml"/><Relationship Id="rId11" Type="http://schemas.openxmlformats.org/officeDocument/2006/relationships/image" Target="../media/image19.svg"/><Relationship Id="rId10" Type="http://schemas.openxmlformats.org/officeDocument/2006/relationships/image" Target="../media/image18.png"/><Relationship Id="rId1" Type="http://schemas.openxmlformats.org/officeDocument/2006/relationships/tags" Target="../tags/tag27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18.xml"/><Relationship Id="rId6" Type="http://schemas.openxmlformats.org/officeDocument/2006/relationships/tags" Target="../tags/tag317.xml"/><Relationship Id="rId5" Type="http://schemas.openxmlformats.org/officeDocument/2006/relationships/tags" Target="../tags/tag316.xml"/><Relationship Id="rId4" Type="http://schemas.openxmlformats.org/officeDocument/2006/relationships/tags" Target="../tags/tag315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54574"/>
            <a:ext cx="5707409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200" b="1" spc="84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测量</a:t>
            </a:r>
            <a:r>
              <a:rPr lang="en-US" altLang="zh-CN" sz="4200" b="1" spc="84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4200" b="1" spc="84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探寻</a:t>
            </a:r>
            <a:r>
              <a:rPr sz="4200" b="1" spc="84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长度里的文化密码</a:t>
            </a:r>
            <a:endParaRPr sz="4200" b="1" spc="84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734772"/>
            <a:ext cx="60388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r>
              <a:rPr lang="en-US" altLang="zh-CN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en-US" altLang="zh-CN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en-US" altLang="zh-CN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altLang="zh-CN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lang="en-US" altLang="zh-CN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用数学的眼光丈量世界</a:t>
            </a:r>
            <a:endParaRPr lang="zh-CN" altLang="en-US"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671195" y="4629785"/>
            <a:ext cx="927100" cy="398145"/>
          </a:xfrm>
          <a:custGeom>
            <a:avLst/>
            <a:gdLst>
              <a:gd name="sw" fmla="*/ 1 w 1459"/>
              <a:gd name="sh" fmla="*/ 1 h 626"/>
              <a:gd name="mins" fmla="min sw sh"/>
              <a:gd name="dsw" fmla="+- 0 sw mins"/>
              <a:gd name="dsh" fmla="+- 0 sh mins"/>
              <a:gd name="p0x0" fmla="*/ 313 w 1459"/>
              <a:gd name="p0y0" fmla="*/ 0 h 626"/>
              <a:gd name="p0x1" fmla="*/ 1146 w 1459"/>
              <a:gd name="p0y1" fmla="*/ 0 h 626"/>
              <a:gd name="p0x2" fmla="*/ 1319 w 1459"/>
              <a:gd name="p0y2" fmla="*/ 0 h 626"/>
              <a:gd name="p0x3" fmla="*/ 1459 w 1459"/>
              <a:gd name="p0y3" fmla="*/ 140 h 626"/>
              <a:gd name="p0x4" fmla="*/ 1459 w 1459"/>
              <a:gd name="p0y4" fmla="*/ 313 h 626"/>
              <a:gd name="p0x5" fmla="*/ 1459 w 1459"/>
              <a:gd name="p0y5" fmla="*/ 486 h 626"/>
              <a:gd name="p0x6" fmla="*/ 1319 w 1459"/>
              <a:gd name="p0y6" fmla="*/ 626 h 626"/>
              <a:gd name="p0x7" fmla="*/ 1146 w 1459"/>
              <a:gd name="p0y7" fmla="*/ 626 h 626"/>
              <a:gd name="p0x8" fmla="*/ 313 w 1459"/>
              <a:gd name="p0y8" fmla="*/ 626 h 626"/>
              <a:gd name="p0x9" fmla="*/ 140 w 1459"/>
              <a:gd name="p0y9" fmla="*/ 626 h 626"/>
              <a:gd name="p0x10" fmla="*/ 0 w 1459"/>
              <a:gd name="p0y10" fmla="*/ 486 h 626"/>
              <a:gd name="p0x11" fmla="*/ 0 w 1459"/>
              <a:gd name="p0y11" fmla="*/ 313 h 626"/>
              <a:gd name="p0x12" fmla="*/ 0 w 1459"/>
              <a:gd name="p0y12" fmla="*/ 140 h 626"/>
              <a:gd name="p0x13" fmla="*/ 140 w 1459"/>
              <a:gd name="p0y13" fmla="*/ 0 h 626"/>
              <a:gd name="p0x14" fmla="*/ 313 w 1459"/>
              <a:gd name="p0y14" fmla="*/ 0 h 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E8D5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809625" y="4676794"/>
            <a:ext cx="82227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spc="81">
                <a:solidFill>
                  <a:srgbClr val="8B847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350" spc="81">
                <a:solidFill>
                  <a:srgbClr val="8B847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350" spc="81">
              <a:solidFill>
                <a:srgbClr val="8B847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82499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38200" y="1838960"/>
            <a:ext cx="66675" cy="66675"/>
          </a:xfrm>
          <a:custGeom>
            <a:avLst/>
            <a:gdLst>
              <a:gd name="sw" fmla="*/ 1 w 105"/>
              <a:gd name="sh" fmla="*/ 1 h 105"/>
              <a:gd name="mins" fmla="min sw sh"/>
              <a:gd name="dsw" fmla="+- 0 sw mins"/>
              <a:gd name="dsh" fmla="+- 0 sh mins"/>
              <a:gd name="p0x0" fmla="*/ 52 w 105"/>
              <a:gd name="p0y0" fmla="*/ 0 h 105"/>
              <a:gd name="p0x1" fmla="*/ 81 w 105"/>
              <a:gd name="p0y1" fmla="*/ 0 h 105"/>
              <a:gd name="p0x2" fmla="*/ 105 w 105"/>
              <a:gd name="p0y2" fmla="*/ 23 h 105"/>
              <a:gd name="p0x3" fmla="*/ 105 w 105"/>
              <a:gd name="p0y3" fmla="*/ 52 h 105"/>
              <a:gd name="p0x4" fmla="*/ 105 w 105"/>
              <a:gd name="p0y4" fmla="*/ 81 h 105"/>
              <a:gd name="p0x5" fmla="*/ 81 w 105"/>
              <a:gd name="p0y5" fmla="*/ 105 h 105"/>
              <a:gd name="p0x6" fmla="*/ 52 w 105"/>
              <a:gd name="p0y6" fmla="*/ 105 h 105"/>
              <a:gd name="p0x7" fmla="*/ 23 w 105"/>
              <a:gd name="p0y7" fmla="*/ 105 h 105"/>
              <a:gd name="p0x8" fmla="*/ 0 w 105"/>
              <a:gd name="p0y8" fmla="*/ 81 h 105"/>
              <a:gd name="p0x9" fmla="*/ 0 w 105"/>
              <a:gd name="p0y9" fmla="*/ 52 h 105"/>
              <a:gd name="p0x10" fmla="*/ 0 w 105"/>
              <a:gd name="p0y10" fmla="*/ 23 h 105"/>
              <a:gd name="p0x11" fmla="*/ 23 w 105"/>
              <a:gd name="p0y11" fmla="*/ 0 h 105"/>
              <a:gd name="p0x12" fmla="*/ 52 w 105"/>
              <a:gd name="p0y12" fmla="*/ 0 h 10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81075" y="184848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38721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课程导览</a:t>
            </a:r>
            <a:endParaRPr sz="42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8D5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</a:t>
            </a:r>
            <a:r>
              <a:rPr sz="21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分米</a:t>
            </a:r>
            <a:r>
              <a:rPr sz="21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毫米</a:t>
            </a:r>
            <a:endParaRPr sz="21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358"/>
                </a:solidFill>
                <a:latin typeface="汉仪正圆-75W" panose="00020600040101010101" charset="-122"/>
                <a:ea typeface="汉仪正圆-75W" panose="00020600040101010101" charset="-122"/>
              </a:rPr>
              <a:t>从铅笔测量开始，认识更小的长度单位</a:t>
            </a:r>
            <a:endParaRPr sz="1350">
              <a:solidFill>
                <a:srgbClr val="6B635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8D5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单位</a:t>
            </a:r>
            <a:r>
              <a:rPr sz="21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关系</a:t>
            </a:r>
            <a:r>
              <a:rPr sz="21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换算</a:t>
            </a:r>
            <a:endParaRPr sz="21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358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掌握长度单位进率，建立换算体系</a:t>
            </a:r>
            <a:endParaRPr sz="1350">
              <a:solidFill>
                <a:srgbClr val="6B635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8D5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感知</a:t>
            </a:r>
            <a:r>
              <a:rPr sz="21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千米</a:t>
            </a:r>
            <a:r>
              <a:rPr sz="21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长度</a:t>
            </a:r>
            <a:endParaRPr sz="21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358"/>
                </a:solidFill>
                <a:latin typeface="汉仪正圆-75W" panose="00020600040101010101" charset="-122"/>
                <a:ea typeface="汉仪正圆-75W" panose="00020600040101010101" charset="-122"/>
              </a:rPr>
              <a:t>从百米到千米，建立大单位量感</a:t>
            </a:r>
            <a:endParaRPr sz="1350">
              <a:solidFill>
                <a:srgbClr val="6B635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C47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8D5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综合</a:t>
            </a:r>
            <a:r>
              <a:rPr sz="2100" b="1">
                <a:solidFill>
                  <a:srgbClr val="C47A2E"/>
                </a:solidFill>
                <a:latin typeface="汉仪正圆-75W" panose="00020600040101010101" charset="-122"/>
                <a:ea typeface="汉仪正圆-75W" panose="00020600040101010101" charset="-122"/>
              </a:rPr>
              <a:t>应用</a:t>
            </a:r>
            <a:r>
              <a:rPr sz="21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拓展</a:t>
            </a:r>
            <a:endParaRPr sz="21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358"/>
                </a:solidFill>
                <a:latin typeface="汉仪正圆-75W" panose="00020600040101010101" charset="-122"/>
                <a:ea typeface="汉仪正圆-75W" panose="00020600040101010101" charset="-122"/>
              </a:rPr>
              <a:t>解决实际问题，巩固测量技能</a:t>
            </a:r>
            <a:endParaRPr sz="1350">
              <a:solidFill>
                <a:srgbClr val="6B635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091815"/>
            <a:ext cx="37338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认识分米毫米</a:t>
            </a:r>
            <a:endParaRPr sz="42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424363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毫厘之间，藏着古人的智慧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从铅笔到北斗七星，发现更精细的长度单位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262563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从铅笔到北斗七星，发现更精细的长度单位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2763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2954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2998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66750" y="16811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7A2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C47A2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1243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铅笔里的大学问</a:t>
            </a:r>
            <a:endParaRPr sz="30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8ee9bf3b-8741-11f1-89e8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6" name="任意多边形 15"/>
          <p:cNvSpPr/>
          <p:nvPr>
            <p:custDataLst>
              <p:tags r:id="rId4"/>
            </p:custDataLst>
          </p:nvPr>
        </p:nvSpPr>
        <p:spPr>
          <a:xfrm>
            <a:off x="3533775" y="3005455"/>
            <a:ext cx="8086725" cy="990600"/>
          </a:xfrm>
          <a:custGeom>
            <a:avLst/>
            <a:gdLst>
              <a:gd name="sw" fmla="*/ 1 w 12735"/>
              <a:gd name="sh" fmla="*/ 1 h 1560"/>
              <a:gd name="mins" fmla="min sw sh"/>
              <a:gd name="dsw" fmla="+- 0 sw mins"/>
              <a:gd name="dsh" fmla="+- 0 sh mins"/>
              <a:gd name="p0x0" fmla="*/ 120 w 12735"/>
              <a:gd name="p0y0" fmla="*/ 0 h 1560"/>
              <a:gd name="p0x1" fmla="*/ 12615 w 12735"/>
              <a:gd name="p0y1" fmla="*/ 0 h 1560"/>
              <a:gd name="p0x2" fmla="*/ 12681 w 12735"/>
              <a:gd name="p0y2" fmla="*/ 0 h 1560"/>
              <a:gd name="p0x3" fmla="*/ 12735 w 12735"/>
              <a:gd name="p0y3" fmla="*/ 53 h 1560"/>
              <a:gd name="p0x4" fmla="*/ 12735 w 12735"/>
              <a:gd name="p0y4" fmla="*/ 120 h 1560"/>
              <a:gd name="p0x5" fmla="*/ 12735 w 12735"/>
              <a:gd name="p0y5" fmla="*/ 1440 h 1560"/>
              <a:gd name="p0x6" fmla="*/ 12735 w 12735"/>
              <a:gd name="p0y6" fmla="*/ 1506 h 1560"/>
              <a:gd name="p0x7" fmla="*/ 12681 w 12735"/>
              <a:gd name="p0y7" fmla="*/ 1560 h 1560"/>
              <a:gd name="p0x8" fmla="*/ 12615 w 12735"/>
              <a:gd name="p0y8" fmla="*/ 1560 h 1560"/>
              <a:gd name="p0x9" fmla="*/ 120 w 12735"/>
              <a:gd name="p0y9" fmla="*/ 1560 h 1560"/>
              <a:gd name="p0x10" fmla="*/ 53 w 12735"/>
              <a:gd name="p0y10" fmla="*/ 1560 h 1560"/>
              <a:gd name="p0x11" fmla="*/ 0 w 12735"/>
              <a:gd name="p0y11" fmla="*/ 1506 h 1560"/>
              <a:gd name="p0x12" fmla="*/ 0 w 12735"/>
              <a:gd name="p0y12" fmla="*/ 1440 h 1560"/>
              <a:gd name="p0x13" fmla="*/ 0 w 12735"/>
              <a:gd name="p0y13" fmla="*/ 120 h 1560"/>
              <a:gd name="p0x14" fmla="*/ 0 w 12735"/>
              <a:gd name="p0y14" fmla="*/ 53 h 1560"/>
              <a:gd name="p0x15" fmla="*/ 53 w 12735"/>
              <a:gd name="p0y15" fmla="*/ 0 h 1560"/>
              <a:gd name="p0x16" fmla="*/ 120 w 12735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724275" y="3182245"/>
            <a:ext cx="77057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</a:rPr>
              <a:t>毫米</a:t>
            </a:r>
            <a:r>
              <a:rPr lang="zh-CN"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虽小用处大</a:t>
            </a:r>
            <a:r>
              <a:rPr lang="en-US" altLang="zh-CN"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古人制作算盘时，每一颗算珠的孔径都要精确到毫米，才能让算珠拨动顺畅不卡顿</a:t>
            </a:r>
            <a:endParaRPr lang="zh-CN" altLang="en-US" sz="150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538220" y="1109345"/>
            <a:ext cx="8077200" cy="170116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373380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3859530" y="1419225"/>
            <a:ext cx="167005" cy="1905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4267200" y="1289685"/>
            <a:ext cx="512177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分米概念</a:t>
            </a:r>
            <a:endParaRPr b="1" spc="36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4267200" y="1613535"/>
            <a:ext cx="546467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就是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张开大拇指和食指，两指间的距离大约这么长</a:t>
            </a:r>
            <a:endParaRPr lang="zh-CN"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3"/>
            </p:custDataLst>
          </p:nvPr>
        </p:nvSpPr>
        <p:spPr>
          <a:xfrm>
            <a:off x="3733800" y="20167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6167" r="-6167"/>
          <a:stretch>
            <a:fillRect/>
          </a:stretch>
        </p:blipFill>
        <p:spPr>
          <a:xfrm>
            <a:off x="3836035" y="2131060"/>
            <a:ext cx="213995" cy="1905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4267200" y="2002126"/>
            <a:ext cx="540030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毫米概念</a:t>
            </a:r>
            <a:endParaRPr b="1" spc="36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4267200" y="2325976"/>
            <a:ext cx="57432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比厘米更小的单位。直尺上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中间有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个小格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，每个小格就是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endParaRPr lang="zh-CN" altLang="en-US" sz="135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9"/>
            </p:custDataLst>
          </p:nvPr>
        </p:nvSpPr>
        <p:spPr>
          <a:xfrm>
            <a:off x="3538220" y="4191635"/>
            <a:ext cx="8077200" cy="228028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3733800" y="4431001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动手找一找</a:t>
            </a:r>
            <a:endParaRPr b="1" spc="36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3733800" y="4832004"/>
            <a:ext cx="76866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在直尺上找一找：</a:t>
            </a:r>
            <a:endParaRPr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3886200" y="5213004"/>
            <a:ext cx="7534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r>
              <a:rPr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有多长？</a:t>
            </a:r>
            <a:endParaRPr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3886200" y="5555904"/>
            <a:ext cx="7534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有多长？</a:t>
            </a:r>
            <a:endParaRPr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3886200" y="5898804"/>
            <a:ext cx="75342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有多长？</a:t>
            </a:r>
            <a:endParaRPr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北斗七星里的长度秘密</a:t>
            </a:r>
            <a:endParaRPr sz="30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9395151c-8741-11f1-aa9d-364dd2002da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1" name="任意多边形 20"/>
          <p:cNvSpPr/>
          <p:nvPr>
            <p:custDataLst>
              <p:tags r:id="rId4"/>
            </p:custDataLst>
          </p:nvPr>
        </p:nvSpPr>
        <p:spPr>
          <a:xfrm>
            <a:off x="3533775" y="3166745"/>
            <a:ext cx="8086725" cy="609600"/>
          </a:xfrm>
          <a:custGeom>
            <a:avLst/>
            <a:gdLst>
              <a:gd name="sw" fmla="*/ 1 w 12735"/>
              <a:gd name="sh" fmla="*/ 1 h 960"/>
              <a:gd name="mins" fmla="min sw sh"/>
              <a:gd name="dsw" fmla="+- 0 sw mins"/>
              <a:gd name="dsh" fmla="+- 0 sh mins"/>
              <a:gd name="p0x0" fmla="*/ 120 w 12735"/>
              <a:gd name="p0y0" fmla="*/ 0 h 960"/>
              <a:gd name="p0x1" fmla="*/ 12615 w 12735"/>
              <a:gd name="p0y1" fmla="*/ 0 h 960"/>
              <a:gd name="p0x2" fmla="*/ 12681 w 12735"/>
              <a:gd name="p0y2" fmla="*/ 0 h 960"/>
              <a:gd name="p0x3" fmla="*/ 12735 w 12735"/>
              <a:gd name="p0y3" fmla="*/ 53 h 960"/>
              <a:gd name="p0x4" fmla="*/ 12735 w 12735"/>
              <a:gd name="p0y4" fmla="*/ 120 h 960"/>
              <a:gd name="p0x5" fmla="*/ 12735 w 12735"/>
              <a:gd name="p0y5" fmla="*/ 840 h 960"/>
              <a:gd name="p0x6" fmla="*/ 12735 w 12735"/>
              <a:gd name="p0y6" fmla="*/ 906 h 960"/>
              <a:gd name="p0x7" fmla="*/ 12681 w 12735"/>
              <a:gd name="p0y7" fmla="*/ 960 h 960"/>
              <a:gd name="p0x8" fmla="*/ 12615 w 12735"/>
              <a:gd name="p0y8" fmla="*/ 960 h 960"/>
              <a:gd name="p0x9" fmla="*/ 120 w 12735"/>
              <a:gd name="p0y9" fmla="*/ 960 h 960"/>
              <a:gd name="p0x10" fmla="*/ 53 w 12735"/>
              <a:gd name="p0y10" fmla="*/ 960 h 960"/>
              <a:gd name="p0x11" fmla="*/ 0 w 12735"/>
              <a:gd name="p0y11" fmla="*/ 906 h 960"/>
              <a:gd name="p0x12" fmla="*/ 0 w 12735"/>
              <a:gd name="p0y12" fmla="*/ 840 h 960"/>
              <a:gd name="p0x13" fmla="*/ 0 w 12735"/>
              <a:gd name="p0y13" fmla="*/ 120 h 960"/>
              <a:gd name="p0x14" fmla="*/ 0 w 12735"/>
              <a:gd name="p0y14" fmla="*/ 53 h 960"/>
              <a:gd name="p0x15" fmla="*/ 53 w 12735"/>
              <a:gd name="p0y15" fmla="*/ 0 h 960"/>
              <a:gd name="p0x16" fmla="*/ 120 w 12735"/>
              <a:gd name="p0y16" fmla="*/ 0 h 9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5672138" y="3305175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</a:rPr>
              <a:t>毫厘之间</a:t>
            </a:r>
            <a:r>
              <a:rPr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，连接着古人对天地的观察与智慧</a:t>
            </a:r>
            <a:endParaRPr sz="150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538220" y="1109345"/>
            <a:ext cx="8077200" cy="69532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3733800" y="1290638"/>
            <a:ext cx="781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古人通过观察</a:t>
            </a:r>
            <a:r>
              <a:rPr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北斗七星</a:t>
            </a:r>
            <a:r>
              <a:rPr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辨别方向、判断季节。今天我们用尺子来探索星星之间的长度秘密</a:t>
            </a:r>
            <a:endParaRPr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3538220" y="2004695"/>
            <a:ext cx="3938905" cy="96710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3733800" y="2278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939515db-8741-11f1-aa9d-364dd2002dad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192" b="192"/>
          <a:stretch>
            <a:fillRect/>
          </a:stretch>
        </p:blipFill>
        <p:spPr>
          <a:xfrm>
            <a:off x="3819525" y="2364105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4267200" y="2185035"/>
            <a:ext cx="21552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</a:t>
            </a:r>
            <a:r>
              <a:rPr lang="en-US" altLang="zh-CN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颗星到第</a:t>
            </a:r>
            <a:r>
              <a:rPr lang="en-US" altLang="zh-CN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颗星</a:t>
            </a:r>
            <a:endParaRPr lang="zh-CN" altLang="en-US" b="1" spc="36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4267200" y="2524125"/>
            <a:ext cx="19266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34</a:t>
            </a:r>
            <a:r>
              <a:rPr 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endParaRPr lang="zh-CN" altLang="en-US"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5"/>
            </p:custDataLst>
          </p:nvPr>
        </p:nvSpPr>
        <p:spPr>
          <a:xfrm>
            <a:off x="7677150" y="2004695"/>
            <a:ext cx="3938270" cy="96710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7872095" y="2278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939515fd-8741-11f1-aa9d-364dd2002dad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28" t="-192" r="128" b="192"/>
          <a:stretch>
            <a:fillRect/>
          </a:stretch>
        </p:blipFill>
        <p:spPr>
          <a:xfrm>
            <a:off x="7957820" y="2364105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8405813" y="2185035"/>
            <a:ext cx="21552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</a:t>
            </a:r>
            <a:r>
              <a:rPr lang="en-US" altLang="zh-CN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颗星到第</a:t>
            </a:r>
            <a:r>
              <a:rPr lang="en-US" altLang="zh-CN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颗星</a:t>
            </a:r>
            <a:endParaRPr lang="zh-CN" altLang="en-US" b="1" spc="36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8405813" y="2524125"/>
            <a:ext cx="19266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en-US" altLang="zh-CN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endParaRPr lang="zh-CN" altLang="en-US"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矩形 22"/>
          <p:cNvSpPr/>
          <p:nvPr>
            <p:custDataLst>
              <p:tags r:id="rId22"/>
            </p:custDataLst>
          </p:nvPr>
        </p:nvSpPr>
        <p:spPr>
          <a:xfrm>
            <a:off x="3538220" y="3971925"/>
            <a:ext cx="8077200" cy="249999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3733800" y="4150995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估一估，再量一量</a:t>
            </a:r>
            <a:endParaRPr sz="2100" b="1" spc="42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3733800" y="462661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3791245" y="4700111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4343400" y="4707731"/>
            <a:ext cx="2790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铅笔盒长约（</a:t>
            </a:r>
            <a:r>
              <a:rPr lang="en-US" altLang="zh-CN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）厘米（</a:t>
            </a:r>
            <a:r>
              <a:rPr lang="en-US" altLang="zh-CN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）毫米</a:t>
            </a:r>
            <a:endParaRPr lang="zh-CN" altLang="en-US"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3733800" y="519811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3791245" y="5271611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4343400" y="5279231"/>
            <a:ext cx="2600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食指长约（</a:t>
            </a:r>
            <a:r>
              <a:rPr lang="en-US" altLang="zh-CN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）厘米（</a:t>
            </a:r>
            <a:r>
              <a:rPr lang="en-US" altLang="zh-CN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）毫米</a:t>
            </a:r>
            <a:endParaRPr lang="zh-CN" altLang="en-US"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0"/>
            </p:custDataLst>
          </p:nvPr>
        </p:nvSpPr>
        <p:spPr>
          <a:xfrm>
            <a:off x="3733800" y="576961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3791245" y="5843111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24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4343400" y="5850731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记录估计和测量结果，看看你的眼力有多准</a:t>
            </a:r>
            <a:endParaRPr sz="15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091815"/>
            <a:ext cx="37338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单位关系换算</a:t>
            </a:r>
            <a:endParaRPr sz="42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424363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十进之妙，贯通古今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掌握毫米、厘米、分米、米之间的进率关系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262563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掌握毫米、厘米、分米、米之间的进率关系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2763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2954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2998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66750" y="16811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7A2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C47A2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1243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十进制的奥秘</a:t>
            </a:r>
            <a:endParaRPr sz="30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94024e4d-8741-11f1-a609-9ea880c2c4d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4" name="任意多边形 23"/>
          <p:cNvSpPr/>
          <p:nvPr>
            <p:custDataLst>
              <p:tags r:id="rId4"/>
            </p:custDataLst>
          </p:nvPr>
        </p:nvSpPr>
        <p:spPr>
          <a:xfrm>
            <a:off x="2994025" y="3464560"/>
            <a:ext cx="8626475" cy="929640"/>
          </a:xfrm>
          <a:custGeom>
            <a:avLst/>
            <a:gdLst>
              <a:gd name="sw" fmla="*/ 1 w 13584"/>
              <a:gd name="sh" fmla="*/ 1 h 1463"/>
              <a:gd name="mins" fmla="min sw sh"/>
              <a:gd name="dsw" fmla="+- 0 sw mins"/>
              <a:gd name="dsh" fmla="+- 0 sh mins"/>
              <a:gd name="p0x0" fmla="*/ 120 w 13584"/>
              <a:gd name="p0y0" fmla="*/ 0 h 1463"/>
              <a:gd name="p0x1" fmla="*/ 13464 w 13584"/>
              <a:gd name="p0y1" fmla="*/ 0 h 1463"/>
              <a:gd name="p0x2" fmla="*/ 13530 w 13584"/>
              <a:gd name="p0y2" fmla="*/ 0 h 1463"/>
              <a:gd name="p0x3" fmla="*/ 13584 w 13584"/>
              <a:gd name="p0y3" fmla="*/ 53 h 1463"/>
              <a:gd name="p0x4" fmla="*/ 13584 w 13584"/>
              <a:gd name="p0y4" fmla="*/ 120 h 1463"/>
              <a:gd name="p0x5" fmla="*/ 13584 w 13584"/>
              <a:gd name="p0y5" fmla="*/ 1343 h 1463"/>
              <a:gd name="p0x6" fmla="*/ 13584 w 13584"/>
              <a:gd name="p0y6" fmla="*/ 1410 h 1463"/>
              <a:gd name="p0x7" fmla="*/ 13530 w 13584"/>
              <a:gd name="p0y7" fmla="*/ 1463 h 1463"/>
              <a:gd name="p0x8" fmla="*/ 13464 w 13584"/>
              <a:gd name="p0y8" fmla="*/ 1463 h 1463"/>
              <a:gd name="p0x9" fmla="*/ 120 w 13584"/>
              <a:gd name="p0y9" fmla="*/ 1463 h 1463"/>
              <a:gd name="p0x10" fmla="*/ 53 w 13584"/>
              <a:gd name="p0y10" fmla="*/ 1463 h 1463"/>
              <a:gd name="p0x11" fmla="*/ 0 w 13584"/>
              <a:gd name="p0y11" fmla="*/ 1410 h 1463"/>
              <a:gd name="p0x12" fmla="*/ 0 w 13584"/>
              <a:gd name="p0y12" fmla="*/ 1343 h 1463"/>
              <a:gd name="p0x13" fmla="*/ 0 w 13584"/>
              <a:gd name="p0y13" fmla="*/ 120 h 1463"/>
              <a:gd name="p0x14" fmla="*/ 0 w 13584"/>
              <a:gd name="p0y14" fmla="*/ 53 h 1463"/>
              <a:gd name="p0x15" fmla="*/ 53 w 13584"/>
              <a:gd name="p0y15" fmla="*/ 0 h 1463"/>
              <a:gd name="p0x16" fmla="*/ 120 w 13584"/>
              <a:gd name="p0y16" fmla="*/ 0 h 14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3185141" y="3640426"/>
            <a:ext cx="824486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早在两千多年前，我们的祖先就用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</a:rPr>
              <a:t>尺、寸、分</a:t>
            </a:r>
            <a:r>
              <a:rPr 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来测量长度，</a:t>
            </a:r>
            <a:r>
              <a:rPr lang="en-US" altLang="en-US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r>
              <a:rPr lang="en-US" altLang="zh-CN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寸，</a:t>
            </a:r>
            <a:r>
              <a:rPr lang="en-US" altLang="zh-CN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寸</a:t>
            </a:r>
            <a:r>
              <a:rPr lang="en-US" altLang="zh-CN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</a:t>
            </a:r>
            <a:r>
              <a:rPr 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——</a:t>
            </a:r>
            <a:r>
              <a:rPr 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古今相通，都是十进制！</a:t>
            </a:r>
            <a:endParaRPr lang="zh-CN"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2999105" y="1109345"/>
            <a:ext cx="2738755" cy="1295400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412051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94024f7d-8741-11f1-a609-9ea880c2c4da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0" r="200"/>
          <a:stretch>
            <a:fillRect/>
          </a:stretch>
        </p:blipFill>
        <p:spPr>
          <a:xfrm>
            <a:off x="4215765" y="1400175"/>
            <a:ext cx="304800" cy="3048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255759" y="1860233"/>
            <a:ext cx="222594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en-US" altLang="zh-CN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2100" b="1" spc="42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5937885" y="1109345"/>
            <a:ext cx="2738755" cy="1295400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05929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94024ece-8741-11f1-a609-9ea880c2c4da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93" r="193"/>
          <a:stretch>
            <a:fillRect/>
          </a:stretch>
        </p:blipFill>
        <p:spPr>
          <a:xfrm>
            <a:off x="7154545" y="1400175"/>
            <a:ext cx="304800" cy="3048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6194517" y="1860233"/>
            <a:ext cx="222594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en-US" altLang="zh-CN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endParaRPr lang="zh-CN" altLang="en-US" sz="2100" b="1" spc="42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8"/>
            </p:custDataLst>
          </p:nvPr>
        </p:nvSpPr>
        <p:spPr>
          <a:xfrm>
            <a:off x="8876665" y="1109345"/>
            <a:ext cx="2738755" cy="1295400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999807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94024ee6-8741-11f1-a609-9ea880c2c4da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88" r="188"/>
          <a:stretch>
            <a:fillRect/>
          </a:stretch>
        </p:blipFill>
        <p:spPr>
          <a:xfrm>
            <a:off x="10093325" y="1400175"/>
            <a:ext cx="304800" cy="3048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9269311" y="1860233"/>
            <a:ext cx="195389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altLang="zh-CN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endParaRPr lang="zh-CN" altLang="en-US" sz="2100" b="1" spc="42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24"/>
            </p:custDataLst>
          </p:nvPr>
        </p:nvSpPr>
        <p:spPr>
          <a:xfrm>
            <a:off x="2999105" y="2528570"/>
            <a:ext cx="8616315" cy="81724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4297928" y="2704148"/>
            <a:ext cx="6019276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相邻两个长度单位之间都是</a:t>
            </a:r>
            <a:r>
              <a:rPr lang="en-US" altLang="zh-CN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21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21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</a:t>
            </a:r>
            <a:r>
              <a:rPr lang="en-US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5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的关系，这就是十进制的妙处</a:t>
            </a:r>
            <a:endParaRPr lang="zh-CN" sz="150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6"/>
            </p:custDataLst>
          </p:nvPr>
        </p:nvSpPr>
        <p:spPr>
          <a:xfrm>
            <a:off x="2999105" y="4513580"/>
            <a:ext cx="8616315" cy="1958340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3194666" y="4692882"/>
            <a:ext cx="82258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填一填</a:t>
            </a:r>
            <a:endParaRPr sz="2100" b="1" spc="42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3194050" y="51415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3347218" y="5215433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24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3804266" y="5275440"/>
            <a:ext cx="151254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70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）分米</a:t>
            </a:r>
            <a:endParaRPr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1"/>
            </p:custDataLst>
          </p:nvPr>
        </p:nvSpPr>
        <p:spPr>
          <a:xfrm>
            <a:off x="7402830" y="51415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7555411" y="5215433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24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8012458" y="5275440"/>
            <a:ext cx="168399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30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）毫米</a:t>
            </a:r>
            <a:endParaRPr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4"/>
            </p:custDataLst>
          </p:nvPr>
        </p:nvSpPr>
        <p:spPr>
          <a:xfrm>
            <a:off x="3194050" y="56908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5"/>
            </p:custDataLst>
          </p:nvPr>
        </p:nvSpPr>
        <p:spPr>
          <a:xfrm>
            <a:off x="3280467" y="5739622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12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6"/>
            </p:custDataLst>
          </p:nvPr>
        </p:nvSpPr>
        <p:spPr>
          <a:xfrm>
            <a:off x="3537566" y="5710094"/>
            <a:ext cx="151254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</a:t>
            </a:r>
            <a:r>
              <a:rPr 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9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）米</a:t>
            </a:r>
            <a:endParaRPr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7"/>
            </p:custDataLst>
          </p:nvPr>
        </p:nvSpPr>
        <p:spPr>
          <a:xfrm>
            <a:off x="7402830" y="56908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7488660" y="5739622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endParaRPr sz="12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7745758" y="5710094"/>
            <a:ext cx="168399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60</a:t>
            </a:r>
            <a:r>
              <a:rPr 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）分米</a:t>
            </a:r>
            <a:endParaRPr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0"/>
            </p:custDataLst>
          </p:nvPr>
        </p:nvSpPr>
        <p:spPr>
          <a:xfrm>
            <a:off x="3194050" y="60178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1"/>
            </p:custDataLst>
          </p:nvPr>
        </p:nvSpPr>
        <p:spPr>
          <a:xfrm>
            <a:off x="3280467" y="6066749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endParaRPr sz="12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2"/>
            </p:custDataLst>
          </p:nvPr>
        </p:nvSpPr>
        <p:spPr>
          <a:xfrm>
            <a:off x="3537566" y="6037221"/>
            <a:ext cx="1683991" cy="22860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50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）厘米</a:t>
            </a:r>
            <a:endParaRPr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3"/>
            </p:custDataLst>
          </p:nvPr>
        </p:nvSpPr>
        <p:spPr>
          <a:xfrm>
            <a:off x="7402830" y="60178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4"/>
            </p:custDataLst>
          </p:nvPr>
        </p:nvSpPr>
        <p:spPr>
          <a:xfrm>
            <a:off x="7488660" y="6066749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endParaRPr sz="12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5"/>
            </p:custDataLst>
          </p:nvPr>
        </p:nvSpPr>
        <p:spPr>
          <a:xfrm>
            <a:off x="7745758" y="6037221"/>
            <a:ext cx="1683992" cy="22860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70</a:t>
            </a:r>
            <a:r>
              <a:rPr 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r>
              <a:rPr 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）厘米</a:t>
            </a:r>
            <a:endParaRPr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帮淘气改日记</a:t>
            </a:r>
            <a:endParaRPr sz="30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>
            <a:off x="575945" y="2075180"/>
            <a:ext cx="5457825" cy="568325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 w="9525" cmpd="sng">
            <a:solidFill>
              <a:srgbClr val="B33A3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733425" y="22263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16667" b="-16667"/>
          <a:stretch>
            <a:fillRect/>
          </a:stretch>
        </p:blipFill>
        <p:spPr>
          <a:xfrm>
            <a:off x="809625" y="2283460"/>
            <a:ext cx="1143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076325" y="2226316"/>
            <a:ext cx="13238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长的床</a:t>
            </a:r>
            <a:endParaRPr lang="zh-CN" altLang="en-US" sz="1500">
              <a:solidFill>
                <a:srgbClr val="5C101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6157595" y="2075180"/>
            <a:ext cx="5457825" cy="568325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 w="9525" cmpd="sng">
            <a:solidFill>
              <a:srgbClr val="2E8B5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6315075" y="22263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3846" t="-11538" r="-3846" b="-11538"/>
          <a:stretch>
            <a:fillRect/>
          </a:stretch>
        </p:blipFill>
        <p:spPr>
          <a:xfrm>
            <a:off x="6381750" y="2283460"/>
            <a:ext cx="13335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6657975" y="2226316"/>
            <a:ext cx="11333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长的床</a:t>
            </a:r>
            <a:endParaRPr lang="zh-CN" altLang="en-US" sz="1500">
              <a:solidFill>
                <a:srgbClr val="0F3D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5945" y="2729230"/>
            <a:ext cx="5457825" cy="568325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 w="9525" cmpd="sng">
            <a:solidFill>
              <a:srgbClr val="B33A3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33425" y="28803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632" r="-2632"/>
          <a:stretch>
            <a:fillRect/>
          </a:stretch>
        </p:blipFill>
        <p:spPr>
          <a:xfrm>
            <a:off x="771525" y="2937510"/>
            <a:ext cx="190500" cy="1524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076325" y="2880493"/>
            <a:ext cx="15143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r>
              <a:rPr 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长的牙刷</a:t>
            </a:r>
            <a:endParaRPr lang="zh-CN" altLang="en-US" sz="1500">
              <a:solidFill>
                <a:srgbClr val="5C101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6157595" y="2729230"/>
            <a:ext cx="5457825" cy="568325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 w="9525" cmpd="sng">
            <a:solidFill>
              <a:srgbClr val="2E8B5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6315075" y="28803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7143" b="-7143"/>
          <a:stretch>
            <a:fillRect/>
          </a:stretch>
        </p:blipFill>
        <p:spPr>
          <a:xfrm>
            <a:off x="6381750" y="2937510"/>
            <a:ext cx="13335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6657975" y="2880493"/>
            <a:ext cx="16331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r>
              <a:rPr lang="zh-CN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长的牙刷</a:t>
            </a:r>
            <a:endParaRPr lang="zh-CN" altLang="en-US" sz="1500">
              <a:solidFill>
                <a:srgbClr val="0F3D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75945" y="3383280"/>
            <a:ext cx="5457825" cy="568960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 w="9525" cmpd="sng">
            <a:solidFill>
              <a:srgbClr val="B33A3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733425" y="35344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632" r="-2632"/>
          <a:stretch>
            <a:fillRect/>
          </a:stretch>
        </p:blipFill>
        <p:spPr>
          <a:xfrm>
            <a:off x="771525" y="3591560"/>
            <a:ext cx="1905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1076325" y="3534661"/>
            <a:ext cx="14426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70</a:t>
            </a:r>
            <a:r>
              <a:rPr lang="zh-CN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长的毛巾</a:t>
            </a:r>
            <a:endParaRPr lang="zh-CN" altLang="en-US" sz="1500">
              <a:solidFill>
                <a:srgbClr val="5C101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157595" y="3383280"/>
            <a:ext cx="5457825" cy="568960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 w="9525" cmpd="sng">
            <a:solidFill>
              <a:srgbClr val="2E8B5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315075" y="35344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7143" b="-7143"/>
          <a:stretch>
            <a:fillRect/>
          </a:stretch>
        </p:blipFill>
        <p:spPr>
          <a:xfrm>
            <a:off x="6353175" y="3591560"/>
            <a:ext cx="19050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657975" y="3534661"/>
            <a:ext cx="16331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70</a:t>
            </a:r>
            <a:r>
              <a:rPr lang="zh-CN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长的毛巾</a:t>
            </a:r>
            <a:endParaRPr lang="zh-CN" altLang="en-US" sz="1500">
              <a:solidFill>
                <a:srgbClr val="0F3D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575945" y="4037965"/>
            <a:ext cx="5457825" cy="568325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 w="9525" cmpd="sng">
            <a:solidFill>
              <a:srgbClr val="B33A3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733425" y="41884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>
            <a:fillRect/>
          </a:stretch>
        </p:blipFill>
        <p:spPr>
          <a:xfrm>
            <a:off x="800100" y="4245610"/>
            <a:ext cx="13335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1076325" y="4188838"/>
            <a:ext cx="1752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900</a:t>
            </a:r>
            <a:r>
              <a:rPr lang="zh-CN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r>
              <a:rPr 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远的学校</a:t>
            </a:r>
            <a:endParaRPr lang="zh-CN" altLang="en-US" sz="1500">
              <a:solidFill>
                <a:srgbClr val="5C101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6157595" y="4037965"/>
            <a:ext cx="5457825" cy="568325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 w="9525" cmpd="sng">
            <a:solidFill>
              <a:srgbClr val="2E8B5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6315075" y="41884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>
            <a:fillRect/>
          </a:stretch>
        </p:blipFill>
        <p:spPr>
          <a:xfrm>
            <a:off x="6381750" y="4245610"/>
            <a:ext cx="133350" cy="15240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6657975" y="4188838"/>
            <a:ext cx="15615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900</a:t>
            </a:r>
            <a:r>
              <a:rPr lang="zh-CN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远的学校</a:t>
            </a:r>
            <a:endParaRPr lang="zh-CN" altLang="en-US" sz="1500">
              <a:solidFill>
                <a:srgbClr val="0F3D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575945" y="4692015"/>
            <a:ext cx="5457825" cy="568325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 w="9525" cmpd="sng">
            <a:solidFill>
              <a:srgbClr val="B33A3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733425" y="48425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D6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-7143" b="-7143"/>
          <a:stretch>
            <a:fillRect/>
          </a:stretch>
        </p:blipFill>
        <p:spPr>
          <a:xfrm>
            <a:off x="800100" y="4899660"/>
            <a:ext cx="13335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1076325" y="4843015"/>
            <a:ext cx="13238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sz="1500" b="1" strike="sngStrike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C10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高的凳子</a:t>
            </a:r>
            <a:endParaRPr lang="zh-CN" altLang="en-US" sz="1500">
              <a:solidFill>
                <a:srgbClr val="5C101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6"/>
            </p:custDataLst>
          </p:nvPr>
        </p:nvSpPr>
        <p:spPr>
          <a:xfrm>
            <a:off x="6157595" y="4692015"/>
            <a:ext cx="5457825" cy="568325"/>
          </a:xfrm>
          <a:custGeom>
            <a:avLst/>
            <a:gdLst>
              <a:gd name="sw" fmla="*/ 1 w 8595"/>
              <a:gd name="sh" fmla="*/ 1 h 895"/>
              <a:gd name="mins" fmla="min sw sh"/>
              <a:gd name="dsw" fmla="+- 0 sw mins"/>
              <a:gd name="dsh" fmla="+- 0 sh mins"/>
              <a:gd name="p0x0" fmla="*/ 120 w 8595"/>
              <a:gd name="p0y0" fmla="*/ 0 h 895"/>
              <a:gd name="p0x1" fmla="*/ 8475 w 8595"/>
              <a:gd name="p0y1" fmla="*/ 0 h 895"/>
              <a:gd name="p0x2" fmla="*/ 8541 w 8595"/>
              <a:gd name="p0y2" fmla="*/ 0 h 895"/>
              <a:gd name="p0x3" fmla="*/ 8595 w 8595"/>
              <a:gd name="p0y3" fmla="*/ 53 h 895"/>
              <a:gd name="p0x4" fmla="*/ 8595 w 8595"/>
              <a:gd name="p0y4" fmla="*/ 120 h 895"/>
              <a:gd name="p0x5" fmla="*/ 8595 w 8595"/>
              <a:gd name="p0y5" fmla="*/ 775 h 895"/>
              <a:gd name="p0x6" fmla="*/ 8595 w 8595"/>
              <a:gd name="p0y6" fmla="*/ 841 h 895"/>
              <a:gd name="p0x7" fmla="*/ 8541 w 8595"/>
              <a:gd name="p0y7" fmla="*/ 895 h 895"/>
              <a:gd name="p0x8" fmla="*/ 8475 w 8595"/>
              <a:gd name="p0y8" fmla="*/ 895 h 895"/>
              <a:gd name="p0x9" fmla="*/ 120 w 8595"/>
              <a:gd name="p0y9" fmla="*/ 895 h 895"/>
              <a:gd name="p0x10" fmla="*/ 53 w 8595"/>
              <a:gd name="p0y10" fmla="*/ 895 h 895"/>
              <a:gd name="p0x11" fmla="*/ 0 w 8595"/>
              <a:gd name="p0y11" fmla="*/ 841 h 895"/>
              <a:gd name="p0x12" fmla="*/ 0 w 8595"/>
              <a:gd name="p0y12" fmla="*/ 775 h 895"/>
              <a:gd name="p0x13" fmla="*/ 0 w 8595"/>
              <a:gd name="p0y13" fmla="*/ 120 h 895"/>
              <a:gd name="p0x14" fmla="*/ 0 w 8595"/>
              <a:gd name="p0y14" fmla="*/ 53 h 895"/>
              <a:gd name="p0x15" fmla="*/ 53 w 8595"/>
              <a:gd name="p0y15" fmla="*/ 0 h 895"/>
              <a:gd name="p0x16" fmla="*/ 120 w 8595"/>
              <a:gd name="p0y16" fmla="*/ 0 h 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 w="9525" cmpd="sng">
            <a:solidFill>
              <a:srgbClr val="2E8B5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7"/>
            </p:custDataLst>
          </p:nvPr>
        </p:nvSpPr>
        <p:spPr>
          <a:xfrm>
            <a:off x="6315075" y="48425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D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8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9766" r="-9766"/>
          <a:stretch>
            <a:fillRect/>
          </a:stretch>
        </p:blipFill>
        <p:spPr>
          <a:xfrm>
            <a:off x="6362700" y="4899660"/>
            <a:ext cx="171450" cy="1524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61"/>
            </p:custDataLst>
          </p:nvPr>
        </p:nvSpPr>
        <p:spPr>
          <a:xfrm>
            <a:off x="6657975" y="4843015"/>
            <a:ext cx="15143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sz="1500" b="1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0F3D2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高的凳子</a:t>
            </a:r>
            <a:endParaRPr lang="zh-CN" altLang="en-US" sz="1500">
              <a:solidFill>
                <a:srgbClr val="0F3D2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62"/>
            </p:custDataLst>
          </p:nvPr>
        </p:nvSpPr>
        <p:spPr>
          <a:xfrm>
            <a:off x="571500" y="1104900"/>
            <a:ext cx="11049000" cy="736600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63"/>
            </p:custDataLst>
          </p:nvPr>
        </p:nvSpPr>
        <p:spPr>
          <a:xfrm>
            <a:off x="2109045" y="1290590"/>
            <a:ext cx="850731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今天早晨，我从</a:t>
            </a:r>
            <a:r>
              <a:rPr lang="en-US" sz="21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21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zh-CN" altLang="en-US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长的床上爬起来</a:t>
            </a:r>
            <a:r>
              <a:rPr lang="en-US" altLang="zh-CN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…… → </a:t>
            </a:r>
            <a:r>
              <a:rPr lang="zh-CN" altLang="en-US"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不对！床大约是</a:t>
            </a:r>
            <a:r>
              <a:rPr lang="en-US" sz="21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sz="21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长</a:t>
            </a:r>
            <a:endParaRPr sz="21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64"/>
            </p:custDataLst>
          </p:nvPr>
        </p:nvSpPr>
        <p:spPr>
          <a:xfrm>
            <a:off x="571500" y="5493385"/>
            <a:ext cx="11049000" cy="983615"/>
          </a:xfrm>
          <a:custGeom>
            <a:avLst/>
            <a:gdLst>
              <a:gd name="sw" fmla="*/ 1 w 17400"/>
              <a:gd name="sh" fmla="*/ 1 h 1548"/>
              <a:gd name="mins" fmla="min sw sh"/>
              <a:gd name="dsw" fmla="+- 0 sw mins"/>
              <a:gd name="dsh" fmla="+- 0 sh mins"/>
              <a:gd name="p0x0" fmla="*/ 120 w 17400"/>
              <a:gd name="p0y0" fmla="*/ 0 h 1548"/>
              <a:gd name="p0x1" fmla="*/ 17280 w 17400"/>
              <a:gd name="p0y1" fmla="*/ 0 h 1548"/>
              <a:gd name="p0x2" fmla="*/ 17346 w 17400"/>
              <a:gd name="p0y2" fmla="*/ 0 h 1548"/>
              <a:gd name="p0x3" fmla="*/ 17400 w 17400"/>
              <a:gd name="p0y3" fmla="*/ 53 h 1548"/>
              <a:gd name="p0x4" fmla="*/ 17400 w 17400"/>
              <a:gd name="p0y4" fmla="*/ 120 h 1548"/>
              <a:gd name="p0x5" fmla="*/ 17400 w 17400"/>
              <a:gd name="p0y5" fmla="*/ 1428 h 1548"/>
              <a:gd name="p0x6" fmla="*/ 17400 w 17400"/>
              <a:gd name="p0y6" fmla="*/ 1494 h 1548"/>
              <a:gd name="p0x7" fmla="*/ 17346 w 17400"/>
              <a:gd name="p0y7" fmla="*/ 1548 h 1548"/>
              <a:gd name="p0x8" fmla="*/ 17280 w 17400"/>
              <a:gd name="p0y8" fmla="*/ 1548 h 1548"/>
              <a:gd name="p0x9" fmla="*/ 120 w 17400"/>
              <a:gd name="p0y9" fmla="*/ 1548 h 1548"/>
              <a:gd name="p0x10" fmla="*/ 53 w 17400"/>
              <a:gd name="p0y10" fmla="*/ 1548 h 1548"/>
              <a:gd name="p0x11" fmla="*/ 0 w 17400"/>
              <a:gd name="p0y11" fmla="*/ 1494 h 1548"/>
              <a:gd name="p0x12" fmla="*/ 0 w 17400"/>
              <a:gd name="p0y12" fmla="*/ 1428 h 1548"/>
              <a:gd name="p0x13" fmla="*/ 0 w 17400"/>
              <a:gd name="p0y13" fmla="*/ 120 h 1548"/>
              <a:gd name="p0x14" fmla="*/ 0 w 17400"/>
              <a:gd name="p0y14" fmla="*/ 53 h 1548"/>
              <a:gd name="p0x15" fmla="*/ 53 w 17400"/>
              <a:gd name="p0y15" fmla="*/ 0 h 1548"/>
              <a:gd name="p0x16" fmla="*/ 120 w 17400"/>
              <a:gd name="p0y16" fmla="*/ 0 h 1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65"/>
            </p:custDataLst>
          </p:nvPr>
        </p:nvSpPr>
        <p:spPr>
          <a:xfrm>
            <a:off x="3028950" y="5802621"/>
            <a:ext cx="6667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选择正确的长度单位，就是在生活中</a:t>
            </a:r>
            <a:r>
              <a:rPr sz="21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</a:rPr>
              <a:t>正确使用数学</a:t>
            </a:r>
            <a:r>
              <a:rPr sz="21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 sz="21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091815"/>
            <a:ext cx="37338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感知千米长度</a:t>
            </a:r>
            <a:endParaRPr sz="42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424363"/>
            <a:ext cx="28156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千里之行，始于足下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从百米到千米，用脚步丈量世界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262563"/>
            <a:ext cx="29108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从百米到千米，用脚步丈量世界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2763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2954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2998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66750" y="16811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7A2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C47A2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1243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100</a:t>
            </a:r>
            <a:r>
              <a:rPr lang="zh-CN" sz="30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米有多长？</a:t>
            </a:r>
            <a:endParaRPr lang="zh-CN" sz="30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8e729fba-8741-11f1-a609-9ea880c2c4d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11039475" cy="66484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418330" y="2877531"/>
            <a:ext cx="9355341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2100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"</a:t>
            </a:r>
            <a:r>
              <a:rPr sz="300"/>
              <a:t> </a:t>
            </a:r>
            <a:r>
              <a:rPr lang="zh-CN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北京最窄的胡同</a:t>
            </a:r>
            <a:r>
              <a:rPr lang="en-US" altLang="zh-CN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钱市胡同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，全长只有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55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，平均宽度仅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。从胡同这头走到那头，还不够</a:t>
            </a:r>
            <a:r>
              <a:rPr lang="en-US" altLang="zh-CN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米的一半。</a:t>
            </a:r>
            <a:r>
              <a:rPr sz="300"/>
              <a:t> </a:t>
            </a:r>
            <a:r>
              <a:rPr sz="2100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"</a:t>
            </a:r>
            <a:endParaRPr sz="2100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575945" y="3566795"/>
            <a:ext cx="3348990" cy="226885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618212" y="4006262"/>
            <a:ext cx="17986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100</a:t>
            </a:r>
            <a:r>
              <a:rPr sz="21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210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736455" y="4742478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操场直跑道</a:t>
            </a:r>
            <a:endParaRPr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1669415" y="5085080"/>
            <a:ext cx="1162050" cy="276225"/>
          </a:xfrm>
          <a:custGeom>
            <a:avLst/>
            <a:gdLst>
              <a:gd name="sw" fmla="*/ 1 w 1829"/>
              <a:gd name="sh" fmla="*/ 1 h 435"/>
              <a:gd name="mins" fmla="min sw sh"/>
              <a:gd name="dsw" fmla="+- 0 sw mins"/>
              <a:gd name="dsh" fmla="+- 0 sh mins"/>
              <a:gd name="p0x0" fmla="*/ 217 w 1829"/>
              <a:gd name="p0y0" fmla="*/ 0 h 435"/>
              <a:gd name="p0x1" fmla="*/ 1612 w 1829"/>
              <a:gd name="p0y1" fmla="*/ 0 h 435"/>
              <a:gd name="p0x2" fmla="*/ 1732 w 1829"/>
              <a:gd name="p0y2" fmla="*/ 0 h 435"/>
              <a:gd name="p0x3" fmla="*/ 1829 w 1829"/>
              <a:gd name="p0y3" fmla="*/ 97 h 435"/>
              <a:gd name="p0x4" fmla="*/ 1829 w 1829"/>
              <a:gd name="p0y4" fmla="*/ 217 h 435"/>
              <a:gd name="p0x5" fmla="*/ 1829 w 1829"/>
              <a:gd name="p0y5" fmla="*/ 337 h 435"/>
              <a:gd name="p0x6" fmla="*/ 1732 w 1829"/>
              <a:gd name="p0y6" fmla="*/ 435 h 435"/>
              <a:gd name="p0x7" fmla="*/ 1612 w 1829"/>
              <a:gd name="p0y7" fmla="*/ 435 h 435"/>
              <a:gd name="p0x8" fmla="*/ 217 w 1829"/>
              <a:gd name="p0y8" fmla="*/ 435 h 435"/>
              <a:gd name="p0x9" fmla="*/ 97 w 1829"/>
              <a:gd name="p0y9" fmla="*/ 435 h 435"/>
              <a:gd name="p0x10" fmla="*/ 0 w 1829"/>
              <a:gd name="p0y10" fmla="*/ 337 h 435"/>
              <a:gd name="p0x11" fmla="*/ 0 w 1829"/>
              <a:gd name="p0y11" fmla="*/ 217 h 435"/>
              <a:gd name="p0x12" fmla="*/ 0 w 1829"/>
              <a:gd name="p0y12" fmla="*/ 97 h 435"/>
              <a:gd name="p0x13" fmla="*/ 97 w 1829"/>
              <a:gd name="p0y13" fmla="*/ 0 h 435"/>
              <a:gd name="p0x14" fmla="*/ 217 w 1829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746123" y="5123478"/>
            <a:ext cx="116189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5C36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步行约</a:t>
            </a:r>
            <a:r>
              <a:rPr lang="en-US" altLang="zh-CN" sz="1200" b="1">
                <a:solidFill>
                  <a:srgbClr val="5C36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200" b="1">
                <a:solidFill>
                  <a:srgbClr val="5C36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分多钟</a:t>
            </a:r>
            <a:endParaRPr lang="zh-CN" altLang="en-US" sz="1200" b="1">
              <a:solidFill>
                <a:srgbClr val="5C361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4124960" y="3566795"/>
            <a:ext cx="3941445" cy="226885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4900930" y="41725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4986655" y="4253865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395197" y="4691081"/>
            <a:ext cx="14310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zh-CN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</a:t>
            </a:r>
            <a:r>
              <a:rPr lang="zh-CN" alt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b="1" spc="36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805886" y="5030172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连起来</a:t>
            </a:r>
            <a:endParaRPr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16667" b="-16667"/>
          <a:stretch>
            <a:fillRect/>
          </a:stretch>
        </p:blipFill>
        <p:spPr>
          <a:xfrm>
            <a:off x="6000750" y="4753610"/>
            <a:ext cx="190500" cy="190500"/>
          </a:xfrm>
          <a:prstGeom prst="rect">
            <a:avLst/>
          </a:prstGeom>
        </p:spPr>
      </p:pic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6871335" y="41725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6957060" y="4253865"/>
            <a:ext cx="247650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6555877" y="4691081"/>
            <a:ext cx="10506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1000</a:t>
            </a:r>
            <a:r>
              <a:rPr lang="zh-CN"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b="1" spc="36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6732689" y="5030172"/>
            <a:ext cx="69696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 1</a:t>
            </a:r>
            <a:r>
              <a:rPr lang="zh-CN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endParaRPr lang="zh-CN"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27"/>
            </p:custDataLst>
          </p:nvPr>
        </p:nvSpPr>
        <p:spPr>
          <a:xfrm>
            <a:off x="8266430" y="3566795"/>
            <a:ext cx="3348990" cy="226885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8"/>
            </p:custDataLst>
          </p:nvPr>
        </p:nvSpPr>
        <p:spPr>
          <a:xfrm>
            <a:off x="8461375" y="39833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373" t="-8824" r="-1373" b="-8824"/>
          <a:stretch>
            <a:fillRect/>
          </a:stretch>
        </p:blipFill>
        <p:spPr>
          <a:xfrm>
            <a:off x="8587740" y="4097655"/>
            <a:ext cx="166370" cy="1905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2"/>
            </p:custDataLst>
          </p:nvPr>
        </p:nvSpPr>
        <p:spPr>
          <a:xfrm>
            <a:off x="8995172" y="3969172"/>
            <a:ext cx="242530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钱市胡同</a:t>
            </a:r>
            <a:endParaRPr sz="1500" b="1" spc="30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3"/>
            </p:custDataLst>
          </p:nvPr>
        </p:nvSpPr>
        <p:spPr>
          <a:xfrm>
            <a:off x="8995172" y="4248255"/>
            <a:ext cx="2425303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全长</a:t>
            </a:r>
            <a:r>
              <a:rPr lang="en-US" altLang="zh-CN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55</a:t>
            </a:r>
            <a:r>
              <a:rPr lang="zh-CN" altLang="en-US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米，宽</a:t>
            </a:r>
            <a:r>
              <a:rPr lang="en-US" altLang="zh-CN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分米，不够</a:t>
            </a:r>
            <a:r>
              <a:rPr lang="en-US" altLang="zh-CN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</a:t>
            </a:r>
            <a:r>
              <a:rPr lang="zh-CN" altLang="en-US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米一半</a:t>
            </a:r>
            <a:endParaRPr lang="zh-CN" altLang="en-US"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4"/>
            </p:custDataLst>
          </p:nvPr>
        </p:nvSpPr>
        <p:spPr>
          <a:xfrm>
            <a:off x="8461375" y="4899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1373" t="-2632" r="-1373" b="-2632"/>
          <a:stretch>
            <a:fillRect/>
          </a:stretch>
        </p:blipFill>
        <p:spPr>
          <a:xfrm>
            <a:off x="8587740" y="5013325"/>
            <a:ext cx="166370" cy="1905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8"/>
            </p:custDataLst>
          </p:nvPr>
        </p:nvSpPr>
        <p:spPr>
          <a:xfrm>
            <a:off x="8995172" y="4885353"/>
            <a:ext cx="182671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sz="1500" b="1" spc="30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千米用时</a:t>
            </a:r>
            <a:endParaRPr lang="zh-CN" sz="1500" b="1" spc="30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9"/>
            </p:custDataLst>
          </p:nvPr>
        </p:nvSpPr>
        <p:spPr>
          <a:xfrm>
            <a:off x="8995172" y="5164436"/>
            <a:ext cx="197911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走约</a:t>
            </a:r>
            <a:r>
              <a:rPr lang="en-US" altLang="zh-CN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r>
              <a:rPr lang="zh-CN" altLang="en-US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分钟，跑约</a:t>
            </a:r>
            <a:r>
              <a:rPr lang="en-US" altLang="zh-CN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5-6</a:t>
            </a:r>
            <a:r>
              <a:rPr lang="zh-CN" altLang="en-US"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分钟</a:t>
            </a:r>
            <a:endParaRPr lang="zh-CN" altLang="en-US"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3" name="矩形 32"/>
          <p:cNvSpPr/>
          <p:nvPr>
            <p:custDataLst>
              <p:tags r:id="rId40"/>
            </p:custDataLst>
          </p:nvPr>
        </p:nvSpPr>
        <p:spPr>
          <a:xfrm>
            <a:off x="575945" y="5959475"/>
            <a:ext cx="11039475" cy="512445"/>
          </a:xfrm>
          <a:prstGeom prst="rect">
            <a:avLst/>
          </a:prstGeom>
          <a:solidFill>
            <a:srgbClr val="C47A2E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41"/>
            </p:custDataLst>
          </p:nvPr>
        </p:nvSpPr>
        <p:spPr>
          <a:xfrm>
            <a:off x="3384871" y="6063643"/>
            <a:ext cx="54221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</a:rPr>
              <a:t>想一想：</a:t>
            </a:r>
            <a:r>
              <a:rPr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从你家到学校大约有多少米？到什么地方大约有</a:t>
            </a:r>
            <a:r>
              <a:rPr lang="en-US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远？</a:t>
            </a:r>
            <a:endParaRPr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千米就在身边</a:t>
            </a:r>
            <a:endParaRPr sz="30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54865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</a:rPr>
              <a:t>千米</a:t>
            </a:r>
            <a:r>
              <a:rPr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用于描述较长的距离，从日常生活到万里长城</a:t>
            </a:r>
            <a:endParaRPr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3546475" cy="212788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24199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6571" r="-6571"/>
          <a:stretch>
            <a:fillRect/>
          </a:stretch>
        </p:blipFill>
        <p:spPr>
          <a:xfrm>
            <a:off x="914400" y="2548890"/>
            <a:ext cx="209550" cy="238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381125" y="248508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交通工具</a:t>
            </a:r>
            <a:endParaRPr sz="2100" b="1" spc="42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43025" y="3014672"/>
            <a:ext cx="252874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树高约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，飞机每小时飞行约</a:t>
            </a:r>
            <a:endParaRPr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800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，火车每小时行驶约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120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endParaRPr lang="zh-CN" altLang="en-US" sz="135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4322445" y="2075180"/>
            <a:ext cx="3546475" cy="212788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4518025" y="24199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0211" r="-10211"/>
          <a:stretch>
            <a:fillRect/>
          </a:stretch>
        </p:blipFill>
        <p:spPr>
          <a:xfrm>
            <a:off x="4660900" y="2548890"/>
            <a:ext cx="209550" cy="23812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5127651" y="248508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运动赛事</a:t>
            </a:r>
            <a:endParaRPr sz="2100" b="1" spc="42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089551" y="3014672"/>
            <a:ext cx="235729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马拉松全长约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42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，桥长约</a:t>
            </a:r>
            <a:endParaRPr sz="135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400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sz="135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8"/>
            </p:custDataLst>
          </p:nvPr>
        </p:nvSpPr>
        <p:spPr>
          <a:xfrm>
            <a:off x="8068945" y="2075180"/>
            <a:ext cx="3546475" cy="212788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8264525" y="24199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83" t="-2083" r="-2083" b="-2083"/>
          <a:stretch>
            <a:fillRect/>
          </a:stretch>
        </p:blipFill>
        <p:spPr>
          <a:xfrm>
            <a:off x="8392795" y="2548890"/>
            <a:ext cx="238125" cy="23812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8874176" y="248508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单位换算</a:t>
            </a:r>
            <a:endParaRPr sz="2100" b="1" spc="42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8836076" y="3014672"/>
            <a:ext cx="2506189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en-US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lang="en-US" alt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=4000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2000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en-US" alt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=2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en-US" alt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=90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500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en-US" altLang="zh-CN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=5</a:t>
            </a:r>
            <a:r>
              <a:rPr lang="zh-CN" altLang="en-US" sz="135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sz="135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571500" y="4398645"/>
            <a:ext cx="11049000" cy="1112520"/>
          </a:xfrm>
          <a:custGeom>
            <a:avLst/>
            <a:gdLst>
              <a:gd name="sw" fmla="*/ 1 w 17400"/>
              <a:gd name="sh" fmla="*/ 1 h 1751"/>
              <a:gd name="mins" fmla="min sw sh"/>
              <a:gd name="dsw" fmla="+- 0 sw mins"/>
              <a:gd name="dsh" fmla="+- 0 sh mins"/>
              <a:gd name="p0x0" fmla="*/ 120 w 17400"/>
              <a:gd name="p0y0" fmla="*/ 0 h 1751"/>
              <a:gd name="p0x1" fmla="*/ 17280 w 17400"/>
              <a:gd name="p0y1" fmla="*/ 0 h 1751"/>
              <a:gd name="p0x2" fmla="*/ 17346 w 17400"/>
              <a:gd name="p0y2" fmla="*/ 0 h 1751"/>
              <a:gd name="p0x3" fmla="*/ 17400 w 17400"/>
              <a:gd name="p0y3" fmla="*/ 53 h 1751"/>
              <a:gd name="p0x4" fmla="*/ 17400 w 17400"/>
              <a:gd name="p0y4" fmla="*/ 120 h 1751"/>
              <a:gd name="p0x5" fmla="*/ 17400 w 17400"/>
              <a:gd name="p0y5" fmla="*/ 1631 h 1751"/>
              <a:gd name="p0x6" fmla="*/ 17400 w 17400"/>
              <a:gd name="p0y6" fmla="*/ 1698 h 1751"/>
              <a:gd name="p0x7" fmla="*/ 17346 w 17400"/>
              <a:gd name="p0y7" fmla="*/ 1751 h 1751"/>
              <a:gd name="p0x8" fmla="*/ 17280 w 17400"/>
              <a:gd name="p0y8" fmla="*/ 1751 h 1751"/>
              <a:gd name="p0x9" fmla="*/ 120 w 17400"/>
              <a:gd name="p0y9" fmla="*/ 1751 h 1751"/>
              <a:gd name="p0x10" fmla="*/ 53 w 17400"/>
              <a:gd name="p0y10" fmla="*/ 1751 h 1751"/>
              <a:gd name="p0x11" fmla="*/ 0 w 17400"/>
              <a:gd name="p0y11" fmla="*/ 1698 h 1751"/>
              <a:gd name="p0x12" fmla="*/ 0 w 17400"/>
              <a:gd name="p0y12" fmla="*/ 1631 h 1751"/>
              <a:gd name="p0x13" fmla="*/ 0 w 17400"/>
              <a:gd name="p0y13" fmla="*/ 120 h 1751"/>
              <a:gd name="p0x14" fmla="*/ 0 w 17400"/>
              <a:gd name="p0y14" fmla="*/ 53 h 1751"/>
              <a:gd name="p0x15" fmla="*/ 53 w 17400"/>
              <a:gd name="p0y15" fmla="*/ 0 h 1751"/>
              <a:gd name="p0x16" fmla="*/ 120 w 17400"/>
              <a:gd name="p0y16" fmla="*/ 0 h 17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762000" y="4572038"/>
            <a:ext cx="10668000" cy="75721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万里长城东起山海关，西到嘉峪关，全长约</a:t>
            </a:r>
            <a:r>
              <a:rPr lang="en-US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6700</a:t>
            </a:r>
            <a:r>
              <a:rPr lang="zh-CN" altLang="en-US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 lang="en-US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如果用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千米做单位，长城有</a:t>
            </a:r>
            <a:r>
              <a:rPr lang="en-US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6700</a:t>
            </a:r>
            <a:r>
              <a:rPr lang="zh-CN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千米那么长！</a:t>
            </a:r>
            <a:endParaRPr lang="zh-CN" altLang="en-US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571500" y="5691505"/>
            <a:ext cx="11049000" cy="833120"/>
          </a:xfrm>
          <a:custGeom>
            <a:avLst/>
            <a:gdLst>
              <a:gd name="sw" fmla="*/ 1 w 17400"/>
              <a:gd name="sh" fmla="*/ 1 h 1312"/>
              <a:gd name="mins" fmla="min sw sh"/>
              <a:gd name="dsw" fmla="+- 0 sw mins"/>
              <a:gd name="dsh" fmla="+- 0 sh mins"/>
              <a:gd name="p0x0" fmla="*/ 120 w 17400"/>
              <a:gd name="p0y0" fmla="*/ 0 h 1312"/>
              <a:gd name="p0x1" fmla="*/ 17280 w 17400"/>
              <a:gd name="p0y1" fmla="*/ 0 h 1312"/>
              <a:gd name="p0x2" fmla="*/ 17346 w 17400"/>
              <a:gd name="p0y2" fmla="*/ 0 h 1312"/>
              <a:gd name="p0x3" fmla="*/ 17400 w 17400"/>
              <a:gd name="p0y3" fmla="*/ 53 h 1312"/>
              <a:gd name="p0x4" fmla="*/ 17400 w 17400"/>
              <a:gd name="p0y4" fmla="*/ 120 h 1312"/>
              <a:gd name="p0x5" fmla="*/ 17400 w 17400"/>
              <a:gd name="p0y5" fmla="*/ 1192 h 1312"/>
              <a:gd name="p0x6" fmla="*/ 17400 w 17400"/>
              <a:gd name="p0y6" fmla="*/ 1258 h 1312"/>
              <a:gd name="p0x7" fmla="*/ 17346 w 17400"/>
              <a:gd name="p0y7" fmla="*/ 1312 h 1312"/>
              <a:gd name="p0x8" fmla="*/ 17280 w 17400"/>
              <a:gd name="p0y8" fmla="*/ 1312 h 1312"/>
              <a:gd name="p0x9" fmla="*/ 120 w 17400"/>
              <a:gd name="p0y9" fmla="*/ 1312 h 1312"/>
              <a:gd name="p0x10" fmla="*/ 53 w 17400"/>
              <a:gd name="p0y10" fmla="*/ 1312 h 1312"/>
              <a:gd name="p0x11" fmla="*/ 0 w 17400"/>
              <a:gd name="p0y11" fmla="*/ 1258 h 1312"/>
              <a:gd name="p0x12" fmla="*/ 0 w 17400"/>
              <a:gd name="p0y12" fmla="*/ 1192 h 1312"/>
              <a:gd name="p0x13" fmla="*/ 0 w 17400"/>
              <a:gd name="p0y13" fmla="*/ 120 h 1312"/>
              <a:gd name="p0x14" fmla="*/ 0 w 17400"/>
              <a:gd name="p0y14" fmla="*/ 53 h 1312"/>
              <a:gd name="p0x15" fmla="*/ 53 w 17400"/>
              <a:gd name="p0y15" fmla="*/ 0 h 1312"/>
              <a:gd name="p0x16" fmla="*/ 120 w 17400"/>
              <a:gd name="p0y16" fmla="*/ 0 h 13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762000" y="5950315"/>
            <a:ext cx="9296324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机灵狗每小时行</a:t>
            </a:r>
            <a:r>
              <a:rPr lang="en-US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，从家到森林老人</a:t>
            </a:r>
            <a:r>
              <a:rPr lang="en-US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千米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，它可能在什么时间到达？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10248265" y="5882005"/>
            <a:ext cx="1181735" cy="452120"/>
          </a:xfrm>
          <a:custGeom>
            <a:avLst/>
            <a:gdLst>
              <a:gd name="sw" fmla="*/ 1 w 1860"/>
              <a:gd name="sh" fmla="*/ 1 h 712"/>
              <a:gd name="mins" fmla="min sw sh"/>
              <a:gd name="dsw" fmla="+- 0 sw mins"/>
              <a:gd name="dsh" fmla="+- 0 sh mins"/>
              <a:gd name="p0x0" fmla="*/ 356 w 1860"/>
              <a:gd name="p0y0" fmla="*/ 0 h 712"/>
              <a:gd name="p0x1" fmla="*/ 1503 w 1860"/>
              <a:gd name="p0y1" fmla="*/ 0 h 712"/>
              <a:gd name="p0x2" fmla="*/ 1700 w 1860"/>
              <a:gd name="p0y2" fmla="*/ 0 h 712"/>
              <a:gd name="p0x3" fmla="*/ 1860 w 1860"/>
              <a:gd name="p0y3" fmla="*/ 159 h 712"/>
              <a:gd name="p0x4" fmla="*/ 1860 w 1860"/>
              <a:gd name="p0y4" fmla="*/ 356 h 712"/>
              <a:gd name="p0x5" fmla="*/ 1860 w 1860"/>
              <a:gd name="p0y5" fmla="*/ 553 h 712"/>
              <a:gd name="p0x6" fmla="*/ 1700 w 1860"/>
              <a:gd name="p0y6" fmla="*/ 712 h 712"/>
              <a:gd name="p0x7" fmla="*/ 1503 w 1860"/>
              <a:gd name="p0y7" fmla="*/ 712 h 712"/>
              <a:gd name="p0x8" fmla="*/ 356 w 1860"/>
              <a:gd name="p0y8" fmla="*/ 712 h 712"/>
              <a:gd name="p0x9" fmla="*/ 159 w 1860"/>
              <a:gd name="p0y9" fmla="*/ 712 h 712"/>
              <a:gd name="p0x10" fmla="*/ 0 w 1860"/>
              <a:gd name="p0y10" fmla="*/ 553 h 712"/>
              <a:gd name="p0x11" fmla="*/ 0 w 1860"/>
              <a:gd name="p0y11" fmla="*/ 356 h 712"/>
              <a:gd name="p0x12" fmla="*/ 0 w 1860"/>
              <a:gd name="p0y12" fmla="*/ 159 h 712"/>
              <a:gd name="p0x13" fmla="*/ 159 w 1860"/>
              <a:gd name="p0y13" fmla="*/ 0 h 712"/>
              <a:gd name="p0x14" fmla="*/ 356 w 1860"/>
              <a:gd name="p0y14" fmla="*/ 0 h 7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3125" r="-3125"/>
          <a:stretch>
            <a:fillRect/>
          </a:stretch>
        </p:blipFill>
        <p:spPr>
          <a:xfrm>
            <a:off x="10372090" y="6031865"/>
            <a:ext cx="17145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10629824" y="5958411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应用题</a:t>
            </a:r>
            <a:endParaRPr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091815"/>
            <a:ext cx="37338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综合应用拓展</a:t>
            </a:r>
            <a:endParaRPr sz="42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424363"/>
            <a:ext cx="28156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学以致用，知行合一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解决实际问题，让测量回归生活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262563"/>
            <a:ext cx="29108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解决实际问题，让测量回归生活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2763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2954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2998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66750" y="16811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7A2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9000" b="1">
              <a:solidFill>
                <a:srgbClr val="C47A2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1243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教室测量大发现</a:t>
            </a:r>
            <a:endParaRPr sz="30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"/>
            </p:custDataLst>
          </p:nvPr>
        </p:nvSpPr>
        <p:spPr>
          <a:xfrm>
            <a:off x="571500" y="5981700"/>
            <a:ext cx="7007860" cy="495300"/>
          </a:xfrm>
          <a:custGeom>
            <a:avLst/>
            <a:gdLst>
              <a:gd name="sw" fmla="*/ 1 w 11036"/>
              <a:gd name="sh" fmla="*/ 1 h 780"/>
              <a:gd name="mins" fmla="min sw sh"/>
              <a:gd name="dsw" fmla="+- 0 sw mins"/>
              <a:gd name="dsh" fmla="+- 0 sh mins"/>
              <a:gd name="p0x0" fmla="*/ 120 w 11036"/>
              <a:gd name="p0y0" fmla="*/ 0 h 780"/>
              <a:gd name="p0x1" fmla="*/ 10916 w 11036"/>
              <a:gd name="p0y1" fmla="*/ 0 h 780"/>
              <a:gd name="p0x2" fmla="*/ 10983 w 11036"/>
              <a:gd name="p0y2" fmla="*/ 0 h 780"/>
              <a:gd name="p0x3" fmla="*/ 11036 w 11036"/>
              <a:gd name="p0y3" fmla="*/ 53 h 780"/>
              <a:gd name="p0x4" fmla="*/ 11036 w 11036"/>
              <a:gd name="p0y4" fmla="*/ 120 h 780"/>
              <a:gd name="p0x5" fmla="*/ 11036 w 11036"/>
              <a:gd name="p0y5" fmla="*/ 660 h 780"/>
              <a:gd name="p0x6" fmla="*/ 11036 w 11036"/>
              <a:gd name="p0y6" fmla="*/ 726 h 780"/>
              <a:gd name="p0x7" fmla="*/ 10983 w 11036"/>
              <a:gd name="p0y7" fmla="*/ 780 h 780"/>
              <a:gd name="p0x8" fmla="*/ 10916 w 11036"/>
              <a:gd name="p0y8" fmla="*/ 780 h 780"/>
              <a:gd name="p0x9" fmla="*/ 120 w 11036"/>
              <a:gd name="p0y9" fmla="*/ 780 h 780"/>
              <a:gd name="p0x10" fmla="*/ 53 w 11036"/>
              <a:gd name="p0y10" fmla="*/ 780 h 780"/>
              <a:gd name="p0x11" fmla="*/ 0 w 11036"/>
              <a:gd name="p0y11" fmla="*/ 726 h 780"/>
              <a:gd name="p0x12" fmla="*/ 0 w 11036"/>
              <a:gd name="p0y12" fmla="*/ 660 h 780"/>
              <a:gd name="p0x13" fmla="*/ 0 w 11036"/>
              <a:gd name="p0y13" fmla="*/ 120 h 780"/>
              <a:gd name="p0x14" fmla="*/ 0 w 11036"/>
              <a:gd name="p0y14" fmla="*/ 53 h 780"/>
              <a:gd name="p0x15" fmla="*/ 53 w 11036"/>
              <a:gd name="p0y15" fmla="*/ 0 h 780"/>
              <a:gd name="p0x16" fmla="*/ 120 w 11036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"/>
            </p:custDataLst>
          </p:nvPr>
        </p:nvSpPr>
        <p:spPr>
          <a:xfrm>
            <a:off x="685800" y="6057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51" t="-4510" r="-2051" b="-4510"/>
          <a:stretch>
            <a:fillRect/>
          </a:stretch>
        </p:blipFill>
        <p:spPr>
          <a:xfrm>
            <a:off x="792480" y="6138545"/>
            <a:ext cx="128905" cy="1765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1104900" y="6125528"/>
            <a:ext cx="3702253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2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2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分米</a:t>
            </a:r>
            <a:r>
              <a:rPr lang="en-US" altLang="zh-CN" sz="12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60</a:t>
            </a:r>
            <a:r>
              <a:rPr lang="zh-CN" altLang="en-US" sz="12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r>
              <a:rPr lang="en-US" altLang="zh-CN" sz="12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600</a:t>
            </a:r>
            <a:r>
              <a:rPr lang="zh-CN" altLang="en-US" sz="12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毫米</a:t>
            </a:r>
            <a:r>
              <a:rPr sz="12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，选哪个单位更方便？</a:t>
            </a:r>
            <a:endParaRPr sz="120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30" name="图片 29" descr="bf2eca59-8741-11f1-b9c3-4e9bc4ae384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105" r="1151"/>
          <a:stretch>
            <a:fillRect/>
          </a:stretch>
        </p:blipFill>
        <p:spPr>
          <a:xfrm>
            <a:off x="7846061" y="1104900"/>
            <a:ext cx="3773169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2" h="8460">
                <a:moveTo>
                  <a:pt x="120" y="0"/>
                </a:moveTo>
                <a:lnTo>
                  <a:pt x="5823" y="0"/>
                </a:lnTo>
                <a:cubicBezTo>
                  <a:pt x="5884" y="0"/>
                  <a:pt x="5934" y="46"/>
                  <a:pt x="5942" y="104"/>
                </a:cubicBezTo>
                <a:lnTo>
                  <a:pt x="5942" y="8356"/>
                </a:lnTo>
                <a:cubicBezTo>
                  <a:pt x="5934" y="8414"/>
                  <a:pt x="5884" y="8460"/>
                  <a:pt x="5823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" name="矩形 3"/>
          <p:cNvSpPr/>
          <p:nvPr>
            <p:custDataLst>
              <p:tags r:id="rId10"/>
            </p:custDataLst>
          </p:nvPr>
        </p:nvSpPr>
        <p:spPr>
          <a:xfrm>
            <a:off x="575945" y="1109345"/>
            <a:ext cx="3475355" cy="157797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1928517" y="1546174"/>
            <a:ext cx="11521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sz="21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分米</a:t>
            </a:r>
            <a:endParaRPr sz="210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2085451" y="2027187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课桌长</a:t>
            </a:r>
            <a:endParaRPr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13"/>
            </p:custDataLst>
          </p:nvPr>
        </p:nvSpPr>
        <p:spPr>
          <a:xfrm>
            <a:off x="575945" y="2734945"/>
            <a:ext cx="3475355" cy="157797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2061867" y="3171749"/>
            <a:ext cx="8854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21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210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2085451" y="3652761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黑板长</a:t>
            </a:r>
            <a:endParaRPr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16"/>
            </p:custDataLst>
          </p:nvPr>
        </p:nvSpPr>
        <p:spPr>
          <a:xfrm>
            <a:off x="575945" y="4360545"/>
            <a:ext cx="3475355" cy="157797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7"/>
            </p:custDataLst>
          </p:nvPr>
        </p:nvSpPr>
        <p:spPr>
          <a:xfrm>
            <a:off x="1928517" y="4797323"/>
            <a:ext cx="11521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sz="21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毫米</a:t>
            </a:r>
            <a:endParaRPr sz="210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2009251" y="527833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数学书厚</a:t>
            </a:r>
            <a:endParaRPr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9"/>
            </p:custDataLst>
          </p:nvPr>
        </p:nvSpPr>
        <p:spPr>
          <a:xfrm>
            <a:off x="4098925" y="1109345"/>
            <a:ext cx="3475990" cy="157797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20"/>
            </p:custDataLst>
          </p:nvPr>
        </p:nvSpPr>
        <p:spPr>
          <a:xfrm>
            <a:off x="4180205" y="11906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4237949" y="126396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2"/>
            </p:custDataLst>
          </p:nvPr>
        </p:nvSpPr>
        <p:spPr>
          <a:xfrm>
            <a:off x="4790103" y="1317307"/>
            <a:ext cx="1570511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估一估，再量一量</a:t>
            </a:r>
            <a:endParaRPr sz="1350" b="1" spc="27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3"/>
            </p:custDataLst>
          </p:nvPr>
        </p:nvSpPr>
        <p:spPr>
          <a:xfrm>
            <a:off x="4523403" y="1712595"/>
            <a:ext cx="297082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记录估计值与测量值</a:t>
            </a:r>
            <a:endParaRPr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24"/>
            </p:custDataLst>
          </p:nvPr>
        </p:nvSpPr>
        <p:spPr>
          <a:xfrm>
            <a:off x="4098925" y="2734945"/>
            <a:ext cx="3475990" cy="157797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5"/>
            </p:custDataLst>
          </p:nvPr>
        </p:nvSpPr>
        <p:spPr>
          <a:xfrm>
            <a:off x="4180205" y="281559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4237949" y="2889542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47A2E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C47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4790103" y="2942882"/>
            <a:ext cx="1045893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同伴比一比</a:t>
            </a:r>
            <a:endParaRPr sz="1350" b="1" spc="27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4523403" y="3338169"/>
            <a:ext cx="297082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谁的估计最接近实际值</a:t>
            </a:r>
            <a:endParaRPr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矩形 22"/>
          <p:cNvSpPr/>
          <p:nvPr>
            <p:custDataLst>
              <p:tags r:id="rId29"/>
            </p:custDataLst>
          </p:nvPr>
        </p:nvSpPr>
        <p:spPr>
          <a:xfrm>
            <a:off x="4098925" y="4360545"/>
            <a:ext cx="3475990" cy="1577975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5585146" y="4797323"/>
            <a:ext cx="8854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sz="2100" b="1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2100" b="1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5532530" y="527833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教室门宽</a:t>
            </a:r>
            <a:endParaRPr sz="120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古今长度探秘之旅</a:t>
            </a:r>
            <a:endParaRPr sz="3000" b="1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ad63fdaf-8741-11f1-89e8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5" name="任意多边形 34"/>
          <p:cNvSpPr/>
          <p:nvPr>
            <p:custDataLst>
              <p:tags r:id="rId4"/>
            </p:custDataLst>
          </p:nvPr>
        </p:nvSpPr>
        <p:spPr>
          <a:xfrm>
            <a:off x="5150485" y="3171825"/>
            <a:ext cx="6470015" cy="838200"/>
          </a:xfrm>
          <a:custGeom>
            <a:avLst/>
            <a:gdLst>
              <a:gd name="sw" fmla="*/ 1 w 10188"/>
              <a:gd name="sh" fmla="*/ 1 h 1320"/>
              <a:gd name="mins" fmla="min sw sh"/>
              <a:gd name="dsw" fmla="+- 0 sw mins"/>
              <a:gd name="dsh" fmla="+- 0 sh mins"/>
              <a:gd name="p0x0" fmla="*/ 120 w 10188"/>
              <a:gd name="p0y0" fmla="*/ 0 h 1320"/>
              <a:gd name="p0x1" fmla="*/ 10068 w 10188"/>
              <a:gd name="p0y1" fmla="*/ 0 h 1320"/>
              <a:gd name="p0x2" fmla="*/ 10134 w 10188"/>
              <a:gd name="p0y2" fmla="*/ 0 h 1320"/>
              <a:gd name="p0x3" fmla="*/ 10188 w 10188"/>
              <a:gd name="p0y3" fmla="*/ 53 h 1320"/>
              <a:gd name="p0x4" fmla="*/ 10188 w 10188"/>
              <a:gd name="p0y4" fmla="*/ 120 h 1320"/>
              <a:gd name="p0x5" fmla="*/ 10188 w 10188"/>
              <a:gd name="p0y5" fmla="*/ 1200 h 1320"/>
              <a:gd name="p0x6" fmla="*/ 10188 w 10188"/>
              <a:gd name="p0y6" fmla="*/ 1266 h 1320"/>
              <a:gd name="p0x7" fmla="*/ 10134 w 10188"/>
              <a:gd name="p0y7" fmla="*/ 1320 h 1320"/>
              <a:gd name="p0x8" fmla="*/ 10068 w 10188"/>
              <a:gd name="p0y8" fmla="*/ 1320 h 1320"/>
              <a:gd name="p0x9" fmla="*/ 120 w 10188"/>
              <a:gd name="p0y9" fmla="*/ 1320 h 1320"/>
              <a:gd name="p0x10" fmla="*/ 53 w 10188"/>
              <a:gd name="p0y10" fmla="*/ 1320 h 1320"/>
              <a:gd name="p0x11" fmla="*/ 0 w 10188"/>
              <a:gd name="p0y11" fmla="*/ 1266 h 1320"/>
              <a:gd name="p0x12" fmla="*/ 0 w 10188"/>
              <a:gd name="p0y12" fmla="*/ 1200 h 1320"/>
              <a:gd name="p0x13" fmla="*/ 0 w 10188"/>
              <a:gd name="p0y13" fmla="*/ 120 h 1320"/>
              <a:gd name="p0x14" fmla="*/ 0 w 10188"/>
              <a:gd name="p0y14" fmla="*/ 53 h 1320"/>
              <a:gd name="p0x15" fmla="*/ 53 w 10188"/>
              <a:gd name="p0y15" fmla="*/ 0 h 1320"/>
              <a:gd name="p0x16" fmla="*/ 120 w 10188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47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5"/>
            </p:custDataLst>
          </p:nvPr>
        </p:nvSpPr>
        <p:spPr>
          <a:xfrm>
            <a:off x="5355660" y="3271838"/>
            <a:ext cx="606020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古人用身体来定长度</a:t>
            </a:r>
            <a:r>
              <a:rPr lang="en-US" altLang="zh-CN"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en-US" altLang="zh-CN" sz="15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布指知寸，布手知尺，舒肘知寻</a:t>
            </a:r>
            <a:r>
              <a:rPr lang="en-US" altLang="zh-CN" sz="1500" b="1">
                <a:solidFill>
                  <a:srgbClr val="FFF0D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5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，充满生活智慧！</a:t>
            </a:r>
            <a:endParaRPr sz="150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155565" y="1109345"/>
            <a:ext cx="3168015" cy="1943100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351116" y="1289685"/>
            <a:ext cx="27775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古代十进制</a:t>
            </a:r>
            <a:endParaRPr b="1" spc="36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350510" y="16668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ad63ff40-8741-11f1-89e8-a6434c93664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89" r="289"/>
          <a:stretch>
            <a:fillRect/>
          </a:stretch>
        </p:blipFill>
        <p:spPr>
          <a:xfrm>
            <a:off x="5417185" y="173355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5808316" y="1712119"/>
            <a:ext cx="115557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丈</a:t>
            </a:r>
            <a:r>
              <a:rPr lang="en-US" altLang="zh-CN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endParaRPr lang="zh-CN" altLang="en-US" sz="1500" b="1" spc="-15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5350510" y="20859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ad63fe5b-8741-11f1-89e8-a6434c936643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89" r="289"/>
          <a:stretch>
            <a:fillRect/>
          </a:stretch>
        </p:blipFill>
        <p:spPr>
          <a:xfrm>
            <a:off x="5417185" y="2152650"/>
            <a:ext cx="209550" cy="2095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808316" y="2131219"/>
            <a:ext cx="115557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r>
              <a:rPr lang="en-US" altLang="zh-CN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寸</a:t>
            </a:r>
            <a:endParaRPr lang="zh-CN" altLang="en-US" sz="1500" b="1" spc="-15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5350510" y="2505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ad63feb5-8741-11f1-89e8-a6434c936643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89" r="289"/>
          <a:stretch>
            <a:fillRect/>
          </a:stretch>
        </p:blipFill>
        <p:spPr>
          <a:xfrm>
            <a:off x="5417185" y="2571750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5808316" y="2550319"/>
            <a:ext cx="115557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寸</a:t>
            </a:r>
            <a:r>
              <a:rPr lang="en-US" altLang="zh-CN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10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</a:t>
            </a:r>
            <a:endParaRPr lang="zh-CN" altLang="en-US" sz="1500" b="1" spc="-15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23"/>
            </p:custDataLst>
          </p:nvPr>
        </p:nvSpPr>
        <p:spPr>
          <a:xfrm>
            <a:off x="8447405" y="1109345"/>
            <a:ext cx="3168015" cy="1943100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8642976" y="1289685"/>
            <a:ext cx="27775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现代换算</a:t>
            </a:r>
            <a:endParaRPr b="1" spc="36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8642350" y="16668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ad640286-8741-11f1-89e8-a6434c936643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98" r="298"/>
          <a:stretch>
            <a:fillRect/>
          </a:stretch>
        </p:blipFill>
        <p:spPr>
          <a:xfrm>
            <a:off x="8709025" y="1733550"/>
            <a:ext cx="209550" cy="2095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9100176" y="1712119"/>
            <a:ext cx="14158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r>
              <a:rPr lang="en-US" altLang="zh-CN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≈ 33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1500" b="1" spc="-15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8642350" y="20859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ad640195-8741-11f1-89e8-a6434c936643"/>
          <p:cNvPicPr/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98" r="298"/>
          <a:stretch>
            <a:fillRect/>
          </a:stretch>
        </p:blipFill>
        <p:spPr>
          <a:xfrm>
            <a:off x="8709025" y="2152650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9100176" y="2131219"/>
            <a:ext cx="129889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寸</a:t>
            </a:r>
            <a:r>
              <a:rPr lang="en-US" altLang="zh-CN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≈ 3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厘米</a:t>
            </a:r>
            <a:endParaRPr lang="zh-CN" altLang="en-US" sz="1500" b="1" spc="-15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8642350" y="2505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ad6401bf-8741-11f1-89e8-a6434c936643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98" r="298"/>
          <a:stretch>
            <a:fillRect/>
          </a:stretch>
        </p:blipFill>
        <p:spPr>
          <a:xfrm>
            <a:off x="8709025" y="2571750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9"/>
            </p:custDataLst>
          </p:nvPr>
        </p:nvSpPr>
        <p:spPr>
          <a:xfrm>
            <a:off x="9100176" y="2550319"/>
            <a:ext cx="111026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丈</a:t>
            </a:r>
            <a:r>
              <a:rPr lang="en-US" altLang="zh-CN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≈ 3</a:t>
            </a:r>
            <a:r>
              <a:rPr lang="zh-CN" altLang="en-US"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endParaRPr lang="zh-CN" altLang="en-US" sz="1500" b="1" spc="-15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7" name="矩形 36"/>
          <p:cNvSpPr/>
          <p:nvPr>
            <p:custDataLst>
              <p:tags r:id="rId40"/>
            </p:custDataLst>
          </p:nvPr>
        </p:nvSpPr>
        <p:spPr>
          <a:xfrm>
            <a:off x="5155565" y="4128770"/>
            <a:ext cx="6459855" cy="2343150"/>
          </a:xfrm>
          <a:prstGeom prst="rect">
            <a:avLst/>
          </a:prstGeom>
          <a:solidFill>
            <a:srgbClr val="FFFFF7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8B5A2B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1"/>
            </p:custDataLst>
          </p:nvPr>
        </p:nvSpPr>
        <p:spPr>
          <a:xfrm>
            <a:off x="5351116" y="4308158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古今实例对比</a:t>
            </a:r>
            <a:endParaRPr sz="2100" b="1" spc="42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2"/>
            </p:custDataLst>
          </p:nvPr>
        </p:nvSpPr>
        <p:spPr>
          <a:xfrm>
            <a:off x="5350510" y="4733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ad64043e-8741-11f1-89e8-a6434c936643"/>
          <p:cNvPicPr/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45" r="245"/>
          <a:stretch>
            <a:fillRect/>
          </a:stretch>
        </p:blipFill>
        <p:spPr>
          <a:xfrm>
            <a:off x="5436235" y="4819650"/>
            <a:ext cx="247650" cy="24765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6"/>
            </p:custDataLst>
          </p:nvPr>
        </p:nvSpPr>
        <p:spPr>
          <a:xfrm>
            <a:off x="5884516" y="4733925"/>
            <a:ext cx="75634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赵州桥</a:t>
            </a:r>
            <a:endParaRPr sz="1500" b="1" spc="-15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7"/>
            </p:custDataLst>
          </p:nvPr>
        </p:nvSpPr>
        <p:spPr>
          <a:xfrm>
            <a:off x="5884516" y="5024438"/>
            <a:ext cx="241518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全长约</a:t>
            </a:r>
            <a:r>
              <a:rPr lang="en-US" altLang="zh-CN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50</a:t>
            </a:r>
            <a:r>
              <a:rPr lang="zh-CN" altLang="en-US" sz="1350" b="1" spc="-13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，古人称约</a:t>
            </a:r>
            <a:r>
              <a:rPr lang="en-US" altLang="zh-CN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r>
              <a:rPr lang="zh-CN" altLang="en-US" sz="1350" b="1" spc="-13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丈</a:t>
            </a:r>
            <a:endParaRPr lang="zh-CN" altLang="en-US" sz="1350" b="1" spc="-13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8"/>
            </p:custDataLst>
          </p:nvPr>
        </p:nvSpPr>
        <p:spPr>
          <a:xfrm>
            <a:off x="5350510" y="5367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AE8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ad6403d2-8741-11f1-89e8-a6434c936643"/>
          <p:cNvPicPr/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245" t="-128" r="245" b="128"/>
          <a:stretch>
            <a:fillRect/>
          </a:stretch>
        </p:blipFill>
        <p:spPr>
          <a:xfrm>
            <a:off x="5436235" y="5452745"/>
            <a:ext cx="247650" cy="2476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52"/>
            </p:custDataLst>
          </p:nvPr>
        </p:nvSpPr>
        <p:spPr>
          <a:xfrm>
            <a:off x="5884516" y="5367338"/>
            <a:ext cx="11334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-15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</a:rPr>
              <a:t>太和殿柱子</a:t>
            </a:r>
            <a:endParaRPr sz="1500" b="1" spc="-15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3"/>
            </p:custDataLst>
          </p:nvPr>
        </p:nvSpPr>
        <p:spPr>
          <a:xfrm>
            <a:off x="5884516" y="5657850"/>
            <a:ext cx="213843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高约</a:t>
            </a:r>
            <a:r>
              <a:rPr lang="en-US" altLang="zh-CN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350" b="1" spc="-13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</a:t>
            </a:r>
            <a:r>
              <a:rPr lang="zh-CN" altLang="en-US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，合古代约</a:t>
            </a:r>
            <a:r>
              <a:rPr lang="en-US" altLang="zh-CN" sz="135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2C2A2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丈</a:t>
            </a:r>
            <a:endParaRPr lang="zh-CN" altLang="en-US" sz="1350" b="1" spc="-13">
              <a:solidFill>
                <a:srgbClr val="2C2A2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77415"/>
            <a:ext cx="4619254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毫厘之间见天地，</a:t>
            </a:r>
            <a:endParaRPr sz="4200" b="1" spc="84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A28"/>
                </a:solidFill>
                <a:latin typeface="汉仪正圆-75W" panose="00020600040101010101" charset="-122"/>
                <a:ea typeface="汉仪正圆-75W" panose="00020600040101010101" charset="-122"/>
              </a:rPr>
              <a:t>丈量之中悟文化</a:t>
            </a:r>
            <a:endParaRPr sz="4200" b="1" spc="84">
              <a:solidFill>
                <a:srgbClr val="2C2A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138613"/>
            <a:ext cx="48501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一毫一厘，皆是古人智慧；一步一量，尽显数学之美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10113"/>
            <a:ext cx="44615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358"/>
                </a:solidFill>
                <a:latin typeface="汉仪正圆-45W" panose="00020600040101010101" charset="-122"/>
                <a:ea typeface="汉仪正圆-45W" panose="00020600040101010101" charset="-122"/>
              </a:rPr>
              <a:t>用数学的眼光丈量世界，用文化的心灵感知长度</a:t>
            </a:r>
            <a:endParaRPr sz="1500" spc="30">
              <a:solidFill>
                <a:srgbClr val="6B635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828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842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847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7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8766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1690</Words>
  <Application>WPS 演示</Application>
  <PresentationFormat>宽屏</PresentationFormat>
  <Paragraphs>304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2026-07-24T09:26:28Z</dcterms:created>
  <dcterms:modified xsi:type="dcterms:W3CDTF">2026-07-24T09:26:28Z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1BC6F418AED8A8F7C42F636AC212C991_41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DfotgT/1EMqcbTvy2djAAOWTTAEjvpFe+dS8g6KektRqNNxLzW0x5Nvc6d0nygCDxWLn2D30u1QPrLd3H9o7cMdDYd8NsXRmbxv0k3dKT7tKS9VpwV43NUwl8J96vfa6Qg+RfWq37uD8AmBcrfUDbVXy5kOZJNAAuQV5qWVbN3w2r+F8ztCdzHSxfWMqb24dmBU2Nre6ULGtyjlPTG56IEozRLcAac8BG2Yzo2rdEUctceP5Gv7sQcznQi+GaLtJW37NQX39VSUhmSiKQAft+VKXFaOvlmJt5CTPyvWIuAvjHduMoTuK7jD1Ecz5vsVYF2YFQGuZvVDAx8d9XpgFxA==</vt:lpwstr>
  </property>
</Properties>
</file>