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4.svg" ContentType="image/svg+xml"/>
  <Override PartName="/ppt/media/image6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crgbClr r="44520" g="1600" b="1600">
                <a:alpha val="100000"/>
              </a:scrgbClr>
            </a:solidFill>
            <a:ln>
              <a:solidFill>
                <a:scrgbClr r="44520" g="1600" b="1600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44520" g="1600" b="1600">
                      <a:alpha val="100000"/>
                    </a:scrgbClr>
                  </a:gs>
                  <a:gs pos="100000">
                    <a:scrgbClr r="44520" g="1600" b="1600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79130" g="58408" b="39157">
                      <a:alpha val="100000"/>
                    </a:scrgbClr>
                  </a:gs>
                  <a:gs pos="100000">
                    <a:scrgbClr r="79130" g="58408" b="39157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rgbClr r="65837" g="42869" b="3820">
                      <a:alpha val="100000"/>
                    </a:scrgbClr>
                  </a:gs>
                  <a:gs pos="100000">
                    <a:scrgbClr r="65837" g="42869" b="3820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crgbClr r="58408" g="19462" b="4817">
                      <a:alpha val="100000"/>
                    </a:scrgbClr>
                  </a:gs>
                  <a:gs pos="100000">
                    <a:scrgbClr r="58408" g="19462" b="4817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4231" g="2315" b="103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香山</c:v>
                </c:pt>
                <c:pt idx="1">
                  <c:v>泰山</c:v>
                </c:pt>
                <c:pt idx="2">
                  <c:v>黄山</c:v>
                </c:pt>
                <c:pt idx="3">
                  <c:v>华山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575</c:v>
                </c:pt>
                <c:pt idx="1">
                  <c:v>1533</c:v>
                </c:pt>
                <c:pt idx="2">
                  <c:v>1865</c:v>
                </c:pt>
                <c:pt idx="3">
                  <c:v>2155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00"/>
        <c:overlap val="-30"/>
        <c:axId val="693919365"/>
        <c:axId val="755271504"/>
      </c:barChart>
      <c:catAx>
        <c:axId val="693919365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rgbClr r="65837" g="54572" b="43415">
                <a:alpha val="100000"/>
              </a:scrgb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rgbClr r="14703" g="10224" b="6848">
                    <a:alpha val="100000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755271504"/>
        <c:crosses val="autoZero"/>
        <c:auto val="1"/>
        <c:lblAlgn val="ctr"/>
        <c:lblOffset val="100"/>
        <c:noMultiLvlLbl val="0"/>
      </c:catAx>
      <c:valAx>
        <c:axId val="755271504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rgbClr r="99110" g="97345" b="93869">
                  <a:alpha val="100000"/>
                </a:scrgb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0" vertOverflow="ellipsis" vert="horz" wrap="square" anchor="ctr" anchorCtr="1"/>
              <a:lstStyle/>
              <a:p>
                <a:pPr defTabSz="914400">
                  <a:defRPr lang="zh-CN" sz="1200" b="0" i="0" u="none" strike="noStrike" kern="1200" baseline="0">
                    <a:solidFill>
                      <a:scrgbClr r="27468" g="20864" b="1559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  <a:r>
                  <a:t>海拔（米）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rgbClr r="14703" g="10224" b="6848">
                    <a:alpha val="100000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69391936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1cb9dd8-abf4-46f7-9bf5-0bfe54ecab34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6.svg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31.xml"/><Relationship Id="rId21" Type="http://schemas.openxmlformats.org/officeDocument/2006/relationships/tags" Target="../tags/tag30.xml"/><Relationship Id="rId20" Type="http://schemas.openxmlformats.org/officeDocument/2006/relationships/tags" Target="../tags/tag29.xml"/><Relationship Id="rId2" Type="http://schemas.openxmlformats.org/officeDocument/2006/relationships/tags" Target="../tags/tag11.xml"/><Relationship Id="rId19" Type="http://schemas.openxmlformats.org/officeDocument/2006/relationships/tags" Target="../tags/tag28.xml"/><Relationship Id="rId18" Type="http://schemas.openxmlformats.org/officeDocument/2006/relationships/tags" Target="../tags/tag27.xml"/><Relationship Id="rId17" Type="http://schemas.openxmlformats.org/officeDocument/2006/relationships/tags" Target="../tags/tag26.xml"/><Relationship Id="rId16" Type="http://schemas.openxmlformats.org/officeDocument/2006/relationships/tags" Target="../tags/tag25.xml"/><Relationship Id="rId15" Type="http://schemas.openxmlformats.org/officeDocument/2006/relationships/tags" Target="../tags/tag24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3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image" Target="../media/image7.jpeg"/><Relationship Id="rId21" Type="http://schemas.openxmlformats.org/officeDocument/2006/relationships/slideLayout" Target="../slideLayouts/slideLayout7.xml"/><Relationship Id="rId20" Type="http://schemas.openxmlformats.org/officeDocument/2006/relationships/tags" Target="../tags/tag53.xml"/><Relationship Id="rId2" Type="http://schemas.openxmlformats.org/officeDocument/2006/relationships/tags" Target="../tags/tag40.xml"/><Relationship Id="rId19" Type="http://schemas.openxmlformats.org/officeDocument/2006/relationships/tags" Target="../tags/tag52.xml"/><Relationship Id="rId18" Type="http://schemas.openxmlformats.org/officeDocument/2006/relationships/tags" Target="../tags/tag51.xml"/><Relationship Id="rId17" Type="http://schemas.openxmlformats.org/officeDocument/2006/relationships/tags" Target="../tags/tag50.xml"/><Relationship Id="rId16" Type="http://schemas.openxmlformats.org/officeDocument/2006/relationships/image" Target="../media/image11.svg"/><Relationship Id="rId15" Type="http://schemas.openxmlformats.org/officeDocument/2006/relationships/image" Target="../media/image10.png"/><Relationship Id="rId14" Type="http://schemas.openxmlformats.org/officeDocument/2006/relationships/tags" Target="../tags/tag49.xml"/><Relationship Id="rId13" Type="http://schemas.openxmlformats.org/officeDocument/2006/relationships/tags" Target="../tags/tag48.xml"/><Relationship Id="rId12" Type="http://schemas.openxmlformats.org/officeDocument/2006/relationships/tags" Target="../tags/tag47.xml"/><Relationship Id="rId11" Type="http://schemas.openxmlformats.org/officeDocument/2006/relationships/tags" Target="../tags/tag46.xml"/><Relationship Id="rId10" Type="http://schemas.openxmlformats.org/officeDocument/2006/relationships/image" Target="../media/image9.svg"/><Relationship Id="rId1" Type="http://schemas.openxmlformats.org/officeDocument/2006/relationships/tags" Target="../tags/tag39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svg"/><Relationship Id="rId8" Type="http://schemas.openxmlformats.org/officeDocument/2006/relationships/image" Target="../media/image12.png"/><Relationship Id="rId7" Type="http://schemas.openxmlformats.org/officeDocument/2006/relationships/tags" Target="../tags/tag60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7" Type="http://schemas.openxmlformats.org/officeDocument/2006/relationships/slideLayout" Target="../slideLayouts/slideLayout7.xml"/><Relationship Id="rId36" Type="http://schemas.openxmlformats.org/officeDocument/2006/relationships/tags" Target="../tags/tag83.xml"/><Relationship Id="rId35" Type="http://schemas.openxmlformats.org/officeDocument/2006/relationships/tags" Target="../tags/tag82.xml"/><Relationship Id="rId34" Type="http://schemas.openxmlformats.org/officeDocument/2006/relationships/tags" Target="../tags/tag81.xml"/><Relationship Id="rId33" Type="http://schemas.openxmlformats.org/officeDocument/2006/relationships/tags" Target="../tags/tag80.xml"/><Relationship Id="rId32" Type="http://schemas.openxmlformats.org/officeDocument/2006/relationships/tags" Target="../tags/tag79.xml"/><Relationship Id="rId31" Type="http://schemas.openxmlformats.org/officeDocument/2006/relationships/tags" Target="../tags/tag78.xml"/><Relationship Id="rId30" Type="http://schemas.openxmlformats.org/officeDocument/2006/relationships/tags" Target="../tags/tag77.xml"/><Relationship Id="rId3" Type="http://schemas.openxmlformats.org/officeDocument/2006/relationships/tags" Target="../tags/tag56.xml"/><Relationship Id="rId29" Type="http://schemas.openxmlformats.org/officeDocument/2006/relationships/tags" Target="../tags/tag76.xml"/><Relationship Id="rId28" Type="http://schemas.openxmlformats.org/officeDocument/2006/relationships/tags" Target="../tags/tag75.xml"/><Relationship Id="rId27" Type="http://schemas.openxmlformats.org/officeDocument/2006/relationships/tags" Target="../tags/tag74.xml"/><Relationship Id="rId26" Type="http://schemas.openxmlformats.org/officeDocument/2006/relationships/tags" Target="../tags/tag73.xml"/><Relationship Id="rId25" Type="http://schemas.openxmlformats.org/officeDocument/2006/relationships/image" Target="../media/image17.svg"/><Relationship Id="rId24" Type="http://schemas.openxmlformats.org/officeDocument/2006/relationships/image" Target="../media/image16.png"/><Relationship Id="rId23" Type="http://schemas.openxmlformats.org/officeDocument/2006/relationships/tags" Target="../tags/tag72.xml"/><Relationship Id="rId22" Type="http://schemas.openxmlformats.org/officeDocument/2006/relationships/tags" Target="../tags/tag71.xml"/><Relationship Id="rId21" Type="http://schemas.openxmlformats.org/officeDocument/2006/relationships/tags" Target="../tags/tag70.xml"/><Relationship Id="rId20" Type="http://schemas.openxmlformats.org/officeDocument/2006/relationships/tags" Target="../tags/tag69.xml"/><Relationship Id="rId2" Type="http://schemas.openxmlformats.org/officeDocument/2006/relationships/tags" Target="../tags/tag55.xml"/><Relationship Id="rId19" Type="http://schemas.openxmlformats.org/officeDocument/2006/relationships/tags" Target="../tags/tag68.xml"/><Relationship Id="rId18" Type="http://schemas.openxmlformats.org/officeDocument/2006/relationships/tags" Target="../tags/tag67.xml"/><Relationship Id="rId17" Type="http://schemas.openxmlformats.org/officeDocument/2006/relationships/tags" Target="../tags/tag66.xml"/><Relationship Id="rId16" Type="http://schemas.openxmlformats.org/officeDocument/2006/relationships/image" Target="../media/image15.svg"/><Relationship Id="rId15" Type="http://schemas.openxmlformats.org/officeDocument/2006/relationships/image" Target="../media/image14.png"/><Relationship Id="rId14" Type="http://schemas.openxmlformats.org/officeDocument/2006/relationships/tags" Target="../tags/tag65.xml"/><Relationship Id="rId13" Type="http://schemas.openxmlformats.org/officeDocument/2006/relationships/tags" Target="../tags/tag64.xml"/><Relationship Id="rId12" Type="http://schemas.openxmlformats.org/officeDocument/2006/relationships/tags" Target="../tags/tag63.xml"/><Relationship Id="rId11" Type="http://schemas.openxmlformats.org/officeDocument/2006/relationships/tags" Target="../tags/tag62.xml"/><Relationship Id="rId10" Type="http://schemas.openxmlformats.org/officeDocument/2006/relationships/tags" Target="../tags/tag61.xml"/><Relationship Id="rId1" Type="http://schemas.openxmlformats.org/officeDocument/2006/relationships/tags" Target="../tags/tag54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84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108.xml"/><Relationship Id="rId17" Type="http://schemas.openxmlformats.org/officeDocument/2006/relationships/tags" Target="../tags/tag107.xml"/><Relationship Id="rId16" Type="http://schemas.openxmlformats.org/officeDocument/2006/relationships/tags" Target="../tags/tag106.xml"/><Relationship Id="rId15" Type="http://schemas.openxmlformats.org/officeDocument/2006/relationships/tags" Target="../tags/tag105.xml"/><Relationship Id="rId14" Type="http://schemas.openxmlformats.org/officeDocument/2006/relationships/tags" Target="../tags/tag104.xml"/><Relationship Id="rId13" Type="http://schemas.openxmlformats.org/officeDocument/2006/relationships/tags" Target="../tags/tag103.xml"/><Relationship Id="rId12" Type="http://schemas.openxmlformats.org/officeDocument/2006/relationships/tags" Target="../tags/tag102.xml"/><Relationship Id="rId11" Type="http://schemas.openxmlformats.org/officeDocument/2006/relationships/tags" Target="../tags/tag101.xml"/><Relationship Id="rId10" Type="http://schemas.openxmlformats.org/officeDocument/2006/relationships/tags" Target="../tags/tag100.xml"/><Relationship Id="rId1" Type="http://schemas.openxmlformats.org/officeDocument/2006/relationships/tags" Target="../tags/tag9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16.xml"/><Relationship Id="rId8" Type="http://schemas.openxmlformats.org/officeDocument/2006/relationships/tags" Target="../tags/tag115.xml"/><Relationship Id="rId7" Type="http://schemas.openxmlformats.org/officeDocument/2006/relationships/tags" Target="../tags/tag114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3" Type="http://schemas.openxmlformats.org/officeDocument/2006/relationships/slideLayout" Target="../slideLayouts/slideLayout7.xml"/><Relationship Id="rId32" Type="http://schemas.openxmlformats.org/officeDocument/2006/relationships/tags" Target="../tags/tag131.xml"/><Relationship Id="rId31" Type="http://schemas.openxmlformats.org/officeDocument/2006/relationships/tags" Target="../tags/tag130.xml"/><Relationship Id="rId30" Type="http://schemas.openxmlformats.org/officeDocument/2006/relationships/image" Target="../media/image24.svg"/><Relationship Id="rId3" Type="http://schemas.openxmlformats.org/officeDocument/2006/relationships/image" Target="../media/image18.jpeg"/><Relationship Id="rId29" Type="http://schemas.openxmlformats.org/officeDocument/2006/relationships/image" Target="../media/image23.png"/><Relationship Id="rId28" Type="http://schemas.openxmlformats.org/officeDocument/2006/relationships/tags" Target="../tags/tag129.xml"/><Relationship Id="rId27" Type="http://schemas.openxmlformats.org/officeDocument/2006/relationships/tags" Target="../tags/tag128.xml"/><Relationship Id="rId26" Type="http://schemas.openxmlformats.org/officeDocument/2006/relationships/tags" Target="../tags/tag127.xml"/><Relationship Id="rId25" Type="http://schemas.openxmlformats.org/officeDocument/2006/relationships/tags" Target="../tags/tag126.xml"/><Relationship Id="rId24" Type="http://schemas.openxmlformats.org/officeDocument/2006/relationships/tags" Target="../tags/tag125.xml"/><Relationship Id="rId23" Type="http://schemas.openxmlformats.org/officeDocument/2006/relationships/image" Target="../media/image22.svg"/><Relationship Id="rId22" Type="http://schemas.openxmlformats.org/officeDocument/2006/relationships/image" Target="../media/image21.png"/><Relationship Id="rId21" Type="http://schemas.openxmlformats.org/officeDocument/2006/relationships/tags" Target="../tags/tag124.xml"/><Relationship Id="rId20" Type="http://schemas.openxmlformats.org/officeDocument/2006/relationships/tags" Target="../tags/tag123.xml"/><Relationship Id="rId2" Type="http://schemas.openxmlformats.org/officeDocument/2006/relationships/tags" Target="../tags/tag110.xml"/><Relationship Id="rId19" Type="http://schemas.openxmlformats.org/officeDocument/2006/relationships/tags" Target="../tags/tag122.xml"/><Relationship Id="rId18" Type="http://schemas.openxmlformats.org/officeDocument/2006/relationships/tags" Target="../tags/tag121.xml"/><Relationship Id="rId17" Type="http://schemas.openxmlformats.org/officeDocument/2006/relationships/image" Target="../media/image9.svg"/><Relationship Id="rId16" Type="http://schemas.openxmlformats.org/officeDocument/2006/relationships/image" Target="../media/image8.png"/><Relationship Id="rId15" Type="http://schemas.openxmlformats.org/officeDocument/2006/relationships/tags" Target="../tags/tag120.xml"/><Relationship Id="rId14" Type="http://schemas.openxmlformats.org/officeDocument/2006/relationships/tags" Target="../tags/tag119.xml"/><Relationship Id="rId13" Type="http://schemas.openxmlformats.org/officeDocument/2006/relationships/tags" Target="../tags/tag118.xml"/><Relationship Id="rId12" Type="http://schemas.openxmlformats.org/officeDocument/2006/relationships/tags" Target="../tags/tag117.xml"/><Relationship Id="rId11" Type="http://schemas.openxmlformats.org/officeDocument/2006/relationships/image" Target="../media/image20.svg"/><Relationship Id="rId10" Type="http://schemas.openxmlformats.org/officeDocument/2006/relationships/image" Target="../media/image19.png"/><Relationship Id="rId1" Type="http://schemas.openxmlformats.org/officeDocument/2006/relationships/tags" Target="../tags/tag109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svg"/><Relationship Id="rId8" Type="http://schemas.openxmlformats.org/officeDocument/2006/relationships/image" Target="../media/image26.png"/><Relationship Id="rId7" Type="http://schemas.openxmlformats.org/officeDocument/2006/relationships/tags" Target="../tags/tag137.xml"/><Relationship Id="rId6" Type="http://schemas.openxmlformats.org/officeDocument/2006/relationships/tags" Target="../tags/tag136.xml"/><Relationship Id="rId5" Type="http://schemas.openxmlformats.org/officeDocument/2006/relationships/tags" Target="../tags/tag135.xml"/><Relationship Id="rId4" Type="http://schemas.openxmlformats.org/officeDocument/2006/relationships/tags" Target="../tags/tag134.xml"/><Relationship Id="rId35" Type="http://schemas.openxmlformats.org/officeDocument/2006/relationships/slideLayout" Target="../slideLayouts/slideLayout7.xml"/><Relationship Id="rId34" Type="http://schemas.openxmlformats.org/officeDocument/2006/relationships/tags" Target="../tags/tag156.xml"/><Relationship Id="rId33" Type="http://schemas.openxmlformats.org/officeDocument/2006/relationships/tags" Target="../tags/tag155.xml"/><Relationship Id="rId32" Type="http://schemas.openxmlformats.org/officeDocument/2006/relationships/tags" Target="../tags/tag154.xml"/><Relationship Id="rId31" Type="http://schemas.openxmlformats.org/officeDocument/2006/relationships/tags" Target="../tags/tag153.xml"/><Relationship Id="rId30" Type="http://schemas.openxmlformats.org/officeDocument/2006/relationships/tags" Target="../tags/tag152.xml"/><Relationship Id="rId3" Type="http://schemas.openxmlformats.org/officeDocument/2006/relationships/image" Target="../media/image25.jpeg"/><Relationship Id="rId29" Type="http://schemas.openxmlformats.org/officeDocument/2006/relationships/tags" Target="../tags/tag151.xml"/><Relationship Id="rId28" Type="http://schemas.openxmlformats.org/officeDocument/2006/relationships/tags" Target="../tags/tag150.xml"/><Relationship Id="rId27" Type="http://schemas.openxmlformats.org/officeDocument/2006/relationships/image" Target="../media/image33.svg"/><Relationship Id="rId26" Type="http://schemas.openxmlformats.org/officeDocument/2006/relationships/image" Target="../media/image32.png"/><Relationship Id="rId25" Type="http://schemas.openxmlformats.org/officeDocument/2006/relationships/tags" Target="../tags/tag149.xml"/><Relationship Id="rId24" Type="http://schemas.openxmlformats.org/officeDocument/2006/relationships/tags" Target="../tags/tag148.xml"/><Relationship Id="rId23" Type="http://schemas.openxmlformats.org/officeDocument/2006/relationships/tags" Target="../tags/tag147.xml"/><Relationship Id="rId22" Type="http://schemas.openxmlformats.org/officeDocument/2006/relationships/tags" Target="../tags/tag146.xml"/><Relationship Id="rId21" Type="http://schemas.openxmlformats.org/officeDocument/2006/relationships/image" Target="../media/image31.svg"/><Relationship Id="rId20" Type="http://schemas.openxmlformats.org/officeDocument/2006/relationships/image" Target="../media/image30.png"/><Relationship Id="rId2" Type="http://schemas.openxmlformats.org/officeDocument/2006/relationships/tags" Target="../tags/tag133.xml"/><Relationship Id="rId19" Type="http://schemas.openxmlformats.org/officeDocument/2006/relationships/tags" Target="../tags/tag145.xml"/><Relationship Id="rId18" Type="http://schemas.openxmlformats.org/officeDocument/2006/relationships/tags" Target="../tags/tag144.xml"/><Relationship Id="rId17" Type="http://schemas.openxmlformats.org/officeDocument/2006/relationships/tags" Target="../tags/tag143.xml"/><Relationship Id="rId16" Type="http://schemas.openxmlformats.org/officeDocument/2006/relationships/tags" Target="../tags/tag142.xml"/><Relationship Id="rId15" Type="http://schemas.openxmlformats.org/officeDocument/2006/relationships/image" Target="../media/image29.svg"/><Relationship Id="rId14" Type="http://schemas.openxmlformats.org/officeDocument/2006/relationships/image" Target="../media/image28.png"/><Relationship Id="rId13" Type="http://schemas.openxmlformats.org/officeDocument/2006/relationships/tags" Target="../tags/tag141.xml"/><Relationship Id="rId12" Type="http://schemas.openxmlformats.org/officeDocument/2006/relationships/tags" Target="../tags/tag140.xml"/><Relationship Id="rId11" Type="http://schemas.openxmlformats.org/officeDocument/2006/relationships/tags" Target="../tags/tag139.xml"/><Relationship Id="rId10" Type="http://schemas.openxmlformats.org/officeDocument/2006/relationships/tags" Target="../tags/tag138.xml"/><Relationship Id="rId1" Type="http://schemas.openxmlformats.org/officeDocument/2006/relationships/tags" Target="../tags/tag13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63.xml"/><Relationship Id="rId6" Type="http://schemas.openxmlformats.org/officeDocument/2006/relationships/tags" Target="../tags/tag162.xml"/><Relationship Id="rId5" Type="http://schemas.openxmlformats.org/officeDocument/2006/relationships/tags" Target="../tags/tag161.xml"/><Relationship Id="rId4" Type="http://schemas.openxmlformats.org/officeDocument/2006/relationships/tags" Target="../tags/tag160.xml"/><Relationship Id="rId3" Type="http://schemas.openxmlformats.org/officeDocument/2006/relationships/tags" Target="../tags/tag159.xml"/><Relationship Id="rId2" Type="http://schemas.openxmlformats.org/officeDocument/2006/relationships/tags" Target="../tags/tag158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57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71.xml"/><Relationship Id="rId8" Type="http://schemas.openxmlformats.org/officeDocument/2006/relationships/tags" Target="../tags/tag170.xml"/><Relationship Id="rId7" Type="http://schemas.openxmlformats.org/officeDocument/2006/relationships/tags" Target="../tags/tag169.xml"/><Relationship Id="rId6" Type="http://schemas.openxmlformats.org/officeDocument/2006/relationships/tags" Target="../tags/tag168.xml"/><Relationship Id="rId5" Type="http://schemas.openxmlformats.org/officeDocument/2006/relationships/tags" Target="../tags/tag167.xml"/><Relationship Id="rId4" Type="http://schemas.openxmlformats.org/officeDocument/2006/relationships/tags" Target="../tags/tag166.xml"/><Relationship Id="rId3" Type="http://schemas.openxmlformats.org/officeDocument/2006/relationships/tags" Target="../tags/tag165.xml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185.xml"/><Relationship Id="rId26" Type="http://schemas.openxmlformats.org/officeDocument/2006/relationships/tags" Target="../tags/tag184.xml"/><Relationship Id="rId25" Type="http://schemas.openxmlformats.org/officeDocument/2006/relationships/image" Target="../media/image35.svg"/><Relationship Id="rId24" Type="http://schemas.openxmlformats.org/officeDocument/2006/relationships/image" Target="../media/image34.png"/><Relationship Id="rId23" Type="http://schemas.openxmlformats.org/officeDocument/2006/relationships/tags" Target="../tags/tag183.xml"/><Relationship Id="rId22" Type="http://schemas.openxmlformats.org/officeDocument/2006/relationships/tags" Target="../tags/tag182.xml"/><Relationship Id="rId21" Type="http://schemas.openxmlformats.org/officeDocument/2006/relationships/tags" Target="../tags/tag181.xml"/><Relationship Id="rId20" Type="http://schemas.openxmlformats.org/officeDocument/2006/relationships/tags" Target="../tags/tag180.xml"/><Relationship Id="rId2" Type="http://schemas.openxmlformats.org/officeDocument/2006/relationships/tags" Target="../tags/tag164.xml"/><Relationship Id="rId19" Type="http://schemas.openxmlformats.org/officeDocument/2006/relationships/image" Target="../media/image9.svg"/><Relationship Id="rId18" Type="http://schemas.openxmlformats.org/officeDocument/2006/relationships/image" Target="../media/image8.png"/><Relationship Id="rId17" Type="http://schemas.openxmlformats.org/officeDocument/2006/relationships/tags" Target="../tags/tag179.xml"/><Relationship Id="rId16" Type="http://schemas.openxmlformats.org/officeDocument/2006/relationships/tags" Target="../tags/tag178.xml"/><Relationship Id="rId15" Type="http://schemas.openxmlformats.org/officeDocument/2006/relationships/tags" Target="../tags/tag177.xml"/><Relationship Id="rId14" Type="http://schemas.openxmlformats.org/officeDocument/2006/relationships/tags" Target="../tags/tag176.xml"/><Relationship Id="rId13" Type="http://schemas.openxmlformats.org/officeDocument/2006/relationships/tags" Target="../tags/tag175.xml"/><Relationship Id="rId12" Type="http://schemas.openxmlformats.org/officeDocument/2006/relationships/tags" Target="../tags/tag174.xml"/><Relationship Id="rId11" Type="http://schemas.openxmlformats.org/officeDocument/2006/relationships/tags" Target="../tags/tag173.xml"/><Relationship Id="rId10" Type="http://schemas.openxmlformats.org/officeDocument/2006/relationships/tags" Target="../tags/tag172.xml"/><Relationship Id="rId1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94.xml"/><Relationship Id="rId8" Type="http://schemas.openxmlformats.org/officeDocument/2006/relationships/tags" Target="../tags/tag193.xml"/><Relationship Id="rId7" Type="http://schemas.openxmlformats.org/officeDocument/2006/relationships/tags" Target="../tags/tag192.xml"/><Relationship Id="rId6" Type="http://schemas.openxmlformats.org/officeDocument/2006/relationships/tags" Target="../tags/tag191.xml"/><Relationship Id="rId5" Type="http://schemas.openxmlformats.org/officeDocument/2006/relationships/tags" Target="../tags/tag190.xml"/><Relationship Id="rId4" Type="http://schemas.openxmlformats.org/officeDocument/2006/relationships/tags" Target="../tags/tag189.xml"/><Relationship Id="rId31" Type="http://schemas.openxmlformats.org/officeDocument/2006/relationships/slideLayout" Target="../slideLayouts/slideLayout7.xml"/><Relationship Id="rId30" Type="http://schemas.openxmlformats.org/officeDocument/2006/relationships/tags" Target="../tags/tag209.xml"/><Relationship Id="rId3" Type="http://schemas.openxmlformats.org/officeDocument/2006/relationships/tags" Target="../tags/tag188.xml"/><Relationship Id="rId29" Type="http://schemas.openxmlformats.org/officeDocument/2006/relationships/tags" Target="../tags/tag208.xml"/><Relationship Id="rId28" Type="http://schemas.openxmlformats.org/officeDocument/2006/relationships/image" Target="../media/image41.svg"/><Relationship Id="rId27" Type="http://schemas.openxmlformats.org/officeDocument/2006/relationships/image" Target="../media/image40.png"/><Relationship Id="rId26" Type="http://schemas.openxmlformats.org/officeDocument/2006/relationships/tags" Target="../tags/tag207.xml"/><Relationship Id="rId25" Type="http://schemas.openxmlformats.org/officeDocument/2006/relationships/tags" Target="../tags/tag206.xml"/><Relationship Id="rId24" Type="http://schemas.openxmlformats.org/officeDocument/2006/relationships/tags" Target="../tags/tag205.xml"/><Relationship Id="rId23" Type="http://schemas.openxmlformats.org/officeDocument/2006/relationships/tags" Target="../tags/tag204.xml"/><Relationship Id="rId22" Type="http://schemas.openxmlformats.org/officeDocument/2006/relationships/image" Target="../media/image39.svg"/><Relationship Id="rId21" Type="http://schemas.openxmlformats.org/officeDocument/2006/relationships/image" Target="../media/image38.png"/><Relationship Id="rId20" Type="http://schemas.openxmlformats.org/officeDocument/2006/relationships/tags" Target="../tags/tag203.xml"/><Relationship Id="rId2" Type="http://schemas.openxmlformats.org/officeDocument/2006/relationships/tags" Target="../tags/tag187.xml"/><Relationship Id="rId19" Type="http://schemas.openxmlformats.org/officeDocument/2006/relationships/tags" Target="../tags/tag202.xml"/><Relationship Id="rId18" Type="http://schemas.openxmlformats.org/officeDocument/2006/relationships/tags" Target="../tags/tag201.xml"/><Relationship Id="rId17" Type="http://schemas.openxmlformats.org/officeDocument/2006/relationships/tags" Target="../tags/tag200.xml"/><Relationship Id="rId16" Type="http://schemas.openxmlformats.org/officeDocument/2006/relationships/image" Target="../media/image37.svg"/><Relationship Id="rId15" Type="http://schemas.openxmlformats.org/officeDocument/2006/relationships/image" Target="../media/image36.png"/><Relationship Id="rId14" Type="http://schemas.openxmlformats.org/officeDocument/2006/relationships/tags" Target="../tags/tag199.xml"/><Relationship Id="rId13" Type="http://schemas.openxmlformats.org/officeDocument/2006/relationships/tags" Target="../tags/tag198.xml"/><Relationship Id="rId12" Type="http://schemas.openxmlformats.org/officeDocument/2006/relationships/tags" Target="../tags/tag197.xml"/><Relationship Id="rId11" Type="http://schemas.openxmlformats.org/officeDocument/2006/relationships/tags" Target="../tags/tag196.xml"/><Relationship Id="rId10" Type="http://schemas.openxmlformats.org/officeDocument/2006/relationships/tags" Target="../tags/tag195.xml"/><Relationship Id="rId1" Type="http://schemas.openxmlformats.org/officeDocument/2006/relationships/tags" Target="../tags/tag186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216.xml"/><Relationship Id="rId6" Type="http://schemas.openxmlformats.org/officeDocument/2006/relationships/tags" Target="../tags/tag215.xml"/><Relationship Id="rId5" Type="http://schemas.openxmlformats.org/officeDocument/2006/relationships/tags" Target="../tags/tag214.xml"/><Relationship Id="rId4" Type="http://schemas.openxmlformats.org/officeDocument/2006/relationships/tags" Target="../tags/tag213.xml"/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210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25.xml"/><Relationship Id="rId8" Type="http://schemas.openxmlformats.org/officeDocument/2006/relationships/tags" Target="../tags/tag224.xml"/><Relationship Id="rId7" Type="http://schemas.openxmlformats.org/officeDocument/2006/relationships/tags" Target="../tags/tag223.xml"/><Relationship Id="rId6" Type="http://schemas.openxmlformats.org/officeDocument/2006/relationships/tags" Target="../tags/tag222.xml"/><Relationship Id="rId5" Type="http://schemas.openxmlformats.org/officeDocument/2006/relationships/tags" Target="../tags/tag221.xml"/><Relationship Id="rId4" Type="http://schemas.openxmlformats.org/officeDocument/2006/relationships/tags" Target="../tags/tag220.xml"/><Relationship Id="rId3" Type="http://schemas.openxmlformats.org/officeDocument/2006/relationships/tags" Target="../tags/tag219.xml"/><Relationship Id="rId2" Type="http://schemas.openxmlformats.org/officeDocument/2006/relationships/tags" Target="../tags/tag218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232.xml"/><Relationship Id="rId15" Type="http://schemas.openxmlformats.org/officeDocument/2006/relationships/tags" Target="../tags/tag231.xml"/><Relationship Id="rId14" Type="http://schemas.openxmlformats.org/officeDocument/2006/relationships/tags" Target="../tags/tag230.xml"/><Relationship Id="rId13" Type="http://schemas.openxmlformats.org/officeDocument/2006/relationships/tags" Target="../tags/tag229.xml"/><Relationship Id="rId12" Type="http://schemas.openxmlformats.org/officeDocument/2006/relationships/tags" Target="../tags/tag228.xml"/><Relationship Id="rId11" Type="http://schemas.openxmlformats.org/officeDocument/2006/relationships/tags" Target="../tags/tag227.xml"/><Relationship Id="rId10" Type="http://schemas.openxmlformats.org/officeDocument/2006/relationships/tags" Target="../tags/tag226.xml"/><Relationship Id="rId1" Type="http://schemas.openxmlformats.org/officeDocument/2006/relationships/tags" Target="../tags/tag217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39.xml"/><Relationship Id="rId8" Type="http://schemas.openxmlformats.org/officeDocument/2006/relationships/image" Target="../media/image9.svg"/><Relationship Id="rId7" Type="http://schemas.openxmlformats.org/officeDocument/2006/relationships/image" Target="../media/image8.png"/><Relationship Id="rId6" Type="http://schemas.openxmlformats.org/officeDocument/2006/relationships/tags" Target="../tags/tag238.xml"/><Relationship Id="rId5" Type="http://schemas.openxmlformats.org/officeDocument/2006/relationships/tags" Target="../tags/tag237.xml"/><Relationship Id="rId4" Type="http://schemas.openxmlformats.org/officeDocument/2006/relationships/tags" Target="../tags/tag236.xml"/><Relationship Id="rId3" Type="http://schemas.openxmlformats.org/officeDocument/2006/relationships/tags" Target="../tags/tag235.xml"/><Relationship Id="rId20" Type="http://schemas.openxmlformats.org/officeDocument/2006/relationships/slideLayout" Target="../slideLayouts/slideLayout7.xml"/><Relationship Id="rId2" Type="http://schemas.openxmlformats.org/officeDocument/2006/relationships/tags" Target="../tags/tag234.xml"/><Relationship Id="rId19" Type="http://schemas.openxmlformats.org/officeDocument/2006/relationships/tags" Target="../tags/tag247.xml"/><Relationship Id="rId18" Type="http://schemas.openxmlformats.org/officeDocument/2006/relationships/tags" Target="../tags/tag246.xml"/><Relationship Id="rId17" Type="http://schemas.openxmlformats.org/officeDocument/2006/relationships/tags" Target="../tags/tag245.xml"/><Relationship Id="rId16" Type="http://schemas.openxmlformats.org/officeDocument/2006/relationships/tags" Target="../tags/tag244.xml"/><Relationship Id="rId15" Type="http://schemas.openxmlformats.org/officeDocument/2006/relationships/tags" Target="../tags/tag243.xml"/><Relationship Id="rId14" Type="http://schemas.openxmlformats.org/officeDocument/2006/relationships/image" Target="../media/image43.svg"/><Relationship Id="rId13" Type="http://schemas.openxmlformats.org/officeDocument/2006/relationships/image" Target="../media/image42.png"/><Relationship Id="rId12" Type="http://schemas.openxmlformats.org/officeDocument/2006/relationships/tags" Target="../tags/tag242.xml"/><Relationship Id="rId11" Type="http://schemas.openxmlformats.org/officeDocument/2006/relationships/tags" Target="../tags/tag241.xml"/><Relationship Id="rId10" Type="http://schemas.openxmlformats.org/officeDocument/2006/relationships/tags" Target="../tags/tag240.xml"/><Relationship Id="rId1" Type="http://schemas.openxmlformats.org/officeDocument/2006/relationships/tags" Target="../tags/tag233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4.svg"/><Relationship Id="rId8" Type="http://schemas.openxmlformats.org/officeDocument/2006/relationships/image" Target="../media/image5.png"/><Relationship Id="rId7" Type="http://schemas.openxmlformats.org/officeDocument/2006/relationships/tags" Target="../tags/tag254.xml"/><Relationship Id="rId6" Type="http://schemas.openxmlformats.org/officeDocument/2006/relationships/tags" Target="../tags/tag253.xml"/><Relationship Id="rId5" Type="http://schemas.openxmlformats.org/officeDocument/2006/relationships/tags" Target="../tags/tag252.xml"/><Relationship Id="rId4" Type="http://schemas.openxmlformats.org/officeDocument/2006/relationships/tags" Target="../tags/tag251.xml"/><Relationship Id="rId3" Type="http://schemas.openxmlformats.org/officeDocument/2006/relationships/tags" Target="../tags/tag250.xml"/><Relationship Id="rId2" Type="http://schemas.openxmlformats.org/officeDocument/2006/relationships/tags" Target="../tags/tag249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2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666750" y="2161194"/>
            <a:ext cx="5600700" cy="13982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42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生活中的大数</a:t>
            </a:r>
            <a:r>
              <a:rPr lang="en-US" altLang="zh-CN" sz="42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endParaRPr lang="en-US" altLang="zh-CN" sz="42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42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探寻数字里的</a:t>
            </a:r>
            <a:r>
              <a:rPr sz="4200" b="1">
                <a:solidFill>
                  <a:srgbClr val="B22222"/>
                </a:solidFill>
                <a:latin typeface="汉仪正圆-75W" panose="00020600040101010101" charset="-122"/>
                <a:ea typeface="汉仪正圆-75W" panose="00020600040101010101" charset="-122"/>
              </a:rPr>
              <a:t>中华智慧</a:t>
            </a:r>
            <a:endParaRPr sz="4200" b="1">
              <a:solidFill>
                <a:srgbClr val="B2222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3738534"/>
            <a:ext cx="4192562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pc="36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走进千千世界，发现数字里的中华智慧</a:t>
            </a:r>
            <a:endParaRPr spc="36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3"/>
            </p:custDataLst>
          </p:nvPr>
        </p:nvSpPr>
        <p:spPr>
          <a:xfrm>
            <a:off x="671195" y="4697095"/>
            <a:ext cx="1565910" cy="323850"/>
          </a:xfrm>
          <a:custGeom>
            <a:avLst/>
            <a:gdLst>
              <a:gd name="sw" fmla="*/ 1 w 2465"/>
              <a:gd name="sh" fmla="*/ 1 h 510"/>
              <a:gd name="mins" fmla="min sw sh"/>
              <a:gd name="dsw" fmla="+- 0 sw mins"/>
              <a:gd name="dsh" fmla="+- 0 sh mins"/>
              <a:gd name="p0x0" fmla="*/ 255 w 2465"/>
              <a:gd name="p0y0" fmla="*/ 0 h 510"/>
              <a:gd name="p0x1" fmla="*/ 2210 w 2465"/>
              <a:gd name="p0y1" fmla="*/ 0 h 510"/>
              <a:gd name="p0x2" fmla="*/ 2351 w 2465"/>
              <a:gd name="p0y2" fmla="*/ 0 h 510"/>
              <a:gd name="p0x3" fmla="*/ 2465 w 2465"/>
              <a:gd name="p0y3" fmla="*/ 114 h 510"/>
              <a:gd name="p0x4" fmla="*/ 2465 w 2465"/>
              <a:gd name="p0y4" fmla="*/ 255 h 510"/>
              <a:gd name="p0x5" fmla="*/ 2465 w 2465"/>
              <a:gd name="p0y5" fmla="*/ 395 h 510"/>
              <a:gd name="p0x6" fmla="*/ 2351 w 2465"/>
              <a:gd name="p0y6" fmla="*/ 510 h 510"/>
              <a:gd name="p0x7" fmla="*/ 2210 w 2465"/>
              <a:gd name="p0y7" fmla="*/ 510 h 510"/>
              <a:gd name="p0x8" fmla="*/ 255 w 2465"/>
              <a:gd name="p0y8" fmla="*/ 510 h 510"/>
              <a:gd name="p0x9" fmla="*/ 114 w 2465"/>
              <a:gd name="p0y9" fmla="*/ 510 h 510"/>
              <a:gd name="p0x10" fmla="*/ 0 w 2465"/>
              <a:gd name="p0y10" fmla="*/ 395 h 510"/>
              <a:gd name="p0x11" fmla="*/ 0 w 2465"/>
              <a:gd name="p0y11" fmla="*/ 255 h 510"/>
              <a:gd name="p0x12" fmla="*/ 0 w 2465"/>
              <a:gd name="p0y12" fmla="*/ 114 h 510"/>
              <a:gd name="p0x13" fmla="*/ 114 w 2465"/>
              <a:gd name="p0y13" fmla="*/ 0 h 510"/>
              <a:gd name="p0x14" fmla="*/ 255 w 2465"/>
              <a:gd name="p0y14" fmla="*/ 0 h 5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6C9A8">
              <a:alpha val="20000"/>
            </a:srgbClr>
          </a:solidFill>
          <a:ln w="9525" cmpd="sng">
            <a:solidFill>
              <a:srgbClr val="D4C3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828675" y="4759595"/>
            <a:ext cx="14039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 b="1" spc="24">
                <a:solidFill>
                  <a:srgbClr val="8F7E6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2026</a:t>
            </a:r>
            <a:r>
              <a:rPr lang="zh-CN" altLang="en-US" sz="1200" b="1" spc="24">
                <a:solidFill>
                  <a:srgbClr val="8F7E6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年</a:t>
            </a:r>
            <a:r>
              <a:rPr lang="en-US" altLang="zh-CN" sz="1200" b="1" spc="24">
                <a:solidFill>
                  <a:srgbClr val="8F7E6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07</a:t>
            </a:r>
            <a:r>
              <a:rPr lang="zh-CN" altLang="en-US" sz="1200" b="1" spc="24">
                <a:solidFill>
                  <a:srgbClr val="8F7E6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月</a:t>
            </a:r>
            <a:r>
              <a:rPr lang="en-US" altLang="zh-CN" sz="1200" b="1" spc="24">
                <a:solidFill>
                  <a:srgbClr val="8F7E6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24</a:t>
            </a:r>
            <a:r>
              <a:rPr lang="zh-CN" altLang="en-US" sz="1200" b="1" spc="24">
                <a:solidFill>
                  <a:srgbClr val="8F7E6E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日</a:t>
            </a:r>
            <a:endParaRPr lang="zh-CN" altLang="en-US" sz="1200" b="1" spc="24">
              <a:solidFill>
                <a:srgbClr val="8F7E6E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666750" y="183134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22222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838200" y="185039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22222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971550" y="185991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22222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445452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内容导航</a:t>
            </a:r>
            <a:endParaRPr sz="42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B2222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8"/>
          </a:solidFill>
          <a:ln w="9525" cmpd="sng">
            <a:solidFill>
              <a:srgbClr val="D4C3B0"/>
            </a:solidFill>
            <a:prstDash val="solid"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B22222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600" b="1">
              <a:solidFill>
                <a:srgbClr val="B2222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2314575" cy="9525"/>
          </a:xfrm>
          <a:prstGeom prst="rect">
            <a:avLst/>
          </a:prstGeom>
          <a:solidFill>
            <a:srgbClr val="E0D4C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B22222"/>
                </a:solidFill>
                <a:latin typeface="汉仪正圆-75W" panose="00020600040101010101" charset="-122"/>
                <a:ea typeface="汉仪正圆-75W" panose="00020600040101010101" charset="-122"/>
              </a:rPr>
              <a:t>千千世界</a:t>
            </a:r>
            <a:r>
              <a:rPr sz="21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初感知</a:t>
            </a:r>
            <a:endParaRPr sz="21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A"/>
                </a:solidFill>
                <a:latin typeface="汉仪正圆-75W" panose="00020600040101010101" charset="-122"/>
                <a:ea typeface="汉仪正圆-75W" panose="00020600040101010101" charset="-122"/>
              </a:rPr>
              <a:t>从实物到计数，感受生活中的大数</a:t>
            </a:r>
            <a:endParaRPr sz="1350">
              <a:solidFill>
                <a:srgbClr val="6B5A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8"/>
            </p:custDataLst>
          </p:nvPr>
        </p:nvSpPr>
        <p:spPr>
          <a:xfrm>
            <a:off x="336677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8"/>
          </a:solidFill>
          <a:ln w="9525" cmpd="sng">
            <a:solidFill>
              <a:srgbClr val="D4C3B0"/>
            </a:solidFill>
            <a:prstDash val="solid"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352425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B22222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600" b="1">
              <a:solidFill>
                <a:srgbClr val="B2222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6" name="矩形 15"/>
          <p:cNvSpPr/>
          <p:nvPr>
            <p:custDataLst>
              <p:tags r:id="rId10"/>
            </p:custDataLst>
          </p:nvPr>
        </p:nvSpPr>
        <p:spPr>
          <a:xfrm>
            <a:off x="3524250" y="3790950"/>
            <a:ext cx="2314575" cy="9525"/>
          </a:xfrm>
          <a:prstGeom prst="rect">
            <a:avLst/>
          </a:prstGeom>
          <a:solidFill>
            <a:srgbClr val="E0D4C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1"/>
            </p:custDataLst>
          </p:nvPr>
        </p:nvSpPr>
        <p:spPr>
          <a:xfrm>
            <a:off x="3524250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B22222"/>
                </a:solidFill>
                <a:latin typeface="汉仪正圆-75W" panose="00020600040101010101" charset="-122"/>
                <a:ea typeface="汉仪正圆-75W" panose="00020600040101010101" charset="-122"/>
              </a:rPr>
              <a:t>拨珠认数</a:t>
            </a:r>
            <a:r>
              <a:rPr sz="21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探奥秘</a:t>
            </a:r>
            <a:endParaRPr sz="21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2"/>
            </p:custDataLst>
          </p:nvPr>
        </p:nvSpPr>
        <p:spPr>
          <a:xfrm>
            <a:off x="352425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A"/>
                </a:solidFill>
                <a:latin typeface="汉仪正圆-75W" panose="00020600040101010101" charset="-122"/>
                <a:ea typeface="汉仪正圆-75W" panose="00020600040101010101" charset="-122"/>
              </a:rPr>
              <a:t>计数器与算盘，掌握数位与读写</a:t>
            </a:r>
            <a:endParaRPr sz="1350">
              <a:solidFill>
                <a:srgbClr val="6B5A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3"/>
            </p:custDataLst>
          </p:nvPr>
        </p:nvSpPr>
        <p:spPr>
          <a:xfrm>
            <a:off x="619569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8"/>
          </a:solidFill>
          <a:ln w="9525" cmpd="sng">
            <a:solidFill>
              <a:srgbClr val="D4C3B0"/>
            </a:solidFill>
            <a:prstDash val="solid"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4"/>
            </p:custDataLst>
          </p:nvPr>
        </p:nvSpPr>
        <p:spPr>
          <a:xfrm>
            <a:off x="635317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B22222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600" b="1">
              <a:solidFill>
                <a:srgbClr val="B2222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2" name="矩形 21"/>
          <p:cNvSpPr/>
          <p:nvPr>
            <p:custDataLst>
              <p:tags r:id="rId15"/>
            </p:custDataLst>
          </p:nvPr>
        </p:nvSpPr>
        <p:spPr>
          <a:xfrm>
            <a:off x="6353175" y="3790950"/>
            <a:ext cx="2314575" cy="9525"/>
          </a:xfrm>
          <a:prstGeom prst="rect">
            <a:avLst/>
          </a:prstGeom>
          <a:solidFill>
            <a:srgbClr val="E0D4C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6"/>
            </p:custDataLst>
          </p:nvPr>
        </p:nvSpPr>
        <p:spPr>
          <a:xfrm>
            <a:off x="6353175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B22222"/>
                </a:solidFill>
                <a:latin typeface="汉仪正圆-75W" panose="00020600040101010101" charset="-122"/>
                <a:ea typeface="汉仪正圆-75W" panose="00020600040101010101" charset="-122"/>
              </a:rPr>
              <a:t>古今智慧</a:t>
            </a:r>
            <a:r>
              <a:rPr sz="21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比大小</a:t>
            </a:r>
            <a:endParaRPr sz="21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17"/>
            </p:custDataLst>
          </p:nvPr>
        </p:nvSpPr>
        <p:spPr>
          <a:xfrm>
            <a:off x="635317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A"/>
                </a:solidFill>
                <a:latin typeface="汉仪正圆-75W" panose="00020600040101010101" charset="-122"/>
                <a:ea typeface="汉仪正圆-75W" panose="00020600040101010101" charset="-122"/>
              </a:rPr>
              <a:t>四大发明与名山数据，学会比较</a:t>
            </a:r>
            <a:endParaRPr sz="1350">
              <a:solidFill>
                <a:srgbClr val="6B5A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18"/>
            </p:custDataLst>
          </p:nvPr>
        </p:nvSpPr>
        <p:spPr>
          <a:xfrm>
            <a:off x="902462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EFCF8"/>
          </a:solidFill>
          <a:ln w="9525" cmpd="sng">
            <a:solidFill>
              <a:srgbClr val="D4C3B0"/>
            </a:solidFill>
            <a:prstDash val="solid"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19"/>
            </p:custDataLst>
          </p:nvPr>
        </p:nvSpPr>
        <p:spPr>
          <a:xfrm>
            <a:off x="918210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B22222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3600" b="1">
              <a:solidFill>
                <a:srgbClr val="B22222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8" name="矩形 27"/>
          <p:cNvSpPr/>
          <p:nvPr>
            <p:custDataLst>
              <p:tags r:id="rId20"/>
            </p:custDataLst>
          </p:nvPr>
        </p:nvSpPr>
        <p:spPr>
          <a:xfrm>
            <a:off x="9182100" y="3790950"/>
            <a:ext cx="2314575" cy="9525"/>
          </a:xfrm>
          <a:prstGeom prst="rect">
            <a:avLst/>
          </a:prstGeom>
          <a:solidFill>
            <a:srgbClr val="E0D4C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1"/>
            </p:custDataLst>
          </p:nvPr>
        </p:nvSpPr>
        <p:spPr>
          <a:xfrm>
            <a:off x="9182100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B22222"/>
                </a:solidFill>
                <a:latin typeface="汉仪正圆-75W" panose="00020600040101010101" charset="-122"/>
                <a:ea typeface="汉仪正圆-75W" panose="00020600040101010101" charset="-122"/>
              </a:rPr>
              <a:t>心中有数</a:t>
            </a:r>
            <a:r>
              <a:rPr sz="21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巧应用</a:t>
            </a:r>
            <a:endParaRPr sz="21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2"/>
            </p:custDataLst>
          </p:nvPr>
        </p:nvSpPr>
        <p:spPr>
          <a:xfrm>
            <a:off x="918210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A"/>
                </a:solidFill>
                <a:latin typeface="汉仪正圆-75W" panose="00020600040101010101" charset="-122"/>
                <a:ea typeface="汉仪正圆-75W" panose="00020600040101010101" charset="-122"/>
              </a:rPr>
              <a:t>估数策略与实际问题，灵活运用</a:t>
            </a:r>
            <a:endParaRPr sz="1350">
              <a:solidFill>
                <a:srgbClr val="6B5A4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666750" y="3482340"/>
            <a:ext cx="434191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千千世界初感知</a:t>
            </a:r>
            <a:endParaRPr sz="4200" b="1" spc="84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2"/>
            </p:custDataLst>
          </p:nvPr>
        </p:nvSpPr>
        <p:spPr>
          <a:xfrm>
            <a:off x="666750" y="4852988"/>
            <a:ext cx="37871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从一粒米到一千粒，大数就在我们身边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数一数、估一估，开启千千世界的探索之旅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666750" y="138112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22222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838200" y="14001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22222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971550" y="140970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22222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66750" y="1785938"/>
            <a:ext cx="2569521" cy="1566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9000" b="1">
                <a:solidFill>
                  <a:srgbClr val="B22222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9000" b="1">
              <a:solidFill>
                <a:srgbClr val="B22222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62915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从实物到千，感受大数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f90b3b60-873f-11f1-a095-b6b90b9446dc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538220" y="1109345"/>
            <a:ext cx="8077200" cy="1057275"/>
          </a:xfrm>
          <a:prstGeom prst="rect">
            <a:avLst/>
          </a:prstGeom>
          <a:solidFill>
            <a:srgbClr val="FEFCF8"/>
          </a:solidFill>
          <a:ln w="9525" cmpd="sng">
            <a:solidFill>
              <a:srgbClr val="E8DDD0"/>
            </a:solidFill>
            <a:prstDash val="solid"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377386" y="1272540"/>
            <a:ext cx="4399512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sz="42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</a:t>
            </a:r>
            <a:r>
              <a:rPr lang="zh-CN" sz="42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个一百是一千</a:t>
            </a:r>
            <a:endParaRPr lang="zh-CN" sz="4200" b="1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3538220" y="2366645"/>
            <a:ext cx="8077200" cy="3248025"/>
          </a:xfrm>
          <a:prstGeom prst="rect">
            <a:avLst/>
          </a:prstGeom>
          <a:solidFill>
            <a:srgbClr val="FEFCF8"/>
          </a:solidFill>
          <a:ln w="9525" cmpd="sng">
            <a:solidFill>
              <a:srgbClr val="E8DDD0"/>
            </a:solidFill>
            <a:prstDash val="solid"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3733800" y="25622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4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f90b420c-873f-11f1-a095-b6b90b9446dc"/>
          <p:cNvPicPr/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3819525" y="2647950"/>
            <a:ext cx="247650" cy="24765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4267200" y="2546985"/>
            <a:ext cx="71532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数数活动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4267200" y="2870835"/>
            <a:ext cx="71532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一个一个地数，从</a:t>
            </a: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八百八十七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数到</a:t>
            </a: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一千</a:t>
            </a:r>
            <a:r>
              <a:rPr 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；每数到整百时停顿感受：八百九十九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→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九百，九百九十九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→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一千</a:t>
            </a:r>
            <a:endParaRPr lang="zh-CN" altLang="en-US"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3733800" y="35483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4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 descr="f90b43bb-873f-11f1-a095-b6b90b9446dc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233" b="233"/>
          <a:stretch>
            <a:fillRect/>
          </a:stretch>
        </p:blipFill>
        <p:spPr>
          <a:xfrm>
            <a:off x="3819525" y="3634105"/>
            <a:ext cx="247650" cy="24765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4267200" y="3533718"/>
            <a:ext cx="71532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估算与涂色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4267200" y="3857568"/>
            <a:ext cx="71532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估一估小正方体：先确定一小堆约</a:t>
            </a:r>
            <a:r>
              <a:rPr lang="en-US"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100</a:t>
            </a:r>
            <a:r>
              <a:rPr lang="zh-CN" altLang="en-US"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，再推算整堆约</a:t>
            </a:r>
            <a:r>
              <a:rPr lang="en-US"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1000</a:t>
            </a:r>
            <a:r>
              <a:rPr lang="zh-CN" altLang="en-US"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；涂一涂方格纸：涂出</a:t>
            </a: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一百三十八个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方格，再涂出</a:t>
            </a: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三百零六个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方格，感受数量递增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矩形 19"/>
          <p:cNvSpPr/>
          <p:nvPr>
            <p:custDataLst>
              <p:tags r:id="rId19"/>
            </p:custDataLst>
          </p:nvPr>
        </p:nvSpPr>
        <p:spPr>
          <a:xfrm>
            <a:off x="3533775" y="5810250"/>
            <a:ext cx="8086725" cy="666750"/>
          </a:xfrm>
          <a:prstGeom prst="rect">
            <a:avLst/>
          </a:prstGeom>
          <a:solidFill>
            <a:srgbClr val="B22222"/>
          </a:solidFill>
          <a:ln>
            <a:noFill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0"/>
            </p:custDataLst>
          </p:nvPr>
        </p:nvSpPr>
        <p:spPr>
          <a:xfrm>
            <a:off x="3724275" y="5985510"/>
            <a:ext cx="45721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8F0"/>
                </a:solidFill>
                <a:latin typeface="汉仪正圆-45W" panose="00020600040101010101" charset="-122"/>
                <a:ea typeface="汉仪正圆-45W" panose="00020600040101010101" charset="-122"/>
              </a:rPr>
              <a:t>从一粒米到一千粒，</a:t>
            </a:r>
            <a:r>
              <a:rPr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大数原来就在我们身边</a:t>
            </a:r>
            <a:endParaRPr b="1">
              <a:solidFill>
                <a:srgbClr val="FFD70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从千到万，更大的计数单位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69670"/>
            <a:ext cx="11049000" cy="809625"/>
          </a:xfrm>
          <a:custGeom>
            <a:avLst/>
            <a:gdLst>
              <a:gd name="sw" fmla="*/ 1 w 17400"/>
              <a:gd name="sh" fmla="*/ 1 h 1275"/>
              <a:gd name="mins" fmla="min sw sh"/>
              <a:gd name="dsw" fmla="+- 0 sw mins"/>
              <a:gd name="dsh" fmla="+- 0 sh mins"/>
              <a:gd name="p0x0" fmla="*/ 120 w 17400"/>
              <a:gd name="p0y0" fmla="*/ 0 h 1275"/>
              <a:gd name="p0x1" fmla="*/ 17280 w 17400"/>
              <a:gd name="p0y1" fmla="*/ 0 h 1275"/>
              <a:gd name="p0x2" fmla="*/ 17346 w 17400"/>
              <a:gd name="p0y2" fmla="*/ 0 h 1275"/>
              <a:gd name="p0x3" fmla="*/ 17400 w 17400"/>
              <a:gd name="p0y3" fmla="*/ 53 h 1275"/>
              <a:gd name="p0x4" fmla="*/ 17400 w 17400"/>
              <a:gd name="p0y4" fmla="*/ 120 h 1275"/>
              <a:gd name="p0x5" fmla="*/ 17400 w 17400"/>
              <a:gd name="p0y5" fmla="*/ 1155 h 1275"/>
              <a:gd name="p0x6" fmla="*/ 17400 w 17400"/>
              <a:gd name="p0y6" fmla="*/ 1221 h 1275"/>
              <a:gd name="p0x7" fmla="*/ 17346 w 17400"/>
              <a:gd name="p0y7" fmla="*/ 1275 h 1275"/>
              <a:gd name="p0x8" fmla="*/ 17280 w 17400"/>
              <a:gd name="p0y8" fmla="*/ 1275 h 1275"/>
              <a:gd name="p0x9" fmla="*/ 120 w 17400"/>
              <a:gd name="p0y9" fmla="*/ 1275 h 1275"/>
              <a:gd name="p0x10" fmla="*/ 53 w 17400"/>
              <a:gd name="p0y10" fmla="*/ 1275 h 1275"/>
              <a:gd name="p0x11" fmla="*/ 0 w 17400"/>
              <a:gd name="p0y11" fmla="*/ 1221 h 1275"/>
              <a:gd name="p0x12" fmla="*/ 0 w 17400"/>
              <a:gd name="p0y12" fmla="*/ 1155 h 1275"/>
              <a:gd name="p0x13" fmla="*/ 0 w 17400"/>
              <a:gd name="p0y13" fmla="*/ 120 h 1275"/>
              <a:gd name="p0x14" fmla="*/ 0 w 17400"/>
              <a:gd name="p0y14" fmla="*/ 53 h 1275"/>
              <a:gd name="p0x15" fmla="*/ 53 w 17400"/>
              <a:gd name="p0y15" fmla="*/ 0 h 1275"/>
              <a:gd name="p0x16" fmla="*/ 120 w 17400"/>
              <a:gd name="p0y16" fmla="*/ 0 h 12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22222"/>
          </a:solidFill>
          <a:ln>
            <a:noFill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37501"/>
            <a:ext cx="2828258" cy="46958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700"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</a:t>
            </a:r>
            <a:r>
              <a:rPr lang="zh-CN" sz="2700"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个一千是一万</a:t>
            </a:r>
            <a:endParaRPr lang="zh-CN" sz="2700" b="1">
              <a:solidFill>
                <a:srgbClr val="FFD70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575945" y="2277745"/>
            <a:ext cx="5400675" cy="4194175"/>
          </a:xfrm>
          <a:prstGeom prst="rect">
            <a:avLst/>
          </a:prstGeom>
          <a:solidFill>
            <a:srgbClr val="FEFCF8"/>
          </a:solidFill>
          <a:ln w="9525" cmpd="sng">
            <a:solidFill>
              <a:srgbClr val="E8DDD0"/>
            </a:solidFill>
            <a:prstDash val="solid"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456888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数数体验与计数器操作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28822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CE4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6522" t="-10152" r="-6522" b="-10152"/>
          <a:stretch>
            <a:fillRect/>
          </a:stretch>
        </p:blipFill>
        <p:spPr>
          <a:xfrm>
            <a:off x="857250" y="2963545"/>
            <a:ext cx="247650" cy="25209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304925" y="2867415"/>
            <a:ext cx="44767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一百一百地数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304925" y="3191265"/>
            <a:ext cx="171479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从</a:t>
            </a: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八千九百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数到</a:t>
            </a: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一万</a:t>
            </a:r>
            <a:endParaRPr sz="1350" b="1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1304925" y="3545567"/>
            <a:ext cx="4305452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九千</a:t>
            </a:r>
            <a:r>
              <a:rPr lang="en-US" altLang="zh-CN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→ </a:t>
            </a:r>
            <a:r>
              <a:rPr lang="zh-CN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九千一百</a:t>
            </a:r>
            <a:r>
              <a:rPr lang="en-US" altLang="zh-CN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→ </a:t>
            </a:r>
            <a:r>
              <a:rPr lang="zh-CN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九千二百</a:t>
            </a:r>
            <a:r>
              <a:rPr lang="en-US" altLang="zh-CN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→ …… → </a:t>
            </a:r>
            <a:r>
              <a:rPr lang="zh-CN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九千九百</a:t>
            </a:r>
            <a:r>
              <a:rPr lang="en-US" altLang="zh-CN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→ </a:t>
            </a:r>
            <a:r>
              <a:rPr sz="12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一万</a:t>
            </a:r>
            <a:endParaRPr sz="1200" b="1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>
            <a:off x="771525" y="39147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CE4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1404" t="-3067" r="-1404" b="-3067"/>
          <a:stretch>
            <a:fillRect/>
          </a:stretch>
        </p:blipFill>
        <p:spPr>
          <a:xfrm>
            <a:off x="887730" y="3995420"/>
            <a:ext cx="186055" cy="25273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1304925" y="3899840"/>
            <a:ext cx="44767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计数器上拨一拨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1304925" y="4223690"/>
            <a:ext cx="12003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感受</a:t>
            </a: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满十进一</a:t>
            </a:r>
            <a:endParaRPr sz="1350" b="1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1304925" y="4577991"/>
            <a:ext cx="4476750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个位满十向十位进一，十位满十向百位进一</a:t>
            </a:r>
            <a:r>
              <a:rPr lang="en-US" altLang="zh-CN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……</a:t>
            </a:r>
            <a:r>
              <a:rPr lang="zh-CN" altLang="en-US"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千位满十向</a:t>
            </a:r>
            <a:r>
              <a:rPr sz="12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万位</a:t>
            </a:r>
            <a:r>
              <a:rPr sz="12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进一</a:t>
            </a:r>
            <a:endParaRPr sz="120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矩形 19"/>
          <p:cNvSpPr/>
          <p:nvPr>
            <p:custDataLst>
              <p:tags r:id="rId20"/>
            </p:custDataLst>
          </p:nvPr>
        </p:nvSpPr>
        <p:spPr>
          <a:xfrm>
            <a:off x="6214745" y="2277745"/>
            <a:ext cx="5400675" cy="4194175"/>
          </a:xfrm>
          <a:prstGeom prst="rect">
            <a:avLst/>
          </a:prstGeom>
          <a:solidFill>
            <a:srgbClr val="FEFCF8"/>
          </a:solidFill>
          <a:ln w="9525" cmpd="sng">
            <a:solidFill>
              <a:srgbClr val="E8DDD0"/>
            </a:solidFill>
            <a:prstDash val="solid"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6410325" y="2456888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正方体模型看数量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2"/>
            </p:custDataLst>
          </p:nvPr>
        </p:nvSpPr>
        <p:spPr>
          <a:xfrm>
            <a:off x="6410325" y="28822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CE4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6522" t="-897" r="-6522" b="-897"/>
          <a:stretch>
            <a:fillRect/>
          </a:stretch>
        </p:blipFill>
        <p:spPr>
          <a:xfrm>
            <a:off x="6496050" y="2963545"/>
            <a:ext cx="247650" cy="252095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6"/>
            </p:custDataLst>
          </p:nvPr>
        </p:nvSpPr>
        <p:spPr>
          <a:xfrm>
            <a:off x="6943725" y="2867415"/>
            <a:ext cx="44767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正方体模型</a:t>
            </a:r>
            <a:endParaRPr b="1" spc="36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7"/>
            </p:custDataLst>
          </p:nvPr>
        </p:nvSpPr>
        <p:spPr>
          <a:xfrm>
            <a:off x="6943725" y="3244215"/>
            <a:ext cx="494665" cy="276225"/>
          </a:xfrm>
          <a:custGeom>
            <a:avLst/>
            <a:gdLst>
              <a:gd name="sw" fmla="*/ 1 w 779"/>
              <a:gd name="sh" fmla="*/ 1 h 435"/>
              <a:gd name="mins" fmla="min sw sh"/>
              <a:gd name="dsw" fmla="+- 0 sw mins"/>
              <a:gd name="dsh" fmla="+- 0 sh mins"/>
              <a:gd name="p0x0" fmla="*/ 217 w 779"/>
              <a:gd name="p0y0" fmla="*/ 0 h 435"/>
              <a:gd name="p0x1" fmla="*/ 562 w 779"/>
              <a:gd name="p0y1" fmla="*/ 0 h 435"/>
              <a:gd name="p0x2" fmla="*/ 682 w 779"/>
              <a:gd name="p0y2" fmla="*/ 0 h 435"/>
              <a:gd name="p0x3" fmla="*/ 779 w 779"/>
              <a:gd name="p0y3" fmla="*/ 97 h 435"/>
              <a:gd name="p0x4" fmla="*/ 779 w 779"/>
              <a:gd name="p0y4" fmla="*/ 217 h 435"/>
              <a:gd name="p0x5" fmla="*/ 779 w 779"/>
              <a:gd name="p0y5" fmla="*/ 337 h 435"/>
              <a:gd name="p0x6" fmla="*/ 682 w 779"/>
              <a:gd name="p0y6" fmla="*/ 435 h 435"/>
              <a:gd name="p0x7" fmla="*/ 562 w 779"/>
              <a:gd name="p0y7" fmla="*/ 435 h 435"/>
              <a:gd name="p0x8" fmla="*/ 217 w 779"/>
              <a:gd name="p0y8" fmla="*/ 435 h 435"/>
              <a:gd name="p0x9" fmla="*/ 97 w 779"/>
              <a:gd name="p0y9" fmla="*/ 435 h 435"/>
              <a:gd name="p0x10" fmla="*/ 0 w 779"/>
              <a:gd name="p0y10" fmla="*/ 337 h 435"/>
              <a:gd name="p0x11" fmla="*/ 0 w 779"/>
              <a:gd name="p0y11" fmla="*/ 217 h 435"/>
              <a:gd name="p0x12" fmla="*/ 0 w 779"/>
              <a:gd name="p0y12" fmla="*/ 97 h 435"/>
              <a:gd name="p0x13" fmla="*/ 97 w 779"/>
              <a:gd name="p0y13" fmla="*/ 0 h 435"/>
              <a:gd name="p0x14" fmla="*/ 217 w 779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CE4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8"/>
            </p:custDataLst>
          </p:nvPr>
        </p:nvSpPr>
        <p:spPr>
          <a:xfrm>
            <a:off x="7019925" y="3282705"/>
            <a:ext cx="49500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rgbClr val="5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</a:t>
            </a:r>
            <a:r>
              <a:rPr lang="zh-CN" sz="1200" b="1">
                <a:solidFill>
                  <a:srgbClr val="5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endParaRPr lang="zh-CN" sz="1200" b="1">
              <a:solidFill>
                <a:srgbClr val="5C1A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9"/>
            </p:custDataLst>
          </p:nvPr>
        </p:nvSpPr>
        <p:spPr>
          <a:xfrm>
            <a:off x="7514930" y="3268418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每边小正方体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0"/>
            </p:custDataLst>
          </p:nvPr>
        </p:nvSpPr>
        <p:spPr>
          <a:xfrm>
            <a:off x="8619490" y="3244215"/>
            <a:ext cx="685165" cy="276225"/>
          </a:xfrm>
          <a:custGeom>
            <a:avLst/>
            <a:gdLst>
              <a:gd name="sw" fmla="*/ 1 w 1079"/>
              <a:gd name="sh" fmla="*/ 1 h 435"/>
              <a:gd name="mins" fmla="min sw sh"/>
              <a:gd name="dsw" fmla="+- 0 sw mins"/>
              <a:gd name="dsh" fmla="+- 0 sh mins"/>
              <a:gd name="p0x0" fmla="*/ 217 w 1079"/>
              <a:gd name="p0y0" fmla="*/ 0 h 435"/>
              <a:gd name="p0x1" fmla="*/ 861 w 1079"/>
              <a:gd name="p0y1" fmla="*/ 0 h 435"/>
              <a:gd name="p0x2" fmla="*/ 981 w 1079"/>
              <a:gd name="p0y2" fmla="*/ 0 h 435"/>
              <a:gd name="p0x3" fmla="*/ 1079 w 1079"/>
              <a:gd name="p0y3" fmla="*/ 97 h 435"/>
              <a:gd name="p0x4" fmla="*/ 1079 w 1079"/>
              <a:gd name="p0y4" fmla="*/ 217 h 435"/>
              <a:gd name="p0x5" fmla="*/ 1079 w 1079"/>
              <a:gd name="p0y5" fmla="*/ 337 h 435"/>
              <a:gd name="p0x6" fmla="*/ 981 w 1079"/>
              <a:gd name="p0y6" fmla="*/ 435 h 435"/>
              <a:gd name="p0x7" fmla="*/ 861 w 1079"/>
              <a:gd name="p0y7" fmla="*/ 435 h 435"/>
              <a:gd name="p0x8" fmla="*/ 217 w 1079"/>
              <a:gd name="p0y8" fmla="*/ 435 h 435"/>
              <a:gd name="p0x9" fmla="*/ 97 w 1079"/>
              <a:gd name="p0y9" fmla="*/ 435 h 435"/>
              <a:gd name="p0x10" fmla="*/ 0 w 1079"/>
              <a:gd name="p0y10" fmla="*/ 337 h 435"/>
              <a:gd name="p0x11" fmla="*/ 0 w 1079"/>
              <a:gd name="p0y11" fmla="*/ 217 h 435"/>
              <a:gd name="p0x12" fmla="*/ 0 w 1079"/>
              <a:gd name="p0y12" fmla="*/ 97 h 435"/>
              <a:gd name="p0x13" fmla="*/ 97 w 1079"/>
              <a:gd name="p0y13" fmla="*/ 0 h 435"/>
              <a:gd name="p0x14" fmla="*/ 217 w 1079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CE4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31"/>
            </p:custDataLst>
          </p:nvPr>
        </p:nvSpPr>
        <p:spPr>
          <a:xfrm>
            <a:off x="8696106" y="3282705"/>
            <a:ext cx="68520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rgbClr val="5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1000</a:t>
            </a:r>
            <a:r>
              <a:rPr lang="zh-CN" sz="1200" b="1">
                <a:solidFill>
                  <a:srgbClr val="5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endParaRPr lang="zh-CN" sz="1200" b="1">
              <a:solidFill>
                <a:srgbClr val="5C1A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2"/>
            </p:custDataLst>
          </p:nvPr>
        </p:nvSpPr>
        <p:spPr>
          <a:xfrm>
            <a:off x="6943725" y="3558540"/>
            <a:ext cx="494665" cy="276225"/>
          </a:xfrm>
          <a:custGeom>
            <a:avLst/>
            <a:gdLst>
              <a:gd name="sw" fmla="*/ 1 w 779"/>
              <a:gd name="sh" fmla="*/ 1 h 435"/>
              <a:gd name="mins" fmla="min sw sh"/>
              <a:gd name="dsw" fmla="+- 0 sw mins"/>
              <a:gd name="dsh" fmla="+- 0 sh mins"/>
              <a:gd name="p0x0" fmla="*/ 217 w 779"/>
              <a:gd name="p0y0" fmla="*/ 0 h 435"/>
              <a:gd name="p0x1" fmla="*/ 562 w 779"/>
              <a:gd name="p0y1" fmla="*/ 0 h 435"/>
              <a:gd name="p0x2" fmla="*/ 682 w 779"/>
              <a:gd name="p0y2" fmla="*/ 0 h 435"/>
              <a:gd name="p0x3" fmla="*/ 779 w 779"/>
              <a:gd name="p0y3" fmla="*/ 97 h 435"/>
              <a:gd name="p0x4" fmla="*/ 779 w 779"/>
              <a:gd name="p0y4" fmla="*/ 217 h 435"/>
              <a:gd name="p0x5" fmla="*/ 779 w 779"/>
              <a:gd name="p0y5" fmla="*/ 337 h 435"/>
              <a:gd name="p0x6" fmla="*/ 682 w 779"/>
              <a:gd name="p0y6" fmla="*/ 435 h 435"/>
              <a:gd name="p0x7" fmla="*/ 562 w 779"/>
              <a:gd name="p0y7" fmla="*/ 435 h 435"/>
              <a:gd name="p0x8" fmla="*/ 217 w 779"/>
              <a:gd name="p0y8" fmla="*/ 435 h 435"/>
              <a:gd name="p0x9" fmla="*/ 97 w 779"/>
              <a:gd name="p0y9" fmla="*/ 435 h 435"/>
              <a:gd name="p0x10" fmla="*/ 0 w 779"/>
              <a:gd name="p0y10" fmla="*/ 337 h 435"/>
              <a:gd name="p0x11" fmla="*/ 0 w 779"/>
              <a:gd name="p0y11" fmla="*/ 217 h 435"/>
              <a:gd name="p0x12" fmla="*/ 0 w 779"/>
              <a:gd name="p0y12" fmla="*/ 97 h 435"/>
              <a:gd name="p0x13" fmla="*/ 97 w 779"/>
              <a:gd name="p0y13" fmla="*/ 0 h 435"/>
              <a:gd name="p0x14" fmla="*/ 217 w 779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CE4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3"/>
            </p:custDataLst>
          </p:nvPr>
        </p:nvSpPr>
        <p:spPr>
          <a:xfrm>
            <a:off x="7019925" y="3597030"/>
            <a:ext cx="49500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rgbClr val="5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</a:t>
            </a:r>
            <a:r>
              <a:rPr lang="zh-CN" sz="1200" b="1">
                <a:solidFill>
                  <a:srgbClr val="5C1A0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endParaRPr lang="zh-CN" sz="1200" b="1">
              <a:solidFill>
                <a:srgbClr val="5C1A0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4"/>
            </p:custDataLst>
          </p:nvPr>
        </p:nvSpPr>
        <p:spPr>
          <a:xfrm>
            <a:off x="7514930" y="3582743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这样的大正方体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5"/>
            </p:custDataLst>
          </p:nvPr>
        </p:nvSpPr>
        <p:spPr>
          <a:xfrm>
            <a:off x="8790940" y="3558540"/>
            <a:ext cx="609600" cy="276225"/>
          </a:xfrm>
          <a:custGeom>
            <a:avLst/>
            <a:gdLst>
              <a:gd name="sw" fmla="*/ 1 w 960"/>
              <a:gd name="sh" fmla="*/ 1 h 435"/>
              <a:gd name="mins" fmla="min sw sh"/>
              <a:gd name="dsw" fmla="+- 0 sw mins"/>
              <a:gd name="dsh" fmla="+- 0 sh mins"/>
              <a:gd name="p0x0" fmla="*/ 217 w 960"/>
              <a:gd name="p0y0" fmla="*/ 0 h 435"/>
              <a:gd name="p0x1" fmla="*/ 742 w 960"/>
              <a:gd name="p0y1" fmla="*/ 0 h 435"/>
              <a:gd name="p0x2" fmla="*/ 862 w 960"/>
              <a:gd name="p0y2" fmla="*/ 0 h 435"/>
              <a:gd name="p0x3" fmla="*/ 960 w 960"/>
              <a:gd name="p0y3" fmla="*/ 97 h 435"/>
              <a:gd name="p0x4" fmla="*/ 960 w 960"/>
              <a:gd name="p0y4" fmla="*/ 217 h 435"/>
              <a:gd name="p0x5" fmla="*/ 960 w 960"/>
              <a:gd name="p0y5" fmla="*/ 337 h 435"/>
              <a:gd name="p0x6" fmla="*/ 862 w 960"/>
              <a:gd name="p0y6" fmla="*/ 435 h 435"/>
              <a:gd name="p0x7" fmla="*/ 742 w 960"/>
              <a:gd name="p0y7" fmla="*/ 435 h 435"/>
              <a:gd name="p0x8" fmla="*/ 217 w 960"/>
              <a:gd name="p0y8" fmla="*/ 435 h 435"/>
              <a:gd name="p0x9" fmla="*/ 97 w 960"/>
              <a:gd name="p0y9" fmla="*/ 435 h 435"/>
              <a:gd name="p0x10" fmla="*/ 0 w 960"/>
              <a:gd name="p0y10" fmla="*/ 337 h 435"/>
              <a:gd name="p0x11" fmla="*/ 0 w 960"/>
              <a:gd name="p0y11" fmla="*/ 217 h 435"/>
              <a:gd name="p0x12" fmla="*/ 0 w 960"/>
              <a:gd name="p0y12" fmla="*/ 97 h 435"/>
              <a:gd name="p0x13" fmla="*/ 97 w 960"/>
              <a:gd name="p0y13" fmla="*/ 0 h 435"/>
              <a:gd name="p0x14" fmla="*/ 217 w 96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CE4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6"/>
            </p:custDataLst>
          </p:nvPr>
        </p:nvSpPr>
        <p:spPr>
          <a:xfrm>
            <a:off x="8867556" y="3597030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5C1A0A"/>
                </a:solidFill>
                <a:latin typeface="汉仪正圆-45W" panose="00020600040101010101" charset="-122"/>
                <a:ea typeface="汉仪正圆-45W" panose="00020600040101010101" charset="-122"/>
              </a:rPr>
              <a:t>一万个</a:t>
            </a:r>
            <a:endParaRPr sz="1200" b="1">
              <a:solidFill>
                <a:srgbClr val="5C1A0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666750" y="3482340"/>
            <a:ext cx="434191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拨珠认数探奥秘</a:t>
            </a:r>
            <a:endParaRPr sz="4200" b="1" spc="84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2"/>
            </p:custDataLst>
          </p:nvPr>
        </p:nvSpPr>
        <p:spPr>
          <a:xfrm>
            <a:off x="666750" y="4852988"/>
            <a:ext cx="339856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一上一，二上二，算盘珠里藏智慧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计数器与算盘，带我们认识万以内的数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666750" y="138112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22222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838200" y="14001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22222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971550" y="140970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22222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66750" y="1785938"/>
            <a:ext cx="2569521" cy="1566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9000" b="1">
                <a:solidFill>
                  <a:srgbClr val="B22222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9000" b="1">
              <a:solidFill>
                <a:srgbClr val="B22222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62915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数位顺序表，给数字安个家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71500" y="1090613"/>
            <a:ext cx="62103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从右往左，数字住进五层小楼：</a:t>
            </a:r>
            <a:r>
              <a:rPr sz="15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个位</a:t>
            </a:r>
            <a:r>
              <a:rPr sz="15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 → </a:t>
            </a:r>
            <a:r>
              <a:rPr sz="15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十位</a:t>
            </a:r>
            <a:r>
              <a:rPr sz="15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 → </a:t>
            </a:r>
            <a:r>
              <a:rPr sz="15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百位</a:t>
            </a:r>
            <a:r>
              <a:rPr sz="15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 → </a:t>
            </a:r>
            <a:r>
              <a:rPr sz="15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千位</a:t>
            </a:r>
            <a:r>
              <a:rPr sz="15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 → </a:t>
            </a:r>
            <a:r>
              <a:rPr sz="15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万位</a:t>
            </a:r>
            <a:endParaRPr sz="1500" b="1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3"/>
            </p:custDataLst>
          </p:nvPr>
        </p:nvGraphicFramePr>
        <p:xfrm>
          <a:off x="571500" y="1457325"/>
          <a:ext cx="11049000" cy="933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1842"/>
                <a:gridCol w="2893066"/>
                <a:gridCol w="2570264"/>
                <a:gridCol w="1861842"/>
                <a:gridCol w="1861985"/>
              </a:tblGrid>
              <a:tr h="460994"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8F0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万位</a:t>
                      </a:r>
                      <a:endParaRPr sz="1800" b="1">
                        <a:solidFill>
                          <a:srgbClr val="FFF8F0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22222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8F0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千位</a:t>
                      </a:r>
                      <a:endParaRPr sz="1800" b="1">
                        <a:solidFill>
                          <a:srgbClr val="FFF8F0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22222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8F0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百位</a:t>
                      </a:r>
                      <a:endParaRPr sz="1800" b="1">
                        <a:solidFill>
                          <a:srgbClr val="FFF8F0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22222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8F0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十位</a:t>
                      </a:r>
                      <a:endParaRPr sz="1800" b="1">
                        <a:solidFill>
                          <a:srgbClr val="FFF8F0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22222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FF8F0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个位</a:t>
                      </a:r>
                      <a:endParaRPr sz="1800" b="1">
                        <a:solidFill>
                          <a:srgbClr val="FFF8F0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22222"/>
                    </a:solidFill>
                  </a:tcPr>
                </a:tc>
              </a:tr>
              <a:tr h="47245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CF8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B22222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</a:t>
                      </a:r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 = 3000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CF8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B22222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</a:t>
                      </a:r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 = 200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CF8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CF8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CF8"/>
                    </a:solidFill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575945" y="2623820"/>
            <a:ext cx="11039475" cy="1149350"/>
          </a:xfrm>
          <a:prstGeom prst="rect">
            <a:avLst/>
          </a:prstGeom>
          <a:solidFill>
            <a:srgbClr val="FEFCF8"/>
          </a:solidFill>
          <a:ln w="9525" cmpd="sng">
            <a:solidFill>
              <a:srgbClr val="E8DDD0"/>
            </a:solidFill>
            <a:prstDash val="solid"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71525" y="2803208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读写练一练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771525" y="326771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904875" y="3130229"/>
            <a:ext cx="2504332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二千九百三十二</a:t>
            </a:r>
            <a:r>
              <a:rPr 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写作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2932</a:t>
            </a:r>
            <a:endParaRPr sz="1500" b="1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771525" y="352298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904875" y="3385176"/>
            <a:ext cx="200448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三百二十七</a:t>
            </a:r>
            <a:r>
              <a:rPr 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写作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327</a:t>
            </a:r>
            <a:endParaRPr sz="1500" b="1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矩形 11"/>
          <p:cNvSpPr/>
          <p:nvPr>
            <p:custDataLst>
              <p:tags r:id="rId10"/>
            </p:custDataLst>
          </p:nvPr>
        </p:nvSpPr>
        <p:spPr>
          <a:xfrm>
            <a:off x="575945" y="3973195"/>
            <a:ext cx="11039475" cy="1149350"/>
          </a:xfrm>
          <a:prstGeom prst="rect">
            <a:avLst/>
          </a:prstGeom>
          <a:solidFill>
            <a:srgbClr val="FEFCF8"/>
          </a:solidFill>
          <a:ln w="9525" cmpd="sng">
            <a:solidFill>
              <a:srgbClr val="E8DDD0"/>
            </a:solidFill>
            <a:prstDash val="solid"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771525" y="4152557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中间有</a:t>
            </a:r>
            <a:r>
              <a:rPr lang="en-US" altLang="zh-CN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零</a:t>
            </a:r>
            <a:r>
              <a:rPr lang="en-US" altLang="zh-CN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怎么读</a:t>
            </a:r>
            <a:endParaRPr lang="zh-CN" altLang="en-US"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771525" y="461708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904875" y="4479579"/>
            <a:ext cx="468295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八千零五十二</a:t>
            </a:r>
            <a:r>
              <a:rPr 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写作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8052</a:t>
            </a:r>
            <a:r>
              <a:rPr 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（百位是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，读一个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零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）</a:t>
            </a:r>
            <a:endParaRPr lang="zh-CN" altLang="en-US"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771525" y="487235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904875" y="4734525"/>
            <a:ext cx="468295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一千五百零三</a:t>
            </a:r>
            <a:r>
              <a:rPr 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写作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1503</a:t>
            </a:r>
            <a:r>
              <a:rPr 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（十位是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，读一个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零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）</a:t>
            </a:r>
            <a:endParaRPr lang="zh-CN" altLang="en-US"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8" name="矩形 17"/>
          <p:cNvSpPr/>
          <p:nvPr>
            <p:custDataLst>
              <p:tags r:id="rId16"/>
            </p:custDataLst>
          </p:nvPr>
        </p:nvSpPr>
        <p:spPr>
          <a:xfrm>
            <a:off x="575945" y="5322570"/>
            <a:ext cx="11039475" cy="1149350"/>
          </a:xfrm>
          <a:prstGeom prst="rect">
            <a:avLst/>
          </a:prstGeom>
          <a:solidFill>
            <a:srgbClr val="FEFCF8"/>
          </a:solidFill>
          <a:ln w="9525" cmpd="sng">
            <a:solidFill>
              <a:srgbClr val="E8DDD0"/>
            </a:solidFill>
            <a:prstDash val="solid"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771525" y="5501907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写数小诀窍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771525" y="5951487"/>
            <a:ext cx="106489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从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高位</a:t>
            </a:r>
            <a:r>
              <a:rPr 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写起，哪一位上一个计数单位也没有，就写</a:t>
            </a:r>
            <a:r>
              <a:rPr lang="en-US" alt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0</a:t>
            </a:r>
            <a:r>
              <a:rPr 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占位</a:t>
            </a:r>
            <a:endParaRPr lang="zh-CN" altLang="en-US"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认识算盘，中国人的计算智慧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070fe7dc-8740-11f1-848c-8a85d4fb5d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090" r="1118"/>
          <a:stretch>
            <a:fillRect/>
          </a:stretch>
        </p:blipFill>
        <p:spPr>
          <a:xfrm>
            <a:off x="571500" y="1104922"/>
            <a:ext cx="2155825" cy="537205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95" h="8460">
                <a:moveTo>
                  <a:pt x="120" y="0"/>
                </a:moveTo>
                <a:lnTo>
                  <a:pt x="3275" y="0"/>
                </a:lnTo>
                <a:cubicBezTo>
                  <a:pt x="3341" y="0"/>
                  <a:pt x="3395" y="54"/>
                  <a:pt x="3395" y="120"/>
                </a:cubicBezTo>
                <a:lnTo>
                  <a:pt x="3395" y="8340"/>
                </a:lnTo>
                <a:cubicBezTo>
                  <a:pt x="3395" y="8406"/>
                  <a:pt x="3341" y="8460"/>
                  <a:pt x="327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2994025" y="1104900"/>
            <a:ext cx="8626475" cy="666750"/>
          </a:xfrm>
          <a:prstGeom prst="rect">
            <a:avLst/>
          </a:prstGeom>
          <a:solidFill>
            <a:srgbClr val="B22222"/>
          </a:solidFill>
          <a:ln>
            <a:noFill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185141" y="1280160"/>
            <a:ext cx="824486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8F0"/>
                </a:solidFill>
                <a:latin typeface="汉仪正圆-45W" panose="00020600040101010101" charset="-122"/>
                <a:ea typeface="汉仪正圆-45W" panose="00020600040101010101" charset="-122"/>
              </a:rPr>
              <a:t>中国人发明的计算工具，迄今已有</a:t>
            </a:r>
            <a:r>
              <a:rPr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一千多年</a:t>
            </a:r>
            <a:r>
              <a:rPr b="1">
                <a:solidFill>
                  <a:srgbClr val="FFF8F0"/>
                </a:solidFill>
                <a:latin typeface="汉仪正圆-45W" panose="00020600040101010101" charset="-122"/>
                <a:ea typeface="汉仪正圆-45W" panose="00020600040101010101" charset="-122"/>
              </a:rPr>
              <a:t>历史</a:t>
            </a:r>
            <a:endParaRPr b="1">
              <a:solidFill>
                <a:srgbClr val="FFF8F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2999105" y="1890395"/>
            <a:ext cx="8616315" cy="3228340"/>
          </a:xfrm>
          <a:prstGeom prst="rect">
            <a:avLst/>
          </a:prstGeom>
          <a:solidFill>
            <a:srgbClr val="FEFCF8"/>
          </a:solidFill>
          <a:ln w="9525" cmpd="sng">
            <a:solidFill>
              <a:srgbClr val="E8DDD0"/>
            </a:solidFill>
            <a:prstDash val="solid"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3194666" y="2069783"/>
            <a:ext cx="822581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认识算盘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194050" y="26098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CE4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2" name="图片 11" descr="070fe859-8740-11f1-848c-8a85d4fb5d32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248" r="248"/>
          <a:stretch>
            <a:fillRect/>
          </a:stretch>
        </p:blipFill>
        <p:spPr>
          <a:xfrm>
            <a:off x="3279775" y="2695575"/>
            <a:ext cx="247650" cy="24765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3728066" y="2595563"/>
            <a:ext cx="367545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认识结构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3728066" y="2870835"/>
            <a:ext cx="401835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四边框叫</a:t>
            </a:r>
            <a:r>
              <a:rPr lang="en-US"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框</a:t>
            </a:r>
            <a:r>
              <a:rPr lang="en-US" altLang="zh-CN"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，中间横梁叫</a:t>
            </a:r>
            <a:r>
              <a:rPr lang="en-US"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梁</a:t>
            </a:r>
            <a:r>
              <a:rPr lang="en-US" altLang="zh-CN"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，穿珠细杆叫</a:t>
            </a:r>
            <a:r>
              <a:rPr lang="en-US"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档</a:t>
            </a:r>
            <a:r>
              <a:rPr lang="en-US" altLang="zh-CN"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endParaRPr lang="en-US" altLang="zh-CN" sz="1350" b="1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3194050" y="32740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CE4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7" name="图片 16" descr="070fe8b2-8740-11f1-848c-8a85d4fb5d32"/>
          <p:cNvPicPr/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248" t="-245" r="248" b="245"/>
          <a:stretch>
            <a:fillRect/>
          </a:stretch>
        </p:blipFill>
        <p:spPr>
          <a:xfrm>
            <a:off x="3279775" y="3359785"/>
            <a:ext cx="247650" cy="24765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3728066" y="3260379"/>
            <a:ext cx="360119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计数规则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3728066" y="3535651"/>
            <a:ext cx="394409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先确定</a:t>
            </a: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个位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；一颗</a:t>
            </a: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下珠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表示</a:t>
            </a: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一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，一颗</a:t>
            </a: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上珠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表示</a:t>
            </a: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五</a:t>
            </a:r>
            <a:endParaRPr sz="1350" b="1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0"/>
            </p:custDataLst>
          </p:nvPr>
        </p:nvSpPr>
        <p:spPr>
          <a:xfrm>
            <a:off x="3194050" y="39389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CE4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2" name="图片 21" descr="070fe959-8740-11f1-848c-8a85d4fb5d32"/>
          <p:cNvPicPr/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248" t="-233" r="248" b="233"/>
          <a:stretch>
            <a:fillRect/>
          </a:stretch>
        </p:blipFill>
        <p:spPr>
          <a:xfrm>
            <a:off x="3279775" y="4024630"/>
            <a:ext cx="247650" cy="24765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3728066" y="3925195"/>
            <a:ext cx="219000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动手拨一拨：拨出</a:t>
            </a:r>
            <a:r>
              <a:rPr sz="15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2014</a:t>
            </a:r>
            <a:endParaRPr sz="1500" b="1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3728066" y="4200468"/>
            <a:ext cx="7522293" cy="2971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千位</a:t>
            </a:r>
            <a:r>
              <a:rPr 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拨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（两颗下珠靠梁），</a:t>
            </a: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百位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空档，</a:t>
            </a: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十位</a:t>
            </a:r>
            <a:r>
              <a:rPr 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拨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（一颗下珠靠梁），</a:t>
            </a: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个位</a:t>
            </a:r>
            <a:r>
              <a:rPr 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拨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（四颗下珠靠梁）</a:t>
            </a:r>
            <a:endParaRPr lang="zh-CN" altLang="en-US"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7" name="矩形 26"/>
          <p:cNvSpPr/>
          <p:nvPr>
            <p:custDataLst>
              <p:tags r:id="rId26"/>
            </p:custDataLst>
          </p:nvPr>
        </p:nvSpPr>
        <p:spPr>
          <a:xfrm>
            <a:off x="2999105" y="5242560"/>
            <a:ext cx="8616315" cy="1229360"/>
          </a:xfrm>
          <a:prstGeom prst="rect">
            <a:avLst/>
          </a:prstGeom>
          <a:solidFill>
            <a:srgbClr val="FFFFFF"/>
          </a:solidFill>
          <a:ln w="9525" cmpd="sng">
            <a:solidFill>
              <a:srgbClr val="E8DDD0"/>
            </a:solidFill>
            <a:prstDash val="solid"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27"/>
            </p:custDataLst>
          </p:nvPr>
        </p:nvSpPr>
        <p:spPr>
          <a:xfrm>
            <a:off x="3194050" y="54375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4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 descr="070fe9f8-8740-11f1-848c-8a85d4fb5d32"/>
          <p:cNvPicPr/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248" t="-151" r="248" b="151"/>
          <a:stretch>
            <a:fillRect/>
          </a:stretch>
        </p:blipFill>
        <p:spPr>
          <a:xfrm>
            <a:off x="3279775" y="5523230"/>
            <a:ext cx="247650" cy="24765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1"/>
            </p:custDataLst>
          </p:nvPr>
        </p:nvSpPr>
        <p:spPr>
          <a:xfrm>
            <a:off x="3728066" y="5437880"/>
            <a:ext cx="769241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你知道吗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2"/>
            </p:custDataLst>
          </p:nvPr>
        </p:nvSpPr>
        <p:spPr>
          <a:xfrm>
            <a:off x="3728066" y="5713152"/>
            <a:ext cx="7692410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比算盘更早，古人用</a:t>
            </a: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甲骨文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记录数字，后来又用</a:t>
            </a: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算筹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摆出数字。从甲骨文到算筹再到算盘，中国人的计数智慧代代相传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四大发明中的大数，读写练一练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d52a58d1-873f-11f1-a095-b6b90b9446dc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801" r="812"/>
          <a:stretch>
            <a:fillRect/>
          </a:stretch>
        </p:blipFill>
        <p:spPr>
          <a:xfrm>
            <a:off x="571500" y="1104909"/>
            <a:ext cx="2719070" cy="537208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82" h="8460">
                <a:moveTo>
                  <a:pt x="120" y="0"/>
                </a:moveTo>
                <a:lnTo>
                  <a:pt x="4162" y="0"/>
                </a:lnTo>
                <a:cubicBezTo>
                  <a:pt x="4228" y="0"/>
                  <a:pt x="4282" y="54"/>
                  <a:pt x="4282" y="120"/>
                </a:cubicBezTo>
                <a:lnTo>
                  <a:pt x="4282" y="8340"/>
                </a:lnTo>
                <a:cubicBezTo>
                  <a:pt x="4282" y="8406"/>
                  <a:pt x="4228" y="8460"/>
                  <a:pt x="4162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467100" y="1109345"/>
            <a:ext cx="8148320" cy="3672840"/>
          </a:xfrm>
          <a:prstGeom prst="rect">
            <a:avLst/>
          </a:prstGeom>
          <a:solidFill>
            <a:srgbClr val="FEFCF8"/>
          </a:solidFill>
          <a:ln w="9525" cmpd="sng">
            <a:solidFill>
              <a:srgbClr val="E8DDD0"/>
            </a:solidFill>
            <a:prstDash val="solid"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586163" y="1212532"/>
            <a:ext cx="791051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四大发明，写一写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3585845" y="17640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4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3651" t="-8824" r="-3651" b="-8824"/>
          <a:stretch>
            <a:fillRect/>
          </a:stretch>
        </p:blipFill>
        <p:spPr>
          <a:xfrm>
            <a:off x="3688080" y="1878330"/>
            <a:ext cx="214630" cy="1905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4119563" y="1714500"/>
            <a:ext cx="2369639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东汉造纸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4119563" y="2005013"/>
            <a:ext cx="254109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距今约一千九百年，写作</a:t>
            </a:r>
            <a:r>
              <a:rPr lang="en-US" altLang="zh-CN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1900</a:t>
            </a:r>
            <a:endParaRPr sz="1350" b="1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3585845" y="25120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4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3941" r="-3941"/>
          <a:stretch>
            <a:fillRect/>
          </a:stretch>
        </p:blipFill>
        <p:spPr>
          <a:xfrm>
            <a:off x="3712210" y="2626360"/>
            <a:ext cx="166370" cy="1905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4119563" y="2462213"/>
            <a:ext cx="2369639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唐朝火药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4119563" y="2752725"/>
            <a:ext cx="254109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距今约一千一百年，写作</a:t>
            </a:r>
            <a:r>
              <a:rPr lang="en-US" altLang="zh-CN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1100</a:t>
            </a:r>
            <a:endParaRPr sz="1350" b="1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8"/>
            </p:custDataLst>
          </p:nvPr>
        </p:nvSpPr>
        <p:spPr>
          <a:xfrm>
            <a:off x="3585845" y="32594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4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3700145" y="3373755"/>
            <a:ext cx="190500" cy="1905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4119563" y="3209925"/>
            <a:ext cx="2369639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战国指南针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4119563" y="3500438"/>
            <a:ext cx="254109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距今约二千五百年，写作</a:t>
            </a:r>
            <a:r>
              <a:rPr lang="en-US" altLang="zh-CN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2500</a:t>
            </a:r>
            <a:endParaRPr sz="1350" b="1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4"/>
            </p:custDataLst>
          </p:nvPr>
        </p:nvSpPr>
        <p:spPr>
          <a:xfrm>
            <a:off x="3585845" y="40074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4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3700145" y="4121785"/>
            <a:ext cx="190500" cy="19050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8"/>
            </p:custDataLst>
          </p:nvPr>
        </p:nvSpPr>
        <p:spPr>
          <a:xfrm>
            <a:off x="4119563" y="3957638"/>
            <a:ext cx="226271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宋朝活字印刷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9"/>
            </p:custDataLst>
          </p:nvPr>
        </p:nvSpPr>
        <p:spPr>
          <a:xfrm>
            <a:off x="4119563" y="4248150"/>
            <a:ext cx="243416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距今约九百七十年，写作</a:t>
            </a:r>
            <a:r>
              <a:rPr lang="en-US" altLang="zh-CN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970</a:t>
            </a:r>
            <a:endParaRPr sz="1350" b="1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30"/>
            </p:custDataLst>
          </p:nvPr>
        </p:nvSpPr>
        <p:spPr>
          <a:xfrm>
            <a:off x="3467100" y="4886960"/>
            <a:ext cx="8148320" cy="1584960"/>
          </a:xfrm>
          <a:prstGeom prst="rect">
            <a:avLst/>
          </a:prstGeom>
          <a:solidFill>
            <a:srgbClr val="FEFCF8"/>
          </a:solidFill>
          <a:ln w="9525" cmpd="sng">
            <a:solidFill>
              <a:srgbClr val="E8DDD0"/>
            </a:solidFill>
            <a:prstDash val="solid"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1"/>
            </p:custDataLst>
          </p:nvPr>
        </p:nvSpPr>
        <p:spPr>
          <a:xfrm>
            <a:off x="3586163" y="4990233"/>
            <a:ext cx="791051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拨一拨，比一比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2"/>
            </p:custDataLst>
          </p:nvPr>
        </p:nvSpPr>
        <p:spPr>
          <a:xfrm>
            <a:off x="3586163" y="5400761"/>
            <a:ext cx="791051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在算盘上拨一拨这四个数，边拨边读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3"/>
            </p:custDataLst>
          </p:nvPr>
        </p:nvSpPr>
        <p:spPr>
          <a:xfrm>
            <a:off x="3586163" y="5751252"/>
            <a:ext cx="446090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观察比较：这四个数中最大的是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2500</a:t>
            </a:r>
            <a:r>
              <a:rPr 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，最小的是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970</a:t>
            </a:r>
            <a:endParaRPr sz="1350" b="1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4"/>
            </p:custDataLst>
          </p:nvPr>
        </p:nvSpPr>
        <p:spPr>
          <a:xfrm>
            <a:off x="3586163" y="6063643"/>
            <a:ext cx="379577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为什么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2500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比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1900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大？因为千位上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2 &gt; 1</a:t>
            </a:r>
            <a:endParaRPr sz="1350" b="1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666750" y="3482340"/>
            <a:ext cx="434191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古今智慧比大小</a:t>
            </a:r>
            <a:endParaRPr sz="4200" b="1" spc="84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2"/>
            </p:custDataLst>
          </p:nvPr>
        </p:nvSpPr>
        <p:spPr>
          <a:xfrm>
            <a:off x="666750" y="4852988"/>
            <a:ext cx="37871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千年文明，数字为证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从四大发明到巍巍名山，学会比较万以内数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666750" y="138112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22222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838200" y="14001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22222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971550" y="140970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22222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66750" y="1785938"/>
            <a:ext cx="2569521" cy="1566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9000" b="1">
                <a:solidFill>
                  <a:srgbClr val="B22222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9000" b="1">
              <a:solidFill>
                <a:srgbClr val="B22222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62915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名山大川比高矮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4572000" y="1104900"/>
            <a:ext cx="30480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24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华山最高，香山最矮</a:t>
            </a:r>
            <a:endParaRPr sz="24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2856462" y="1566672"/>
            <a:ext cx="2093490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2155</a:t>
            </a:r>
            <a:r>
              <a:rPr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米</a:t>
            </a:r>
            <a:endParaRPr b="1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3465023" y="2230564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华山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4607052" y="1566672"/>
            <a:ext cx="2093490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1865</a:t>
            </a:r>
            <a:r>
              <a:rPr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米</a:t>
            </a:r>
            <a:endParaRPr b="1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5215614" y="2230564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黄山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6357642" y="1566672"/>
            <a:ext cx="2093490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1533</a:t>
            </a:r>
            <a:r>
              <a:rPr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米</a:t>
            </a:r>
            <a:endParaRPr b="1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6966204" y="2230564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泰山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8108232" y="1566672"/>
            <a:ext cx="1760639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575</a:t>
            </a:r>
            <a:r>
              <a:rPr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米</a:t>
            </a:r>
            <a:endParaRPr b="1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8550326" y="2230564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香山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4338114" y="2562073"/>
            <a:ext cx="4049097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575 &lt; 1533 &lt; 1865 &lt; 2155</a:t>
            </a:r>
            <a:endParaRPr sz="2100" b="1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575945" y="3138170"/>
            <a:ext cx="11039475" cy="1567180"/>
          </a:xfrm>
          <a:prstGeom prst="rect">
            <a:avLst/>
          </a:prstGeom>
          <a:solidFill>
            <a:srgbClr val="FEFCF8"/>
          </a:solidFill>
          <a:ln w="9525" cmpd="sng">
            <a:solidFill>
              <a:srgbClr val="E8DDD0"/>
            </a:solidFill>
            <a:prstDash val="solid"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771525" y="3317558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四座名山海拔对比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16" name="图表 15"/>
          <p:cNvGraphicFramePr/>
          <p:nvPr/>
        </p:nvGraphicFramePr>
        <p:xfrm>
          <a:off x="771525" y="3743325"/>
          <a:ext cx="10648950" cy="77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8" name="矩形 17"/>
          <p:cNvSpPr/>
          <p:nvPr>
            <p:custDataLst>
              <p:tags r:id="rId15"/>
            </p:custDataLst>
          </p:nvPr>
        </p:nvSpPr>
        <p:spPr>
          <a:xfrm>
            <a:off x="575945" y="4905375"/>
            <a:ext cx="11039475" cy="1566545"/>
          </a:xfrm>
          <a:prstGeom prst="rect">
            <a:avLst/>
          </a:prstGeom>
          <a:solidFill>
            <a:srgbClr val="FEFCF8"/>
          </a:solidFill>
          <a:ln w="9525" cmpd="sng">
            <a:solidFill>
              <a:srgbClr val="E8DDD0"/>
            </a:solidFill>
            <a:prstDash val="solid"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771525" y="51003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4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c31cc2a5-873f-11f1-a609-9ea880c2c4da"/>
          <p:cNvPicPr/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-151" b="151"/>
          <a:stretch>
            <a:fillRect/>
          </a:stretch>
        </p:blipFill>
        <p:spPr>
          <a:xfrm>
            <a:off x="838200" y="5166995"/>
            <a:ext cx="209550" cy="2095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1266825" y="5086350"/>
            <a:ext cx="407662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位数不同时：位数多的数更大</a:t>
            </a:r>
            <a:endParaRPr sz="1500" b="1" spc="3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1266825" y="5361622"/>
            <a:ext cx="441952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香山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 spc="-13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575</a:t>
            </a:r>
            <a:r>
              <a:rPr 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是三位数，其余都是四位数，所以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 spc="-13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香山最矮</a:t>
            </a:r>
            <a:endParaRPr sz="1350" b="1" spc="-13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771525" y="57454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4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c31cc2eb-873f-11f1-a609-9ea880c2c4da"/>
          <p:cNvPicPr/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t="-227" b="227"/>
          <a:stretch>
            <a:fillRect/>
          </a:stretch>
        </p:blipFill>
        <p:spPr>
          <a:xfrm>
            <a:off x="838200" y="5812155"/>
            <a:ext cx="209550" cy="20955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6"/>
            </p:custDataLst>
          </p:nvPr>
        </p:nvSpPr>
        <p:spPr>
          <a:xfrm>
            <a:off x="1266825" y="5731669"/>
            <a:ext cx="311415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位数相同时：从最高位比起</a:t>
            </a:r>
            <a:endParaRPr sz="1500" b="1" spc="3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7"/>
            </p:custDataLst>
          </p:nvPr>
        </p:nvSpPr>
        <p:spPr>
          <a:xfrm>
            <a:off x="1266825" y="6006941"/>
            <a:ext cx="345705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华山千位是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 spc="-13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r>
              <a:rPr 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，其余是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 spc="-13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1</a:t>
            </a:r>
            <a:r>
              <a:rPr 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，所以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 spc="-13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华山最高</a:t>
            </a:r>
            <a:endParaRPr sz="1350" b="1" spc="-13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数线标数，位置知大小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685800" y="1219200"/>
            <a:ext cx="4622800" cy="952500"/>
          </a:xfrm>
          <a:custGeom>
            <a:avLst/>
            <a:gdLst>
              <a:gd name="sw" fmla="*/ 1 w 7280"/>
              <a:gd name="sh" fmla="*/ 1 h 1500"/>
              <a:gd name="mins" fmla="min sw sh"/>
              <a:gd name="dsw" fmla="+- 0 sw mins"/>
              <a:gd name="dsh" fmla="+- 0 sh mins"/>
              <a:gd name="p0x0" fmla="*/ 120 w 7280"/>
              <a:gd name="p0y0" fmla="*/ 0 h 1500"/>
              <a:gd name="p0x1" fmla="*/ 7160 w 7280"/>
              <a:gd name="p0y1" fmla="*/ 0 h 1500"/>
              <a:gd name="p0x2" fmla="*/ 7227 w 7280"/>
              <a:gd name="p0y2" fmla="*/ 0 h 1500"/>
              <a:gd name="p0x3" fmla="*/ 7280 w 7280"/>
              <a:gd name="p0y3" fmla="*/ 53 h 1500"/>
              <a:gd name="p0x4" fmla="*/ 7280 w 7280"/>
              <a:gd name="p0y4" fmla="*/ 120 h 1500"/>
              <a:gd name="p0x5" fmla="*/ 7280 w 7280"/>
              <a:gd name="p0y5" fmla="*/ 1380 h 1500"/>
              <a:gd name="p0x6" fmla="*/ 7280 w 7280"/>
              <a:gd name="p0y6" fmla="*/ 1446 h 1500"/>
              <a:gd name="p0x7" fmla="*/ 7227 w 7280"/>
              <a:gd name="p0y7" fmla="*/ 1500 h 1500"/>
              <a:gd name="p0x8" fmla="*/ 7160 w 7280"/>
              <a:gd name="p0y8" fmla="*/ 1500 h 1500"/>
              <a:gd name="p0x9" fmla="*/ 120 w 7280"/>
              <a:gd name="p0y9" fmla="*/ 1500 h 1500"/>
              <a:gd name="p0x10" fmla="*/ 53 w 7280"/>
              <a:gd name="p0y10" fmla="*/ 1500 h 1500"/>
              <a:gd name="p0x11" fmla="*/ 0 w 7280"/>
              <a:gd name="p0y11" fmla="*/ 1446 h 1500"/>
              <a:gd name="p0x12" fmla="*/ 0 w 7280"/>
              <a:gd name="p0y12" fmla="*/ 1380 h 1500"/>
              <a:gd name="p0x13" fmla="*/ 0 w 7280"/>
              <a:gd name="p0y13" fmla="*/ 120 h 1500"/>
              <a:gd name="p0x14" fmla="*/ 0 w 7280"/>
              <a:gd name="p0y14" fmla="*/ 53 h 1500"/>
              <a:gd name="p0x15" fmla="*/ 53 w 7280"/>
              <a:gd name="p0y15" fmla="*/ 0 h 1500"/>
              <a:gd name="p0x16" fmla="*/ 120 w 7280"/>
              <a:gd name="p0y16" fmla="*/ 0 h 15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22222"/>
          </a:solidFill>
          <a:ln>
            <a:noFill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876300" y="1394460"/>
            <a:ext cx="4242416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8F0"/>
                </a:solidFill>
                <a:latin typeface="汉仪正圆-45W" panose="00020600040101010101" charset="-122"/>
                <a:ea typeface="汉仪正圆-45W" panose="00020600040101010101" charset="-122"/>
              </a:rPr>
              <a:t>数线上，位置越靠右的数越大；比较大小先看</a:t>
            </a:r>
            <a:r>
              <a:rPr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位数</a:t>
            </a:r>
            <a:r>
              <a:rPr>
                <a:solidFill>
                  <a:srgbClr val="FFF8F0"/>
                </a:solidFill>
                <a:latin typeface="汉仪正圆-45W" panose="00020600040101010101" charset="-122"/>
                <a:ea typeface="汉仪正圆-45W" panose="00020600040101010101" charset="-122"/>
              </a:rPr>
              <a:t>，位数相同从</a:t>
            </a:r>
            <a:r>
              <a:rPr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高位</a:t>
            </a:r>
            <a:r>
              <a:rPr>
                <a:solidFill>
                  <a:srgbClr val="FFF8F0"/>
                </a:solidFill>
                <a:latin typeface="汉仪正圆-45W" panose="00020600040101010101" charset="-122"/>
                <a:ea typeface="汉仪正圆-45W" panose="00020600040101010101" charset="-122"/>
              </a:rPr>
              <a:t>逐位比</a:t>
            </a:r>
            <a:endParaRPr>
              <a:solidFill>
                <a:srgbClr val="FFF8F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690245" y="3576320"/>
            <a:ext cx="2207260" cy="1533525"/>
          </a:xfrm>
          <a:prstGeom prst="rect">
            <a:avLst/>
          </a:prstGeom>
          <a:solidFill>
            <a:srgbClr val="FEFCF8"/>
          </a:solidFill>
          <a:ln w="9525" cmpd="sng">
            <a:solidFill>
              <a:srgbClr val="E8DDD0"/>
            </a:solidFill>
            <a:prstDash val="solid"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1318546" y="3748088"/>
            <a:ext cx="1332014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3200</a:t>
            </a:r>
            <a:endParaRPr sz="3000" b="1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851373" y="4253389"/>
            <a:ext cx="1885360" cy="6657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3000~4000</a:t>
            </a:r>
            <a:r>
              <a:rPr 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之间</a:t>
            </a:r>
            <a:endParaRPr lang="zh-CN"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  <a:p>
            <a:pPr algn="ctr">
              <a:lnSpc>
                <a:spcPct val="104000"/>
              </a:lnSpc>
            </a:pPr>
            <a:r>
              <a:rPr 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靠近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3000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，约</a:t>
            </a: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五分之一</a:t>
            </a:r>
            <a:endParaRPr sz="1350" b="1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04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处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矩形 9"/>
          <p:cNvSpPr/>
          <p:nvPr>
            <p:custDataLst>
              <p:tags r:id="rId7"/>
            </p:custDataLst>
          </p:nvPr>
        </p:nvSpPr>
        <p:spPr>
          <a:xfrm>
            <a:off x="3097530" y="3576320"/>
            <a:ext cx="2206625" cy="1533525"/>
          </a:xfrm>
          <a:prstGeom prst="rect">
            <a:avLst/>
          </a:prstGeom>
          <a:solidFill>
            <a:srgbClr val="FEFCF8"/>
          </a:solidFill>
          <a:ln w="9525" cmpd="sng">
            <a:solidFill>
              <a:srgbClr val="E8DDD0"/>
            </a:solidFill>
            <a:prstDash val="solid"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3592192" y="3748088"/>
            <a:ext cx="1598714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3952</a:t>
            </a:r>
            <a:r>
              <a:rPr sz="210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米</a:t>
            </a:r>
            <a:endParaRPr sz="2100" b="1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374527" y="4253389"/>
            <a:ext cx="1652959" cy="6657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台湾玉山海拔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04000"/>
              </a:lnSpc>
            </a:pPr>
            <a:r>
              <a:rPr 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3500~4000</a:t>
            </a:r>
            <a:r>
              <a:rPr lang="zh-CN" altLang="en-US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之间，靠近</a:t>
            </a: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右端</a:t>
            </a:r>
            <a:endParaRPr sz="1350" b="1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5808980" y="1223645"/>
            <a:ext cx="5692140" cy="5133975"/>
          </a:xfrm>
          <a:prstGeom prst="rect">
            <a:avLst/>
          </a:prstGeom>
          <a:solidFill>
            <a:srgbClr val="FEFCF8"/>
          </a:solidFill>
          <a:ln w="9525" cmpd="sng">
            <a:solidFill>
              <a:srgbClr val="E8DDD0"/>
            </a:solidFill>
            <a:prstDash val="solid"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6004541" y="1403032"/>
            <a:ext cx="53016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车辆价格比较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15" name="表格 14"/>
          <p:cNvGraphicFramePr/>
          <p:nvPr>
            <p:custDataLst>
              <p:tags r:id="rId12"/>
            </p:custDataLst>
          </p:nvPr>
        </p:nvGraphicFramePr>
        <p:xfrm>
          <a:off x="6003925" y="1866900"/>
          <a:ext cx="5301642" cy="2095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3380"/>
                <a:gridCol w="1202236"/>
                <a:gridCol w="1063380"/>
                <a:gridCol w="1972646"/>
              </a:tblGrid>
              <a:tr h="451469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车辆</a:t>
                      </a:r>
                      <a:endParaRPr sz="18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3B0"/>
                      </a:solidFill>
                      <a:prstDash val="solid"/>
                    </a:lnT>
                    <a:lnB w="9525">
                      <a:solidFill>
                        <a:srgbClr val="E0D4C6"/>
                      </a:solidFill>
                      <a:prstDash val="soli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价格</a:t>
                      </a:r>
                      <a:endParaRPr sz="18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3B0"/>
                      </a:solidFill>
                      <a:prstDash val="solid"/>
                    </a:lnT>
                    <a:lnB w="9525">
                      <a:solidFill>
                        <a:srgbClr val="E0D4C6"/>
                      </a:solidFill>
                      <a:prstDash val="soli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位数</a:t>
                      </a:r>
                      <a:endParaRPr sz="18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3B0"/>
                      </a:solidFill>
                      <a:prstDash val="solid"/>
                    </a:lnT>
                    <a:lnB w="9525">
                      <a:solidFill>
                        <a:srgbClr val="E0D4C6"/>
                      </a:solidFill>
                      <a:prstDash val="soli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比较关键</a:t>
                      </a:r>
                      <a:endParaRPr sz="18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3B0"/>
                      </a:solidFill>
                      <a:prstDash val="solid"/>
                    </a:lnT>
                    <a:lnB w="9525">
                      <a:solidFill>
                        <a:srgbClr val="E0D4C6"/>
                      </a:solidFill>
                      <a:prstDash val="solid"/>
                    </a:lnB>
                    <a:solidFill>
                      <a:srgbClr val="FCE4D6"/>
                    </a:solidFill>
                  </a:tcPr>
                </a:tc>
              </a:tr>
              <a:tr h="547017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第一辆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4C6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E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1">
                          <a:solidFill>
                            <a:srgbClr val="B22222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1200</a:t>
                      </a:r>
                      <a:r>
                        <a:rPr lang="zh-CN" sz="1500" b="1">
                          <a:solidFill>
                            <a:srgbClr val="B22222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元</a:t>
                      </a:r>
                      <a:endParaRPr lang="zh-CN" sz="1500" b="1">
                        <a:solidFill>
                          <a:srgbClr val="B22222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4C6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E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四位数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4C6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E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千位</a:t>
                      </a:r>
                      <a:r>
                        <a:rPr sz="1500" b="1">
                          <a:solidFill>
                            <a:srgbClr val="B22222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</a:t>
                      </a:r>
                      <a:endParaRPr sz="1500" b="1">
                        <a:solidFill>
                          <a:srgbClr val="B22222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4C6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EFCF8"/>
                    </a:solidFill>
                  </a:tcPr>
                </a:tc>
              </a:tr>
              <a:tr h="54032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第二辆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1">
                          <a:solidFill>
                            <a:srgbClr val="B22222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800</a:t>
                      </a:r>
                      <a:r>
                        <a:rPr lang="zh-CN" sz="1500" b="1">
                          <a:solidFill>
                            <a:srgbClr val="B22222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元</a:t>
                      </a:r>
                      <a:endParaRPr lang="zh-CN" sz="1500" b="1">
                        <a:solidFill>
                          <a:srgbClr val="B22222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三位数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—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CF8"/>
                    </a:solidFill>
                  </a:tcPr>
                </a:tc>
              </a:tr>
              <a:tr h="547166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第三辆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3B0"/>
                      </a:solidFill>
                      <a:prstDash val="solid"/>
                    </a:lnB>
                    <a:solidFill>
                      <a:srgbClr val="FE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1">
                          <a:solidFill>
                            <a:srgbClr val="B22222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1500</a:t>
                      </a:r>
                      <a:r>
                        <a:rPr lang="zh-CN" sz="1500" b="1">
                          <a:solidFill>
                            <a:srgbClr val="B22222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元</a:t>
                      </a:r>
                      <a:endParaRPr lang="zh-CN" sz="1500" b="1">
                        <a:solidFill>
                          <a:srgbClr val="B22222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3B0"/>
                      </a:solidFill>
                      <a:prstDash val="solid"/>
                    </a:lnB>
                    <a:solidFill>
                      <a:srgbClr val="FE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四位数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3B0"/>
                      </a:solidFill>
                      <a:prstDash val="solid"/>
                    </a:lnB>
                    <a:solidFill>
                      <a:srgbClr val="FE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千位</a:t>
                      </a:r>
                      <a:r>
                        <a:rPr sz="1500" b="1">
                          <a:solidFill>
                            <a:srgbClr val="B22222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</a:t>
                      </a:r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，百位</a:t>
                      </a:r>
                      <a:r>
                        <a:rPr sz="1500" b="1">
                          <a:solidFill>
                            <a:srgbClr val="B22222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</a:t>
                      </a:r>
                      <a:endParaRPr sz="1500" b="1">
                        <a:solidFill>
                          <a:srgbClr val="B22222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3B0"/>
                      </a:solidFill>
                      <a:prstDash val="solid"/>
                    </a:lnB>
                    <a:solidFill>
                      <a:srgbClr val="FEFCF8"/>
                    </a:solidFill>
                  </a:tcPr>
                </a:tc>
              </a:tr>
            </a:tbl>
          </a:graphicData>
        </a:graphic>
      </p:graphicFrame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6003925" y="40767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4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16667" b="-16667"/>
          <a:stretch>
            <a:fillRect/>
          </a:stretch>
        </p:blipFill>
        <p:spPr>
          <a:xfrm>
            <a:off x="6070600" y="4133850"/>
            <a:ext cx="133350" cy="15240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6347441" y="4062413"/>
            <a:ext cx="180416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比较位数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6347441" y="4337685"/>
            <a:ext cx="197561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800</a:t>
            </a:r>
            <a:r>
              <a:rPr 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是三位数</a:t>
            </a:r>
            <a:r>
              <a:rPr lang="en-US" altLang="zh-CN"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→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最便宜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9"/>
            </p:custDataLst>
          </p:nvPr>
        </p:nvSpPr>
        <p:spPr>
          <a:xfrm>
            <a:off x="6003925" y="47028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4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632" r="-2632"/>
          <a:stretch>
            <a:fillRect/>
          </a:stretch>
        </p:blipFill>
        <p:spPr>
          <a:xfrm>
            <a:off x="6042025" y="4759960"/>
            <a:ext cx="190500" cy="1524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3"/>
            </p:custDataLst>
          </p:nvPr>
        </p:nvSpPr>
        <p:spPr>
          <a:xfrm>
            <a:off x="6347441" y="4689129"/>
            <a:ext cx="1524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千位相同比百位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4"/>
            </p:custDataLst>
          </p:nvPr>
        </p:nvSpPr>
        <p:spPr>
          <a:xfrm>
            <a:off x="6347441" y="4964401"/>
            <a:ext cx="165765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5 &gt; 2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 → </a:t>
            </a:r>
            <a:r>
              <a:rPr lang="en-US"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1500</a:t>
            </a:r>
            <a:r>
              <a:rPr lang="zh-CN" altLang="en-US"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最贵</a:t>
            </a:r>
            <a:endParaRPr lang="zh-CN" altLang="en-US" sz="1350" b="1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5"/>
            </p:custDataLst>
          </p:nvPr>
        </p:nvSpPr>
        <p:spPr>
          <a:xfrm>
            <a:off x="6003925" y="532955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4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t="-7143" b="-7143"/>
          <a:stretch>
            <a:fillRect/>
          </a:stretch>
        </p:blipFill>
        <p:spPr>
          <a:xfrm>
            <a:off x="6051550" y="5386705"/>
            <a:ext cx="171450" cy="15240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9"/>
            </p:custDataLst>
          </p:nvPr>
        </p:nvSpPr>
        <p:spPr>
          <a:xfrm>
            <a:off x="6347441" y="5315845"/>
            <a:ext cx="161374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排序结果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0"/>
            </p:custDataLst>
          </p:nvPr>
        </p:nvSpPr>
        <p:spPr>
          <a:xfrm>
            <a:off x="6347441" y="5591118"/>
            <a:ext cx="178519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1500 &gt; 1200 &gt; 800</a:t>
            </a:r>
            <a:endParaRPr sz="1350" b="1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666750" y="3482340"/>
            <a:ext cx="434191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心中有数巧应用</a:t>
            </a:r>
            <a:endParaRPr sz="4200" b="1" spc="84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2"/>
            </p:custDataLst>
          </p:nvPr>
        </p:nvSpPr>
        <p:spPr>
          <a:xfrm>
            <a:off x="666750" y="4852988"/>
            <a:ext cx="30099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心中有数，生活不慌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估一估、算一算，大数本领用起来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666750" y="138112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22222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838200" y="14001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22222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971550" y="140970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22222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66750" y="1785938"/>
            <a:ext cx="2569521" cy="1566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9000" b="1">
                <a:solidFill>
                  <a:srgbClr val="B22222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9000" b="1">
              <a:solidFill>
                <a:srgbClr val="B22222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62915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估一估，心中有数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1285875"/>
          </a:xfrm>
          <a:custGeom>
            <a:avLst/>
            <a:gdLst>
              <a:gd name="sw" fmla="*/ 1 w 17400"/>
              <a:gd name="sh" fmla="*/ 1 h 2025"/>
              <a:gd name="mins" fmla="min sw sh"/>
              <a:gd name="dsw" fmla="+- 0 sw mins"/>
              <a:gd name="dsh" fmla="+- 0 sh mins"/>
              <a:gd name="p0x0" fmla="*/ 120 w 17400"/>
              <a:gd name="p0y0" fmla="*/ 0 h 2025"/>
              <a:gd name="p0x1" fmla="*/ 17280 w 17400"/>
              <a:gd name="p0y1" fmla="*/ 0 h 2025"/>
              <a:gd name="p0x2" fmla="*/ 17346 w 17400"/>
              <a:gd name="p0y2" fmla="*/ 0 h 2025"/>
              <a:gd name="p0x3" fmla="*/ 17400 w 17400"/>
              <a:gd name="p0y3" fmla="*/ 53 h 2025"/>
              <a:gd name="p0x4" fmla="*/ 17400 w 17400"/>
              <a:gd name="p0y4" fmla="*/ 120 h 2025"/>
              <a:gd name="p0x5" fmla="*/ 17400 w 17400"/>
              <a:gd name="p0y5" fmla="*/ 1905 h 2025"/>
              <a:gd name="p0x6" fmla="*/ 17400 w 17400"/>
              <a:gd name="p0y6" fmla="*/ 1971 h 2025"/>
              <a:gd name="p0x7" fmla="*/ 17346 w 17400"/>
              <a:gd name="p0y7" fmla="*/ 2025 h 2025"/>
              <a:gd name="p0x8" fmla="*/ 17280 w 17400"/>
              <a:gd name="p0y8" fmla="*/ 2025 h 2025"/>
              <a:gd name="p0x9" fmla="*/ 120 w 17400"/>
              <a:gd name="p0y9" fmla="*/ 2025 h 2025"/>
              <a:gd name="p0x10" fmla="*/ 53 w 17400"/>
              <a:gd name="p0y10" fmla="*/ 2025 h 2025"/>
              <a:gd name="p0x11" fmla="*/ 0 w 17400"/>
              <a:gd name="p0y11" fmla="*/ 1971 h 2025"/>
              <a:gd name="p0x12" fmla="*/ 0 w 17400"/>
              <a:gd name="p0y12" fmla="*/ 1905 h 2025"/>
              <a:gd name="p0x13" fmla="*/ 0 w 17400"/>
              <a:gd name="p0y13" fmla="*/ 120 h 2025"/>
              <a:gd name="p0x14" fmla="*/ 0 w 17400"/>
              <a:gd name="p0y14" fmla="*/ 53 h 2025"/>
              <a:gd name="p0x15" fmla="*/ 53 w 17400"/>
              <a:gd name="p0y15" fmla="*/ 0 h 2025"/>
              <a:gd name="p0x16" fmla="*/ 120 w 17400"/>
              <a:gd name="p0y16" fmla="*/ 0 h 20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B22222"/>
          </a:solidFill>
          <a:ln>
            <a:noFill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589723"/>
            <a:ext cx="6172495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8F0"/>
                </a:solidFill>
                <a:latin typeface="汉仪正圆-45W" panose="00020600040101010101" charset="-122"/>
                <a:ea typeface="汉仪正圆-45W" panose="00020600040101010101" charset="-122"/>
              </a:rPr>
              <a:t>先找</a:t>
            </a:r>
            <a:r>
              <a:rPr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一小部分</a:t>
            </a:r>
            <a:r>
              <a:rPr>
                <a:solidFill>
                  <a:srgbClr val="FFF8F0"/>
                </a:solidFill>
                <a:latin typeface="汉仪正圆-45W" panose="00020600040101010101" charset="-122"/>
                <a:ea typeface="汉仪正圆-45W" panose="00020600040101010101" charset="-122"/>
              </a:rPr>
              <a:t>做标准，再看整体大约是这一小部分的</a:t>
            </a:r>
            <a:r>
              <a:rPr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几倍</a:t>
            </a:r>
            <a:endParaRPr b="1">
              <a:solidFill>
                <a:srgbClr val="FFD70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575945" y="2623820"/>
            <a:ext cx="3546475" cy="1905000"/>
          </a:xfrm>
          <a:prstGeom prst="rect">
            <a:avLst/>
          </a:prstGeom>
          <a:solidFill>
            <a:srgbClr val="FEFCF8"/>
          </a:solidFill>
          <a:ln w="9525" cmpd="sng">
            <a:solidFill>
              <a:srgbClr val="E8DDD0"/>
            </a:solidFill>
            <a:prstDash val="solid"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803208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估一估文章字数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771525" y="3252788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一行约</a:t>
            </a:r>
            <a:r>
              <a:rPr lang="en-US" sz="1500" b="1" spc="-15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30</a:t>
            </a:r>
            <a:r>
              <a:rPr lang="zh-CN" altLang="en-US" sz="1500" b="1" spc="-15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字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，共约十行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71525" y="3633788"/>
            <a:ext cx="136341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→ </a:t>
            </a:r>
            <a:r>
              <a:rPr lang="zh-CN"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大约</a:t>
            </a:r>
            <a:r>
              <a:rPr lang="en-US" sz="1500" b="1" spc="-15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300</a:t>
            </a:r>
            <a:r>
              <a:rPr lang="zh-CN" altLang="en-US" sz="1500" b="1" spc="-15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字</a:t>
            </a:r>
            <a:endParaRPr lang="zh-CN" altLang="en-US" sz="1500" b="1" spc="-15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4322445" y="2623820"/>
            <a:ext cx="3546475" cy="1905000"/>
          </a:xfrm>
          <a:prstGeom prst="rect">
            <a:avLst/>
          </a:prstGeom>
          <a:solidFill>
            <a:srgbClr val="FEFCF8"/>
          </a:solidFill>
          <a:ln w="9525" cmpd="sng">
            <a:solidFill>
              <a:srgbClr val="E8DDD0"/>
            </a:solidFill>
            <a:prstDash val="solid"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4518051" y="2803208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估一估糖豆数量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4518051" y="3252788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左边</a:t>
            </a:r>
            <a:r>
              <a:rPr lang="en-US" sz="1500" b="1" spc="-15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50</a:t>
            </a:r>
            <a:r>
              <a:rPr lang="zh-CN" altLang="en-US" sz="1500" b="1" spc="-15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颗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作为标准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4518051" y="3633788"/>
            <a:ext cx="1921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右边约</a:t>
            </a:r>
            <a:r>
              <a:rPr lang="en-US" sz="1500" b="1" spc="-15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500" b="1" spc="-15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倍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 → </a:t>
            </a:r>
            <a:r>
              <a:rPr lang="en-US" sz="1500" b="1" spc="-15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200</a:t>
            </a:r>
            <a:r>
              <a:rPr lang="zh-CN" altLang="en-US" sz="1500" b="1" spc="-15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颗</a:t>
            </a:r>
            <a:endParaRPr lang="zh-CN" altLang="en-US" sz="1500" b="1" spc="-15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518051" y="4014788"/>
            <a:ext cx="1921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最远约</a:t>
            </a:r>
            <a:r>
              <a:rPr lang="en-US" sz="1500" b="1" spc="-15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</a:t>
            </a:r>
            <a:r>
              <a:rPr lang="zh-CN" altLang="en-US" sz="1500" b="1" spc="-15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倍</a:t>
            </a: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 → </a:t>
            </a:r>
            <a:r>
              <a:rPr lang="en-US" sz="1500" b="1" spc="-15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400</a:t>
            </a:r>
            <a:r>
              <a:rPr lang="zh-CN" altLang="en-US" sz="1500" b="1" spc="-15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颗</a:t>
            </a:r>
            <a:endParaRPr lang="zh-CN" altLang="en-US" sz="1500" b="1" spc="-15">
              <a:solidFill>
                <a:srgbClr val="B22222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6" name="矩形 15"/>
          <p:cNvSpPr/>
          <p:nvPr>
            <p:custDataLst>
              <p:tags r:id="rId13"/>
            </p:custDataLst>
          </p:nvPr>
        </p:nvSpPr>
        <p:spPr>
          <a:xfrm>
            <a:off x="8068945" y="2623820"/>
            <a:ext cx="3546475" cy="1905000"/>
          </a:xfrm>
          <a:prstGeom prst="rect">
            <a:avLst/>
          </a:prstGeom>
          <a:solidFill>
            <a:srgbClr val="FEFCF8"/>
          </a:solidFill>
          <a:ln w="9525" cmpd="sng">
            <a:solidFill>
              <a:srgbClr val="E8DDD0"/>
            </a:solidFill>
            <a:prstDash val="solid"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8264576" y="2803208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估一估棋子数量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8264576" y="3252788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圈出一小块做参照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8264576" y="3633788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推算整盘大约多少枚</a:t>
            </a:r>
            <a:endParaRPr sz="150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大数本领用起来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2326700" y="6187468"/>
            <a:ext cx="27432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8F7E6E"/>
                </a:solidFill>
                <a:latin typeface="汉仪正圆-45W" panose="00020600040101010101" charset="-122"/>
                <a:ea typeface="汉仪正圆-45W" panose="00020600040101010101" charset="-122"/>
              </a:rPr>
              <a:t>拨一拨、比一比，大数本领更精通</a:t>
            </a:r>
            <a:endParaRPr sz="1350">
              <a:solidFill>
                <a:srgbClr val="8F7E6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575945" y="1109345"/>
            <a:ext cx="6243955" cy="4897755"/>
          </a:xfrm>
          <a:prstGeom prst="rect">
            <a:avLst/>
          </a:prstGeom>
          <a:solidFill>
            <a:srgbClr val="FEFCF8"/>
          </a:solidFill>
          <a:ln w="9525" cmpd="sng">
            <a:solidFill>
              <a:srgbClr val="E8DDD0"/>
            </a:solidFill>
            <a:prstDash val="solid"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71525" y="1288732"/>
            <a:ext cx="585363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知识越用越活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771525" y="28333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4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4c1934b6-8740-11f1-a609-9ea880c2c4da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-159" b="159"/>
          <a:stretch>
            <a:fillRect/>
          </a:stretch>
        </p:blipFill>
        <p:spPr>
          <a:xfrm>
            <a:off x="857250" y="2919095"/>
            <a:ext cx="247650" cy="24765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43025" y="2818524"/>
            <a:ext cx="528213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数位分解</a:t>
            </a:r>
            <a:endParaRPr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343025" y="3142374"/>
            <a:ext cx="528213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 spc="-13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2436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 = </a:t>
            </a:r>
            <a:r>
              <a:rPr sz="1350" b="1" spc="-13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2000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 + </a:t>
            </a:r>
            <a:r>
              <a:rPr sz="1350" b="1" spc="-13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400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 + </a:t>
            </a:r>
            <a:r>
              <a:rPr sz="1350" b="1" spc="-13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30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 + </a:t>
            </a:r>
            <a:r>
              <a:rPr sz="1350" b="1" spc="-13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6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；千位</a:t>
            </a:r>
            <a:r>
              <a:rPr sz="1350" b="1" spc="-13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个千，百位</a:t>
            </a:r>
            <a:r>
              <a:rPr sz="1350" b="1" spc="-13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个百，十位</a:t>
            </a:r>
            <a:r>
              <a:rPr sz="1350" b="1" spc="-13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个十，个位</a:t>
            </a:r>
            <a:r>
              <a:rPr sz="1350" b="1" spc="-13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6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个一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771525" y="38201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E4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4c193577-8740-11f1-a609-9ea880c2c4da"/>
          <p:cNvPicPr/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-136" b="136"/>
          <a:stretch>
            <a:fillRect/>
          </a:stretch>
        </p:blipFill>
        <p:spPr>
          <a:xfrm>
            <a:off x="857250" y="3905885"/>
            <a:ext cx="247650" cy="24765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5"/>
            </p:custDataLst>
          </p:nvPr>
        </p:nvSpPr>
        <p:spPr>
          <a:xfrm>
            <a:off x="1343025" y="3805256"/>
            <a:ext cx="528213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灵活判断</a:t>
            </a:r>
            <a:endParaRPr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1343025" y="4129106"/>
            <a:ext cx="528213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区间判断：看百位是否在</a:t>
            </a:r>
            <a:r>
              <a:rPr sz="1350" b="1" spc="-13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和</a:t>
            </a:r>
            <a:r>
              <a:rPr sz="1350" b="1" spc="-13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5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之间；最接近</a:t>
            </a:r>
            <a:r>
              <a:rPr sz="1350" b="1" spc="-13">
                <a:solidFill>
                  <a:srgbClr val="B22222"/>
                </a:solidFill>
                <a:latin typeface="汉仪正圆-45W" panose="00020600040101010101" charset="-122"/>
                <a:ea typeface="汉仪正圆-45W" panose="00020600040101010101" charset="-122"/>
              </a:rPr>
              <a:t>1000</a:t>
            </a:r>
            <a:r>
              <a:rPr sz="135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：比差距，差距最小即最接近</a:t>
            </a:r>
            <a:endParaRPr sz="135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矩形 16"/>
          <p:cNvSpPr/>
          <p:nvPr>
            <p:custDataLst>
              <p:tags r:id="rId17"/>
            </p:custDataLst>
          </p:nvPr>
        </p:nvSpPr>
        <p:spPr>
          <a:xfrm>
            <a:off x="7096125" y="1109345"/>
            <a:ext cx="4519295" cy="5362575"/>
          </a:xfrm>
          <a:prstGeom prst="rect">
            <a:avLst/>
          </a:prstGeom>
          <a:solidFill>
            <a:srgbClr val="FEFCF8"/>
          </a:solidFill>
          <a:ln w="9525" cmpd="sng">
            <a:solidFill>
              <a:srgbClr val="E8DDD0"/>
            </a:solidFill>
            <a:prstDash val="solid"/>
          </a:ln>
          <a:effectLst>
            <a:outerShdw blurRad="57150" dist="19050" dir="5399999" algn="ctr" rotWithShape="0">
              <a:srgbClr val="B2222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7291911" y="1288732"/>
            <a:ext cx="412849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规律填数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19" name="表格 18"/>
          <p:cNvGraphicFramePr/>
          <p:nvPr>
            <p:custDataLst>
              <p:tags r:id="rId19"/>
            </p:custDataLst>
          </p:nvPr>
        </p:nvGraphicFramePr>
        <p:xfrm>
          <a:off x="7301230" y="1724025"/>
          <a:ext cx="4118970" cy="4552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0625"/>
                <a:gridCol w="2059933"/>
                <a:gridCol w="868412"/>
              </a:tblGrid>
              <a:tr h="527669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8F0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数数方式</a:t>
                      </a:r>
                      <a:endParaRPr sz="1800" b="1">
                        <a:solidFill>
                          <a:srgbClr val="FFF8F0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3B0"/>
                      </a:solidFill>
                      <a:prstDash val="solid"/>
                    </a:lnL>
                    <a:lnR w="9525">
                      <a:solidFill>
                        <a:srgbClr val="D4C3B0"/>
                      </a:solidFill>
                      <a:prstDash val="solid"/>
                    </a:lnR>
                    <a:lnT w="9525">
                      <a:solidFill>
                        <a:srgbClr val="D4C3B0"/>
                      </a:solidFill>
                      <a:prstDash val="solid"/>
                    </a:lnT>
                    <a:lnB w="9525">
                      <a:solidFill>
                        <a:srgbClr val="D4C3B0"/>
                      </a:solidFill>
                      <a:prstDash val="solid"/>
                    </a:lnB>
                    <a:solidFill>
                      <a:srgbClr val="B2222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8F0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数列规律</a:t>
                      </a:r>
                      <a:endParaRPr sz="1800" b="1">
                        <a:solidFill>
                          <a:srgbClr val="FFF8F0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3B0"/>
                      </a:solidFill>
                      <a:prstDash val="solid"/>
                    </a:lnL>
                    <a:lnR w="9525">
                      <a:solidFill>
                        <a:srgbClr val="D4C3B0"/>
                      </a:solidFill>
                      <a:prstDash val="solid"/>
                    </a:lnR>
                    <a:lnT w="9525">
                      <a:solidFill>
                        <a:srgbClr val="D4C3B0"/>
                      </a:solidFill>
                      <a:prstDash val="solid"/>
                    </a:lnT>
                    <a:lnB w="9525">
                      <a:solidFill>
                        <a:srgbClr val="D4C3B0"/>
                      </a:solidFill>
                      <a:prstDash val="solid"/>
                    </a:lnB>
                    <a:solidFill>
                      <a:srgbClr val="B2222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8F0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填空</a:t>
                      </a:r>
                      <a:endParaRPr sz="1800" b="1">
                        <a:solidFill>
                          <a:srgbClr val="FFF8F0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3B0"/>
                      </a:solidFill>
                      <a:prstDash val="solid"/>
                    </a:lnL>
                    <a:lnR w="9525">
                      <a:solidFill>
                        <a:srgbClr val="D4C3B0"/>
                      </a:solidFill>
                      <a:prstDash val="solid"/>
                    </a:lnR>
                    <a:lnT w="9525">
                      <a:solidFill>
                        <a:srgbClr val="D4C3B0"/>
                      </a:solidFill>
                      <a:prstDash val="solid"/>
                    </a:lnT>
                    <a:lnB w="9525">
                      <a:solidFill>
                        <a:srgbClr val="D4C3B0"/>
                      </a:solidFill>
                      <a:prstDash val="solid"/>
                    </a:lnB>
                    <a:solidFill>
                      <a:srgbClr val="B22222"/>
                    </a:solidFill>
                  </a:tcPr>
                </a:tc>
              </a:tr>
              <a:tr h="1062037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一个一个数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3B0"/>
                      </a:solidFill>
                      <a:prstDash val="solid"/>
                    </a:lnL>
                    <a:lnR w="9525">
                      <a:solidFill>
                        <a:srgbClr val="D4C3B0"/>
                      </a:solidFill>
                      <a:prstDash val="solid"/>
                    </a:lnR>
                    <a:lnT w="9525">
                      <a:solidFill>
                        <a:srgbClr val="D4C3B0"/>
                      </a:solidFill>
                      <a:prstDash val="solid"/>
                    </a:lnT>
                    <a:lnB w="9525">
                      <a:solidFill>
                        <a:srgbClr val="D4C3B0"/>
                      </a:solidFill>
                      <a:prstDash val="solid"/>
                    </a:lnB>
                    <a:solidFill>
                      <a:srgbClr val="FE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388→389→</a:t>
                      </a:r>
                      <a:r>
                        <a:rPr sz="1500" b="1" spc="-15">
                          <a:solidFill>
                            <a:srgbClr val="B22222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390</a:t>
                      </a:r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→</a:t>
                      </a:r>
                      <a:r>
                        <a:rPr sz="1500" b="1" spc="-15">
                          <a:solidFill>
                            <a:srgbClr val="B22222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391</a:t>
                      </a:r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→392→393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3B0"/>
                      </a:solidFill>
                      <a:prstDash val="solid"/>
                    </a:lnL>
                    <a:lnR w="9525">
                      <a:solidFill>
                        <a:srgbClr val="D4C3B0"/>
                      </a:solidFill>
                      <a:prstDash val="solid"/>
                    </a:lnR>
                    <a:lnT w="9525">
                      <a:solidFill>
                        <a:srgbClr val="D4C3B0"/>
                      </a:solidFill>
                      <a:prstDash val="solid"/>
                    </a:lnT>
                    <a:lnB w="9525">
                      <a:solidFill>
                        <a:srgbClr val="D4C3B0"/>
                      </a:solidFill>
                      <a:prstDash val="solid"/>
                    </a:lnB>
                    <a:solidFill>
                      <a:srgbClr val="FE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 spc="-15">
                          <a:solidFill>
                            <a:srgbClr val="B22222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390</a:t>
                      </a:r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，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  <a:p>
                      <a:pPr algn="l"/>
                      <a:r>
                        <a:rPr sz="1500" b="1" spc="-15">
                          <a:solidFill>
                            <a:srgbClr val="B22222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391</a:t>
                      </a:r>
                      <a:endParaRPr sz="1500" b="1" spc="-15">
                        <a:solidFill>
                          <a:srgbClr val="B22222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3B0"/>
                      </a:solidFill>
                      <a:prstDash val="solid"/>
                    </a:lnL>
                    <a:lnR w="9525">
                      <a:solidFill>
                        <a:srgbClr val="D4C3B0"/>
                      </a:solidFill>
                      <a:prstDash val="solid"/>
                    </a:lnR>
                    <a:lnT w="9525">
                      <a:solidFill>
                        <a:srgbClr val="D4C3B0"/>
                      </a:solidFill>
                      <a:prstDash val="solid"/>
                    </a:lnT>
                    <a:lnB w="9525">
                      <a:solidFill>
                        <a:srgbClr val="D4C3B0"/>
                      </a:solidFill>
                      <a:prstDash val="solid"/>
                    </a:lnB>
                    <a:solidFill>
                      <a:srgbClr val="FEFCF8"/>
                    </a:solidFill>
                  </a:tcPr>
                </a:tc>
              </a:tr>
              <a:tr h="1481585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一十一十数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3B0"/>
                      </a:solidFill>
                      <a:prstDash val="solid"/>
                    </a:lnL>
                    <a:lnR w="9525">
                      <a:solidFill>
                        <a:srgbClr val="D4C3B0"/>
                      </a:solidFill>
                      <a:prstDash val="solid"/>
                    </a:lnR>
                    <a:lnT w="9525">
                      <a:solidFill>
                        <a:srgbClr val="D4C3B0"/>
                      </a:solidFill>
                      <a:prstDash val="solid"/>
                    </a:lnT>
                    <a:lnB w="9525">
                      <a:solidFill>
                        <a:srgbClr val="D4C3B0"/>
                      </a:solidFill>
                      <a:prstDash val="solid"/>
                    </a:lnB>
                    <a:solidFill>
                      <a:srgbClr val="FE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3260→3270→</a:t>
                      </a:r>
                      <a:r>
                        <a:rPr sz="1500" b="1" spc="-15">
                          <a:solidFill>
                            <a:srgbClr val="B22222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3280</a:t>
                      </a:r>
                      <a:endParaRPr sz="1500" b="1" spc="-15">
                        <a:solidFill>
                          <a:srgbClr val="B22222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→3290→</a:t>
                      </a:r>
                      <a:r>
                        <a:rPr sz="1500" b="1" spc="-15">
                          <a:solidFill>
                            <a:srgbClr val="B22222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3300</a:t>
                      </a:r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→3310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3B0"/>
                      </a:solidFill>
                      <a:prstDash val="solid"/>
                    </a:lnL>
                    <a:lnR w="9525">
                      <a:solidFill>
                        <a:srgbClr val="D4C3B0"/>
                      </a:solidFill>
                      <a:prstDash val="solid"/>
                    </a:lnR>
                    <a:lnT w="9525">
                      <a:solidFill>
                        <a:srgbClr val="D4C3B0"/>
                      </a:solidFill>
                      <a:prstDash val="solid"/>
                    </a:lnT>
                    <a:lnB w="9525">
                      <a:solidFill>
                        <a:srgbClr val="D4C3B0"/>
                      </a:solidFill>
                      <a:prstDash val="solid"/>
                    </a:lnB>
                    <a:solidFill>
                      <a:srgbClr val="FE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 spc="-15">
                          <a:solidFill>
                            <a:srgbClr val="B22222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3280</a:t>
                      </a:r>
                      <a:endParaRPr sz="1500" b="1" spc="-15">
                        <a:solidFill>
                          <a:srgbClr val="B22222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，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  <a:p>
                      <a:pPr algn="l"/>
                      <a:r>
                        <a:rPr sz="1500" b="1" spc="-15">
                          <a:solidFill>
                            <a:srgbClr val="B22222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3300</a:t>
                      </a:r>
                      <a:endParaRPr sz="1500" b="1" spc="-15">
                        <a:solidFill>
                          <a:srgbClr val="B22222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3B0"/>
                      </a:solidFill>
                      <a:prstDash val="solid"/>
                    </a:lnL>
                    <a:lnR w="9525">
                      <a:solidFill>
                        <a:srgbClr val="D4C3B0"/>
                      </a:solidFill>
                      <a:prstDash val="solid"/>
                    </a:lnR>
                    <a:lnT w="9525">
                      <a:solidFill>
                        <a:srgbClr val="D4C3B0"/>
                      </a:solidFill>
                      <a:prstDash val="solid"/>
                    </a:lnT>
                    <a:lnB w="9525">
                      <a:solidFill>
                        <a:srgbClr val="D4C3B0"/>
                      </a:solidFill>
                      <a:prstDash val="solid"/>
                    </a:lnB>
                    <a:solidFill>
                      <a:srgbClr val="FEFCF8"/>
                    </a:solidFill>
                  </a:tcPr>
                </a:tc>
              </a:tr>
              <a:tr h="1481661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一百一百数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3B0"/>
                      </a:solidFill>
                      <a:prstDash val="solid"/>
                    </a:lnL>
                    <a:lnR w="9525">
                      <a:solidFill>
                        <a:srgbClr val="D4C3B0"/>
                      </a:solidFill>
                      <a:prstDash val="solid"/>
                    </a:lnR>
                    <a:lnT w="9525">
                      <a:solidFill>
                        <a:srgbClr val="D4C3B0"/>
                      </a:solidFill>
                      <a:prstDash val="solid"/>
                    </a:lnT>
                    <a:lnB w="9525">
                      <a:solidFill>
                        <a:srgbClr val="D4C3B0"/>
                      </a:solidFill>
                      <a:prstDash val="solid"/>
                    </a:lnB>
                    <a:solidFill>
                      <a:srgbClr val="FE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5725→5825→</a:t>
                      </a:r>
                      <a:r>
                        <a:rPr sz="1500" b="1" spc="-15">
                          <a:solidFill>
                            <a:srgbClr val="B22222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5925</a:t>
                      </a:r>
                      <a:endParaRPr sz="1500" b="1" spc="-15">
                        <a:solidFill>
                          <a:srgbClr val="B22222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→</a:t>
                      </a:r>
                      <a:r>
                        <a:rPr sz="1500" b="1" spc="-15">
                          <a:solidFill>
                            <a:srgbClr val="B22222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6025</a:t>
                      </a:r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→6125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3B0"/>
                      </a:solidFill>
                      <a:prstDash val="solid"/>
                    </a:lnL>
                    <a:lnR w="9525">
                      <a:solidFill>
                        <a:srgbClr val="D4C3B0"/>
                      </a:solidFill>
                      <a:prstDash val="solid"/>
                    </a:lnR>
                    <a:lnT w="9525">
                      <a:solidFill>
                        <a:srgbClr val="D4C3B0"/>
                      </a:solidFill>
                      <a:prstDash val="solid"/>
                    </a:lnT>
                    <a:lnB w="9525">
                      <a:solidFill>
                        <a:srgbClr val="D4C3B0"/>
                      </a:solidFill>
                      <a:prstDash val="solid"/>
                    </a:lnB>
                    <a:solidFill>
                      <a:srgbClr val="FEFCF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 spc="-15">
                          <a:solidFill>
                            <a:srgbClr val="B22222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5925</a:t>
                      </a:r>
                      <a:endParaRPr sz="1500" b="1" spc="-15">
                        <a:solidFill>
                          <a:srgbClr val="B22222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，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  <a:p>
                      <a:pPr algn="l"/>
                      <a:r>
                        <a:rPr sz="1500" b="1" spc="-15">
                          <a:solidFill>
                            <a:srgbClr val="B22222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6025</a:t>
                      </a:r>
                      <a:endParaRPr sz="1500" b="1" spc="-15">
                        <a:solidFill>
                          <a:srgbClr val="B22222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3B0"/>
                      </a:solidFill>
                      <a:prstDash val="solid"/>
                    </a:lnL>
                    <a:lnR w="9525">
                      <a:solidFill>
                        <a:srgbClr val="D4C3B0"/>
                      </a:solidFill>
                      <a:prstDash val="solid"/>
                    </a:lnR>
                    <a:lnT w="9525">
                      <a:solidFill>
                        <a:srgbClr val="D4C3B0"/>
                      </a:solidFill>
                      <a:prstDash val="solid"/>
                    </a:lnT>
                    <a:lnB w="9525">
                      <a:solidFill>
                        <a:srgbClr val="D4C3B0"/>
                      </a:solidFill>
                      <a:prstDash val="solid"/>
                    </a:lnB>
                    <a:solidFill>
                      <a:srgbClr val="FEFC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666750" y="2156508"/>
            <a:ext cx="5430212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B22222"/>
                </a:solidFill>
                <a:latin typeface="汉仪正圆-75W" panose="00020600040101010101" charset="-122"/>
                <a:ea typeface="汉仪正圆-75W" panose="00020600040101010101" charset="-122"/>
              </a:rPr>
              <a:t>数</a:t>
            </a:r>
            <a:r>
              <a:rPr sz="4200" b="1" spc="84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承古今，</a:t>
            </a:r>
            <a:r>
              <a:rPr sz="4200" b="1" spc="84">
                <a:solidFill>
                  <a:srgbClr val="B22222"/>
                </a:solidFill>
                <a:latin typeface="汉仪正圆-75W" panose="00020600040101010101" charset="-122"/>
                <a:ea typeface="汉仪正圆-75W" panose="00020600040101010101" charset="-122"/>
              </a:rPr>
              <a:t>智</a:t>
            </a:r>
            <a:r>
              <a:rPr sz="4200" b="1" spc="84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启未来</a:t>
            </a:r>
            <a:endParaRPr sz="4200" b="1" spc="84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666750" y="3442383"/>
            <a:ext cx="4194048" cy="10143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2400" spc="48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从结绳记事到算盘珠响，</a:t>
            </a:r>
            <a:endParaRPr sz="2400" spc="48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2400" spc="48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数字里流淌着中华千年的智慧</a:t>
            </a:r>
            <a:endParaRPr sz="2400" spc="48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666750" y="4692920"/>
            <a:ext cx="329951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正圆-45W" panose="00020600040101010101" charset="-122"/>
                <a:ea typeface="汉仪正圆-45W" panose="00020600040101010101" charset="-122"/>
              </a:rPr>
              <a:t>认识大数，就是认识我们生活的世界</a:t>
            </a:r>
            <a:endParaRPr sz="1500" spc="30">
              <a:solidFill>
                <a:srgbClr val="6B5A4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666750" y="184594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22222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819150" y="185991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22222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942975" y="186499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B22222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318897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1997</Words>
  <Application>WPS 演示</Application>
  <PresentationFormat>宽屏</PresentationFormat>
  <Paragraphs>364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2" baseType="lpstr">
      <vt:lpstr>Arial</vt:lpstr>
      <vt:lpstr>宋体</vt:lpstr>
      <vt:lpstr>Wingdings</vt:lpstr>
      <vt:lpstr>汉仪正圆-75W</vt:lpstr>
      <vt:lpstr>汉仪正圆-45W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2026-07-24T09:16:06Z</dcterms:created>
  <dcterms:modified xsi:type="dcterms:W3CDTF">2026-07-24T09:16:06Z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3D2FBD61A9E76F37552D636A92DC7E3A_41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lzl3m9Tnyv7znqJLkOXMkMav40rSekZ2JMohNx/taE6kDs79/jb5KgET5gQgnklql1W0qgsQ2qxMLbWHXzHgex2j5VwKs+sWE1buijiPI/PpNbpL730m4luvEh8R5V1kFua3lxVCGiEkNg3mm6o/wahJwX5xW47DR75XqMuitvwaf4mGUAvCAZQHEVOfZG9vGAm3I28k6NxvT0LEMCfuOiie5p74xaojq/kwAUWTDDX0xsYw3Nvxk4xpD3t3c4odC6oCQ74XYfiZ0GfARJ66Qbqej7Pi6XwaRCaTnonbPYtf6/yNB5az4HS0YBzz02vp55xziVoKN/XFR/AiskI8+Q==</vt:lpwstr>
  </property>
</Properties>
</file>