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0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.sv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36.xml"/><Relationship Id="rId26" Type="http://schemas.openxmlformats.org/officeDocument/2006/relationships/tags" Target="../tags/tag35.xml"/><Relationship Id="rId25" Type="http://schemas.openxmlformats.org/officeDocument/2006/relationships/tags" Target="../tags/tag34.xml"/><Relationship Id="rId24" Type="http://schemas.openxmlformats.org/officeDocument/2006/relationships/tags" Target="../tags/tag33.xml"/><Relationship Id="rId23" Type="http://schemas.openxmlformats.org/officeDocument/2006/relationships/tags" Target="../tags/tag32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8" Type="http://schemas.openxmlformats.org/officeDocument/2006/relationships/slideLayout" Target="../slideLayouts/slideLayout7.xml"/><Relationship Id="rId47" Type="http://schemas.openxmlformats.org/officeDocument/2006/relationships/tags" Target="../tags/tag75.xml"/><Relationship Id="rId46" Type="http://schemas.openxmlformats.org/officeDocument/2006/relationships/image" Target="../media/image21.svg"/><Relationship Id="rId45" Type="http://schemas.openxmlformats.org/officeDocument/2006/relationships/image" Target="../media/image20.png"/><Relationship Id="rId44" Type="http://schemas.openxmlformats.org/officeDocument/2006/relationships/tags" Target="../tags/tag74.xml"/><Relationship Id="rId43" Type="http://schemas.openxmlformats.org/officeDocument/2006/relationships/tags" Target="../tags/tag73.xml"/><Relationship Id="rId42" Type="http://schemas.openxmlformats.org/officeDocument/2006/relationships/tags" Target="../tags/tag72.xml"/><Relationship Id="rId41" Type="http://schemas.openxmlformats.org/officeDocument/2006/relationships/image" Target="../media/image19.svg"/><Relationship Id="rId40" Type="http://schemas.openxmlformats.org/officeDocument/2006/relationships/image" Target="../media/image18.png"/><Relationship Id="rId4" Type="http://schemas.openxmlformats.org/officeDocument/2006/relationships/tags" Target="../tags/tag46.xml"/><Relationship Id="rId39" Type="http://schemas.openxmlformats.org/officeDocument/2006/relationships/tags" Target="../tags/tag71.xml"/><Relationship Id="rId38" Type="http://schemas.openxmlformats.org/officeDocument/2006/relationships/tags" Target="../tags/tag70.xml"/><Relationship Id="rId37" Type="http://schemas.openxmlformats.org/officeDocument/2006/relationships/tags" Target="../tags/tag69.xml"/><Relationship Id="rId36" Type="http://schemas.openxmlformats.org/officeDocument/2006/relationships/image" Target="../media/image17.svg"/><Relationship Id="rId35" Type="http://schemas.openxmlformats.org/officeDocument/2006/relationships/image" Target="../media/image16.png"/><Relationship Id="rId34" Type="http://schemas.openxmlformats.org/officeDocument/2006/relationships/tags" Target="../tags/tag68.xml"/><Relationship Id="rId33" Type="http://schemas.openxmlformats.org/officeDocument/2006/relationships/tags" Target="../tags/tag67.xml"/><Relationship Id="rId32" Type="http://schemas.openxmlformats.org/officeDocument/2006/relationships/tags" Target="../tags/tag66.xml"/><Relationship Id="rId31" Type="http://schemas.openxmlformats.org/officeDocument/2006/relationships/image" Target="../media/image15.svg"/><Relationship Id="rId30" Type="http://schemas.openxmlformats.org/officeDocument/2006/relationships/image" Target="../media/image14.png"/><Relationship Id="rId3" Type="http://schemas.openxmlformats.org/officeDocument/2006/relationships/image" Target="../media/image7.jpeg"/><Relationship Id="rId29" Type="http://schemas.openxmlformats.org/officeDocument/2006/relationships/tags" Target="../tags/tag65.xml"/><Relationship Id="rId28" Type="http://schemas.openxmlformats.org/officeDocument/2006/relationships/tags" Target="../tags/tag64.xml"/><Relationship Id="rId27" Type="http://schemas.openxmlformats.org/officeDocument/2006/relationships/tags" Target="../tags/tag63.xml"/><Relationship Id="rId26" Type="http://schemas.openxmlformats.org/officeDocument/2006/relationships/tags" Target="../tags/tag62.xml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image" Target="../media/image13.svg"/><Relationship Id="rId22" Type="http://schemas.openxmlformats.org/officeDocument/2006/relationships/image" Target="../media/image12.png"/><Relationship Id="rId21" Type="http://schemas.openxmlformats.org/officeDocument/2006/relationships/tags" Target="../tags/tag59.xml"/><Relationship Id="rId20" Type="http://schemas.openxmlformats.org/officeDocument/2006/relationships/tags" Target="../tags/tag58.xml"/><Relationship Id="rId2" Type="http://schemas.openxmlformats.org/officeDocument/2006/relationships/tags" Target="../tags/tag45.xml"/><Relationship Id="rId19" Type="http://schemas.openxmlformats.org/officeDocument/2006/relationships/tags" Target="../tags/tag57.xml"/><Relationship Id="rId18" Type="http://schemas.openxmlformats.org/officeDocument/2006/relationships/tags" Target="../tags/tag56.xml"/><Relationship Id="rId17" Type="http://schemas.openxmlformats.org/officeDocument/2006/relationships/image" Target="../media/image11.svg"/><Relationship Id="rId16" Type="http://schemas.openxmlformats.org/officeDocument/2006/relationships/image" Target="../media/image10.png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image" Target="../media/image9.svg"/><Relationship Id="rId10" Type="http://schemas.openxmlformats.org/officeDocument/2006/relationships/image" Target="../media/image8.png"/><Relationship Id="rId1" Type="http://schemas.openxmlformats.org/officeDocument/2006/relationships/tags" Target="../tags/tag4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7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svg"/><Relationship Id="rId8" Type="http://schemas.openxmlformats.org/officeDocument/2006/relationships/image" Target="../media/image22.png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113.xml"/><Relationship Id="rId36" Type="http://schemas.openxmlformats.org/officeDocument/2006/relationships/tags" Target="../tags/tag112.xml"/><Relationship Id="rId35" Type="http://schemas.openxmlformats.org/officeDocument/2006/relationships/tags" Target="../tags/tag111.xml"/><Relationship Id="rId34" Type="http://schemas.openxmlformats.org/officeDocument/2006/relationships/tags" Target="../tags/tag110.xml"/><Relationship Id="rId33" Type="http://schemas.openxmlformats.org/officeDocument/2006/relationships/tags" Target="../tags/tag109.xml"/><Relationship Id="rId32" Type="http://schemas.openxmlformats.org/officeDocument/2006/relationships/tags" Target="../tags/tag108.xml"/><Relationship Id="rId31" Type="http://schemas.openxmlformats.org/officeDocument/2006/relationships/tags" Target="../tags/tag107.xml"/><Relationship Id="rId30" Type="http://schemas.openxmlformats.org/officeDocument/2006/relationships/tags" Target="../tags/tag106.xml"/><Relationship Id="rId3" Type="http://schemas.openxmlformats.org/officeDocument/2006/relationships/tags" Target="../tags/tag85.xml"/><Relationship Id="rId29" Type="http://schemas.openxmlformats.org/officeDocument/2006/relationships/tags" Target="../tags/tag105.xml"/><Relationship Id="rId28" Type="http://schemas.openxmlformats.org/officeDocument/2006/relationships/tags" Target="../tags/tag104.xml"/><Relationship Id="rId27" Type="http://schemas.openxmlformats.org/officeDocument/2006/relationships/tags" Target="../tags/tag103.xml"/><Relationship Id="rId26" Type="http://schemas.openxmlformats.org/officeDocument/2006/relationships/tags" Target="../tags/tag102.xml"/><Relationship Id="rId25" Type="http://schemas.openxmlformats.org/officeDocument/2006/relationships/tags" Target="../tags/tag101.xml"/><Relationship Id="rId24" Type="http://schemas.openxmlformats.org/officeDocument/2006/relationships/tags" Target="../tags/tag100.xml"/><Relationship Id="rId23" Type="http://schemas.openxmlformats.org/officeDocument/2006/relationships/tags" Target="../tags/tag99.xml"/><Relationship Id="rId22" Type="http://schemas.openxmlformats.org/officeDocument/2006/relationships/tags" Target="../tags/tag98.xml"/><Relationship Id="rId21" Type="http://schemas.openxmlformats.org/officeDocument/2006/relationships/image" Target="../media/image27.svg"/><Relationship Id="rId20" Type="http://schemas.openxmlformats.org/officeDocument/2006/relationships/image" Target="../media/image26.png"/><Relationship Id="rId2" Type="http://schemas.openxmlformats.org/officeDocument/2006/relationships/tags" Target="../tags/tag84.xml"/><Relationship Id="rId19" Type="http://schemas.openxmlformats.org/officeDocument/2006/relationships/tags" Target="../tags/tag97.xml"/><Relationship Id="rId18" Type="http://schemas.openxmlformats.org/officeDocument/2006/relationships/tags" Target="../tags/tag96.xml"/><Relationship Id="rId17" Type="http://schemas.openxmlformats.org/officeDocument/2006/relationships/tags" Target="../tags/tag95.xml"/><Relationship Id="rId16" Type="http://schemas.openxmlformats.org/officeDocument/2006/relationships/tags" Target="../tags/tag94.xml"/><Relationship Id="rId15" Type="http://schemas.openxmlformats.org/officeDocument/2006/relationships/image" Target="../media/image25.svg"/><Relationship Id="rId14" Type="http://schemas.openxmlformats.org/officeDocument/2006/relationships/image" Target="../media/image24.png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tags" Target="../tags/tag8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1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svg"/><Relationship Id="rId8" Type="http://schemas.openxmlformats.org/officeDocument/2006/relationships/image" Target="../media/image28.png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149.xml"/><Relationship Id="rId40" Type="http://schemas.openxmlformats.org/officeDocument/2006/relationships/image" Target="../media/image39.svg"/><Relationship Id="rId4" Type="http://schemas.openxmlformats.org/officeDocument/2006/relationships/tags" Target="../tags/tag124.xml"/><Relationship Id="rId39" Type="http://schemas.openxmlformats.org/officeDocument/2006/relationships/image" Target="../media/image38.png"/><Relationship Id="rId38" Type="http://schemas.openxmlformats.org/officeDocument/2006/relationships/tags" Target="../tags/tag148.xml"/><Relationship Id="rId37" Type="http://schemas.openxmlformats.org/officeDocument/2006/relationships/tags" Target="../tags/tag147.xml"/><Relationship Id="rId36" Type="http://schemas.openxmlformats.org/officeDocument/2006/relationships/tags" Target="../tags/tag146.xml"/><Relationship Id="rId35" Type="http://schemas.openxmlformats.org/officeDocument/2006/relationships/image" Target="../media/image37.svg"/><Relationship Id="rId34" Type="http://schemas.openxmlformats.org/officeDocument/2006/relationships/image" Target="../media/image36.png"/><Relationship Id="rId33" Type="http://schemas.openxmlformats.org/officeDocument/2006/relationships/tags" Target="../tags/tag145.xml"/><Relationship Id="rId32" Type="http://schemas.openxmlformats.org/officeDocument/2006/relationships/tags" Target="../tags/tag144.xml"/><Relationship Id="rId31" Type="http://schemas.openxmlformats.org/officeDocument/2006/relationships/tags" Target="../tags/tag143.xml"/><Relationship Id="rId30" Type="http://schemas.openxmlformats.org/officeDocument/2006/relationships/tags" Target="../tags/tag142.xml"/><Relationship Id="rId3" Type="http://schemas.openxmlformats.org/officeDocument/2006/relationships/tags" Target="../tags/tag123.xml"/><Relationship Id="rId29" Type="http://schemas.openxmlformats.org/officeDocument/2006/relationships/image" Target="../media/image35.svg"/><Relationship Id="rId28" Type="http://schemas.openxmlformats.org/officeDocument/2006/relationships/image" Target="../media/image34.png"/><Relationship Id="rId27" Type="http://schemas.openxmlformats.org/officeDocument/2006/relationships/tags" Target="../tags/tag141.xml"/><Relationship Id="rId26" Type="http://schemas.openxmlformats.org/officeDocument/2006/relationships/tags" Target="../tags/tag140.xml"/><Relationship Id="rId25" Type="http://schemas.openxmlformats.org/officeDocument/2006/relationships/tags" Target="../tags/tag139.xml"/><Relationship Id="rId24" Type="http://schemas.openxmlformats.org/officeDocument/2006/relationships/tags" Target="../tags/tag138.xml"/><Relationship Id="rId23" Type="http://schemas.openxmlformats.org/officeDocument/2006/relationships/image" Target="../media/image33.svg"/><Relationship Id="rId22" Type="http://schemas.openxmlformats.org/officeDocument/2006/relationships/image" Target="../media/image32.png"/><Relationship Id="rId21" Type="http://schemas.openxmlformats.org/officeDocument/2006/relationships/tags" Target="../tags/tag137.xml"/><Relationship Id="rId20" Type="http://schemas.openxmlformats.org/officeDocument/2006/relationships/tags" Target="../tags/tag136.xml"/><Relationship Id="rId2" Type="http://schemas.openxmlformats.org/officeDocument/2006/relationships/tags" Target="../tags/tag122.xml"/><Relationship Id="rId19" Type="http://schemas.openxmlformats.org/officeDocument/2006/relationships/tags" Target="../tags/tag135.xml"/><Relationship Id="rId18" Type="http://schemas.openxmlformats.org/officeDocument/2006/relationships/tags" Target="../tags/tag134.xml"/><Relationship Id="rId17" Type="http://schemas.openxmlformats.org/officeDocument/2006/relationships/tags" Target="../tags/tag133.xml"/><Relationship Id="rId16" Type="http://schemas.openxmlformats.org/officeDocument/2006/relationships/tags" Target="../tags/tag132.xml"/><Relationship Id="rId15" Type="http://schemas.openxmlformats.org/officeDocument/2006/relationships/image" Target="../media/image31.svg"/><Relationship Id="rId14" Type="http://schemas.openxmlformats.org/officeDocument/2006/relationships/image" Target="../media/image30.png"/><Relationship Id="rId13" Type="http://schemas.openxmlformats.org/officeDocument/2006/relationships/tags" Target="../tags/tag13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tags" Target="../tags/tag12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5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63.xml"/><Relationship Id="rId8" Type="http://schemas.openxmlformats.org/officeDocument/2006/relationships/image" Target="../media/image41.svg"/><Relationship Id="rId7" Type="http://schemas.openxmlformats.org/officeDocument/2006/relationships/image" Target="../media/image40.png"/><Relationship Id="rId6" Type="http://schemas.openxmlformats.org/officeDocument/2006/relationships/tags" Target="../tags/tag162.xml"/><Relationship Id="rId59" Type="http://schemas.openxmlformats.org/officeDocument/2006/relationships/slideLayout" Target="../slideLayouts/slideLayout7.xml"/><Relationship Id="rId58" Type="http://schemas.openxmlformats.org/officeDocument/2006/relationships/tags" Target="../tags/tag202.xml"/><Relationship Id="rId57" Type="http://schemas.openxmlformats.org/officeDocument/2006/relationships/tags" Target="../tags/tag201.xml"/><Relationship Id="rId56" Type="http://schemas.openxmlformats.org/officeDocument/2006/relationships/image" Target="../media/image51.svg"/><Relationship Id="rId55" Type="http://schemas.openxmlformats.org/officeDocument/2006/relationships/image" Target="../media/image50.png"/><Relationship Id="rId54" Type="http://schemas.openxmlformats.org/officeDocument/2006/relationships/tags" Target="../tags/tag200.xml"/><Relationship Id="rId53" Type="http://schemas.openxmlformats.org/officeDocument/2006/relationships/tags" Target="../tags/tag199.xml"/><Relationship Id="rId52" Type="http://schemas.openxmlformats.org/officeDocument/2006/relationships/tags" Target="../tags/tag198.xml"/><Relationship Id="rId51" Type="http://schemas.openxmlformats.org/officeDocument/2006/relationships/tags" Target="../tags/tag197.xml"/><Relationship Id="rId50" Type="http://schemas.openxmlformats.org/officeDocument/2006/relationships/image" Target="../media/image49.svg"/><Relationship Id="rId5" Type="http://schemas.openxmlformats.org/officeDocument/2006/relationships/tags" Target="../tags/tag161.xml"/><Relationship Id="rId49" Type="http://schemas.openxmlformats.org/officeDocument/2006/relationships/image" Target="../media/image48.png"/><Relationship Id="rId48" Type="http://schemas.openxmlformats.org/officeDocument/2006/relationships/tags" Target="../tags/tag196.xml"/><Relationship Id="rId47" Type="http://schemas.openxmlformats.org/officeDocument/2006/relationships/tags" Target="../tags/tag195.xml"/><Relationship Id="rId46" Type="http://schemas.openxmlformats.org/officeDocument/2006/relationships/tags" Target="../tags/tag194.xml"/><Relationship Id="rId45" Type="http://schemas.openxmlformats.org/officeDocument/2006/relationships/tags" Target="../tags/tag193.xml"/><Relationship Id="rId44" Type="http://schemas.openxmlformats.org/officeDocument/2006/relationships/image" Target="../media/image47.svg"/><Relationship Id="rId43" Type="http://schemas.openxmlformats.org/officeDocument/2006/relationships/image" Target="../media/image46.png"/><Relationship Id="rId42" Type="http://schemas.openxmlformats.org/officeDocument/2006/relationships/tags" Target="../tags/tag192.xml"/><Relationship Id="rId41" Type="http://schemas.openxmlformats.org/officeDocument/2006/relationships/tags" Target="../tags/tag191.xml"/><Relationship Id="rId40" Type="http://schemas.openxmlformats.org/officeDocument/2006/relationships/tags" Target="../tags/tag190.xml"/><Relationship Id="rId4" Type="http://schemas.openxmlformats.org/officeDocument/2006/relationships/tags" Target="../tags/tag160.xml"/><Relationship Id="rId39" Type="http://schemas.openxmlformats.org/officeDocument/2006/relationships/tags" Target="../tags/tag189.xml"/><Relationship Id="rId38" Type="http://schemas.openxmlformats.org/officeDocument/2006/relationships/tags" Target="../tags/tag188.xml"/><Relationship Id="rId37" Type="http://schemas.openxmlformats.org/officeDocument/2006/relationships/tags" Target="../tags/tag187.xml"/><Relationship Id="rId36" Type="http://schemas.openxmlformats.org/officeDocument/2006/relationships/tags" Target="../tags/tag186.xml"/><Relationship Id="rId35" Type="http://schemas.openxmlformats.org/officeDocument/2006/relationships/tags" Target="../tags/tag185.xml"/><Relationship Id="rId34" Type="http://schemas.openxmlformats.org/officeDocument/2006/relationships/tags" Target="../tags/tag184.xml"/><Relationship Id="rId33" Type="http://schemas.openxmlformats.org/officeDocument/2006/relationships/tags" Target="../tags/tag183.xml"/><Relationship Id="rId32" Type="http://schemas.openxmlformats.org/officeDocument/2006/relationships/tags" Target="../tags/tag182.xml"/><Relationship Id="rId31" Type="http://schemas.openxmlformats.org/officeDocument/2006/relationships/tags" Target="../tags/tag181.xml"/><Relationship Id="rId30" Type="http://schemas.openxmlformats.org/officeDocument/2006/relationships/image" Target="../media/image45.svg"/><Relationship Id="rId3" Type="http://schemas.openxmlformats.org/officeDocument/2006/relationships/tags" Target="../tags/tag159.xml"/><Relationship Id="rId29" Type="http://schemas.openxmlformats.org/officeDocument/2006/relationships/image" Target="../media/image44.png"/><Relationship Id="rId28" Type="http://schemas.openxmlformats.org/officeDocument/2006/relationships/tags" Target="../tags/tag180.xml"/><Relationship Id="rId27" Type="http://schemas.openxmlformats.org/officeDocument/2006/relationships/tags" Target="../tags/tag179.xml"/><Relationship Id="rId26" Type="http://schemas.openxmlformats.org/officeDocument/2006/relationships/tags" Target="../tags/tag178.xml"/><Relationship Id="rId25" Type="http://schemas.openxmlformats.org/officeDocument/2006/relationships/tags" Target="../tags/tag177.xml"/><Relationship Id="rId24" Type="http://schemas.openxmlformats.org/officeDocument/2006/relationships/tags" Target="../tags/tag176.xml"/><Relationship Id="rId23" Type="http://schemas.openxmlformats.org/officeDocument/2006/relationships/tags" Target="../tags/tag175.xml"/><Relationship Id="rId22" Type="http://schemas.openxmlformats.org/officeDocument/2006/relationships/tags" Target="../tags/tag174.xml"/><Relationship Id="rId21" Type="http://schemas.openxmlformats.org/officeDocument/2006/relationships/tags" Target="../tags/tag173.xml"/><Relationship Id="rId20" Type="http://schemas.openxmlformats.org/officeDocument/2006/relationships/tags" Target="../tags/tag172.xml"/><Relationship Id="rId2" Type="http://schemas.openxmlformats.org/officeDocument/2006/relationships/tags" Target="../tags/tag158.xml"/><Relationship Id="rId19" Type="http://schemas.openxmlformats.org/officeDocument/2006/relationships/tags" Target="../tags/tag171.xml"/><Relationship Id="rId18" Type="http://schemas.openxmlformats.org/officeDocument/2006/relationships/image" Target="../media/image43.svg"/><Relationship Id="rId17" Type="http://schemas.openxmlformats.org/officeDocument/2006/relationships/image" Target="../media/image42.png"/><Relationship Id="rId16" Type="http://schemas.openxmlformats.org/officeDocument/2006/relationships/tags" Target="../tags/tag170.xml"/><Relationship Id="rId15" Type="http://schemas.openxmlformats.org/officeDocument/2006/relationships/tags" Target="../tags/tag169.xml"/><Relationship Id="rId14" Type="http://schemas.openxmlformats.org/officeDocument/2006/relationships/tags" Target="../tags/tag168.xml"/><Relationship Id="rId13" Type="http://schemas.openxmlformats.org/officeDocument/2006/relationships/tags" Target="../tags/tag167.xml"/><Relationship Id="rId12" Type="http://schemas.openxmlformats.org/officeDocument/2006/relationships/tags" Target="../tags/tag166.xml"/><Relationship Id="rId11" Type="http://schemas.openxmlformats.org/officeDocument/2006/relationships/tags" Target="../tags/tag165.xml"/><Relationship Id="rId10" Type="http://schemas.openxmlformats.org/officeDocument/2006/relationships/tags" Target="../tags/tag164.xml"/><Relationship Id="rId1" Type="http://schemas.openxmlformats.org/officeDocument/2006/relationships/tags" Target="../tags/tag15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209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0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tags" Target="../tags/tag216.xml"/><Relationship Id="rId7" Type="http://schemas.openxmlformats.org/officeDocument/2006/relationships/tags" Target="../tags/tag215.xml"/><Relationship Id="rId6" Type="http://schemas.openxmlformats.org/officeDocument/2006/relationships/tags" Target="../tags/tag214.xml"/><Relationship Id="rId5" Type="http://schemas.openxmlformats.org/officeDocument/2006/relationships/tags" Target="../tags/tag213.xml"/><Relationship Id="rId4" Type="http://schemas.openxmlformats.org/officeDocument/2006/relationships/tags" Target="../tags/tag212.xml"/><Relationship Id="rId3" Type="http://schemas.openxmlformats.org/officeDocument/2006/relationships/image" Target="../media/image52.jpeg"/><Relationship Id="rId2" Type="http://schemas.openxmlformats.org/officeDocument/2006/relationships/tags" Target="../tags/tag211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224.xml"/><Relationship Id="rId15" Type="http://schemas.openxmlformats.org/officeDocument/2006/relationships/tags" Target="../tags/tag223.xml"/><Relationship Id="rId14" Type="http://schemas.openxmlformats.org/officeDocument/2006/relationships/tags" Target="../tags/tag222.xml"/><Relationship Id="rId13" Type="http://schemas.openxmlformats.org/officeDocument/2006/relationships/tags" Target="../tags/tag221.xml"/><Relationship Id="rId12" Type="http://schemas.openxmlformats.org/officeDocument/2006/relationships/tags" Target="../tags/tag220.xml"/><Relationship Id="rId11" Type="http://schemas.openxmlformats.org/officeDocument/2006/relationships/tags" Target="../tags/tag219.xml"/><Relationship Id="rId10" Type="http://schemas.openxmlformats.org/officeDocument/2006/relationships/tags" Target="../tags/tag218.xml"/><Relationship Id="rId1" Type="http://schemas.openxmlformats.org/officeDocument/2006/relationships/tags" Target="../tags/tag21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svg"/><Relationship Id="rId8" Type="http://schemas.openxmlformats.org/officeDocument/2006/relationships/image" Target="../media/image54.png"/><Relationship Id="rId7" Type="http://schemas.openxmlformats.org/officeDocument/2006/relationships/tags" Target="../tags/tag230.xml"/><Relationship Id="rId6" Type="http://schemas.openxmlformats.org/officeDocument/2006/relationships/tags" Target="../tags/tag229.xml"/><Relationship Id="rId5" Type="http://schemas.openxmlformats.org/officeDocument/2006/relationships/tags" Target="../tags/tag228.xml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227.xml"/><Relationship Id="rId39" Type="http://schemas.openxmlformats.org/officeDocument/2006/relationships/tags" Target="../tags/tag254.xml"/><Relationship Id="rId38" Type="http://schemas.openxmlformats.org/officeDocument/2006/relationships/tags" Target="../tags/tag253.xml"/><Relationship Id="rId37" Type="http://schemas.openxmlformats.org/officeDocument/2006/relationships/tags" Target="../tags/tag252.xml"/><Relationship Id="rId36" Type="http://schemas.openxmlformats.org/officeDocument/2006/relationships/tags" Target="../tags/tag251.xml"/><Relationship Id="rId35" Type="http://schemas.openxmlformats.org/officeDocument/2006/relationships/tags" Target="../tags/tag250.xml"/><Relationship Id="rId34" Type="http://schemas.openxmlformats.org/officeDocument/2006/relationships/tags" Target="../tags/tag249.xml"/><Relationship Id="rId33" Type="http://schemas.openxmlformats.org/officeDocument/2006/relationships/tags" Target="../tags/tag248.xml"/><Relationship Id="rId32" Type="http://schemas.openxmlformats.org/officeDocument/2006/relationships/tags" Target="../tags/tag247.xml"/><Relationship Id="rId31" Type="http://schemas.openxmlformats.org/officeDocument/2006/relationships/tags" Target="../tags/tag246.xml"/><Relationship Id="rId30" Type="http://schemas.openxmlformats.org/officeDocument/2006/relationships/tags" Target="../tags/tag245.xml"/><Relationship Id="rId3" Type="http://schemas.openxmlformats.org/officeDocument/2006/relationships/image" Target="../media/image53.jpeg"/><Relationship Id="rId29" Type="http://schemas.openxmlformats.org/officeDocument/2006/relationships/tags" Target="../tags/tag244.xml"/><Relationship Id="rId28" Type="http://schemas.openxmlformats.org/officeDocument/2006/relationships/tags" Target="../tags/tag243.xml"/><Relationship Id="rId27" Type="http://schemas.openxmlformats.org/officeDocument/2006/relationships/image" Target="../media/image59.svg"/><Relationship Id="rId26" Type="http://schemas.openxmlformats.org/officeDocument/2006/relationships/image" Target="../media/image58.png"/><Relationship Id="rId25" Type="http://schemas.openxmlformats.org/officeDocument/2006/relationships/tags" Target="../tags/tag242.xml"/><Relationship Id="rId24" Type="http://schemas.openxmlformats.org/officeDocument/2006/relationships/tags" Target="../tags/tag241.xml"/><Relationship Id="rId23" Type="http://schemas.openxmlformats.org/officeDocument/2006/relationships/tags" Target="../tags/tag240.xml"/><Relationship Id="rId22" Type="http://schemas.openxmlformats.org/officeDocument/2006/relationships/tags" Target="../tags/tag239.xml"/><Relationship Id="rId21" Type="http://schemas.openxmlformats.org/officeDocument/2006/relationships/image" Target="../media/image57.svg"/><Relationship Id="rId20" Type="http://schemas.openxmlformats.org/officeDocument/2006/relationships/image" Target="../media/image56.png"/><Relationship Id="rId2" Type="http://schemas.openxmlformats.org/officeDocument/2006/relationships/tags" Target="../tags/tag226.xml"/><Relationship Id="rId19" Type="http://schemas.openxmlformats.org/officeDocument/2006/relationships/tags" Target="../tags/tag238.xml"/><Relationship Id="rId18" Type="http://schemas.openxmlformats.org/officeDocument/2006/relationships/tags" Target="../tags/tag237.xml"/><Relationship Id="rId17" Type="http://schemas.openxmlformats.org/officeDocument/2006/relationships/tags" Target="../tags/tag236.xml"/><Relationship Id="rId16" Type="http://schemas.openxmlformats.org/officeDocument/2006/relationships/tags" Target="../tags/tag235.xml"/><Relationship Id="rId15" Type="http://schemas.openxmlformats.org/officeDocument/2006/relationships/image" Target="../media/image13.svg"/><Relationship Id="rId14" Type="http://schemas.openxmlformats.org/officeDocument/2006/relationships/image" Target="../media/image12.png"/><Relationship Id="rId13" Type="http://schemas.openxmlformats.org/officeDocument/2006/relationships/tags" Target="../tags/tag234.xml"/><Relationship Id="rId12" Type="http://schemas.openxmlformats.org/officeDocument/2006/relationships/tags" Target="../tags/tag233.xml"/><Relationship Id="rId11" Type="http://schemas.openxmlformats.org/officeDocument/2006/relationships/tags" Target="../tags/tag232.xml"/><Relationship Id="rId10" Type="http://schemas.openxmlformats.org/officeDocument/2006/relationships/tags" Target="../tags/tag231.xml"/><Relationship Id="rId1" Type="http://schemas.openxmlformats.org/officeDocument/2006/relationships/tags" Target="../tags/tag225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2" Type="http://schemas.openxmlformats.org/officeDocument/2006/relationships/slideLayout" Target="../slideLayouts/slideLayout12.xml"/><Relationship Id="rId11" Type="http://schemas.openxmlformats.org/officeDocument/2006/relationships/image" Target="../media/image60.svg"/><Relationship Id="rId10" Type="http://schemas.openxmlformats.org/officeDocument/2006/relationships/image" Target="../media/image5.png"/><Relationship Id="rId1" Type="http://schemas.openxmlformats.org/officeDocument/2006/relationships/tags" Target="../tags/tag2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04073"/>
            <a:ext cx="6038850" cy="159734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96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认识图形</a:t>
            </a:r>
            <a:r>
              <a:rPr sz="4800" b="1" spc="96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——</a:t>
            </a:r>
            <a:endParaRPr sz="4800" b="1" spc="96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800" b="1" spc="96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当数学遇见传统文化</a:t>
            </a:r>
            <a:endParaRPr sz="4800" b="1" spc="96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881438"/>
            <a:ext cx="533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发现藏在窗花、剪纸、古建筑里的图形秘密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673735" y="4779010"/>
            <a:ext cx="1599565" cy="328295"/>
          </a:xfrm>
          <a:custGeom>
            <a:avLst/>
            <a:gdLst>
              <a:gd name="sw" fmla="*/ 1 w 2519"/>
              <a:gd name="sh" fmla="*/ 1 h 517"/>
              <a:gd name="mins" fmla="min sw sh"/>
              <a:gd name="dsw" fmla="+- 0 sw mins"/>
              <a:gd name="dsh" fmla="+- 0 sh mins"/>
              <a:gd name="p0x0" fmla="*/ 258 w 2519"/>
              <a:gd name="p0y0" fmla="*/ 0 h 517"/>
              <a:gd name="p0x1" fmla="*/ 2260 w 2519"/>
              <a:gd name="p0y1" fmla="*/ 0 h 517"/>
              <a:gd name="p0x2" fmla="*/ 2403 w 2519"/>
              <a:gd name="p0y2" fmla="*/ 0 h 517"/>
              <a:gd name="p0x3" fmla="*/ 2519 w 2519"/>
              <a:gd name="p0y3" fmla="*/ 115 h 517"/>
              <a:gd name="p0x4" fmla="*/ 2519 w 2519"/>
              <a:gd name="p0y4" fmla="*/ 258 h 517"/>
              <a:gd name="p0x5" fmla="*/ 2519 w 2519"/>
              <a:gd name="p0y5" fmla="*/ 401 h 517"/>
              <a:gd name="p0x6" fmla="*/ 2403 w 2519"/>
              <a:gd name="p0y6" fmla="*/ 517 h 517"/>
              <a:gd name="p0x7" fmla="*/ 2260 w 2519"/>
              <a:gd name="p0y7" fmla="*/ 517 h 517"/>
              <a:gd name="p0x8" fmla="*/ 258 w 2519"/>
              <a:gd name="p0y8" fmla="*/ 517 h 517"/>
              <a:gd name="p0x9" fmla="*/ 115 w 2519"/>
              <a:gd name="p0y9" fmla="*/ 517 h 517"/>
              <a:gd name="p0x10" fmla="*/ 0 w 2519"/>
              <a:gd name="p0y10" fmla="*/ 401 h 517"/>
              <a:gd name="p0x11" fmla="*/ 0 w 2519"/>
              <a:gd name="p0y11" fmla="*/ 258 h 517"/>
              <a:gd name="p0x12" fmla="*/ 0 w 2519"/>
              <a:gd name="p0y12" fmla="*/ 115 h 517"/>
              <a:gd name="p0x13" fmla="*/ 115 w 2519"/>
              <a:gd name="p0y13" fmla="*/ 0 h 517"/>
              <a:gd name="p0x14" fmla="*/ 258 w 2519"/>
              <a:gd name="p0y14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2A2A">
              <a:alpha val="5882"/>
            </a:srgbClr>
          </a:solidFill>
          <a:ln w="14288" cmpd="sng">
            <a:solidFill>
              <a:srgbClr val="DCC4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814388" y="4843463"/>
            <a:ext cx="147102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 spc="72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2026</a:t>
            </a:r>
            <a:r>
              <a:rPr lang="zh-CN" altLang="en-US" sz="1200" b="1" spc="72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年</a:t>
            </a:r>
            <a:r>
              <a:rPr lang="en-US" altLang="zh-CN" sz="1200" b="1" spc="72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07</a:t>
            </a:r>
            <a:r>
              <a:rPr lang="zh-CN" altLang="en-US" sz="1200" b="1" spc="72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月</a:t>
            </a:r>
            <a:r>
              <a:rPr lang="en-US" altLang="zh-CN" sz="1200" b="1" spc="72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24</a:t>
            </a:r>
            <a:r>
              <a:rPr lang="zh-CN" altLang="en-US" sz="1200" b="1" spc="72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日</a:t>
            </a:r>
            <a:endParaRPr lang="zh-CN" altLang="en-US" sz="1200" b="1" spc="72">
              <a:solidFill>
                <a:srgbClr val="C42A2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666750" y="174307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838200" y="17621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971550" y="17716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5339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C4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DCC4B0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C42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1748790" cy="9525"/>
          </a:xfrm>
          <a:prstGeom prst="rect">
            <a:avLst/>
          </a:prstGeom>
          <a:solidFill>
            <a:srgbClr val="EADC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走进</a:t>
            </a:r>
            <a:r>
              <a:rPr sz="2100" b="1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</a:rPr>
              <a:t>角</a:t>
            </a:r>
            <a:r>
              <a:rPr sz="21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的世界</a:t>
            </a:r>
            <a:endParaRPr sz="21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5A3A"/>
                </a:solidFill>
                <a:latin typeface="汉仪正圆-75W" panose="00020600040101010101" charset="-122"/>
                <a:ea typeface="汉仪正圆-75W" panose="00020600040101010101" charset="-122"/>
              </a:rPr>
              <a:t>从生活物品中发现角，认识角的各部分</a:t>
            </a:r>
            <a:endParaRPr sz="1350">
              <a:solidFill>
                <a:srgbClr val="7A5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280098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DCC4B0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95848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C42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2958465" y="3790950"/>
            <a:ext cx="1748790" cy="9525"/>
          </a:xfrm>
          <a:prstGeom prst="rect">
            <a:avLst/>
          </a:prstGeom>
          <a:solidFill>
            <a:srgbClr val="EADC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958484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</a:rPr>
              <a:t>角</a:t>
            </a:r>
            <a:r>
              <a:rPr sz="21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的家族成员</a:t>
            </a:r>
            <a:endParaRPr sz="21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95848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5A3A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认识直角、锐角、钝角，学会比较大小</a:t>
            </a:r>
            <a:endParaRPr sz="1350">
              <a:solidFill>
                <a:srgbClr val="7A5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06412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DCC4B0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522163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C42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5221605" y="3790950"/>
            <a:ext cx="1748790" cy="9525"/>
          </a:xfrm>
          <a:prstGeom prst="rect">
            <a:avLst/>
          </a:prstGeom>
          <a:solidFill>
            <a:srgbClr val="EADC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221634" y="3936683"/>
            <a:ext cx="1748809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2100" b="1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</a:rPr>
              <a:t>长方形</a:t>
            </a:r>
            <a:r>
              <a:rPr sz="21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与正方形</a:t>
            </a:r>
            <a:endParaRPr sz="21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5221634" y="4643914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5A3A"/>
                </a:solidFill>
                <a:latin typeface="汉仪正圆-75W" panose="00020600040101010101" charset="-122"/>
                <a:ea typeface="汉仪正圆-75W" panose="00020600040101010101" charset="-122"/>
              </a:rPr>
              <a:t>动手折一折量一量，发现边和角的特征</a:t>
            </a:r>
            <a:endParaRPr sz="1350">
              <a:solidFill>
                <a:srgbClr val="7A5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732726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DCC4B0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7484793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C42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7484745" y="3790950"/>
            <a:ext cx="1748790" cy="9525"/>
          </a:xfrm>
          <a:prstGeom prst="rect">
            <a:avLst/>
          </a:prstGeom>
          <a:solidFill>
            <a:srgbClr val="EADC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7484793" y="3936683"/>
            <a:ext cx="1748809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2100" b="1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</a:rPr>
              <a:t>平行四边形</a:t>
            </a:r>
            <a:r>
              <a:rPr sz="21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的奥秘</a:t>
            </a:r>
            <a:endParaRPr sz="21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7484793" y="4643914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5A3A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认识平行四边形，感受图形的可变性</a:t>
            </a:r>
            <a:endParaRPr sz="1350">
              <a:solidFill>
                <a:srgbClr val="7A5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959040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DCC4B0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747942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3600" b="1">
              <a:solidFill>
                <a:srgbClr val="C42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9747885" y="3790950"/>
            <a:ext cx="1748790" cy="9525"/>
          </a:xfrm>
          <a:prstGeom prst="rect">
            <a:avLst/>
          </a:prstGeom>
          <a:solidFill>
            <a:srgbClr val="EADC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9747942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图形</a:t>
            </a:r>
            <a:r>
              <a:rPr sz="2100" b="1">
                <a:solidFill>
                  <a:srgbClr val="C42A2A"/>
                </a:solidFill>
                <a:latin typeface="汉仪正圆-75W" panose="00020600040101010101" charset="-122"/>
                <a:ea typeface="汉仪正圆-75W" panose="00020600040101010101" charset="-122"/>
              </a:rPr>
              <a:t>变变变</a:t>
            </a:r>
            <a:endParaRPr sz="2100" b="1">
              <a:solidFill>
                <a:srgbClr val="C42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9747942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5A3A"/>
                </a:solidFill>
                <a:latin typeface="汉仪正圆-75W" panose="00020600040101010101" charset="-122"/>
                <a:ea typeface="汉仪正圆-75W" panose="00020600040101010101" charset="-122"/>
              </a:rPr>
              <a:t>拼组图形，欣赏传统纹样中的图形之美</a:t>
            </a:r>
            <a:endParaRPr sz="1350">
              <a:solidFill>
                <a:srgbClr val="7A5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348990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走进角的世界</a:t>
            </a:r>
            <a:endParaRPr sz="4200" b="1" spc="84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719638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生活中处处藏着角，你发现了吗？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认识角的顶点、边，学会画角和标记角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514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19150" y="15284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42975" y="15335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9002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2A2A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9000" b="1">
              <a:solidFill>
                <a:srgbClr val="C42A2A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57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发现生活中的角</a:t>
            </a:r>
            <a:endParaRPr sz="30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8fdb1e91-8745-11f1-a609-9ea880c2c4d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58" r="1159"/>
          <a:stretch>
            <a:fillRect/>
          </a:stretch>
        </p:blipFill>
        <p:spPr>
          <a:xfrm>
            <a:off x="571500" y="1104900"/>
            <a:ext cx="323469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4" h="8460">
                <a:moveTo>
                  <a:pt x="120" y="0"/>
                </a:moveTo>
                <a:lnTo>
                  <a:pt x="4974" y="0"/>
                </a:lnTo>
                <a:cubicBezTo>
                  <a:pt x="5040" y="0"/>
                  <a:pt x="5094" y="54"/>
                  <a:pt x="5094" y="120"/>
                </a:cubicBezTo>
                <a:lnTo>
                  <a:pt x="5094" y="8340"/>
                </a:lnTo>
                <a:cubicBezTo>
                  <a:pt x="5094" y="8406"/>
                  <a:pt x="5040" y="8460"/>
                  <a:pt x="497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5" name="任意多边形 34"/>
          <p:cNvSpPr/>
          <p:nvPr>
            <p:custDataLst>
              <p:tags r:id="rId4"/>
            </p:custDataLst>
          </p:nvPr>
        </p:nvSpPr>
        <p:spPr>
          <a:xfrm>
            <a:off x="4072890" y="5995670"/>
            <a:ext cx="7547610" cy="481330"/>
          </a:xfrm>
          <a:custGeom>
            <a:avLst/>
            <a:gdLst>
              <a:gd name="sw" fmla="*/ 1 w 11885"/>
              <a:gd name="sh" fmla="*/ 1 h 757"/>
              <a:gd name="mins" fmla="min sw sh"/>
              <a:gd name="dsw" fmla="+- 0 sw mins"/>
              <a:gd name="dsh" fmla="+- 0 sh mins"/>
              <a:gd name="p0x0" fmla="*/ 120 w 11885"/>
              <a:gd name="p0y0" fmla="*/ 0 h 757"/>
              <a:gd name="p0x1" fmla="*/ 11765 w 11885"/>
              <a:gd name="p0y1" fmla="*/ 0 h 757"/>
              <a:gd name="p0x2" fmla="*/ 11832 w 11885"/>
              <a:gd name="p0y2" fmla="*/ 0 h 757"/>
              <a:gd name="p0x3" fmla="*/ 11885 w 11885"/>
              <a:gd name="p0y3" fmla="*/ 53 h 757"/>
              <a:gd name="p0x4" fmla="*/ 11885 w 11885"/>
              <a:gd name="p0y4" fmla="*/ 120 h 757"/>
              <a:gd name="p0x5" fmla="*/ 11885 w 11885"/>
              <a:gd name="p0y5" fmla="*/ 637 h 757"/>
              <a:gd name="p0x6" fmla="*/ 11885 w 11885"/>
              <a:gd name="p0y6" fmla="*/ 703 h 757"/>
              <a:gd name="p0x7" fmla="*/ 11832 w 11885"/>
              <a:gd name="p0y7" fmla="*/ 757 h 757"/>
              <a:gd name="p0x8" fmla="*/ 11765 w 11885"/>
              <a:gd name="p0y8" fmla="*/ 757 h 757"/>
              <a:gd name="p0x9" fmla="*/ 120 w 11885"/>
              <a:gd name="p0y9" fmla="*/ 757 h 757"/>
              <a:gd name="p0x10" fmla="*/ 53 w 11885"/>
              <a:gd name="p0y10" fmla="*/ 757 h 757"/>
              <a:gd name="p0x11" fmla="*/ 0 w 11885"/>
              <a:gd name="p0y11" fmla="*/ 703 h 757"/>
              <a:gd name="p0x12" fmla="*/ 0 w 11885"/>
              <a:gd name="p0y12" fmla="*/ 637 h 757"/>
              <a:gd name="p0x13" fmla="*/ 0 w 11885"/>
              <a:gd name="p0y13" fmla="*/ 120 h 757"/>
              <a:gd name="p0x14" fmla="*/ 0 w 11885"/>
              <a:gd name="p0y14" fmla="*/ 53 h 757"/>
              <a:gd name="p0x15" fmla="*/ 53 w 11885"/>
              <a:gd name="p0y15" fmla="*/ 0 h 757"/>
              <a:gd name="p0x16" fmla="*/ 120 w 11885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5"/>
            </p:custDataLst>
          </p:nvPr>
        </p:nvSpPr>
        <p:spPr>
          <a:xfrm>
            <a:off x="6322666" y="6110288"/>
            <a:ext cx="3048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生活中处处有角，只要用心观察！</a:t>
            </a:r>
            <a:endParaRPr sz="150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4077335" y="1109345"/>
            <a:ext cx="3341370" cy="4767580"/>
          </a:xfrm>
          <a:custGeom>
            <a:avLst/>
            <a:gdLst>
              <a:gd name="sw" fmla="*/ 1 w 5261"/>
              <a:gd name="sh" fmla="*/ 1 h 7507"/>
              <a:gd name="mins" fmla="min sw sh"/>
              <a:gd name="dsw" fmla="+- 0 sw mins"/>
              <a:gd name="dsh" fmla="+- 0 sh mins"/>
              <a:gd name="p0x0" fmla="*/ 120 w 5261"/>
              <a:gd name="p0y0" fmla="*/ 0 h 7507"/>
              <a:gd name="p0x1" fmla="*/ 5141 w 5261"/>
              <a:gd name="p0y1" fmla="*/ 0 h 7507"/>
              <a:gd name="p0x2" fmla="*/ 5207 w 5261"/>
              <a:gd name="p0y2" fmla="*/ 0 h 7507"/>
              <a:gd name="p0x3" fmla="*/ 5261 w 5261"/>
              <a:gd name="p0y3" fmla="*/ 53 h 7507"/>
              <a:gd name="p0x4" fmla="*/ 5261 w 5261"/>
              <a:gd name="p0y4" fmla="*/ 120 h 7507"/>
              <a:gd name="p0x5" fmla="*/ 5261 w 5261"/>
              <a:gd name="p0y5" fmla="*/ 7387 h 7507"/>
              <a:gd name="p0x6" fmla="*/ 5261 w 5261"/>
              <a:gd name="p0y6" fmla="*/ 7453 h 7507"/>
              <a:gd name="p0x7" fmla="*/ 5207 w 5261"/>
              <a:gd name="p0y7" fmla="*/ 7507 h 7507"/>
              <a:gd name="p0x8" fmla="*/ 5141 w 5261"/>
              <a:gd name="p0y8" fmla="*/ 7507 h 7507"/>
              <a:gd name="p0x9" fmla="*/ 120 w 5261"/>
              <a:gd name="p0y9" fmla="*/ 7507 h 7507"/>
              <a:gd name="p0x10" fmla="*/ 53 w 5261"/>
              <a:gd name="p0y10" fmla="*/ 7507 h 7507"/>
              <a:gd name="p0x11" fmla="*/ 0 w 5261"/>
              <a:gd name="p0y11" fmla="*/ 7453 h 7507"/>
              <a:gd name="p0x12" fmla="*/ 0 w 5261"/>
              <a:gd name="p0y12" fmla="*/ 7387 h 7507"/>
              <a:gd name="p0x13" fmla="*/ 0 w 5261"/>
              <a:gd name="p0y13" fmla="*/ 120 h 7507"/>
              <a:gd name="p0x14" fmla="*/ 0 w 5261"/>
              <a:gd name="p0y14" fmla="*/ 53 h 7507"/>
              <a:gd name="p0x15" fmla="*/ 53 w 5261"/>
              <a:gd name="p0y15" fmla="*/ 0 h 7507"/>
              <a:gd name="p0x16" fmla="*/ 120 w 5261"/>
              <a:gd name="p0y16" fmla="*/ 0 h 75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4272934" y="2210276"/>
            <a:ext cx="295066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角的构成与标记</a:t>
            </a:r>
            <a:endParaRPr sz="2100" b="1" spc="42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4272915" y="27406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5556" t="-2632" r="-5556" b="-2632"/>
          <a:stretch>
            <a:fillRect/>
          </a:stretch>
        </p:blipFill>
        <p:spPr>
          <a:xfrm>
            <a:off x="4387215" y="2854960"/>
            <a:ext cx="190500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4806334" y="2660828"/>
            <a:ext cx="18860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顶点</a:t>
            </a:r>
            <a:r>
              <a:rPr lang="en-US" altLang="zh-CN"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+ </a:t>
            </a:r>
            <a:r>
              <a:rPr lang="zh-CN" altLang="en-US"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两条边</a:t>
            </a:r>
            <a:endParaRPr lang="zh-CN" altLang="en-US"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4806334" y="2936100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一个顶点与两条边构成角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4272915" y="35071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4387215" y="3621405"/>
            <a:ext cx="190500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4806334" y="3290440"/>
            <a:ext cx="241726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小弧线标记</a:t>
            </a:r>
            <a:r>
              <a:rPr lang="en-US" altLang="zh-CN"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∠1</a:t>
            </a:r>
            <a:endParaRPr lang="en-US" altLang="zh-CN"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4806334" y="3565712"/>
            <a:ext cx="241726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角内画弧线，记作</a:t>
            </a:r>
            <a:r>
              <a:rPr lang="en-US" altLang="zh-CN"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∠1</a:t>
            </a:r>
            <a:r>
              <a:rPr lang="zh-CN" altLang="en-US"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，读作角</a:t>
            </a:r>
            <a:r>
              <a:rPr lang="en-US" altLang="zh-CN"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endParaRPr lang="en-US" altLang="zh-CN"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0"/>
            </p:custDataLst>
          </p:nvPr>
        </p:nvSpPr>
        <p:spPr>
          <a:xfrm>
            <a:off x="4272915" y="42741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4398645" y="4388485"/>
            <a:ext cx="167005" cy="1905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4806334" y="419435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用三角板画角</a:t>
            </a:r>
            <a:endParaRPr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4806334" y="4469625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描出边和顶点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6"/>
            </p:custDataLst>
          </p:nvPr>
        </p:nvSpPr>
        <p:spPr>
          <a:xfrm>
            <a:off x="7618730" y="1109345"/>
            <a:ext cx="3996690" cy="4767580"/>
          </a:xfrm>
          <a:custGeom>
            <a:avLst/>
            <a:gdLst>
              <a:gd name="sw" fmla="*/ 1 w 6294"/>
              <a:gd name="sh" fmla="*/ 1 h 7507"/>
              <a:gd name="mins" fmla="min sw sh"/>
              <a:gd name="dsw" fmla="+- 0 sw mins"/>
              <a:gd name="dsh" fmla="+- 0 sh mins"/>
              <a:gd name="p0x0" fmla="*/ 120 w 6294"/>
              <a:gd name="p0y0" fmla="*/ 0 h 7507"/>
              <a:gd name="p0x1" fmla="*/ 6174 w 6294"/>
              <a:gd name="p0y1" fmla="*/ 0 h 7507"/>
              <a:gd name="p0x2" fmla="*/ 6240 w 6294"/>
              <a:gd name="p0y2" fmla="*/ 0 h 7507"/>
              <a:gd name="p0x3" fmla="*/ 6294 w 6294"/>
              <a:gd name="p0y3" fmla="*/ 53 h 7507"/>
              <a:gd name="p0x4" fmla="*/ 6294 w 6294"/>
              <a:gd name="p0y4" fmla="*/ 120 h 7507"/>
              <a:gd name="p0x5" fmla="*/ 6294 w 6294"/>
              <a:gd name="p0y5" fmla="*/ 7387 h 7507"/>
              <a:gd name="p0x6" fmla="*/ 6294 w 6294"/>
              <a:gd name="p0y6" fmla="*/ 7453 h 7507"/>
              <a:gd name="p0x7" fmla="*/ 6240 w 6294"/>
              <a:gd name="p0y7" fmla="*/ 7507 h 7507"/>
              <a:gd name="p0x8" fmla="*/ 6174 w 6294"/>
              <a:gd name="p0y8" fmla="*/ 7507 h 7507"/>
              <a:gd name="p0x9" fmla="*/ 120 w 6294"/>
              <a:gd name="p0y9" fmla="*/ 7507 h 7507"/>
              <a:gd name="p0x10" fmla="*/ 53 w 6294"/>
              <a:gd name="p0y10" fmla="*/ 7507 h 7507"/>
              <a:gd name="p0x11" fmla="*/ 0 w 6294"/>
              <a:gd name="p0y11" fmla="*/ 7453 h 7507"/>
              <a:gd name="p0x12" fmla="*/ 0 w 6294"/>
              <a:gd name="p0y12" fmla="*/ 7387 h 7507"/>
              <a:gd name="p0x13" fmla="*/ 0 w 6294"/>
              <a:gd name="p0y13" fmla="*/ 120 h 7507"/>
              <a:gd name="p0x14" fmla="*/ 0 w 6294"/>
              <a:gd name="p0y14" fmla="*/ 53 h 7507"/>
              <a:gd name="p0x15" fmla="*/ 53 w 6294"/>
              <a:gd name="p0y15" fmla="*/ 0 h 7507"/>
              <a:gd name="p0x16" fmla="*/ 120 w 6294"/>
              <a:gd name="p0y16" fmla="*/ 0 h 75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7"/>
            </p:custDataLst>
          </p:nvPr>
        </p:nvSpPr>
        <p:spPr>
          <a:xfrm>
            <a:off x="7814148" y="2076926"/>
            <a:ext cx="360632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在身边找一找</a:t>
            </a:r>
            <a:endParaRPr sz="2100" b="1" spc="42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8"/>
            </p:custDataLst>
          </p:nvPr>
        </p:nvSpPr>
        <p:spPr>
          <a:xfrm>
            <a:off x="7813675" y="26073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632" r="-2632"/>
          <a:stretch>
            <a:fillRect/>
          </a:stretch>
        </p:blipFill>
        <p:spPr>
          <a:xfrm>
            <a:off x="7927975" y="2721610"/>
            <a:ext cx="190500" cy="1905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2"/>
            </p:custDataLst>
          </p:nvPr>
        </p:nvSpPr>
        <p:spPr>
          <a:xfrm>
            <a:off x="8347548" y="2683669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剪刀张开的两刃</a:t>
            </a:r>
            <a:endParaRPr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3"/>
            </p:custDataLst>
          </p:nvPr>
        </p:nvSpPr>
        <p:spPr>
          <a:xfrm>
            <a:off x="7813675" y="32975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7927975" y="3411855"/>
            <a:ext cx="190500" cy="1905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7"/>
            </p:custDataLst>
          </p:nvPr>
        </p:nvSpPr>
        <p:spPr>
          <a:xfrm>
            <a:off x="8347548" y="3374231"/>
            <a:ext cx="2095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钟面时针与分针的夹角</a:t>
            </a:r>
            <a:endParaRPr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8"/>
            </p:custDataLst>
          </p:nvPr>
        </p:nvSpPr>
        <p:spPr>
          <a:xfrm>
            <a:off x="7813675" y="39884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7927975" y="4102735"/>
            <a:ext cx="190500" cy="1905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42"/>
            </p:custDataLst>
          </p:nvPr>
        </p:nvSpPr>
        <p:spPr>
          <a:xfrm>
            <a:off x="8347548" y="4064794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古建筑飞檐翘角</a:t>
            </a:r>
            <a:endParaRPr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3"/>
            </p:custDataLst>
          </p:nvPr>
        </p:nvSpPr>
        <p:spPr>
          <a:xfrm>
            <a:off x="7813675" y="44742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>
            <a:fillRect/>
          </a:stretch>
        </p:blipFill>
        <p:spPr>
          <a:xfrm>
            <a:off x="7927975" y="4588510"/>
            <a:ext cx="190500" cy="1905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7"/>
            </p:custDataLst>
          </p:nvPr>
        </p:nvSpPr>
        <p:spPr>
          <a:xfrm>
            <a:off x="8347548" y="4550569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折扇扇骨之间的角</a:t>
            </a:r>
            <a:endParaRPr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348990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角的家族成员</a:t>
            </a:r>
            <a:endParaRPr sz="4200" b="1" spc="84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719638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直角、锐角、钝角，角的家族真热闹！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用三角板比一比，给角分分类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514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19150" y="15284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42975" y="15335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9002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2A2A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9000" b="1">
              <a:solidFill>
                <a:srgbClr val="C42A2A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57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给角分分类</a:t>
            </a:r>
            <a:endParaRPr sz="30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82955"/>
          </a:xfrm>
          <a:custGeom>
            <a:avLst/>
            <a:gdLst>
              <a:gd name="sw" fmla="*/ 1 w 17400"/>
              <a:gd name="sh" fmla="*/ 1 h 1233"/>
              <a:gd name="mins" fmla="min sw sh"/>
              <a:gd name="dsw" fmla="+- 0 sw mins"/>
              <a:gd name="dsh" fmla="+- 0 sh mins"/>
              <a:gd name="p0x0" fmla="*/ 120 w 17400"/>
              <a:gd name="p0y0" fmla="*/ 0 h 1233"/>
              <a:gd name="p0x1" fmla="*/ 17280 w 17400"/>
              <a:gd name="p0y1" fmla="*/ 0 h 1233"/>
              <a:gd name="p0x2" fmla="*/ 17346 w 17400"/>
              <a:gd name="p0y2" fmla="*/ 0 h 1233"/>
              <a:gd name="p0x3" fmla="*/ 17400 w 17400"/>
              <a:gd name="p0y3" fmla="*/ 53 h 1233"/>
              <a:gd name="p0x4" fmla="*/ 17400 w 17400"/>
              <a:gd name="p0y4" fmla="*/ 120 h 1233"/>
              <a:gd name="p0x5" fmla="*/ 17400 w 17400"/>
              <a:gd name="p0y5" fmla="*/ 1113 h 1233"/>
              <a:gd name="p0x6" fmla="*/ 17400 w 17400"/>
              <a:gd name="p0y6" fmla="*/ 1179 h 1233"/>
              <a:gd name="p0x7" fmla="*/ 17346 w 17400"/>
              <a:gd name="p0y7" fmla="*/ 1233 h 1233"/>
              <a:gd name="p0x8" fmla="*/ 17280 w 17400"/>
              <a:gd name="p0y8" fmla="*/ 1233 h 1233"/>
              <a:gd name="p0x9" fmla="*/ 120 w 17400"/>
              <a:gd name="p0y9" fmla="*/ 1233 h 1233"/>
              <a:gd name="p0x10" fmla="*/ 53 w 17400"/>
              <a:gd name="p0y10" fmla="*/ 1233 h 1233"/>
              <a:gd name="p0x11" fmla="*/ 0 w 17400"/>
              <a:gd name="p0y11" fmla="*/ 1179 h 1233"/>
              <a:gd name="p0x12" fmla="*/ 0 w 17400"/>
              <a:gd name="p0y12" fmla="*/ 1113 h 1233"/>
              <a:gd name="p0x13" fmla="*/ 0 w 17400"/>
              <a:gd name="p0y13" fmla="*/ 120 h 1233"/>
              <a:gd name="p0x14" fmla="*/ 0 w 17400"/>
              <a:gd name="p0y14" fmla="*/ 53 h 1233"/>
              <a:gd name="p0x15" fmla="*/ 53 w 17400"/>
              <a:gd name="p0y15" fmla="*/ 0 h 1233"/>
              <a:gd name="p0x16" fmla="*/ 120 w 17400"/>
              <a:gd name="p0y16" fmla="*/ 0 h 12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2A2A"/>
          </a:solidFill>
          <a:ln>
            <a:noFill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38282"/>
            <a:ext cx="6172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用三角板上的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直角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去比一比，就能判断一个角是什么类型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120900"/>
            <a:ext cx="5400675" cy="4351020"/>
          </a:xfrm>
          <a:custGeom>
            <a:avLst/>
            <a:gdLst>
              <a:gd name="sw" fmla="*/ 1 w 8505"/>
              <a:gd name="sh" fmla="*/ 1 h 6851"/>
              <a:gd name="mins" fmla="min sw sh"/>
              <a:gd name="dsw" fmla="+- 0 sw mins"/>
              <a:gd name="dsh" fmla="+- 0 sh mins"/>
              <a:gd name="p0x0" fmla="*/ 120 w 8505"/>
              <a:gd name="p0y0" fmla="*/ 0 h 6851"/>
              <a:gd name="p0x1" fmla="*/ 8385 w 8505"/>
              <a:gd name="p0y1" fmla="*/ 0 h 6851"/>
              <a:gd name="p0x2" fmla="*/ 8451 w 8505"/>
              <a:gd name="p0y2" fmla="*/ 0 h 6851"/>
              <a:gd name="p0x3" fmla="*/ 8505 w 8505"/>
              <a:gd name="p0y3" fmla="*/ 53 h 6851"/>
              <a:gd name="p0x4" fmla="*/ 8505 w 8505"/>
              <a:gd name="p0y4" fmla="*/ 120 h 6851"/>
              <a:gd name="p0x5" fmla="*/ 8505 w 8505"/>
              <a:gd name="p0y5" fmla="*/ 6731 h 6851"/>
              <a:gd name="p0x6" fmla="*/ 8505 w 8505"/>
              <a:gd name="p0y6" fmla="*/ 6798 h 6851"/>
              <a:gd name="p0x7" fmla="*/ 8451 w 8505"/>
              <a:gd name="p0y7" fmla="*/ 6851 h 6851"/>
              <a:gd name="p0x8" fmla="*/ 8385 w 8505"/>
              <a:gd name="p0y8" fmla="*/ 6851 h 6851"/>
              <a:gd name="p0x9" fmla="*/ 120 w 8505"/>
              <a:gd name="p0y9" fmla="*/ 6851 h 6851"/>
              <a:gd name="p0x10" fmla="*/ 53 w 8505"/>
              <a:gd name="p0y10" fmla="*/ 6851 h 6851"/>
              <a:gd name="p0x11" fmla="*/ 0 w 8505"/>
              <a:gd name="p0y11" fmla="*/ 6798 h 6851"/>
              <a:gd name="p0x12" fmla="*/ 0 w 8505"/>
              <a:gd name="p0y12" fmla="*/ 6731 h 6851"/>
              <a:gd name="p0x13" fmla="*/ 0 w 8505"/>
              <a:gd name="p0y13" fmla="*/ 120 h 6851"/>
              <a:gd name="p0x14" fmla="*/ 0 w 8505"/>
              <a:gd name="p0y14" fmla="*/ 53 h 6851"/>
              <a:gd name="p0x15" fmla="*/ 53 w 8505"/>
              <a:gd name="p0y15" fmla="*/ 0 h 6851"/>
              <a:gd name="p0x16" fmla="*/ 120 w 8505"/>
              <a:gd name="p0y16" fmla="*/ 0 h 68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300316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三种角的特点</a:t>
            </a:r>
            <a:endParaRPr sz="2100" b="1" spc="42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27641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849630" y="2825750"/>
            <a:ext cx="186055" cy="2146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228725" y="2749896"/>
            <a:ext cx="2743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直角</a:t>
            </a:r>
            <a:endParaRPr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228725" y="3025169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和三角板上的直角一样大，方方正正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34290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5000" t="-12593" r="-5000" b="-12593"/>
          <a:stretch>
            <a:fillRect/>
          </a:stretch>
        </p:blipFill>
        <p:spPr>
          <a:xfrm>
            <a:off x="838200" y="3490595"/>
            <a:ext cx="209550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228725" y="3414713"/>
            <a:ext cx="2057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锐角</a:t>
            </a:r>
            <a:endParaRPr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228725" y="3689985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比直角小，尖尖的，像针尖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771525" y="40932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7451" t="-20208" r="-7451" b="-20208"/>
          <a:stretch>
            <a:fillRect/>
          </a:stretch>
        </p:blipFill>
        <p:spPr>
          <a:xfrm>
            <a:off x="849630" y="4155440"/>
            <a:ext cx="186055" cy="2139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1228725" y="4079529"/>
            <a:ext cx="18860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钝角</a:t>
            </a:r>
            <a:endParaRPr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228725" y="4354801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比直角大，张开得宽宽的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6214745" y="2120900"/>
            <a:ext cx="5400675" cy="4351020"/>
          </a:xfrm>
          <a:custGeom>
            <a:avLst/>
            <a:gdLst>
              <a:gd name="sw" fmla="*/ 1 w 8505"/>
              <a:gd name="sh" fmla="*/ 1 h 6851"/>
              <a:gd name="mins" fmla="min sw sh"/>
              <a:gd name="dsw" fmla="+- 0 sw mins"/>
              <a:gd name="dsh" fmla="+- 0 sh mins"/>
              <a:gd name="p0x0" fmla="*/ 120 w 8505"/>
              <a:gd name="p0y0" fmla="*/ 0 h 6851"/>
              <a:gd name="p0x1" fmla="*/ 8385 w 8505"/>
              <a:gd name="p0y1" fmla="*/ 0 h 6851"/>
              <a:gd name="p0x2" fmla="*/ 8451 w 8505"/>
              <a:gd name="p0y2" fmla="*/ 0 h 6851"/>
              <a:gd name="p0x3" fmla="*/ 8505 w 8505"/>
              <a:gd name="p0y3" fmla="*/ 53 h 6851"/>
              <a:gd name="p0x4" fmla="*/ 8505 w 8505"/>
              <a:gd name="p0y4" fmla="*/ 120 h 6851"/>
              <a:gd name="p0x5" fmla="*/ 8505 w 8505"/>
              <a:gd name="p0y5" fmla="*/ 6731 h 6851"/>
              <a:gd name="p0x6" fmla="*/ 8505 w 8505"/>
              <a:gd name="p0y6" fmla="*/ 6798 h 6851"/>
              <a:gd name="p0x7" fmla="*/ 8451 w 8505"/>
              <a:gd name="p0y7" fmla="*/ 6851 h 6851"/>
              <a:gd name="p0x8" fmla="*/ 8385 w 8505"/>
              <a:gd name="p0y8" fmla="*/ 6851 h 6851"/>
              <a:gd name="p0x9" fmla="*/ 120 w 8505"/>
              <a:gd name="p0y9" fmla="*/ 6851 h 6851"/>
              <a:gd name="p0x10" fmla="*/ 53 w 8505"/>
              <a:gd name="p0y10" fmla="*/ 6851 h 6851"/>
              <a:gd name="p0x11" fmla="*/ 0 w 8505"/>
              <a:gd name="p0y11" fmla="*/ 6798 h 6851"/>
              <a:gd name="p0x12" fmla="*/ 0 w 8505"/>
              <a:gd name="p0y12" fmla="*/ 6731 h 6851"/>
              <a:gd name="p0x13" fmla="*/ 0 w 8505"/>
              <a:gd name="p0y13" fmla="*/ 120 h 6851"/>
              <a:gd name="p0x14" fmla="*/ 0 w 8505"/>
              <a:gd name="p0y14" fmla="*/ 53 h 6851"/>
              <a:gd name="p0x15" fmla="*/ 53 w 8505"/>
              <a:gd name="p0y15" fmla="*/ 0 h 6851"/>
              <a:gd name="p0x16" fmla="*/ 120 w 8505"/>
              <a:gd name="p0y16" fmla="*/ 0 h 68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6410325" y="2300316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动手做一做</a:t>
            </a:r>
            <a:endParaRPr sz="2100" b="1" spc="42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410325" y="27641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6496126" y="2812761"/>
            <a:ext cx="247497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1200" b="1">
              <a:solidFill>
                <a:srgbClr val="C42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6791325" y="2764184"/>
            <a:ext cx="1143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制作活动角</a:t>
            </a:r>
            <a:endParaRPr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6791325" y="3053744"/>
            <a:ext cx="4629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把两根小棒慢慢拉开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6410325" y="34575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6496126" y="3506153"/>
            <a:ext cx="247497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1200" b="1">
              <a:solidFill>
                <a:srgbClr val="C42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6791325" y="3457575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观察角的变化</a:t>
            </a:r>
            <a:endParaRPr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6791325" y="3747135"/>
            <a:ext cx="4629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合拢是锐角，拉开成直角是直角，继续拉开就是钝角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4"/>
            </p:custDataLst>
          </p:nvPr>
        </p:nvSpPr>
        <p:spPr>
          <a:xfrm>
            <a:off x="6410325" y="41503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6496126" y="4199544"/>
            <a:ext cx="247497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endParaRPr sz="1200" b="1">
              <a:solidFill>
                <a:srgbClr val="C42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6791325" y="4150966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标记图形中的角</a:t>
            </a:r>
            <a:endParaRPr sz="15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6791325" y="4440526"/>
            <a:ext cx="4800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在图形中分别标出不同类型的角，七巧板中也有直角和钝角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34899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长方形与正方形</a:t>
            </a:r>
            <a:endParaRPr sz="4200" b="1" spc="84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719638"/>
            <a:ext cx="4564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折一折，量一量，秘密就在你手中！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长方形对边相等四个直角，正方形四边相等四个直角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514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19150" y="15284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42975" y="15335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9002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2A2A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9000" b="1">
              <a:solidFill>
                <a:srgbClr val="C42A2A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57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长方形和正方形的秘密</a:t>
            </a:r>
            <a:endParaRPr sz="30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866775" y="1279207"/>
            <a:ext cx="48006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拿出一张纸，</a:t>
            </a:r>
            <a:r>
              <a:rPr sz="21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折一折、量一量</a:t>
            </a:r>
            <a:r>
              <a:rPr sz="21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，你发现了什么？</a:t>
            </a:r>
            <a:endParaRPr sz="21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"/>
            </p:custDataLst>
          </p:nvPr>
        </p:nvSpPr>
        <p:spPr>
          <a:xfrm>
            <a:off x="6524625" y="3441383"/>
            <a:ext cx="48006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正方形是特殊的长方形，它的</a:t>
            </a:r>
            <a:r>
              <a:rPr sz="21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四条边都一样长</a:t>
            </a:r>
            <a:r>
              <a:rPr sz="21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！</a:t>
            </a:r>
            <a:endParaRPr sz="21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5945" y="2347595"/>
            <a:ext cx="5381625" cy="4124325"/>
          </a:xfrm>
          <a:custGeom>
            <a:avLst/>
            <a:gdLst>
              <a:gd name="sw" fmla="*/ 1 w 8475"/>
              <a:gd name="sh" fmla="*/ 1 h 6495"/>
              <a:gd name="mins" fmla="min sw sh"/>
              <a:gd name="dsw" fmla="+- 0 sw mins"/>
              <a:gd name="dsh" fmla="+- 0 sh mins"/>
              <a:gd name="p0x0" fmla="*/ 120 w 8475"/>
              <a:gd name="p0y0" fmla="*/ 0 h 6495"/>
              <a:gd name="p0x1" fmla="*/ 8355 w 8475"/>
              <a:gd name="p0y1" fmla="*/ 0 h 6495"/>
              <a:gd name="p0x2" fmla="*/ 8421 w 8475"/>
              <a:gd name="p0y2" fmla="*/ 0 h 6495"/>
              <a:gd name="p0x3" fmla="*/ 8475 w 8475"/>
              <a:gd name="p0y3" fmla="*/ 53 h 6495"/>
              <a:gd name="p0x4" fmla="*/ 8475 w 8475"/>
              <a:gd name="p0y4" fmla="*/ 120 h 6495"/>
              <a:gd name="p0x5" fmla="*/ 8475 w 8475"/>
              <a:gd name="p0y5" fmla="*/ 6375 h 6495"/>
              <a:gd name="p0x6" fmla="*/ 8475 w 8475"/>
              <a:gd name="p0y6" fmla="*/ 6441 h 6495"/>
              <a:gd name="p0x7" fmla="*/ 8421 w 8475"/>
              <a:gd name="p0y7" fmla="*/ 6495 h 6495"/>
              <a:gd name="p0x8" fmla="*/ 8355 w 8475"/>
              <a:gd name="p0y8" fmla="*/ 6495 h 6495"/>
              <a:gd name="p0x9" fmla="*/ 120 w 8475"/>
              <a:gd name="p0y9" fmla="*/ 6495 h 6495"/>
              <a:gd name="p0x10" fmla="*/ 53 w 8475"/>
              <a:gd name="p0y10" fmla="*/ 6495 h 6495"/>
              <a:gd name="p0x11" fmla="*/ 0 w 8475"/>
              <a:gd name="p0y11" fmla="*/ 6441 h 6495"/>
              <a:gd name="p0x12" fmla="*/ 0 w 8475"/>
              <a:gd name="p0y12" fmla="*/ 6375 h 6495"/>
              <a:gd name="p0x13" fmla="*/ 0 w 8475"/>
              <a:gd name="p0y13" fmla="*/ 120 h 6495"/>
              <a:gd name="p0x14" fmla="*/ 0 w 8475"/>
              <a:gd name="p0y14" fmla="*/ 53 h 6495"/>
              <a:gd name="p0x15" fmla="*/ 53 w 8475"/>
              <a:gd name="p0y15" fmla="*/ 0 h 6495"/>
              <a:gd name="p0x16" fmla="*/ 120 w 8475"/>
              <a:gd name="p0y16" fmla="*/ 0 h 6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71525" y="2526983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长方形</a:t>
            </a:r>
            <a:endParaRPr sz="2100" b="1" spc="42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71525" y="30289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871220" y="3109595"/>
            <a:ext cx="21907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304925" y="3013710"/>
            <a:ext cx="18860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对边相等</a:t>
            </a:r>
            <a:endParaRPr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304925" y="3337560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上下一样长，左右一样长</a:t>
            </a:r>
            <a:endParaRPr sz="1350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771525" y="37407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871220" y="3822065"/>
            <a:ext cx="219075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1304925" y="3726151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四个直角</a:t>
            </a:r>
            <a:endParaRPr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1304925" y="4050001"/>
            <a:ext cx="93270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方方正正</a:t>
            </a:r>
            <a:endParaRPr sz="1350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6233795" y="1109345"/>
            <a:ext cx="5381625" cy="1962150"/>
          </a:xfrm>
          <a:custGeom>
            <a:avLst/>
            <a:gdLst>
              <a:gd name="sw" fmla="*/ 1 w 8475"/>
              <a:gd name="sh" fmla="*/ 1 h 3090"/>
              <a:gd name="mins" fmla="min sw sh"/>
              <a:gd name="dsw" fmla="+- 0 sw mins"/>
              <a:gd name="dsh" fmla="+- 0 sh mins"/>
              <a:gd name="p0x0" fmla="*/ 120 w 8475"/>
              <a:gd name="p0y0" fmla="*/ 0 h 3090"/>
              <a:gd name="p0x1" fmla="*/ 8355 w 8475"/>
              <a:gd name="p0y1" fmla="*/ 0 h 3090"/>
              <a:gd name="p0x2" fmla="*/ 8421 w 8475"/>
              <a:gd name="p0y2" fmla="*/ 0 h 3090"/>
              <a:gd name="p0x3" fmla="*/ 8475 w 8475"/>
              <a:gd name="p0y3" fmla="*/ 53 h 3090"/>
              <a:gd name="p0x4" fmla="*/ 8475 w 8475"/>
              <a:gd name="p0y4" fmla="*/ 120 h 3090"/>
              <a:gd name="p0x5" fmla="*/ 8475 w 8475"/>
              <a:gd name="p0y5" fmla="*/ 2970 h 3090"/>
              <a:gd name="p0x6" fmla="*/ 8475 w 8475"/>
              <a:gd name="p0y6" fmla="*/ 3036 h 3090"/>
              <a:gd name="p0x7" fmla="*/ 8421 w 8475"/>
              <a:gd name="p0y7" fmla="*/ 3090 h 3090"/>
              <a:gd name="p0x8" fmla="*/ 8355 w 8475"/>
              <a:gd name="p0y8" fmla="*/ 3090 h 3090"/>
              <a:gd name="p0x9" fmla="*/ 120 w 8475"/>
              <a:gd name="p0y9" fmla="*/ 3090 h 3090"/>
              <a:gd name="p0x10" fmla="*/ 53 w 8475"/>
              <a:gd name="p0y10" fmla="*/ 3090 h 3090"/>
              <a:gd name="p0x11" fmla="*/ 0 w 8475"/>
              <a:gd name="p0y11" fmla="*/ 3036 h 3090"/>
              <a:gd name="p0x12" fmla="*/ 0 w 8475"/>
              <a:gd name="p0y12" fmla="*/ 2970 h 3090"/>
              <a:gd name="p0x13" fmla="*/ 0 w 8475"/>
              <a:gd name="p0y13" fmla="*/ 120 h 3090"/>
              <a:gd name="p0x14" fmla="*/ 0 w 8475"/>
              <a:gd name="p0y14" fmla="*/ 53 h 3090"/>
              <a:gd name="p0x15" fmla="*/ 53 w 8475"/>
              <a:gd name="p0y15" fmla="*/ 0 h 3090"/>
              <a:gd name="p0x16" fmla="*/ 120 w 8475"/>
              <a:gd name="p0y16" fmla="*/ 0 h 30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6429375" y="1288732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正方形</a:t>
            </a:r>
            <a:endParaRPr sz="2100" b="1" spc="42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0"/>
            </p:custDataLst>
          </p:nvPr>
        </p:nvSpPr>
        <p:spPr>
          <a:xfrm>
            <a:off x="6429375" y="1790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6529070" y="1871345"/>
            <a:ext cx="219075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6962775" y="1775460"/>
            <a:ext cx="12002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四边相等</a:t>
            </a:r>
            <a:endParaRPr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6962775" y="2099310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每条边都一样长</a:t>
            </a:r>
            <a:endParaRPr sz="1350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6"/>
            </p:custDataLst>
          </p:nvPr>
        </p:nvSpPr>
        <p:spPr>
          <a:xfrm>
            <a:off x="6429375" y="24758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366" t="-2933" r="-2366" b="-2933"/>
          <a:stretch>
            <a:fillRect/>
          </a:stretch>
        </p:blipFill>
        <p:spPr>
          <a:xfrm>
            <a:off x="6483985" y="2557145"/>
            <a:ext cx="309245" cy="2520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30"/>
            </p:custDataLst>
          </p:nvPr>
        </p:nvSpPr>
        <p:spPr>
          <a:xfrm>
            <a:off x="6962775" y="2461041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四个直角</a:t>
            </a:r>
            <a:endParaRPr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233795" y="4509770"/>
            <a:ext cx="5381625" cy="1962150"/>
          </a:xfrm>
          <a:custGeom>
            <a:avLst/>
            <a:gdLst>
              <a:gd name="sw" fmla="*/ 1 w 8475"/>
              <a:gd name="sh" fmla="*/ 1 h 3090"/>
              <a:gd name="mins" fmla="min sw sh"/>
              <a:gd name="dsw" fmla="+- 0 sw mins"/>
              <a:gd name="dsh" fmla="+- 0 sh mins"/>
              <a:gd name="p0x0" fmla="*/ 120 w 8475"/>
              <a:gd name="p0y0" fmla="*/ 0 h 3090"/>
              <a:gd name="p0x1" fmla="*/ 8355 w 8475"/>
              <a:gd name="p0y1" fmla="*/ 0 h 3090"/>
              <a:gd name="p0x2" fmla="*/ 8421 w 8475"/>
              <a:gd name="p0y2" fmla="*/ 0 h 3090"/>
              <a:gd name="p0x3" fmla="*/ 8475 w 8475"/>
              <a:gd name="p0y3" fmla="*/ 53 h 3090"/>
              <a:gd name="p0x4" fmla="*/ 8475 w 8475"/>
              <a:gd name="p0y4" fmla="*/ 120 h 3090"/>
              <a:gd name="p0x5" fmla="*/ 8475 w 8475"/>
              <a:gd name="p0y5" fmla="*/ 2970 h 3090"/>
              <a:gd name="p0x6" fmla="*/ 8475 w 8475"/>
              <a:gd name="p0y6" fmla="*/ 3036 h 3090"/>
              <a:gd name="p0x7" fmla="*/ 8421 w 8475"/>
              <a:gd name="p0y7" fmla="*/ 3090 h 3090"/>
              <a:gd name="p0x8" fmla="*/ 8355 w 8475"/>
              <a:gd name="p0y8" fmla="*/ 3090 h 3090"/>
              <a:gd name="p0x9" fmla="*/ 120 w 8475"/>
              <a:gd name="p0y9" fmla="*/ 3090 h 3090"/>
              <a:gd name="p0x10" fmla="*/ 53 w 8475"/>
              <a:gd name="p0y10" fmla="*/ 3090 h 3090"/>
              <a:gd name="p0x11" fmla="*/ 0 w 8475"/>
              <a:gd name="p0y11" fmla="*/ 3036 h 3090"/>
              <a:gd name="p0x12" fmla="*/ 0 w 8475"/>
              <a:gd name="p0y12" fmla="*/ 2970 h 3090"/>
              <a:gd name="p0x13" fmla="*/ 0 w 8475"/>
              <a:gd name="p0y13" fmla="*/ 120 h 3090"/>
              <a:gd name="p0x14" fmla="*/ 0 w 8475"/>
              <a:gd name="p0y14" fmla="*/ 53 h 3090"/>
              <a:gd name="p0x15" fmla="*/ 53 w 8475"/>
              <a:gd name="p0y15" fmla="*/ 0 h 3090"/>
              <a:gd name="p0x16" fmla="*/ 120 w 8475"/>
              <a:gd name="p0y16" fmla="*/ 0 h 30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429375" y="47053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6515100" y="4785995"/>
            <a:ext cx="247650" cy="2527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6962775" y="4691063"/>
            <a:ext cx="2981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七巧板拼摆</a:t>
            </a:r>
            <a:r>
              <a:rPr lang="en-US" sz="15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 </a:t>
            </a:r>
            <a:r>
              <a:rPr lang="zh-CN" altLang="en-US" sz="15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用小棒也能摆出来</a:t>
            </a:r>
            <a:endParaRPr lang="zh-CN" altLang="en-US" sz="150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6429375" y="5238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4167" t="-3067" r="-4167" b="-3067"/>
          <a:stretch>
            <a:fillRect/>
          </a:stretch>
        </p:blipFill>
        <p:spPr>
          <a:xfrm>
            <a:off x="6515100" y="5319395"/>
            <a:ext cx="247650" cy="2527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41"/>
            </p:custDataLst>
          </p:nvPr>
        </p:nvSpPr>
        <p:spPr>
          <a:xfrm>
            <a:off x="6962775" y="5224463"/>
            <a:ext cx="3362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折纸技巧</a:t>
            </a:r>
            <a:r>
              <a:rPr lang="en-US" sz="15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 </a:t>
            </a:r>
            <a:r>
              <a:rPr lang="zh-CN" altLang="en-US" sz="15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正方形的边长等于纸的</a:t>
            </a:r>
            <a:r>
              <a:rPr sz="15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宽</a:t>
            </a:r>
            <a:endParaRPr sz="1500" b="1">
              <a:solidFill>
                <a:srgbClr val="C42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348990"/>
            <a:ext cx="488595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平行四边形的奥秘</a:t>
            </a:r>
            <a:endParaRPr sz="4200" b="1" spc="84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719638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拉一拉，看一看，什么变了什么没变？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认识平行四边形，发现生活中的平行四边形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514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19150" y="15284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42975" y="15335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9002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2A2A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9000" b="1">
              <a:solidFill>
                <a:srgbClr val="C42A2A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57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会变形的平行四边形</a:t>
            </a:r>
            <a:endParaRPr sz="30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120 w 5585"/>
              <a:gd name="p0y0" fmla="*/ 0 h 8445"/>
              <a:gd name="p0x1" fmla="*/ 5465 w 5585"/>
              <a:gd name="p0y1" fmla="*/ 0 h 8445"/>
              <a:gd name="p0x2" fmla="*/ 5531 w 5585"/>
              <a:gd name="p0y2" fmla="*/ 0 h 8445"/>
              <a:gd name="p0x3" fmla="*/ 5585 w 5585"/>
              <a:gd name="p0y3" fmla="*/ 53 h 8445"/>
              <a:gd name="p0x4" fmla="*/ 5585 w 5585"/>
              <a:gd name="p0y4" fmla="*/ 120 h 8445"/>
              <a:gd name="p0x5" fmla="*/ 5585 w 5585"/>
              <a:gd name="p0y5" fmla="*/ 8325 h 8445"/>
              <a:gd name="p0x6" fmla="*/ 5585 w 5585"/>
              <a:gd name="p0y6" fmla="*/ 8391 h 8445"/>
              <a:gd name="p0x7" fmla="*/ 5531 w 5585"/>
              <a:gd name="p0y7" fmla="*/ 8445 h 8445"/>
              <a:gd name="p0x8" fmla="*/ 5465 w 5585"/>
              <a:gd name="p0y8" fmla="*/ 8445 h 8445"/>
              <a:gd name="p0x9" fmla="*/ 120 w 5585"/>
              <a:gd name="p0y9" fmla="*/ 8445 h 8445"/>
              <a:gd name="p0x10" fmla="*/ 53 w 5585"/>
              <a:gd name="p0y10" fmla="*/ 8445 h 8445"/>
              <a:gd name="p0x11" fmla="*/ 0 w 5585"/>
              <a:gd name="p0y11" fmla="*/ 8391 h 8445"/>
              <a:gd name="p0x12" fmla="*/ 0 w 5585"/>
              <a:gd name="p0y12" fmla="*/ 8325 h 8445"/>
              <a:gd name="p0x13" fmla="*/ 0 w 5585"/>
              <a:gd name="p0y13" fmla="*/ 120 h 8445"/>
              <a:gd name="p0x14" fmla="*/ 0 w 5585"/>
              <a:gd name="p0y14" fmla="*/ 53 h 8445"/>
              <a:gd name="p0x15" fmla="*/ 53 w 5585"/>
              <a:gd name="p0y15" fmla="*/ 0 h 8445"/>
              <a:gd name="p0x16" fmla="*/ 12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9685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平行四边形的特征</a:t>
            </a:r>
            <a:endParaRPr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5970" y="1671320"/>
            <a:ext cx="1568450" cy="4600575"/>
          </a:xfrm>
          <a:custGeom>
            <a:avLst/>
            <a:gdLst>
              <a:gd name="sw" fmla="*/ 1 w 2469"/>
              <a:gd name="sh" fmla="*/ 1 h 7245"/>
              <a:gd name="mins" fmla="min sw sh"/>
              <a:gd name="dsw" fmla="+- 0 sw mins"/>
              <a:gd name="dsh" fmla="+- 0 sh mins"/>
              <a:gd name="p0x0" fmla="*/ 120 w 2469"/>
              <a:gd name="p0y0" fmla="*/ 0 h 7245"/>
              <a:gd name="p0x1" fmla="*/ 2469 w 2469"/>
              <a:gd name="p0y1" fmla="*/ 0 h 7245"/>
              <a:gd name="p0x2" fmla="*/ 2469 w 2469"/>
              <a:gd name="p0y2" fmla="*/ 7245 h 7245"/>
              <a:gd name="p0x3" fmla="*/ 120 w 2469"/>
              <a:gd name="p0y3" fmla="*/ 7245 h 7245"/>
              <a:gd name="p0x4" fmla="*/ 53 w 2469"/>
              <a:gd name="p0y4" fmla="*/ 7245 h 7245"/>
              <a:gd name="p0x5" fmla="*/ 0 w 2469"/>
              <a:gd name="p0y5" fmla="*/ 7191 h 7245"/>
              <a:gd name="p0x6" fmla="*/ 0 w 2469"/>
              <a:gd name="p0y6" fmla="*/ 7125 h 7245"/>
              <a:gd name="p0x7" fmla="*/ 0 w 2469"/>
              <a:gd name="p0y7" fmla="*/ 120 h 7245"/>
              <a:gd name="p0x8" fmla="*/ 0 w 2469"/>
              <a:gd name="p0y8" fmla="*/ 53 h 7245"/>
              <a:gd name="p0x9" fmla="*/ 53 w 2469"/>
              <a:gd name="p0y9" fmla="*/ 0 h 7245"/>
              <a:gd name="p0x10" fmla="*/ 120 w 2469"/>
              <a:gd name="p0y10" fmla="*/ 0 h 72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DE8E8"/>
          </a:solidFill>
          <a:ln w="9525" cmpd="sng">
            <a:solidFill>
              <a:srgbClr val="C42A2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95350" y="17907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8333" t="-10556" r="-8333" b="-10556"/>
          <a:stretch>
            <a:fillRect/>
          </a:stretch>
        </p:blipFill>
        <p:spPr>
          <a:xfrm>
            <a:off x="962025" y="1852295"/>
            <a:ext cx="133350" cy="1384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200150" y="1824038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7A1515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</a:t>
            </a:r>
            <a:endParaRPr sz="1200" b="1">
              <a:solidFill>
                <a:srgbClr val="7A151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895350" y="399097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5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981075" y="3906203"/>
            <a:ext cx="1219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7A1515"/>
                </a:solidFill>
                <a:latin typeface="汉仪正圆-45W" panose="00020600040101010101" charset="-122"/>
                <a:ea typeface="汉仪正圆-45W" panose="00020600040101010101" charset="-122"/>
              </a:rPr>
              <a:t>对边相等且平行</a:t>
            </a:r>
            <a:endParaRPr sz="1200" b="1">
              <a:solidFill>
                <a:srgbClr val="7A151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895350" y="421957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5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981075" y="4134803"/>
            <a:ext cx="1219352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7A1515"/>
                </a:solidFill>
                <a:latin typeface="汉仪正圆-45W" panose="00020600040101010101" charset="-122"/>
                <a:ea typeface="汉仪正圆-45W" panose="00020600040101010101" charset="-122"/>
              </a:rPr>
              <a:t>角</a:t>
            </a:r>
            <a:r>
              <a:rPr sz="1200" b="1">
                <a:solidFill>
                  <a:srgbClr val="7A1515"/>
                </a:solidFill>
                <a:latin typeface="汉仪正圆-45W" panose="00020600040101010101" charset="-122"/>
                <a:ea typeface="汉仪正圆-45W" panose="00020600040101010101" charset="-122"/>
              </a:rPr>
              <a:t>不一定是直角</a:t>
            </a:r>
            <a:endParaRPr sz="1200" b="1">
              <a:solidFill>
                <a:srgbClr val="7A151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2353945" y="1671320"/>
            <a:ext cx="1568450" cy="4600575"/>
          </a:xfrm>
          <a:custGeom>
            <a:avLst/>
            <a:gdLst>
              <a:gd name="sw" fmla="*/ 1 w 2470"/>
              <a:gd name="sh" fmla="*/ 1 h 7245"/>
              <a:gd name="mins" fmla="min sw sh"/>
              <a:gd name="dsw" fmla="+- 0 sw mins"/>
              <a:gd name="dsh" fmla="+- 0 sh mins"/>
              <a:gd name="p0x0" fmla="*/ 0 w 2470"/>
              <a:gd name="p0y0" fmla="*/ 0 h 7245"/>
              <a:gd name="p0x1" fmla="*/ 2350 w 2470"/>
              <a:gd name="p0y1" fmla="*/ 0 h 7245"/>
              <a:gd name="p0x2" fmla="*/ 2416 w 2470"/>
              <a:gd name="p0y2" fmla="*/ 0 h 7245"/>
              <a:gd name="p0x3" fmla="*/ 2470 w 2470"/>
              <a:gd name="p0y3" fmla="*/ 53 h 7245"/>
              <a:gd name="p0x4" fmla="*/ 2470 w 2470"/>
              <a:gd name="p0y4" fmla="*/ 120 h 7245"/>
              <a:gd name="p0x5" fmla="*/ 2470 w 2470"/>
              <a:gd name="p0y5" fmla="*/ 7125 h 7245"/>
              <a:gd name="p0x6" fmla="*/ 2470 w 2470"/>
              <a:gd name="p0y6" fmla="*/ 7191 h 7245"/>
              <a:gd name="p0x7" fmla="*/ 2416 w 2470"/>
              <a:gd name="p0y7" fmla="*/ 7245 h 7245"/>
              <a:gd name="p0x8" fmla="*/ 2350 w 2470"/>
              <a:gd name="p0y8" fmla="*/ 7245 h 7245"/>
              <a:gd name="p0x9" fmla="*/ 0 w 2470"/>
              <a:gd name="p0y9" fmla="*/ 7245 h 7245"/>
              <a:gd name="p0x10" fmla="*/ 0 w 2470"/>
              <a:gd name="p0y10" fmla="*/ 0 h 72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ADCC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2510790" y="17907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667" t="-16061" r="-6667" b="-16061"/>
          <a:stretch>
            <a:fillRect/>
          </a:stretch>
        </p:blipFill>
        <p:spPr>
          <a:xfrm>
            <a:off x="2585085" y="1852295"/>
            <a:ext cx="118745" cy="1384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2816200" y="1824038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长方形</a:t>
            </a:r>
            <a:endParaRPr sz="120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2510790" y="399097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5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2597125" y="3906203"/>
            <a:ext cx="1219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对边相等且平行</a:t>
            </a:r>
            <a:endParaRPr sz="1200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2510790" y="421957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5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2597125" y="4134803"/>
            <a:ext cx="10668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四个都是直角</a:t>
            </a:r>
            <a:endParaRPr sz="1200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2177415" y="3800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/>
          </a:solidFill>
          <a:ln>
            <a:noFill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2249170" y="3871595"/>
            <a:ext cx="35306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VS</a:t>
            </a:r>
            <a:endParaRPr sz="120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43224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120 w 5585"/>
              <a:gd name="p0y0" fmla="*/ 0 h 8445"/>
              <a:gd name="p0x1" fmla="*/ 5465 w 5585"/>
              <a:gd name="p0y1" fmla="*/ 0 h 8445"/>
              <a:gd name="p0x2" fmla="*/ 5531 w 5585"/>
              <a:gd name="p0y2" fmla="*/ 0 h 8445"/>
              <a:gd name="p0x3" fmla="*/ 5585 w 5585"/>
              <a:gd name="p0y3" fmla="*/ 53 h 8445"/>
              <a:gd name="p0x4" fmla="*/ 5585 w 5585"/>
              <a:gd name="p0y4" fmla="*/ 120 h 8445"/>
              <a:gd name="p0x5" fmla="*/ 5585 w 5585"/>
              <a:gd name="p0y5" fmla="*/ 8325 h 8445"/>
              <a:gd name="p0x6" fmla="*/ 5585 w 5585"/>
              <a:gd name="p0y6" fmla="*/ 8391 h 8445"/>
              <a:gd name="p0x7" fmla="*/ 5531 w 5585"/>
              <a:gd name="p0y7" fmla="*/ 8445 h 8445"/>
              <a:gd name="p0x8" fmla="*/ 5465 w 5585"/>
              <a:gd name="p0y8" fmla="*/ 8445 h 8445"/>
              <a:gd name="p0x9" fmla="*/ 120 w 5585"/>
              <a:gd name="p0y9" fmla="*/ 8445 h 8445"/>
              <a:gd name="p0x10" fmla="*/ 53 w 5585"/>
              <a:gd name="p0y10" fmla="*/ 8445 h 8445"/>
              <a:gd name="p0x11" fmla="*/ 0 w 5585"/>
              <a:gd name="p0y11" fmla="*/ 8391 h 8445"/>
              <a:gd name="p0x12" fmla="*/ 0 w 5585"/>
              <a:gd name="p0y12" fmla="*/ 8325 h 8445"/>
              <a:gd name="p0x13" fmla="*/ 0 w 5585"/>
              <a:gd name="p0y13" fmla="*/ 120 h 8445"/>
              <a:gd name="p0x14" fmla="*/ 0 w 5585"/>
              <a:gd name="p0y14" fmla="*/ 53 h 8445"/>
              <a:gd name="p0x15" fmla="*/ 53 w 5585"/>
              <a:gd name="p0y15" fmla="*/ 0 h 8445"/>
              <a:gd name="p0x16" fmla="*/ 12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45180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4259" t="-3651" r="-4259" b="-3651"/>
          <a:stretch>
            <a:fillRect/>
          </a:stretch>
        </p:blipFill>
        <p:spPr>
          <a:xfrm>
            <a:off x="4596130" y="1366520"/>
            <a:ext cx="186055" cy="2146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1"/>
            </p:custDataLst>
          </p:nvPr>
        </p:nvSpPr>
        <p:spPr>
          <a:xfrm>
            <a:off x="4937151" y="1318260"/>
            <a:ext cx="256036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拉一拉，发现了什么？</a:t>
            </a:r>
            <a:endParaRPr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4937151" y="1677352"/>
            <a:ext cx="2690070" cy="3981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2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做一个长方形框架，</a:t>
            </a:r>
            <a:r>
              <a:rPr sz="12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轻轻向右拉</a:t>
            </a:r>
            <a:r>
              <a:rPr lang="en-US" sz="12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2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形状变了，变成</a:t>
            </a:r>
            <a:r>
              <a:rPr sz="12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</a:t>
            </a:r>
            <a:endParaRPr sz="1200" b="1">
              <a:solidFill>
                <a:srgbClr val="C42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3"/>
            </p:custDataLst>
          </p:nvPr>
        </p:nvSpPr>
        <p:spPr>
          <a:xfrm>
            <a:off x="4941570" y="2109470"/>
            <a:ext cx="561975" cy="180975"/>
          </a:xfrm>
          <a:custGeom>
            <a:avLst/>
            <a:gdLst>
              <a:gd name="sw" fmla="*/ 1 w 885"/>
              <a:gd name="sh" fmla="*/ 1 h 285"/>
              <a:gd name="mins" fmla="min sw sh"/>
              <a:gd name="dsw" fmla="+- 0 sw mins"/>
              <a:gd name="dsh" fmla="+- 0 sh mins"/>
              <a:gd name="p0x0" fmla="*/ 142 w 885"/>
              <a:gd name="p0y0" fmla="*/ 0 h 285"/>
              <a:gd name="p0x1" fmla="*/ 742 w 885"/>
              <a:gd name="p0y1" fmla="*/ 0 h 285"/>
              <a:gd name="p0x2" fmla="*/ 821 w 885"/>
              <a:gd name="p0y2" fmla="*/ 0 h 285"/>
              <a:gd name="p0x3" fmla="*/ 885 w 885"/>
              <a:gd name="p0y3" fmla="*/ 63 h 285"/>
              <a:gd name="p0x4" fmla="*/ 885 w 885"/>
              <a:gd name="p0y4" fmla="*/ 142 h 285"/>
              <a:gd name="p0x5" fmla="*/ 885 w 885"/>
              <a:gd name="p0y5" fmla="*/ 221 h 285"/>
              <a:gd name="p0x6" fmla="*/ 821 w 885"/>
              <a:gd name="p0y6" fmla="*/ 285 h 285"/>
              <a:gd name="p0x7" fmla="*/ 742 w 885"/>
              <a:gd name="p0y7" fmla="*/ 285 h 285"/>
              <a:gd name="p0x8" fmla="*/ 142 w 885"/>
              <a:gd name="p0y8" fmla="*/ 285 h 285"/>
              <a:gd name="p0x9" fmla="*/ 63 w 885"/>
              <a:gd name="p0y9" fmla="*/ 285 h 285"/>
              <a:gd name="p0x10" fmla="*/ 0 w 885"/>
              <a:gd name="p0y10" fmla="*/ 221 h 285"/>
              <a:gd name="p0x11" fmla="*/ 0 w 885"/>
              <a:gd name="p0y11" fmla="*/ 142 h 285"/>
              <a:gd name="p0x12" fmla="*/ 0 w 885"/>
              <a:gd name="p0y12" fmla="*/ 63 h 285"/>
              <a:gd name="p0x13" fmla="*/ 63 w 885"/>
              <a:gd name="p0y13" fmla="*/ 0 h 285"/>
              <a:gd name="p0x14" fmla="*/ 142 w 885"/>
              <a:gd name="p0y14" fmla="*/ 0 h 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8E8"/>
          </a:solidFill>
          <a:ln w="9525" cmpd="sng">
            <a:solidFill>
              <a:srgbClr val="FDE8E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4"/>
            </p:custDataLst>
          </p:nvPr>
        </p:nvSpPr>
        <p:spPr>
          <a:xfrm>
            <a:off x="5022876" y="2123123"/>
            <a:ext cx="533476" cy="149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050">
                <a:solidFill>
                  <a:srgbClr val="7A1515"/>
                </a:solidFill>
                <a:latin typeface="汉仪正圆-45W" panose="00020600040101010101" charset="-122"/>
                <a:ea typeface="汉仪正圆-45W" panose="00020600040101010101" charset="-122"/>
              </a:rPr>
              <a:t>易变性</a:t>
            </a:r>
            <a:endParaRPr sz="1050">
              <a:solidFill>
                <a:srgbClr val="7A151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5"/>
            </p:custDataLst>
          </p:nvPr>
        </p:nvSpPr>
        <p:spPr>
          <a:xfrm>
            <a:off x="4518025" y="2371725"/>
            <a:ext cx="3155950" cy="3905250"/>
          </a:xfrm>
          <a:custGeom>
            <a:avLst/>
            <a:gdLst>
              <a:gd name="sw" fmla="*/ 1 w 4970"/>
              <a:gd name="sh" fmla="*/ 1 h 6150"/>
              <a:gd name="mins" fmla="min sw sh"/>
              <a:gd name="dsw" fmla="+- 0 sw mins"/>
              <a:gd name="dsh" fmla="+- 0 sh mins"/>
              <a:gd name="p0x0" fmla="*/ 120 w 4970"/>
              <a:gd name="p0y0" fmla="*/ 0 h 6150"/>
              <a:gd name="p0x1" fmla="*/ 4850 w 4970"/>
              <a:gd name="p0y1" fmla="*/ 0 h 6150"/>
              <a:gd name="p0x2" fmla="*/ 4916 w 4970"/>
              <a:gd name="p0y2" fmla="*/ 0 h 6150"/>
              <a:gd name="p0x3" fmla="*/ 4970 w 4970"/>
              <a:gd name="p0y3" fmla="*/ 53 h 6150"/>
              <a:gd name="p0x4" fmla="*/ 4970 w 4970"/>
              <a:gd name="p0y4" fmla="*/ 120 h 6150"/>
              <a:gd name="p0x5" fmla="*/ 4970 w 4970"/>
              <a:gd name="p0y5" fmla="*/ 6030 h 6150"/>
              <a:gd name="p0x6" fmla="*/ 4970 w 4970"/>
              <a:gd name="p0y6" fmla="*/ 6096 h 6150"/>
              <a:gd name="p0x7" fmla="*/ 4916 w 4970"/>
              <a:gd name="p0y7" fmla="*/ 6150 h 6150"/>
              <a:gd name="p0x8" fmla="*/ 4850 w 4970"/>
              <a:gd name="p0y8" fmla="*/ 6150 h 6150"/>
              <a:gd name="p0x9" fmla="*/ 120 w 4970"/>
              <a:gd name="p0y9" fmla="*/ 6150 h 6150"/>
              <a:gd name="p0x10" fmla="*/ 53 w 4970"/>
              <a:gd name="p0y10" fmla="*/ 6150 h 6150"/>
              <a:gd name="p0x11" fmla="*/ 0 w 4970"/>
              <a:gd name="p0y11" fmla="*/ 6096 h 6150"/>
              <a:gd name="p0x12" fmla="*/ 0 w 4970"/>
              <a:gd name="p0y12" fmla="*/ 6030 h 6150"/>
              <a:gd name="p0x13" fmla="*/ 0 w 4970"/>
              <a:gd name="p0y13" fmla="*/ 120 h 6150"/>
              <a:gd name="p0x14" fmla="*/ 0 w 4970"/>
              <a:gd name="p0y14" fmla="*/ 53 h 6150"/>
              <a:gd name="p0x15" fmla="*/ 53 w 4970"/>
              <a:gd name="p0y15" fmla="*/ 0 h 6150"/>
              <a:gd name="p0x16" fmla="*/ 120 w 4970"/>
              <a:gd name="p0y16" fmla="*/ 0 h 61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6"/>
            </p:custDataLst>
          </p:nvPr>
        </p:nvSpPr>
        <p:spPr>
          <a:xfrm>
            <a:off x="4632351" y="3800475"/>
            <a:ext cx="29273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核心发现</a:t>
            </a:r>
            <a:endParaRPr sz="135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7"/>
            </p:custDataLst>
          </p:nvPr>
        </p:nvSpPr>
        <p:spPr>
          <a:xfrm>
            <a:off x="4632351" y="4090988"/>
            <a:ext cx="28575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5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四条边的长短没有变</a:t>
            </a:r>
            <a:r>
              <a:rPr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sz="15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四个角的大小变了</a:t>
            </a:r>
            <a:endParaRPr sz="150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8"/>
            </p:custDataLst>
          </p:nvPr>
        </p:nvSpPr>
        <p:spPr>
          <a:xfrm>
            <a:off x="4632351" y="4649153"/>
            <a:ext cx="1981352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这就是平行四边形的</a:t>
            </a:r>
            <a:r>
              <a:rPr sz="120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易变性</a:t>
            </a:r>
            <a:endParaRPr sz="1200" b="1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9"/>
            </p:custDataLst>
          </p:nvPr>
        </p:nvSpPr>
        <p:spPr>
          <a:xfrm>
            <a:off x="80689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120 w 5585"/>
              <a:gd name="p0y0" fmla="*/ 0 h 8445"/>
              <a:gd name="p0x1" fmla="*/ 5465 w 5585"/>
              <a:gd name="p0y1" fmla="*/ 0 h 8445"/>
              <a:gd name="p0x2" fmla="*/ 5531 w 5585"/>
              <a:gd name="p0y2" fmla="*/ 0 h 8445"/>
              <a:gd name="p0x3" fmla="*/ 5585 w 5585"/>
              <a:gd name="p0y3" fmla="*/ 53 h 8445"/>
              <a:gd name="p0x4" fmla="*/ 5585 w 5585"/>
              <a:gd name="p0y4" fmla="*/ 120 h 8445"/>
              <a:gd name="p0x5" fmla="*/ 5585 w 5585"/>
              <a:gd name="p0y5" fmla="*/ 8325 h 8445"/>
              <a:gd name="p0x6" fmla="*/ 5585 w 5585"/>
              <a:gd name="p0y6" fmla="*/ 8391 h 8445"/>
              <a:gd name="p0x7" fmla="*/ 5531 w 5585"/>
              <a:gd name="p0y7" fmla="*/ 8445 h 8445"/>
              <a:gd name="p0x8" fmla="*/ 5465 w 5585"/>
              <a:gd name="p0y8" fmla="*/ 8445 h 8445"/>
              <a:gd name="p0x9" fmla="*/ 120 w 5585"/>
              <a:gd name="p0y9" fmla="*/ 8445 h 8445"/>
              <a:gd name="p0x10" fmla="*/ 53 w 5585"/>
              <a:gd name="p0y10" fmla="*/ 8445 h 8445"/>
              <a:gd name="p0x11" fmla="*/ 0 w 5585"/>
              <a:gd name="p0y11" fmla="*/ 8391 h 8445"/>
              <a:gd name="p0x12" fmla="*/ 0 w 5585"/>
              <a:gd name="p0y12" fmla="*/ 8325 h 8445"/>
              <a:gd name="p0x13" fmla="*/ 0 w 5585"/>
              <a:gd name="p0y13" fmla="*/ 120 h 8445"/>
              <a:gd name="p0x14" fmla="*/ 0 w 5585"/>
              <a:gd name="p0y14" fmla="*/ 53 h 8445"/>
              <a:gd name="p0x15" fmla="*/ 53 w 5585"/>
              <a:gd name="p0y15" fmla="*/ 0 h 8445"/>
              <a:gd name="p0x16" fmla="*/ 12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40"/>
            </p:custDataLst>
          </p:nvPr>
        </p:nvSpPr>
        <p:spPr>
          <a:xfrm>
            <a:off x="8264576" y="1289685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生活中的平行四边形</a:t>
            </a:r>
            <a:endParaRPr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1"/>
            </p:custDataLst>
          </p:nvPr>
        </p:nvSpPr>
        <p:spPr>
          <a:xfrm>
            <a:off x="8264525" y="16668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7667" t="-4167" r="-7667" b="-4167"/>
          <a:stretch>
            <a:fillRect/>
          </a:stretch>
        </p:blipFill>
        <p:spPr>
          <a:xfrm>
            <a:off x="8342630" y="1737995"/>
            <a:ext cx="109855" cy="12382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45"/>
            </p:custDataLst>
          </p:nvPr>
        </p:nvSpPr>
        <p:spPr>
          <a:xfrm>
            <a:off x="8607476" y="1653064"/>
            <a:ext cx="2286219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伸缩门与卷帘门</a:t>
            </a:r>
            <a:endParaRPr sz="135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6"/>
            </p:custDataLst>
          </p:nvPr>
        </p:nvSpPr>
        <p:spPr>
          <a:xfrm>
            <a:off x="8607476" y="1910715"/>
            <a:ext cx="2438628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学校门口的</a:t>
            </a:r>
            <a:r>
              <a:rPr sz="12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伸缩门</a:t>
            </a:r>
            <a:r>
              <a:rPr sz="12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、商店的卷帘门</a:t>
            </a:r>
            <a:endParaRPr sz="120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7"/>
            </p:custDataLst>
          </p:nvPr>
        </p:nvSpPr>
        <p:spPr>
          <a:xfrm>
            <a:off x="8264525" y="21856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7667" t="-15000" r="-7667" b="-15000"/>
          <a:stretch>
            <a:fillRect/>
          </a:stretch>
        </p:blipFill>
        <p:spPr>
          <a:xfrm>
            <a:off x="8342630" y="2257425"/>
            <a:ext cx="109855" cy="123825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51"/>
            </p:custDataLst>
          </p:nvPr>
        </p:nvSpPr>
        <p:spPr>
          <a:xfrm>
            <a:off x="8607476" y="2172176"/>
            <a:ext cx="1676552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衣架与菱形网格</a:t>
            </a:r>
            <a:endParaRPr sz="135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2"/>
            </p:custDataLst>
          </p:nvPr>
        </p:nvSpPr>
        <p:spPr>
          <a:xfrm>
            <a:off x="8607476" y="2429827"/>
            <a:ext cx="1828952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衣架、栅栏上的</a:t>
            </a:r>
            <a:r>
              <a:rPr sz="12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菱形网格</a:t>
            </a:r>
            <a:endParaRPr sz="1200" b="1">
              <a:solidFill>
                <a:srgbClr val="C42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53"/>
            </p:custDataLst>
          </p:nvPr>
        </p:nvSpPr>
        <p:spPr>
          <a:xfrm>
            <a:off x="8264525" y="27051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4167" t="-4167" r="-4167" b="-4167"/>
          <a:stretch>
            <a:fillRect/>
          </a:stretch>
        </p:blipFill>
        <p:spPr>
          <a:xfrm>
            <a:off x="8335645" y="2776220"/>
            <a:ext cx="123825" cy="123825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57"/>
            </p:custDataLst>
          </p:nvPr>
        </p:nvSpPr>
        <p:spPr>
          <a:xfrm>
            <a:off x="8607476" y="2691289"/>
            <a:ext cx="1981352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传统窗棂中的冰裂纹</a:t>
            </a:r>
            <a:endParaRPr sz="135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58"/>
            </p:custDataLst>
          </p:nvPr>
        </p:nvSpPr>
        <p:spPr>
          <a:xfrm>
            <a:off x="8607476" y="2948940"/>
            <a:ext cx="2133752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冰裂纹</a:t>
            </a:r>
            <a:r>
              <a:rPr sz="12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也有平行四边形的影子</a:t>
            </a:r>
            <a:endParaRPr sz="120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348990"/>
            <a:ext cx="325375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图形变变变</a:t>
            </a:r>
            <a:endParaRPr sz="4200" b="1" spc="84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719638"/>
            <a:ext cx="43701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用图形拼出美丽，在传统纹样中发现数学！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七巧板拼图、窗花纹样、剪纸中的图形欣赏与设计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514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19150" y="15284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42975" y="15335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9002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2A2A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9000" b="1">
              <a:solidFill>
                <a:srgbClr val="C42A2A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57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七巧板里变魔术</a:t>
            </a:r>
            <a:endParaRPr sz="30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436b8a7c-8745-11f1-a095-b6b90b9446d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5" r="1213"/>
          <a:stretch>
            <a:fillRect/>
          </a:stretch>
        </p:blipFill>
        <p:spPr>
          <a:xfrm>
            <a:off x="571500" y="1104907"/>
            <a:ext cx="7007860" cy="537208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36" h="8460">
                <a:moveTo>
                  <a:pt x="120" y="0"/>
                </a:moveTo>
                <a:lnTo>
                  <a:pt x="10916" y="0"/>
                </a:lnTo>
                <a:cubicBezTo>
                  <a:pt x="10982" y="0"/>
                  <a:pt x="11036" y="54"/>
                  <a:pt x="11036" y="120"/>
                </a:cubicBezTo>
                <a:lnTo>
                  <a:pt x="11036" y="8340"/>
                </a:lnTo>
                <a:cubicBezTo>
                  <a:pt x="11036" y="8406"/>
                  <a:pt x="10982" y="8460"/>
                  <a:pt x="10916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8" name="任意多边形 17"/>
          <p:cNvSpPr/>
          <p:nvPr>
            <p:custDataLst>
              <p:tags r:id="rId4"/>
            </p:custDataLst>
          </p:nvPr>
        </p:nvSpPr>
        <p:spPr>
          <a:xfrm>
            <a:off x="7846060" y="5486400"/>
            <a:ext cx="3773805" cy="990600"/>
          </a:xfrm>
          <a:custGeom>
            <a:avLst/>
            <a:gdLst>
              <a:gd name="sw" fmla="*/ 1 w 5942"/>
              <a:gd name="sh" fmla="*/ 1 h 1560"/>
              <a:gd name="mins" fmla="min sw sh"/>
              <a:gd name="dsw" fmla="+- 0 sw mins"/>
              <a:gd name="dsh" fmla="+- 0 sh mins"/>
              <a:gd name="p0x0" fmla="*/ 120 w 5942"/>
              <a:gd name="p0y0" fmla="*/ 0 h 1560"/>
              <a:gd name="p0x1" fmla="*/ 5822 w 5942"/>
              <a:gd name="p0y1" fmla="*/ 0 h 1560"/>
              <a:gd name="p0x2" fmla="*/ 5889 w 5942"/>
              <a:gd name="p0y2" fmla="*/ 0 h 1560"/>
              <a:gd name="p0x3" fmla="*/ 5942 w 5942"/>
              <a:gd name="p0y3" fmla="*/ 53 h 1560"/>
              <a:gd name="p0x4" fmla="*/ 5942 w 5942"/>
              <a:gd name="p0y4" fmla="*/ 120 h 1560"/>
              <a:gd name="p0x5" fmla="*/ 5942 w 5942"/>
              <a:gd name="p0y5" fmla="*/ 1440 h 1560"/>
              <a:gd name="p0x6" fmla="*/ 5942 w 5942"/>
              <a:gd name="p0y6" fmla="*/ 1506 h 1560"/>
              <a:gd name="p0x7" fmla="*/ 5889 w 5942"/>
              <a:gd name="p0y7" fmla="*/ 1560 h 1560"/>
              <a:gd name="p0x8" fmla="*/ 5822 w 5942"/>
              <a:gd name="p0y8" fmla="*/ 1560 h 1560"/>
              <a:gd name="p0x9" fmla="*/ 120 w 5942"/>
              <a:gd name="p0y9" fmla="*/ 1560 h 1560"/>
              <a:gd name="p0x10" fmla="*/ 53 w 5942"/>
              <a:gd name="p0y10" fmla="*/ 1560 h 1560"/>
              <a:gd name="p0x11" fmla="*/ 0 w 5942"/>
              <a:gd name="p0y11" fmla="*/ 1506 h 1560"/>
              <a:gd name="p0x12" fmla="*/ 0 w 5942"/>
              <a:gd name="p0y12" fmla="*/ 1440 h 1560"/>
              <a:gd name="p0x13" fmla="*/ 0 w 5942"/>
              <a:gd name="p0y13" fmla="*/ 120 h 1560"/>
              <a:gd name="p0x14" fmla="*/ 0 w 5942"/>
              <a:gd name="p0y14" fmla="*/ 53 h 1560"/>
              <a:gd name="p0x15" fmla="*/ 53 w 5942"/>
              <a:gd name="p0y15" fmla="*/ 0 h 1560"/>
              <a:gd name="p0x16" fmla="*/ 120 w 5942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5"/>
            </p:custDataLst>
          </p:nvPr>
        </p:nvSpPr>
        <p:spPr>
          <a:xfrm>
            <a:off x="8114262" y="5662613"/>
            <a:ext cx="3238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小小七巧板，变化无穷大！</a:t>
            </a:r>
            <a:r>
              <a:rPr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同一套板片能拼出上百种图案。</a:t>
            </a:r>
            <a:endParaRPr sz="150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851140" y="1109345"/>
            <a:ext cx="3764280" cy="4181475"/>
          </a:xfrm>
          <a:custGeom>
            <a:avLst/>
            <a:gdLst>
              <a:gd name="sw" fmla="*/ 1 w 5927"/>
              <a:gd name="sh" fmla="*/ 1 h 6585"/>
              <a:gd name="mins" fmla="min sw sh"/>
              <a:gd name="dsw" fmla="+- 0 sw mins"/>
              <a:gd name="dsh" fmla="+- 0 sh mins"/>
              <a:gd name="p0x0" fmla="*/ 120 w 5927"/>
              <a:gd name="p0y0" fmla="*/ 0 h 6585"/>
              <a:gd name="p0x1" fmla="*/ 5807 w 5927"/>
              <a:gd name="p0y1" fmla="*/ 0 h 6585"/>
              <a:gd name="p0x2" fmla="*/ 5874 w 5927"/>
              <a:gd name="p0y2" fmla="*/ 0 h 6585"/>
              <a:gd name="p0x3" fmla="*/ 5927 w 5927"/>
              <a:gd name="p0y3" fmla="*/ 53 h 6585"/>
              <a:gd name="p0x4" fmla="*/ 5927 w 5927"/>
              <a:gd name="p0y4" fmla="*/ 120 h 6585"/>
              <a:gd name="p0x5" fmla="*/ 5927 w 5927"/>
              <a:gd name="p0y5" fmla="*/ 6465 h 6585"/>
              <a:gd name="p0x6" fmla="*/ 5927 w 5927"/>
              <a:gd name="p0y6" fmla="*/ 6531 h 6585"/>
              <a:gd name="p0x7" fmla="*/ 5874 w 5927"/>
              <a:gd name="p0y7" fmla="*/ 6585 h 6585"/>
              <a:gd name="p0x8" fmla="*/ 5807 w 5927"/>
              <a:gd name="p0y8" fmla="*/ 6585 h 6585"/>
              <a:gd name="p0x9" fmla="*/ 120 w 5927"/>
              <a:gd name="p0y9" fmla="*/ 6585 h 6585"/>
              <a:gd name="p0x10" fmla="*/ 53 w 5927"/>
              <a:gd name="p0y10" fmla="*/ 6585 h 6585"/>
              <a:gd name="p0x11" fmla="*/ 0 w 5927"/>
              <a:gd name="p0y11" fmla="*/ 6531 h 6585"/>
              <a:gd name="p0x12" fmla="*/ 0 w 5927"/>
              <a:gd name="p0y12" fmla="*/ 6465 h 6585"/>
              <a:gd name="p0x13" fmla="*/ 0 w 5927"/>
              <a:gd name="p0y13" fmla="*/ 120 h 6585"/>
              <a:gd name="p0x14" fmla="*/ 0 w 5927"/>
              <a:gd name="p0y14" fmla="*/ 53 h 6585"/>
              <a:gd name="p0x15" fmla="*/ 53 w 5927"/>
              <a:gd name="p0y15" fmla="*/ 0 h 6585"/>
              <a:gd name="p0x16" fmla="*/ 120 w 5927"/>
              <a:gd name="p0y16" fmla="*/ 0 h 65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8046692" y="1288732"/>
            <a:ext cx="337370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七巧板</a:t>
            </a:r>
            <a:endParaRPr sz="2100" b="1" spc="42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8046085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8046692" y="1843088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中国古老的</a:t>
            </a:r>
            <a:r>
              <a:rPr sz="15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智慧玩具</a:t>
            </a:r>
            <a:r>
              <a:rPr sz="15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，由</a:t>
            </a:r>
            <a:r>
              <a:rPr sz="15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七块板</a:t>
            </a:r>
            <a:r>
              <a:rPr sz="150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组成。</a:t>
            </a:r>
            <a:endParaRPr sz="150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8046692" y="2276475"/>
            <a:ext cx="337370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动手拼一拼</a:t>
            </a:r>
            <a:endParaRPr sz="1350" b="1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8046085" y="26892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5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8180042" y="2566035"/>
            <a:ext cx="20576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用两块板拼出</a:t>
            </a:r>
            <a:r>
              <a:rPr sz="135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直角</a:t>
            </a: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和</a:t>
            </a:r>
            <a:r>
              <a:rPr sz="135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钝角</a:t>
            </a:r>
            <a:endParaRPr sz="1350" b="1">
              <a:solidFill>
                <a:srgbClr val="C42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8046085" y="30397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5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8180042" y="2916526"/>
            <a:ext cx="24005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用几块板拼出</a:t>
            </a:r>
            <a:r>
              <a:rPr sz="135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长方形</a:t>
            </a: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和</a:t>
            </a:r>
            <a:r>
              <a:rPr sz="135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正方形</a:t>
            </a:r>
            <a:endParaRPr sz="1350" b="1">
              <a:solidFill>
                <a:srgbClr val="C42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8046085" y="33902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5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8180042" y="3267018"/>
            <a:ext cx="17146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拼出一个</a:t>
            </a:r>
            <a:r>
              <a:rPr sz="135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</a:t>
            </a:r>
            <a:endParaRPr sz="1350" b="1">
              <a:solidFill>
                <a:srgbClr val="C42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纹样里的图形之美</a:t>
            </a:r>
            <a:endParaRPr sz="30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4c1c9f7a-8745-11f1-ab7f-664193acef9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5419725" cy="3693795"/>
          </a:xfrm>
          <a:custGeom>
            <a:avLst/>
            <a:gdLst>
              <a:gd name="sw" fmla="*/ 1 w 8535"/>
              <a:gd name="sh" fmla="*/ 1 h 5816"/>
              <a:gd name="mins" fmla="min sw sh"/>
              <a:gd name="dsw" fmla="+- 0 sw mins"/>
              <a:gd name="dsh" fmla="+- 0 sh mins"/>
              <a:gd name="p0x0" fmla="*/ 120 w 8535"/>
              <a:gd name="p0y0" fmla="*/ 0 h 5816"/>
              <a:gd name="p0x1" fmla="*/ 8415 w 8535"/>
              <a:gd name="p0y1" fmla="*/ 0 h 5816"/>
              <a:gd name="p0x2" fmla="*/ 8481 w 8535"/>
              <a:gd name="p0y2" fmla="*/ 0 h 5816"/>
              <a:gd name="p0x3" fmla="*/ 8535 w 8535"/>
              <a:gd name="p0y3" fmla="*/ 53 h 5816"/>
              <a:gd name="p0x4" fmla="*/ 8535 w 8535"/>
              <a:gd name="p0y4" fmla="*/ 120 h 5816"/>
              <a:gd name="p0x5" fmla="*/ 8535 w 8535"/>
              <a:gd name="p0y5" fmla="*/ 5696 h 5816"/>
              <a:gd name="p0x6" fmla="*/ 8535 w 8535"/>
              <a:gd name="p0y6" fmla="*/ 5763 h 5816"/>
              <a:gd name="p0x7" fmla="*/ 8481 w 8535"/>
              <a:gd name="p0y7" fmla="*/ 5816 h 5816"/>
              <a:gd name="p0x8" fmla="*/ 8415 w 8535"/>
              <a:gd name="p0y8" fmla="*/ 5816 h 5816"/>
              <a:gd name="p0x9" fmla="*/ 120 w 8535"/>
              <a:gd name="p0y9" fmla="*/ 5816 h 5816"/>
              <a:gd name="p0x10" fmla="*/ 53 w 8535"/>
              <a:gd name="p0y10" fmla="*/ 5816 h 5816"/>
              <a:gd name="p0x11" fmla="*/ 0 w 8535"/>
              <a:gd name="p0y11" fmla="*/ 5763 h 5816"/>
              <a:gd name="p0x12" fmla="*/ 0 w 8535"/>
              <a:gd name="p0y12" fmla="*/ 5696 h 5816"/>
              <a:gd name="p0x13" fmla="*/ 0 w 8535"/>
              <a:gd name="p0y13" fmla="*/ 120 h 5816"/>
              <a:gd name="p0x14" fmla="*/ 0 w 8535"/>
              <a:gd name="p0y14" fmla="*/ 53 h 5816"/>
              <a:gd name="p0x15" fmla="*/ 53 w 8535"/>
              <a:gd name="p0y15" fmla="*/ 0 h 5816"/>
              <a:gd name="p0x16" fmla="*/ 120 w 853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01372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找一找图形朋友</a:t>
            </a:r>
            <a:endParaRPr sz="2100" b="1" spc="42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4772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897255" y="3591560"/>
            <a:ext cx="167005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04925" y="3462347"/>
            <a:ext cx="187843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正方形</a:t>
            </a:r>
            <a:r>
              <a:rPr lang="en-US" altLang="zh-CN"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/ </a:t>
            </a:r>
            <a:r>
              <a:rPr lang="zh-CN" altLang="en-US"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长方形</a:t>
            </a:r>
            <a:endParaRPr lang="zh-CN" altLang="en-US"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304925" y="3786197"/>
            <a:ext cx="16498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四边方框与衬底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41897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897255" y="4304030"/>
            <a:ext cx="167005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304925" y="4174789"/>
            <a:ext cx="15431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锐角</a:t>
            </a:r>
            <a:r>
              <a:rPr lang="en-US" altLang="zh-CN"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/ </a:t>
            </a:r>
            <a:r>
              <a:rPr lang="zh-CN" altLang="en-US"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直角</a:t>
            </a:r>
            <a:endParaRPr lang="zh-CN" altLang="en-US"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304925" y="4498639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花瓣尖尖与边框拐角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771525" y="49022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885825" y="5016500"/>
            <a:ext cx="190500" cy="1905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1304925" y="4887230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平行四边形</a:t>
            </a:r>
            <a:endParaRPr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1304925" y="5211080"/>
            <a:ext cx="11659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冰裂纹窗棂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771525" y="56146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897255" y="5728970"/>
            <a:ext cx="167005" cy="1905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1304925" y="5599671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回纹</a:t>
            </a:r>
            <a:endParaRPr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1304925" y="5923521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连续直角寓意吉祥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0"/>
            </p:custDataLst>
          </p:nvPr>
        </p:nvSpPr>
        <p:spPr>
          <a:xfrm>
            <a:off x="6195695" y="2778125"/>
            <a:ext cx="5419725" cy="3693795"/>
          </a:xfrm>
          <a:custGeom>
            <a:avLst/>
            <a:gdLst>
              <a:gd name="sw" fmla="*/ 1 w 8535"/>
              <a:gd name="sh" fmla="*/ 1 h 5816"/>
              <a:gd name="mins" fmla="min sw sh"/>
              <a:gd name="dsw" fmla="+- 0 sw mins"/>
              <a:gd name="dsh" fmla="+- 0 sh mins"/>
              <a:gd name="p0x0" fmla="*/ 120 w 8535"/>
              <a:gd name="p0y0" fmla="*/ 0 h 5816"/>
              <a:gd name="p0x1" fmla="*/ 8415 w 8535"/>
              <a:gd name="p0y1" fmla="*/ 0 h 5816"/>
              <a:gd name="p0x2" fmla="*/ 8481 w 8535"/>
              <a:gd name="p0y2" fmla="*/ 0 h 5816"/>
              <a:gd name="p0x3" fmla="*/ 8535 w 8535"/>
              <a:gd name="p0y3" fmla="*/ 53 h 5816"/>
              <a:gd name="p0x4" fmla="*/ 8535 w 8535"/>
              <a:gd name="p0y4" fmla="*/ 120 h 5816"/>
              <a:gd name="p0x5" fmla="*/ 8535 w 8535"/>
              <a:gd name="p0y5" fmla="*/ 5696 h 5816"/>
              <a:gd name="p0x6" fmla="*/ 8535 w 8535"/>
              <a:gd name="p0y6" fmla="*/ 5763 h 5816"/>
              <a:gd name="p0x7" fmla="*/ 8481 w 8535"/>
              <a:gd name="p0y7" fmla="*/ 5816 h 5816"/>
              <a:gd name="p0x8" fmla="*/ 8415 w 8535"/>
              <a:gd name="p0y8" fmla="*/ 5816 h 5816"/>
              <a:gd name="p0x9" fmla="*/ 120 w 8535"/>
              <a:gd name="p0y9" fmla="*/ 5816 h 5816"/>
              <a:gd name="p0x10" fmla="*/ 53 w 8535"/>
              <a:gd name="p0y10" fmla="*/ 5816 h 5816"/>
              <a:gd name="p0x11" fmla="*/ 0 w 8535"/>
              <a:gd name="p0y11" fmla="*/ 5763 h 5816"/>
              <a:gd name="p0x12" fmla="*/ 0 w 8535"/>
              <a:gd name="p0y12" fmla="*/ 5696 h 5816"/>
              <a:gd name="p0x13" fmla="*/ 0 w 8535"/>
              <a:gd name="p0y13" fmla="*/ 120 h 5816"/>
              <a:gd name="p0x14" fmla="*/ 0 w 8535"/>
              <a:gd name="p0y14" fmla="*/ 53 h 5816"/>
              <a:gd name="p0x15" fmla="*/ 53 w 8535"/>
              <a:gd name="p0y15" fmla="*/ 0 h 5816"/>
              <a:gd name="p0x16" fmla="*/ 120 w 853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4"/>
          </a:solidFill>
          <a:ln w="9525" cmpd="sng">
            <a:solidFill>
              <a:srgbClr val="EADCCE"/>
            </a:solidFill>
            <a:prstDash val="solid"/>
          </a:ln>
          <a:effectLst>
            <a:outerShdw blurRad="42863" dist="9525" dir="5399999" algn="ctr" rotWithShape="0">
              <a:srgbClr val="C42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6391275" y="301372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我是小小设计师</a:t>
            </a:r>
            <a:endParaRPr sz="2100" b="1" spc="42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6391275" y="347726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3"/>
            </p:custDataLst>
          </p:nvPr>
        </p:nvSpPr>
        <p:spPr>
          <a:xfrm>
            <a:off x="6448720" y="3550929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C42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4"/>
            </p:custDataLst>
          </p:nvPr>
        </p:nvSpPr>
        <p:spPr>
          <a:xfrm>
            <a:off x="7000875" y="3567122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方格纸设计</a:t>
            </a:r>
            <a:endParaRPr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5"/>
            </p:custDataLst>
          </p:nvPr>
        </p:nvSpPr>
        <p:spPr>
          <a:xfrm>
            <a:off x="6924675" y="3995747"/>
            <a:ext cx="44958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用学过的图形设计纹样</a:t>
            </a:r>
            <a:endParaRPr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6"/>
            </p:custDataLst>
          </p:nvPr>
        </p:nvSpPr>
        <p:spPr>
          <a:xfrm>
            <a:off x="6391275" y="43992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7"/>
            </p:custDataLst>
          </p:nvPr>
        </p:nvSpPr>
        <p:spPr>
          <a:xfrm>
            <a:off x="6448720" y="4472921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42A2A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C42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8"/>
            </p:custDataLst>
          </p:nvPr>
        </p:nvSpPr>
        <p:spPr>
          <a:xfrm>
            <a:off x="7000875" y="4489114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正圆-45W" panose="00020600040101010101" charset="-122"/>
                <a:ea typeface="汉仪正圆-45W" panose="00020600040101010101" charset="-122"/>
              </a:rPr>
              <a:t>组合创造</a:t>
            </a:r>
            <a:endParaRPr b="1" spc="36">
              <a:solidFill>
                <a:srgbClr val="2C1E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9"/>
            </p:custDataLst>
          </p:nvPr>
        </p:nvSpPr>
        <p:spPr>
          <a:xfrm>
            <a:off x="6924675" y="4917739"/>
            <a:ext cx="44958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长方形</a:t>
            </a:r>
            <a:r>
              <a:rPr lang="en-US" altLang="zh-CN"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+ </a:t>
            </a:r>
            <a:r>
              <a:rPr lang="zh-CN" altLang="en-US"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正方形</a:t>
            </a:r>
            <a:r>
              <a:rPr lang="en-US" altLang="zh-CN"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+ </a:t>
            </a:r>
            <a:r>
              <a:rPr lang="zh-CN" altLang="en-US" sz="135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平行四边形组合</a:t>
            </a:r>
            <a:endParaRPr lang="zh-CN" altLang="en-US" sz="135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666750" y="21907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819150" y="220472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942975" y="22098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2625090"/>
            <a:ext cx="5334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1E12"/>
                </a:solidFill>
                <a:latin typeface="汉仪正圆-75W" panose="00020600040101010101" charset="-122"/>
                <a:ea typeface="汉仪正圆-75W" panose="00020600040101010101" charset="-122"/>
              </a:rPr>
              <a:t>图形世界，大有乾坤</a:t>
            </a:r>
            <a:endParaRPr sz="4200" b="1">
              <a:solidFill>
                <a:srgbClr val="2C1E1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666750" y="3919538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一扇窗棂藏方圆，一把剪刀见乾坤。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5A3A"/>
                </a:solidFill>
                <a:latin typeface="汉仪正圆-45W" panose="00020600040101010101" charset="-122"/>
                <a:ea typeface="汉仪正圆-45W" panose="00020600040101010101" charset="-122"/>
              </a:rPr>
              <a:t>用数学的眼睛看世界，处处都是图形的奇妙天地</a:t>
            </a:r>
            <a:endParaRPr sz="1500" spc="30">
              <a:solidFill>
                <a:srgbClr val="7A5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666750" y="23145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819150" y="23285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942975" y="23336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2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6750" y="36576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1265</Words>
  <Application>WPS 演示</Application>
  <PresentationFormat>宽屏</PresentationFormat>
  <Paragraphs>267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2026-07-24T09:53:47Z</dcterms:created>
  <dcterms:modified xsi:type="dcterms:W3CDTF">2026-07-24T09:53:47Z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D42F45A1539F0F4E2A36636AEE0A6051_41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CQdrERvvdp/8FRtJKySlu+Pfs/ycZXqDxAk7pFcOFJaeKcoEJC8nO0zlbblI1iDi89EArfCqGecLfAiTs9lflaBBfnagjPaOj3GaJbyBqj8mZ8unisz4gxUFoeD20UXRIxnmlm0iA2dMyBHMQKkCJPQslnvZgtsszTu+pJRGCcCfJDWtzm/Pbgn0fPCSg+XbCeYbOWRs72upuGlkpQdCMKKUbhqyzavpIAhAcc2eElxwgSokaJF5zw58a2v2jTLrVDdtikqwGr+95tx/K7noF0PxEum5uv47PAiCOit/5xtw//0L+aWnj1yXMUFC1ZibTvBrsTBFKoGJMTFp+RMXnQ==</vt:lpwstr>
  </property>
</Properties>
</file>