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8.svg" ContentType="image/svg+xml"/>
  <Override PartName="/ppt/media/image50.svg" ContentType="image/svg+xml"/>
  <Override PartName="/ppt/media/image52.svg" ContentType="image/svg+xml"/>
  <Override PartName="/ppt/media/image6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票数</c:v>
                </c:pt>
              </c:strCache>
            </c:strRef>
          </c:tx>
          <c:spPr>
            <a:solidFill>
              <a:scrgbClr r="78354" g="2416" b="2416">
                <a:alpha val="100000"/>
              </a:scrgbClr>
            </a:solidFill>
            <a:ln>
              <a:solidFill>
                <a:scrgbClr r="78354" g="2416" b="2416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78354" g="2416" b="2416">
                      <a:alpha val="100000"/>
                    </a:scrgbClr>
                  </a:gs>
                  <a:gs pos="100000">
                    <a:scrgbClr r="78354" g="2416" b="241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65837" g="24620" b="8438">
                      <a:alpha val="100000"/>
                    </a:scrgbClr>
                  </a:gs>
                  <a:gs pos="100000">
                    <a:scrgbClr r="65837" g="24620" b="8438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25818" g="10224" b="2416">
                      <a:alpha val="100000"/>
                    </a:scrgbClr>
                  </a:gs>
                  <a:gs pos="100000">
                    <a:scrgbClr r="25818" g="10224" b="241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rgbClr r="57112" g="10462" b="4092">
                      <a:alpha val="100000"/>
                    </a:scrgbClr>
                  </a:gs>
                  <a:gs pos="100000">
                    <a:scrgbClr r="57112" g="10462" b="409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numFmt formatCode="0&quot;票&quot;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4519" g="2315" b="103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春节</c:v>
                </c:pt>
                <c:pt idx="1">
                  <c:v>端午</c:v>
                </c:pt>
                <c:pt idx="2">
                  <c:v>中秋</c:v>
                </c:pt>
                <c:pt idx="3">
                  <c:v>元宵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5</c:v>
                </c:pt>
                <c:pt idx="2">
                  <c:v>7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00"/>
        <c:overlap val="-30"/>
        <c:axId val="506215543"/>
        <c:axId val="272323107"/>
      </c:barChart>
      <c:catAx>
        <c:axId val="506215543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78354" g="66539" b="57758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19462" g="14703" b="11193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272323107"/>
        <c:crosses val="autoZero"/>
        <c:auto val="1"/>
        <c:lblAlgn val="ctr"/>
        <c:lblOffset val="100"/>
        <c:noMultiLvlLbl val="0"/>
      </c:catAx>
      <c:valAx>
        <c:axId val="272323107"/>
        <c:scaling>
          <c:orientation val="minMax"/>
          <c:max val="10"/>
          <c:min val="0"/>
        </c:scaling>
        <c:delete val="0"/>
        <c:axPos val="l"/>
        <c:majorGridlines>
          <c:spPr>
            <a:ln w="12700" cap="flat" cmpd="sng" algn="ctr">
              <a:solidFill>
                <a:scrgbClr r="100000" g="96469" b="91310">
                  <a:alpha val="100000"/>
                </a:scrgbClr>
              </a:solidFill>
              <a:prstDash val="solid"/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19462" g="14703" b="11193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506215543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2f642cf3-74ac-49aa-9d6e-cab27c9a20c8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6.sv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31.xml"/><Relationship Id="rId21" Type="http://schemas.openxmlformats.org/officeDocument/2006/relationships/tags" Target="../tags/tag30.xml"/><Relationship Id="rId20" Type="http://schemas.openxmlformats.org/officeDocument/2006/relationships/tags" Target="../tags/tag29.xml"/><Relationship Id="rId2" Type="http://schemas.openxmlformats.org/officeDocument/2006/relationships/tags" Target="../tags/tag11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0" Type="http://schemas.openxmlformats.org/officeDocument/2006/relationships/slideLayout" Target="../slideLayouts/slideLayout7.xml"/><Relationship Id="rId3" Type="http://schemas.openxmlformats.org/officeDocument/2006/relationships/image" Target="../media/image7.jpeg"/><Relationship Id="rId29" Type="http://schemas.openxmlformats.org/officeDocument/2006/relationships/tags" Target="../tags/tag66.xml"/><Relationship Id="rId28" Type="http://schemas.openxmlformats.org/officeDocument/2006/relationships/tags" Target="../tags/tag65.xml"/><Relationship Id="rId27" Type="http://schemas.openxmlformats.org/officeDocument/2006/relationships/tags" Target="../tags/tag64.xml"/><Relationship Id="rId26" Type="http://schemas.openxmlformats.org/officeDocument/2006/relationships/tags" Target="../tags/tag63.xml"/><Relationship Id="rId25" Type="http://schemas.openxmlformats.org/officeDocument/2006/relationships/tags" Target="../tags/tag62.xml"/><Relationship Id="rId24" Type="http://schemas.openxmlformats.org/officeDocument/2006/relationships/tags" Target="../tags/tag61.xml"/><Relationship Id="rId23" Type="http://schemas.openxmlformats.org/officeDocument/2006/relationships/tags" Target="../tags/tag60.xml"/><Relationship Id="rId22" Type="http://schemas.openxmlformats.org/officeDocument/2006/relationships/tags" Target="../tags/tag59.xml"/><Relationship Id="rId21" Type="http://schemas.openxmlformats.org/officeDocument/2006/relationships/tags" Target="../tags/tag58.xml"/><Relationship Id="rId20" Type="http://schemas.openxmlformats.org/officeDocument/2006/relationships/tags" Target="../tags/tag57.xml"/><Relationship Id="rId2" Type="http://schemas.openxmlformats.org/officeDocument/2006/relationships/tags" Target="../tags/tag40.xml"/><Relationship Id="rId19" Type="http://schemas.openxmlformats.org/officeDocument/2006/relationships/tags" Target="../tags/tag56.xml"/><Relationship Id="rId18" Type="http://schemas.openxmlformats.org/officeDocument/2006/relationships/tags" Target="../tags/tag55.xml"/><Relationship Id="rId17" Type="http://schemas.openxmlformats.org/officeDocument/2006/relationships/tags" Target="../tags/tag54.xml"/><Relationship Id="rId16" Type="http://schemas.openxmlformats.org/officeDocument/2006/relationships/tags" Target="../tags/tag53.xml"/><Relationship Id="rId15" Type="http://schemas.openxmlformats.org/officeDocument/2006/relationships/tags" Target="../tags/tag52.xml"/><Relationship Id="rId14" Type="http://schemas.openxmlformats.org/officeDocument/2006/relationships/tags" Target="../tags/tag51.xml"/><Relationship Id="rId13" Type="http://schemas.openxmlformats.org/officeDocument/2006/relationships/tags" Target="../tags/tag50.xml"/><Relationship Id="rId12" Type="http://schemas.openxmlformats.org/officeDocument/2006/relationships/tags" Target="../tags/tag49.xml"/><Relationship Id="rId11" Type="http://schemas.openxmlformats.org/officeDocument/2006/relationships/tags" Target="../tags/tag48.xml"/><Relationship Id="rId10" Type="http://schemas.openxmlformats.org/officeDocument/2006/relationships/tags" Target="../tags/tag47.xml"/><Relationship Id="rId1" Type="http://schemas.openxmlformats.org/officeDocument/2006/relationships/tags" Target="../tags/tag3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3.xml"/><Relationship Id="rId8" Type="http://schemas.openxmlformats.org/officeDocument/2006/relationships/tags" Target="../tags/tag72.xml"/><Relationship Id="rId7" Type="http://schemas.openxmlformats.org/officeDocument/2006/relationships/tags" Target="../tags/tag7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83.xml"/><Relationship Id="rId20" Type="http://schemas.openxmlformats.org/officeDocument/2006/relationships/tags" Target="../tags/tag82.xml"/><Relationship Id="rId2" Type="http://schemas.openxmlformats.org/officeDocument/2006/relationships/tags" Target="../tags/tag68.xml"/><Relationship Id="rId19" Type="http://schemas.openxmlformats.org/officeDocument/2006/relationships/tags" Target="../tags/tag81.xml"/><Relationship Id="rId18" Type="http://schemas.openxmlformats.org/officeDocument/2006/relationships/tags" Target="../tags/tag80.xml"/><Relationship Id="rId17" Type="http://schemas.openxmlformats.org/officeDocument/2006/relationships/tags" Target="../tags/tag79.xml"/><Relationship Id="rId16" Type="http://schemas.openxmlformats.org/officeDocument/2006/relationships/tags" Target="../tags/tag78.xml"/><Relationship Id="rId15" Type="http://schemas.openxmlformats.org/officeDocument/2006/relationships/tags" Target="../tags/tag77.xml"/><Relationship Id="rId14" Type="http://schemas.openxmlformats.org/officeDocument/2006/relationships/tags" Target="../tags/tag76.xml"/><Relationship Id="rId13" Type="http://schemas.openxmlformats.org/officeDocument/2006/relationships/image" Target="../media/image11.svg"/><Relationship Id="rId12" Type="http://schemas.openxmlformats.org/officeDocument/2006/relationships/image" Target="../media/image10.png"/><Relationship Id="rId11" Type="http://schemas.openxmlformats.org/officeDocument/2006/relationships/tags" Target="../tags/tag75.xml"/><Relationship Id="rId10" Type="http://schemas.openxmlformats.org/officeDocument/2006/relationships/tags" Target="../tags/tag74.xml"/><Relationship Id="rId1" Type="http://schemas.openxmlformats.org/officeDocument/2006/relationships/tags" Target="../tags/tag6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8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image" Target="../media/image12.jpeg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108.xml"/><Relationship Id="rId20" Type="http://schemas.openxmlformats.org/officeDocument/2006/relationships/image" Target="../media/image14.svg"/><Relationship Id="rId2" Type="http://schemas.openxmlformats.org/officeDocument/2006/relationships/tags" Target="../tags/tag92.xml"/><Relationship Id="rId19" Type="http://schemas.openxmlformats.org/officeDocument/2006/relationships/image" Target="../media/image13.png"/><Relationship Id="rId18" Type="http://schemas.openxmlformats.org/officeDocument/2006/relationships/tags" Target="../tags/tag107.xml"/><Relationship Id="rId17" Type="http://schemas.openxmlformats.org/officeDocument/2006/relationships/tags" Target="../tags/tag106.xml"/><Relationship Id="rId16" Type="http://schemas.openxmlformats.org/officeDocument/2006/relationships/tags" Target="../tags/tag105.xml"/><Relationship Id="rId15" Type="http://schemas.openxmlformats.org/officeDocument/2006/relationships/tags" Target="../tags/tag104.xml"/><Relationship Id="rId14" Type="http://schemas.openxmlformats.org/officeDocument/2006/relationships/tags" Target="../tags/tag103.xml"/><Relationship Id="rId13" Type="http://schemas.openxmlformats.org/officeDocument/2006/relationships/tags" Target="../tags/tag102.xml"/><Relationship Id="rId12" Type="http://schemas.openxmlformats.org/officeDocument/2006/relationships/tags" Target="../tags/tag101.xml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tags" Target="../tags/tag9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17.xml"/><Relationship Id="rId8" Type="http://schemas.openxmlformats.org/officeDocument/2006/relationships/tags" Target="../tags/tag116.xml"/><Relationship Id="rId7" Type="http://schemas.openxmlformats.org/officeDocument/2006/relationships/tags" Target="../tags/tag115.xml"/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7" Type="http://schemas.openxmlformats.org/officeDocument/2006/relationships/slideLayout" Target="../slideLayouts/slideLayout7.xml"/><Relationship Id="rId36" Type="http://schemas.openxmlformats.org/officeDocument/2006/relationships/tags" Target="../tags/tag138.xml"/><Relationship Id="rId35" Type="http://schemas.openxmlformats.org/officeDocument/2006/relationships/tags" Target="../tags/tag137.xml"/><Relationship Id="rId34" Type="http://schemas.openxmlformats.org/officeDocument/2006/relationships/image" Target="../media/image20.svg"/><Relationship Id="rId33" Type="http://schemas.openxmlformats.org/officeDocument/2006/relationships/image" Target="../media/image19.png"/><Relationship Id="rId32" Type="http://schemas.openxmlformats.org/officeDocument/2006/relationships/tags" Target="../tags/tag136.xml"/><Relationship Id="rId31" Type="http://schemas.openxmlformats.org/officeDocument/2006/relationships/tags" Target="../tags/tag135.xml"/><Relationship Id="rId30" Type="http://schemas.openxmlformats.org/officeDocument/2006/relationships/tags" Target="../tags/tag134.xml"/><Relationship Id="rId3" Type="http://schemas.openxmlformats.org/officeDocument/2006/relationships/tags" Target="../tags/tag111.xml"/><Relationship Id="rId29" Type="http://schemas.openxmlformats.org/officeDocument/2006/relationships/tags" Target="../tags/tag133.xml"/><Relationship Id="rId28" Type="http://schemas.openxmlformats.org/officeDocument/2006/relationships/image" Target="../media/image18.svg"/><Relationship Id="rId27" Type="http://schemas.openxmlformats.org/officeDocument/2006/relationships/image" Target="../media/image17.png"/><Relationship Id="rId26" Type="http://schemas.openxmlformats.org/officeDocument/2006/relationships/tags" Target="../tags/tag132.xml"/><Relationship Id="rId25" Type="http://schemas.openxmlformats.org/officeDocument/2006/relationships/tags" Target="../tags/tag131.xml"/><Relationship Id="rId24" Type="http://schemas.openxmlformats.org/officeDocument/2006/relationships/tags" Target="../tags/tag130.xml"/><Relationship Id="rId23" Type="http://schemas.openxmlformats.org/officeDocument/2006/relationships/tags" Target="../tags/tag129.xml"/><Relationship Id="rId22" Type="http://schemas.openxmlformats.org/officeDocument/2006/relationships/image" Target="../media/image16.svg"/><Relationship Id="rId21" Type="http://schemas.openxmlformats.org/officeDocument/2006/relationships/image" Target="../media/image15.png"/><Relationship Id="rId20" Type="http://schemas.openxmlformats.org/officeDocument/2006/relationships/tags" Target="../tags/tag128.xml"/><Relationship Id="rId2" Type="http://schemas.openxmlformats.org/officeDocument/2006/relationships/tags" Target="../tags/tag110.xml"/><Relationship Id="rId19" Type="http://schemas.openxmlformats.org/officeDocument/2006/relationships/tags" Target="../tags/tag127.xml"/><Relationship Id="rId18" Type="http://schemas.openxmlformats.org/officeDocument/2006/relationships/tags" Target="../tags/tag126.xml"/><Relationship Id="rId17" Type="http://schemas.openxmlformats.org/officeDocument/2006/relationships/tags" Target="../tags/tag125.xml"/><Relationship Id="rId16" Type="http://schemas.openxmlformats.org/officeDocument/2006/relationships/tags" Target="../tags/tag124.xml"/><Relationship Id="rId15" Type="http://schemas.openxmlformats.org/officeDocument/2006/relationships/tags" Target="../tags/tag123.xml"/><Relationship Id="rId14" Type="http://schemas.openxmlformats.org/officeDocument/2006/relationships/tags" Target="../tags/tag122.xml"/><Relationship Id="rId13" Type="http://schemas.openxmlformats.org/officeDocument/2006/relationships/tags" Target="../tags/tag121.xml"/><Relationship Id="rId12" Type="http://schemas.openxmlformats.org/officeDocument/2006/relationships/tags" Target="../tags/tag120.xml"/><Relationship Id="rId11" Type="http://schemas.openxmlformats.org/officeDocument/2006/relationships/tags" Target="../tags/tag119.xml"/><Relationship Id="rId10" Type="http://schemas.openxmlformats.org/officeDocument/2006/relationships/tags" Target="../tags/tag118.xml"/><Relationship Id="rId1" Type="http://schemas.openxmlformats.org/officeDocument/2006/relationships/tags" Target="../tags/tag10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46.xml"/><Relationship Id="rId8" Type="http://schemas.openxmlformats.org/officeDocument/2006/relationships/tags" Target="../tags/tag145.xml"/><Relationship Id="rId7" Type="http://schemas.openxmlformats.org/officeDocument/2006/relationships/tags" Target="../tags/tag144.xml"/><Relationship Id="rId6" Type="http://schemas.openxmlformats.org/officeDocument/2006/relationships/tags" Target="../tags/tag143.xml"/><Relationship Id="rId5" Type="http://schemas.openxmlformats.org/officeDocument/2006/relationships/tags" Target="../tags/tag142.xml"/><Relationship Id="rId4" Type="http://schemas.openxmlformats.org/officeDocument/2006/relationships/tags" Target="../tags/tag141.xml"/><Relationship Id="rId3" Type="http://schemas.openxmlformats.org/officeDocument/2006/relationships/tags" Target="../tags/tag140.xml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157.xml"/><Relationship Id="rId2" Type="http://schemas.openxmlformats.org/officeDocument/2006/relationships/tags" Target="../tags/tag139.xml"/><Relationship Id="rId19" Type="http://schemas.openxmlformats.org/officeDocument/2006/relationships/tags" Target="../tags/tag156.xml"/><Relationship Id="rId18" Type="http://schemas.openxmlformats.org/officeDocument/2006/relationships/tags" Target="../tags/tag155.xml"/><Relationship Id="rId17" Type="http://schemas.openxmlformats.org/officeDocument/2006/relationships/tags" Target="../tags/tag154.xml"/><Relationship Id="rId16" Type="http://schemas.openxmlformats.org/officeDocument/2006/relationships/tags" Target="../tags/tag153.xml"/><Relationship Id="rId15" Type="http://schemas.openxmlformats.org/officeDocument/2006/relationships/tags" Target="../tags/tag152.xml"/><Relationship Id="rId14" Type="http://schemas.openxmlformats.org/officeDocument/2006/relationships/tags" Target="../tags/tag151.xml"/><Relationship Id="rId13" Type="http://schemas.openxmlformats.org/officeDocument/2006/relationships/tags" Target="../tags/tag150.xml"/><Relationship Id="rId12" Type="http://schemas.openxmlformats.org/officeDocument/2006/relationships/tags" Target="../tags/tag149.xml"/><Relationship Id="rId11" Type="http://schemas.openxmlformats.org/officeDocument/2006/relationships/tags" Target="../tags/tag148.xml"/><Relationship Id="rId10" Type="http://schemas.openxmlformats.org/officeDocument/2006/relationships/tags" Target="../tags/tag147.xml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64.xml"/><Relationship Id="rId6" Type="http://schemas.openxmlformats.org/officeDocument/2006/relationships/tags" Target="../tags/tag163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3" Type="http://schemas.openxmlformats.org/officeDocument/2006/relationships/tags" Target="../tags/tag160.xml"/><Relationship Id="rId2" Type="http://schemas.openxmlformats.org/officeDocument/2006/relationships/tags" Target="../tags/tag159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58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73.xml"/><Relationship Id="rId8" Type="http://schemas.openxmlformats.org/officeDocument/2006/relationships/tags" Target="../tags/tag172.xml"/><Relationship Id="rId7" Type="http://schemas.openxmlformats.org/officeDocument/2006/relationships/tags" Target="../tags/tag171.xml"/><Relationship Id="rId6" Type="http://schemas.openxmlformats.org/officeDocument/2006/relationships/tags" Target="../tags/tag170.xml"/><Relationship Id="rId53" Type="http://schemas.openxmlformats.org/officeDocument/2006/relationships/slideLayout" Target="../slideLayouts/slideLayout7.xml"/><Relationship Id="rId52" Type="http://schemas.openxmlformats.org/officeDocument/2006/relationships/tags" Target="../tags/tag212.xml"/><Relationship Id="rId51" Type="http://schemas.openxmlformats.org/officeDocument/2006/relationships/tags" Target="../tags/tag211.xml"/><Relationship Id="rId50" Type="http://schemas.openxmlformats.org/officeDocument/2006/relationships/tags" Target="../tags/tag210.xml"/><Relationship Id="rId5" Type="http://schemas.openxmlformats.org/officeDocument/2006/relationships/tags" Target="../tags/tag169.xml"/><Relationship Id="rId49" Type="http://schemas.openxmlformats.org/officeDocument/2006/relationships/tags" Target="../tags/tag209.xml"/><Relationship Id="rId48" Type="http://schemas.openxmlformats.org/officeDocument/2006/relationships/tags" Target="../tags/tag208.xml"/><Relationship Id="rId47" Type="http://schemas.openxmlformats.org/officeDocument/2006/relationships/tags" Target="../tags/tag207.xml"/><Relationship Id="rId46" Type="http://schemas.openxmlformats.org/officeDocument/2006/relationships/image" Target="../media/image24.svg"/><Relationship Id="rId45" Type="http://schemas.openxmlformats.org/officeDocument/2006/relationships/image" Target="../media/image23.png"/><Relationship Id="rId44" Type="http://schemas.openxmlformats.org/officeDocument/2006/relationships/tags" Target="../tags/tag206.xml"/><Relationship Id="rId43" Type="http://schemas.openxmlformats.org/officeDocument/2006/relationships/tags" Target="../tags/tag205.xml"/><Relationship Id="rId42" Type="http://schemas.openxmlformats.org/officeDocument/2006/relationships/tags" Target="../tags/tag204.xml"/><Relationship Id="rId41" Type="http://schemas.openxmlformats.org/officeDocument/2006/relationships/tags" Target="../tags/tag203.xml"/><Relationship Id="rId40" Type="http://schemas.openxmlformats.org/officeDocument/2006/relationships/image" Target="../media/image22.svg"/><Relationship Id="rId4" Type="http://schemas.openxmlformats.org/officeDocument/2006/relationships/tags" Target="../tags/tag168.xml"/><Relationship Id="rId39" Type="http://schemas.openxmlformats.org/officeDocument/2006/relationships/image" Target="../media/image21.png"/><Relationship Id="rId38" Type="http://schemas.openxmlformats.org/officeDocument/2006/relationships/tags" Target="../tags/tag202.xml"/><Relationship Id="rId37" Type="http://schemas.openxmlformats.org/officeDocument/2006/relationships/tags" Target="../tags/tag201.xml"/><Relationship Id="rId36" Type="http://schemas.openxmlformats.org/officeDocument/2006/relationships/tags" Target="../tags/tag200.xml"/><Relationship Id="rId35" Type="http://schemas.openxmlformats.org/officeDocument/2006/relationships/tags" Target="../tags/tag199.xml"/><Relationship Id="rId34" Type="http://schemas.openxmlformats.org/officeDocument/2006/relationships/tags" Target="../tags/tag198.xml"/><Relationship Id="rId33" Type="http://schemas.openxmlformats.org/officeDocument/2006/relationships/tags" Target="../tags/tag197.xml"/><Relationship Id="rId32" Type="http://schemas.openxmlformats.org/officeDocument/2006/relationships/tags" Target="../tags/tag196.xml"/><Relationship Id="rId31" Type="http://schemas.openxmlformats.org/officeDocument/2006/relationships/tags" Target="../tags/tag195.xml"/><Relationship Id="rId30" Type="http://schemas.openxmlformats.org/officeDocument/2006/relationships/tags" Target="../tags/tag194.xml"/><Relationship Id="rId3" Type="http://schemas.openxmlformats.org/officeDocument/2006/relationships/tags" Target="../tags/tag167.xml"/><Relationship Id="rId29" Type="http://schemas.openxmlformats.org/officeDocument/2006/relationships/tags" Target="../tags/tag193.xml"/><Relationship Id="rId28" Type="http://schemas.openxmlformats.org/officeDocument/2006/relationships/tags" Target="../tags/tag192.xml"/><Relationship Id="rId27" Type="http://schemas.openxmlformats.org/officeDocument/2006/relationships/tags" Target="../tags/tag191.xml"/><Relationship Id="rId26" Type="http://schemas.openxmlformats.org/officeDocument/2006/relationships/tags" Target="../tags/tag190.xml"/><Relationship Id="rId25" Type="http://schemas.openxmlformats.org/officeDocument/2006/relationships/tags" Target="../tags/tag189.xml"/><Relationship Id="rId24" Type="http://schemas.openxmlformats.org/officeDocument/2006/relationships/tags" Target="../tags/tag188.xml"/><Relationship Id="rId23" Type="http://schemas.openxmlformats.org/officeDocument/2006/relationships/tags" Target="../tags/tag187.xml"/><Relationship Id="rId22" Type="http://schemas.openxmlformats.org/officeDocument/2006/relationships/tags" Target="../tags/tag186.xml"/><Relationship Id="rId21" Type="http://schemas.openxmlformats.org/officeDocument/2006/relationships/tags" Target="../tags/tag185.xml"/><Relationship Id="rId20" Type="http://schemas.openxmlformats.org/officeDocument/2006/relationships/tags" Target="../tags/tag184.xml"/><Relationship Id="rId2" Type="http://schemas.openxmlformats.org/officeDocument/2006/relationships/tags" Target="../tags/tag166.xml"/><Relationship Id="rId19" Type="http://schemas.openxmlformats.org/officeDocument/2006/relationships/tags" Target="../tags/tag183.xml"/><Relationship Id="rId18" Type="http://schemas.openxmlformats.org/officeDocument/2006/relationships/tags" Target="../tags/tag182.xml"/><Relationship Id="rId17" Type="http://schemas.openxmlformats.org/officeDocument/2006/relationships/tags" Target="../tags/tag181.xml"/><Relationship Id="rId16" Type="http://schemas.openxmlformats.org/officeDocument/2006/relationships/tags" Target="../tags/tag180.xml"/><Relationship Id="rId15" Type="http://schemas.openxmlformats.org/officeDocument/2006/relationships/tags" Target="../tags/tag179.xml"/><Relationship Id="rId14" Type="http://schemas.openxmlformats.org/officeDocument/2006/relationships/tags" Target="../tags/tag178.xml"/><Relationship Id="rId13" Type="http://schemas.openxmlformats.org/officeDocument/2006/relationships/tags" Target="../tags/tag177.xml"/><Relationship Id="rId12" Type="http://schemas.openxmlformats.org/officeDocument/2006/relationships/tags" Target="../tags/tag176.xml"/><Relationship Id="rId11" Type="http://schemas.openxmlformats.org/officeDocument/2006/relationships/tags" Target="../tags/tag175.xml"/><Relationship Id="rId10" Type="http://schemas.openxmlformats.org/officeDocument/2006/relationships/tags" Target="../tags/tag174.xml"/><Relationship Id="rId1" Type="http://schemas.openxmlformats.org/officeDocument/2006/relationships/tags" Target="../tags/tag16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svg"/><Relationship Id="rId8" Type="http://schemas.openxmlformats.org/officeDocument/2006/relationships/image" Target="../media/image26.png"/><Relationship Id="rId7" Type="http://schemas.openxmlformats.org/officeDocument/2006/relationships/tags" Target="../tags/tag218.xml"/><Relationship Id="rId6" Type="http://schemas.openxmlformats.org/officeDocument/2006/relationships/tags" Target="../tags/tag217.xml"/><Relationship Id="rId5" Type="http://schemas.openxmlformats.org/officeDocument/2006/relationships/tags" Target="../tags/tag216.xml"/><Relationship Id="rId4" Type="http://schemas.openxmlformats.org/officeDocument/2006/relationships/tags" Target="../tags/tag215.xml"/><Relationship Id="rId3" Type="http://schemas.openxmlformats.org/officeDocument/2006/relationships/image" Target="../media/image25.jpeg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14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image" Target="../media/image29.svg"/><Relationship Id="rId14" Type="http://schemas.openxmlformats.org/officeDocument/2006/relationships/image" Target="../media/image28.png"/><Relationship Id="rId13" Type="http://schemas.openxmlformats.org/officeDocument/2006/relationships/tags" Target="../tags/tag222.xml"/><Relationship Id="rId12" Type="http://schemas.openxmlformats.org/officeDocument/2006/relationships/tags" Target="../tags/tag221.xml"/><Relationship Id="rId11" Type="http://schemas.openxmlformats.org/officeDocument/2006/relationships/tags" Target="../tags/tag220.xml"/><Relationship Id="rId10" Type="http://schemas.openxmlformats.org/officeDocument/2006/relationships/tags" Target="../tags/tag219.xml"/><Relationship Id="rId1" Type="http://schemas.openxmlformats.org/officeDocument/2006/relationships/tags" Target="../tags/tag21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35.xml"/><Relationship Id="rId8" Type="http://schemas.openxmlformats.org/officeDocument/2006/relationships/tags" Target="../tags/tag234.xml"/><Relationship Id="rId7" Type="http://schemas.openxmlformats.org/officeDocument/2006/relationships/tags" Target="../tags/tag233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tags" Target="../tags/tag232.xml"/><Relationship Id="rId38" Type="http://schemas.openxmlformats.org/officeDocument/2006/relationships/slideLayout" Target="../slideLayouts/slideLayout7.xml"/><Relationship Id="rId37" Type="http://schemas.openxmlformats.org/officeDocument/2006/relationships/tags" Target="../tags/tag255.xml"/><Relationship Id="rId36" Type="http://schemas.openxmlformats.org/officeDocument/2006/relationships/tags" Target="../tags/tag254.xml"/><Relationship Id="rId35" Type="http://schemas.openxmlformats.org/officeDocument/2006/relationships/image" Target="../media/image39.svg"/><Relationship Id="rId34" Type="http://schemas.openxmlformats.org/officeDocument/2006/relationships/image" Target="../media/image38.png"/><Relationship Id="rId33" Type="http://schemas.openxmlformats.org/officeDocument/2006/relationships/tags" Target="../tags/tag253.xml"/><Relationship Id="rId32" Type="http://schemas.openxmlformats.org/officeDocument/2006/relationships/tags" Target="../tags/tag252.xml"/><Relationship Id="rId31" Type="http://schemas.openxmlformats.org/officeDocument/2006/relationships/tags" Target="../tags/tag251.xml"/><Relationship Id="rId30" Type="http://schemas.openxmlformats.org/officeDocument/2006/relationships/tags" Target="../tags/tag250.xml"/><Relationship Id="rId3" Type="http://schemas.openxmlformats.org/officeDocument/2006/relationships/tags" Target="../tags/tag231.xml"/><Relationship Id="rId29" Type="http://schemas.openxmlformats.org/officeDocument/2006/relationships/image" Target="../media/image37.svg"/><Relationship Id="rId28" Type="http://schemas.openxmlformats.org/officeDocument/2006/relationships/image" Target="../media/image36.png"/><Relationship Id="rId27" Type="http://schemas.openxmlformats.org/officeDocument/2006/relationships/tags" Target="../tags/tag249.xml"/><Relationship Id="rId26" Type="http://schemas.openxmlformats.org/officeDocument/2006/relationships/tags" Target="../tags/tag248.xml"/><Relationship Id="rId25" Type="http://schemas.openxmlformats.org/officeDocument/2006/relationships/tags" Target="../tags/tag247.xml"/><Relationship Id="rId24" Type="http://schemas.openxmlformats.org/officeDocument/2006/relationships/tags" Target="../tags/tag246.xml"/><Relationship Id="rId23" Type="http://schemas.openxmlformats.org/officeDocument/2006/relationships/tags" Target="../tags/tag245.xml"/><Relationship Id="rId22" Type="http://schemas.openxmlformats.org/officeDocument/2006/relationships/image" Target="../media/image35.svg"/><Relationship Id="rId21" Type="http://schemas.openxmlformats.org/officeDocument/2006/relationships/image" Target="../media/image34.png"/><Relationship Id="rId20" Type="http://schemas.openxmlformats.org/officeDocument/2006/relationships/tags" Target="../tags/tag244.xml"/><Relationship Id="rId2" Type="http://schemas.openxmlformats.org/officeDocument/2006/relationships/tags" Target="../tags/tag230.xml"/><Relationship Id="rId19" Type="http://schemas.openxmlformats.org/officeDocument/2006/relationships/tags" Target="../tags/tag243.xml"/><Relationship Id="rId18" Type="http://schemas.openxmlformats.org/officeDocument/2006/relationships/tags" Target="../tags/tag242.xml"/><Relationship Id="rId17" Type="http://schemas.openxmlformats.org/officeDocument/2006/relationships/tags" Target="../tags/tag241.xml"/><Relationship Id="rId16" Type="http://schemas.openxmlformats.org/officeDocument/2006/relationships/tags" Target="../tags/tag240.xml"/><Relationship Id="rId15" Type="http://schemas.openxmlformats.org/officeDocument/2006/relationships/tags" Target="../tags/tag239.xml"/><Relationship Id="rId14" Type="http://schemas.openxmlformats.org/officeDocument/2006/relationships/tags" Target="../tags/tag238.xml"/><Relationship Id="rId13" Type="http://schemas.openxmlformats.org/officeDocument/2006/relationships/image" Target="../media/image33.svg"/><Relationship Id="rId12" Type="http://schemas.openxmlformats.org/officeDocument/2006/relationships/image" Target="../media/image32.png"/><Relationship Id="rId11" Type="http://schemas.openxmlformats.org/officeDocument/2006/relationships/tags" Target="../tags/tag237.xml"/><Relationship Id="rId10" Type="http://schemas.openxmlformats.org/officeDocument/2006/relationships/tags" Target="../tags/tag236.xml"/><Relationship Id="rId1" Type="http://schemas.openxmlformats.org/officeDocument/2006/relationships/tags" Target="../tags/tag22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262.xml"/><Relationship Id="rId6" Type="http://schemas.openxmlformats.org/officeDocument/2006/relationships/tags" Target="../tags/tag261.xml"/><Relationship Id="rId5" Type="http://schemas.openxmlformats.org/officeDocument/2006/relationships/tags" Target="../tags/tag260.xml"/><Relationship Id="rId4" Type="http://schemas.openxmlformats.org/officeDocument/2006/relationships/tags" Target="../tags/tag259.xml"/><Relationship Id="rId3" Type="http://schemas.openxmlformats.org/officeDocument/2006/relationships/tags" Target="../tags/tag258.xml"/><Relationship Id="rId2" Type="http://schemas.openxmlformats.org/officeDocument/2006/relationships/tags" Target="../tags/tag257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256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69.xml"/><Relationship Id="rId8" Type="http://schemas.openxmlformats.org/officeDocument/2006/relationships/image" Target="../media/image41.svg"/><Relationship Id="rId7" Type="http://schemas.openxmlformats.org/officeDocument/2006/relationships/image" Target="../media/image40.png"/><Relationship Id="rId6" Type="http://schemas.openxmlformats.org/officeDocument/2006/relationships/tags" Target="../tags/tag268.xml"/><Relationship Id="rId5" Type="http://schemas.openxmlformats.org/officeDocument/2006/relationships/tags" Target="../tags/tag267.xml"/><Relationship Id="rId4" Type="http://schemas.openxmlformats.org/officeDocument/2006/relationships/tags" Target="../tags/tag266.xml"/><Relationship Id="rId3" Type="http://schemas.openxmlformats.org/officeDocument/2006/relationships/tags" Target="../tags/tag265.xml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282.xml"/><Relationship Id="rId25" Type="http://schemas.openxmlformats.org/officeDocument/2006/relationships/tags" Target="../tags/tag281.xml"/><Relationship Id="rId24" Type="http://schemas.openxmlformats.org/officeDocument/2006/relationships/tags" Target="../tags/tag280.xml"/><Relationship Id="rId23" Type="http://schemas.openxmlformats.org/officeDocument/2006/relationships/tags" Target="../tags/tag279.xml"/><Relationship Id="rId22" Type="http://schemas.openxmlformats.org/officeDocument/2006/relationships/image" Target="../media/image45.svg"/><Relationship Id="rId21" Type="http://schemas.openxmlformats.org/officeDocument/2006/relationships/image" Target="../media/image44.png"/><Relationship Id="rId20" Type="http://schemas.openxmlformats.org/officeDocument/2006/relationships/tags" Target="../tags/tag278.xml"/><Relationship Id="rId2" Type="http://schemas.openxmlformats.org/officeDocument/2006/relationships/tags" Target="../tags/tag264.xml"/><Relationship Id="rId19" Type="http://schemas.openxmlformats.org/officeDocument/2006/relationships/tags" Target="../tags/tag277.xml"/><Relationship Id="rId18" Type="http://schemas.openxmlformats.org/officeDocument/2006/relationships/tags" Target="../tags/tag276.xml"/><Relationship Id="rId17" Type="http://schemas.openxmlformats.org/officeDocument/2006/relationships/tags" Target="../tags/tag275.xml"/><Relationship Id="rId16" Type="http://schemas.openxmlformats.org/officeDocument/2006/relationships/tags" Target="../tags/tag274.xml"/><Relationship Id="rId15" Type="http://schemas.openxmlformats.org/officeDocument/2006/relationships/image" Target="../media/image43.svg"/><Relationship Id="rId14" Type="http://schemas.openxmlformats.org/officeDocument/2006/relationships/image" Target="../media/image42.png"/><Relationship Id="rId13" Type="http://schemas.openxmlformats.org/officeDocument/2006/relationships/tags" Target="../tags/tag273.xml"/><Relationship Id="rId12" Type="http://schemas.openxmlformats.org/officeDocument/2006/relationships/tags" Target="../tags/tag272.xml"/><Relationship Id="rId11" Type="http://schemas.openxmlformats.org/officeDocument/2006/relationships/tags" Target="../tags/tag271.xml"/><Relationship Id="rId10" Type="http://schemas.openxmlformats.org/officeDocument/2006/relationships/tags" Target="../tags/tag270.xml"/><Relationship Id="rId1" Type="http://schemas.openxmlformats.org/officeDocument/2006/relationships/tags" Target="../tags/tag263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305.xml"/><Relationship Id="rId3" Type="http://schemas.openxmlformats.org/officeDocument/2006/relationships/image" Target="../media/image46.jpeg"/><Relationship Id="rId29" Type="http://schemas.openxmlformats.org/officeDocument/2006/relationships/tags" Target="../tags/tag304.xml"/><Relationship Id="rId28" Type="http://schemas.openxmlformats.org/officeDocument/2006/relationships/image" Target="../media/image52.svg"/><Relationship Id="rId27" Type="http://schemas.openxmlformats.org/officeDocument/2006/relationships/image" Target="../media/image51.png"/><Relationship Id="rId26" Type="http://schemas.openxmlformats.org/officeDocument/2006/relationships/tags" Target="../tags/tag303.xml"/><Relationship Id="rId25" Type="http://schemas.openxmlformats.org/officeDocument/2006/relationships/tags" Target="../tags/tag302.xml"/><Relationship Id="rId24" Type="http://schemas.openxmlformats.org/officeDocument/2006/relationships/tags" Target="../tags/tag301.xml"/><Relationship Id="rId23" Type="http://schemas.openxmlformats.org/officeDocument/2006/relationships/tags" Target="../tags/tag300.xml"/><Relationship Id="rId22" Type="http://schemas.openxmlformats.org/officeDocument/2006/relationships/tags" Target="../tags/tag299.xml"/><Relationship Id="rId21" Type="http://schemas.openxmlformats.org/officeDocument/2006/relationships/image" Target="../media/image50.svg"/><Relationship Id="rId20" Type="http://schemas.openxmlformats.org/officeDocument/2006/relationships/image" Target="../media/image49.png"/><Relationship Id="rId2" Type="http://schemas.openxmlformats.org/officeDocument/2006/relationships/tags" Target="../tags/tag284.xml"/><Relationship Id="rId19" Type="http://schemas.openxmlformats.org/officeDocument/2006/relationships/tags" Target="../tags/tag298.xml"/><Relationship Id="rId18" Type="http://schemas.openxmlformats.org/officeDocument/2006/relationships/tags" Target="../tags/tag297.xml"/><Relationship Id="rId17" Type="http://schemas.openxmlformats.org/officeDocument/2006/relationships/tags" Target="../tags/tag296.xml"/><Relationship Id="rId16" Type="http://schemas.openxmlformats.org/officeDocument/2006/relationships/tags" Target="../tags/tag295.xml"/><Relationship Id="rId15" Type="http://schemas.openxmlformats.org/officeDocument/2006/relationships/tags" Target="../tags/tag294.xml"/><Relationship Id="rId14" Type="http://schemas.openxmlformats.org/officeDocument/2006/relationships/image" Target="../media/image48.svg"/><Relationship Id="rId13" Type="http://schemas.openxmlformats.org/officeDocument/2006/relationships/image" Target="../media/image47.png"/><Relationship Id="rId12" Type="http://schemas.openxmlformats.org/officeDocument/2006/relationships/tags" Target="../tags/tag293.xml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3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312.xml"/><Relationship Id="rId6" Type="http://schemas.openxmlformats.org/officeDocument/2006/relationships/tags" Target="../tags/tag311.xml"/><Relationship Id="rId5" Type="http://schemas.openxmlformats.org/officeDocument/2006/relationships/tags" Target="../tags/tag310.xml"/><Relationship Id="rId4" Type="http://schemas.openxmlformats.org/officeDocument/2006/relationships/tags" Target="../tags/tag309.xml"/><Relationship Id="rId3" Type="http://schemas.openxmlformats.org/officeDocument/2006/relationships/tags" Target="../tags/tag308.xml"/><Relationship Id="rId2" Type="http://schemas.openxmlformats.org/officeDocument/2006/relationships/tags" Target="../tags/tag307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3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3640036" y="2311765"/>
            <a:ext cx="4911919" cy="10972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300" b="1" spc="66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调查与记录：</a:t>
            </a:r>
            <a:endParaRPr sz="3300" b="1" spc="66">
              <a:solidFill>
                <a:srgbClr val="3C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ctr">
              <a:lnSpc>
                <a:spcPct val="104000"/>
              </a:lnSpc>
            </a:pPr>
            <a:r>
              <a:rPr sz="3300" b="1" spc="66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用数据发现</a:t>
            </a:r>
            <a:r>
              <a:rPr sz="3300" b="1" spc="66">
                <a:solidFill>
                  <a:srgbClr val="E52B2B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传统文化之美</a:t>
            </a:r>
            <a:endParaRPr sz="3300" b="1" spc="66">
              <a:solidFill>
                <a:srgbClr val="E52B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4699245" y="3900535"/>
            <a:ext cx="2793501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pc="36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评选我最喜欢的传统节日</a:t>
            </a:r>
            <a:endParaRPr spc="36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3"/>
            </p:custDataLst>
          </p:nvPr>
        </p:nvSpPr>
        <p:spPr>
          <a:xfrm>
            <a:off x="5648960" y="4516755"/>
            <a:ext cx="893445" cy="323850"/>
          </a:xfrm>
          <a:custGeom>
            <a:avLst/>
            <a:gdLst>
              <a:gd name="sw" fmla="*/ 1 w 1406"/>
              <a:gd name="sh" fmla="*/ 1 h 510"/>
              <a:gd name="mins" fmla="min sw sh"/>
              <a:gd name="dsw" fmla="+- 0 sw mins"/>
              <a:gd name="dsh" fmla="+- 0 sh mins"/>
              <a:gd name="p0x0" fmla="*/ 255 w 1406"/>
              <a:gd name="p0y0" fmla="*/ 0 h 510"/>
              <a:gd name="p0x1" fmla="*/ 1151 w 1406"/>
              <a:gd name="p0y1" fmla="*/ 0 h 510"/>
              <a:gd name="p0x2" fmla="*/ 1291 w 1406"/>
              <a:gd name="p0y2" fmla="*/ 0 h 510"/>
              <a:gd name="p0x3" fmla="*/ 1406 w 1406"/>
              <a:gd name="p0y3" fmla="*/ 114 h 510"/>
              <a:gd name="p0x4" fmla="*/ 1406 w 1406"/>
              <a:gd name="p0y4" fmla="*/ 255 h 510"/>
              <a:gd name="p0x5" fmla="*/ 1406 w 1406"/>
              <a:gd name="p0y5" fmla="*/ 395 h 510"/>
              <a:gd name="p0x6" fmla="*/ 1291 w 1406"/>
              <a:gd name="p0y6" fmla="*/ 510 h 510"/>
              <a:gd name="p0x7" fmla="*/ 1151 w 1406"/>
              <a:gd name="p0y7" fmla="*/ 510 h 510"/>
              <a:gd name="p0x8" fmla="*/ 255 w 1406"/>
              <a:gd name="p0y8" fmla="*/ 510 h 510"/>
              <a:gd name="p0x9" fmla="*/ 114 w 1406"/>
              <a:gd name="p0y9" fmla="*/ 510 h 510"/>
              <a:gd name="p0x10" fmla="*/ 0 w 1406"/>
              <a:gd name="p0y10" fmla="*/ 395 h 510"/>
              <a:gd name="p0x11" fmla="*/ 0 w 1406"/>
              <a:gd name="p0y11" fmla="*/ 255 h 510"/>
              <a:gd name="p0x12" fmla="*/ 0 w 1406"/>
              <a:gd name="p0y12" fmla="*/ 114 h 510"/>
              <a:gd name="p0x13" fmla="*/ 114 w 1406"/>
              <a:gd name="p0y13" fmla="*/ 0 h 510"/>
              <a:gd name="p0x14" fmla="*/ 255 w 1406"/>
              <a:gd name="p0y14" fmla="*/ 0 h 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8EDE3">
              <a:alpha val="40000"/>
            </a:srgbClr>
          </a:solidFill>
          <a:ln w="9525" cmpd="sng">
            <a:solidFill>
              <a:srgbClr val="E5D5C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5806678" y="4578696"/>
            <a:ext cx="73096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 spc="72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sz="1200" b="1" spc="72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endParaRPr lang="zh-CN" sz="1200" b="1" spc="72">
              <a:solidFill>
                <a:srgbClr val="E52B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5"/>
            </p:custDataLst>
          </p:nvPr>
        </p:nvSpPr>
        <p:spPr>
          <a:xfrm>
            <a:off x="5924550" y="201231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52B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6096000" y="203136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52B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6229350" y="204089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52B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24500" y="367919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3C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E52B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E52B2B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E52B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E5D5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情境</a:t>
            </a:r>
            <a:r>
              <a:rPr sz="2100" b="1">
                <a:solidFill>
                  <a:srgbClr val="E52B2B"/>
                </a:solidFill>
                <a:latin typeface="汉仪正圆-75W" panose="00020600040101010101" charset="-122"/>
                <a:ea typeface="汉仪正圆-75W" panose="00020600040101010101" charset="-122"/>
              </a:rPr>
              <a:t>启学</a:t>
            </a:r>
            <a:endParaRPr sz="2100" b="1">
              <a:solidFill>
                <a:srgbClr val="E52B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4003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6B5E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传统节日评选，引出调查需求</a:t>
            </a:r>
            <a:endParaRPr sz="1350">
              <a:solidFill>
                <a:srgbClr val="7A6B5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E52B2B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E52B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E5D5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方法</a:t>
            </a:r>
            <a:r>
              <a:rPr sz="2100" b="1">
                <a:solidFill>
                  <a:srgbClr val="E52B2B"/>
                </a:solidFill>
                <a:latin typeface="汉仪正圆-75W" panose="00020600040101010101" charset="-122"/>
                <a:ea typeface="汉仪正圆-75W" panose="00020600040101010101" charset="-122"/>
              </a:rPr>
              <a:t>探秘</a:t>
            </a:r>
            <a:endParaRPr sz="2100" b="1">
              <a:solidFill>
                <a:srgbClr val="E52B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4003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6B5E"/>
                </a:solidFill>
                <a:latin typeface="汉仪正圆-75W" panose="00020600040101010101" charset="-122"/>
                <a:ea typeface="汉仪正圆-75W" panose="00020600040101010101" charset="-122"/>
              </a:rPr>
              <a:t>学习记录方法，掌握调查技能</a:t>
            </a:r>
            <a:endParaRPr sz="1350">
              <a:solidFill>
                <a:srgbClr val="7A6B5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E52B2B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E52B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E5D5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实践</a:t>
            </a:r>
            <a:r>
              <a:rPr sz="2100" b="1">
                <a:solidFill>
                  <a:srgbClr val="E52B2B"/>
                </a:solidFill>
                <a:latin typeface="汉仪正圆-75W" panose="00020600040101010101" charset="-122"/>
                <a:ea typeface="汉仪正圆-75W" panose="00020600040101010101" charset="-122"/>
              </a:rPr>
              <a:t>求真</a:t>
            </a:r>
            <a:endParaRPr sz="2100" b="1">
              <a:solidFill>
                <a:srgbClr val="E52B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4003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6B5E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传统文化主题，完整调查体验</a:t>
            </a:r>
            <a:endParaRPr sz="1350">
              <a:solidFill>
                <a:srgbClr val="7A6B5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E52B2B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E52B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E5D5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文化</a:t>
            </a:r>
            <a:r>
              <a:rPr sz="2100" b="1">
                <a:solidFill>
                  <a:srgbClr val="E52B2B"/>
                </a:solidFill>
                <a:latin typeface="汉仪正圆-75W" panose="00020600040101010101" charset="-122"/>
                <a:ea typeface="汉仪正圆-75W" panose="00020600040101010101" charset="-122"/>
              </a:rPr>
              <a:t>悟理</a:t>
            </a:r>
            <a:endParaRPr sz="2100" b="1">
              <a:solidFill>
                <a:srgbClr val="E52B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4003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6B5E"/>
                </a:solidFill>
                <a:latin typeface="汉仪正圆-75W" panose="00020600040101010101" charset="-122"/>
                <a:ea typeface="汉仪正圆-75W" panose="00020600040101010101" charset="-122"/>
              </a:rPr>
              <a:t>数据发现价值，感悟文化之美</a:t>
            </a:r>
            <a:endParaRPr sz="1350">
              <a:solidFill>
                <a:srgbClr val="7A6B5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4741145" y="36823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情境启学</a:t>
            </a:r>
            <a:endParaRPr sz="4200" b="1" spc="84">
              <a:solidFill>
                <a:srgbClr val="3C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4008091" y="4595813"/>
            <a:ext cx="417581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用调查发现大家心中的最爱</a:t>
            </a:r>
            <a:endParaRPr sz="1500" spc="3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传统节日知多少？一起评选最受欢迎的节日吧！</a:t>
            </a:r>
            <a:endParaRPr sz="1500" spc="3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5924550" y="163830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52B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6096000" y="16573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52B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6229350" y="16668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52B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4811239" y="196691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9000" b="1">
                <a:solidFill>
                  <a:srgbClr val="E52B2B">
                    <a:alpha val="8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9000" b="1">
              <a:solidFill>
                <a:srgbClr val="E52B2B">
                  <a:alpha val="8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24500" y="34766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传统节日大观园</a:t>
            </a:r>
            <a:endParaRPr sz="3000" b="1">
              <a:solidFill>
                <a:srgbClr val="3C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ec2f339d-8746-11f1-a609-9ea880c2c4da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12" r="412" b="2"/>
          <a:stretch>
            <a:fillRect/>
          </a:stretch>
        </p:blipFill>
        <p:spPr>
          <a:xfrm>
            <a:off x="571502" y="1104900"/>
            <a:ext cx="11048997" cy="1440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268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148"/>
                </a:lnTo>
                <a:cubicBezTo>
                  <a:pt x="17400" y="2214"/>
                  <a:pt x="17346" y="2268"/>
                  <a:pt x="17280" y="2268"/>
                </a:cubicBezTo>
                <a:lnTo>
                  <a:pt x="120" y="2268"/>
                </a:lnTo>
                <a:cubicBezTo>
                  <a:pt x="54" y="2268"/>
                  <a:pt x="0" y="2214"/>
                  <a:pt x="0" y="214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75945" y="2778125"/>
            <a:ext cx="2609850" cy="283654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3585220"/>
            <a:ext cx="2219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春节到，贴春联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401066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52B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4138622"/>
            <a:ext cx="22193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红红火火过大年</a:t>
            </a:r>
            <a:endParaRPr sz="135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75970" y="454914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DE8E0"/>
          </a:solidFill>
          <a:ln w="9525" cmpd="sng">
            <a:solidFill>
              <a:srgbClr val="FDE8E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895350" y="4583440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5C1200"/>
                </a:solidFill>
                <a:latin typeface="汉仪正圆-45W" panose="00020600040101010101" charset="-122"/>
                <a:ea typeface="汉仪正圆-45W" panose="00020600040101010101" charset="-122"/>
              </a:rPr>
              <a:t>喜庆</a:t>
            </a:r>
            <a:endParaRPr sz="1200">
              <a:solidFill>
                <a:srgbClr val="5C12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385820" y="2778125"/>
            <a:ext cx="2609850" cy="283654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81400" y="3585220"/>
            <a:ext cx="2219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元宵节，闹花灯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3581400" y="401066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52B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3581400" y="4138622"/>
            <a:ext cx="22193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汤圆甜甜庆团圆</a:t>
            </a:r>
            <a:endParaRPr sz="135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3585845" y="454914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DE8E0"/>
          </a:solidFill>
          <a:ln w="9525" cmpd="sng">
            <a:solidFill>
              <a:srgbClr val="FDE8E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3705225" y="4583440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5C1200"/>
                </a:solidFill>
                <a:latin typeface="汉仪正圆-45W" panose="00020600040101010101" charset="-122"/>
                <a:ea typeface="汉仪正圆-45W" panose="00020600040101010101" charset="-122"/>
              </a:rPr>
              <a:t>甜蜜</a:t>
            </a:r>
            <a:endParaRPr sz="1200">
              <a:solidFill>
                <a:srgbClr val="5C12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6"/>
            </p:custDataLst>
          </p:nvPr>
        </p:nvSpPr>
        <p:spPr>
          <a:xfrm>
            <a:off x="6195695" y="2778125"/>
            <a:ext cx="2609850" cy="283654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6391275" y="3585220"/>
            <a:ext cx="2219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端午节，赛龙舟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6391275" y="401066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52B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6391275" y="4138622"/>
            <a:ext cx="22193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粽子飘香念屈原</a:t>
            </a:r>
            <a:endParaRPr sz="135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6395720" y="454914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DE8E0"/>
          </a:solidFill>
          <a:ln w="9525" cmpd="sng">
            <a:solidFill>
              <a:srgbClr val="FDE8E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6515100" y="4583440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5C1200"/>
                </a:solidFill>
                <a:latin typeface="汉仪正圆-45W" panose="00020600040101010101" charset="-122"/>
                <a:ea typeface="汉仪正圆-45W" panose="00020600040101010101" charset="-122"/>
              </a:rPr>
              <a:t>奋进</a:t>
            </a:r>
            <a:endParaRPr sz="1200">
              <a:solidFill>
                <a:srgbClr val="5C12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2"/>
            </p:custDataLst>
          </p:nvPr>
        </p:nvSpPr>
        <p:spPr>
          <a:xfrm>
            <a:off x="9005570" y="2778125"/>
            <a:ext cx="2609850" cy="283654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9201150" y="3585220"/>
            <a:ext cx="2219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中秋节，赏明月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9201150" y="401066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52B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9201150" y="4138622"/>
            <a:ext cx="22193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月饼圆圆人团圆</a:t>
            </a:r>
            <a:endParaRPr sz="135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9205595" y="454914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DE8E0"/>
          </a:solidFill>
          <a:ln w="9525" cmpd="sng">
            <a:solidFill>
              <a:srgbClr val="FDE8E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9324975" y="4583440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5C1200"/>
                </a:solidFill>
                <a:latin typeface="汉仪正圆-45W" panose="00020600040101010101" charset="-122"/>
                <a:ea typeface="汉仪正圆-45W" panose="00020600040101010101" charset="-122"/>
              </a:rPr>
              <a:t>圆满</a:t>
            </a:r>
            <a:endParaRPr sz="1200">
              <a:solidFill>
                <a:srgbClr val="5C12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571500" y="581025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8E0"/>
          </a:solidFill>
          <a:ln>
            <a:noFill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762000" y="5985510"/>
            <a:ext cx="1051597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中国有这么多</a:t>
            </a:r>
            <a:r>
              <a:rPr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精彩的传统节日</a:t>
            </a:r>
            <a:r>
              <a:rPr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，每个节日都有独特的习俗和美食。让我们来一场</a:t>
            </a:r>
            <a:r>
              <a:rPr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传统节日大评选</a:t>
            </a:r>
            <a:r>
              <a:rPr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吧！</a:t>
            </a:r>
            <a:endParaRPr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评选最受欢迎的传统节日</a:t>
            </a:r>
            <a:endParaRPr sz="3000" b="1">
              <a:solidFill>
                <a:srgbClr val="3C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575945" y="1003300"/>
            <a:ext cx="5419725" cy="1676400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3038475" y="119888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e60d352b-8746-11f1-89e8-a6434c936643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98" b="98"/>
          <a:stretch>
            <a:fillRect/>
          </a:stretch>
        </p:blipFill>
        <p:spPr>
          <a:xfrm>
            <a:off x="3133725" y="1294130"/>
            <a:ext cx="304800" cy="30480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2880722" y="1792586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春节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2238375" y="2165966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可以收红包，热闹喜庆</a:t>
            </a:r>
            <a:endParaRPr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6195695" y="1003300"/>
            <a:ext cx="5419725" cy="1676400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8658225" y="119888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e60d356f-8746-11f1-89e8-a6434c936643"/>
          <p:cNvPicPr/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98" b="98"/>
          <a:stretch>
            <a:fillRect/>
          </a:stretch>
        </p:blipFill>
        <p:spPr>
          <a:xfrm>
            <a:off x="8753475" y="1294130"/>
            <a:ext cx="304800" cy="3048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8500472" y="1792586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端午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7858125" y="2165966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可以看龙舟，趣味十足</a:t>
            </a:r>
            <a:endParaRPr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4191000" y="6491288"/>
            <a:ext cx="3810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怎样才能知道全班同学</a:t>
            </a:r>
            <a:r>
              <a:rPr sz="1500"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最欢迎哪个节日</a:t>
            </a:r>
            <a:r>
              <a:rPr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呢？</a:t>
            </a:r>
            <a:endParaRPr sz="150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571500" y="345694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8E0"/>
          </a:solidFill>
          <a:ln>
            <a:noFill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762000" y="3632759"/>
            <a:ext cx="38863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一个人说了不算，</a:t>
            </a:r>
            <a:r>
              <a:rPr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大家一起说才算！</a:t>
            </a:r>
            <a:endParaRPr b="1">
              <a:solidFill>
                <a:srgbClr val="E52B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571500" y="5165725"/>
            <a:ext cx="11049000" cy="1146810"/>
          </a:xfrm>
          <a:custGeom>
            <a:avLst/>
            <a:gdLst>
              <a:gd name="sw" fmla="*/ 1 w 17400"/>
              <a:gd name="sh" fmla="*/ 1 h 1805"/>
              <a:gd name="mins" fmla="min sw sh"/>
              <a:gd name="dsw" fmla="+- 0 sw mins"/>
              <a:gd name="dsh" fmla="+- 0 sh mins"/>
              <a:gd name="p0x0" fmla="*/ 120 w 17400"/>
              <a:gd name="p0y0" fmla="*/ 0 h 1805"/>
              <a:gd name="p0x1" fmla="*/ 17280 w 17400"/>
              <a:gd name="p0y1" fmla="*/ 0 h 1805"/>
              <a:gd name="p0x2" fmla="*/ 17346 w 17400"/>
              <a:gd name="p0y2" fmla="*/ 0 h 1805"/>
              <a:gd name="p0x3" fmla="*/ 17400 w 17400"/>
              <a:gd name="p0y3" fmla="*/ 53 h 1805"/>
              <a:gd name="p0x4" fmla="*/ 17400 w 17400"/>
              <a:gd name="p0y4" fmla="*/ 120 h 1805"/>
              <a:gd name="p0x5" fmla="*/ 17400 w 17400"/>
              <a:gd name="p0y5" fmla="*/ 1685 h 1805"/>
              <a:gd name="p0x6" fmla="*/ 17400 w 17400"/>
              <a:gd name="p0y6" fmla="*/ 1752 h 1805"/>
              <a:gd name="p0x7" fmla="*/ 17346 w 17400"/>
              <a:gd name="p0y7" fmla="*/ 1805 h 1805"/>
              <a:gd name="p0x8" fmla="*/ 17280 w 17400"/>
              <a:gd name="p0y8" fmla="*/ 1805 h 1805"/>
              <a:gd name="p0x9" fmla="*/ 120 w 17400"/>
              <a:gd name="p0y9" fmla="*/ 1805 h 1805"/>
              <a:gd name="p0x10" fmla="*/ 53 w 17400"/>
              <a:gd name="p0y10" fmla="*/ 1805 h 1805"/>
              <a:gd name="p0x11" fmla="*/ 0 w 17400"/>
              <a:gd name="p0y11" fmla="*/ 1752 h 1805"/>
              <a:gd name="p0x12" fmla="*/ 0 w 17400"/>
              <a:gd name="p0y12" fmla="*/ 1685 h 1805"/>
              <a:gd name="p0x13" fmla="*/ 0 w 17400"/>
              <a:gd name="p0y13" fmla="*/ 120 h 1805"/>
              <a:gd name="p0x14" fmla="*/ 0 w 17400"/>
              <a:gd name="p0y14" fmla="*/ 53 h 1805"/>
              <a:gd name="p0x15" fmla="*/ 53 w 17400"/>
              <a:gd name="p0y15" fmla="*/ 0 h 1805"/>
              <a:gd name="p0x16" fmla="*/ 120 w 17400"/>
              <a:gd name="p0y16" fmla="*/ 0 h 18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8E0"/>
          </a:solidFill>
          <a:ln>
            <a:noFill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2209648" y="5339620"/>
            <a:ext cx="8229829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我们需要做一次调查：问一问每一位同学，然后把大家的答案记录整理下来。</a:t>
            </a:r>
            <a:endParaRPr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4267124" y="5821566"/>
            <a:ext cx="3886353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这就是今天要学习的</a:t>
            </a:r>
            <a:r>
              <a:rPr lang="en-US" altLang="zh-CN"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调查与记录</a:t>
            </a:r>
            <a:endParaRPr b="1">
              <a:solidFill>
                <a:srgbClr val="E52B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4741145" y="36823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方法探秘</a:t>
            </a:r>
            <a:endParaRPr sz="4200" b="1" spc="84">
              <a:solidFill>
                <a:srgbClr val="3C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4299566" y="4595813"/>
            <a:ext cx="35928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学会记录，让数据说话</a:t>
            </a:r>
            <a:endParaRPr sz="1500" spc="3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举手、投票、画符号，调查方法真不少！</a:t>
            </a:r>
            <a:endParaRPr sz="1500" spc="3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5924550" y="163830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52B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6096000" y="16573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52B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6229350" y="16668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52B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4811239" y="196691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9000" b="1">
                <a:solidFill>
                  <a:srgbClr val="E52B2B">
                    <a:alpha val="8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9000" b="1">
              <a:solidFill>
                <a:srgbClr val="E52B2B">
                  <a:alpha val="8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24500" y="34766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举手来调查</a:t>
            </a:r>
            <a:endParaRPr sz="3000" b="1">
              <a:solidFill>
                <a:srgbClr val="3C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ecea8b5e-8746-11f1-848c-8a85d4fb5d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538220" y="1109345"/>
            <a:ext cx="8077200" cy="270700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733800" y="1288732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方法一：举手调查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3733800" y="17145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3791245" y="1787842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2400" b="1">
              <a:solidFill>
                <a:srgbClr val="E52B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4343400" y="1700213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老师依次说出每个节日，</a:t>
            </a:r>
            <a:r>
              <a:rPr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同意就举手</a:t>
            </a:r>
            <a:endParaRPr sz="150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3733800" y="22860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3791245" y="2359342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2400" b="1">
              <a:solidFill>
                <a:srgbClr val="E52B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343400" y="2271713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数一数举手的人数，记录下来</a:t>
            </a:r>
            <a:endParaRPr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3533775" y="3935730"/>
            <a:ext cx="8086725" cy="746760"/>
          </a:xfrm>
          <a:custGeom>
            <a:avLst/>
            <a:gdLst>
              <a:gd name="sw" fmla="*/ 1 w 12735"/>
              <a:gd name="sh" fmla="*/ 1 h 1175"/>
              <a:gd name="mins" fmla="min sw sh"/>
              <a:gd name="dsw" fmla="+- 0 sw mins"/>
              <a:gd name="dsh" fmla="+- 0 sh mins"/>
              <a:gd name="p0x0" fmla="*/ 120 w 12735"/>
              <a:gd name="p0y0" fmla="*/ 0 h 1175"/>
              <a:gd name="p0x1" fmla="*/ 12615 w 12735"/>
              <a:gd name="p0y1" fmla="*/ 0 h 1175"/>
              <a:gd name="p0x2" fmla="*/ 12681 w 12735"/>
              <a:gd name="p0y2" fmla="*/ 0 h 1175"/>
              <a:gd name="p0x3" fmla="*/ 12735 w 12735"/>
              <a:gd name="p0y3" fmla="*/ 53 h 1175"/>
              <a:gd name="p0x4" fmla="*/ 12735 w 12735"/>
              <a:gd name="p0y4" fmla="*/ 120 h 1175"/>
              <a:gd name="p0x5" fmla="*/ 12735 w 12735"/>
              <a:gd name="p0y5" fmla="*/ 1055 h 1175"/>
              <a:gd name="p0x6" fmla="*/ 12735 w 12735"/>
              <a:gd name="p0y6" fmla="*/ 1122 h 1175"/>
              <a:gd name="p0x7" fmla="*/ 12681 w 12735"/>
              <a:gd name="p0y7" fmla="*/ 1175 h 1175"/>
              <a:gd name="p0x8" fmla="*/ 12615 w 12735"/>
              <a:gd name="p0y8" fmla="*/ 1175 h 1175"/>
              <a:gd name="p0x9" fmla="*/ 120 w 12735"/>
              <a:gd name="p0y9" fmla="*/ 1175 h 1175"/>
              <a:gd name="p0x10" fmla="*/ 53 w 12735"/>
              <a:gd name="p0y10" fmla="*/ 1175 h 1175"/>
              <a:gd name="p0x11" fmla="*/ 0 w 12735"/>
              <a:gd name="p0y11" fmla="*/ 1122 h 1175"/>
              <a:gd name="p0x12" fmla="*/ 0 w 12735"/>
              <a:gd name="p0y12" fmla="*/ 1055 h 1175"/>
              <a:gd name="p0x13" fmla="*/ 0 w 12735"/>
              <a:gd name="p0y13" fmla="*/ 120 h 1175"/>
              <a:gd name="p0x14" fmla="*/ 0 w 12735"/>
              <a:gd name="p0y14" fmla="*/ 53 h 1175"/>
              <a:gd name="p0x15" fmla="*/ 53 w 12735"/>
              <a:gd name="p0y15" fmla="*/ 0 h 1175"/>
              <a:gd name="p0x16" fmla="*/ 120 w 12735"/>
              <a:gd name="p0y16" fmla="*/ 0 h 11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8E0"/>
          </a:solidFill>
          <a:ln>
            <a:noFill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3724275" y="4109114"/>
            <a:ext cx="6401171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举手调查</a:t>
            </a:r>
            <a:r>
              <a:rPr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又快又方便</a:t>
            </a:r>
            <a:r>
              <a:rPr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，但要注意：一个人</a:t>
            </a:r>
            <a:r>
              <a:rPr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只能举一次手</a:t>
            </a:r>
            <a:r>
              <a:rPr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哦！</a:t>
            </a:r>
            <a:endParaRPr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4"/>
            </p:custDataLst>
          </p:nvPr>
        </p:nvSpPr>
        <p:spPr>
          <a:xfrm>
            <a:off x="3533775" y="4796790"/>
            <a:ext cx="8086725" cy="746760"/>
          </a:xfrm>
          <a:custGeom>
            <a:avLst/>
            <a:gdLst>
              <a:gd name="sw" fmla="*/ 1 w 12735"/>
              <a:gd name="sh" fmla="*/ 1 h 1175"/>
              <a:gd name="mins" fmla="min sw sh"/>
              <a:gd name="dsw" fmla="+- 0 sw mins"/>
              <a:gd name="dsh" fmla="+- 0 sh mins"/>
              <a:gd name="p0x0" fmla="*/ 120 w 12735"/>
              <a:gd name="p0y0" fmla="*/ 0 h 1175"/>
              <a:gd name="p0x1" fmla="*/ 12615 w 12735"/>
              <a:gd name="p0y1" fmla="*/ 0 h 1175"/>
              <a:gd name="p0x2" fmla="*/ 12681 w 12735"/>
              <a:gd name="p0y2" fmla="*/ 0 h 1175"/>
              <a:gd name="p0x3" fmla="*/ 12735 w 12735"/>
              <a:gd name="p0y3" fmla="*/ 53 h 1175"/>
              <a:gd name="p0x4" fmla="*/ 12735 w 12735"/>
              <a:gd name="p0y4" fmla="*/ 120 h 1175"/>
              <a:gd name="p0x5" fmla="*/ 12735 w 12735"/>
              <a:gd name="p0y5" fmla="*/ 1055 h 1175"/>
              <a:gd name="p0x6" fmla="*/ 12735 w 12735"/>
              <a:gd name="p0y6" fmla="*/ 1122 h 1175"/>
              <a:gd name="p0x7" fmla="*/ 12681 w 12735"/>
              <a:gd name="p0y7" fmla="*/ 1175 h 1175"/>
              <a:gd name="p0x8" fmla="*/ 12615 w 12735"/>
              <a:gd name="p0y8" fmla="*/ 1175 h 1175"/>
              <a:gd name="p0x9" fmla="*/ 120 w 12735"/>
              <a:gd name="p0y9" fmla="*/ 1175 h 1175"/>
              <a:gd name="p0x10" fmla="*/ 53 w 12735"/>
              <a:gd name="p0y10" fmla="*/ 1175 h 1175"/>
              <a:gd name="p0x11" fmla="*/ 0 w 12735"/>
              <a:gd name="p0y11" fmla="*/ 1122 h 1175"/>
              <a:gd name="p0x12" fmla="*/ 0 w 12735"/>
              <a:gd name="p0y12" fmla="*/ 1055 h 1175"/>
              <a:gd name="p0x13" fmla="*/ 0 w 12735"/>
              <a:gd name="p0y13" fmla="*/ 120 h 1175"/>
              <a:gd name="p0x14" fmla="*/ 0 w 12735"/>
              <a:gd name="p0y14" fmla="*/ 53 h 1175"/>
              <a:gd name="p0x15" fmla="*/ 53 w 12735"/>
              <a:gd name="p0y15" fmla="*/ 0 h 1175"/>
              <a:gd name="p0x16" fmla="*/ 120 w 12735"/>
              <a:gd name="p0y16" fmla="*/ 0 h 11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8E0"/>
          </a:solidFill>
          <a:ln>
            <a:noFill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3724275" y="4970164"/>
            <a:ext cx="7315495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如果选项太多，举手容易</a:t>
            </a:r>
            <a:r>
              <a:rPr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记混</a:t>
            </a:r>
            <a:r>
              <a:rPr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，怎么办？这时就需要</a:t>
            </a:r>
            <a:r>
              <a:rPr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更好的记录方法</a:t>
            </a:r>
            <a:endParaRPr b="1">
              <a:solidFill>
                <a:srgbClr val="E52B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矩形 20"/>
          <p:cNvSpPr/>
          <p:nvPr>
            <p:custDataLst>
              <p:tags r:id="rId16"/>
            </p:custDataLst>
          </p:nvPr>
        </p:nvSpPr>
        <p:spPr>
          <a:xfrm>
            <a:off x="3538220" y="5662295"/>
            <a:ext cx="8077200" cy="80962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17"/>
            </p:custDataLst>
          </p:nvPr>
        </p:nvSpPr>
        <p:spPr>
          <a:xfrm>
            <a:off x="3733800" y="58578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 descr="ecea8cf0-8746-11f1-848c-8a85d4fb5d32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3819525" y="5943600"/>
            <a:ext cx="247650" cy="2476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4267200" y="5900738"/>
            <a:ext cx="3429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想一想：</a:t>
            </a: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举手调查适合用在什么时候？</a:t>
            </a:r>
            <a:endParaRPr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符号记录真方便</a:t>
            </a:r>
            <a:endParaRPr sz="3000" b="1">
              <a:solidFill>
                <a:srgbClr val="3C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"/>
            </p:custDataLst>
          </p:nvPr>
        </p:nvSpPr>
        <p:spPr>
          <a:xfrm>
            <a:off x="4802457" y="1498282"/>
            <a:ext cx="662746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示例：调查同学们最喜欢的传统节日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20" name="表格 19"/>
          <p:cNvGraphicFramePr/>
          <p:nvPr>
            <p:custDataLst>
              <p:tags r:id="rId3"/>
            </p:custDataLst>
          </p:nvPr>
        </p:nvGraphicFramePr>
        <p:xfrm>
          <a:off x="4801870" y="1962150"/>
          <a:ext cx="6627465" cy="2346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902"/>
                <a:gridCol w="2761354"/>
                <a:gridCol w="2209209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节日</a:t>
                      </a:r>
                      <a:endParaRPr sz="1800" b="1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0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符号记录</a:t>
                      </a:r>
                      <a:endParaRPr sz="1800" b="1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0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得票数</a:t>
                      </a:r>
                      <a:endParaRPr sz="1800" b="1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0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春节</a:t>
                      </a:r>
                      <a:endParaRPr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B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正</a:t>
                      </a:r>
                      <a:r>
                        <a:rPr lang="en-US" altLang="zh-CN"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丅</a:t>
                      </a:r>
                      <a:endParaRPr lang="zh-CN" altLang="en-US"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B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1" spc="-15">
                          <a:solidFill>
                            <a:srgbClr val="E52B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7</a:t>
                      </a:r>
                      <a:r>
                        <a:rPr lang="zh-CN" sz="1500" b="1" spc="-15">
                          <a:solidFill>
                            <a:srgbClr val="E52B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票</a:t>
                      </a:r>
                      <a:endParaRPr lang="zh-CN" sz="1500" b="1" spc="-15">
                        <a:solidFill>
                          <a:srgbClr val="E52B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BF5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端午</a:t>
                      </a:r>
                      <a:endParaRPr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正</a:t>
                      </a:r>
                      <a:endParaRPr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1" spc="-15">
                          <a:solidFill>
                            <a:srgbClr val="E52B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5</a:t>
                      </a:r>
                      <a:r>
                        <a:rPr lang="zh-CN" sz="1500" b="1" spc="-15">
                          <a:solidFill>
                            <a:srgbClr val="E52B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票</a:t>
                      </a:r>
                      <a:endParaRPr lang="zh-CN" sz="1500" b="1" spc="-15">
                        <a:solidFill>
                          <a:srgbClr val="E52B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中秋</a:t>
                      </a:r>
                      <a:endParaRPr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B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正</a:t>
                      </a:r>
                      <a:r>
                        <a:rPr lang="en-US" altLang="zh-CN"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丅</a:t>
                      </a:r>
                      <a:endParaRPr lang="zh-CN" altLang="en-US"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B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1" spc="-15">
                          <a:solidFill>
                            <a:srgbClr val="E52B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7</a:t>
                      </a:r>
                      <a:r>
                        <a:rPr lang="zh-CN" sz="1500" b="1" spc="-15">
                          <a:solidFill>
                            <a:srgbClr val="E52B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票</a:t>
                      </a:r>
                      <a:endParaRPr lang="zh-CN" sz="1500" b="1" spc="-15">
                        <a:solidFill>
                          <a:srgbClr val="E52B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BF5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元宵</a:t>
                      </a:r>
                      <a:endParaRPr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下</a:t>
                      </a:r>
                      <a:endParaRPr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1" spc="-15">
                          <a:solidFill>
                            <a:srgbClr val="E52B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3</a:t>
                      </a:r>
                      <a:r>
                        <a:rPr lang="zh-CN" sz="1500" b="1" spc="-15">
                          <a:solidFill>
                            <a:srgbClr val="E52B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票</a:t>
                      </a:r>
                      <a:endParaRPr lang="zh-CN" sz="1500" b="1" spc="-15">
                        <a:solidFill>
                          <a:srgbClr val="E52B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1" name="任意多边形 20"/>
          <p:cNvSpPr/>
          <p:nvPr>
            <p:custDataLst>
              <p:tags r:id="rId4"/>
            </p:custDataLst>
          </p:nvPr>
        </p:nvSpPr>
        <p:spPr>
          <a:xfrm>
            <a:off x="4806950" y="4433570"/>
            <a:ext cx="3246755" cy="847725"/>
          </a:xfrm>
          <a:custGeom>
            <a:avLst/>
            <a:gdLst>
              <a:gd name="sw" fmla="*/ 1 w 5113"/>
              <a:gd name="sh" fmla="*/ 1 h 1335"/>
              <a:gd name="mins" fmla="min sw sh"/>
              <a:gd name="dsw" fmla="+- 0 sw mins"/>
              <a:gd name="dsh" fmla="+- 0 sh mins"/>
              <a:gd name="p0x0" fmla="*/ 120 w 5113"/>
              <a:gd name="p0y0" fmla="*/ 0 h 1335"/>
              <a:gd name="p0x1" fmla="*/ 4993 w 5113"/>
              <a:gd name="p0y1" fmla="*/ 0 h 1335"/>
              <a:gd name="p0x2" fmla="*/ 5059 w 5113"/>
              <a:gd name="p0y2" fmla="*/ 0 h 1335"/>
              <a:gd name="p0x3" fmla="*/ 5113 w 5113"/>
              <a:gd name="p0y3" fmla="*/ 53 h 1335"/>
              <a:gd name="p0x4" fmla="*/ 5113 w 5113"/>
              <a:gd name="p0y4" fmla="*/ 120 h 1335"/>
              <a:gd name="p0x5" fmla="*/ 5113 w 5113"/>
              <a:gd name="p0y5" fmla="*/ 1215 h 1335"/>
              <a:gd name="p0x6" fmla="*/ 5113 w 5113"/>
              <a:gd name="p0y6" fmla="*/ 1281 h 1335"/>
              <a:gd name="p0x7" fmla="*/ 5059 w 5113"/>
              <a:gd name="p0y7" fmla="*/ 1335 h 1335"/>
              <a:gd name="p0x8" fmla="*/ 4993 w 5113"/>
              <a:gd name="p0y8" fmla="*/ 1335 h 1335"/>
              <a:gd name="p0x9" fmla="*/ 120 w 5113"/>
              <a:gd name="p0y9" fmla="*/ 1335 h 1335"/>
              <a:gd name="p0x10" fmla="*/ 53 w 5113"/>
              <a:gd name="p0y10" fmla="*/ 1335 h 1335"/>
              <a:gd name="p0x11" fmla="*/ 0 w 5113"/>
              <a:gd name="p0y11" fmla="*/ 1281 h 1335"/>
              <a:gd name="p0x12" fmla="*/ 0 w 5113"/>
              <a:gd name="p0y12" fmla="*/ 1215 h 1335"/>
              <a:gd name="p0x13" fmla="*/ 0 w 5113"/>
              <a:gd name="p0y13" fmla="*/ 120 h 1335"/>
              <a:gd name="p0x14" fmla="*/ 0 w 5113"/>
              <a:gd name="p0y14" fmla="*/ 53 h 1335"/>
              <a:gd name="p0x15" fmla="*/ 53 w 5113"/>
              <a:gd name="p0y15" fmla="*/ 0 h 1335"/>
              <a:gd name="p0x16" fmla="*/ 120 w 5113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5"/>
            </p:custDataLst>
          </p:nvPr>
        </p:nvSpPr>
        <p:spPr>
          <a:xfrm>
            <a:off x="6178524" y="4491038"/>
            <a:ext cx="885454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7</a:t>
            </a:r>
            <a:r>
              <a:rPr sz="2100"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票</a:t>
            </a:r>
            <a:endParaRPr sz="2100" b="1">
              <a:solidFill>
                <a:srgbClr val="E52B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6"/>
            </p:custDataLst>
          </p:nvPr>
        </p:nvSpPr>
        <p:spPr>
          <a:xfrm>
            <a:off x="6259259" y="497205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春节</a:t>
            </a:r>
            <a:endParaRPr sz="135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7"/>
            </p:custDataLst>
          </p:nvPr>
        </p:nvSpPr>
        <p:spPr>
          <a:xfrm>
            <a:off x="8177530" y="4433570"/>
            <a:ext cx="3247390" cy="847725"/>
          </a:xfrm>
          <a:custGeom>
            <a:avLst/>
            <a:gdLst>
              <a:gd name="sw" fmla="*/ 1 w 5113"/>
              <a:gd name="sh" fmla="*/ 1 h 1335"/>
              <a:gd name="mins" fmla="min sw sh"/>
              <a:gd name="dsw" fmla="+- 0 sw mins"/>
              <a:gd name="dsh" fmla="+- 0 sh mins"/>
              <a:gd name="p0x0" fmla="*/ 120 w 5113"/>
              <a:gd name="p0y0" fmla="*/ 0 h 1335"/>
              <a:gd name="p0x1" fmla="*/ 4993 w 5113"/>
              <a:gd name="p0y1" fmla="*/ 0 h 1335"/>
              <a:gd name="p0x2" fmla="*/ 5059 w 5113"/>
              <a:gd name="p0y2" fmla="*/ 0 h 1335"/>
              <a:gd name="p0x3" fmla="*/ 5113 w 5113"/>
              <a:gd name="p0y3" fmla="*/ 53 h 1335"/>
              <a:gd name="p0x4" fmla="*/ 5113 w 5113"/>
              <a:gd name="p0y4" fmla="*/ 120 h 1335"/>
              <a:gd name="p0x5" fmla="*/ 5113 w 5113"/>
              <a:gd name="p0y5" fmla="*/ 1215 h 1335"/>
              <a:gd name="p0x6" fmla="*/ 5113 w 5113"/>
              <a:gd name="p0y6" fmla="*/ 1281 h 1335"/>
              <a:gd name="p0x7" fmla="*/ 5059 w 5113"/>
              <a:gd name="p0y7" fmla="*/ 1335 h 1335"/>
              <a:gd name="p0x8" fmla="*/ 4993 w 5113"/>
              <a:gd name="p0y8" fmla="*/ 1335 h 1335"/>
              <a:gd name="p0x9" fmla="*/ 120 w 5113"/>
              <a:gd name="p0y9" fmla="*/ 1335 h 1335"/>
              <a:gd name="p0x10" fmla="*/ 53 w 5113"/>
              <a:gd name="p0y10" fmla="*/ 1335 h 1335"/>
              <a:gd name="p0x11" fmla="*/ 0 w 5113"/>
              <a:gd name="p0y11" fmla="*/ 1281 h 1335"/>
              <a:gd name="p0x12" fmla="*/ 0 w 5113"/>
              <a:gd name="p0y12" fmla="*/ 1215 h 1335"/>
              <a:gd name="p0x13" fmla="*/ 0 w 5113"/>
              <a:gd name="p0y13" fmla="*/ 120 h 1335"/>
              <a:gd name="p0x14" fmla="*/ 0 w 5113"/>
              <a:gd name="p0y14" fmla="*/ 53 h 1335"/>
              <a:gd name="p0x15" fmla="*/ 53 w 5113"/>
              <a:gd name="p0y15" fmla="*/ 0 h 1335"/>
              <a:gd name="p0x16" fmla="*/ 120 w 5113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8"/>
            </p:custDataLst>
          </p:nvPr>
        </p:nvSpPr>
        <p:spPr>
          <a:xfrm>
            <a:off x="9549403" y="4491038"/>
            <a:ext cx="885453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r>
              <a:rPr sz="2100"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票</a:t>
            </a:r>
            <a:endParaRPr sz="2100" b="1">
              <a:solidFill>
                <a:srgbClr val="E52B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9"/>
            </p:custDataLst>
          </p:nvPr>
        </p:nvSpPr>
        <p:spPr>
          <a:xfrm>
            <a:off x="9630137" y="497205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端午</a:t>
            </a:r>
            <a:endParaRPr sz="135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10"/>
            </p:custDataLst>
          </p:nvPr>
        </p:nvSpPr>
        <p:spPr>
          <a:xfrm>
            <a:off x="4806950" y="5405120"/>
            <a:ext cx="3246755" cy="847725"/>
          </a:xfrm>
          <a:custGeom>
            <a:avLst/>
            <a:gdLst>
              <a:gd name="sw" fmla="*/ 1 w 5113"/>
              <a:gd name="sh" fmla="*/ 1 h 1335"/>
              <a:gd name="mins" fmla="min sw sh"/>
              <a:gd name="dsw" fmla="+- 0 sw mins"/>
              <a:gd name="dsh" fmla="+- 0 sh mins"/>
              <a:gd name="p0x0" fmla="*/ 120 w 5113"/>
              <a:gd name="p0y0" fmla="*/ 0 h 1335"/>
              <a:gd name="p0x1" fmla="*/ 4993 w 5113"/>
              <a:gd name="p0y1" fmla="*/ 0 h 1335"/>
              <a:gd name="p0x2" fmla="*/ 5059 w 5113"/>
              <a:gd name="p0y2" fmla="*/ 0 h 1335"/>
              <a:gd name="p0x3" fmla="*/ 5113 w 5113"/>
              <a:gd name="p0y3" fmla="*/ 53 h 1335"/>
              <a:gd name="p0x4" fmla="*/ 5113 w 5113"/>
              <a:gd name="p0y4" fmla="*/ 120 h 1335"/>
              <a:gd name="p0x5" fmla="*/ 5113 w 5113"/>
              <a:gd name="p0y5" fmla="*/ 1215 h 1335"/>
              <a:gd name="p0x6" fmla="*/ 5113 w 5113"/>
              <a:gd name="p0y6" fmla="*/ 1281 h 1335"/>
              <a:gd name="p0x7" fmla="*/ 5059 w 5113"/>
              <a:gd name="p0y7" fmla="*/ 1335 h 1335"/>
              <a:gd name="p0x8" fmla="*/ 4993 w 5113"/>
              <a:gd name="p0y8" fmla="*/ 1335 h 1335"/>
              <a:gd name="p0x9" fmla="*/ 120 w 5113"/>
              <a:gd name="p0y9" fmla="*/ 1335 h 1335"/>
              <a:gd name="p0x10" fmla="*/ 53 w 5113"/>
              <a:gd name="p0y10" fmla="*/ 1335 h 1335"/>
              <a:gd name="p0x11" fmla="*/ 0 w 5113"/>
              <a:gd name="p0y11" fmla="*/ 1281 h 1335"/>
              <a:gd name="p0x12" fmla="*/ 0 w 5113"/>
              <a:gd name="p0y12" fmla="*/ 1215 h 1335"/>
              <a:gd name="p0x13" fmla="*/ 0 w 5113"/>
              <a:gd name="p0y13" fmla="*/ 120 h 1335"/>
              <a:gd name="p0x14" fmla="*/ 0 w 5113"/>
              <a:gd name="p0y14" fmla="*/ 53 h 1335"/>
              <a:gd name="p0x15" fmla="*/ 53 w 5113"/>
              <a:gd name="p0y15" fmla="*/ 0 h 1335"/>
              <a:gd name="p0x16" fmla="*/ 120 w 5113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1"/>
            </p:custDataLst>
          </p:nvPr>
        </p:nvSpPr>
        <p:spPr>
          <a:xfrm>
            <a:off x="6178524" y="5462588"/>
            <a:ext cx="885454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7</a:t>
            </a:r>
            <a:r>
              <a:rPr sz="2100"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票</a:t>
            </a:r>
            <a:endParaRPr sz="2100" b="1">
              <a:solidFill>
                <a:srgbClr val="E52B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12"/>
            </p:custDataLst>
          </p:nvPr>
        </p:nvSpPr>
        <p:spPr>
          <a:xfrm>
            <a:off x="6259259" y="594360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中秋</a:t>
            </a:r>
            <a:endParaRPr sz="135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13"/>
            </p:custDataLst>
          </p:nvPr>
        </p:nvSpPr>
        <p:spPr>
          <a:xfrm>
            <a:off x="8177530" y="5405120"/>
            <a:ext cx="3247390" cy="847725"/>
          </a:xfrm>
          <a:custGeom>
            <a:avLst/>
            <a:gdLst>
              <a:gd name="sw" fmla="*/ 1 w 5113"/>
              <a:gd name="sh" fmla="*/ 1 h 1335"/>
              <a:gd name="mins" fmla="min sw sh"/>
              <a:gd name="dsw" fmla="+- 0 sw mins"/>
              <a:gd name="dsh" fmla="+- 0 sh mins"/>
              <a:gd name="p0x0" fmla="*/ 120 w 5113"/>
              <a:gd name="p0y0" fmla="*/ 0 h 1335"/>
              <a:gd name="p0x1" fmla="*/ 4993 w 5113"/>
              <a:gd name="p0y1" fmla="*/ 0 h 1335"/>
              <a:gd name="p0x2" fmla="*/ 5059 w 5113"/>
              <a:gd name="p0y2" fmla="*/ 0 h 1335"/>
              <a:gd name="p0x3" fmla="*/ 5113 w 5113"/>
              <a:gd name="p0y3" fmla="*/ 53 h 1335"/>
              <a:gd name="p0x4" fmla="*/ 5113 w 5113"/>
              <a:gd name="p0y4" fmla="*/ 120 h 1335"/>
              <a:gd name="p0x5" fmla="*/ 5113 w 5113"/>
              <a:gd name="p0y5" fmla="*/ 1215 h 1335"/>
              <a:gd name="p0x6" fmla="*/ 5113 w 5113"/>
              <a:gd name="p0y6" fmla="*/ 1281 h 1335"/>
              <a:gd name="p0x7" fmla="*/ 5059 w 5113"/>
              <a:gd name="p0y7" fmla="*/ 1335 h 1335"/>
              <a:gd name="p0x8" fmla="*/ 4993 w 5113"/>
              <a:gd name="p0y8" fmla="*/ 1335 h 1335"/>
              <a:gd name="p0x9" fmla="*/ 120 w 5113"/>
              <a:gd name="p0y9" fmla="*/ 1335 h 1335"/>
              <a:gd name="p0x10" fmla="*/ 53 w 5113"/>
              <a:gd name="p0y10" fmla="*/ 1335 h 1335"/>
              <a:gd name="p0x11" fmla="*/ 0 w 5113"/>
              <a:gd name="p0y11" fmla="*/ 1281 h 1335"/>
              <a:gd name="p0x12" fmla="*/ 0 w 5113"/>
              <a:gd name="p0y12" fmla="*/ 1215 h 1335"/>
              <a:gd name="p0x13" fmla="*/ 0 w 5113"/>
              <a:gd name="p0y13" fmla="*/ 120 h 1335"/>
              <a:gd name="p0x14" fmla="*/ 0 w 5113"/>
              <a:gd name="p0y14" fmla="*/ 53 h 1335"/>
              <a:gd name="p0x15" fmla="*/ 53 w 5113"/>
              <a:gd name="p0y15" fmla="*/ 0 h 1335"/>
              <a:gd name="p0x16" fmla="*/ 120 w 5113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14"/>
            </p:custDataLst>
          </p:nvPr>
        </p:nvSpPr>
        <p:spPr>
          <a:xfrm>
            <a:off x="9549403" y="5462588"/>
            <a:ext cx="885453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sz="2100"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票</a:t>
            </a:r>
            <a:endParaRPr sz="2100" b="1">
              <a:solidFill>
                <a:srgbClr val="E52B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15"/>
            </p:custDataLst>
          </p:nvPr>
        </p:nvSpPr>
        <p:spPr>
          <a:xfrm>
            <a:off x="9630137" y="594360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元宵</a:t>
            </a:r>
            <a:endParaRPr sz="135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16"/>
            </p:custDataLst>
          </p:nvPr>
        </p:nvSpPr>
        <p:spPr>
          <a:xfrm>
            <a:off x="766445" y="1299845"/>
            <a:ext cx="3383280" cy="498157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17"/>
            </p:custDataLst>
          </p:nvPr>
        </p:nvSpPr>
        <p:spPr>
          <a:xfrm>
            <a:off x="1236840" y="1403032"/>
            <a:ext cx="24430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方法二：符号记录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18"/>
            </p:custDataLst>
          </p:nvPr>
        </p:nvSpPr>
        <p:spPr>
          <a:xfrm>
            <a:off x="915295" y="1851660"/>
            <a:ext cx="3086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用简单符号代替写字，记录又快又清楚</a:t>
            </a:r>
            <a:endParaRPr sz="135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19"/>
            </p:custDataLst>
          </p:nvPr>
        </p:nvSpPr>
        <p:spPr>
          <a:xfrm>
            <a:off x="1192530" y="44075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7895" t="-12593" r="-7895" b="-12593"/>
          <a:stretch>
            <a:fillRect/>
          </a:stretch>
        </p:blipFill>
        <p:spPr>
          <a:xfrm>
            <a:off x="1259205" y="4469130"/>
            <a:ext cx="209550" cy="2146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23"/>
            </p:custDataLst>
          </p:nvPr>
        </p:nvSpPr>
        <p:spPr>
          <a:xfrm>
            <a:off x="1650282" y="4333875"/>
            <a:ext cx="2073402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画</a:t>
            </a:r>
            <a:r>
              <a:rPr lang="en-US" altLang="zh-CN"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正</a:t>
            </a:r>
            <a:r>
              <a:rPr lang="en-US" altLang="zh-CN"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字</a:t>
            </a:r>
            <a:endParaRPr lang="zh-CN" altLang="en-US" sz="150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4"/>
            </p:custDataLst>
          </p:nvPr>
        </p:nvSpPr>
        <p:spPr>
          <a:xfrm>
            <a:off x="1650282" y="4624388"/>
            <a:ext cx="2225802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一个正字代表</a:t>
            </a:r>
            <a:r>
              <a:rPr lang="en-US" sz="1200" b="1" spc="-1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200" b="1" spc="-1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票</a:t>
            </a:r>
            <a:r>
              <a:rPr sz="12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，方便数总数</a:t>
            </a:r>
            <a:endParaRPr sz="12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25"/>
            </p:custDataLst>
          </p:nvPr>
        </p:nvSpPr>
        <p:spPr>
          <a:xfrm>
            <a:off x="1192530" y="50120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4259" t="-16078" r="-4259" b="-16078"/>
          <a:stretch>
            <a:fillRect/>
          </a:stretch>
        </p:blipFill>
        <p:spPr>
          <a:xfrm>
            <a:off x="1271270" y="5074285"/>
            <a:ext cx="186055" cy="2139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29"/>
            </p:custDataLst>
          </p:nvPr>
        </p:nvSpPr>
        <p:spPr>
          <a:xfrm>
            <a:off x="1650282" y="4938713"/>
            <a:ext cx="10668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画</a:t>
            </a:r>
            <a:r>
              <a:rPr lang="en-US" altLang="zh-CN"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"√"</a:t>
            </a:r>
            <a:endParaRPr lang="en-US" altLang="zh-CN" sz="150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30"/>
            </p:custDataLst>
          </p:nvPr>
        </p:nvSpPr>
        <p:spPr>
          <a:xfrm>
            <a:off x="1650282" y="5229225"/>
            <a:ext cx="1219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投一票画一个勾</a:t>
            </a:r>
            <a:endParaRPr sz="12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31"/>
            </p:custDataLst>
          </p:nvPr>
        </p:nvSpPr>
        <p:spPr>
          <a:xfrm>
            <a:off x="1192530" y="56172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1259205" y="5678805"/>
            <a:ext cx="209550" cy="2146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35"/>
            </p:custDataLst>
          </p:nvPr>
        </p:nvSpPr>
        <p:spPr>
          <a:xfrm>
            <a:off x="1650282" y="5543550"/>
            <a:ext cx="10668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画</a:t>
            </a:r>
            <a:r>
              <a:rPr lang="en-US" altLang="zh-CN"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○</a:t>
            </a:r>
            <a:r>
              <a:rPr lang="en-US" altLang="zh-CN"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endParaRPr lang="en-US" altLang="zh-CN" sz="150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36"/>
            </p:custDataLst>
          </p:nvPr>
        </p:nvSpPr>
        <p:spPr>
          <a:xfrm>
            <a:off x="1650282" y="5834063"/>
            <a:ext cx="1219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投一票画一个圈</a:t>
            </a:r>
            <a:endParaRPr sz="12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整理数据，发现结果</a:t>
            </a:r>
            <a:endParaRPr sz="3000" b="1">
              <a:solidFill>
                <a:srgbClr val="3C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04900"/>
            <a:ext cx="11049000" cy="1543050"/>
          </a:xfrm>
          <a:custGeom>
            <a:avLst/>
            <a:gdLst>
              <a:gd name="sw" fmla="*/ 1 w 17400"/>
              <a:gd name="sh" fmla="*/ 1 h 2430"/>
              <a:gd name="mins" fmla="min sw sh"/>
              <a:gd name="dsw" fmla="+- 0 sw mins"/>
              <a:gd name="dsh" fmla="+- 0 sh mins"/>
              <a:gd name="p0x0" fmla="*/ 120 w 17400"/>
              <a:gd name="p0y0" fmla="*/ 0 h 2430"/>
              <a:gd name="p0x1" fmla="*/ 17280 w 17400"/>
              <a:gd name="p0y1" fmla="*/ 0 h 2430"/>
              <a:gd name="p0x2" fmla="*/ 17346 w 17400"/>
              <a:gd name="p0y2" fmla="*/ 0 h 2430"/>
              <a:gd name="p0x3" fmla="*/ 17400 w 17400"/>
              <a:gd name="p0y3" fmla="*/ 53 h 2430"/>
              <a:gd name="p0x4" fmla="*/ 17400 w 17400"/>
              <a:gd name="p0y4" fmla="*/ 120 h 2430"/>
              <a:gd name="p0x5" fmla="*/ 17400 w 17400"/>
              <a:gd name="p0y5" fmla="*/ 2310 h 2430"/>
              <a:gd name="p0x6" fmla="*/ 17400 w 17400"/>
              <a:gd name="p0y6" fmla="*/ 2376 h 2430"/>
              <a:gd name="p0x7" fmla="*/ 17346 w 17400"/>
              <a:gd name="p0y7" fmla="*/ 2430 h 2430"/>
              <a:gd name="p0x8" fmla="*/ 17280 w 17400"/>
              <a:gd name="p0y8" fmla="*/ 2430 h 2430"/>
              <a:gd name="p0x9" fmla="*/ 120 w 17400"/>
              <a:gd name="p0y9" fmla="*/ 2430 h 2430"/>
              <a:gd name="p0x10" fmla="*/ 53 w 17400"/>
              <a:gd name="p0y10" fmla="*/ 2430 h 2430"/>
              <a:gd name="p0x11" fmla="*/ 0 w 17400"/>
              <a:gd name="p0y11" fmla="*/ 2376 h 2430"/>
              <a:gd name="p0x12" fmla="*/ 0 w 17400"/>
              <a:gd name="p0y12" fmla="*/ 2310 h 2430"/>
              <a:gd name="p0x13" fmla="*/ 0 w 17400"/>
              <a:gd name="p0y13" fmla="*/ 120 h 2430"/>
              <a:gd name="p0x14" fmla="*/ 0 w 17400"/>
              <a:gd name="p0y14" fmla="*/ 53 h 2430"/>
              <a:gd name="p0x15" fmla="*/ 53 w 17400"/>
              <a:gd name="p0y15" fmla="*/ 0 h 2430"/>
              <a:gd name="p0x16" fmla="*/ 120 w 17400"/>
              <a:gd name="p0y16" fmla="*/ 0 h 24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8E0"/>
          </a:solidFill>
          <a:ln>
            <a:noFill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62000" y="1718310"/>
            <a:ext cx="59437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数据告诉我们：团圆和喜庆，是大家</a:t>
            </a:r>
            <a:r>
              <a:rPr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最喜欢的节日味道</a:t>
            </a:r>
            <a:endParaRPr b="1">
              <a:solidFill>
                <a:srgbClr val="E52B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575945" y="2880995"/>
            <a:ext cx="11039475" cy="2272030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71525" y="3060383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节日票数统计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9" name="图表 8"/>
          <p:cNvGraphicFramePr/>
          <p:nvPr/>
        </p:nvGraphicFramePr>
        <p:xfrm>
          <a:off x="771525" y="3486150"/>
          <a:ext cx="10648950" cy="1476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575945" y="5353050"/>
            <a:ext cx="2609850" cy="1118870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1614488" y="5472113"/>
            <a:ext cx="8001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春节</a:t>
            </a:r>
            <a:endParaRPr sz="210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1726482" y="5862638"/>
            <a:ext cx="4999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票</a:t>
            </a:r>
            <a:endParaRPr lang="zh-CN"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1576311" y="615315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最受欢迎</a:t>
            </a:r>
            <a:endParaRPr sz="1200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3385820" y="5353050"/>
            <a:ext cx="2609850" cy="1118870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4424363" y="5472113"/>
            <a:ext cx="8001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中秋</a:t>
            </a:r>
            <a:endParaRPr sz="210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4536358" y="5862638"/>
            <a:ext cx="4999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票</a:t>
            </a:r>
            <a:endParaRPr lang="zh-CN"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4386186" y="615315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紧随其后</a:t>
            </a:r>
            <a:endParaRPr sz="1200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195695" y="5353050"/>
            <a:ext cx="2609850" cy="1118870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7234238" y="5591175"/>
            <a:ext cx="8001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端午</a:t>
            </a:r>
            <a:endParaRPr sz="210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7346232" y="5981700"/>
            <a:ext cx="4999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票</a:t>
            </a:r>
            <a:endParaRPr lang="zh-CN"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18"/>
            </p:custDataLst>
          </p:nvPr>
        </p:nvSpPr>
        <p:spPr>
          <a:xfrm>
            <a:off x="9005570" y="5353050"/>
            <a:ext cx="2609850" cy="1118870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10044113" y="5591175"/>
            <a:ext cx="8001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元宵</a:t>
            </a:r>
            <a:endParaRPr sz="210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10156107" y="5981700"/>
            <a:ext cx="4999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票</a:t>
            </a:r>
            <a:endParaRPr lang="zh-CN"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4741145" y="36823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实践求真</a:t>
            </a:r>
            <a:endParaRPr sz="4200" b="1" spc="84">
              <a:solidFill>
                <a:srgbClr val="3C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4105275" y="4595813"/>
            <a:ext cx="39814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动手调查，发现身边的传统文化</a:t>
            </a:r>
            <a:endParaRPr sz="1500" spc="3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从设计问题到分析结果，做一回小小调查员！</a:t>
            </a:r>
            <a:endParaRPr sz="1500" spc="3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5924550" y="163830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52B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6096000" y="16573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52B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6229350" y="16668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52B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4811239" y="196691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9000" b="1">
                <a:solidFill>
                  <a:srgbClr val="E52B2B">
                    <a:alpha val="8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9000" b="1">
              <a:solidFill>
                <a:srgbClr val="E52B2B">
                  <a:alpha val="8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24500" y="34766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设计我的调查问题</a:t>
            </a:r>
            <a:endParaRPr sz="3000" b="1">
              <a:solidFill>
                <a:srgbClr val="3C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15074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7761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传统美食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171323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52B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19608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904875" y="1823066"/>
            <a:ext cx="571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饺子</a:t>
            </a:r>
            <a:endParaRPr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771525" y="23418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904875" y="2204066"/>
            <a:ext cx="571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汤圆</a:t>
            </a:r>
            <a:endParaRPr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771525" y="27228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904875" y="2585066"/>
            <a:ext cx="571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粽子</a:t>
            </a:r>
            <a:endParaRPr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771525" y="31038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904875" y="2966066"/>
            <a:ext cx="571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月饼</a:t>
            </a:r>
            <a:endParaRPr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13"/>
            </p:custDataLst>
          </p:nvPr>
        </p:nvSpPr>
        <p:spPr>
          <a:xfrm>
            <a:off x="4322445" y="1109345"/>
            <a:ext cx="3546475" cy="215074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4518051" y="1287761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传统游戏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4518025" y="171323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52B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4518025" y="19608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4651401" y="1823066"/>
            <a:ext cx="762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踢毽子</a:t>
            </a:r>
            <a:endParaRPr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4518025" y="23418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4651401" y="2204066"/>
            <a:ext cx="762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丢沙包</a:t>
            </a:r>
            <a:endParaRPr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4518025" y="27228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4651401" y="2585066"/>
            <a:ext cx="762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跳皮筋</a:t>
            </a:r>
            <a:endParaRPr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4518025" y="31038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4651401" y="2966066"/>
            <a:ext cx="762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抖空竹</a:t>
            </a:r>
            <a:endParaRPr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矩形 25"/>
          <p:cNvSpPr/>
          <p:nvPr>
            <p:custDataLst>
              <p:tags r:id="rId24"/>
            </p:custDataLst>
          </p:nvPr>
        </p:nvSpPr>
        <p:spPr>
          <a:xfrm>
            <a:off x="8068945" y="1109345"/>
            <a:ext cx="3546475" cy="215074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8264576" y="1287761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传统手艺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8264525" y="171323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52B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8264525" y="19608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8397926" y="1823066"/>
            <a:ext cx="571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剪纸</a:t>
            </a:r>
            <a:endParaRPr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8264525" y="23418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8397926" y="2204066"/>
            <a:ext cx="571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折纸</a:t>
            </a:r>
            <a:endParaRPr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1"/>
            </p:custDataLst>
          </p:nvPr>
        </p:nvSpPr>
        <p:spPr>
          <a:xfrm>
            <a:off x="8264525" y="27228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8397926" y="2585066"/>
            <a:ext cx="571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泥塑</a:t>
            </a:r>
            <a:endParaRPr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3"/>
            </p:custDataLst>
          </p:nvPr>
        </p:nvSpPr>
        <p:spPr>
          <a:xfrm>
            <a:off x="8264525" y="31038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7A6B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4"/>
            </p:custDataLst>
          </p:nvPr>
        </p:nvSpPr>
        <p:spPr>
          <a:xfrm>
            <a:off x="8397926" y="2966066"/>
            <a:ext cx="762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中国结</a:t>
            </a:r>
            <a:endParaRPr sz="150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7" name="矩形 36"/>
          <p:cNvSpPr/>
          <p:nvPr>
            <p:custDataLst>
              <p:tags r:id="rId35"/>
            </p:custDataLst>
          </p:nvPr>
        </p:nvSpPr>
        <p:spPr>
          <a:xfrm>
            <a:off x="575945" y="3498215"/>
            <a:ext cx="11039475" cy="297370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6"/>
            </p:custDataLst>
          </p:nvPr>
        </p:nvSpPr>
        <p:spPr>
          <a:xfrm>
            <a:off x="771525" y="3677574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第一步：设计问题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37"/>
            </p:custDataLst>
          </p:nvPr>
        </p:nvSpPr>
        <p:spPr>
          <a:xfrm>
            <a:off x="771525" y="42170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4298315"/>
            <a:ext cx="247650" cy="252095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41"/>
            </p:custDataLst>
          </p:nvPr>
        </p:nvSpPr>
        <p:spPr>
          <a:xfrm>
            <a:off x="1343025" y="4201449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写出一个问题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2"/>
            </p:custDataLst>
          </p:nvPr>
        </p:nvSpPr>
        <p:spPr>
          <a:xfrm>
            <a:off x="1343025" y="4573876"/>
            <a:ext cx="163227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你想调查什么？</a:t>
            </a:r>
            <a:endParaRPr sz="1350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43"/>
            </p:custDataLst>
          </p:nvPr>
        </p:nvSpPr>
        <p:spPr>
          <a:xfrm>
            <a:off x="771525" y="49422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l="-2000" t="-16333" r="-2000" b="-16333"/>
          <a:stretch>
            <a:fillRect/>
          </a:stretch>
        </p:blipFill>
        <p:spPr>
          <a:xfrm>
            <a:off x="857250" y="5022850"/>
            <a:ext cx="247650" cy="25273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47"/>
            </p:custDataLst>
          </p:nvPr>
        </p:nvSpPr>
        <p:spPr>
          <a:xfrm>
            <a:off x="1343025" y="4926092"/>
            <a:ext cx="210643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提供</a:t>
            </a:r>
            <a:r>
              <a:rPr lang="en-US" altLang="zh-CN"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3-4</a:t>
            </a:r>
            <a:r>
              <a:rPr lang="zh-CN" altLang="en-US"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个选项</a:t>
            </a:r>
            <a:endParaRPr lang="zh-CN" altLang="en-US"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48"/>
            </p:custDataLst>
          </p:nvPr>
        </p:nvSpPr>
        <p:spPr>
          <a:xfrm>
            <a:off x="1343025" y="5298519"/>
            <a:ext cx="183973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让同学们选择</a:t>
            </a:r>
            <a:endParaRPr sz="1350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771525" y="5742940"/>
            <a:ext cx="10648950" cy="533400"/>
            <a:chOff x="1215" y="9044"/>
            <a:chExt cx="16770" cy="840"/>
          </a:xfrm>
        </p:grpSpPr>
        <p:sp>
          <p:nvSpPr>
            <p:cNvPr id="47" name="任意多边形 46"/>
            <p:cNvSpPr/>
            <p:nvPr>
              <p:custDataLst>
                <p:tags r:id="rId49"/>
              </p:custDataLst>
            </p:nvPr>
          </p:nvSpPr>
          <p:spPr>
            <a:xfrm>
              <a:off x="1215" y="9044"/>
              <a:ext cx="16770" cy="840"/>
            </a:xfrm>
            <a:custGeom>
              <a:avLst/>
              <a:gdLst>
                <a:gd name="sw" fmla="*/ 1 w 16770"/>
                <a:gd name="sh" fmla="*/ 1 h 840"/>
                <a:gd name="mins" fmla="min sw sh"/>
                <a:gd name="dsw" fmla="+- 0 sw mins"/>
                <a:gd name="dsh" fmla="+- 0 sh mins"/>
                <a:gd name="p0x0" fmla="*/ 0 w 16770"/>
                <a:gd name="p0y0" fmla="*/ 0 h 840"/>
                <a:gd name="p0x1" fmla="*/ 16770 w 16770"/>
                <a:gd name="p0y1" fmla="*/ 0 h 840"/>
                <a:gd name="p0x2" fmla="*/ 16770 w 16770"/>
                <a:gd name="p0y2" fmla="*/ 840 h 840"/>
                <a:gd name="p0x3" fmla="*/ 0 w 16770"/>
                <a:gd name="p0y3" fmla="*/ 840 h 840"/>
                <a:gd name="p0x4" fmla="*/ 0 w 16770"/>
                <a:gd name="p0y4" fmla="*/ 0 h 84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>
              <p:custDataLst>
                <p:tags r:id="rId50"/>
              </p:custDataLst>
            </p:nvPr>
          </p:nvSpPr>
          <p:spPr>
            <a:xfrm>
              <a:off x="1215" y="9044"/>
              <a:ext cx="60" cy="840"/>
            </a:xfrm>
            <a:custGeom>
              <a:avLst/>
              <a:gdLst>
                <a:gd name="sw" fmla="*/ 1 w 60"/>
                <a:gd name="sh" fmla="*/ 1 h 840"/>
                <a:gd name="mins" fmla="min sw sh"/>
                <a:gd name="dsw" fmla="+- 0 sw mins"/>
                <a:gd name="dsh" fmla="+- 0 sh mins"/>
                <a:gd name="p0x0" fmla="*/ 0 w 60"/>
                <a:gd name="p0y0" fmla="*/ 840 h 840"/>
                <a:gd name="p0x1" fmla="*/ 0 w 60"/>
                <a:gd name="p0y1" fmla="*/ 0 h 840"/>
                <a:gd name="p0x2" fmla="*/ 60 w 60"/>
                <a:gd name="p0y2" fmla="*/ 0 h 840"/>
                <a:gd name="p0x3" fmla="*/ 60 w 60"/>
                <a:gd name="p0y3" fmla="*/ 840 h 840"/>
                <a:gd name="p0x4" fmla="*/ 0 w 60"/>
                <a:gd name="p0y4" fmla="*/ 840 h 84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52B2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0" name="文本框 49"/>
          <p:cNvSpPr txBox="1"/>
          <p:nvPr>
            <p:custDataLst>
              <p:tags r:id="rId51"/>
            </p:custDataLst>
          </p:nvPr>
        </p:nvSpPr>
        <p:spPr>
          <a:xfrm>
            <a:off x="962025" y="5743127"/>
            <a:ext cx="104584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示例：你最喜欢的传统美食是什么？</a:t>
            </a:r>
            <a:endParaRPr sz="150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52"/>
            </p:custDataLst>
          </p:nvPr>
        </p:nvSpPr>
        <p:spPr>
          <a:xfrm>
            <a:off x="962025" y="6003522"/>
            <a:ext cx="104584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A.</a:t>
            </a:r>
            <a:r>
              <a:rPr lang="zh-CN" altLang="en-US"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饺子</a:t>
            </a:r>
            <a:r>
              <a:rPr lang="en-US" altLang="zh-CN"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B.</a:t>
            </a:r>
            <a:r>
              <a:rPr lang="zh-CN" altLang="en-US"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汤圆</a:t>
            </a:r>
            <a:r>
              <a:rPr lang="en-US" altLang="zh-CN"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C.</a:t>
            </a:r>
            <a:r>
              <a:rPr lang="zh-CN" altLang="en-US"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粽子</a:t>
            </a:r>
            <a:r>
              <a:rPr lang="en-US" altLang="zh-CN"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D.</a:t>
            </a:r>
            <a:r>
              <a:rPr lang="zh-CN" altLang="en-US"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月饼</a:t>
            </a:r>
            <a:endParaRPr lang="zh-CN" altLang="en-US" sz="135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动手来调查</a:t>
            </a:r>
            <a:endParaRPr sz="3000" b="1">
              <a:solidFill>
                <a:srgbClr val="3C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14908b3f-8747-11f1-848c-8a85d4fb5d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6312" r="16312"/>
          <a:stretch>
            <a:fillRect/>
          </a:stretch>
        </p:blipFill>
        <p:spPr>
          <a:xfrm>
            <a:off x="571500" y="1104900"/>
            <a:ext cx="5429250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50" h="8460">
                <a:moveTo>
                  <a:pt x="120" y="0"/>
                </a:moveTo>
                <a:lnTo>
                  <a:pt x="8430" y="0"/>
                </a:lnTo>
                <a:cubicBezTo>
                  <a:pt x="8496" y="0"/>
                  <a:pt x="8550" y="54"/>
                  <a:pt x="8550" y="120"/>
                </a:cubicBezTo>
                <a:lnTo>
                  <a:pt x="8550" y="8340"/>
                </a:lnTo>
                <a:cubicBezTo>
                  <a:pt x="8550" y="8406"/>
                  <a:pt x="8496" y="8460"/>
                  <a:pt x="8430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6195695" y="1109345"/>
            <a:ext cx="5419725" cy="217360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6391275" y="128873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第二步：开展调查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6391275" y="17526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14908c6c-8747-11f1-848c-8a85d4fb5d32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477000" y="1838325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6924675" y="1737360"/>
            <a:ext cx="24003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逐一询问每位同学</a:t>
            </a:r>
            <a:endParaRPr b="1" spc="36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6924675" y="2061210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在小组内逐一询问，确保不遗漏</a:t>
            </a:r>
            <a:endParaRPr sz="135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6391275" y="24644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14908c7a-8747-11f1-848c-8a85d4fb5d32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245" b="245"/>
          <a:stretch>
            <a:fillRect/>
          </a:stretch>
        </p:blipFill>
        <p:spPr>
          <a:xfrm>
            <a:off x="6477000" y="2550160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6924675" y="2449801"/>
            <a:ext cx="256036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用符号记录法记下选择</a:t>
            </a:r>
            <a:endParaRPr b="1" spc="36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6924675" y="2773651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用符号清晰记录每个人的选项</a:t>
            </a:r>
            <a:endParaRPr sz="135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8"/>
            </p:custDataLst>
          </p:nvPr>
        </p:nvSpPr>
        <p:spPr>
          <a:xfrm>
            <a:off x="6195695" y="3406775"/>
            <a:ext cx="5419725" cy="306514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6391275" y="3586191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第三步：整理记录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21" name="表格 20"/>
          <p:cNvGraphicFramePr/>
          <p:nvPr>
            <p:custDataLst>
              <p:tags r:id="rId20"/>
            </p:custDataLst>
          </p:nvPr>
        </p:nvGraphicFramePr>
        <p:xfrm>
          <a:off x="6391275" y="4050030"/>
          <a:ext cx="5029200" cy="1965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1676400"/>
                <a:gridCol w="1676400"/>
              </a:tblGrid>
              <a:tr h="441944"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选项</a:t>
                      </a:r>
                      <a:endParaRPr sz="1800" b="1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0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记录</a:t>
                      </a:r>
                      <a:endParaRPr sz="1800" b="1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0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人数</a:t>
                      </a:r>
                      <a:endParaRPr sz="1800" b="1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0"/>
                    </a:solidFill>
                  </a:tcPr>
                </a:tc>
              </a:tr>
              <a:tr h="381000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饺子</a:t>
                      </a:r>
                      <a:endParaRPr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B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正</a:t>
                      </a:r>
                      <a:r>
                        <a:rPr lang="en-US" altLang="zh-CN"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正</a:t>
                      </a:r>
                      <a:endParaRPr lang="zh-CN" altLang="en-US"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B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10</a:t>
                      </a:r>
                      <a:endParaRPr sz="1500" b="1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BF5"/>
                    </a:solidFill>
                  </a:tcPr>
                </a:tc>
              </a:tr>
              <a:tr h="381000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汤圆</a:t>
                      </a:r>
                      <a:endParaRPr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正</a:t>
                      </a:r>
                      <a:r>
                        <a:rPr lang="en-US" altLang="zh-CN"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一</a:t>
                      </a:r>
                      <a:endParaRPr lang="zh-CN" altLang="en-US"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500" b="1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粽子</a:t>
                      </a:r>
                      <a:endParaRPr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B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正</a:t>
                      </a:r>
                      <a:endParaRPr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B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</a:t>
                      </a:r>
                      <a:endParaRPr sz="1500" b="1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BF5"/>
                    </a:solidFill>
                  </a:tcPr>
                </a:tc>
              </a:tr>
              <a:tr h="381000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月饼</a:t>
                      </a:r>
                      <a:endParaRPr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下</a:t>
                      </a:r>
                      <a:endParaRPr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endParaRPr sz="1500" b="1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8048549" y="6115060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每人只能选一个选项</a:t>
            </a:r>
            <a:endParaRPr sz="135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分析调查结果</a:t>
            </a:r>
            <a:endParaRPr sz="3000" b="1">
              <a:solidFill>
                <a:srgbClr val="3C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571500" y="6057900"/>
            <a:ext cx="4097020" cy="419100"/>
          </a:xfrm>
          <a:custGeom>
            <a:avLst/>
            <a:gdLst>
              <a:gd name="sw" fmla="*/ 1 w 6452"/>
              <a:gd name="sh" fmla="*/ 1 h 660"/>
              <a:gd name="mins" fmla="min sw sh"/>
              <a:gd name="dsw" fmla="+- 0 sw mins"/>
              <a:gd name="dsh" fmla="+- 0 sh mins"/>
              <a:gd name="p0x0" fmla="*/ 120 w 6452"/>
              <a:gd name="p0y0" fmla="*/ 0 h 660"/>
              <a:gd name="p0x1" fmla="*/ 6332 w 6452"/>
              <a:gd name="p0y1" fmla="*/ 0 h 660"/>
              <a:gd name="p0x2" fmla="*/ 6398 w 6452"/>
              <a:gd name="p0y2" fmla="*/ 0 h 660"/>
              <a:gd name="p0x3" fmla="*/ 6452 w 6452"/>
              <a:gd name="p0y3" fmla="*/ 53 h 660"/>
              <a:gd name="p0x4" fmla="*/ 6452 w 6452"/>
              <a:gd name="p0y4" fmla="*/ 120 h 660"/>
              <a:gd name="p0x5" fmla="*/ 6452 w 6452"/>
              <a:gd name="p0y5" fmla="*/ 540 h 660"/>
              <a:gd name="p0x6" fmla="*/ 6452 w 6452"/>
              <a:gd name="p0y6" fmla="*/ 606 h 660"/>
              <a:gd name="p0x7" fmla="*/ 6398 w 6452"/>
              <a:gd name="p0y7" fmla="*/ 660 h 660"/>
              <a:gd name="p0x8" fmla="*/ 6332 w 6452"/>
              <a:gd name="p0y8" fmla="*/ 660 h 660"/>
              <a:gd name="p0x9" fmla="*/ 120 w 6452"/>
              <a:gd name="p0y9" fmla="*/ 660 h 660"/>
              <a:gd name="p0x10" fmla="*/ 53 w 6452"/>
              <a:gd name="p0y10" fmla="*/ 660 h 660"/>
              <a:gd name="p0x11" fmla="*/ 0 w 6452"/>
              <a:gd name="p0y11" fmla="*/ 606 h 660"/>
              <a:gd name="p0x12" fmla="*/ 0 w 6452"/>
              <a:gd name="p0y12" fmla="*/ 540 h 660"/>
              <a:gd name="p0x13" fmla="*/ 0 w 6452"/>
              <a:gd name="p0y13" fmla="*/ 120 h 660"/>
              <a:gd name="p0x14" fmla="*/ 0 w 6452"/>
              <a:gd name="p0y14" fmla="*/ 53 h 660"/>
              <a:gd name="p0x15" fmla="*/ 53 w 6452"/>
              <a:gd name="p0y15" fmla="*/ 0 h 660"/>
              <a:gd name="p0x16" fmla="*/ 120 w 6452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1646555" y="61341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3333" r="-3333"/>
          <a:stretch>
            <a:fillRect/>
          </a:stretch>
        </p:blipFill>
        <p:spPr>
          <a:xfrm>
            <a:off x="1703705" y="6191250"/>
            <a:ext cx="15240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951806" y="6153150"/>
            <a:ext cx="181287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5C1200"/>
                </a:solidFill>
                <a:latin typeface="汉仪正圆-45W" panose="00020600040101010101" charset="-122"/>
                <a:ea typeface="汉仪正圆-45W" panose="00020600040101010101" charset="-122"/>
              </a:rPr>
              <a:t>最受欢迎：</a:t>
            </a:r>
            <a:r>
              <a:rPr lang="zh-CN" sz="1350" b="1">
                <a:solidFill>
                  <a:srgbClr val="5C120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饺子</a:t>
            </a:r>
            <a:r>
              <a:rPr lang="en-US" altLang="zh-CN" sz="1350" b="1">
                <a:solidFill>
                  <a:srgbClr val="5C120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10</a:t>
            </a:r>
            <a:r>
              <a:rPr lang="zh-CN" altLang="en-US" sz="1350" b="1">
                <a:solidFill>
                  <a:srgbClr val="5C120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票</a:t>
            </a:r>
            <a:endParaRPr lang="zh-CN" altLang="en-US" sz="1350" b="1">
              <a:solidFill>
                <a:srgbClr val="5C120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8"/>
            </p:custDataLst>
          </p:nvPr>
        </p:nvSpPr>
        <p:spPr>
          <a:xfrm>
            <a:off x="4935220" y="5774055"/>
            <a:ext cx="6685280" cy="426085"/>
          </a:xfrm>
          <a:custGeom>
            <a:avLst/>
            <a:gdLst>
              <a:gd name="sw" fmla="*/ 1 w 10527"/>
              <a:gd name="sh" fmla="*/ 1 h 671"/>
              <a:gd name="mins" fmla="min sw sh"/>
              <a:gd name="dsw" fmla="+- 0 sw mins"/>
              <a:gd name="dsh" fmla="+- 0 sh mins"/>
              <a:gd name="p0x0" fmla="*/ 120 w 10527"/>
              <a:gd name="p0y0" fmla="*/ 0 h 671"/>
              <a:gd name="p0x1" fmla="*/ 10407 w 10527"/>
              <a:gd name="p0y1" fmla="*/ 0 h 671"/>
              <a:gd name="p0x2" fmla="*/ 10473 w 10527"/>
              <a:gd name="p0y2" fmla="*/ 0 h 671"/>
              <a:gd name="p0x3" fmla="*/ 10527 w 10527"/>
              <a:gd name="p0y3" fmla="*/ 53 h 671"/>
              <a:gd name="p0x4" fmla="*/ 10527 w 10527"/>
              <a:gd name="p0y4" fmla="*/ 120 h 671"/>
              <a:gd name="p0x5" fmla="*/ 10527 w 10527"/>
              <a:gd name="p0y5" fmla="*/ 551 h 671"/>
              <a:gd name="p0x6" fmla="*/ 10527 w 10527"/>
              <a:gd name="p0y6" fmla="*/ 618 h 671"/>
              <a:gd name="p0x7" fmla="*/ 10473 w 10527"/>
              <a:gd name="p0y7" fmla="*/ 671 h 671"/>
              <a:gd name="p0x8" fmla="*/ 10407 w 10527"/>
              <a:gd name="p0y8" fmla="*/ 671 h 671"/>
              <a:gd name="p0x9" fmla="*/ 120 w 10527"/>
              <a:gd name="p0y9" fmla="*/ 671 h 671"/>
              <a:gd name="p0x10" fmla="*/ 53 w 10527"/>
              <a:gd name="p0y10" fmla="*/ 671 h 671"/>
              <a:gd name="p0x11" fmla="*/ 0 w 10527"/>
              <a:gd name="p0y11" fmla="*/ 618 h 671"/>
              <a:gd name="p0x12" fmla="*/ 0 w 10527"/>
              <a:gd name="p0y12" fmla="*/ 551 h 671"/>
              <a:gd name="p0x13" fmla="*/ 0 w 10527"/>
              <a:gd name="p0y13" fmla="*/ 120 h 671"/>
              <a:gd name="p0x14" fmla="*/ 0 w 10527"/>
              <a:gd name="p0y14" fmla="*/ 53 h 671"/>
              <a:gd name="p0x15" fmla="*/ 53 w 10527"/>
              <a:gd name="p0y15" fmla="*/ 0 h 671"/>
              <a:gd name="p0x16" fmla="*/ 120 w 10527"/>
              <a:gd name="p0y16" fmla="*/ 0 h 6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9"/>
            </p:custDataLst>
          </p:nvPr>
        </p:nvSpPr>
        <p:spPr>
          <a:xfrm>
            <a:off x="5706066" y="5835043"/>
            <a:ext cx="514379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调查与记录帮助我们了解大家的喜好，做出让大家都满意的决定</a:t>
            </a:r>
            <a:endParaRPr sz="135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10"/>
            </p:custDataLst>
          </p:nvPr>
        </p:nvSpPr>
        <p:spPr>
          <a:xfrm>
            <a:off x="6822440" y="6324600"/>
            <a:ext cx="128905" cy="104775"/>
          </a:xfrm>
          <a:custGeom>
            <a:avLst/>
            <a:gdLst>
              <a:gd name="sw" fmla="*/ 1 w 202"/>
              <a:gd name="sh" fmla="*/ 1 h 165"/>
              <a:gd name="mins" fmla="min sw sh"/>
              <a:gd name="dsw" fmla="+- 0 sw mins"/>
              <a:gd name="dsh" fmla="+- 0 sh mins"/>
              <a:gd name="p0x0" fmla="*/ 82 w 202"/>
              <a:gd name="p0y0" fmla="*/ 0 h 165"/>
              <a:gd name="p0x1" fmla="*/ 120 w 202"/>
              <a:gd name="p0y1" fmla="*/ 0 h 165"/>
              <a:gd name="p0x2" fmla="*/ 165 w 202"/>
              <a:gd name="p0y2" fmla="*/ 0 h 165"/>
              <a:gd name="p0x3" fmla="*/ 202 w 202"/>
              <a:gd name="p0y3" fmla="*/ 36 h 165"/>
              <a:gd name="p0x4" fmla="*/ 202 w 202"/>
              <a:gd name="p0y4" fmla="*/ 82 h 165"/>
              <a:gd name="p0x5" fmla="*/ 202 w 202"/>
              <a:gd name="p0y5" fmla="*/ 128 h 165"/>
              <a:gd name="p0x6" fmla="*/ 165 w 202"/>
              <a:gd name="p0y6" fmla="*/ 165 h 165"/>
              <a:gd name="p0x7" fmla="*/ 120 w 202"/>
              <a:gd name="p0y7" fmla="*/ 165 h 165"/>
              <a:gd name="p0x8" fmla="*/ 82 w 202"/>
              <a:gd name="p0y8" fmla="*/ 165 h 165"/>
              <a:gd name="p0x9" fmla="*/ 36 w 202"/>
              <a:gd name="p0y9" fmla="*/ 165 h 165"/>
              <a:gd name="p0x10" fmla="*/ 0 w 202"/>
              <a:gd name="p0y10" fmla="*/ 128 h 165"/>
              <a:gd name="p0x11" fmla="*/ 0 w 202"/>
              <a:gd name="p0y11" fmla="*/ 82 h 165"/>
              <a:gd name="p0x12" fmla="*/ 0 w 202"/>
              <a:gd name="p0y12" fmla="*/ 36 h 165"/>
              <a:gd name="p0x13" fmla="*/ 36 w 202"/>
              <a:gd name="p0y13" fmla="*/ 0 h 165"/>
              <a:gd name="p0x14" fmla="*/ 82 w 202"/>
              <a:gd name="p0y14" fmla="*/ 0 h 1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DE8E0"/>
          </a:solidFill>
          <a:ln w="9525" cmpd="sng">
            <a:solidFill>
              <a:srgbClr val="F0E6DC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5556" t="-8148" r="-5556" b="-8148"/>
          <a:stretch>
            <a:fillRect/>
          </a:stretch>
        </p:blipFill>
        <p:spPr>
          <a:xfrm>
            <a:off x="6839585" y="6324600"/>
            <a:ext cx="95250" cy="996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14"/>
            </p:custDataLst>
          </p:nvPr>
        </p:nvSpPr>
        <p:spPr>
          <a:xfrm>
            <a:off x="6994398" y="6276975"/>
            <a:ext cx="2895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9C8F84"/>
                </a:solidFill>
                <a:latin typeface="汉仪正圆-45W" panose="00020600040101010101" charset="-122"/>
                <a:ea typeface="汉仪正圆-45W" panose="00020600040101010101" charset="-122"/>
              </a:rPr>
              <a:t>比一比：你所在小组的调查结果一样吗？</a:t>
            </a:r>
            <a:endParaRPr sz="1200">
              <a:solidFill>
                <a:srgbClr val="9C8F8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15"/>
            </p:custDataLst>
          </p:nvPr>
        </p:nvSpPr>
        <p:spPr>
          <a:xfrm>
            <a:off x="575945" y="1109345"/>
            <a:ext cx="4087495" cy="486727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16"/>
            </p:custDataLst>
          </p:nvPr>
        </p:nvSpPr>
        <p:spPr>
          <a:xfrm>
            <a:off x="771525" y="1289685"/>
            <a:ext cx="369718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调查结果</a:t>
            </a:r>
            <a:endParaRPr b="1" spc="36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17"/>
            </p:custDataLst>
          </p:nvPr>
        </p:nvGraphicFramePr>
        <p:xfrm>
          <a:off x="771525" y="1666875"/>
          <a:ext cx="3697184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8592"/>
                <a:gridCol w="1848592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美食</a:t>
                      </a:r>
                      <a:endParaRPr sz="1800" b="1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0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得票</a:t>
                      </a:r>
                      <a:endParaRPr sz="1800" b="1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8E0"/>
                    </a:solidFill>
                  </a:tcPr>
                </a:tc>
              </a:tr>
              <a:tr h="1198883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饺子</a:t>
                      </a:r>
                      <a:endParaRPr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B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10</a:t>
                      </a:r>
                      <a:r>
                        <a:rPr lang="zh-CN"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票</a:t>
                      </a:r>
                      <a:endParaRPr lang="zh-CN"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BF5"/>
                    </a:solidFill>
                  </a:tcPr>
                </a:tc>
              </a:tr>
              <a:tr h="1198883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汤圆</a:t>
                      </a:r>
                      <a:endParaRPr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6</a:t>
                      </a:r>
                      <a:r>
                        <a:rPr lang="zh-CN"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票</a:t>
                      </a:r>
                      <a:endParaRPr lang="zh-CN"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198883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月饼</a:t>
                      </a:r>
                      <a:endParaRPr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BF5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3</a:t>
                      </a:r>
                      <a:r>
                        <a:rPr lang="zh-CN" sz="1500" b="0">
                          <a:solidFill>
                            <a:srgbClr val="3C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票</a:t>
                      </a:r>
                      <a:endParaRPr lang="zh-CN" sz="1500" b="0">
                        <a:solidFill>
                          <a:srgbClr val="3C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BF5"/>
                    </a:solidFill>
                  </a:tcPr>
                </a:tc>
              </a:tr>
            </a:tbl>
          </a:graphicData>
        </a:graphic>
      </p:graphicFrame>
      <p:sp>
        <p:nvSpPr>
          <p:cNvPr id="11" name="矩形 10"/>
          <p:cNvSpPr/>
          <p:nvPr>
            <p:custDataLst>
              <p:tags r:id="rId18"/>
            </p:custDataLst>
          </p:nvPr>
        </p:nvSpPr>
        <p:spPr>
          <a:xfrm>
            <a:off x="4939665" y="1109345"/>
            <a:ext cx="6675755" cy="50482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9"/>
            </p:custDataLst>
          </p:nvPr>
        </p:nvSpPr>
        <p:spPr>
          <a:xfrm>
            <a:off x="5059045" y="12287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116195" y="1285875"/>
            <a:ext cx="152400" cy="1524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23"/>
            </p:custDataLst>
          </p:nvPr>
        </p:nvSpPr>
        <p:spPr>
          <a:xfrm>
            <a:off x="5402161" y="1241107"/>
            <a:ext cx="32576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数据收集的最终目的，是做出更好的决策</a:t>
            </a:r>
            <a:endParaRPr sz="135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24"/>
            </p:custDataLst>
          </p:nvPr>
        </p:nvSpPr>
        <p:spPr>
          <a:xfrm>
            <a:off x="4939665" y="1699895"/>
            <a:ext cx="6675755" cy="3992880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5"/>
            </p:custDataLst>
          </p:nvPr>
        </p:nvSpPr>
        <p:spPr>
          <a:xfrm>
            <a:off x="5059261" y="1804035"/>
            <a:ext cx="643741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提出建议</a:t>
            </a:r>
            <a:endParaRPr b="1" spc="36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6"/>
            </p:custDataLst>
          </p:nvPr>
        </p:nvSpPr>
        <p:spPr>
          <a:xfrm>
            <a:off x="5059045" y="21812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7143" r="-7143"/>
          <a:stretch>
            <a:fillRect/>
          </a:stretch>
        </p:blipFill>
        <p:spPr>
          <a:xfrm>
            <a:off x="5116195" y="2238375"/>
            <a:ext cx="152400" cy="1524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30"/>
            </p:custDataLst>
          </p:nvPr>
        </p:nvSpPr>
        <p:spPr>
          <a:xfrm>
            <a:off x="5402161" y="2166938"/>
            <a:ext cx="360074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多准备饺子</a:t>
            </a:r>
            <a:endParaRPr sz="150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31"/>
            </p:custDataLst>
          </p:nvPr>
        </p:nvSpPr>
        <p:spPr>
          <a:xfrm>
            <a:off x="5402161" y="2442210"/>
            <a:ext cx="394364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班级举办</a:t>
            </a:r>
            <a:r>
              <a:rPr sz="135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传统美食分享会</a:t>
            </a:r>
            <a:r>
              <a:rPr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，可以多准备一些</a:t>
            </a:r>
            <a:r>
              <a:rPr sz="135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饺子</a:t>
            </a:r>
            <a:endParaRPr sz="135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32"/>
            </p:custDataLst>
          </p:nvPr>
        </p:nvSpPr>
        <p:spPr>
          <a:xfrm>
            <a:off x="5059045" y="28073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t="-7143" b="-7143"/>
          <a:stretch>
            <a:fillRect/>
          </a:stretch>
        </p:blipFill>
        <p:spPr>
          <a:xfrm>
            <a:off x="5116195" y="2864485"/>
            <a:ext cx="152400" cy="1524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36"/>
            </p:custDataLst>
          </p:nvPr>
        </p:nvSpPr>
        <p:spPr>
          <a:xfrm>
            <a:off x="5402161" y="2793654"/>
            <a:ext cx="325784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每种都准备一些</a:t>
            </a:r>
            <a:endParaRPr sz="150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7"/>
            </p:custDataLst>
          </p:nvPr>
        </p:nvSpPr>
        <p:spPr>
          <a:xfrm>
            <a:off x="5402161" y="3068926"/>
            <a:ext cx="342929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也要照顾喜欢</a:t>
            </a:r>
            <a:r>
              <a:rPr sz="135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月饼</a:t>
            </a:r>
            <a:r>
              <a:rPr sz="135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的同学，</a:t>
            </a:r>
            <a:r>
              <a:rPr sz="135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每种都准备一些</a:t>
            </a:r>
            <a:endParaRPr sz="135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4741145" y="3682365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文化悟理</a:t>
            </a:r>
            <a:endParaRPr sz="4200" b="1" spc="84">
              <a:solidFill>
                <a:srgbClr val="3C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4202382" y="4595813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数据背后，是文化的温度</a:t>
            </a:r>
            <a:endParaRPr sz="1500" spc="3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数学帮我们看见传统，也看见彼此的心意。</a:t>
            </a:r>
            <a:endParaRPr sz="1500" spc="3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5924550" y="163830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52B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6096000" y="16573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52B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6229350" y="16668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52B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4811239" y="196691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9000" b="1">
                <a:solidFill>
                  <a:srgbClr val="E52B2B">
                    <a:alpha val="8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9000" b="1">
              <a:solidFill>
                <a:srgbClr val="E52B2B">
                  <a:alpha val="8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24500" y="34766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数据里的文化发现</a:t>
            </a:r>
            <a:endParaRPr sz="3000" b="1">
              <a:solidFill>
                <a:srgbClr val="3C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1348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8E0"/>
          </a:solidFill>
          <a:ln>
            <a:noFill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89107"/>
            <a:ext cx="822997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这些数据告诉我们：传统文化</a:t>
            </a:r>
            <a:r>
              <a:rPr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就在我们身边</a:t>
            </a:r>
            <a:r>
              <a:rPr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，深深扎根在每个人的</a:t>
            </a:r>
            <a:r>
              <a:rPr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日常生活</a:t>
            </a:r>
            <a:r>
              <a:rPr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中</a:t>
            </a:r>
            <a:endParaRPr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575945" y="2222500"/>
            <a:ext cx="3546475" cy="313626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32575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381" t="-9298" r="-2381" b="-9298"/>
          <a:stretch>
            <a:fillRect/>
          </a:stretch>
        </p:blipFill>
        <p:spPr>
          <a:xfrm>
            <a:off x="838200" y="3319145"/>
            <a:ext cx="209550" cy="2146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190625" y="3246120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春节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3700463"/>
            <a:ext cx="3048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得票最高的传统节日，代表</a:t>
            </a:r>
            <a:r>
              <a:rPr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团圆和喜庆</a:t>
            </a:r>
            <a:endParaRPr sz="150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4322445" y="2222500"/>
            <a:ext cx="3546475" cy="313626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4518025" y="32575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7895" t="-3651" r="-7895" b="-3651"/>
          <a:stretch>
            <a:fillRect/>
          </a:stretch>
        </p:blipFill>
        <p:spPr>
          <a:xfrm>
            <a:off x="4584700" y="3319145"/>
            <a:ext cx="209550" cy="2146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4937151" y="3246120"/>
            <a:ext cx="81081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饺子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4518051" y="3700463"/>
            <a:ext cx="3048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传统美食调查冠军，</a:t>
            </a:r>
            <a:r>
              <a:rPr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北方年夜饭的必备</a:t>
            </a:r>
            <a:endParaRPr sz="150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矩形 15"/>
          <p:cNvSpPr/>
          <p:nvPr>
            <p:custDataLst>
              <p:tags r:id="rId18"/>
            </p:custDataLst>
          </p:nvPr>
        </p:nvSpPr>
        <p:spPr>
          <a:xfrm>
            <a:off x="8068945" y="2222500"/>
            <a:ext cx="3546475" cy="313626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8264525" y="32575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949" t="-3651" r="-2949" b="-3651"/>
          <a:stretch>
            <a:fillRect/>
          </a:stretch>
        </p:blipFill>
        <p:spPr>
          <a:xfrm>
            <a:off x="8304530" y="3319145"/>
            <a:ext cx="262255" cy="2146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8683676" y="3246120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端午节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8264576" y="3700463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粽子故事最动人，</a:t>
            </a:r>
            <a:r>
              <a:rPr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文化记忆深刻</a:t>
            </a:r>
            <a:endParaRPr sz="150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571500" y="5706745"/>
            <a:ext cx="11049000" cy="655320"/>
          </a:xfrm>
          <a:custGeom>
            <a:avLst/>
            <a:gdLst>
              <a:gd name="sw" fmla="*/ 1 w 17400"/>
              <a:gd name="sh" fmla="*/ 1 h 1031"/>
              <a:gd name="mins" fmla="min sw sh"/>
              <a:gd name="dsw" fmla="+- 0 sw mins"/>
              <a:gd name="dsh" fmla="+- 0 sh mins"/>
              <a:gd name="p0x0" fmla="*/ 120 w 17400"/>
              <a:gd name="p0y0" fmla="*/ 0 h 1031"/>
              <a:gd name="p0x1" fmla="*/ 17280 w 17400"/>
              <a:gd name="p0y1" fmla="*/ 0 h 1031"/>
              <a:gd name="p0x2" fmla="*/ 17346 w 17400"/>
              <a:gd name="p0y2" fmla="*/ 0 h 1031"/>
              <a:gd name="p0x3" fmla="*/ 17400 w 17400"/>
              <a:gd name="p0y3" fmla="*/ 53 h 1031"/>
              <a:gd name="p0x4" fmla="*/ 17400 w 17400"/>
              <a:gd name="p0y4" fmla="*/ 120 h 1031"/>
              <a:gd name="p0x5" fmla="*/ 17400 w 17400"/>
              <a:gd name="p0y5" fmla="*/ 911 h 1031"/>
              <a:gd name="p0x6" fmla="*/ 17400 w 17400"/>
              <a:gd name="p0y6" fmla="*/ 978 h 1031"/>
              <a:gd name="p0x7" fmla="*/ 17346 w 17400"/>
              <a:gd name="p0y7" fmla="*/ 1031 h 1031"/>
              <a:gd name="p0x8" fmla="*/ 17280 w 17400"/>
              <a:gd name="p0y8" fmla="*/ 1031 h 1031"/>
              <a:gd name="p0x9" fmla="*/ 120 w 17400"/>
              <a:gd name="p0y9" fmla="*/ 1031 h 1031"/>
              <a:gd name="p0x10" fmla="*/ 53 w 17400"/>
              <a:gd name="p0y10" fmla="*/ 1031 h 1031"/>
              <a:gd name="p0x11" fmla="*/ 0 w 17400"/>
              <a:gd name="p0y11" fmla="*/ 978 h 1031"/>
              <a:gd name="p0x12" fmla="*/ 0 w 17400"/>
              <a:gd name="p0y12" fmla="*/ 911 h 1031"/>
              <a:gd name="p0x13" fmla="*/ 0 w 17400"/>
              <a:gd name="p0y13" fmla="*/ 120 h 1031"/>
              <a:gd name="p0x14" fmla="*/ 0 w 17400"/>
              <a:gd name="p0y14" fmla="*/ 53 h 1031"/>
              <a:gd name="p0x15" fmla="*/ 53 w 17400"/>
              <a:gd name="p0y15" fmla="*/ 0 h 1031"/>
              <a:gd name="p0x16" fmla="*/ 120 w 17400"/>
              <a:gd name="p0y16" fmla="*/ 0 h 10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8E0"/>
          </a:solidFill>
          <a:ln>
            <a:noFill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762000" y="5882297"/>
            <a:ext cx="548669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数学的</a:t>
            </a:r>
            <a:r>
              <a:rPr sz="1350"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调查与记录</a:t>
            </a:r>
            <a:r>
              <a:rPr sz="1350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，像一面镜子，照出了大家对传统文化的</a:t>
            </a:r>
            <a:r>
              <a:rPr sz="1350" b="1">
                <a:solidFill>
                  <a:srgbClr val="E52B2B"/>
                </a:solidFill>
                <a:latin typeface="汉仪正圆-45W" panose="00020600040101010101" charset="-122"/>
                <a:ea typeface="汉仪正圆-45W" panose="00020600040101010101" charset="-122"/>
              </a:rPr>
              <a:t>共同热爱</a:t>
            </a:r>
            <a:endParaRPr sz="1350" b="1">
              <a:solidFill>
                <a:srgbClr val="E52B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数学让传统更精彩</a:t>
            </a:r>
            <a:endParaRPr sz="3000" b="1">
              <a:solidFill>
                <a:srgbClr val="3C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dcaca6b6-8746-11f1-848c-8a85d4fb5d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72" r="1185"/>
          <a:stretch>
            <a:fillRect/>
          </a:stretch>
        </p:blipFill>
        <p:spPr>
          <a:xfrm>
            <a:off x="571500" y="1104910"/>
            <a:ext cx="4851400" cy="537208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640" h="8460">
                <a:moveTo>
                  <a:pt x="120" y="0"/>
                </a:moveTo>
                <a:lnTo>
                  <a:pt x="7520" y="0"/>
                </a:lnTo>
                <a:cubicBezTo>
                  <a:pt x="7586" y="0"/>
                  <a:pt x="7640" y="54"/>
                  <a:pt x="7640" y="120"/>
                </a:cubicBezTo>
                <a:lnTo>
                  <a:pt x="7640" y="8340"/>
                </a:lnTo>
                <a:cubicBezTo>
                  <a:pt x="7640" y="8406"/>
                  <a:pt x="7586" y="8460"/>
                  <a:pt x="7520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27" name="任意多边形 26"/>
          <p:cNvSpPr/>
          <p:nvPr>
            <p:custDataLst>
              <p:tags r:id="rId4"/>
            </p:custDataLst>
          </p:nvPr>
        </p:nvSpPr>
        <p:spPr>
          <a:xfrm>
            <a:off x="5689600" y="4914900"/>
            <a:ext cx="5930900" cy="685800"/>
          </a:xfrm>
          <a:custGeom>
            <a:avLst/>
            <a:gdLst>
              <a:gd name="sw" fmla="*/ 1 w 9339"/>
              <a:gd name="sh" fmla="*/ 1 h 1080"/>
              <a:gd name="mins" fmla="min sw sh"/>
              <a:gd name="dsw" fmla="+- 0 sw mins"/>
              <a:gd name="dsh" fmla="+- 0 sh mins"/>
              <a:gd name="p0x0" fmla="*/ 240 w 9339"/>
              <a:gd name="p0y0" fmla="*/ 0 h 1080"/>
              <a:gd name="p0x1" fmla="*/ 9099 w 9339"/>
              <a:gd name="p0y1" fmla="*/ 0 h 1080"/>
              <a:gd name="p0x2" fmla="*/ 9231 w 9339"/>
              <a:gd name="p0y2" fmla="*/ 0 h 1080"/>
              <a:gd name="p0x3" fmla="*/ 9339 w 9339"/>
              <a:gd name="p0y3" fmla="*/ 107 h 1080"/>
              <a:gd name="p0x4" fmla="*/ 9339 w 9339"/>
              <a:gd name="p0y4" fmla="*/ 240 h 1080"/>
              <a:gd name="p0x5" fmla="*/ 9339 w 9339"/>
              <a:gd name="p0y5" fmla="*/ 840 h 1080"/>
              <a:gd name="p0x6" fmla="*/ 9339 w 9339"/>
              <a:gd name="p0y6" fmla="*/ 972 h 1080"/>
              <a:gd name="p0x7" fmla="*/ 9231 w 9339"/>
              <a:gd name="p0y7" fmla="*/ 1080 h 1080"/>
              <a:gd name="p0x8" fmla="*/ 9099 w 9339"/>
              <a:gd name="p0y8" fmla="*/ 1080 h 1080"/>
              <a:gd name="p0x9" fmla="*/ 240 w 9339"/>
              <a:gd name="p0y9" fmla="*/ 1080 h 1080"/>
              <a:gd name="p0x10" fmla="*/ 107 w 9339"/>
              <a:gd name="p0y10" fmla="*/ 1080 h 1080"/>
              <a:gd name="p0x11" fmla="*/ 0 w 9339"/>
              <a:gd name="p0y11" fmla="*/ 972 h 1080"/>
              <a:gd name="p0x12" fmla="*/ 0 w 9339"/>
              <a:gd name="p0y12" fmla="*/ 840 h 1080"/>
              <a:gd name="p0x13" fmla="*/ 0 w 9339"/>
              <a:gd name="p0y13" fmla="*/ 240 h 1080"/>
              <a:gd name="p0x14" fmla="*/ 0 w 9339"/>
              <a:gd name="p0y14" fmla="*/ 107 h 1080"/>
              <a:gd name="p0x15" fmla="*/ 107 w 9339"/>
              <a:gd name="p0y15" fmla="*/ 0 h 1080"/>
              <a:gd name="p0x16" fmla="*/ 240 w 9339"/>
              <a:gd name="p0y16" fmla="*/ 0 h 10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5893070" y="5091113"/>
            <a:ext cx="552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b="1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读懂身边的人，发现生活中的美，传承祖先留下的文化宝藏。</a:t>
            </a:r>
            <a:endParaRPr sz="1500" b="1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6"/>
            </p:custDataLst>
          </p:nvPr>
        </p:nvSpPr>
        <p:spPr>
          <a:xfrm>
            <a:off x="5689600" y="5791200"/>
            <a:ext cx="5930900" cy="685800"/>
          </a:xfrm>
          <a:custGeom>
            <a:avLst/>
            <a:gdLst>
              <a:gd name="sw" fmla="*/ 1 w 9339"/>
              <a:gd name="sh" fmla="*/ 1 h 1080"/>
              <a:gd name="mins" fmla="min sw sh"/>
              <a:gd name="dsw" fmla="+- 0 sw mins"/>
              <a:gd name="dsh" fmla="+- 0 sh mins"/>
              <a:gd name="p0x0" fmla="*/ 240 w 9339"/>
              <a:gd name="p0y0" fmla="*/ 0 h 1080"/>
              <a:gd name="p0x1" fmla="*/ 9099 w 9339"/>
              <a:gd name="p0y1" fmla="*/ 0 h 1080"/>
              <a:gd name="p0x2" fmla="*/ 9231 w 9339"/>
              <a:gd name="p0y2" fmla="*/ 0 h 1080"/>
              <a:gd name="p0x3" fmla="*/ 9339 w 9339"/>
              <a:gd name="p0y3" fmla="*/ 107 h 1080"/>
              <a:gd name="p0x4" fmla="*/ 9339 w 9339"/>
              <a:gd name="p0y4" fmla="*/ 240 h 1080"/>
              <a:gd name="p0x5" fmla="*/ 9339 w 9339"/>
              <a:gd name="p0y5" fmla="*/ 840 h 1080"/>
              <a:gd name="p0x6" fmla="*/ 9339 w 9339"/>
              <a:gd name="p0y6" fmla="*/ 972 h 1080"/>
              <a:gd name="p0x7" fmla="*/ 9231 w 9339"/>
              <a:gd name="p0y7" fmla="*/ 1080 h 1080"/>
              <a:gd name="p0x8" fmla="*/ 9099 w 9339"/>
              <a:gd name="p0y8" fmla="*/ 1080 h 1080"/>
              <a:gd name="p0x9" fmla="*/ 240 w 9339"/>
              <a:gd name="p0y9" fmla="*/ 1080 h 1080"/>
              <a:gd name="p0x10" fmla="*/ 107 w 9339"/>
              <a:gd name="p0y10" fmla="*/ 1080 h 1080"/>
              <a:gd name="p0x11" fmla="*/ 0 w 9339"/>
              <a:gd name="p0y11" fmla="*/ 972 h 1080"/>
              <a:gd name="p0x12" fmla="*/ 0 w 9339"/>
              <a:gd name="p0y12" fmla="*/ 840 h 1080"/>
              <a:gd name="p0x13" fmla="*/ 0 w 9339"/>
              <a:gd name="p0y13" fmla="*/ 240 h 1080"/>
              <a:gd name="p0x14" fmla="*/ 0 w 9339"/>
              <a:gd name="p0y14" fmla="*/ 107 h 1080"/>
              <a:gd name="p0x15" fmla="*/ 107 w 9339"/>
              <a:gd name="p0y15" fmla="*/ 0 h 1080"/>
              <a:gd name="p0x16" fmla="*/ 240 w 9339"/>
              <a:gd name="p0y16" fmla="*/ 0 h 10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6083570" y="5967413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b="1">
                <a:solidFill>
                  <a:srgbClr val="5C1200"/>
                </a:solidFill>
                <a:latin typeface="汉仪正圆-45W" panose="00020600040101010101" charset="-122"/>
                <a:ea typeface="汉仪正圆-45W" panose="00020600040101010101" charset="-122"/>
              </a:rPr>
              <a:t>请你课后用调查的方法，去发现更多身边的传统文化吧！</a:t>
            </a:r>
            <a:endParaRPr sz="1500" b="1">
              <a:solidFill>
                <a:srgbClr val="5C12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>
            <a:off x="5694680" y="1109345"/>
            <a:ext cx="5920740" cy="3609975"/>
          </a:xfrm>
          <a:prstGeom prst="rect">
            <a:avLst/>
          </a:prstGeom>
          <a:solidFill>
            <a:srgbClr val="FFFBF5"/>
          </a:solidFill>
          <a:ln w="9525" cmpd="sng">
            <a:solidFill>
              <a:srgbClr val="E5D5C8"/>
            </a:solidFill>
            <a:prstDash val="solid"/>
          </a:ln>
          <a:effectLst>
            <a:outerShdw blurRad="42863" dist="9525" dir="5399999" algn="ctr" rotWithShape="0">
              <a:srgbClr val="3C2A1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5890241" y="1288732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C2A1A"/>
                </a:solidFill>
                <a:latin typeface="汉仪正圆-45W" panose="00020600040101010101" charset="-122"/>
                <a:ea typeface="汉仪正圆-45W" panose="00020600040101010101" charset="-122"/>
              </a:rPr>
              <a:t>用调查与记录的方法</a:t>
            </a:r>
            <a:endParaRPr sz="2100" b="1" spc="42">
              <a:solidFill>
                <a:srgbClr val="3C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0"/>
            </p:custDataLst>
          </p:nvPr>
        </p:nvSpPr>
        <p:spPr>
          <a:xfrm>
            <a:off x="5889625" y="2362200"/>
            <a:ext cx="1767205" cy="1514475"/>
          </a:xfrm>
          <a:custGeom>
            <a:avLst/>
            <a:gdLst>
              <a:gd name="sw" fmla="*/ 1 w 2782"/>
              <a:gd name="sh" fmla="*/ 1 h 2385"/>
              <a:gd name="mins" fmla="min sw sh"/>
              <a:gd name="dsw" fmla="+- 0 sw mins"/>
              <a:gd name="dsh" fmla="+- 0 sh mins"/>
              <a:gd name="p0x0" fmla="*/ 240 w 2782"/>
              <a:gd name="p0y0" fmla="*/ 0 h 2385"/>
              <a:gd name="p0x1" fmla="*/ 2542 w 2782"/>
              <a:gd name="p0y1" fmla="*/ 0 h 2385"/>
              <a:gd name="p0x2" fmla="*/ 2675 w 2782"/>
              <a:gd name="p0y2" fmla="*/ 0 h 2385"/>
              <a:gd name="p0x3" fmla="*/ 2782 w 2782"/>
              <a:gd name="p0y3" fmla="*/ 107 h 2385"/>
              <a:gd name="p0x4" fmla="*/ 2782 w 2782"/>
              <a:gd name="p0y4" fmla="*/ 240 h 2385"/>
              <a:gd name="p0x5" fmla="*/ 2782 w 2782"/>
              <a:gd name="p0y5" fmla="*/ 2145 h 2385"/>
              <a:gd name="p0x6" fmla="*/ 2782 w 2782"/>
              <a:gd name="p0y6" fmla="*/ 2277 h 2385"/>
              <a:gd name="p0x7" fmla="*/ 2675 w 2782"/>
              <a:gd name="p0y7" fmla="*/ 2385 h 2385"/>
              <a:gd name="p0x8" fmla="*/ 2542 w 2782"/>
              <a:gd name="p0y8" fmla="*/ 2385 h 2385"/>
              <a:gd name="p0x9" fmla="*/ 240 w 2782"/>
              <a:gd name="p0y9" fmla="*/ 2385 h 2385"/>
              <a:gd name="p0x10" fmla="*/ 107 w 2782"/>
              <a:gd name="p0y10" fmla="*/ 2385 h 2385"/>
              <a:gd name="p0x11" fmla="*/ 0 w 2782"/>
              <a:gd name="p0y11" fmla="*/ 2277 h 2385"/>
              <a:gd name="p0x12" fmla="*/ 0 w 2782"/>
              <a:gd name="p0y12" fmla="*/ 2145 h 2385"/>
              <a:gd name="p0x13" fmla="*/ 0 w 2782"/>
              <a:gd name="p0y13" fmla="*/ 240 h 2385"/>
              <a:gd name="p0x14" fmla="*/ 0 w 2782"/>
              <a:gd name="p0y14" fmla="*/ 107 h 2385"/>
              <a:gd name="p0x15" fmla="*/ 107 w 2782"/>
              <a:gd name="p0y15" fmla="*/ 0 h 2385"/>
              <a:gd name="p0x16" fmla="*/ 240 w 2782"/>
              <a:gd name="p0y16" fmla="*/ 0 h 23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1"/>
            </p:custDataLst>
          </p:nvPr>
        </p:nvSpPr>
        <p:spPr>
          <a:xfrm>
            <a:off x="6563995" y="2552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dcaca7ee-8746-11f1-848c-8a85d4fb5d32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118" r="118"/>
          <a:stretch>
            <a:fillRect/>
          </a:stretch>
        </p:blipFill>
        <p:spPr>
          <a:xfrm>
            <a:off x="6649720" y="2638425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6297587" y="3086100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5C1200"/>
                </a:solidFill>
                <a:latin typeface="汉仪正圆-45W" panose="00020600040101010101" charset="-122"/>
                <a:ea typeface="汉仪正圆-45W" panose="00020600040101010101" charset="-122"/>
              </a:rPr>
              <a:t>举手调查</a:t>
            </a:r>
            <a:endParaRPr sz="1500" b="1">
              <a:solidFill>
                <a:srgbClr val="5C12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6345136" y="345757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5C1200"/>
                </a:solidFill>
                <a:latin typeface="汉仪正圆-45W" panose="00020600040101010101" charset="-122"/>
                <a:ea typeface="汉仪正圆-45W" panose="00020600040101010101" charset="-122"/>
              </a:rPr>
              <a:t>直观快速</a:t>
            </a:r>
            <a:endParaRPr sz="1350">
              <a:solidFill>
                <a:srgbClr val="5C12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71130" y="2362200"/>
            <a:ext cx="1767205" cy="1514475"/>
          </a:xfrm>
          <a:custGeom>
            <a:avLst/>
            <a:gdLst>
              <a:gd name="sw" fmla="*/ 1 w 2782"/>
              <a:gd name="sh" fmla="*/ 1 h 2385"/>
              <a:gd name="mins" fmla="min sw sh"/>
              <a:gd name="dsw" fmla="+- 0 sw mins"/>
              <a:gd name="dsh" fmla="+- 0 sh mins"/>
              <a:gd name="p0x0" fmla="*/ 240 w 2782"/>
              <a:gd name="p0y0" fmla="*/ 0 h 2385"/>
              <a:gd name="p0x1" fmla="*/ 2542 w 2782"/>
              <a:gd name="p0y1" fmla="*/ 0 h 2385"/>
              <a:gd name="p0x2" fmla="*/ 2675 w 2782"/>
              <a:gd name="p0y2" fmla="*/ 0 h 2385"/>
              <a:gd name="p0x3" fmla="*/ 2782 w 2782"/>
              <a:gd name="p0y3" fmla="*/ 107 h 2385"/>
              <a:gd name="p0x4" fmla="*/ 2782 w 2782"/>
              <a:gd name="p0y4" fmla="*/ 240 h 2385"/>
              <a:gd name="p0x5" fmla="*/ 2782 w 2782"/>
              <a:gd name="p0y5" fmla="*/ 2145 h 2385"/>
              <a:gd name="p0x6" fmla="*/ 2782 w 2782"/>
              <a:gd name="p0y6" fmla="*/ 2277 h 2385"/>
              <a:gd name="p0x7" fmla="*/ 2675 w 2782"/>
              <a:gd name="p0y7" fmla="*/ 2385 h 2385"/>
              <a:gd name="p0x8" fmla="*/ 2542 w 2782"/>
              <a:gd name="p0y8" fmla="*/ 2385 h 2385"/>
              <a:gd name="p0x9" fmla="*/ 240 w 2782"/>
              <a:gd name="p0y9" fmla="*/ 2385 h 2385"/>
              <a:gd name="p0x10" fmla="*/ 107 w 2782"/>
              <a:gd name="p0y10" fmla="*/ 2385 h 2385"/>
              <a:gd name="p0x11" fmla="*/ 0 w 2782"/>
              <a:gd name="p0y11" fmla="*/ 2277 h 2385"/>
              <a:gd name="p0x12" fmla="*/ 0 w 2782"/>
              <a:gd name="p0y12" fmla="*/ 2145 h 2385"/>
              <a:gd name="p0x13" fmla="*/ 0 w 2782"/>
              <a:gd name="p0y13" fmla="*/ 240 h 2385"/>
              <a:gd name="p0x14" fmla="*/ 0 w 2782"/>
              <a:gd name="p0y14" fmla="*/ 107 h 2385"/>
              <a:gd name="p0x15" fmla="*/ 107 w 2782"/>
              <a:gd name="p0y15" fmla="*/ 0 h 2385"/>
              <a:gd name="p0x16" fmla="*/ 240 w 2782"/>
              <a:gd name="p0y16" fmla="*/ 0 h 23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8445500" y="2552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dcaca7f2-8746-11f1-848c-8a85d4fb5d32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109" r="109"/>
          <a:stretch>
            <a:fillRect/>
          </a:stretch>
        </p:blipFill>
        <p:spPr>
          <a:xfrm>
            <a:off x="8531225" y="2638425"/>
            <a:ext cx="247650" cy="2476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8179070" y="3086100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5C1200"/>
                </a:solidFill>
                <a:latin typeface="汉仪正圆-45W" panose="00020600040101010101" charset="-122"/>
                <a:ea typeface="汉仪正圆-45W" panose="00020600040101010101" charset="-122"/>
              </a:rPr>
              <a:t>符号记录</a:t>
            </a:r>
            <a:endParaRPr sz="1500" b="1">
              <a:solidFill>
                <a:srgbClr val="5C12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8226619" y="345757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5C1200"/>
                </a:solidFill>
                <a:latin typeface="汉仪正圆-45W" panose="00020600040101010101" charset="-122"/>
                <a:ea typeface="汉仪正圆-45W" panose="00020600040101010101" charset="-122"/>
              </a:rPr>
              <a:t>清晰方便</a:t>
            </a:r>
            <a:endParaRPr sz="1350">
              <a:solidFill>
                <a:srgbClr val="5C12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4"/>
            </p:custDataLst>
          </p:nvPr>
        </p:nvSpPr>
        <p:spPr>
          <a:xfrm>
            <a:off x="9652635" y="2362200"/>
            <a:ext cx="1767205" cy="1514475"/>
          </a:xfrm>
          <a:custGeom>
            <a:avLst/>
            <a:gdLst>
              <a:gd name="sw" fmla="*/ 1 w 2782"/>
              <a:gd name="sh" fmla="*/ 1 h 2385"/>
              <a:gd name="mins" fmla="min sw sh"/>
              <a:gd name="dsw" fmla="+- 0 sw mins"/>
              <a:gd name="dsh" fmla="+- 0 sh mins"/>
              <a:gd name="p0x0" fmla="*/ 240 w 2782"/>
              <a:gd name="p0y0" fmla="*/ 0 h 2385"/>
              <a:gd name="p0x1" fmla="*/ 2542 w 2782"/>
              <a:gd name="p0y1" fmla="*/ 0 h 2385"/>
              <a:gd name="p0x2" fmla="*/ 2675 w 2782"/>
              <a:gd name="p0y2" fmla="*/ 0 h 2385"/>
              <a:gd name="p0x3" fmla="*/ 2782 w 2782"/>
              <a:gd name="p0y3" fmla="*/ 107 h 2385"/>
              <a:gd name="p0x4" fmla="*/ 2782 w 2782"/>
              <a:gd name="p0y4" fmla="*/ 240 h 2385"/>
              <a:gd name="p0x5" fmla="*/ 2782 w 2782"/>
              <a:gd name="p0y5" fmla="*/ 2145 h 2385"/>
              <a:gd name="p0x6" fmla="*/ 2782 w 2782"/>
              <a:gd name="p0y6" fmla="*/ 2277 h 2385"/>
              <a:gd name="p0x7" fmla="*/ 2675 w 2782"/>
              <a:gd name="p0y7" fmla="*/ 2385 h 2385"/>
              <a:gd name="p0x8" fmla="*/ 2542 w 2782"/>
              <a:gd name="p0y8" fmla="*/ 2385 h 2385"/>
              <a:gd name="p0x9" fmla="*/ 240 w 2782"/>
              <a:gd name="p0y9" fmla="*/ 2385 h 2385"/>
              <a:gd name="p0x10" fmla="*/ 107 w 2782"/>
              <a:gd name="p0y10" fmla="*/ 2385 h 2385"/>
              <a:gd name="p0x11" fmla="*/ 0 w 2782"/>
              <a:gd name="p0y11" fmla="*/ 2277 h 2385"/>
              <a:gd name="p0x12" fmla="*/ 0 w 2782"/>
              <a:gd name="p0y12" fmla="*/ 2145 h 2385"/>
              <a:gd name="p0x13" fmla="*/ 0 w 2782"/>
              <a:gd name="p0y13" fmla="*/ 240 h 2385"/>
              <a:gd name="p0x14" fmla="*/ 0 w 2782"/>
              <a:gd name="p0y14" fmla="*/ 107 h 2385"/>
              <a:gd name="p0x15" fmla="*/ 107 w 2782"/>
              <a:gd name="p0y15" fmla="*/ 0 h 2385"/>
              <a:gd name="p0x16" fmla="*/ 240 w 2782"/>
              <a:gd name="p0y16" fmla="*/ 0 h 23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5"/>
            </p:custDataLst>
          </p:nvPr>
        </p:nvSpPr>
        <p:spPr>
          <a:xfrm>
            <a:off x="10327005" y="2552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 descr="dcaca7f5-8746-11f1-848c-8a85d4fb5d32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103" r="103"/>
          <a:stretch>
            <a:fillRect/>
          </a:stretch>
        </p:blipFill>
        <p:spPr>
          <a:xfrm>
            <a:off x="10412730" y="2638425"/>
            <a:ext cx="247650" cy="2476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10060562" y="3086100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5C1200"/>
                </a:solidFill>
                <a:latin typeface="汉仪正圆-45W" panose="00020600040101010101" charset="-122"/>
                <a:ea typeface="汉仪正圆-45W" panose="00020600040101010101" charset="-122"/>
              </a:rPr>
              <a:t>整理分析</a:t>
            </a:r>
            <a:endParaRPr sz="1500" b="1">
              <a:solidFill>
                <a:srgbClr val="5C12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10108111" y="345757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5C1200"/>
                </a:solidFill>
                <a:latin typeface="汉仪正圆-45W" panose="00020600040101010101" charset="-122"/>
                <a:ea typeface="汉仪正圆-45W" panose="00020600040101010101" charset="-122"/>
              </a:rPr>
              <a:t>发现规律</a:t>
            </a:r>
            <a:endParaRPr sz="1350">
              <a:solidFill>
                <a:srgbClr val="5C12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078186" y="1766906"/>
            <a:ext cx="4035628" cy="1597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800" b="1" spc="96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数据有温度，</a:t>
            </a:r>
            <a:endParaRPr sz="4800" b="1" spc="96">
              <a:solidFill>
                <a:srgbClr val="3C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ctr">
              <a:lnSpc>
                <a:spcPct val="104000"/>
              </a:lnSpc>
            </a:pPr>
            <a:r>
              <a:rPr sz="4800" b="1" spc="96">
                <a:solidFill>
                  <a:srgbClr val="3C2A1A"/>
                </a:solidFill>
                <a:latin typeface="汉仪正圆-75W" panose="00020600040101010101" charset="-122"/>
                <a:ea typeface="汉仪正圆-75W" panose="00020600040101010101" charset="-122"/>
              </a:rPr>
              <a:t>文化共传承</a:t>
            </a:r>
            <a:endParaRPr sz="4800" b="1" spc="96">
              <a:solidFill>
                <a:srgbClr val="3C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3716607" y="3925272"/>
            <a:ext cx="4758709" cy="9382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每一次举手，</a:t>
            </a:r>
            <a:endParaRPr sz="1500" spc="3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都是对文化的热爱；每一笔记录，都是对传统的传承。</a:t>
            </a:r>
            <a:endParaRPr sz="1500" spc="3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7A6B5E"/>
                </a:solidFill>
                <a:latin typeface="汉仪正圆-45W" panose="00020600040101010101" charset="-122"/>
                <a:ea typeface="汉仪正圆-45W" panose="00020600040101010101" charset="-122"/>
              </a:rPr>
              <a:t>用数学的眼睛，发现传统文化之美</a:t>
            </a:r>
            <a:endParaRPr sz="1500" spc="30">
              <a:solidFill>
                <a:srgbClr val="7A6B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465045" y="5105419"/>
            <a:ext cx="126191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spc="81">
                <a:solidFill>
                  <a:srgbClr val="9C8F84"/>
                </a:solidFill>
                <a:latin typeface="汉仪正圆-45W" panose="00020600040101010101" charset="-122"/>
                <a:ea typeface="汉仪正圆-45W" panose="00020600040101010101" charset="-122"/>
              </a:rPr>
              <a:t>感谢您的聆听</a:t>
            </a:r>
            <a:endParaRPr sz="1350" spc="81">
              <a:solidFill>
                <a:srgbClr val="9C8F84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5938520" y="146304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52B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6090920" y="147701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52B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6214745" y="148209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52B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24500" y="366331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1478</Words>
  <Application>WPS 演示</Application>
  <PresentationFormat>宽屏</PresentationFormat>
  <Paragraphs>394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3" baseType="lpstr">
      <vt:lpstr>Arial</vt:lpstr>
      <vt:lpstr>宋体</vt:lpstr>
      <vt:lpstr>Wingdings</vt:lpstr>
      <vt:lpstr>汉仪正圆-75W</vt:lpstr>
      <vt:lpstr>汉仪正圆-45W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2026-07-24T10:05:36Z</dcterms:created>
  <dcterms:modified xsi:type="dcterms:W3CDTF">2026-07-24T10:05:36Z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5CC0DBE70DFC7112F038636A1E9D9779_41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dhSObvUaA8ocE/MfOp2icTR+a58YthIhry2SagqolxEAzzVXRmeLFYfMvMuI8GiBfDGGmJuZPa5Brtco799gDUEAvck0bKlaMe6ojjY4ESbmfVSPg1qq/f+xNu1dkW57kHiYgwXkI8YWfAhCRtqemMWqLUOF7PhtRzCVwy6znLYsm60yhufesV+aaSyrM1GxprYFHVBBxbUGqyjDTaQUrjadn4fQTHKtBFBCXXX0pPw2k8BusiApOclINOTZ8J1HhwF0U4iFpitI+RbxPaBjEgtl3x26JGu4m6ZSupdhq8Xe4KUigCg/KOYcTnE18j5B0/KsKQagdYIvA41AB66gXg==</vt:lpwstr>
  </property>
</Properties>
</file>