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85" r:id="rId3"/>
    <p:sldId id="387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37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134.xml"/><Relationship Id="rId55" Type="http://schemas.openxmlformats.org/officeDocument/2006/relationships/tags" Target="../tags/tag133.xml"/><Relationship Id="rId54" Type="http://schemas.openxmlformats.org/officeDocument/2006/relationships/tags" Target="../tags/tag132.xml"/><Relationship Id="rId53" Type="http://schemas.openxmlformats.org/officeDocument/2006/relationships/tags" Target="../tags/tag131.xml"/><Relationship Id="rId52" Type="http://schemas.openxmlformats.org/officeDocument/2006/relationships/tags" Target="../tags/tag130.xml"/><Relationship Id="rId51" Type="http://schemas.openxmlformats.org/officeDocument/2006/relationships/tags" Target="../tags/tag129.xml"/><Relationship Id="rId50" Type="http://schemas.openxmlformats.org/officeDocument/2006/relationships/tags" Target="../tags/tag128.xml"/><Relationship Id="rId5" Type="http://schemas.openxmlformats.org/officeDocument/2006/relationships/tags" Target="../tags/tag95.xml"/><Relationship Id="rId49" Type="http://schemas.openxmlformats.org/officeDocument/2006/relationships/tags" Target="../tags/tag127.xml"/><Relationship Id="rId48" Type="http://schemas.openxmlformats.org/officeDocument/2006/relationships/image" Target="../media/image15.svg"/><Relationship Id="rId47" Type="http://schemas.openxmlformats.org/officeDocument/2006/relationships/image" Target="../media/image14.png"/><Relationship Id="rId46" Type="http://schemas.openxmlformats.org/officeDocument/2006/relationships/tags" Target="../tags/tag126.xml"/><Relationship Id="rId45" Type="http://schemas.openxmlformats.org/officeDocument/2006/relationships/tags" Target="../tags/tag125.xml"/><Relationship Id="rId44" Type="http://schemas.openxmlformats.org/officeDocument/2006/relationships/tags" Target="../tags/tag124.xml"/><Relationship Id="rId43" Type="http://schemas.openxmlformats.org/officeDocument/2006/relationships/tags" Target="../tags/tag123.xml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image" Target="../media/image13.svg"/><Relationship Id="rId38" Type="http://schemas.openxmlformats.org/officeDocument/2006/relationships/image" Target="../media/image12.png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tags" Target="../tags/tag117.xml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image" Target="../media/image11.svg"/><Relationship Id="rId3" Type="http://schemas.openxmlformats.org/officeDocument/2006/relationships/tags" Target="../tags/tag93.xml"/><Relationship Id="rId29" Type="http://schemas.openxmlformats.org/officeDocument/2006/relationships/image" Target="../media/image10.png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image" Target="../media/image7.svg"/><Relationship Id="rId15" Type="http://schemas.openxmlformats.org/officeDocument/2006/relationships/image" Target="../media/image6.png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155.xml"/><Relationship Id="rId20" Type="http://schemas.openxmlformats.org/officeDocument/2006/relationships/tags" Target="../tags/tag154.xml"/><Relationship Id="rId2" Type="http://schemas.openxmlformats.org/officeDocument/2006/relationships/tags" Target="../tags/tag136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tags" Target="../tags/tag164.xml"/><Relationship Id="rId73" Type="http://schemas.openxmlformats.org/officeDocument/2006/relationships/slideLayout" Target="../slideLayouts/slideLayout6.xml"/><Relationship Id="rId72" Type="http://schemas.openxmlformats.org/officeDocument/2006/relationships/tags" Target="../tags/tag212.xml"/><Relationship Id="rId71" Type="http://schemas.openxmlformats.org/officeDocument/2006/relationships/tags" Target="../tags/tag211.xml"/><Relationship Id="rId70" Type="http://schemas.openxmlformats.org/officeDocument/2006/relationships/image" Target="../media/image33.svg"/><Relationship Id="rId7" Type="http://schemas.openxmlformats.org/officeDocument/2006/relationships/tags" Target="../tags/tag163.xml"/><Relationship Id="rId69" Type="http://schemas.openxmlformats.org/officeDocument/2006/relationships/image" Target="../media/image32.png"/><Relationship Id="rId68" Type="http://schemas.openxmlformats.org/officeDocument/2006/relationships/tags" Target="../tags/tag210.xml"/><Relationship Id="rId67" Type="http://schemas.openxmlformats.org/officeDocument/2006/relationships/tags" Target="../tags/tag209.xml"/><Relationship Id="rId66" Type="http://schemas.openxmlformats.org/officeDocument/2006/relationships/tags" Target="../tags/tag208.xml"/><Relationship Id="rId65" Type="http://schemas.openxmlformats.org/officeDocument/2006/relationships/tags" Target="../tags/tag207.xml"/><Relationship Id="rId64" Type="http://schemas.openxmlformats.org/officeDocument/2006/relationships/image" Target="../media/image31.svg"/><Relationship Id="rId63" Type="http://schemas.openxmlformats.org/officeDocument/2006/relationships/image" Target="../media/image30.png"/><Relationship Id="rId62" Type="http://schemas.openxmlformats.org/officeDocument/2006/relationships/tags" Target="../tags/tag206.xml"/><Relationship Id="rId61" Type="http://schemas.openxmlformats.org/officeDocument/2006/relationships/tags" Target="../tags/tag205.xml"/><Relationship Id="rId60" Type="http://schemas.openxmlformats.org/officeDocument/2006/relationships/tags" Target="../tags/tag204.xml"/><Relationship Id="rId6" Type="http://schemas.openxmlformats.org/officeDocument/2006/relationships/image" Target="../media/image17.svg"/><Relationship Id="rId59" Type="http://schemas.openxmlformats.org/officeDocument/2006/relationships/tags" Target="../tags/tag203.xml"/><Relationship Id="rId58" Type="http://schemas.openxmlformats.org/officeDocument/2006/relationships/tags" Target="../tags/tag202.xml"/><Relationship Id="rId57" Type="http://schemas.openxmlformats.org/officeDocument/2006/relationships/tags" Target="../tags/tag201.xml"/><Relationship Id="rId56" Type="http://schemas.openxmlformats.org/officeDocument/2006/relationships/tags" Target="../tags/tag200.xml"/><Relationship Id="rId55" Type="http://schemas.openxmlformats.org/officeDocument/2006/relationships/tags" Target="../tags/tag199.xml"/><Relationship Id="rId54" Type="http://schemas.openxmlformats.org/officeDocument/2006/relationships/tags" Target="../tags/tag198.xml"/><Relationship Id="rId53" Type="http://schemas.openxmlformats.org/officeDocument/2006/relationships/tags" Target="../tags/tag197.xml"/><Relationship Id="rId52" Type="http://schemas.openxmlformats.org/officeDocument/2006/relationships/image" Target="../media/image29.svg"/><Relationship Id="rId51" Type="http://schemas.openxmlformats.org/officeDocument/2006/relationships/image" Target="../media/image28.png"/><Relationship Id="rId50" Type="http://schemas.openxmlformats.org/officeDocument/2006/relationships/tags" Target="../tags/tag196.xml"/><Relationship Id="rId5" Type="http://schemas.openxmlformats.org/officeDocument/2006/relationships/image" Target="../media/image16.png"/><Relationship Id="rId49" Type="http://schemas.openxmlformats.org/officeDocument/2006/relationships/tags" Target="../tags/tag195.xml"/><Relationship Id="rId48" Type="http://schemas.openxmlformats.org/officeDocument/2006/relationships/tags" Target="../tags/tag194.xml"/><Relationship Id="rId47" Type="http://schemas.openxmlformats.org/officeDocument/2006/relationships/tags" Target="../tags/tag193.xml"/><Relationship Id="rId46" Type="http://schemas.openxmlformats.org/officeDocument/2006/relationships/tags" Target="../tags/tag192.xml"/><Relationship Id="rId45" Type="http://schemas.openxmlformats.org/officeDocument/2006/relationships/tags" Target="../tags/tag191.xml"/><Relationship Id="rId44" Type="http://schemas.openxmlformats.org/officeDocument/2006/relationships/tags" Target="../tags/tag190.xml"/><Relationship Id="rId43" Type="http://schemas.openxmlformats.org/officeDocument/2006/relationships/image" Target="../media/image27.svg"/><Relationship Id="rId42" Type="http://schemas.openxmlformats.org/officeDocument/2006/relationships/image" Target="../media/image26.png"/><Relationship Id="rId41" Type="http://schemas.openxmlformats.org/officeDocument/2006/relationships/tags" Target="../tags/tag189.xml"/><Relationship Id="rId40" Type="http://schemas.openxmlformats.org/officeDocument/2006/relationships/tags" Target="../tags/tag188.xml"/><Relationship Id="rId4" Type="http://schemas.openxmlformats.org/officeDocument/2006/relationships/tags" Target="../tags/tag162.xml"/><Relationship Id="rId39" Type="http://schemas.openxmlformats.org/officeDocument/2006/relationships/tags" Target="../tags/tag187.xml"/><Relationship Id="rId38" Type="http://schemas.openxmlformats.org/officeDocument/2006/relationships/tags" Target="../tags/tag186.xml"/><Relationship Id="rId37" Type="http://schemas.openxmlformats.org/officeDocument/2006/relationships/tags" Target="../tags/tag185.xml"/><Relationship Id="rId36" Type="http://schemas.openxmlformats.org/officeDocument/2006/relationships/tags" Target="../tags/tag184.xml"/><Relationship Id="rId35" Type="http://schemas.openxmlformats.org/officeDocument/2006/relationships/tags" Target="../tags/tag183.xml"/><Relationship Id="rId34" Type="http://schemas.openxmlformats.org/officeDocument/2006/relationships/image" Target="../media/image25.svg"/><Relationship Id="rId33" Type="http://schemas.openxmlformats.org/officeDocument/2006/relationships/image" Target="../media/image24.png"/><Relationship Id="rId32" Type="http://schemas.openxmlformats.org/officeDocument/2006/relationships/tags" Target="../tags/tag182.xml"/><Relationship Id="rId31" Type="http://schemas.openxmlformats.org/officeDocument/2006/relationships/tags" Target="../tags/tag181.xml"/><Relationship Id="rId30" Type="http://schemas.openxmlformats.org/officeDocument/2006/relationships/tags" Target="../tags/tag180.xml"/><Relationship Id="rId3" Type="http://schemas.openxmlformats.org/officeDocument/2006/relationships/tags" Target="../tags/tag161.xml"/><Relationship Id="rId29" Type="http://schemas.openxmlformats.org/officeDocument/2006/relationships/tags" Target="../tags/tag179.xml"/><Relationship Id="rId28" Type="http://schemas.openxmlformats.org/officeDocument/2006/relationships/tags" Target="../tags/tag178.xml"/><Relationship Id="rId27" Type="http://schemas.openxmlformats.org/officeDocument/2006/relationships/tags" Target="../tags/tag177.xml"/><Relationship Id="rId26" Type="http://schemas.openxmlformats.org/officeDocument/2006/relationships/tags" Target="../tags/tag176.xml"/><Relationship Id="rId25" Type="http://schemas.openxmlformats.org/officeDocument/2006/relationships/image" Target="../media/image23.svg"/><Relationship Id="rId24" Type="http://schemas.openxmlformats.org/officeDocument/2006/relationships/image" Target="../media/image22.png"/><Relationship Id="rId23" Type="http://schemas.openxmlformats.org/officeDocument/2006/relationships/tags" Target="../tags/tag175.xml"/><Relationship Id="rId22" Type="http://schemas.openxmlformats.org/officeDocument/2006/relationships/tags" Target="../tags/tag174.xml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tags" Target="../tags/tag160.xml"/><Relationship Id="rId19" Type="http://schemas.openxmlformats.org/officeDocument/2006/relationships/image" Target="../media/image21.svg"/><Relationship Id="rId18" Type="http://schemas.openxmlformats.org/officeDocument/2006/relationships/image" Target="../media/image20.png"/><Relationship Id="rId17" Type="http://schemas.openxmlformats.org/officeDocument/2006/relationships/tags" Target="../tags/tag171.xml"/><Relationship Id="rId16" Type="http://schemas.openxmlformats.org/officeDocument/2006/relationships/tags" Target="../tags/tag170.xml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image" Target="../media/image19.svg"/><Relationship Id="rId12" Type="http://schemas.openxmlformats.org/officeDocument/2006/relationships/image" Target="../media/image18.png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tags" Target="../tags/tag15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4" Type="http://schemas.openxmlformats.org/officeDocument/2006/relationships/slideLayout" Target="../slideLayouts/slideLayout6.xml"/><Relationship Id="rId63" Type="http://schemas.openxmlformats.org/officeDocument/2006/relationships/tags" Target="../tags/tag263.xml"/><Relationship Id="rId62" Type="http://schemas.openxmlformats.org/officeDocument/2006/relationships/tags" Target="../tags/tag262.xml"/><Relationship Id="rId61" Type="http://schemas.openxmlformats.org/officeDocument/2006/relationships/tags" Target="../tags/tag261.xml"/><Relationship Id="rId60" Type="http://schemas.openxmlformats.org/officeDocument/2006/relationships/tags" Target="../tags/tag260.xml"/><Relationship Id="rId6" Type="http://schemas.openxmlformats.org/officeDocument/2006/relationships/tags" Target="../tags/tag218.xml"/><Relationship Id="rId59" Type="http://schemas.openxmlformats.org/officeDocument/2006/relationships/tags" Target="../tags/tag259.xml"/><Relationship Id="rId58" Type="http://schemas.openxmlformats.org/officeDocument/2006/relationships/tags" Target="../tags/tag258.xml"/><Relationship Id="rId57" Type="http://schemas.openxmlformats.org/officeDocument/2006/relationships/tags" Target="../tags/tag257.xml"/><Relationship Id="rId56" Type="http://schemas.openxmlformats.org/officeDocument/2006/relationships/tags" Target="../tags/tag256.xml"/><Relationship Id="rId55" Type="http://schemas.openxmlformats.org/officeDocument/2006/relationships/tags" Target="../tags/tag255.xml"/><Relationship Id="rId54" Type="http://schemas.openxmlformats.org/officeDocument/2006/relationships/image" Target="../media/image45.svg"/><Relationship Id="rId53" Type="http://schemas.openxmlformats.org/officeDocument/2006/relationships/image" Target="../media/image44.png"/><Relationship Id="rId52" Type="http://schemas.openxmlformats.org/officeDocument/2006/relationships/tags" Target="../tags/tag254.xml"/><Relationship Id="rId51" Type="http://schemas.openxmlformats.org/officeDocument/2006/relationships/tags" Target="../tags/tag253.xml"/><Relationship Id="rId50" Type="http://schemas.openxmlformats.org/officeDocument/2006/relationships/tags" Target="../tags/tag252.xml"/><Relationship Id="rId5" Type="http://schemas.openxmlformats.org/officeDocument/2006/relationships/tags" Target="../tags/tag217.xml"/><Relationship Id="rId49" Type="http://schemas.openxmlformats.org/officeDocument/2006/relationships/tags" Target="../tags/tag251.xml"/><Relationship Id="rId48" Type="http://schemas.openxmlformats.org/officeDocument/2006/relationships/image" Target="../media/image43.svg"/><Relationship Id="rId47" Type="http://schemas.openxmlformats.org/officeDocument/2006/relationships/image" Target="../media/image42.png"/><Relationship Id="rId46" Type="http://schemas.openxmlformats.org/officeDocument/2006/relationships/tags" Target="../tags/tag250.xml"/><Relationship Id="rId45" Type="http://schemas.openxmlformats.org/officeDocument/2006/relationships/tags" Target="../tags/tag249.xml"/><Relationship Id="rId44" Type="http://schemas.openxmlformats.org/officeDocument/2006/relationships/tags" Target="../tags/tag248.xml"/><Relationship Id="rId43" Type="http://schemas.openxmlformats.org/officeDocument/2006/relationships/tags" Target="../tags/tag247.xml"/><Relationship Id="rId42" Type="http://schemas.openxmlformats.org/officeDocument/2006/relationships/image" Target="../media/image41.svg"/><Relationship Id="rId41" Type="http://schemas.openxmlformats.org/officeDocument/2006/relationships/image" Target="../media/image40.png"/><Relationship Id="rId40" Type="http://schemas.openxmlformats.org/officeDocument/2006/relationships/tags" Target="../tags/tag246.xml"/><Relationship Id="rId4" Type="http://schemas.openxmlformats.org/officeDocument/2006/relationships/tags" Target="../tags/tag216.xml"/><Relationship Id="rId39" Type="http://schemas.openxmlformats.org/officeDocument/2006/relationships/tags" Target="../tags/tag245.xml"/><Relationship Id="rId38" Type="http://schemas.openxmlformats.org/officeDocument/2006/relationships/tags" Target="../tags/tag244.xml"/><Relationship Id="rId37" Type="http://schemas.openxmlformats.org/officeDocument/2006/relationships/tags" Target="../tags/tag243.xml"/><Relationship Id="rId36" Type="http://schemas.openxmlformats.org/officeDocument/2006/relationships/tags" Target="../tags/tag242.xml"/><Relationship Id="rId35" Type="http://schemas.openxmlformats.org/officeDocument/2006/relationships/tags" Target="../tags/tag241.xml"/><Relationship Id="rId34" Type="http://schemas.openxmlformats.org/officeDocument/2006/relationships/tags" Target="../tags/tag240.xml"/><Relationship Id="rId33" Type="http://schemas.openxmlformats.org/officeDocument/2006/relationships/image" Target="../media/image39.svg"/><Relationship Id="rId32" Type="http://schemas.openxmlformats.org/officeDocument/2006/relationships/image" Target="../media/image38.png"/><Relationship Id="rId31" Type="http://schemas.openxmlformats.org/officeDocument/2006/relationships/tags" Target="../tags/tag239.xml"/><Relationship Id="rId30" Type="http://schemas.openxmlformats.org/officeDocument/2006/relationships/tags" Target="../tags/tag238.xml"/><Relationship Id="rId3" Type="http://schemas.openxmlformats.org/officeDocument/2006/relationships/tags" Target="../tags/tag215.xml"/><Relationship Id="rId29" Type="http://schemas.openxmlformats.org/officeDocument/2006/relationships/tags" Target="../tags/tag237.xml"/><Relationship Id="rId28" Type="http://schemas.openxmlformats.org/officeDocument/2006/relationships/tags" Target="../tags/tag236.xml"/><Relationship Id="rId27" Type="http://schemas.openxmlformats.org/officeDocument/2006/relationships/tags" Target="../tags/tag235.xml"/><Relationship Id="rId26" Type="http://schemas.openxmlformats.org/officeDocument/2006/relationships/image" Target="../media/image37.svg"/><Relationship Id="rId25" Type="http://schemas.openxmlformats.org/officeDocument/2006/relationships/image" Target="../media/image36.png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tags" Target="../tags/tag214.xml"/><Relationship Id="rId19" Type="http://schemas.openxmlformats.org/officeDocument/2006/relationships/tags" Target="../tags/tag229.xml"/><Relationship Id="rId18" Type="http://schemas.openxmlformats.org/officeDocument/2006/relationships/tags" Target="../tags/tag228.xml"/><Relationship Id="rId17" Type="http://schemas.openxmlformats.org/officeDocument/2006/relationships/image" Target="../media/image35.svg"/><Relationship Id="rId16" Type="http://schemas.openxmlformats.org/officeDocument/2006/relationships/image" Target="../media/image34.png"/><Relationship Id="rId15" Type="http://schemas.openxmlformats.org/officeDocument/2006/relationships/tags" Target="../tags/tag227.xml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299.xml"/><Relationship Id="rId42" Type="http://schemas.openxmlformats.org/officeDocument/2006/relationships/tags" Target="../tags/tag298.xml"/><Relationship Id="rId41" Type="http://schemas.openxmlformats.org/officeDocument/2006/relationships/image" Target="../media/image53.svg"/><Relationship Id="rId40" Type="http://schemas.openxmlformats.org/officeDocument/2006/relationships/image" Target="../media/image52.png"/><Relationship Id="rId4" Type="http://schemas.openxmlformats.org/officeDocument/2006/relationships/tags" Target="../tags/tag270.xml"/><Relationship Id="rId39" Type="http://schemas.openxmlformats.org/officeDocument/2006/relationships/tags" Target="../tags/tag297.xml"/><Relationship Id="rId38" Type="http://schemas.openxmlformats.org/officeDocument/2006/relationships/tags" Target="../tags/tag296.xml"/><Relationship Id="rId37" Type="http://schemas.openxmlformats.org/officeDocument/2006/relationships/tags" Target="../tags/tag295.xml"/><Relationship Id="rId36" Type="http://schemas.openxmlformats.org/officeDocument/2006/relationships/tags" Target="../tags/tag294.xml"/><Relationship Id="rId35" Type="http://schemas.openxmlformats.org/officeDocument/2006/relationships/tags" Target="../tags/tag293.xml"/><Relationship Id="rId34" Type="http://schemas.openxmlformats.org/officeDocument/2006/relationships/tags" Target="../tags/tag292.xml"/><Relationship Id="rId33" Type="http://schemas.openxmlformats.org/officeDocument/2006/relationships/tags" Target="../tags/tag291.xml"/><Relationship Id="rId32" Type="http://schemas.openxmlformats.org/officeDocument/2006/relationships/tags" Target="../tags/tag290.xml"/><Relationship Id="rId31" Type="http://schemas.openxmlformats.org/officeDocument/2006/relationships/tags" Target="../tags/tag289.xml"/><Relationship Id="rId30" Type="http://schemas.openxmlformats.org/officeDocument/2006/relationships/tags" Target="../tags/tag288.xml"/><Relationship Id="rId3" Type="http://schemas.openxmlformats.org/officeDocument/2006/relationships/tags" Target="../tags/tag269.xml"/><Relationship Id="rId29" Type="http://schemas.openxmlformats.org/officeDocument/2006/relationships/tags" Target="../tags/tag287.xml"/><Relationship Id="rId28" Type="http://schemas.openxmlformats.org/officeDocument/2006/relationships/tags" Target="../tags/tag286.xml"/><Relationship Id="rId27" Type="http://schemas.openxmlformats.org/officeDocument/2006/relationships/image" Target="../media/image51.svg"/><Relationship Id="rId26" Type="http://schemas.openxmlformats.org/officeDocument/2006/relationships/image" Target="../media/image50.png"/><Relationship Id="rId25" Type="http://schemas.openxmlformats.org/officeDocument/2006/relationships/tags" Target="../tags/tag285.xml"/><Relationship Id="rId24" Type="http://schemas.openxmlformats.org/officeDocument/2006/relationships/tags" Target="../tags/tag284.xml"/><Relationship Id="rId23" Type="http://schemas.openxmlformats.org/officeDocument/2006/relationships/tags" Target="../tags/tag283.xml"/><Relationship Id="rId22" Type="http://schemas.openxmlformats.org/officeDocument/2006/relationships/tags" Target="../tags/tag282.xml"/><Relationship Id="rId21" Type="http://schemas.openxmlformats.org/officeDocument/2006/relationships/tags" Target="../tags/tag281.xml"/><Relationship Id="rId20" Type="http://schemas.openxmlformats.org/officeDocument/2006/relationships/image" Target="../media/image49.svg"/><Relationship Id="rId2" Type="http://schemas.openxmlformats.org/officeDocument/2006/relationships/tags" Target="../tags/tag268.xml"/><Relationship Id="rId19" Type="http://schemas.openxmlformats.org/officeDocument/2006/relationships/image" Target="../media/image48.png"/><Relationship Id="rId18" Type="http://schemas.openxmlformats.org/officeDocument/2006/relationships/tags" Target="../tags/tag280.xml"/><Relationship Id="rId17" Type="http://schemas.openxmlformats.org/officeDocument/2006/relationships/tags" Target="../tags/tag279.xml"/><Relationship Id="rId16" Type="http://schemas.openxmlformats.org/officeDocument/2006/relationships/tags" Target="../tags/tag278.xml"/><Relationship Id="rId15" Type="http://schemas.openxmlformats.org/officeDocument/2006/relationships/tags" Target="../tags/tag277.xml"/><Relationship Id="rId14" Type="http://schemas.openxmlformats.org/officeDocument/2006/relationships/tags" Target="../tags/tag276.xml"/><Relationship Id="rId13" Type="http://schemas.openxmlformats.org/officeDocument/2006/relationships/image" Target="../media/image31.svg"/><Relationship Id="rId12" Type="http://schemas.openxmlformats.org/officeDocument/2006/relationships/image" Target="../media/image30.png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tags" Target="../tags/tag26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06.xml"/><Relationship Id="rId8" Type="http://schemas.openxmlformats.org/officeDocument/2006/relationships/tags" Target="../tags/tag305.xml"/><Relationship Id="rId7" Type="http://schemas.openxmlformats.org/officeDocument/2006/relationships/tags" Target="../tags/tag304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333.xml"/><Relationship Id="rId45" Type="http://schemas.openxmlformats.org/officeDocument/2006/relationships/tags" Target="../tags/tag332.xml"/><Relationship Id="rId44" Type="http://schemas.openxmlformats.org/officeDocument/2006/relationships/image" Target="../media/image65.svg"/><Relationship Id="rId43" Type="http://schemas.openxmlformats.org/officeDocument/2006/relationships/image" Target="../media/image64.png"/><Relationship Id="rId42" Type="http://schemas.openxmlformats.org/officeDocument/2006/relationships/tags" Target="../tags/tag331.xml"/><Relationship Id="rId41" Type="http://schemas.openxmlformats.org/officeDocument/2006/relationships/tags" Target="../tags/tag330.xml"/><Relationship Id="rId40" Type="http://schemas.openxmlformats.org/officeDocument/2006/relationships/tags" Target="../tags/tag329.xml"/><Relationship Id="rId4" Type="http://schemas.openxmlformats.org/officeDocument/2006/relationships/tags" Target="../tags/tag303.xml"/><Relationship Id="rId39" Type="http://schemas.openxmlformats.org/officeDocument/2006/relationships/tags" Target="../tags/tag328.xml"/><Relationship Id="rId38" Type="http://schemas.openxmlformats.org/officeDocument/2006/relationships/tags" Target="../tags/tag327.xml"/><Relationship Id="rId37" Type="http://schemas.openxmlformats.org/officeDocument/2006/relationships/image" Target="../media/image63.svg"/><Relationship Id="rId36" Type="http://schemas.openxmlformats.org/officeDocument/2006/relationships/image" Target="../media/image62.png"/><Relationship Id="rId35" Type="http://schemas.openxmlformats.org/officeDocument/2006/relationships/tags" Target="../tags/tag326.xml"/><Relationship Id="rId34" Type="http://schemas.openxmlformats.org/officeDocument/2006/relationships/tags" Target="../tags/tag325.xml"/><Relationship Id="rId33" Type="http://schemas.openxmlformats.org/officeDocument/2006/relationships/tags" Target="../tags/tag324.xml"/><Relationship Id="rId32" Type="http://schemas.openxmlformats.org/officeDocument/2006/relationships/tags" Target="../tags/tag323.xml"/><Relationship Id="rId31" Type="http://schemas.openxmlformats.org/officeDocument/2006/relationships/tags" Target="../tags/tag322.xml"/><Relationship Id="rId30" Type="http://schemas.openxmlformats.org/officeDocument/2006/relationships/image" Target="../media/image61.svg"/><Relationship Id="rId3" Type="http://schemas.openxmlformats.org/officeDocument/2006/relationships/tags" Target="../tags/tag302.xml"/><Relationship Id="rId29" Type="http://schemas.openxmlformats.org/officeDocument/2006/relationships/image" Target="../media/image60.png"/><Relationship Id="rId28" Type="http://schemas.openxmlformats.org/officeDocument/2006/relationships/tags" Target="../tags/tag321.xml"/><Relationship Id="rId27" Type="http://schemas.openxmlformats.org/officeDocument/2006/relationships/tags" Target="../tags/tag320.xml"/><Relationship Id="rId26" Type="http://schemas.openxmlformats.org/officeDocument/2006/relationships/tags" Target="../tags/tag319.xml"/><Relationship Id="rId25" Type="http://schemas.openxmlformats.org/officeDocument/2006/relationships/tags" Target="../tags/tag318.xml"/><Relationship Id="rId24" Type="http://schemas.openxmlformats.org/officeDocument/2006/relationships/tags" Target="../tags/tag317.xml"/><Relationship Id="rId23" Type="http://schemas.openxmlformats.org/officeDocument/2006/relationships/tags" Target="../tags/tag316.xml"/><Relationship Id="rId22" Type="http://schemas.openxmlformats.org/officeDocument/2006/relationships/image" Target="../media/image59.svg"/><Relationship Id="rId21" Type="http://schemas.openxmlformats.org/officeDocument/2006/relationships/image" Target="../media/image58.png"/><Relationship Id="rId20" Type="http://schemas.openxmlformats.org/officeDocument/2006/relationships/tags" Target="../tags/tag315.xml"/><Relationship Id="rId2" Type="http://schemas.openxmlformats.org/officeDocument/2006/relationships/tags" Target="../tags/tag301.xml"/><Relationship Id="rId19" Type="http://schemas.openxmlformats.org/officeDocument/2006/relationships/tags" Target="../tags/tag314.xml"/><Relationship Id="rId18" Type="http://schemas.openxmlformats.org/officeDocument/2006/relationships/tags" Target="../tags/tag313.xml"/><Relationship Id="rId17" Type="http://schemas.openxmlformats.org/officeDocument/2006/relationships/tags" Target="../tags/tag312.xml"/><Relationship Id="rId16" Type="http://schemas.openxmlformats.org/officeDocument/2006/relationships/tags" Target="../tags/tag311.xml"/><Relationship Id="rId15" Type="http://schemas.openxmlformats.org/officeDocument/2006/relationships/tags" Target="../tags/tag310.xml"/><Relationship Id="rId14" Type="http://schemas.openxmlformats.org/officeDocument/2006/relationships/image" Target="../media/image57.svg"/><Relationship Id="rId13" Type="http://schemas.openxmlformats.org/officeDocument/2006/relationships/image" Target="../media/image56.png"/><Relationship Id="rId12" Type="http://schemas.openxmlformats.org/officeDocument/2006/relationships/tags" Target="../tags/tag309.xml"/><Relationship Id="rId11" Type="http://schemas.openxmlformats.org/officeDocument/2006/relationships/tags" Target="../tags/tag308.xml"/><Relationship Id="rId10" Type="http://schemas.openxmlformats.org/officeDocument/2006/relationships/tags" Target="../tags/tag307.xml"/><Relationship Id="rId1" Type="http://schemas.openxmlformats.org/officeDocument/2006/relationships/tags" Target="../tags/tag30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36.xml"/><Relationship Id="rId2" Type="http://schemas.openxmlformats.org/officeDocument/2006/relationships/tags" Target="../tags/tag335.xml"/><Relationship Id="rId1" Type="http://schemas.openxmlformats.org/officeDocument/2006/relationships/tags" Target="../tags/tag3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400"/>
              <a:t>可能性·从古代占卜到概率思想</a:t>
            </a:r>
            <a:endParaRPr lang="zh-CN" altLang="en-US" sz="54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龟甲蓍草：可能性的概念建立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古代占卜中的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随机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现象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303395" cy="2564130"/>
          </a:xfrm>
          <a:custGeom>
            <a:avLst/>
            <a:gdLst>
              <a:gd name="sw" fmla="*/ 1 w 6776"/>
              <a:gd name="sh" fmla="*/ 1 h 4037"/>
              <a:gd name="mins" fmla="min sw sh"/>
              <a:gd name="dsw" fmla="+- 0 sw mins"/>
              <a:gd name="dsh" fmla="+- 0 sh mins"/>
              <a:gd name="p0x0" fmla="*/ 180 w 6776"/>
              <a:gd name="p0y0" fmla="*/ 0 h 4037"/>
              <a:gd name="p0x1" fmla="*/ 6596 w 6776"/>
              <a:gd name="p0y1" fmla="*/ 0 h 4037"/>
              <a:gd name="p0x2" fmla="*/ 6696 w 6776"/>
              <a:gd name="p0y2" fmla="*/ 0 h 4037"/>
              <a:gd name="p0x3" fmla="*/ 6776 w 6776"/>
              <a:gd name="p0y3" fmla="*/ 80 h 4037"/>
              <a:gd name="p0x4" fmla="*/ 6776 w 6776"/>
              <a:gd name="p0y4" fmla="*/ 180 h 4037"/>
              <a:gd name="p0x5" fmla="*/ 6776 w 6776"/>
              <a:gd name="p0y5" fmla="*/ 3857 h 4037"/>
              <a:gd name="p0x6" fmla="*/ 6776 w 6776"/>
              <a:gd name="p0y6" fmla="*/ 3957 h 4037"/>
              <a:gd name="p0x7" fmla="*/ 6696 w 6776"/>
              <a:gd name="p0y7" fmla="*/ 4037 h 4037"/>
              <a:gd name="p0x8" fmla="*/ 6596 w 6776"/>
              <a:gd name="p0y8" fmla="*/ 4037 h 4037"/>
              <a:gd name="p0x9" fmla="*/ 180 w 6776"/>
              <a:gd name="p0y9" fmla="*/ 4037 h 4037"/>
              <a:gd name="p0x10" fmla="*/ 80 w 6776"/>
              <a:gd name="p0y10" fmla="*/ 4037 h 4037"/>
              <a:gd name="p0x11" fmla="*/ 0 w 6776"/>
              <a:gd name="p0y11" fmla="*/ 3957 h 4037"/>
              <a:gd name="p0x12" fmla="*/ 0 w 6776"/>
              <a:gd name="p0y12" fmla="*/ 3857 h 4037"/>
              <a:gd name="p0x13" fmla="*/ 0 w 6776"/>
              <a:gd name="p0y13" fmla="*/ 180 h 4037"/>
              <a:gd name="p0x14" fmla="*/ 0 w 6776"/>
              <a:gd name="p0y14" fmla="*/ 80 h 4037"/>
              <a:gd name="p0x15" fmla="*/ 80 w 6776"/>
              <a:gd name="p0y15" fmla="*/ 0 h 4037"/>
              <a:gd name="p0x16" fmla="*/ 180 w 6776"/>
              <a:gd name="p0y16" fmla="*/ 0 h 40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808664"/>
            <a:ext cx="39128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2258244"/>
            <a:ext cx="3912841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殷商甲骨文记载了大量占卜活动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面对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不确定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时寻求判断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3873500"/>
            <a:ext cx="4303395" cy="783590"/>
          </a:xfrm>
          <a:custGeom>
            <a:avLst/>
            <a:gdLst>
              <a:gd name="sw" fmla="*/ 1 w 6776"/>
              <a:gd name="sh" fmla="*/ 1 h 1234"/>
              <a:gd name="mins" fmla="min sw sh"/>
              <a:gd name="dsw" fmla="+- 0 sw mins"/>
              <a:gd name="dsh" fmla="+- 0 sh mins"/>
              <a:gd name="p0x0" fmla="*/ 180 w 6776"/>
              <a:gd name="p0y0" fmla="*/ 0 h 1234"/>
              <a:gd name="p0x1" fmla="*/ 6596 w 6776"/>
              <a:gd name="p0y1" fmla="*/ 0 h 1234"/>
              <a:gd name="p0x2" fmla="*/ 6696 w 6776"/>
              <a:gd name="p0y2" fmla="*/ 0 h 1234"/>
              <a:gd name="p0x3" fmla="*/ 6776 w 6776"/>
              <a:gd name="p0y3" fmla="*/ 80 h 1234"/>
              <a:gd name="p0x4" fmla="*/ 6776 w 6776"/>
              <a:gd name="p0y4" fmla="*/ 180 h 1234"/>
              <a:gd name="p0x5" fmla="*/ 6776 w 6776"/>
              <a:gd name="p0y5" fmla="*/ 1054 h 1234"/>
              <a:gd name="p0x6" fmla="*/ 6776 w 6776"/>
              <a:gd name="p0y6" fmla="*/ 1153 h 1234"/>
              <a:gd name="p0x7" fmla="*/ 6696 w 6776"/>
              <a:gd name="p0y7" fmla="*/ 1234 h 1234"/>
              <a:gd name="p0x8" fmla="*/ 6596 w 6776"/>
              <a:gd name="p0y8" fmla="*/ 1234 h 1234"/>
              <a:gd name="p0x9" fmla="*/ 180 w 6776"/>
              <a:gd name="p0y9" fmla="*/ 1234 h 1234"/>
              <a:gd name="p0x10" fmla="*/ 80 w 6776"/>
              <a:gd name="p0y10" fmla="*/ 1234 h 1234"/>
              <a:gd name="p0x11" fmla="*/ 0 w 6776"/>
              <a:gd name="p0y11" fmla="*/ 1153 h 1234"/>
              <a:gd name="p0x12" fmla="*/ 0 w 6776"/>
              <a:gd name="p0y12" fmla="*/ 1054 h 1234"/>
              <a:gd name="p0x13" fmla="*/ 0 w 6776"/>
              <a:gd name="p0y13" fmla="*/ 180 h 1234"/>
              <a:gd name="p0x14" fmla="*/ 0 w 6776"/>
              <a:gd name="p0y14" fmla="*/ 80 h 1234"/>
              <a:gd name="p0x15" fmla="*/ 80 w 6776"/>
              <a:gd name="p0y15" fmla="*/ 0 h 1234"/>
              <a:gd name="p0x16" fmla="*/ 180 w 6776"/>
              <a:gd name="p0y16" fmla="*/ 0 h 1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40557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1026" r="-2273" b="-1026"/>
          <a:stretch>
            <a:fillRect/>
          </a:stretch>
        </p:blipFill>
        <p:spPr>
          <a:xfrm>
            <a:off x="871220" y="4136390"/>
            <a:ext cx="219075" cy="2527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3982126"/>
            <a:ext cx="17145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烧龟甲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43025" y="4320264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灼烧龟甲观察裂纹走向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575945" y="4780915"/>
            <a:ext cx="4303395" cy="783590"/>
          </a:xfrm>
          <a:custGeom>
            <a:avLst/>
            <a:gdLst>
              <a:gd name="sw" fmla="*/ 1 w 6776"/>
              <a:gd name="sh" fmla="*/ 1 h 1234"/>
              <a:gd name="mins" fmla="min sw sh"/>
              <a:gd name="dsw" fmla="+- 0 sw mins"/>
              <a:gd name="dsh" fmla="+- 0 sh mins"/>
              <a:gd name="p0x0" fmla="*/ 180 w 6776"/>
              <a:gd name="p0y0" fmla="*/ 0 h 1234"/>
              <a:gd name="p0x1" fmla="*/ 6596 w 6776"/>
              <a:gd name="p0y1" fmla="*/ 0 h 1234"/>
              <a:gd name="p0x2" fmla="*/ 6696 w 6776"/>
              <a:gd name="p0y2" fmla="*/ 0 h 1234"/>
              <a:gd name="p0x3" fmla="*/ 6776 w 6776"/>
              <a:gd name="p0y3" fmla="*/ 80 h 1234"/>
              <a:gd name="p0x4" fmla="*/ 6776 w 6776"/>
              <a:gd name="p0y4" fmla="*/ 180 h 1234"/>
              <a:gd name="p0x5" fmla="*/ 6776 w 6776"/>
              <a:gd name="p0y5" fmla="*/ 1054 h 1234"/>
              <a:gd name="p0x6" fmla="*/ 6776 w 6776"/>
              <a:gd name="p0y6" fmla="*/ 1153 h 1234"/>
              <a:gd name="p0x7" fmla="*/ 6696 w 6776"/>
              <a:gd name="p0y7" fmla="*/ 1234 h 1234"/>
              <a:gd name="p0x8" fmla="*/ 6596 w 6776"/>
              <a:gd name="p0y8" fmla="*/ 1234 h 1234"/>
              <a:gd name="p0x9" fmla="*/ 180 w 6776"/>
              <a:gd name="p0y9" fmla="*/ 1234 h 1234"/>
              <a:gd name="p0x10" fmla="*/ 80 w 6776"/>
              <a:gd name="p0y10" fmla="*/ 1234 h 1234"/>
              <a:gd name="p0x11" fmla="*/ 0 w 6776"/>
              <a:gd name="p0y11" fmla="*/ 1153 h 1234"/>
              <a:gd name="p0x12" fmla="*/ 0 w 6776"/>
              <a:gd name="p0y12" fmla="*/ 1054 h 1234"/>
              <a:gd name="p0x13" fmla="*/ 0 w 6776"/>
              <a:gd name="p0y13" fmla="*/ 180 h 1234"/>
              <a:gd name="p0x14" fmla="*/ 0 w 6776"/>
              <a:gd name="p0y14" fmla="*/ 80 h 1234"/>
              <a:gd name="p0x15" fmla="*/ 80 w 6776"/>
              <a:gd name="p0y15" fmla="*/ 0 h 1234"/>
              <a:gd name="p0x16" fmla="*/ 180 w 6776"/>
              <a:gd name="p0y16" fmla="*/ 0 h 1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49631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857250" y="5043805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43025" y="4889602"/>
            <a:ext cx="154312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掷蓍草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343025" y="5227739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数蓍草茎数推演卦象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575945" y="5688330"/>
            <a:ext cx="4303395" cy="783590"/>
          </a:xfrm>
          <a:custGeom>
            <a:avLst/>
            <a:gdLst>
              <a:gd name="sw" fmla="*/ 1 w 6776"/>
              <a:gd name="sh" fmla="*/ 1 h 1234"/>
              <a:gd name="mins" fmla="min sw sh"/>
              <a:gd name="dsw" fmla="+- 0 sw mins"/>
              <a:gd name="dsh" fmla="+- 0 sh mins"/>
              <a:gd name="p0x0" fmla="*/ 180 w 6776"/>
              <a:gd name="p0y0" fmla="*/ 0 h 1234"/>
              <a:gd name="p0x1" fmla="*/ 6596 w 6776"/>
              <a:gd name="p0y1" fmla="*/ 0 h 1234"/>
              <a:gd name="p0x2" fmla="*/ 6696 w 6776"/>
              <a:gd name="p0y2" fmla="*/ 0 h 1234"/>
              <a:gd name="p0x3" fmla="*/ 6776 w 6776"/>
              <a:gd name="p0y3" fmla="*/ 80 h 1234"/>
              <a:gd name="p0x4" fmla="*/ 6776 w 6776"/>
              <a:gd name="p0y4" fmla="*/ 180 h 1234"/>
              <a:gd name="p0x5" fmla="*/ 6776 w 6776"/>
              <a:gd name="p0y5" fmla="*/ 1054 h 1234"/>
              <a:gd name="p0x6" fmla="*/ 6776 w 6776"/>
              <a:gd name="p0y6" fmla="*/ 1153 h 1234"/>
              <a:gd name="p0x7" fmla="*/ 6696 w 6776"/>
              <a:gd name="p0y7" fmla="*/ 1234 h 1234"/>
              <a:gd name="p0x8" fmla="*/ 6596 w 6776"/>
              <a:gd name="p0y8" fmla="*/ 1234 h 1234"/>
              <a:gd name="p0x9" fmla="*/ 180 w 6776"/>
              <a:gd name="p0y9" fmla="*/ 1234 h 1234"/>
              <a:gd name="p0x10" fmla="*/ 80 w 6776"/>
              <a:gd name="p0y10" fmla="*/ 1234 h 1234"/>
              <a:gd name="p0x11" fmla="*/ 0 w 6776"/>
              <a:gd name="p0y11" fmla="*/ 1153 h 1234"/>
              <a:gd name="p0x12" fmla="*/ 0 w 6776"/>
              <a:gd name="p0y12" fmla="*/ 1054 h 1234"/>
              <a:gd name="p0x13" fmla="*/ 0 w 6776"/>
              <a:gd name="p0y13" fmla="*/ 180 h 1234"/>
              <a:gd name="p0x14" fmla="*/ 0 w 6776"/>
              <a:gd name="p0y14" fmla="*/ 80 h 1234"/>
              <a:gd name="p0x15" fmla="*/ 80 w 6776"/>
              <a:gd name="p0y15" fmla="*/ 0 h 1234"/>
              <a:gd name="p0x16" fmla="*/ 180 w 6776"/>
              <a:gd name="p0y16" fmla="*/ 0 h 1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1525" y="5870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5951220"/>
            <a:ext cx="281305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43025" y="5797086"/>
            <a:ext cx="17145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观裂纹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343025" y="6135224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解读裂纹形态预测吉凶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155565" y="1109345"/>
            <a:ext cx="2019935" cy="3590925"/>
          </a:xfrm>
          <a:custGeom>
            <a:avLst/>
            <a:gdLst>
              <a:gd name="sw" fmla="*/ 1 w 3181"/>
              <a:gd name="sh" fmla="*/ 1 h 5655"/>
              <a:gd name="mins" fmla="min sw sh"/>
              <a:gd name="dsw" fmla="+- 0 sw mins"/>
              <a:gd name="dsh" fmla="+- 0 sh mins"/>
              <a:gd name="p0x0" fmla="*/ 180 w 3181"/>
              <a:gd name="p0y0" fmla="*/ 0 h 5655"/>
              <a:gd name="p0x1" fmla="*/ 3001 w 3181"/>
              <a:gd name="p0y1" fmla="*/ 0 h 5655"/>
              <a:gd name="p0x2" fmla="*/ 3100 w 3181"/>
              <a:gd name="p0y2" fmla="*/ 0 h 5655"/>
              <a:gd name="p0x3" fmla="*/ 3181 w 3181"/>
              <a:gd name="p0y3" fmla="*/ 80 h 5655"/>
              <a:gd name="p0x4" fmla="*/ 3181 w 3181"/>
              <a:gd name="p0y4" fmla="*/ 180 h 5655"/>
              <a:gd name="p0x5" fmla="*/ 3181 w 3181"/>
              <a:gd name="p0y5" fmla="*/ 5475 h 5655"/>
              <a:gd name="p0x6" fmla="*/ 3181 w 3181"/>
              <a:gd name="p0y6" fmla="*/ 5574 h 5655"/>
              <a:gd name="p0x7" fmla="*/ 3100 w 3181"/>
              <a:gd name="p0y7" fmla="*/ 5655 h 5655"/>
              <a:gd name="p0x8" fmla="*/ 3001 w 3181"/>
              <a:gd name="p0y8" fmla="*/ 5655 h 5655"/>
              <a:gd name="p0x9" fmla="*/ 180 w 3181"/>
              <a:gd name="p0y9" fmla="*/ 5655 h 5655"/>
              <a:gd name="p0x10" fmla="*/ 80 w 3181"/>
              <a:gd name="p0y10" fmla="*/ 5655 h 5655"/>
              <a:gd name="p0x11" fmla="*/ 0 w 3181"/>
              <a:gd name="p0y11" fmla="*/ 5574 h 5655"/>
              <a:gd name="p0x12" fmla="*/ 0 w 3181"/>
              <a:gd name="p0y12" fmla="*/ 5475 h 5655"/>
              <a:gd name="p0x13" fmla="*/ 0 w 3181"/>
              <a:gd name="p0y13" fmla="*/ 180 h 5655"/>
              <a:gd name="p0x14" fmla="*/ 0 w 3181"/>
              <a:gd name="p0y14" fmla="*/ 80 h 5655"/>
              <a:gd name="p0x15" fmla="*/ 80 w 3181"/>
              <a:gd name="p0y15" fmla="*/ 0 h 5655"/>
              <a:gd name="p0x16" fmla="*/ 180 w 3181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5350510" y="2279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259" t="-16275" r="-4259" b="-16275"/>
          <a:stretch>
            <a:fillRect/>
          </a:stretch>
        </p:blipFill>
        <p:spPr>
          <a:xfrm>
            <a:off x="5429250" y="2341245"/>
            <a:ext cx="186055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770216" y="2301259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确定事件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5351116" y="2721788"/>
            <a:ext cx="162944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一定发生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5350510" y="3125470"/>
            <a:ext cx="1630045" cy="404495"/>
          </a:xfrm>
          <a:custGeom>
            <a:avLst/>
            <a:gdLst>
              <a:gd name="sw" fmla="*/ 1 w 2566"/>
              <a:gd name="sh" fmla="*/ 1 h 637"/>
              <a:gd name="mins" fmla="min sw sh"/>
              <a:gd name="dsw" fmla="+- 0 sw mins"/>
              <a:gd name="dsh" fmla="+- 0 sh mins"/>
              <a:gd name="p0x0" fmla="*/ 90 w 2566"/>
              <a:gd name="p0y0" fmla="*/ 0 h 637"/>
              <a:gd name="p0x1" fmla="*/ 2476 w 2566"/>
              <a:gd name="p0y1" fmla="*/ 0 h 637"/>
              <a:gd name="p0x2" fmla="*/ 2525 w 2566"/>
              <a:gd name="p0y2" fmla="*/ 0 h 637"/>
              <a:gd name="p0x3" fmla="*/ 2566 w 2566"/>
              <a:gd name="p0y3" fmla="*/ 40 h 637"/>
              <a:gd name="p0x4" fmla="*/ 2566 w 2566"/>
              <a:gd name="p0y4" fmla="*/ 90 h 637"/>
              <a:gd name="p0x5" fmla="*/ 2566 w 2566"/>
              <a:gd name="p0y5" fmla="*/ 547 h 637"/>
              <a:gd name="p0x6" fmla="*/ 2566 w 2566"/>
              <a:gd name="p0y6" fmla="*/ 597 h 637"/>
              <a:gd name="p0x7" fmla="*/ 2525 w 2566"/>
              <a:gd name="p0y7" fmla="*/ 637 h 637"/>
              <a:gd name="p0x8" fmla="*/ 2476 w 2566"/>
              <a:gd name="p0y8" fmla="*/ 637 h 637"/>
              <a:gd name="p0x9" fmla="*/ 90 w 2566"/>
              <a:gd name="p0y9" fmla="*/ 637 h 637"/>
              <a:gd name="p0x10" fmla="*/ 40 w 2566"/>
              <a:gd name="p0y10" fmla="*/ 637 h 637"/>
              <a:gd name="p0x11" fmla="*/ 0 w 2566"/>
              <a:gd name="p0y11" fmla="*/ 597 h 637"/>
              <a:gd name="p0x12" fmla="*/ 0 w 2566"/>
              <a:gd name="p0y12" fmla="*/ 547 h 637"/>
              <a:gd name="p0x13" fmla="*/ 0 w 2566"/>
              <a:gd name="p0y13" fmla="*/ 90 h 637"/>
              <a:gd name="p0x14" fmla="*/ 0 w 2566"/>
              <a:gd name="p0y14" fmla="*/ 40 h 637"/>
              <a:gd name="p0x15" fmla="*/ 40 w 2566"/>
              <a:gd name="p0y15" fmla="*/ 0 h 637"/>
              <a:gd name="p0x16" fmla="*/ 90 w 2566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5465416" y="3201810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太阳从东方升起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7375525" y="1109345"/>
            <a:ext cx="2019935" cy="3590925"/>
          </a:xfrm>
          <a:custGeom>
            <a:avLst/>
            <a:gdLst>
              <a:gd name="sw" fmla="*/ 1 w 3181"/>
              <a:gd name="sh" fmla="*/ 1 h 5655"/>
              <a:gd name="mins" fmla="min sw sh"/>
              <a:gd name="dsw" fmla="+- 0 sw mins"/>
              <a:gd name="dsh" fmla="+- 0 sh mins"/>
              <a:gd name="p0x0" fmla="*/ 180 w 3181"/>
              <a:gd name="p0y0" fmla="*/ 0 h 5655"/>
              <a:gd name="p0x1" fmla="*/ 3001 w 3181"/>
              <a:gd name="p0y1" fmla="*/ 0 h 5655"/>
              <a:gd name="p0x2" fmla="*/ 3100 w 3181"/>
              <a:gd name="p0y2" fmla="*/ 0 h 5655"/>
              <a:gd name="p0x3" fmla="*/ 3181 w 3181"/>
              <a:gd name="p0y3" fmla="*/ 80 h 5655"/>
              <a:gd name="p0x4" fmla="*/ 3181 w 3181"/>
              <a:gd name="p0y4" fmla="*/ 180 h 5655"/>
              <a:gd name="p0x5" fmla="*/ 3181 w 3181"/>
              <a:gd name="p0y5" fmla="*/ 5475 h 5655"/>
              <a:gd name="p0x6" fmla="*/ 3181 w 3181"/>
              <a:gd name="p0y6" fmla="*/ 5574 h 5655"/>
              <a:gd name="p0x7" fmla="*/ 3100 w 3181"/>
              <a:gd name="p0y7" fmla="*/ 5655 h 5655"/>
              <a:gd name="p0x8" fmla="*/ 3001 w 3181"/>
              <a:gd name="p0y8" fmla="*/ 5655 h 5655"/>
              <a:gd name="p0x9" fmla="*/ 180 w 3181"/>
              <a:gd name="p0y9" fmla="*/ 5655 h 5655"/>
              <a:gd name="p0x10" fmla="*/ 80 w 3181"/>
              <a:gd name="p0y10" fmla="*/ 5655 h 5655"/>
              <a:gd name="p0x11" fmla="*/ 0 w 3181"/>
              <a:gd name="p0y11" fmla="*/ 5574 h 5655"/>
              <a:gd name="p0x12" fmla="*/ 0 w 3181"/>
              <a:gd name="p0y12" fmla="*/ 5475 h 5655"/>
              <a:gd name="p0x13" fmla="*/ 0 w 3181"/>
              <a:gd name="p0y13" fmla="*/ 180 h 5655"/>
              <a:gd name="p0x14" fmla="*/ 0 w 3181"/>
              <a:gd name="p0y14" fmla="*/ 80 h 5655"/>
              <a:gd name="p0x15" fmla="*/ 80 w 3181"/>
              <a:gd name="p0y15" fmla="*/ 0 h 5655"/>
              <a:gd name="p0x16" fmla="*/ 180 w 3181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7571105" y="2279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458" t="-20417" r="-1458" b="-20417"/>
          <a:stretch>
            <a:fillRect/>
          </a:stretch>
        </p:blipFill>
        <p:spPr>
          <a:xfrm>
            <a:off x="7663815" y="2341245"/>
            <a:ext cx="156845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7990208" y="2301259"/>
            <a:ext cx="13716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不可能事件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7571108" y="2721788"/>
            <a:ext cx="162944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一定不发生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2"/>
            </p:custDataLst>
          </p:nvPr>
        </p:nvSpPr>
        <p:spPr>
          <a:xfrm>
            <a:off x="7571105" y="3125470"/>
            <a:ext cx="1629410" cy="404495"/>
          </a:xfrm>
          <a:custGeom>
            <a:avLst/>
            <a:gdLst>
              <a:gd name="sw" fmla="*/ 1 w 2566"/>
              <a:gd name="sh" fmla="*/ 1 h 637"/>
              <a:gd name="mins" fmla="min sw sh"/>
              <a:gd name="dsw" fmla="+- 0 sw mins"/>
              <a:gd name="dsh" fmla="+- 0 sh mins"/>
              <a:gd name="p0x0" fmla="*/ 90 w 2566"/>
              <a:gd name="p0y0" fmla="*/ 0 h 637"/>
              <a:gd name="p0x1" fmla="*/ 2476 w 2566"/>
              <a:gd name="p0y1" fmla="*/ 0 h 637"/>
              <a:gd name="p0x2" fmla="*/ 2525 w 2566"/>
              <a:gd name="p0y2" fmla="*/ 0 h 637"/>
              <a:gd name="p0x3" fmla="*/ 2566 w 2566"/>
              <a:gd name="p0y3" fmla="*/ 40 h 637"/>
              <a:gd name="p0x4" fmla="*/ 2566 w 2566"/>
              <a:gd name="p0y4" fmla="*/ 90 h 637"/>
              <a:gd name="p0x5" fmla="*/ 2566 w 2566"/>
              <a:gd name="p0y5" fmla="*/ 547 h 637"/>
              <a:gd name="p0x6" fmla="*/ 2566 w 2566"/>
              <a:gd name="p0y6" fmla="*/ 597 h 637"/>
              <a:gd name="p0x7" fmla="*/ 2525 w 2566"/>
              <a:gd name="p0y7" fmla="*/ 637 h 637"/>
              <a:gd name="p0x8" fmla="*/ 2476 w 2566"/>
              <a:gd name="p0y8" fmla="*/ 637 h 637"/>
              <a:gd name="p0x9" fmla="*/ 90 w 2566"/>
              <a:gd name="p0y9" fmla="*/ 637 h 637"/>
              <a:gd name="p0x10" fmla="*/ 40 w 2566"/>
              <a:gd name="p0y10" fmla="*/ 637 h 637"/>
              <a:gd name="p0x11" fmla="*/ 0 w 2566"/>
              <a:gd name="p0y11" fmla="*/ 597 h 637"/>
              <a:gd name="p0x12" fmla="*/ 0 w 2566"/>
              <a:gd name="p0y12" fmla="*/ 547 h 637"/>
              <a:gd name="p0x13" fmla="*/ 0 w 2566"/>
              <a:gd name="p0y13" fmla="*/ 90 h 637"/>
              <a:gd name="p0x14" fmla="*/ 0 w 2566"/>
              <a:gd name="p0y14" fmla="*/ 40 h 637"/>
              <a:gd name="p0x15" fmla="*/ 40 w 2566"/>
              <a:gd name="p0y15" fmla="*/ 0 h 637"/>
              <a:gd name="p0x16" fmla="*/ 90 w 2566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7685408" y="3201810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太阳从西方升起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4"/>
            </p:custDataLst>
          </p:nvPr>
        </p:nvSpPr>
        <p:spPr>
          <a:xfrm>
            <a:off x="9595485" y="1109345"/>
            <a:ext cx="2019935" cy="3590925"/>
          </a:xfrm>
          <a:custGeom>
            <a:avLst/>
            <a:gdLst>
              <a:gd name="sw" fmla="*/ 1 w 3181"/>
              <a:gd name="sh" fmla="*/ 1 h 5655"/>
              <a:gd name="mins" fmla="min sw sh"/>
              <a:gd name="dsw" fmla="+- 0 sw mins"/>
              <a:gd name="dsh" fmla="+- 0 sh mins"/>
              <a:gd name="p0x0" fmla="*/ 180 w 3181"/>
              <a:gd name="p0y0" fmla="*/ 0 h 5655"/>
              <a:gd name="p0x1" fmla="*/ 3001 w 3181"/>
              <a:gd name="p0y1" fmla="*/ 0 h 5655"/>
              <a:gd name="p0x2" fmla="*/ 3100 w 3181"/>
              <a:gd name="p0y2" fmla="*/ 0 h 5655"/>
              <a:gd name="p0x3" fmla="*/ 3181 w 3181"/>
              <a:gd name="p0y3" fmla="*/ 80 h 5655"/>
              <a:gd name="p0x4" fmla="*/ 3181 w 3181"/>
              <a:gd name="p0y4" fmla="*/ 180 h 5655"/>
              <a:gd name="p0x5" fmla="*/ 3181 w 3181"/>
              <a:gd name="p0y5" fmla="*/ 5475 h 5655"/>
              <a:gd name="p0x6" fmla="*/ 3181 w 3181"/>
              <a:gd name="p0y6" fmla="*/ 5574 h 5655"/>
              <a:gd name="p0x7" fmla="*/ 3100 w 3181"/>
              <a:gd name="p0y7" fmla="*/ 5655 h 5655"/>
              <a:gd name="p0x8" fmla="*/ 3001 w 3181"/>
              <a:gd name="p0y8" fmla="*/ 5655 h 5655"/>
              <a:gd name="p0x9" fmla="*/ 180 w 3181"/>
              <a:gd name="p0y9" fmla="*/ 5655 h 5655"/>
              <a:gd name="p0x10" fmla="*/ 80 w 3181"/>
              <a:gd name="p0y10" fmla="*/ 5655 h 5655"/>
              <a:gd name="p0x11" fmla="*/ 0 w 3181"/>
              <a:gd name="p0y11" fmla="*/ 5574 h 5655"/>
              <a:gd name="p0x12" fmla="*/ 0 w 3181"/>
              <a:gd name="p0y12" fmla="*/ 5475 h 5655"/>
              <a:gd name="p0x13" fmla="*/ 0 w 3181"/>
              <a:gd name="p0y13" fmla="*/ 180 h 5655"/>
              <a:gd name="p0x14" fmla="*/ 0 w 3181"/>
              <a:gd name="p0y14" fmla="*/ 80 h 5655"/>
              <a:gd name="p0x15" fmla="*/ 80 w 3181"/>
              <a:gd name="p0y15" fmla="*/ 0 h 5655"/>
              <a:gd name="p0x16" fmla="*/ 180 w 3181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5"/>
            </p:custDataLst>
          </p:nvPr>
        </p:nvSpPr>
        <p:spPr>
          <a:xfrm>
            <a:off x="9791065" y="21424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9857740" y="2204085"/>
            <a:ext cx="209550" cy="2146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10210209" y="2164109"/>
            <a:ext cx="13716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不确定事件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0"/>
            </p:custDataLst>
          </p:nvPr>
        </p:nvSpPr>
        <p:spPr>
          <a:xfrm>
            <a:off x="9791109" y="2584637"/>
            <a:ext cx="162944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可能发生也可能不发生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51"/>
            </p:custDataLst>
          </p:nvPr>
        </p:nvSpPr>
        <p:spPr>
          <a:xfrm>
            <a:off x="9791065" y="3262630"/>
            <a:ext cx="1629410" cy="404495"/>
          </a:xfrm>
          <a:custGeom>
            <a:avLst/>
            <a:gdLst>
              <a:gd name="sw" fmla="*/ 1 w 2566"/>
              <a:gd name="sh" fmla="*/ 1 h 637"/>
              <a:gd name="mins" fmla="min sw sh"/>
              <a:gd name="dsw" fmla="+- 0 sw mins"/>
              <a:gd name="dsh" fmla="+- 0 sh mins"/>
              <a:gd name="p0x0" fmla="*/ 90 w 2566"/>
              <a:gd name="p0y0" fmla="*/ 0 h 637"/>
              <a:gd name="p0x1" fmla="*/ 2476 w 2566"/>
              <a:gd name="p0y1" fmla="*/ 0 h 637"/>
              <a:gd name="p0x2" fmla="*/ 2525 w 2566"/>
              <a:gd name="p0y2" fmla="*/ 0 h 637"/>
              <a:gd name="p0x3" fmla="*/ 2566 w 2566"/>
              <a:gd name="p0y3" fmla="*/ 40 h 637"/>
              <a:gd name="p0x4" fmla="*/ 2566 w 2566"/>
              <a:gd name="p0y4" fmla="*/ 90 h 637"/>
              <a:gd name="p0x5" fmla="*/ 2566 w 2566"/>
              <a:gd name="p0y5" fmla="*/ 547 h 637"/>
              <a:gd name="p0x6" fmla="*/ 2566 w 2566"/>
              <a:gd name="p0y6" fmla="*/ 597 h 637"/>
              <a:gd name="p0x7" fmla="*/ 2525 w 2566"/>
              <a:gd name="p0y7" fmla="*/ 637 h 637"/>
              <a:gd name="p0x8" fmla="*/ 2476 w 2566"/>
              <a:gd name="p0y8" fmla="*/ 637 h 637"/>
              <a:gd name="p0x9" fmla="*/ 90 w 2566"/>
              <a:gd name="p0y9" fmla="*/ 637 h 637"/>
              <a:gd name="p0x10" fmla="*/ 40 w 2566"/>
              <a:gd name="p0y10" fmla="*/ 637 h 637"/>
              <a:gd name="p0x11" fmla="*/ 0 w 2566"/>
              <a:gd name="p0y11" fmla="*/ 597 h 637"/>
              <a:gd name="p0x12" fmla="*/ 0 w 2566"/>
              <a:gd name="p0y12" fmla="*/ 547 h 637"/>
              <a:gd name="p0x13" fmla="*/ 0 w 2566"/>
              <a:gd name="p0y13" fmla="*/ 90 h 637"/>
              <a:gd name="p0x14" fmla="*/ 0 w 2566"/>
              <a:gd name="p0y14" fmla="*/ 40 h 637"/>
              <a:gd name="p0x15" fmla="*/ 40 w 2566"/>
              <a:gd name="p0y15" fmla="*/ 0 h 637"/>
              <a:gd name="p0x16" fmla="*/ 90 w 2566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52"/>
            </p:custDataLst>
          </p:nvPr>
        </p:nvSpPr>
        <p:spPr>
          <a:xfrm>
            <a:off x="9905409" y="3338960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明天是否下雨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53"/>
            </p:custDataLst>
          </p:nvPr>
        </p:nvSpPr>
        <p:spPr>
          <a:xfrm>
            <a:off x="5155565" y="4900295"/>
            <a:ext cx="6459855" cy="1571625"/>
          </a:xfrm>
          <a:custGeom>
            <a:avLst/>
            <a:gdLst>
              <a:gd name="sw" fmla="*/ 1 w 10173"/>
              <a:gd name="sh" fmla="*/ 1 h 2475"/>
              <a:gd name="mins" fmla="min sw sh"/>
              <a:gd name="dsw" fmla="+- 0 sw mins"/>
              <a:gd name="dsh" fmla="+- 0 sh mins"/>
              <a:gd name="p0x0" fmla="*/ 180 w 10173"/>
              <a:gd name="p0y0" fmla="*/ 0 h 2475"/>
              <a:gd name="p0x1" fmla="*/ 9993 w 10173"/>
              <a:gd name="p0y1" fmla="*/ 0 h 2475"/>
              <a:gd name="p0x2" fmla="*/ 10092 w 10173"/>
              <a:gd name="p0y2" fmla="*/ 0 h 2475"/>
              <a:gd name="p0x3" fmla="*/ 10173 w 10173"/>
              <a:gd name="p0y3" fmla="*/ 80 h 2475"/>
              <a:gd name="p0x4" fmla="*/ 10173 w 10173"/>
              <a:gd name="p0y4" fmla="*/ 180 h 2475"/>
              <a:gd name="p0x5" fmla="*/ 10173 w 10173"/>
              <a:gd name="p0y5" fmla="*/ 2295 h 2475"/>
              <a:gd name="p0x6" fmla="*/ 10173 w 10173"/>
              <a:gd name="p0y6" fmla="*/ 2394 h 2475"/>
              <a:gd name="p0x7" fmla="*/ 10092 w 10173"/>
              <a:gd name="p0y7" fmla="*/ 2475 h 2475"/>
              <a:gd name="p0x8" fmla="*/ 9993 w 10173"/>
              <a:gd name="p0y8" fmla="*/ 2475 h 2475"/>
              <a:gd name="p0x9" fmla="*/ 180 w 10173"/>
              <a:gd name="p0y9" fmla="*/ 2475 h 2475"/>
              <a:gd name="p0x10" fmla="*/ 80 w 10173"/>
              <a:gd name="p0y10" fmla="*/ 2475 h 2475"/>
              <a:gd name="p0x11" fmla="*/ 0 w 10173"/>
              <a:gd name="p0y11" fmla="*/ 2394 h 2475"/>
              <a:gd name="p0x12" fmla="*/ 0 w 10173"/>
              <a:gd name="p0y12" fmla="*/ 2295 h 2475"/>
              <a:gd name="p0x13" fmla="*/ 0 w 10173"/>
              <a:gd name="p0y13" fmla="*/ 180 h 2475"/>
              <a:gd name="p0x14" fmla="*/ 0 w 10173"/>
              <a:gd name="p0y14" fmla="*/ 80 h 2475"/>
              <a:gd name="p0x15" fmla="*/ 80 w 10173"/>
              <a:gd name="p0y15" fmla="*/ 0 h 2475"/>
              <a:gd name="p0x16" fmla="*/ 180 w 10173"/>
              <a:gd name="p0y16" fmla="*/ 0 h 24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54"/>
            </p:custDataLst>
          </p:nvPr>
        </p:nvSpPr>
        <p:spPr>
          <a:xfrm>
            <a:off x="7623801" y="5073967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核心启示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5"/>
            </p:custDataLst>
          </p:nvPr>
        </p:nvSpPr>
        <p:spPr>
          <a:xfrm>
            <a:off x="6040336" y="5576888"/>
            <a:ext cx="469091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古人用占卜应对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不确定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，今人用概率描述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不确定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6"/>
            </p:custDataLst>
          </p:nvPr>
        </p:nvSpPr>
        <p:spPr>
          <a:xfrm>
            <a:off x="7014125" y="6048375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从迷信到科学，是人类认知的飞跃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事件分类与可能性判断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1500" y="1104900"/>
          <a:ext cx="110490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0"/>
                <a:gridCol w="2762250"/>
                <a:gridCol w="2209800"/>
                <a:gridCol w="4419600"/>
              </a:tblGrid>
              <a:tr h="426690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定义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举例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</a:tr>
              <a:tr h="873770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一定事件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必然发生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一定、必然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抛硬币正面或反面朝上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73770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不可能事件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必然不发生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不可能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抛硬币立着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</a:tr>
              <a:tr h="873770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可能事件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可能发生也可能不发生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可能、也许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明天下雨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>
            <a:off x="4117975" y="6124575"/>
            <a:ext cx="1165860" cy="352425"/>
          </a:xfrm>
          <a:custGeom>
            <a:avLst/>
            <a:gdLst>
              <a:gd name="sw" fmla="*/ 1 w 1836"/>
              <a:gd name="sh" fmla="*/ 1 h 555"/>
              <a:gd name="mins" fmla="min sw sh"/>
              <a:gd name="dsw" fmla="+- 0 sw mins"/>
              <a:gd name="dsh" fmla="+- 0 sh mins"/>
              <a:gd name="p0x0" fmla="*/ 277 w 1836"/>
              <a:gd name="p0y0" fmla="*/ 0 h 555"/>
              <a:gd name="p0x1" fmla="*/ 1558 w 1836"/>
              <a:gd name="p0y1" fmla="*/ 0 h 555"/>
              <a:gd name="p0x2" fmla="*/ 1711 w 1836"/>
              <a:gd name="p0y2" fmla="*/ 0 h 555"/>
              <a:gd name="p0x3" fmla="*/ 1836 w 1836"/>
              <a:gd name="p0y3" fmla="*/ 124 h 555"/>
              <a:gd name="p0x4" fmla="*/ 1836 w 1836"/>
              <a:gd name="p0y4" fmla="*/ 277 h 555"/>
              <a:gd name="p0x5" fmla="*/ 1836 w 1836"/>
              <a:gd name="p0y5" fmla="*/ 430 h 555"/>
              <a:gd name="p0x6" fmla="*/ 1711 w 1836"/>
              <a:gd name="p0y6" fmla="*/ 555 h 555"/>
              <a:gd name="p0x7" fmla="*/ 1558 w 1836"/>
              <a:gd name="p0y7" fmla="*/ 555 h 555"/>
              <a:gd name="p0x8" fmla="*/ 277 w 1836"/>
              <a:gd name="p0y8" fmla="*/ 555 h 555"/>
              <a:gd name="p0x9" fmla="*/ 124 w 1836"/>
              <a:gd name="p0y9" fmla="*/ 555 h 555"/>
              <a:gd name="p0x10" fmla="*/ 0 w 1836"/>
              <a:gd name="p0y10" fmla="*/ 430 h 555"/>
              <a:gd name="p0x11" fmla="*/ 0 w 1836"/>
              <a:gd name="p0y11" fmla="*/ 277 h 555"/>
              <a:gd name="p0x12" fmla="*/ 0 w 1836"/>
              <a:gd name="p0y12" fmla="*/ 124 h 555"/>
              <a:gd name="p0x13" fmla="*/ 124 w 1836"/>
              <a:gd name="p0y13" fmla="*/ 0 h 555"/>
              <a:gd name="p0x14" fmla="*/ 277 w 1836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4270924" y="6200775"/>
            <a:ext cx="10135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一定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必然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5436235" y="6124575"/>
            <a:ext cx="1318895" cy="352425"/>
          </a:xfrm>
          <a:custGeom>
            <a:avLst/>
            <a:gdLst>
              <a:gd name="sw" fmla="*/ 1 w 2076"/>
              <a:gd name="sh" fmla="*/ 1 h 555"/>
              <a:gd name="mins" fmla="min sw sh"/>
              <a:gd name="dsw" fmla="+- 0 sw mins"/>
              <a:gd name="dsh" fmla="+- 0 sh mins"/>
              <a:gd name="p0x0" fmla="*/ 277 w 2076"/>
              <a:gd name="p0y0" fmla="*/ 0 h 555"/>
              <a:gd name="p0x1" fmla="*/ 1798 w 2076"/>
              <a:gd name="p0y1" fmla="*/ 0 h 555"/>
              <a:gd name="p0x2" fmla="*/ 1951 w 2076"/>
              <a:gd name="p0y2" fmla="*/ 0 h 555"/>
              <a:gd name="p0x3" fmla="*/ 2076 w 2076"/>
              <a:gd name="p0y3" fmla="*/ 124 h 555"/>
              <a:gd name="p0x4" fmla="*/ 2076 w 2076"/>
              <a:gd name="p0y4" fmla="*/ 277 h 555"/>
              <a:gd name="p0x5" fmla="*/ 2076 w 2076"/>
              <a:gd name="p0y5" fmla="*/ 430 h 555"/>
              <a:gd name="p0x6" fmla="*/ 1951 w 2076"/>
              <a:gd name="p0y6" fmla="*/ 555 h 555"/>
              <a:gd name="p0x7" fmla="*/ 1798 w 2076"/>
              <a:gd name="p0y7" fmla="*/ 555 h 555"/>
              <a:gd name="p0x8" fmla="*/ 277 w 2076"/>
              <a:gd name="p0y8" fmla="*/ 555 h 555"/>
              <a:gd name="p0x9" fmla="*/ 124 w 2076"/>
              <a:gd name="p0y9" fmla="*/ 555 h 555"/>
              <a:gd name="p0x10" fmla="*/ 0 w 2076"/>
              <a:gd name="p0y10" fmla="*/ 430 h 555"/>
              <a:gd name="p0x11" fmla="*/ 0 w 2076"/>
              <a:gd name="p0y11" fmla="*/ 277 h 555"/>
              <a:gd name="p0x12" fmla="*/ 0 w 2076"/>
              <a:gd name="p0y12" fmla="*/ 124 h 555"/>
              <a:gd name="p0x13" fmla="*/ 124 w 2076"/>
              <a:gd name="p0y13" fmla="*/ 0 h 555"/>
              <a:gd name="p0x14" fmla="*/ 277 w 2076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5589241" y="6200775"/>
            <a:ext cx="1165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不可能</a:t>
            </a:r>
            <a:r>
              <a:rPr lang="en-US" altLang="zh-CN"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否定</a:t>
            </a:r>
            <a:endParaRPr lang="zh-CN" altLang="en-US"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>
            <a:off x="6907530" y="6124575"/>
            <a:ext cx="1165860" cy="352425"/>
          </a:xfrm>
          <a:custGeom>
            <a:avLst/>
            <a:gdLst>
              <a:gd name="sw" fmla="*/ 1 w 1836"/>
              <a:gd name="sh" fmla="*/ 1 h 555"/>
              <a:gd name="mins" fmla="min sw sh"/>
              <a:gd name="dsw" fmla="+- 0 sw mins"/>
              <a:gd name="dsh" fmla="+- 0 sh mins"/>
              <a:gd name="p0x0" fmla="*/ 277 w 1836"/>
              <a:gd name="p0y0" fmla="*/ 0 h 555"/>
              <a:gd name="p0x1" fmla="*/ 1558 w 1836"/>
              <a:gd name="p0y1" fmla="*/ 0 h 555"/>
              <a:gd name="p0x2" fmla="*/ 1711 w 1836"/>
              <a:gd name="p0y2" fmla="*/ 0 h 555"/>
              <a:gd name="p0x3" fmla="*/ 1836 w 1836"/>
              <a:gd name="p0y3" fmla="*/ 124 h 555"/>
              <a:gd name="p0x4" fmla="*/ 1836 w 1836"/>
              <a:gd name="p0y4" fmla="*/ 277 h 555"/>
              <a:gd name="p0x5" fmla="*/ 1836 w 1836"/>
              <a:gd name="p0y5" fmla="*/ 430 h 555"/>
              <a:gd name="p0x6" fmla="*/ 1711 w 1836"/>
              <a:gd name="p0y6" fmla="*/ 555 h 555"/>
              <a:gd name="p0x7" fmla="*/ 1558 w 1836"/>
              <a:gd name="p0y7" fmla="*/ 555 h 555"/>
              <a:gd name="p0x8" fmla="*/ 277 w 1836"/>
              <a:gd name="p0y8" fmla="*/ 555 h 555"/>
              <a:gd name="p0x9" fmla="*/ 124 w 1836"/>
              <a:gd name="p0y9" fmla="*/ 555 h 555"/>
              <a:gd name="p0x10" fmla="*/ 0 w 1836"/>
              <a:gd name="p0y10" fmla="*/ 430 h 555"/>
              <a:gd name="p0x11" fmla="*/ 0 w 1836"/>
              <a:gd name="p0y11" fmla="*/ 277 h 555"/>
              <a:gd name="p0x12" fmla="*/ 0 w 1836"/>
              <a:gd name="p0y12" fmla="*/ 124 h 555"/>
              <a:gd name="p0x13" fmla="*/ 124 w 1836"/>
              <a:gd name="p0y13" fmla="*/ 0 h 555"/>
              <a:gd name="p0x14" fmla="*/ 277 w 1836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7059958" y="6200775"/>
            <a:ext cx="10135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</a:t>
            </a:r>
            <a:r>
              <a:rPr lang="en-US" altLang="zh-CN" sz="12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也许</a:t>
            </a:r>
            <a:endParaRPr lang="zh-CN" altLang="en-US" sz="1200">
              <a:solidFill>
                <a:srgbClr val="3E6B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575945" y="4347845"/>
            <a:ext cx="11039475" cy="1581150"/>
          </a:xfrm>
          <a:custGeom>
            <a:avLst/>
            <a:gdLst>
              <a:gd name="sw" fmla="*/ 1 w 17385"/>
              <a:gd name="sh" fmla="*/ 1 h 2490"/>
              <a:gd name="mins" fmla="min sw sh"/>
              <a:gd name="dsw" fmla="+- 0 sw mins"/>
              <a:gd name="dsh" fmla="+- 0 sh mins"/>
              <a:gd name="p0x0" fmla="*/ 180 w 17385"/>
              <a:gd name="p0y0" fmla="*/ 0 h 2490"/>
              <a:gd name="p0x1" fmla="*/ 17205 w 17385"/>
              <a:gd name="p0y1" fmla="*/ 0 h 2490"/>
              <a:gd name="p0x2" fmla="*/ 17304 w 17385"/>
              <a:gd name="p0y2" fmla="*/ 0 h 2490"/>
              <a:gd name="p0x3" fmla="*/ 17385 w 17385"/>
              <a:gd name="p0y3" fmla="*/ 80 h 2490"/>
              <a:gd name="p0x4" fmla="*/ 17385 w 17385"/>
              <a:gd name="p0y4" fmla="*/ 180 h 2490"/>
              <a:gd name="p0x5" fmla="*/ 17385 w 17385"/>
              <a:gd name="p0y5" fmla="*/ 2310 h 2490"/>
              <a:gd name="p0x6" fmla="*/ 17385 w 17385"/>
              <a:gd name="p0y6" fmla="*/ 2409 h 2490"/>
              <a:gd name="p0x7" fmla="*/ 17304 w 17385"/>
              <a:gd name="p0y7" fmla="*/ 2490 h 2490"/>
              <a:gd name="p0x8" fmla="*/ 17205 w 17385"/>
              <a:gd name="p0y8" fmla="*/ 2490 h 2490"/>
              <a:gd name="p0x9" fmla="*/ 180 w 17385"/>
              <a:gd name="p0y9" fmla="*/ 2490 h 2490"/>
              <a:gd name="p0x10" fmla="*/ 80 w 17385"/>
              <a:gd name="p0y10" fmla="*/ 2490 h 2490"/>
              <a:gd name="p0x11" fmla="*/ 0 w 17385"/>
              <a:gd name="p0y11" fmla="*/ 2409 h 2490"/>
              <a:gd name="p0x12" fmla="*/ 0 w 17385"/>
              <a:gd name="p0y12" fmla="*/ 2310 h 2490"/>
              <a:gd name="p0x13" fmla="*/ 0 w 17385"/>
              <a:gd name="p0y13" fmla="*/ 180 h 2490"/>
              <a:gd name="p0x14" fmla="*/ 0 w 17385"/>
              <a:gd name="p0y14" fmla="*/ 80 h 2490"/>
              <a:gd name="p0x15" fmla="*/ 80 w 17385"/>
              <a:gd name="p0y15" fmla="*/ 0 h 2490"/>
              <a:gd name="p0x16" fmla="*/ 180 w 17385"/>
              <a:gd name="p0y16" fmla="*/ 0 h 24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771525" y="4528185"/>
            <a:ext cx="10648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判断方法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1"/>
            </p:custDataLst>
          </p:nvPr>
        </p:nvSpPr>
        <p:spPr>
          <a:xfrm>
            <a:off x="771525" y="5166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877567" y="5216842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228725" y="5212556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分析事件发生的条件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4384675" y="5166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490742" y="5216842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4841901" y="5212556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判断条件是否充分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7997825" y="5166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8103918" y="5216842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8455076" y="4943475"/>
            <a:ext cx="1505188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条件充分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一定</a:t>
            </a:r>
            <a:endParaRPr sz="1415" b="1" spc="-14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8455076" y="5219700"/>
            <a:ext cx="1683410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条件矛盾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不可能</a:t>
            </a:r>
            <a:endParaRPr sz="1415" b="1" spc="-14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455076" y="5495925"/>
            <a:ext cx="1676638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条件不确定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可能</a:t>
            </a:r>
            <a:endParaRPr sz="1415" b="1" spc="-14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博弈之术：可能性大小的定量描述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古代博弈中的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公平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问题</a:t>
            </a:r>
            <a:endParaRPr lang="zh-CN" altLang="en-US"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4842510" cy="1996440"/>
          </a:xfrm>
          <a:custGeom>
            <a:avLst/>
            <a:gdLst>
              <a:gd name="sw" fmla="*/ 1 w 7625"/>
              <a:gd name="sh" fmla="*/ 1 h 3144"/>
              <a:gd name="mins" fmla="min sw sh"/>
              <a:gd name="dsw" fmla="+- 0 sw mins"/>
              <a:gd name="dsh" fmla="+- 0 sh mins"/>
              <a:gd name="p0x0" fmla="*/ 180 w 7625"/>
              <a:gd name="p0y0" fmla="*/ 0 h 3144"/>
              <a:gd name="p0x1" fmla="*/ 7445 w 7625"/>
              <a:gd name="p0y1" fmla="*/ 0 h 3144"/>
              <a:gd name="p0x2" fmla="*/ 7545 w 7625"/>
              <a:gd name="p0y2" fmla="*/ 0 h 3144"/>
              <a:gd name="p0x3" fmla="*/ 7625 w 7625"/>
              <a:gd name="p0y3" fmla="*/ 80 h 3144"/>
              <a:gd name="p0x4" fmla="*/ 7625 w 7625"/>
              <a:gd name="p0y4" fmla="*/ 180 h 3144"/>
              <a:gd name="p0x5" fmla="*/ 7625 w 7625"/>
              <a:gd name="p0y5" fmla="*/ 2964 h 3144"/>
              <a:gd name="p0x6" fmla="*/ 7625 w 7625"/>
              <a:gd name="p0y6" fmla="*/ 3063 h 3144"/>
              <a:gd name="p0x7" fmla="*/ 7545 w 7625"/>
              <a:gd name="p0y7" fmla="*/ 3144 h 3144"/>
              <a:gd name="p0x8" fmla="*/ 7445 w 7625"/>
              <a:gd name="p0y8" fmla="*/ 3144 h 3144"/>
              <a:gd name="p0x9" fmla="*/ 180 w 7625"/>
              <a:gd name="p0y9" fmla="*/ 3144 h 3144"/>
              <a:gd name="p0x10" fmla="*/ 80 w 7625"/>
              <a:gd name="p0y10" fmla="*/ 3144 h 3144"/>
              <a:gd name="p0x11" fmla="*/ 0 w 7625"/>
              <a:gd name="p0y11" fmla="*/ 3063 h 3144"/>
              <a:gd name="p0x12" fmla="*/ 0 w 7625"/>
              <a:gd name="p0y12" fmla="*/ 2964 h 3144"/>
              <a:gd name="p0x13" fmla="*/ 0 w 7625"/>
              <a:gd name="p0y13" fmla="*/ 180 h 3144"/>
              <a:gd name="p0x14" fmla="*/ 0 w 7625"/>
              <a:gd name="p0y14" fmla="*/ 80 h 3144"/>
              <a:gd name="p0x15" fmla="*/ 80 w 7625"/>
              <a:gd name="p0y15" fmla="*/ 0 h 3144"/>
              <a:gd name="p0x16" fmla="*/ 180 w 7625"/>
              <a:gd name="p0y16" fmla="*/ 0 h 31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8524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667" t="-10152" r="-6667" b="-10152"/>
          <a:stretch>
            <a:fillRect/>
          </a:stretch>
        </p:blipFill>
        <p:spPr>
          <a:xfrm>
            <a:off x="788035" y="1313815"/>
            <a:ext cx="28067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328185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667780"/>
            <a:ext cx="4451966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掷骰子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猜拳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等博弈游戏，本质上都在探讨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公平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双方获胜机会是否相等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5970" y="2127885"/>
            <a:ext cx="1423670" cy="614680"/>
          </a:xfrm>
          <a:custGeom>
            <a:avLst/>
            <a:gdLst>
              <a:gd name="sw" fmla="*/ 1 w 2242"/>
              <a:gd name="sh" fmla="*/ 1 h 967"/>
              <a:gd name="mins" fmla="min sw sh"/>
              <a:gd name="dsw" fmla="+- 0 sw mins"/>
              <a:gd name="dsh" fmla="+- 0 sh mins"/>
              <a:gd name="p0x0" fmla="*/ 180 w 2242"/>
              <a:gd name="p0y0" fmla="*/ 0 h 967"/>
              <a:gd name="p0x1" fmla="*/ 2062 w 2242"/>
              <a:gd name="p0y1" fmla="*/ 0 h 967"/>
              <a:gd name="p0x2" fmla="*/ 2161 w 2242"/>
              <a:gd name="p0y2" fmla="*/ 0 h 967"/>
              <a:gd name="p0x3" fmla="*/ 2242 w 2242"/>
              <a:gd name="p0y3" fmla="*/ 80 h 967"/>
              <a:gd name="p0x4" fmla="*/ 2242 w 2242"/>
              <a:gd name="p0y4" fmla="*/ 180 h 967"/>
              <a:gd name="p0x5" fmla="*/ 2242 w 2242"/>
              <a:gd name="p0y5" fmla="*/ 787 h 967"/>
              <a:gd name="p0x6" fmla="*/ 2242 w 2242"/>
              <a:gd name="p0y6" fmla="*/ 886 h 967"/>
              <a:gd name="p0x7" fmla="*/ 2161 w 2242"/>
              <a:gd name="p0y7" fmla="*/ 967 h 967"/>
              <a:gd name="p0x8" fmla="*/ 2062 w 2242"/>
              <a:gd name="p0y8" fmla="*/ 967 h 967"/>
              <a:gd name="p0x9" fmla="*/ 180 w 2242"/>
              <a:gd name="p0y9" fmla="*/ 967 h 967"/>
              <a:gd name="p0x10" fmla="*/ 80 w 2242"/>
              <a:gd name="p0y10" fmla="*/ 967 h 967"/>
              <a:gd name="p0x11" fmla="*/ 0 w 2242"/>
              <a:gd name="p0y11" fmla="*/ 886 h 967"/>
              <a:gd name="p0x12" fmla="*/ 0 w 2242"/>
              <a:gd name="p0y12" fmla="*/ 787 h 967"/>
              <a:gd name="p0x13" fmla="*/ 0 w 2242"/>
              <a:gd name="p0y13" fmla="*/ 180 h 967"/>
              <a:gd name="p0x14" fmla="*/ 0 w 2242"/>
              <a:gd name="p0y14" fmla="*/ 80 h 967"/>
              <a:gd name="p0x15" fmla="*/ 80 w 2242"/>
              <a:gd name="p0y15" fmla="*/ 0 h 967"/>
              <a:gd name="p0x16" fmla="*/ 180 w 2242"/>
              <a:gd name="p0y16" fmla="*/ 0 h 9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1359535" y="220916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1383030" y="2228215"/>
            <a:ext cx="209550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88037" y="2485501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掷骰子</a:t>
            </a:r>
            <a:endParaRPr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2285365" y="2127885"/>
            <a:ext cx="1423670" cy="614680"/>
          </a:xfrm>
          <a:custGeom>
            <a:avLst/>
            <a:gdLst>
              <a:gd name="sw" fmla="*/ 1 w 2242"/>
              <a:gd name="sh" fmla="*/ 1 h 967"/>
              <a:gd name="mins" fmla="min sw sh"/>
              <a:gd name="dsw" fmla="+- 0 sw mins"/>
              <a:gd name="dsh" fmla="+- 0 sh mins"/>
              <a:gd name="p0x0" fmla="*/ 180 w 2242"/>
              <a:gd name="p0y0" fmla="*/ 0 h 967"/>
              <a:gd name="p0x1" fmla="*/ 2062 w 2242"/>
              <a:gd name="p0y1" fmla="*/ 0 h 967"/>
              <a:gd name="p0x2" fmla="*/ 2161 w 2242"/>
              <a:gd name="p0y2" fmla="*/ 0 h 967"/>
              <a:gd name="p0x3" fmla="*/ 2242 w 2242"/>
              <a:gd name="p0y3" fmla="*/ 80 h 967"/>
              <a:gd name="p0x4" fmla="*/ 2242 w 2242"/>
              <a:gd name="p0y4" fmla="*/ 180 h 967"/>
              <a:gd name="p0x5" fmla="*/ 2242 w 2242"/>
              <a:gd name="p0y5" fmla="*/ 787 h 967"/>
              <a:gd name="p0x6" fmla="*/ 2242 w 2242"/>
              <a:gd name="p0y6" fmla="*/ 886 h 967"/>
              <a:gd name="p0x7" fmla="*/ 2161 w 2242"/>
              <a:gd name="p0y7" fmla="*/ 967 h 967"/>
              <a:gd name="p0x8" fmla="*/ 2062 w 2242"/>
              <a:gd name="p0y8" fmla="*/ 967 h 967"/>
              <a:gd name="p0x9" fmla="*/ 180 w 2242"/>
              <a:gd name="p0y9" fmla="*/ 967 h 967"/>
              <a:gd name="p0x10" fmla="*/ 80 w 2242"/>
              <a:gd name="p0y10" fmla="*/ 967 h 967"/>
              <a:gd name="p0x11" fmla="*/ 0 w 2242"/>
              <a:gd name="p0y11" fmla="*/ 886 h 967"/>
              <a:gd name="p0x12" fmla="*/ 0 w 2242"/>
              <a:gd name="p0y12" fmla="*/ 787 h 967"/>
              <a:gd name="p0x13" fmla="*/ 0 w 2242"/>
              <a:gd name="p0y13" fmla="*/ 180 h 967"/>
              <a:gd name="p0x14" fmla="*/ 0 w 2242"/>
              <a:gd name="p0y14" fmla="*/ 80 h 967"/>
              <a:gd name="p0x15" fmla="*/ 80 w 2242"/>
              <a:gd name="p0y15" fmla="*/ 0 h 967"/>
              <a:gd name="p0x16" fmla="*/ 180 w 2242"/>
              <a:gd name="p0y16" fmla="*/ 0 h 9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2868930" y="220916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20208" r="-2381" b="-20208"/>
          <a:stretch>
            <a:fillRect/>
          </a:stretch>
        </p:blipFill>
        <p:spPr>
          <a:xfrm>
            <a:off x="2892425" y="2228215"/>
            <a:ext cx="209550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2864129" y="2485501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猜拳</a:t>
            </a:r>
            <a:endParaRPr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3794760" y="2127885"/>
            <a:ext cx="1423670" cy="614680"/>
          </a:xfrm>
          <a:custGeom>
            <a:avLst/>
            <a:gdLst>
              <a:gd name="sw" fmla="*/ 1 w 2242"/>
              <a:gd name="sh" fmla="*/ 1 h 967"/>
              <a:gd name="mins" fmla="min sw sh"/>
              <a:gd name="dsw" fmla="+- 0 sw mins"/>
              <a:gd name="dsh" fmla="+- 0 sh mins"/>
              <a:gd name="p0x0" fmla="*/ 180 w 2242"/>
              <a:gd name="p0y0" fmla="*/ 0 h 967"/>
              <a:gd name="p0x1" fmla="*/ 2062 w 2242"/>
              <a:gd name="p0y1" fmla="*/ 0 h 967"/>
              <a:gd name="p0x2" fmla="*/ 2161 w 2242"/>
              <a:gd name="p0y2" fmla="*/ 0 h 967"/>
              <a:gd name="p0x3" fmla="*/ 2242 w 2242"/>
              <a:gd name="p0y3" fmla="*/ 80 h 967"/>
              <a:gd name="p0x4" fmla="*/ 2242 w 2242"/>
              <a:gd name="p0y4" fmla="*/ 180 h 967"/>
              <a:gd name="p0x5" fmla="*/ 2242 w 2242"/>
              <a:gd name="p0y5" fmla="*/ 787 h 967"/>
              <a:gd name="p0x6" fmla="*/ 2242 w 2242"/>
              <a:gd name="p0y6" fmla="*/ 886 h 967"/>
              <a:gd name="p0x7" fmla="*/ 2161 w 2242"/>
              <a:gd name="p0y7" fmla="*/ 967 h 967"/>
              <a:gd name="p0x8" fmla="*/ 2062 w 2242"/>
              <a:gd name="p0y8" fmla="*/ 967 h 967"/>
              <a:gd name="p0x9" fmla="*/ 180 w 2242"/>
              <a:gd name="p0y9" fmla="*/ 967 h 967"/>
              <a:gd name="p0x10" fmla="*/ 80 w 2242"/>
              <a:gd name="p0y10" fmla="*/ 967 h 967"/>
              <a:gd name="p0x11" fmla="*/ 0 w 2242"/>
              <a:gd name="p0y11" fmla="*/ 886 h 967"/>
              <a:gd name="p0x12" fmla="*/ 0 w 2242"/>
              <a:gd name="p0y12" fmla="*/ 787 h 967"/>
              <a:gd name="p0x13" fmla="*/ 0 w 2242"/>
              <a:gd name="p0y13" fmla="*/ 180 h 967"/>
              <a:gd name="p0x14" fmla="*/ 0 w 2242"/>
              <a:gd name="p0y14" fmla="*/ 80 h 967"/>
              <a:gd name="p0x15" fmla="*/ 80 w 2242"/>
              <a:gd name="p0y15" fmla="*/ 0 h 967"/>
              <a:gd name="p0x16" fmla="*/ 180 w 2242"/>
              <a:gd name="p0y16" fmla="*/ 0 h 9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4378325" y="220916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5000" t="-1061" r="-5000" b="-1061"/>
          <a:stretch>
            <a:fillRect/>
          </a:stretch>
        </p:blipFill>
        <p:spPr>
          <a:xfrm>
            <a:off x="4401820" y="2228215"/>
            <a:ext cx="209550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4373547" y="2485501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博弈</a:t>
            </a:r>
            <a:endParaRPr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575945" y="3214370"/>
            <a:ext cx="4842510" cy="925830"/>
          </a:xfrm>
          <a:custGeom>
            <a:avLst/>
            <a:gdLst>
              <a:gd name="sw" fmla="*/ 1 w 7625"/>
              <a:gd name="sh" fmla="*/ 1 h 1458"/>
              <a:gd name="mins" fmla="min sw sh"/>
              <a:gd name="dsw" fmla="+- 0 sw mins"/>
              <a:gd name="dsh" fmla="+- 0 sh mins"/>
              <a:gd name="p0x0" fmla="*/ 180 w 7625"/>
              <a:gd name="p0y0" fmla="*/ 0 h 1458"/>
              <a:gd name="p0x1" fmla="*/ 7445 w 7625"/>
              <a:gd name="p0y1" fmla="*/ 0 h 1458"/>
              <a:gd name="p0x2" fmla="*/ 7545 w 7625"/>
              <a:gd name="p0y2" fmla="*/ 0 h 1458"/>
              <a:gd name="p0x3" fmla="*/ 7625 w 7625"/>
              <a:gd name="p0y3" fmla="*/ 80 h 1458"/>
              <a:gd name="p0x4" fmla="*/ 7625 w 7625"/>
              <a:gd name="p0y4" fmla="*/ 180 h 1458"/>
              <a:gd name="p0x5" fmla="*/ 7625 w 7625"/>
              <a:gd name="p0y5" fmla="*/ 1278 h 1458"/>
              <a:gd name="p0x6" fmla="*/ 7625 w 7625"/>
              <a:gd name="p0y6" fmla="*/ 1377 h 1458"/>
              <a:gd name="p0x7" fmla="*/ 7545 w 7625"/>
              <a:gd name="p0y7" fmla="*/ 1458 h 1458"/>
              <a:gd name="p0x8" fmla="*/ 7445 w 7625"/>
              <a:gd name="p0y8" fmla="*/ 1458 h 1458"/>
              <a:gd name="p0x9" fmla="*/ 180 w 7625"/>
              <a:gd name="p0y9" fmla="*/ 1458 h 1458"/>
              <a:gd name="p0x10" fmla="*/ 80 w 7625"/>
              <a:gd name="p0y10" fmla="*/ 1458 h 1458"/>
              <a:gd name="p0x11" fmla="*/ 0 w 7625"/>
              <a:gd name="p0y11" fmla="*/ 1377 h 1458"/>
              <a:gd name="p0x12" fmla="*/ 0 w 7625"/>
              <a:gd name="p0y12" fmla="*/ 1278 h 1458"/>
              <a:gd name="p0x13" fmla="*/ 0 w 7625"/>
              <a:gd name="p0y13" fmla="*/ 180 h 1458"/>
              <a:gd name="p0x14" fmla="*/ 0 w 7625"/>
              <a:gd name="p0y14" fmla="*/ 80 h 1458"/>
              <a:gd name="p0x15" fmla="*/ 80 w 7625"/>
              <a:gd name="p0y15" fmla="*/ 0 h 1458"/>
              <a:gd name="p0x16" fmla="*/ 180 w 7625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2644083" y="3451841"/>
            <a:ext cx="84013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公平的本质</a:t>
            </a:r>
            <a:endParaRPr sz="1050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640157" y="3689490"/>
            <a:ext cx="27147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每个可能结果出现的可能性相等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75945" y="4340225"/>
            <a:ext cx="1557020" cy="2131695"/>
          </a:xfrm>
          <a:custGeom>
            <a:avLst/>
            <a:gdLst>
              <a:gd name="sw" fmla="*/ 1 w 2452"/>
              <a:gd name="sh" fmla="*/ 1 h 3357"/>
              <a:gd name="mins" fmla="min sw sh"/>
              <a:gd name="dsw" fmla="+- 0 sw mins"/>
              <a:gd name="dsh" fmla="+- 0 sh mins"/>
              <a:gd name="p0x0" fmla="*/ 180 w 2452"/>
              <a:gd name="p0y0" fmla="*/ 0 h 3357"/>
              <a:gd name="p0x1" fmla="*/ 2272 w 2452"/>
              <a:gd name="p0y1" fmla="*/ 0 h 3357"/>
              <a:gd name="p0x2" fmla="*/ 2371 w 2452"/>
              <a:gd name="p0y2" fmla="*/ 0 h 3357"/>
              <a:gd name="p0x3" fmla="*/ 2452 w 2452"/>
              <a:gd name="p0y3" fmla="*/ 80 h 3357"/>
              <a:gd name="p0x4" fmla="*/ 2452 w 2452"/>
              <a:gd name="p0y4" fmla="*/ 180 h 3357"/>
              <a:gd name="p0x5" fmla="*/ 2452 w 2452"/>
              <a:gd name="p0y5" fmla="*/ 3177 h 3357"/>
              <a:gd name="p0x6" fmla="*/ 2452 w 2452"/>
              <a:gd name="p0y6" fmla="*/ 3276 h 3357"/>
              <a:gd name="p0x7" fmla="*/ 2371 w 2452"/>
              <a:gd name="p0y7" fmla="*/ 3357 h 3357"/>
              <a:gd name="p0x8" fmla="*/ 2272 w 2452"/>
              <a:gd name="p0y8" fmla="*/ 3357 h 3357"/>
              <a:gd name="p0x9" fmla="*/ 180 w 2452"/>
              <a:gd name="p0y9" fmla="*/ 3357 h 3357"/>
              <a:gd name="p0x10" fmla="*/ 80 w 2452"/>
              <a:gd name="p0y10" fmla="*/ 3357 h 3357"/>
              <a:gd name="p0x11" fmla="*/ 0 w 2452"/>
              <a:gd name="p0y11" fmla="*/ 3276 h 3357"/>
              <a:gd name="p0x12" fmla="*/ 0 w 2452"/>
              <a:gd name="p0y12" fmla="*/ 3177 h 3357"/>
              <a:gd name="p0x13" fmla="*/ 0 w 2452"/>
              <a:gd name="p0y13" fmla="*/ 180 h 3357"/>
              <a:gd name="p0x14" fmla="*/ 0 w 2452"/>
              <a:gd name="p0y14" fmla="*/ 80 h 3357"/>
              <a:gd name="p0x15" fmla="*/ 80 w 2452"/>
              <a:gd name="p0y15" fmla="*/ 0 h 3357"/>
              <a:gd name="p0x16" fmla="*/ 180 w 2452"/>
              <a:gd name="p0y16" fmla="*/ 0 h 33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771525" y="453580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795020" y="4554855"/>
            <a:ext cx="209550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1066800" y="4576315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掷硬币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771525" y="4860946"/>
            <a:ext cx="1256233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正面</a:t>
            </a:r>
            <a:r>
              <a:rPr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1/2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，反面</a:t>
            </a:r>
            <a:r>
              <a:rPr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1/2</a:t>
            </a:r>
            <a:endParaRPr sz="1100" b="1" spc="-1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771525" y="6062345"/>
            <a:ext cx="342900" cy="214630"/>
          </a:xfrm>
          <a:custGeom>
            <a:avLst/>
            <a:gdLst>
              <a:gd name="sw" fmla="*/ 1 w 540"/>
              <a:gd name="sh" fmla="*/ 1 h 337"/>
              <a:gd name="mins" fmla="min sw sh"/>
              <a:gd name="dsw" fmla="+- 0 sw mins"/>
              <a:gd name="dsh" fmla="+- 0 sh mins"/>
              <a:gd name="p0x0" fmla="*/ 90 w 540"/>
              <a:gd name="p0y0" fmla="*/ 0 h 337"/>
              <a:gd name="p0x1" fmla="*/ 450 w 540"/>
              <a:gd name="p0y1" fmla="*/ 0 h 337"/>
              <a:gd name="p0x2" fmla="*/ 499 w 540"/>
              <a:gd name="p0y2" fmla="*/ 0 h 337"/>
              <a:gd name="p0x3" fmla="*/ 540 w 540"/>
              <a:gd name="p0y3" fmla="*/ 40 h 337"/>
              <a:gd name="p0x4" fmla="*/ 540 w 540"/>
              <a:gd name="p0y4" fmla="*/ 90 h 337"/>
              <a:gd name="p0x5" fmla="*/ 540 w 540"/>
              <a:gd name="p0y5" fmla="*/ 247 h 337"/>
              <a:gd name="p0x6" fmla="*/ 540 w 540"/>
              <a:gd name="p0y6" fmla="*/ 297 h 337"/>
              <a:gd name="p0x7" fmla="*/ 499 w 540"/>
              <a:gd name="p0y7" fmla="*/ 337 h 337"/>
              <a:gd name="p0x8" fmla="*/ 450 w 540"/>
              <a:gd name="p0y8" fmla="*/ 337 h 337"/>
              <a:gd name="p0x9" fmla="*/ 90 w 540"/>
              <a:gd name="p0y9" fmla="*/ 337 h 337"/>
              <a:gd name="p0x10" fmla="*/ 40 w 540"/>
              <a:gd name="p0y10" fmla="*/ 337 h 337"/>
              <a:gd name="p0x11" fmla="*/ 0 w 540"/>
              <a:gd name="p0y11" fmla="*/ 297 h 337"/>
              <a:gd name="p0x12" fmla="*/ 0 w 540"/>
              <a:gd name="p0y12" fmla="*/ 247 h 337"/>
              <a:gd name="p0x13" fmla="*/ 0 w 540"/>
              <a:gd name="p0y13" fmla="*/ 90 h 337"/>
              <a:gd name="p0x14" fmla="*/ 0 w 540"/>
              <a:gd name="p0y14" fmla="*/ 40 h 337"/>
              <a:gd name="p0x15" fmla="*/ 40 w 540"/>
              <a:gd name="p0y15" fmla="*/ 0 h 337"/>
              <a:gd name="p0x16" fmla="*/ 90 w 540"/>
              <a:gd name="p0y16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4F3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809625" y="6081786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公平</a:t>
            </a:r>
            <a:endParaRPr sz="1050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2218690" y="4340225"/>
            <a:ext cx="1557020" cy="2131695"/>
          </a:xfrm>
          <a:custGeom>
            <a:avLst/>
            <a:gdLst>
              <a:gd name="sw" fmla="*/ 1 w 2452"/>
              <a:gd name="sh" fmla="*/ 1 h 3357"/>
              <a:gd name="mins" fmla="min sw sh"/>
              <a:gd name="dsw" fmla="+- 0 sw mins"/>
              <a:gd name="dsh" fmla="+- 0 sh mins"/>
              <a:gd name="p0x0" fmla="*/ 180 w 2452"/>
              <a:gd name="p0y0" fmla="*/ 0 h 3357"/>
              <a:gd name="p0x1" fmla="*/ 2272 w 2452"/>
              <a:gd name="p0y1" fmla="*/ 0 h 3357"/>
              <a:gd name="p0x2" fmla="*/ 2371 w 2452"/>
              <a:gd name="p0y2" fmla="*/ 0 h 3357"/>
              <a:gd name="p0x3" fmla="*/ 2452 w 2452"/>
              <a:gd name="p0y3" fmla="*/ 80 h 3357"/>
              <a:gd name="p0x4" fmla="*/ 2452 w 2452"/>
              <a:gd name="p0y4" fmla="*/ 180 h 3357"/>
              <a:gd name="p0x5" fmla="*/ 2452 w 2452"/>
              <a:gd name="p0y5" fmla="*/ 3177 h 3357"/>
              <a:gd name="p0x6" fmla="*/ 2452 w 2452"/>
              <a:gd name="p0y6" fmla="*/ 3276 h 3357"/>
              <a:gd name="p0x7" fmla="*/ 2371 w 2452"/>
              <a:gd name="p0y7" fmla="*/ 3357 h 3357"/>
              <a:gd name="p0x8" fmla="*/ 2272 w 2452"/>
              <a:gd name="p0y8" fmla="*/ 3357 h 3357"/>
              <a:gd name="p0x9" fmla="*/ 180 w 2452"/>
              <a:gd name="p0y9" fmla="*/ 3357 h 3357"/>
              <a:gd name="p0x10" fmla="*/ 80 w 2452"/>
              <a:gd name="p0y10" fmla="*/ 3357 h 3357"/>
              <a:gd name="p0x11" fmla="*/ 0 w 2452"/>
              <a:gd name="p0y11" fmla="*/ 3276 h 3357"/>
              <a:gd name="p0x12" fmla="*/ 0 w 2452"/>
              <a:gd name="p0y12" fmla="*/ 3177 h 3357"/>
              <a:gd name="p0x13" fmla="*/ 0 w 2452"/>
              <a:gd name="p0y13" fmla="*/ 180 h 3357"/>
              <a:gd name="p0x14" fmla="*/ 0 w 2452"/>
              <a:gd name="p0y14" fmla="*/ 80 h 3357"/>
              <a:gd name="p0x15" fmla="*/ 80 w 2452"/>
              <a:gd name="p0y15" fmla="*/ 0 h 3357"/>
              <a:gd name="p0x16" fmla="*/ 180 w 2452"/>
              <a:gd name="p0y16" fmla="*/ 0 h 33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2414270" y="453580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4074" t="-12407" r="-4074" b="-12407"/>
          <a:stretch>
            <a:fillRect/>
          </a:stretch>
        </p:blipFill>
        <p:spPr>
          <a:xfrm>
            <a:off x="2449830" y="4554855"/>
            <a:ext cx="185420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2709567" y="4576315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掷骰子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2414292" y="4860946"/>
            <a:ext cx="631450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每面</a:t>
            </a:r>
            <a:r>
              <a:rPr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1/6</a:t>
            </a:r>
            <a:endParaRPr sz="1100" b="1" spc="-1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2414270" y="6062345"/>
            <a:ext cx="342900" cy="214630"/>
          </a:xfrm>
          <a:custGeom>
            <a:avLst/>
            <a:gdLst>
              <a:gd name="sw" fmla="*/ 1 w 540"/>
              <a:gd name="sh" fmla="*/ 1 h 337"/>
              <a:gd name="mins" fmla="min sw sh"/>
              <a:gd name="dsw" fmla="+- 0 sw mins"/>
              <a:gd name="dsh" fmla="+- 0 sh mins"/>
              <a:gd name="p0x0" fmla="*/ 90 w 540"/>
              <a:gd name="p0y0" fmla="*/ 0 h 337"/>
              <a:gd name="p0x1" fmla="*/ 450 w 540"/>
              <a:gd name="p0y1" fmla="*/ 0 h 337"/>
              <a:gd name="p0x2" fmla="*/ 499 w 540"/>
              <a:gd name="p0y2" fmla="*/ 0 h 337"/>
              <a:gd name="p0x3" fmla="*/ 540 w 540"/>
              <a:gd name="p0y3" fmla="*/ 40 h 337"/>
              <a:gd name="p0x4" fmla="*/ 540 w 540"/>
              <a:gd name="p0y4" fmla="*/ 90 h 337"/>
              <a:gd name="p0x5" fmla="*/ 540 w 540"/>
              <a:gd name="p0y5" fmla="*/ 247 h 337"/>
              <a:gd name="p0x6" fmla="*/ 540 w 540"/>
              <a:gd name="p0y6" fmla="*/ 297 h 337"/>
              <a:gd name="p0x7" fmla="*/ 499 w 540"/>
              <a:gd name="p0y7" fmla="*/ 337 h 337"/>
              <a:gd name="p0x8" fmla="*/ 450 w 540"/>
              <a:gd name="p0y8" fmla="*/ 337 h 337"/>
              <a:gd name="p0x9" fmla="*/ 90 w 540"/>
              <a:gd name="p0y9" fmla="*/ 337 h 337"/>
              <a:gd name="p0x10" fmla="*/ 40 w 540"/>
              <a:gd name="p0y10" fmla="*/ 337 h 337"/>
              <a:gd name="p0x11" fmla="*/ 0 w 540"/>
              <a:gd name="p0y11" fmla="*/ 297 h 337"/>
              <a:gd name="p0x12" fmla="*/ 0 w 540"/>
              <a:gd name="p0y12" fmla="*/ 247 h 337"/>
              <a:gd name="p0x13" fmla="*/ 0 w 540"/>
              <a:gd name="p0y13" fmla="*/ 90 h 337"/>
              <a:gd name="p0x14" fmla="*/ 0 w 540"/>
              <a:gd name="p0y14" fmla="*/ 40 h 337"/>
              <a:gd name="p0x15" fmla="*/ 40 w 540"/>
              <a:gd name="p0y15" fmla="*/ 0 h 337"/>
              <a:gd name="p0x16" fmla="*/ 90 w 540"/>
              <a:gd name="p0y16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4F3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7"/>
            </p:custDataLst>
          </p:nvPr>
        </p:nvSpPr>
        <p:spPr>
          <a:xfrm>
            <a:off x="2452392" y="6081786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公平</a:t>
            </a:r>
            <a:endParaRPr sz="1050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8"/>
            </p:custDataLst>
          </p:nvPr>
        </p:nvSpPr>
        <p:spPr>
          <a:xfrm>
            <a:off x="3861435" y="4340225"/>
            <a:ext cx="1557020" cy="2131695"/>
          </a:xfrm>
          <a:custGeom>
            <a:avLst/>
            <a:gdLst>
              <a:gd name="sw" fmla="*/ 1 w 2452"/>
              <a:gd name="sh" fmla="*/ 1 h 3357"/>
              <a:gd name="mins" fmla="min sw sh"/>
              <a:gd name="dsw" fmla="+- 0 sw mins"/>
              <a:gd name="dsh" fmla="+- 0 sh mins"/>
              <a:gd name="p0x0" fmla="*/ 180 w 2452"/>
              <a:gd name="p0y0" fmla="*/ 0 h 3357"/>
              <a:gd name="p0x1" fmla="*/ 2272 w 2452"/>
              <a:gd name="p0y1" fmla="*/ 0 h 3357"/>
              <a:gd name="p0x2" fmla="*/ 2371 w 2452"/>
              <a:gd name="p0y2" fmla="*/ 0 h 3357"/>
              <a:gd name="p0x3" fmla="*/ 2452 w 2452"/>
              <a:gd name="p0y3" fmla="*/ 80 h 3357"/>
              <a:gd name="p0x4" fmla="*/ 2452 w 2452"/>
              <a:gd name="p0y4" fmla="*/ 180 h 3357"/>
              <a:gd name="p0x5" fmla="*/ 2452 w 2452"/>
              <a:gd name="p0y5" fmla="*/ 3177 h 3357"/>
              <a:gd name="p0x6" fmla="*/ 2452 w 2452"/>
              <a:gd name="p0y6" fmla="*/ 3276 h 3357"/>
              <a:gd name="p0x7" fmla="*/ 2371 w 2452"/>
              <a:gd name="p0y7" fmla="*/ 3357 h 3357"/>
              <a:gd name="p0x8" fmla="*/ 2272 w 2452"/>
              <a:gd name="p0y8" fmla="*/ 3357 h 3357"/>
              <a:gd name="p0x9" fmla="*/ 180 w 2452"/>
              <a:gd name="p0y9" fmla="*/ 3357 h 3357"/>
              <a:gd name="p0x10" fmla="*/ 80 w 2452"/>
              <a:gd name="p0y10" fmla="*/ 3357 h 3357"/>
              <a:gd name="p0x11" fmla="*/ 0 w 2452"/>
              <a:gd name="p0y11" fmla="*/ 3276 h 3357"/>
              <a:gd name="p0x12" fmla="*/ 0 w 2452"/>
              <a:gd name="p0y12" fmla="*/ 3177 h 3357"/>
              <a:gd name="p0x13" fmla="*/ 0 w 2452"/>
              <a:gd name="p0y13" fmla="*/ 180 h 3357"/>
              <a:gd name="p0x14" fmla="*/ 0 w 2452"/>
              <a:gd name="p0y14" fmla="*/ 80 h 3357"/>
              <a:gd name="p0x15" fmla="*/ 80 w 2452"/>
              <a:gd name="p0y15" fmla="*/ 0 h 3357"/>
              <a:gd name="p0x16" fmla="*/ 180 w 2452"/>
              <a:gd name="p0y16" fmla="*/ 0 h 33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9"/>
            </p:custDataLst>
          </p:nvPr>
        </p:nvSpPr>
        <p:spPr>
          <a:xfrm>
            <a:off x="4057015" y="453580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7895" t="-3492" r="-7895" b="-3492"/>
          <a:stretch>
            <a:fillRect/>
          </a:stretch>
        </p:blipFill>
        <p:spPr>
          <a:xfrm>
            <a:off x="4080510" y="4554855"/>
            <a:ext cx="209550" cy="2139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3"/>
            </p:custDataLst>
          </p:nvPr>
        </p:nvSpPr>
        <p:spPr>
          <a:xfrm>
            <a:off x="4352334" y="4576315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摸球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4"/>
            </p:custDataLst>
          </p:nvPr>
        </p:nvSpPr>
        <p:spPr>
          <a:xfrm>
            <a:off x="4057059" y="4860946"/>
            <a:ext cx="989533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红</a:t>
            </a:r>
            <a:r>
              <a:rPr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3/5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，白</a:t>
            </a:r>
            <a:r>
              <a:rPr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2/5</a:t>
            </a:r>
            <a:endParaRPr sz="1100" b="1" spc="-1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55"/>
            </p:custDataLst>
          </p:nvPr>
        </p:nvSpPr>
        <p:spPr>
          <a:xfrm>
            <a:off x="4057015" y="6062345"/>
            <a:ext cx="476250" cy="214630"/>
          </a:xfrm>
          <a:custGeom>
            <a:avLst/>
            <a:gdLst>
              <a:gd name="sw" fmla="*/ 1 w 750"/>
              <a:gd name="sh" fmla="*/ 1 h 337"/>
              <a:gd name="mins" fmla="min sw sh"/>
              <a:gd name="dsw" fmla="+- 0 sw mins"/>
              <a:gd name="dsh" fmla="+- 0 sh mins"/>
              <a:gd name="p0x0" fmla="*/ 90 w 750"/>
              <a:gd name="p0y0" fmla="*/ 0 h 337"/>
              <a:gd name="p0x1" fmla="*/ 660 w 750"/>
              <a:gd name="p0y1" fmla="*/ 0 h 337"/>
              <a:gd name="p0x2" fmla="*/ 709 w 750"/>
              <a:gd name="p0y2" fmla="*/ 0 h 337"/>
              <a:gd name="p0x3" fmla="*/ 750 w 750"/>
              <a:gd name="p0y3" fmla="*/ 40 h 337"/>
              <a:gd name="p0x4" fmla="*/ 750 w 750"/>
              <a:gd name="p0y4" fmla="*/ 90 h 337"/>
              <a:gd name="p0x5" fmla="*/ 750 w 750"/>
              <a:gd name="p0y5" fmla="*/ 247 h 337"/>
              <a:gd name="p0x6" fmla="*/ 750 w 750"/>
              <a:gd name="p0y6" fmla="*/ 297 h 337"/>
              <a:gd name="p0x7" fmla="*/ 709 w 750"/>
              <a:gd name="p0y7" fmla="*/ 337 h 337"/>
              <a:gd name="p0x8" fmla="*/ 660 w 750"/>
              <a:gd name="p0y8" fmla="*/ 337 h 337"/>
              <a:gd name="p0x9" fmla="*/ 90 w 750"/>
              <a:gd name="p0y9" fmla="*/ 337 h 337"/>
              <a:gd name="p0x10" fmla="*/ 40 w 750"/>
              <a:gd name="p0y10" fmla="*/ 337 h 337"/>
              <a:gd name="p0x11" fmla="*/ 0 w 750"/>
              <a:gd name="p0y11" fmla="*/ 297 h 337"/>
              <a:gd name="p0x12" fmla="*/ 0 w 750"/>
              <a:gd name="p0y12" fmla="*/ 247 h 337"/>
              <a:gd name="p0x13" fmla="*/ 0 w 750"/>
              <a:gd name="p0y13" fmla="*/ 90 h 337"/>
              <a:gd name="p0x14" fmla="*/ 0 w 750"/>
              <a:gd name="p0y14" fmla="*/ 40 h 337"/>
              <a:gd name="p0x15" fmla="*/ 40 w 750"/>
              <a:gd name="p0y15" fmla="*/ 0 h 337"/>
              <a:gd name="p0x16" fmla="*/ 90 w 750"/>
              <a:gd name="p0y16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56"/>
            </p:custDataLst>
          </p:nvPr>
        </p:nvSpPr>
        <p:spPr>
          <a:xfrm>
            <a:off x="4095159" y="6081786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不公平</a:t>
            </a:r>
            <a:endParaRPr sz="105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7"/>
            </p:custDataLst>
          </p:nvPr>
        </p:nvSpPr>
        <p:spPr>
          <a:xfrm>
            <a:off x="5694680" y="1017905"/>
            <a:ext cx="5920740" cy="2179955"/>
          </a:xfrm>
          <a:custGeom>
            <a:avLst/>
            <a:gdLst>
              <a:gd name="sw" fmla="*/ 1 w 9324"/>
              <a:gd name="sh" fmla="*/ 1 h 3432"/>
              <a:gd name="mins" fmla="min sw sh"/>
              <a:gd name="dsw" fmla="+- 0 sw mins"/>
              <a:gd name="dsh" fmla="+- 0 sh mins"/>
              <a:gd name="p0x0" fmla="*/ 180 w 9324"/>
              <a:gd name="p0y0" fmla="*/ 0 h 3432"/>
              <a:gd name="p0x1" fmla="*/ 9144 w 9324"/>
              <a:gd name="p0y1" fmla="*/ 0 h 3432"/>
              <a:gd name="p0x2" fmla="*/ 9243 w 9324"/>
              <a:gd name="p0y2" fmla="*/ 0 h 3432"/>
              <a:gd name="p0x3" fmla="*/ 9324 w 9324"/>
              <a:gd name="p0y3" fmla="*/ 80 h 3432"/>
              <a:gd name="p0x4" fmla="*/ 9324 w 9324"/>
              <a:gd name="p0y4" fmla="*/ 180 h 3432"/>
              <a:gd name="p0x5" fmla="*/ 9324 w 9324"/>
              <a:gd name="p0y5" fmla="*/ 3252 h 3432"/>
              <a:gd name="p0x6" fmla="*/ 9324 w 9324"/>
              <a:gd name="p0y6" fmla="*/ 3352 h 3432"/>
              <a:gd name="p0x7" fmla="*/ 9243 w 9324"/>
              <a:gd name="p0y7" fmla="*/ 3432 h 3432"/>
              <a:gd name="p0x8" fmla="*/ 9144 w 9324"/>
              <a:gd name="p0y8" fmla="*/ 3432 h 3432"/>
              <a:gd name="p0x9" fmla="*/ 180 w 9324"/>
              <a:gd name="p0y9" fmla="*/ 3432 h 3432"/>
              <a:gd name="p0x10" fmla="*/ 80 w 9324"/>
              <a:gd name="p0y10" fmla="*/ 3432 h 3432"/>
              <a:gd name="p0x11" fmla="*/ 0 w 9324"/>
              <a:gd name="p0y11" fmla="*/ 3352 h 3432"/>
              <a:gd name="p0x12" fmla="*/ 0 w 9324"/>
              <a:gd name="p0y12" fmla="*/ 3252 h 3432"/>
              <a:gd name="p0x13" fmla="*/ 0 w 9324"/>
              <a:gd name="p0y13" fmla="*/ 180 h 3432"/>
              <a:gd name="p0x14" fmla="*/ 0 w 9324"/>
              <a:gd name="p0y14" fmla="*/ 80 h 3432"/>
              <a:gd name="p0x15" fmla="*/ 80 w 9324"/>
              <a:gd name="p0y15" fmla="*/ 0 h 3432"/>
              <a:gd name="p0x16" fmla="*/ 180 w 9324"/>
              <a:gd name="p0y16" fmla="*/ 0 h 3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58"/>
            </p:custDataLst>
          </p:nvPr>
        </p:nvSpPr>
        <p:spPr>
          <a:xfrm>
            <a:off x="6702771" y="1764268"/>
            <a:ext cx="3905098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en-US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公平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不是感觉，而是数学</a:t>
            </a:r>
            <a:endParaRPr lang="zh-CN" altLang="en-US"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9"/>
            </p:custDataLst>
          </p:nvPr>
        </p:nvSpPr>
        <p:spPr>
          <a:xfrm>
            <a:off x="7398020" y="2180463"/>
            <a:ext cx="25146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6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可能性大小可以精确计算</a:t>
            </a:r>
            <a:endParaRPr sz="165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60"/>
            </p:custDataLst>
          </p:nvPr>
        </p:nvSpPr>
        <p:spPr>
          <a:xfrm>
            <a:off x="5694680" y="3397885"/>
            <a:ext cx="5920740" cy="3074035"/>
          </a:xfrm>
          <a:custGeom>
            <a:avLst/>
            <a:gdLst>
              <a:gd name="sw" fmla="*/ 1 w 9324"/>
              <a:gd name="sh" fmla="*/ 1 h 4841"/>
              <a:gd name="mins" fmla="min sw sh"/>
              <a:gd name="dsw" fmla="+- 0 sw mins"/>
              <a:gd name="dsh" fmla="+- 0 sh mins"/>
              <a:gd name="p0x0" fmla="*/ 180 w 9324"/>
              <a:gd name="p0y0" fmla="*/ 0 h 4841"/>
              <a:gd name="p0x1" fmla="*/ 9144 w 9324"/>
              <a:gd name="p0y1" fmla="*/ 0 h 4841"/>
              <a:gd name="p0x2" fmla="*/ 9243 w 9324"/>
              <a:gd name="p0y2" fmla="*/ 0 h 4841"/>
              <a:gd name="p0x3" fmla="*/ 9324 w 9324"/>
              <a:gd name="p0y3" fmla="*/ 80 h 4841"/>
              <a:gd name="p0x4" fmla="*/ 9324 w 9324"/>
              <a:gd name="p0y4" fmla="*/ 180 h 4841"/>
              <a:gd name="p0x5" fmla="*/ 9324 w 9324"/>
              <a:gd name="p0y5" fmla="*/ 4661 h 4841"/>
              <a:gd name="p0x6" fmla="*/ 9324 w 9324"/>
              <a:gd name="p0y6" fmla="*/ 4760 h 4841"/>
              <a:gd name="p0x7" fmla="*/ 9243 w 9324"/>
              <a:gd name="p0y7" fmla="*/ 4841 h 4841"/>
              <a:gd name="p0x8" fmla="*/ 9144 w 9324"/>
              <a:gd name="p0y8" fmla="*/ 4841 h 4841"/>
              <a:gd name="p0x9" fmla="*/ 180 w 9324"/>
              <a:gd name="p0y9" fmla="*/ 4841 h 4841"/>
              <a:gd name="p0x10" fmla="*/ 80 w 9324"/>
              <a:gd name="p0y10" fmla="*/ 4841 h 4841"/>
              <a:gd name="p0x11" fmla="*/ 0 w 9324"/>
              <a:gd name="p0y11" fmla="*/ 4760 h 4841"/>
              <a:gd name="p0x12" fmla="*/ 0 w 9324"/>
              <a:gd name="p0y12" fmla="*/ 4661 h 4841"/>
              <a:gd name="p0x13" fmla="*/ 0 w 9324"/>
              <a:gd name="p0y13" fmla="*/ 180 h 4841"/>
              <a:gd name="p0x14" fmla="*/ 0 w 9324"/>
              <a:gd name="p0y14" fmla="*/ 80 h 4841"/>
              <a:gd name="p0x15" fmla="*/ 80 w 9324"/>
              <a:gd name="p0y15" fmla="*/ 0 h 4841"/>
              <a:gd name="p0x16" fmla="*/ 180 w 9324"/>
              <a:gd name="p0y16" fmla="*/ 0 h 48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61"/>
            </p:custDataLst>
          </p:nvPr>
        </p:nvSpPr>
        <p:spPr>
          <a:xfrm>
            <a:off x="5889625" y="456438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5954395" y="4592955"/>
            <a:ext cx="185420" cy="25209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65"/>
            </p:custDataLst>
          </p:nvPr>
        </p:nvSpPr>
        <p:spPr>
          <a:xfrm>
            <a:off x="6280766" y="4552178"/>
            <a:ext cx="5139709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精确量化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66"/>
            </p:custDataLst>
          </p:nvPr>
        </p:nvSpPr>
        <p:spPr>
          <a:xfrm>
            <a:off x="6280766" y="4722181"/>
            <a:ext cx="513970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机会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转化为具体分数，消除主观臆断，建立客观判断标准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67"/>
            </p:custDataLst>
          </p:nvPr>
        </p:nvSpPr>
        <p:spPr>
          <a:xfrm>
            <a:off x="5889625" y="49726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>
            <p:custDataLst>
              <p:tags r:id="rId68"/>
            </p:custDataLst>
          </p:nvPr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23280" y="5001260"/>
            <a:ext cx="247650" cy="25273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71"/>
            </p:custDataLst>
          </p:nvPr>
        </p:nvSpPr>
        <p:spPr>
          <a:xfrm>
            <a:off x="6280766" y="4960782"/>
            <a:ext cx="5139709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科学比较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72"/>
            </p:custDataLst>
          </p:nvPr>
        </p:nvSpPr>
        <p:spPr>
          <a:xfrm>
            <a:off x="6280766" y="5130784"/>
            <a:ext cx="513970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通过数值对比判断规则优劣，为设计公平游戏提供数学依据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可能性大小的计算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381885"/>
          </a:xfrm>
          <a:custGeom>
            <a:avLst/>
            <a:gdLst>
              <a:gd name="sw" fmla="*/ 1 w 8475"/>
              <a:gd name="sh" fmla="*/ 1 h 3751"/>
              <a:gd name="mins" fmla="min sw sh"/>
              <a:gd name="dsw" fmla="+- 0 sw mins"/>
              <a:gd name="dsh" fmla="+- 0 sh mins"/>
              <a:gd name="p0x0" fmla="*/ 180 w 8475"/>
              <a:gd name="p0y0" fmla="*/ 0 h 3751"/>
              <a:gd name="p0x1" fmla="*/ 8295 w 8475"/>
              <a:gd name="p0y1" fmla="*/ 0 h 3751"/>
              <a:gd name="p0x2" fmla="*/ 8394 w 8475"/>
              <a:gd name="p0y2" fmla="*/ 0 h 3751"/>
              <a:gd name="p0x3" fmla="*/ 8475 w 8475"/>
              <a:gd name="p0y3" fmla="*/ 80 h 3751"/>
              <a:gd name="p0x4" fmla="*/ 8475 w 8475"/>
              <a:gd name="p0y4" fmla="*/ 180 h 3751"/>
              <a:gd name="p0x5" fmla="*/ 8475 w 8475"/>
              <a:gd name="p0y5" fmla="*/ 3571 h 3751"/>
              <a:gd name="p0x6" fmla="*/ 8475 w 8475"/>
              <a:gd name="p0y6" fmla="*/ 3670 h 3751"/>
              <a:gd name="p0x7" fmla="*/ 8394 w 8475"/>
              <a:gd name="p0y7" fmla="*/ 3751 h 3751"/>
              <a:gd name="p0x8" fmla="*/ 8295 w 8475"/>
              <a:gd name="p0y8" fmla="*/ 3751 h 3751"/>
              <a:gd name="p0x9" fmla="*/ 180 w 8475"/>
              <a:gd name="p0y9" fmla="*/ 3751 h 3751"/>
              <a:gd name="p0x10" fmla="*/ 80 w 8475"/>
              <a:gd name="p0y10" fmla="*/ 3751 h 3751"/>
              <a:gd name="p0x11" fmla="*/ 0 w 8475"/>
              <a:gd name="p0y11" fmla="*/ 3670 h 3751"/>
              <a:gd name="p0x12" fmla="*/ 0 w 8475"/>
              <a:gd name="p0y12" fmla="*/ 3571 h 3751"/>
              <a:gd name="p0x13" fmla="*/ 0 w 8475"/>
              <a:gd name="p0y13" fmla="*/ 180 h 3751"/>
              <a:gd name="p0x14" fmla="*/ 0 w 8475"/>
              <a:gd name="p0y14" fmla="*/ 80 h 3751"/>
              <a:gd name="p0x15" fmla="*/ 80 w 8475"/>
              <a:gd name="p0y15" fmla="*/ 0 h 3751"/>
              <a:gd name="p0x16" fmla="*/ 180 w 8475"/>
              <a:gd name="p0y16" fmla="*/ 0 h 3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772299" y="1304925"/>
            <a:ext cx="112283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可能性计算公式</a:t>
            </a:r>
            <a:endParaRPr sz="1050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512371" y="1562767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可能性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807771" y="1598485"/>
            <a:ext cx="55691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7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743075" y="2214880"/>
            <a:ext cx="3048000" cy="576580"/>
            <a:chOff x="2745" y="3488"/>
            <a:chExt cx="4800" cy="908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2745" y="3488"/>
              <a:ext cx="4800" cy="908"/>
            </a:xfrm>
            <a:custGeom>
              <a:avLst/>
              <a:gdLst>
                <a:gd name="sw" fmla="*/ 1 w 4800"/>
                <a:gd name="sh" fmla="*/ 1 h 907"/>
                <a:gd name="mins" fmla="min sw sh"/>
                <a:gd name="dsw" fmla="+- 0 sw mins"/>
                <a:gd name="dsh" fmla="+- 0 sh mins"/>
                <a:gd name="p0x0" fmla="*/ 0 w 4800"/>
                <a:gd name="p0y0" fmla="*/ 0 h 907"/>
                <a:gd name="p0x1" fmla="*/ 4800 w 4800"/>
                <a:gd name="p0y1" fmla="*/ 0 h 907"/>
                <a:gd name="p0x2" fmla="*/ 4800 w 4800"/>
                <a:gd name="p0y2" fmla="*/ 907 h 907"/>
                <a:gd name="p0x3" fmla="*/ 0 w 4800"/>
                <a:gd name="p0y3" fmla="*/ 907 h 907"/>
                <a:gd name="p0x4" fmla="*/ 0 w 4800"/>
                <a:gd name="p0y4" fmla="*/ 0 h 90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2745" y="4366"/>
              <a:ext cx="4800" cy="30"/>
            </a:xfrm>
            <a:custGeom>
              <a:avLst/>
              <a:gdLst>
                <a:gd name="sw" fmla="*/ 1 w 4800"/>
                <a:gd name="sh" fmla="*/ 1 h 30"/>
                <a:gd name="mins" fmla="min sw sh"/>
                <a:gd name="dsw" fmla="+- 0 sw mins"/>
                <a:gd name="dsh" fmla="+- 0 sh mins"/>
                <a:gd name="p0x0" fmla="*/ 4800 w 4800"/>
                <a:gd name="p0y0" fmla="*/ 30 h 30"/>
                <a:gd name="p0x1" fmla="*/ 0 w 4800"/>
                <a:gd name="p0y1" fmla="*/ 30 h 30"/>
                <a:gd name="p0x2" fmla="*/ 0 w 4800"/>
                <a:gd name="p0y2" fmla="*/ 0 h 30"/>
                <a:gd name="p0x3" fmla="*/ 4800 w 4800"/>
                <a:gd name="p0y3" fmla="*/ 0 h 30"/>
                <a:gd name="p0x4" fmla="*/ 4800 w 480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895475" y="2291429"/>
            <a:ext cx="3048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该事件包含的结果数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743075" y="2905792"/>
            <a:ext cx="33528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所有等可能结果的总数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575945" y="3691255"/>
            <a:ext cx="5381625" cy="2780665"/>
          </a:xfrm>
          <a:custGeom>
            <a:avLst/>
            <a:gdLst>
              <a:gd name="sw" fmla="*/ 1 w 8475"/>
              <a:gd name="sh" fmla="*/ 1 h 4378"/>
              <a:gd name="mins" fmla="min sw sh"/>
              <a:gd name="dsw" fmla="+- 0 sw mins"/>
              <a:gd name="dsh" fmla="+- 0 sh mins"/>
              <a:gd name="p0x0" fmla="*/ 180 w 8475"/>
              <a:gd name="p0y0" fmla="*/ 0 h 4378"/>
              <a:gd name="p0x1" fmla="*/ 8295 w 8475"/>
              <a:gd name="p0y1" fmla="*/ 0 h 4378"/>
              <a:gd name="p0x2" fmla="*/ 8394 w 8475"/>
              <a:gd name="p0y2" fmla="*/ 0 h 4378"/>
              <a:gd name="p0x3" fmla="*/ 8475 w 8475"/>
              <a:gd name="p0y3" fmla="*/ 80 h 4378"/>
              <a:gd name="p0x4" fmla="*/ 8475 w 8475"/>
              <a:gd name="p0y4" fmla="*/ 180 h 4378"/>
              <a:gd name="p0x5" fmla="*/ 8475 w 8475"/>
              <a:gd name="p0y5" fmla="*/ 4198 h 4378"/>
              <a:gd name="p0x6" fmla="*/ 8475 w 8475"/>
              <a:gd name="p0y6" fmla="*/ 4298 h 4378"/>
              <a:gd name="p0x7" fmla="*/ 8394 w 8475"/>
              <a:gd name="p0y7" fmla="*/ 4378 h 4378"/>
              <a:gd name="p0x8" fmla="*/ 8295 w 8475"/>
              <a:gd name="p0y8" fmla="*/ 4378 h 4378"/>
              <a:gd name="p0x9" fmla="*/ 180 w 8475"/>
              <a:gd name="p0y9" fmla="*/ 4378 h 4378"/>
              <a:gd name="p0x10" fmla="*/ 80 w 8475"/>
              <a:gd name="p0y10" fmla="*/ 4378 h 4378"/>
              <a:gd name="p0x11" fmla="*/ 0 w 8475"/>
              <a:gd name="p0y11" fmla="*/ 4298 h 4378"/>
              <a:gd name="p0x12" fmla="*/ 0 w 8475"/>
              <a:gd name="p0y12" fmla="*/ 4198 h 4378"/>
              <a:gd name="p0x13" fmla="*/ 0 w 8475"/>
              <a:gd name="p0y13" fmla="*/ 180 h 4378"/>
              <a:gd name="p0x14" fmla="*/ 0 w 8475"/>
              <a:gd name="p0y14" fmla="*/ 80 h 4378"/>
              <a:gd name="p0x15" fmla="*/ 80 w 8475"/>
              <a:gd name="p0y15" fmla="*/ 0 h 4378"/>
              <a:gd name="p0x16" fmla="*/ 180 w 8475"/>
              <a:gd name="p0y16" fmla="*/ 0 h 43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71525" y="3887095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典型计算案例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71525" y="4242435"/>
            <a:ext cx="4991100" cy="680720"/>
            <a:chOff x="1215" y="6681"/>
            <a:chExt cx="7860" cy="1072"/>
          </a:xfrm>
        </p:grpSpPr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15" y="6681"/>
              <a:ext cx="7860" cy="1073"/>
            </a:xfrm>
            <a:custGeom>
              <a:avLst/>
              <a:gdLst>
                <a:gd name="sw" fmla="*/ 1 w 7860"/>
                <a:gd name="sh" fmla="*/ 1 h 1072"/>
                <a:gd name="mins" fmla="min sw sh"/>
                <a:gd name="dsw" fmla="+- 0 sw mins"/>
                <a:gd name="dsh" fmla="+- 0 sh mins"/>
                <a:gd name="p0x0" fmla="*/ 0 w 7860"/>
                <a:gd name="p0y0" fmla="*/ 0 h 1072"/>
                <a:gd name="p0x1" fmla="*/ 7860 w 7860"/>
                <a:gd name="p0y1" fmla="*/ 0 h 1072"/>
                <a:gd name="p0x2" fmla="*/ 7860 w 7860"/>
                <a:gd name="p0y2" fmla="*/ 1072 h 1072"/>
                <a:gd name="p0x3" fmla="*/ 0 w 7860"/>
                <a:gd name="p0y3" fmla="*/ 1072 h 1072"/>
                <a:gd name="p0x4" fmla="*/ 0 w 7860"/>
                <a:gd name="p0y4" fmla="*/ 0 h 10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215" y="7739"/>
              <a:ext cx="7860" cy="15"/>
            </a:xfrm>
            <a:custGeom>
              <a:avLst/>
              <a:gdLst>
                <a:gd name="sw" fmla="*/ 1 w 7860"/>
                <a:gd name="sh" fmla="*/ 1 h 15"/>
                <a:gd name="mins" fmla="min sw sh"/>
                <a:gd name="dsw" fmla="+- 0 sw mins"/>
                <a:gd name="dsh" fmla="+- 0 sh mins"/>
                <a:gd name="p0x0" fmla="*/ 7860 w 7860"/>
                <a:gd name="p0y0" fmla="*/ 15 h 15"/>
                <a:gd name="p0x1" fmla="*/ 0 w 7860"/>
                <a:gd name="p0y1" fmla="*/ 15 h 15"/>
                <a:gd name="p0x2" fmla="*/ 0 w 7860"/>
                <a:gd name="p0y2" fmla="*/ 0 h 15"/>
                <a:gd name="p0x3" fmla="*/ 7860 w 7860"/>
                <a:gd name="p0y3" fmla="*/ 0 h 15"/>
                <a:gd name="p0x4" fmla="*/ 7860 w 786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771525" y="43091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3333" r="-3333"/>
          <a:stretch>
            <a:fillRect/>
          </a:stretch>
        </p:blipFill>
        <p:spPr>
          <a:xfrm>
            <a:off x="828675" y="4366260"/>
            <a:ext cx="152400" cy="1524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114425" y="4316473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掷骰子得偶数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114425" y="4607052"/>
            <a:ext cx="185528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2874464" y="4595146"/>
            <a:ext cx="105616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3/6 = 1/2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771525" y="4923790"/>
            <a:ext cx="4991100" cy="680720"/>
            <a:chOff x="1215" y="7754"/>
            <a:chExt cx="7860" cy="1072"/>
          </a:xfrm>
        </p:grpSpPr>
        <p:sp>
          <p:nvSpPr>
            <p:cNvPr id="23" name="任意多边形 22"/>
            <p:cNvSpPr/>
            <p:nvPr>
              <p:custDataLst>
                <p:tags r:id="rId21"/>
              </p:custDataLst>
            </p:nvPr>
          </p:nvSpPr>
          <p:spPr>
            <a:xfrm>
              <a:off x="1215" y="7754"/>
              <a:ext cx="7860" cy="1073"/>
            </a:xfrm>
            <a:custGeom>
              <a:avLst/>
              <a:gdLst>
                <a:gd name="sw" fmla="*/ 1 w 7860"/>
                <a:gd name="sh" fmla="*/ 1 h 1072"/>
                <a:gd name="mins" fmla="min sw sh"/>
                <a:gd name="dsw" fmla="+- 0 sw mins"/>
                <a:gd name="dsh" fmla="+- 0 sh mins"/>
                <a:gd name="p0x0" fmla="*/ 0 w 7860"/>
                <a:gd name="p0y0" fmla="*/ 0 h 1072"/>
                <a:gd name="p0x1" fmla="*/ 7860 w 7860"/>
                <a:gd name="p0y1" fmla="*/ 0 h 1072"/>
                <a:gd name="p0x2" fmla="*/ 7860 w 7860"/>
                <a:gd name="p0y2" fmla="*/ 1072 h 1072"/>
                <a:gd name="p0x3" fmla="*/ 0 w 7860"/>
                <a:gd name="p0y3" fmla="*/ 1072 h 1072"/>
                <a:gd name="p0x4" fmla="*/ 0 w 7860"/>
                <a:gd name="p0y4" fmla="*/ 0 h 10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2"/>
              </p:custDataLst>
            </p:nvPr>
          </p:nvSpPr>
          <p:spPr>
            <a:xfrm>
              <a:off x="1215" y="8812"/>
              <a:ext cx="7860" cy="15"/>
            </a:xfrm>
            <a:custGeom>
              <a:avLst/>
              <a:gdLst>
                <a:gd name="sw" fmla="*/ 1 w 7860"/>
                <a:gd name="sh" fmla="*/ 1 h 15"/>
                <a:gd name="mins" fmla="min sw sh"/>
                <a:gd name="dsw" fmla="+- 0 sw mins"/>
                <a:gd name="dsh" fmla="+- 0 sh mins"/>
                <a:gd name="p0x0" fmla="*/ 7860 w 7860"/>
                <a:gd name="p0y0" fmla="*/ 15 h 15"/>
                <a:gd name="p0x1" fmla="*/ 0 w 7860"/>
                <a:gd name="p0y1" fmla="*/ 15 h 15"/>
                <a:gd name="p0x2" fmla="*/ 0 w 7860"/>
                <a:gd name="p0y2" fmla="*/ 0 h 15"/>
                <a:gd name="p0x3" fmla="*/ 7860 w 7860"/>
                <a:gd name="p0y3" fmla="*/ 0 h 15"/>
                <a:gd name="p0x4" fmla="*/ 7860 w 786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771525" y="49904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28675" y="504761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1114425" y="4997653"/>
            <a:ext cx="1571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摸球（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红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白）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1114425" y="5288232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摸红球的可能性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2390851" y="5276326"/>
            <a:ext cx="117507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4/10 = 2/5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771525" y="56711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828675" y="5728335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1114425" y="5678843"/>
            <a:ext cx="2333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转盘（均分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格，红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格）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1114425" y="5969422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指针指向红色的可能性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2905201" y="5957516"/>
            <a:ext cx="50199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3/8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6233795" y="1109345"/>
            <a:ext cx="5381625" cy="4243705"/>
          </a:xfrm>
          <a:custGeom>
            <a:avLst/>
            <a:gdLst>
              <a:gd name="sw" fmla="*/ 1 w 8475"/>
              <a:gd name="sh" fmla="*/ 1 h 6682"/>
              <a:gd name="mins" fmla="min sw sh"/>
              <a:gd name="dsw" fmla="+- 0 sw mins"/>
              <a:gd name="dsh" fmla="+- 0 sh mins"/>
              <a:gd name="p0x0" fmla="*/ 180 w 8475"/>
              <a:gd name="p0y0" fmla="*/ 0 h 6682"/>
              <a:gd name="p0x1" fmla="*/ 8295 w 8475"/>
              <a:gd name="p0y1" fmla="*/ 0 h 6682"/>
              <a:gd name="p0x2" fmla="*/ 8394 w 8475"/>
              <a:gd name="p0y2" fmla="*/ 0 h 6682"/>
              <a:gd name="p0x3" fmla="*/ 8475 w 8475"/>
              <a:gd name="p0y3" fmla="*/ 80 h 6682"/>
              <a:gd name="p0x4" fmla="*/ 8475 w 8475"/>
              <a:gd name="p0y4" fmla="*/ 180 h 6682"/>
              <a:gd name="p0x5" fmla="*/ 8475 w 8475"/>
              <a:gd name="p0y5" fmla="*/ 6502 h 6682"/>
              <a:gd name="p0x6" fmla="*/ 8475 w 8475"/>
              <a:gd name="p0y6" fmla="*/ 6601 h 6682"/>
              <a:gd name="p0x7" fmla="*/ 8394 w 8475"/>
              <a:gd name="p0y7" fmla="*/ 6682 h 6682"/>
              <a:gd name="p0x8" fmla="*/ 8295 w 8475"/>
              <a:gd name="p0y8" fmla="*/ 6682 h 6682"/>
              <a:gd name="p0x9" fmla="*/ 180 w 8475"/>
              <a:gd name="p0y9" fmla="*/ 6682 h 6682"/>
              <a:gd name="p0x10" fmla="*/ 80 w 8475"/>
              <a:gd name="p0y10" fmla="*/ 6682 h 6682"/>
              <a:gd name="p0x11" fmla="*/ 0 w 8475"/>
              <a:gd name="p0y11" fmla="*/ 6601 h 6682"/>
              <a:gd name="p0x12" fmla="*/ 0 w 8475"/>
              <a:gd name="p0y12" fmla="*/ 6502 h 6682"/>
              <a:gd name="p0x13" fmla="*/ 0 w 8475"/>
              <a:gd name="p0y13" fmla="*/ 180 h 6682"/>
              <a:gd name="p0x14" fmla="*/ 0 w 8475"/>
              <a:gd name="p0y14" fmla="*/ 80 h 6682"/>
              <a:gd name="p0x15" fmla="*/ 80 w 8475"/>
              <a:gd name="p0y15" fmla="*/ 0 h 6682"/>
              <a:gd name="p0x16" fmla="*/ 180 w 8475"/>
              <a:gd name="p0y16" fmla="*/ 0 h 66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8"/>
            </p:custDataLst>
          </p:nvPr>
        </p:nvSpPr>
        <p:spPr>
          <a:xfrm>
            <a:off x="6429375" y="1620145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影响可能性大小的因素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9"/>
            </p:custDataLst>
          </p:nvPr>
        </p:nvSpPr>
        <p:spPr>
          <a:xfrm>
            <a:off x="6429375" y="24568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6496050" y="2518410"/>
            <a:ext cx="209550" cy="21463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6886575" y="2387803"/>
            <a:ext cx="182597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事件包含的结果数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4"/>
            </p:custDataLst>
          </p:nvPr>
        </p:nvSpPr>
        <p:spPr>
          <a:xfrm>
            <a:off x="6886575" y="2640216"/>
            <a:ext cx="19974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结果越多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可能性越大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5"/>
            </p:custDataLst>
          </p:nvPr>
        </p:nvSpPr>
        <p:spPr>
          <a:xfrm>
            <a:off x="642937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4259" t="-16078" r="-4259" b="-16078"/>
          <a:stretch>
            <a:fillRect/>
          </a:stretch>
        </p:blipFill>
        <p:spPr>
          <a:xfrm>
            <a:off x="6507480" y="3467100"/>
            <a:ext cx="186055" cy="21399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9"/>
            </p:custDataLst>
          </p:nvPr>
        </p:nvSpPr>
        <p:spPr>
          <a:xfrm>
            <a:off x="6886575" y="3336427"/>
            <a:ext cx="182597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总结果数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0"/>
            </p:custDataLst>
          </p:nvPr>
        </p:nvSpPr>
        <p:spPr>
          <a:xfrm>
            <a:off x="6886575" y="3588839"/>
            <a:ext cx="19974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总数越少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可能性越大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1"/>
            </p:custDataLst>
          </p:nvPr>
        </p:nvSpPr>
        <p:spPr>
          <a:xfrm>
            <a:off x="6429375" y="43535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6496050" y="4415790"/>
            <a:ext cx="209550" cy="213995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5"/>
            </p:custDataLst>
          </p:nvPr>
        </p:nvSpPr>
        <p:spPr>
          <a:xfrm>
            <a:off x="6886575" y="4285059"/>
            <a:ext cx="20574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条件改变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6"/>
            </p:custDataLst>
          </p:nvPr>
        </p:nvSpPr>
        <p:spPr>
          <a:xfrm>
            <a:off x="6886575" y="4537472"/>
            <a:ext cx="22289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改变条件可改变可能性大小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57"/>
            </p:custDataLst>
          </p:nvPr>
        </p:nvSpPr>
        <p:spPr>
          <a:xfrm>
            <a:off x="6233795" y="5553075"/>
            <a:ext cx="5381625" cy="918845"/>
          </a:xfrm>
          <a:custGeom>
            <a:avLst/>
            <a:gdLst>
              <a:gd name="sw" fmla="*/ 1 w 8475"/>
              <a:gd name="sh" fmla="*/ 1 h 1447"/>
              <a:gd name="mins" fmla="min sw sh"/>
              <a:gd name="dsw" fmla="+- 0 sw mins"/>
              <a:gd name="dsh" fmla="+- 0 sh mins"/>
              <a:gd name="p0x0" fmla="*/ 180 w 8475"/>
              <a:gd name="p0y0" fmla="*/ 0 h 1447"/>
              <a:gd name="p0x1" fmla="*/ 8295 w 8475"/>
              <a:gd name="p0y1" fmla="*/ 0 h 1447"/>
              <a:gd name="p0x2" fmla="*/ 8394 w 8475"/>
              <a:gd name="p0y2" fmla="*/ 0 h 1447"/>
              <a:gd name="p0x3" fmla="*/ 8475 w 8475"/>
              <a:gd name="p0y3" fmla="*/ 80 h 1447"/>
              <a:gd name="p0x4" fmla="*/ 8475 w 8475"/>
              <a:gd name="p0y4" fmla="*/ 180 h 1447"/>
              <a:gd name="p0x5" fmla="*/ 8475 w 8475"/>
              <a:gd name="p0y5" fmla="*/ 1267 h 1447"/>
              <a:gd name="p0x6" fmla="*/ 8475 w 8475"/>
              <a:gd name="p0y6" fmla="*/ 1366 h 1447"/>
              <a:gd name="p0x7" fmla="*/ 8394 w 8475"/>
              <a:gd name="p0y7" fmla="*/ 1447 h 1447"/>
              <a:gd name="p0x8" fmla="*/ 8295 w 8475"/>
              <a:gd name="p0y8" fmla="*/ 1447 h 1447"/>
              <a:gd name="p0x9" fmla="*/ 180 w 8475"/>
              <a:gd name="p0y9" fmla="*/ 1447 h 1447"/>
              <a:gd name="p0x10" fmla="*/ 80 w 8475"/>
              <a:gd name="p0y10" fmla="*/ 1447 h 1447"/>
              <a:gd name="p0x11" fmla="*/ 0 w 8475"/>
              <a:gd name="p0y11" fmla="*/ 1366 h 1447"/>
              <a:gd name="p0x12" fmla="*/ 0 w 8475"/>
              <a:gd name="p0y12" fmla="*/ 1267 h 1447"/>
              <a:gd name="p0x13" fmla="*/ 0 w 8475"/>
              <a:gd name="p0y13" fmla="*/ 180 h 1447"/>
              <a:gd name="p0x14" fmla="*/ 0 w 8475"/>
              <a:gd name="p0y14" fmla="*/ 80 h 1447"/>
              <a:gd name="p0x15" fmla="*/ 80 w 8475"/>
              <a:gd name="p0y15" fmla="*/ 0 h 1447"/>
              <a:gd name="p0x16" fmla="*/ 180 w 8475"/>
              <a:gd name="p0y16" fmla="*/ 0 h 14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58"/>
            </p:custDataLst>
          </p:nvPr>
        </p:nvSpPr>
        <p:spPr>
          <a:xfrm>
            <a:off x="8642156" y="5748338"/>
            <a:ext cx="69882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核心结论</a:t>
            </a:r>
            <a:endParaRPr sz="1050" spc="63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59"/>
            </p:custDataLst>
          </p:nvPr>
        </p:nvSpPr>
        <p:spPr>
          <a:xfrm>
            <a:off x="7362190" y="6000750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217 w 1320"/>
              <a:gd name="p0y0" fmla="*/ 0 h 435"/>
              <a:gd name="p0x1" fmla="*/ 1102 w 1320"/>
              <a:gd name="p0y1" fmla="*/ 0 h 435"/>
              <a:gd name="p0x2" fmla="*/ 1222 w 1320"/>
              <a:gd name="p0y2" fmla="*/ 0 h 435"/>
              <a:gd name="p0x3" fmla="*/ 1320 w 1320"/>
              <a:gd name="p0y3" fmla="*/ 97 h 435"/>
              <a:gd name="p0x4" fmla="*/ 1320 w 1320"/>
              <a:gd name="p0y4" fmla="*/ 217 h 435"/>
              <a:gd name="p0x5" fmla="*/ 1320 w 1320"/>
              <a:gd name="p0y5" fmla="*/ 337 h 435"/>
              <a:gd name="p0x6" fmla="*/ 1222 w 1320"/>
              <a:gd name="p0y6" fmla="*/ 435 h 435"/>
              <a:gd name="p0x7" fmla="*/ 1102 w 1320"/>
              <a:gd name="p0y7" fmla="*/ 435 h 435"/>
              <a:gd name="p0x8" fmla="*/ 217 w 1320"/>
              <a:gd name="p0y8" fmla="*/ 435 h 435"/>
              <a:gd name="p0x9" fmla="*/ 97 w 1320"/>
              <a:gd name="p0y9" fmla="*/ 435 h 435"/>
              <a:gd name="p0x10" fmla="*/ 0 w 1320"/>
              <a:gd name="p0y10" fmla="*/ 337 h 435"/>
              <a:gd name="p0x11" fmla="*/ 0 w 1320"/>
              <a:gd name="p0y11" fmla="*/ 217 h 435"/>
              <a:gd name="p0x12" fmla="*/ 0 w 1320"/>
              <a:gd name="p0y12" fmla="*/ 97 h 435"/>
              <a:gd name="p0x13" fmla="*/ 97 w 1320"/>
              <a:gd name="p0y13" fmla="*/ 0 h 435"/>
              <a:gd name="p0x14" fmla="*/ 217 w 132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60"/>
            </p:custDataLst>
          </p:nvPr>
        </p:nvSpPr>
        <p:spPr>
          <a:xfrm>
            <a:off x="7477049" y="6038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改变条件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61"/>
            </p:custDataLst>
          </p:nvPr>
        </p:nvSpPr>
        <p:spPr>
          <a:xfrm>
            <a:off x="8277225" y="6000750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可以主动调控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任意多边形 54"/>
          <p:cNvSpPr/>
          <p:nvPr>
            <p:custDataLst>
              <p:tags r:id="rId62"/>
            </p:custDataLst>
          </p:nvPr>
        </p:nvSpPr>
        <p:spPr>
          <a:xfrm>
            <a:off x="9496425" y="6000750"/>
            <a:ext cx="990600" cy="276225"/>
          </a:xfrm>
          <a:custGeom>
            <a:avLst/>
            <a:gdLst>
              <a:gd name="sw" fmla="*/ 1 w 1560"/>
              <a:gd name="sh" fmla="*/ 1 h 435"/>
              <a:gd name="mins" fmla="min sw sh"/>
              <a:gd name="dsw" fmla="+- 0 sw mins"/>
              <a:gd name="dsh" fmla="+- 0 sh mins"/>
              <a:gd name="p0x0" fmla="*/ 217 w 1560"/>
              <a:gd name="p0y0" fmla="*/ 0 h 435"/>
              <a:gd name="p0x1" fmla="*/ 1342 w 1560"/>
              <a:gd name="p0y1" fmla="*/ 0 h 435"/>
              <a:gd name="p0x2" fmla="*/ 1462 w 1560"/>
              <a:gd name="p0y2" fmla="*/ 0 h 435"/>
              <a:gd name="p0x3" fmla="*/ 1560 w 1560"/>
              <a:gd name="p0y3" fmla="*/ 97 h 435"/>
              <a:gd name="p0x4" fmla="*/ 1560 w 1560"/>
              <a:gd name="p0y4" fmla="*/ 217 h 435"/>
              <a:gd name="p0x5" fmla="*/ 1560 w 1560"/>
              <a:gd name="p0y5" fmla="*/ 337 h 435"/>
              <a:gd name="p0x6" fmla="*/ 1462 w 1560"/>
              <a:gd name="p0y6" fmla="*/ 435 h 435"/>
              <a:gd name="p0x7" fmla="*/ 1342 w 1560"/>
              <a:gd name="p0y7" fmla="*/ 435 h 435"/>
              <a:gd name="p0x8" fmla="*/ 217 w 1560"/>
              <a:gd name="p0y8" fmla="*/ 435 h 435"/>
              <a:gd name="p0x9" fmla="*/ 97 w 1560"/>
              <a:gd name="p0y9" fmla="*/ 435 h 435"/>
              <a:gd name="p0x10" fmla="*/ 0 w 1560"/>
              <a:gd name="p0y10" fmla="*/ 337 h 435"/>
              <a:gd name="p0x11" fmla="*/ 0 w 1560"/>
              <a:gd name="p0y11" fmla="*/ 217 h 435"/>
              <a:gd name="p0x12" fmla="*/ 0 w 1560"/>
              <a:gd name="p0y12" fmla="*/ 97 h 435"/>
              <a:gd name="p0x13" fmla="*/ 97 w 1560"/>
              <a:gd name="p0y13" fmla="*/ 0 h 435"/>
              <a:gd name="p0x14" fmla="*/ 217 w 156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63"/>
            </p:custDataLst>
          </p:nvPr>
        </p:nvSpPr>
        <p:spPr>
          <a:xfrm>
            <a:off x="9610725" y="6038850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可能性大小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古智今用：可能性在生活中的应用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游戏规则的设计与判断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367405" cy="1654175"/>
          </a:xfrm>
          <a:custGeom>
            <a:avLst/>
            <a:gdLst>
              <a:gd name="sw" fmla="*/ 1 w 5303"/>
              <a:gd name="sh" fmla="*/ 1 h 2604"/>
              <a:gd name="mins" fmla="min sw sh"/>
              <a:gd name="dsw" fmla="+- 0 sw mins"/>
              <a:gd name="dsh" fmla="+- 0 sh mins"/>
              <a:gd name="p0x0" fmla="*/ 180 w 5303"/>
              <a:gd name="p0y0" fmla="*/ 0 h 2604"/>
              <a:gd name="p0x1" fmla="*/ 5123 w 5303"/>
              <a:gd name="p0y1" fmla="*/ 0 h 2604"/>
              <a:gd name="p0x2" fmla="*/ 5222 w 5303"/>
              <a:gd name="p0y2" fmla="*/ 0 h 2604"/>
              <a:gd name="p0x3" fmla="*/ 5303 w 5303"/>
              <a:gd name="p0y3" fmla="*/ 80 h 2604"/>
              <a:gd name="p0x4" fmla="*/ 5303 w 5303"/>
              <a:gd name="p0y4" fmla="*/ 180 h 2604"/>
              <a:gd name="p0x5" fmla="*/ 5303 w 5303"/>
              <a:gd name="p0y5" fmla="*/ 2424 h 2604"/>
              <a:gd name="p0x6" fmla="*/ 5303 w 5303"/>
              <a:gd name="p0y6" fmla="*/ 2524 h 2604"/>
              <a:gd name="p0x7" fmla="*/ 5222 w 5303"/>
              <a:gd name="p0y7" fmla="*/ 2604 h 2604"/>
              <a:gd name="p0x8" fmla="*/ 5123 w 5303"/>
              <a:gd name="p0y8" fmla="*/ 2604 h 2604"/>
              <a:gd name="p0x9" fmla="*/ 180 w 5303"/>
              <a:gd name="p0y9" fmla="*/ 2604 h 2604"/>
              <a:gd name="p0x10" fmla="*/ 80 w 5303"/>
              <a:gd name="p0y10" fmla="*/ 2604 h 2604"/>
              <a:gd name="p0x11" fmla="*/ 0 w 5303"/>
              <a:gd name="p0y11" fmla="*/ 2524 h 2604"/>
              <a:gd name="p0x12" fmla="*/ 0 w 5303"/>
              <a:gd name="p0y12" fmla="*/ 2424 h 2604"/>
              <a:gd name="p0x13" fmla="*/ 0 w 5303"/>
              <a:gd name="p0y13" fmla="*/ 180 h 2604"/>
              <a:gd name="p0x14" fmla="*/ 0 w 5303"/>
              <a:gd name="p0y14" fmla="*/ 80 h 2604"/>
              <a:gd name="p0x15" fmla="*/ 80 w 5303"/>
              <a:gd name="p0y15" fmla="*/ 0 h 2604"/>
              <a:gd name="p0x16" fmla="*/ 180 w 530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322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4167" t="-16167" r="-4167" b="-16167"/>
          <a:stretch>
            <a:fillRect/>
          </a:stretch>
        </p:blipFill>
        <p:spPr>
          <a:xfrm>
            <a:off x="857250" y="161353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584293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列出所有可能结果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2051018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穷尽枚举样本空间，确保无遗漏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3367405" cy="1654175"/>
          </a:xfrm>
          <a:custGeom>
            <a:avLst/>
            <a:gdLst>
              <a:gd name="sw" fmla="*/ 1 w 5303"/>
              <a:gd name="sh" fmla="*/ 1 h 2604"/>
              <a:gd name="mins" fmla="min sw sh"/>
              <a:gd name="dsw" fmla="+- 0 sw mins"/>
              <a:gd name="dsh" fmla="+- 0 sh mins"/>
              <a:gd name="p0x0" fmla="*/ 180 w 5303"/>
              <a:gd name="p0y0" fmla="*/ 0 h 2604"/>
              <a:gd name="p0x1" fmla="*/ 5123 w 5303"/>
              <a:gd name="p0y1" fmla="*/ 0 h 2604"/>
              <a:gd name="p0x2" fmla="*/ 5222 w 5303"/>
              <a:gd name="p0y2" fmla="*/ 0 h 2604"/>
              <a:gd name="p0x3" fmla="*/ 5303 w 5303"/>
              <a:gd name="p0y3" fmla="*/ 80 h 2604"/>
              <a:gd name="p0x4" fmla="*/ 5303 w 5303"/>
              <a:gd name="p0y4" fmla="*/ 180 h 2604"/>
              <a:gd name="p0x5" fmla="*/ 5303 w 5303"/>
              <a:gd name="p0y5" fmla="*/ 2424 h 2604"/>
              <a:gd name="p0x6" fmla="*/ 5303 w 5303"/>
              <a:gd name="p0y6" fmla="*/ 2524 h 2604"/>
              <a:gd name="p0x7" fmla="*/ 5222 w 5303"/>
              <a:gd name="p0y7" fmla="*/ 2604 h 2604"/>
              <a:gd name="p0x8" fmla="*/ 5123 w 5303"/>
              <a:gd name="p0y8" fmla="*/ 2604 h 2604"/>
              <a:gd name="p0x9" fmla="*/ 180 w 5303"/>
              <a:gd name="p0y9" fmla="*/ 2604 h 2604"/>
              <a:gd name="p0x10" fmla="*/ 80 w 5303"/>
              <a:gd name="p0y10" fmla="*/ 2604 h 2604"/>
              <a:gd name="p0x11" fmla="*/ 0 w 5303"/>
              <a:gd name="p0y11" fmla="*/ 2524 h 2604"/>
              <a:gd name="p0x12" fmla="*/ 0 w 5303"/>
              <a:gd name="p0y12" fmla="*/ 2424 h 2604"/>
              <a:gd name="p0x13" fmla="*/ 0 w 5303"/>
              <a:gd name="p0y13" fmla="*/ 180 h 2604"/>
              <a:gd name="p0x14" fmla="*/ 0 w 5303"/>
              <a:gd name="p0y14" fmla="*/ 80 h 2604"/>
              <a:gd name="p0x15" fmla="*/ 80 w 5303"/>
              <a:gd name="p0y15" fmla="*/ 0 h 2604"/>
              <a:gd name="p0x16" fmla="*/ 180 w 530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386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3467735"/>
            <a:ext cx="18605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438468"/>
            <a:ext cx="2286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计算各方获胜可能性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3905193"/>
            <a:ext cx="24437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量化比较双方概率数值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3367405" cy="1654175"/>
          </a:xfrm>
          <a:custGeom>
            <a:avLst/>
            <a:gdLst>
              <a:gd name="sw" fmla="*/ 1 w 5303"/>
              <a:gd name="sh" fmla="*/ 1 h 2604"/>
              <a:gd name="mins" fmla="min sw sh"/>
              <a:gd name="dsw" fmla="+- 0 sw mins"/>
              <a:gd name="dsh" fmla="+- 0 sh mins"/>
              <a:gd name="p0x0" fmla="*/ 180 w 5303"/>
              <a:gd name="p0y0" fmla="*/ 0 h 2604"/>
              <a:gd name="p0x1" fmla="*/ 5123 w 5303"/>
              <a:gd name="p0y1" fmla="*/ 0 h 2604"/>
              <a:gd name="p0x2" fmla="*/ 5222 w 5303"/>
              <a:gd name="p0y2" fmla="*/ 0 h 2604"/>
              <a:gd name="p0x3" fmla="*/ 5303 w 5303"/>
              <a:gd name="p0y3" fmla="*/ 80 h 2604"/>
              <a:gd name="p0x4" fmla="*/ 5303 w 5303"/>
              <a:gd name="p0y4" fmla="*/ 180 h 2604"/>
              <a:gd name="p0x5" fmla="*/ 5303 w 5303"/>
              <a:gd name="p0y5" fmla="*/ 2424 h 2604"/>
              <a:gd name="p0x6" fmla="*/ 5303 w 5303"/>
              <a:gd name="p0y6" fmla="*/ 2524 h 2604"/>
              <a:gd name="p0x7" fmla="*/ 5222 w 5303"/>
              <a:gd name="p0y7" fmla="*/ 2604 h 2604"/>
              <a:gd name="p0x8" fmla="*/ 5123 w 5303"/>
              <a:gd name="p0y8" fmla="*/ 2604 h 2604"/>
              <a:gd name="p0x9" fmla="*/ 180 w 5303"/>
              <a:gd name="p0y9" fmla="*/ 2604 h 2604"/>
              <a:gd name="p0x10" fmla="*/ 80 w 5303"/>
              <a:gd name="p0y10" fmla="*/ 2604 h 2604"/>
              <a:gd name="p0x11" fmla="*/ 0 w 5303"/>
              <a:gd name="p0y11" fmla="*/ 2524 h 2604"/>
              <a:gd name="p0x12" fmla="*/ 0 w 5303"/>
              <a:gd name="p0y12" fmla="*/ 2424 h 2604"/>
              <a:gd name="p0x13" fmla="*/ 0 w 5303"/>
              <a:gd name="p0y13" fmla="*/ 180 h 2604"/>
              <a:gd name="p0x14" fmla="*/ 0 w 5303"/>
              <a:gd name="p0y14" fmla="*/ 80 h 2604"/>
              <a:gd name="p0x15" fmla="*/ 80 w 5303"/>
              <a:gd name="p0y15" fmla="*/ 0 h 2604"/>
              <a:gd name="p0x16" fmla="*/ 180 w 530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103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5184775"/>
            <a:ext cx="30924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5155492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判断公平性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304925" y="5622217"/>
            <a:ext cx="240059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可能性相等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公平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；不等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不公平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200525" y="1109345"/>
            <a:ext cx="3790315" cy="5362575"/>
          </a:xfrm>
          <a:custGeom>
            <a:avLst/>
            <a:gdLst>
              <a:gd name="sw" fmla="*/ 1 w 5968"/>
              <a:gd name="sh" fmla="*/ 1 h 8445"/>
              <a:gd name="mins" fmla="min sw sh"/>
              <a:gd name="dsw" fmla="+- 0 sw mins"/>
              <a:gd name="dsh" fmla="+- 0 sh mins"/>
              <a:gd name="p0x0" fmla="*/ 180 w 5968"/>
              <a:gd name="p0y0" fmla="*/ 0 h 8445"/>
              <a:gd name="p0x1" fmla="*/ 5788 w 5968"/>
              <a:gd name="p0y1" fmla="*/ 0 h 8445"/>
              <a:gd name="p0x2" fmla="*/ 5887 w 5968"/>
              <a:gd name="p0y2" fmla="*/ 0 h 8445"/>
              <a:gd name="p0x3" fmla="*/ 5968 w 5968"/>
              <a:gd name="p0y3" fmla="*/ 80 h 8445"/>
              <a:gd name="p0x4" fmla="*/ 5968 w 5968"/>
              <a:gd name="p0y4" fmla="*/ 180 h 8445"/>
              <a:gd name="p0x5" fmla="*/ 5968 w 5968"/>
              <a:gd name="p0y5" fmla="*/ 8265 h 8445"/>
              <a:gd name="p0x6" fmla="*/ 5968 w 5968"/>
              <a:gd name="p0y6" fmla="*/ 8364 h 8445"/>
              <a:gd name="p0x7" fmla="*/ 5887 w 5968"/>
              <a:gd name="p0y7" fmla="*/ 8445 h 8445"/>
              <a:gd name="p0x8" fmla="*/ 5788 w 5968"/>
              <a:gd name="p0y8" fmla="*/ 8445 h 8445"/>
              <a:gd name="p0x9" fmla="*/ 180 w 5968"/>
              <a:gd name="p0y9" fmla="*/ 8445 h 8445"/>
              <a:gd name="p0x10" fmla="*/ 80 w 5968"/>
              <a:gd name="p0y10" fmla="*/ 8445 h 8445"/>
              <a:gd name="p0x11" fmla="*/ 0 w 5968"/>
              <a:gd name="p0y11" fmla="*/ 8364 h 8445"/>
              <a:gd name="p0x12" fmla="*/ 0 w 5968"/>
              <a:gd name="p0y12" fmla="*/ 8265 h 8445"/>
              <a:gd name="p0x13" fmla="*/ 0 w 5968"/>
              <a:gd name="p0y13" fmla="*/ 180 h 8445"/>
              <a:gd name="p0x14" fmla="*/ 0 w 5968"/>
              <a:gd name="p0y14" fmla="*/ 80 h 8445"/>
              <a:gd name="p0x15" fmla="*/ 80 w 5968"/>
              <a:gd name="p0y15" fmla="*/ 0 h 8445"/>
              <a:gd name="p0x16" fmla="*/ 180 w 5968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396105" y="23812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481830" y="2461895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929787" y="2407920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典型判断：骰子公平性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4396105" y="2952750"/>
            <a:ext cx="3399155" cy="1047750"/>
          </a:xfrm>
          <a:custGeom>
            <a:avLst/>
            <a:gdLst>
              <a:gd name="sw" fmla="*/ 1 w 5353"/>
              <a:gd name="sh" fmla="*/ 1 h 1650"/>
              <a:gd name="mins" fmla="min sw sh"/>
              <a:gd name="dsw" fmla="+- 0 sw mins"/>
              <a:gd name="dsh" fmla="+- 0 sh mins"/>
              <a:gd name="p0x0" fmla="*/ 180 w 5353"/>
              <a:gd name="p0y0" fmla="*/ 0 h 1650"/>
              <a:gd name="p0x1" fmla="*/ 5173 w 5353"/>
              <a:gd name="p0y1" fmla="*/ 0 h 1650"/>
              <a:gd name="p0x2" fmla="*/ 5272 w 5353"/>
              <a:gd name="p0y2" fmla="*/ 0 h 1650"/>
              <a:gd name="p0x3" fmla="*/ 5353 w 5353"/>
              <a:gd name="p0y3" fmla="*/ 80 h 1650"/>
              <a:gd name="p0x4" fmla="*/ 5353 w 5353"/>
              <a:gd name="p0y4" fmla="*/ 180 h 1650"/>
              <a:gd name="p0x5" fmla="*/ 5353 w 5353"/>
              <a:gd name="p0y5" fmla="*/ 1470 h 1650"/>
              <a:gd name="p0x6" fmla="*/ 5353 w 5353"/>
              <a:gd name="p0y6" fmla="*/ 1569 h 1650"/>
              <a:gd name="p0x7" fmla="*/ 5272 w 5353"/>
              <a:gd name="p0y7" fmla="*/ 1650 h 1650"/>
              <a:gd name="p0x8" fmla="*/ 5173 w 5353"/>
              <a:gd name="p0y8" fmla="*/ 1650 h 1650"/>
              <a:gd name="p0x9" fmla="*/ 180 w 5353"/>
              <a:gd name="p0y9" fmla="*/ 1650 h 1650"/>
              <a:gd name="p0x10" fmla="*/ 80 w 5353"/>
              <a:gd name="p0y10" fmla="*/ 1650 h 1650"/>
              <a:gd name="p0x11" fmla="*/ 0 w 5353"/>
              <a:gd name="p0y11" fmla="*/ 1569 h 1650"/>
              <a:gd name="p0x12" fmla="*/ 0 w 5353"/>
              <a:gd name="p0y12" fmla="*/ 1470 h 1650"/>
              <a:gd name="p0x13" fmla="*/ 0 w 5353"/>
              <a:gd name="p0y13" fmla="*/ 180 h 1650"/>
              <a:gd name="p0x14" fmla="*/ 0 w 5353"/>
              <a:gd name="p0y14" fmla="*/ 80 h 1650"/>
              <a:gd name="p0x15" fmla="*/ 80 w 5353"/>
              <a:gd name="p0y15" fmla="*/ 0 h 1650"/>
              <a:gd name="p0x16" fmla="*/ 180 w 5353"/>
              <a:gd name="p0y16" fmla="*/ 0 h 1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4510687" y="3067050"/>
            <a:ext cx="317071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情境一</a:t>
            </a:r>
            <a:r>
              <a:rPr lang="en-US" altLang="zh-CN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不公平</a:t>
            </a:r>
            <a:endParaRPr lang="zh-CN" altLang="en-US" sz="13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4510687" y="3319463"/>
            <a:ext cx="317071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大于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甲赢，小于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乙赢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4510687" y="3676650"/>
            <a:ext cx="1835753" cy="2095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</a:t>
            </a:r>
            <a:r>
              <a:rPr lang="en-US" altLang="zh-CN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60" b="1" spc="-12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3/6</a:t>
            </a:r>
            <a:r>
              <a:rPr 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</a:t>
            </a:r>
            <a:r>
              <a:rPr lang="en-US" altLang="zh-CN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60" b="1" spc="-12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2/6</a:t>
            </a:r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sz="12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不公平</a:t>
            </a:r>
            <a:endParaRPr sz="12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396105" y="4152900"/>
            <a:ext cx="3399155" cy="1047750"/>
          </a:xfrm>
          <a:custGeom>
            <a:avLst/>
            <a:gdLst>
              <a:gd name="sw" fmla="*/ 1 w 5353"/>
              <a:gd name="sh" fmla="*/ 1 h 1650"/>
              <a:gd name="mins" fmla="min sw sh"/>
              <a:gd name="dsw" fmla="+- 0 sw mins"/>
              <a:gd name="dsh" fmla="+- 0 sh mins"/>
              <a:gd name="p0x0" fmla="*/ 180 w 5353"/>
              <a:gd name="p0y0" fmla="*/ 0 h 1650"/>
              <a:gd name="p0x1" fmla="*/ 5173 w 5353"/>
              <a:gd name="p0y1" fmla="*/ 0 h 1650"/>
              <a:gd name="p0x2" fmla="*/ 5272 w 5353"/>
              <a:gd name="p0y2" fmla="*/ 0 h 1650"/>
              <a:gd name="p0x3" fmla="*/ 5353 w 5353"/>
              <a:gd name="p0y3" fmla="*/ 80 h 1650"/>
              <a:gd name="p0x4" fmla="*/ 5353 w 5353"/>
              <a:gd name="p0y4" fmla="*/ 180 h 1650"/>
              <a:gd name="p0x5" fmla="*/ 5353 w 5353"/>
              <a:gd name="p0y5" fmla="*/ 1470 h 1650"/>
              <a:gd name="p0x6" fmla="*/ 5353 w 5353"/>
              <a:gd name="p0y6" fmla="*/ 1569 h 1650"/>
              <a:gd name="p0x7" fmla="*/ 5272 w 5353"/>
              <a:gd name="p0y7" fmla="*/ 1650 h 1650"/>
              <a:gd name="p0x8" fmla="*/ 5173 w 5353"/>
              <a:gd name="p0y8" fmla="*/ 1650 h 1650"/>
              <a:gd name="p0x9" fmla="*/ 180 w 5353"/>
              <a:gd name="p0y9" fmla="*/ 1650 h 1650"/>
              <a:gd name="p0x10" fmla="*/ 80 w 5353"/>
              <a:gd name="p0y10" fmla="*/ 1650 h 1650"/>
              <a:gd name="p0x11" fmla="*/ 0 w 5353"/>
              <a:gd name="p0y11" fmla="*/ 1569 h 1650"/>
              <a:gd name="p0x12" fmla="*/ 0 w 5353"/>
              <a:gd name="p0y12" fmla="*/ 1470 h 1650"/>
              <a:gd name="p0x13" fmla="*/ 0 w 5353"/>
              <a:gd name="p0y13" fmla="*/ 180 h 1650"/>
              <a:gd name="p0x14" fmla="*/ 0 w 5353"/>
              <a:gd name="p0y14" fmla="*/ 80 h 1650"/>
              <a:gd name="p0x15" fmla="*/ 80 w 5353"/>
              <a:gd name="p0y15" fmla="*/ 0 h 1650"/>
              <a:gd name="p0x16" fmla="*/ 180 w 5353"/>
              <a:gd name="p0y16" fmla="*/ 0 h 1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4510687" y="4267200"/>
            <a:ext cx="317071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情境二</a:t>
            </a:r>
            <a:r>
              <a:rPr lang="en-US" altLang="zh-CN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公平</a:t>
            </a:r>
            <a:endParaRPr lang="zh-CN" altLang="en-US" sz="13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4510687" y="4519613"/>
            <a:ext cx="317071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大于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甲赢，小于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乙赢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4510687" y="4876800"/>
            <a:ext cx="1683353" cy="2095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</a:t>
            </a:r>
            <a:r>
              <a:rPr lang="en-US" altLang="zh-CN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60" b="1" spc="-12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3/6</a:t>
            </a:r>
            <a:r>
              <a:rPr 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</a:t>
            </a:r>
            <a:r>
              <a:rPr lang="en-US" altLang="zh-CN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60" b="1" spc="-12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3/6</a:t>
            </a:r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sz="12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公平</a:t>
            </a:r>
            <a:endParaRPr sz="12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8248015" y="1109345"/>
            <a:ext cx="3367405" cy="5362575"/>
          </a:xfrm>
          <a:custGeom>
            <a:avLst/>
            <a:gdLst>
              <a:gd name="sw" fmla="*/ 1 w 5303"/>
              <a:gd name="sh" fmla="*/ 1 h 8445"/>
              <a:gd name="mins" fmla="min sw sh"/>
              <a:gd name="dsw" fmla="+- 0 sw mins"/>
              <a:gd name="dsh" fmla="+- 0 sh mins"/>
              <a:gd name="p0x0" fmla="*/ 180 w 5303"/>
              <a:gd name="p0y0" fmla="*/ 0 h 8445"/>
              <a:gd name="p0x1" fmla="*/ 5123 w 5303"/>
              <a:gd name="p0y1" fmla="*/ 0 h 8445"/>
              <a:gd name="p0x2" fmla="*/ 5222 w 5303"/>
              <a:gd name="p0y2" fmla="*/ 0 h 8445"/>
              <a:gd name="p0x3" fmla="*/ 5303 w 5303"/>
              <a:gd name="p0y3" fmla="*/ 80 h 8445"/>
              <a:gd name="p0x4" fmla="*/ 5303 w 5303"/>
              <a:gd name="p0y4" fmla="*/ 180 h 8445"/>
              <a:gd name="p0x5" fmla="*/ 5303 w 5303"/>
              <a:gd name="p0y5" fmla="*/ 8265 h 8445"/>
              <a:gd name="p0x6" fmla="*/ 5303 w 5303"/>
              <a:gd name="p0y6" fmla="*/ 8364 h 8445"/>
              <a:gd name="p0x7" fmla="*/ 5222 w 5303"/>
              <a:gd name="p0y7" fmla="*/ 8445 h 8445"/>
              <a:gd name="p0x8" fmla="*/ 5123 w 5303"/>
              <a:gd name="p0y8" fmla="*/ 8445 h 8445"/>
              <a:gd name="p0x9" fmla="*/ 180 w 5303"/>
              <a:gd name="p0y9" fmla="*/ 8445 h 8445"/>
              <a:gd name="p0x10" fmla="*/ 80 w 5303"/>
              <a:gd name="p0y10" fmla="*/ 8445 h 8445"/>
              <a:gd name="p0x11" fmla="*/ 0 w 5303"/>
              <a:gd name="p0y11" fmla="*/ 8364 h 8445"/>
              <a:gd name="p0x12" fmla="*/ 0 w 5303"/>
              <a:gd name="p0y12" fmla="*/ 8265 h 8445"/>
              <a:gd name="p0x13" fmla="*/ 0 w 5303"/>
              <a:gd name="p0y13" fmla="*/ 180 h 8445"/>
              <a:gd name="p0x14" fmla="*/ 0 w 5303"/>
              <a:gd name="p0y14" fmla="*/ 80 h 8445"/>
              <a:gd name="p0x15" fmla="*/ 80 w 5303"/>
              <a:gd name="p0y15" fmla="*/ 0 h 8445"/>
              <a:gd name="p0x16" fmla="*/ 180 w 530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9683750" y="29190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3333" b="-3333"/>
          <a:stretch>
            <a:fillRect/>
          </a:stretch>
        </p:blipFill>
        <p:spPr>
          <a:xfrm>
            <a:off x="9779000" y="3014345"/>
            <a:ext cx="304800" cy="3048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9265215" y="35509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设计策略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8598465" y="4038600"/>
            <a:ext cx="2667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调整结果分配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，使各方可能性相等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可能性在决策中的应用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3122295"/>
          </a:xfrm>
          <a:custGeom>
            <a:avLst/>
            <a:gdLst>
              <a:gd name="sw" fmla="*/ 1 w 5585"/>
              <a:gd name="sh" fmla="*/ 1 h 4916"/>
              <a:gd name="mins" fmla="min sw sh"/>
              <a:gd name="dsw" fmla="+- 0 sw mins"/>
              <a:gd name="dsh" fmla="+- 0 sh mins"/>
              <a:gd name="p0x0" fmla="*/ 180 w 5585"/>
              <a:gd name="p0y0" fmla="*/ 0 h 4916"/>
              <a:gd name="p0x1" fmla="*/ 5405 w 5585"/>
              <a:gd name="p0y1" fmla="*/ 0 h 4916"/>
              <a:gd name="p0x2" fmla="*/ 5504 w 5585"/>
              <a:gd name="p0y2" fmla="*/ 0 h 4916"/>
              <a:gd name="p0x3" fmla="*/ 5585 w 5585"/>
              <a:gd name="p0y3" fmla="*/ 80 h 4916"/>
              <a:gd name="p0x4" fmla="*/ 5585 w 5585"/>
              <a:gd name="p0y4" fmla="*/ 180 h 4916"/>
              <a:gd name="p0x5" fmla="*/ 5585 w 5585"/>
              <a:gd name="p0y5" fmla="*/ 4736 h 4916"/>
              <a:gd name="p0x6" fmla="*/ 5585 w 5585"/>
              <a:gd name="p0y6" fmla="*/ 4836 h 4916"/>
              <a:gd name="p0x7" fmla="*/ 5504 w 5585"/>
              <a:gd name="p0y7" fmla="*/ 4916 h 4916"/>
              <a:gd name="p0x8" fmla="*/ 5405 w 5585"/>
              <a:gd name="p0y8" fmla="*/ 4916 h 4916"/>
              <a:gd name="p0x9" fmla="*/ 180 w 5585"/>
              <a:gd name="p0y9" fmla="*/ 4916 h 4916"/>
              <a:gd name="p0x10" fmla="*/ 80 w 5585"/>
              <a:gd name="p0y10" fmla="*/ 4916 h 4916"/>
              <a:gd name="p0x11" fmla="*/ 0 w 5585"/>
              <a:gd name="p0y11" fmla="*/ 4836 h 4916"/>
              <a:gd name="p0x12" fmla="*/ 0 w 5585"/>
              <a:gd name="p0y12" fmla="*/ 4736 h 4916"/>
              <a:gd name="p0x13" fmla="*/ 0 w 5585"/>
              <a:gd name="p0y13" fmla="*/ 180 h 4916"/>
              <a:gd name="p0x14" fmla="*/ 0 w 5585"/>
              <a:gd name="p0y14" fmla="*/ 80 h 4916"/>
              <a:gd name="p0x15" fmla="*/ 80 w 5585"/>
              <a:gd name="p0y15" fmla="*/ 0 h 4916"/>
              <a:gd name="p0x16" fmla="*/ 180 w 5585"/>
              <a:gd name="p0y16" fmla="*/ 0 h 49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563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天气预报决策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6213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降水概率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70%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带伞的决策依据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242185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将抽象概率转化为具体行动，体现可能性思维在日常生活中的直接应用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22445" y="1109345"/>
            <a:ext cx="3546475" cy="3122295"/>
          </a:xfrm>
          <a:custGeom>
            <a:avLst/>
            <a:gdLst>
              <a:gd name="sw" fmla="*/ 1 w 5585"/>
              <a:gd name="sh" fmla="*/ 1 h 4916"/>
              <a:gd name="mins" fmla="min sw sh"/>
              <a:gd name="dsw" fmla="+- 0 sw mins"/>
              <a:gd name="dsh" fmla="+- 0 sh mins"/>
              <a:gd name="p0x0" fmla="*/ 180 w 5585"/>
              <a:gd name="p0y0" fmla="*/ 0 h 4916"/>
              <a:gd name="p0x1" fmla="*/ 5405 w 5585"/>
              <a:gd name="p0y1" fmla="*/ 0 h 4916"/>
              <a:gd name="p0x2" fmla="*/ 5504 w 5585"/>
              <a:gd name="p0y2" fmla="*/ 0 h 4916"/>
              <a:gd name="p0x3" fmla="*/ 5585 w 5585"/>
              <a:gd name="p0y3" fmla="*/ 80 h 4916"/>
              <a:gd name="p0x4" fmla="*/ 5585 w 5585"/>
              <a:gd name="p0y4" fmla="*/ 180 h 4916"/>
              <a:gd name="p0x5" fmla="*/ 5585 w 5585"/>
              <a:gd name="p0y5" fmla="*/ 4736 h 4916"/>
              <a:gd name="p0x6" fmla="*/ 5585 w 5585"/>
              <a:gd name="p0y6" fmla="*/ 4836 h 4916"/>
              <a:gd name="p0x7" fmla="*/ 5504 w 5585"/>
              <a:gd name="p0y7" fmla="*/ 4916 h 4916"/>
              <a:gd name="p0x8" fmla="*/ 5405 w 5585"/>
              <a:gd name="p0y8" fmla="*/ 4916 h 4916"/>
              <a:gd name="p0x9" fmla="*/ 180 w 5585"/>
              <a:gd name="p0y9" fmla="*/ 4916 h 4916"/>
              <a:gd name="p0x10" fmla="*/ 80 w 5585"/>
              <a:gd name="p0y10" fmla="*/ 4916 h 4916"/>
              <a:gd name="p0x11" fmla="*/ 0 w 5585"/>
              <a:gd name="p0y11" fmla="*/ 4836 h 4916"/>
              <a:gd name="p0x12" fmla="*/ 0 w 5585"/>
              <a:gd name="p0y12" fmla="*/ 4736 h 4916"/>
              <a:gd name="p0x13" fmla="*/ 0 w 5585"/>
              <a:gd name="p0y13" fmla="*/ 180 h 4916"/>
              <a:gd name="p0x14" fmla="*/ 0 w 5585"/>
              <a:gd name="p0y14" fmla="*/ 80 h 4916"/>
              <a:gd name="p0x15" fmla="*/ 80 w 5585"/>
              <a:gd name="p0y15" fmla="*/ 0 h 4916"/>
              <a:gd name="p0x16" fmla="*/ 180 w 5585"/>
              <a:gd name="p0y16" fmla="*/ 0 h 49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5180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738" t="-19825" r="-2738" b="-19825"/>
          <a:stretch>
            <a:fillRect/>
          </a:stretch>
        </p:blipFill>
        <p:spPr>
          <a:xfrm>
            <a:off x="4586605" y="1385570"/>
            <a:ext cx="28130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051451" y="13563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彩票消费决策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518051" y="18621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中奖概率极低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理性消费的数学支撑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518051" y="2546985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理解小概率事件的本质，避免非理性投入，建立数学化的消费观念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3546475" cy="3122295"/>
          </a:xfrm>
          <a:custGeom>
            <a:avLst/>
            <a:gdLst>
              <a:gd name="sw" fmla="*/ 1 w 5585"/>
              <a:gd name="sh" fmla="*/ 1 h 4916"/>
              <a:gd name="mins" fmla="min sw sh"/>
              <a:gd name="dsw" fmla="+- 0 sw mins"/>
              <a:gd name="dsh" fmla="+- 0 sh mins"/>
              <a:gd name="p0x0" fmla="*/ 180 w 5585"/>
              <a:gd name="p0y0" fmla="*/ 0 h 4916"/>
              <a:gd name="p0x1" fmla="*/ 5405 w 5585"/>
              <a:gd name="p0y1" fmla="*/ 0 h 4916"/>
              <a:gd name="p0x2" fmla="*/ 5504 w 5585"/>
              <a:gd name="p0y2" fmla="*/ 0 h 4916"/>
              <a:gd name="p0x3" fmla="*/ 5585 w 5585"/>
              <a:gd name="p0y3" fmla="*/ 80 h 4916"/>
              <a:gd name="p0x4" fmla="*/ 5585 w 5585"/>
              <a:gd name="p0y4" fmla="*/ 180 h 4916"/>
              <a:gd name="p0x5" fmla="*/ 5585 w 5585"/>
              <a:gd name="p0y5" fmla="*/ 4736 h 4916"/>
              <a:gd name="p0x6" fmla="*/ 5585 w 5585"/>
              <a:gd name="p0y6" fmla="*/ 4836 h 4916"/>
              <a:gd name="p0x7" fmla="*/ 5504 w 5585"/>
              <a:gd name="p0y7" fmla="*/ 4916 h 4916"/>
              <a:gd name="p0x8" fmla="*/ 5405 w 5585"/>
              <a:gd name="p0y8" fmla="*/ 4916 h 4916"/>
              <a:gd name="p0x9" fmla="*/ 180 w 5585"/>
              <a:gd name="p0y9" fmla="*/ 4916 h 4916"/>
              <a:gd name="p0x10" fmla="*/ 80 w 5585"/>
              <a:gd name="p0y10" fmla="*/ 4916 h 4916"/>
              <a:gd name="p0x11" fmla="*/ 0 w 5585"/>
              <a:gd name="p0y11" fmla="*/ 4836 h 4916"/>
              <a:gd name="p0x12" fmla="*/ 0 w 5585"/>
              <a:gd name="p0y12" fmla="*/ 4736 h 4916"/>
              <a:gd name="p0x13" fmla="*/ 0 w 5585"/>
              <a:gd name="p0y13" fmla="*/ 180 h 4916"/>
              <a:gd name="p0x14" fmla="*/ 0 w 5585"/>
              <a:gd name="p0y14" fmla="*/ 80 h 4916"/>
              <a:gd name="p0x15" fmla="*/ 80 w 5585"/>
              <a:gd name="p0y15" fmla="*/ 0 h 4916"/>
              <a:gd name="p0x16" fmla="*/ 180 w 5585"/>
              <a:gd name="p0y16" fmla="*/ 0 h 49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8264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8350250" y="1385570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797976" y="13563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保险费率设计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8264576" y="186213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基于风险概率的精算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264576" y="2242185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保险公司运用大数定律与概率统计，实现风险定价的科学化与公平化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75945" y="4393565"/>
            <a:ext cx="3546475" cy="2078355"/>
          </a:xfrm>
          <a:custGeom>
            <a:avLst/>
            <a:gdLst>
              <a:gd name="sw" fmla="*/ 1 w 5585"/>
              <a:gd name="sh" fmla="*/ 1 h 3273"/>
              <a:gd name="mins" fmla="min sw sh"/>
              <a:gd name="dsw" fmla="+- 0 sw mins"/>
              <a:gd name="dsh" fmla="+- 0 sh mins"/>
              <a:gd name="p0x0" fmla="*/ 180 w 5585"/>
              <a:gd name="p0y0" fmla="*/ 0 h 3273"/>
              <a:gd name="p0x1" fmla="*/ 5405 w 5585"/>
              <a:gd name="p0y1" fmla="*/ 0 h 3273"/>
              <a:gd name="p0x2" fmla="*/ 5504 w 5585"/>
              <a:gd name="p0y2" fmla="*/ 0 h 3273"/>
              <a:gd name="p0x3" fmla="*/ 5585 w 5585"/>
              <a:gd name="p0y3" fmla="*/ 80 h 3273"/>
              <a:gd name="p0x4" fmla="*/ 5585 w 5585"/>
              <a:gd name="p0y4" fmla="*/ 180 h 3273"/>
              <a:gd name="p0x5" fmla="*/ 5585 w 5585"/>
              <a:gd name="p0y5" fmla="*/ 3093 h 3273"/>
              <a:gd name="p0x6" fmla="*/ 5585 w 5585"/>
              <a:gd name="p0y6" fmla="*/ 3192 h 3273"/>
              <a:gd name="p0x7" fmla="*/ 5504 w 5585"/>
              <a:gd name="p0y7" fmla="*/ 3273 h 3273"/>
              <a:gd name="p0x8" fmla="*/ 5405 w 5585"/>
              <a:gd name="p0y8" fmla="*/ 3273 h 3273"/>
              <a:gd name="p0x9" fmla="*/ 180 w 5585"/>
              <a:gd name="p0y9" fmla="*/ 3273 h 3273"/>
              <a:gd name="p0x10" fmla="*/ 80 w 5585"/>
              <a:gd name="p0y10" fmla="*/ 3273 h 3273"/>
              <a:gd name="p0x11" fmla="*/ 0 w 5585"/>
              <a:gd name="p0y11" fmla="*/ 3192 h 3273"/>
              <a:gd name="p0x12" fmla="*/ 0 w 5585"/>
              <a:gd name="p0y12" fmla="*/ 3093 h 3273"/>
              <a:gd name="p0x13" fmla="*/ 0 w 5585"/>
              <a:gd name="p0y13" fmla="*/ 180 h 3273"/>
              <a:gd name="p0x14" fmla="*/ 0 w 5585"/>
              <a:gd name="p0y14" fmla="*/ 80 h 3273"/>
              <a:gd name="p0x15" fmla="*/ 80 w 5585"/>
              <a:gd name="p0y15" fmla="*/ 0 h 3273"/>
              <a:gd name="p0x16" fmla="*/ 180 w 5585"/>
              <a:gd name="p0y16" fmla="*/ 0 h 32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771525" y="49301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849630" y="4991735"/>
            <a:ext cx="186055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1228725" y="4943494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可能性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≠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必然性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71525" y="5372119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概率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70%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不代表一定下雨，理解随机性的本质，避免确定性谬误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322445" y="4393565"/>
            <a:ext cx="3546475" cy="2078355"/>
          </a:xfrm>
          <a:custGeom>
            <a:avLst/>
            <a:gdLst>
              <a:gd name="sw" fmla="*/ 1 w 5585"/>
              <a:gd name="sh" fmla="*/ 1 h 3273"/>
              <a:gd name="mins" fmla="min sw sh"/>
              <a:gd name="dsw" fmla="+- 0 sw mins"/>
              <a:gd name="dsh" fmla="+- 0 sh mins"/>
              <a:gd name="p0x0" fmla="*/ 180 w 5585"/>
              <a:gd name="p0y0" fmla="*/ 0 h 3273"/>
              <a:gd name="p0x1" fmla="*/ 5405 w 5585"/>
              <a:gd name="p0y1" fmla="*/ 0 h 3273"/>
              <a:gd name="p0x2" fmla="*/ 5504 w 5585"/>
              <a:gd name="p0y2" fmla="*/ 0 h 3273"/>
              <a:gd name="p0x3" fmla="*/ 5585 w 5585"/>
              <a:gd name="p0y3" fmla="*/ 80 h 3273"/>
              <a:gd name="p0x4" fmla="*/ 5585 w 5585"/>
              <a:gd name="p0y4" fmla="*/ 180 h 3273"/>
              <a:gd name="p0x5" fmla="*/ 5585 w 5585"/>
              <a:gd name="p0y5" fmla="*/ 3093 h 3273"/>
              <a:gd name="p0x6" fmla="*/ 5585 w 5585"/>
              <a:gd name="p0y6" fmla="*/ 3192 h 3273"/>
              <a:gd name="p0x7" fmla="*/ 5504 w 5585"/>
              <a:gd name="p0y7" fmla="*/ 3273 h 3273"/>
              <a:gd name="p0x8" fmla="*/ 5405 w 5585"/>
              <a:gd name="p0y8" fmla="*/ 3273 h 3273"/>
              <a:gd name="p0x9" fmla="*/ 180 w 5585"/>
              <a:gd name="p0y9" fmla="*/ 3273 h 3273"/>
              <a:gd name="p0x10" fmla="*/ 80 w 5585"/>
              <a:gd name="p0y10" fmla="*/ 3273 h 3273"/>
              <a:gd name="p0x11" fmla="*/ 0 w 5585"/>
              <a:gd name="p0y11" fmla="*/ 3192 h 3273"/>
              <a:gd name="p0x12" fmla="*/ 0 w 5585"/>
              <a:gd name="p0y12" fmla="*/ 3093 h 3273"/>
              <a:gd name="p0x13" fmla="*/ 0 w 5585"/>
              <a:gd name="p0y13" fmla="*/ 180 h 3273"/>
              <a:gd name="p0x14" fmla="*/ 0 w 5585"/>
              <a:gd name="p0y14" fmla="*/ 80 h 3273"/>
              <a:gd name="p0x15" fmla="*/ 80 w 5585"/>
              <a:gd name="p0y15" fmla="*/ 0 h 3273"/>
              <a:gd name="p0x16" fmla="*/ 180 w 5585"/>
              <a:gd name="p0y16" fmla="*/ 0 h 32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4518025" y="49301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949" t="-36667" r="-2949" b="-36667"/>
          <a:stretch>
            <a:fillRect/>
          </a:stretch>
        </p:blipFill>
        <p:spPr>
          <a:xfrm>
            <a:off x="4558030" y="4991735"/>
            <a:ext cx="262255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4975251" y="494349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大数定律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4518051" y="5372119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试验次数越多，频率越接近概率，长期规律战胜短期波动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8068945" y="4393565"/>
            <a:ext cx="3546475" cy="2078355"/>
          </a:xfrm>
          <a:custGeom>
            <a:avLst/>
            <a:gdLst>
              <a:gd name="sw" fmla="*/ 1 w 5585"/>
              <a:gd name="sh" fmla="*/ 1 h 3273"/>
              <a:gd name="mins" fmla="min sw sh"/>
              <a:gd name="dsw" fmla="+- 0 sw mins"/>
              <a:gd name="dsh" fmla="+- 0 sh mins"/>
              <a:gd name="p0x0" fmla="*/ 180 w 5585"/>
              <a:gd name="p0y0" fmla="*/ 0 h 3273"/>
              <a:gd name="p0x1" fmla="*/ 5405 w 5585"/>
              <a:gd name="p0y1" fmla="*/ 0 h 3273"/>
              <a:gd name="p0x2" fmla="*/ 5504 w 5585"/>
              <a:gd name="p0y2" fmla="*/ 0 h 3273"/>
              <a:gd name="p0x3" fmla="*/ 5585 w 5585"/>
              <a:gd name="p0y3" fmla="*/ 80 h 3273"/>
              <a:gd name="p0x4" fmla="*/ 5585 w 5585"/>
              <a:gd name="p0y4" fmla="*/ 180 h 3273"/>
              <a:gd name="p0x5" fmla="*/ 5585 w 5585"/>
              <a:gd name="p0y5" fmla="*/ 3093 h 3273"/>
              <a:gd name="p0x6" fmla="*/ 5585 w 5585"/>
              <a:gd name="p0y6" fmla="*/ 3192 h 3273"/>
              <a:gd name="p0x7" fmla="*/ 5504 w 5585"/>
              <a:gd name="p0y7" fmla="*/ 3273 h 3273"/>
              <a:gd name="p0x8" fmla="*/ 5405 w 5585"/>
              <a:gd name="p0y8" fmla="*/ 3273 h 3273"/>
              <a:gd name="p0x9" fmla="*/ 180 w 5585"/>
              <a:gd name="p0y9" fmla="*/ 3273 h 3273"/>
              <a:gd name="p0x10" fmla="*/ 80 w 5585"/>
              <a:gd name="p0y10" fmla="*/ 3273 h 3273"/>
              <a:gd name="p0x11" fmla="*/ 0 w 5585"/>
              <a:gd name="p0y11" fmla="*/ 3192 h 3273"/>
              <a:gd name="p0x12" fmla="*/ 0 w 5585"/>
              <a:gd name="p0y12" fmla="*/ 3093 h 3273"/>
              <a:gd name="p0x13" fmla="*/ 0 w 5585"/>
              <a:gd name="p0y13" fmla="*/ 180 h 3273"/>
              <a:gd name="p0x14" fmla="*/ 0 w 5585"/>
              <a:gd name="p0y14" fmla="*/ 80 h 3273"/>
              <a:gd name="p0x15" fmla="*/ 80 w 5585"/>
              <a:gd name="p0y15" fmla="*/ 0 h 3273"/>
              <a:gd name="p0x16" fmla="*/ 180 w 5585"/>
              <a:gd name="p0y16" fmla="*/ 0 h 32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8264525" y="49301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5000" t="-3651" r="-5000" b="-3651"/>
          <a:stretch>
            <a:fillRect/>
          </a:stretch>
        </p:blipFill>
        <p:spPr>
          <a:xfrm>
            <a:off x="8331200" y="4991735"/>
            <a:ext cx="209550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8721776" y="4943494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科学决策基础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8264576" y="5372119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凭感觉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看数据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，可能性思维是科学决策的基石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5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5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6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66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3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3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3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1250</Words>
  <Application>WPS 演示</Application>
  <PresentationFormat>宽屏</PresentationFormat>
  <Paragraphs>282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可能性·从古代占卜到概率思想</vt:lpstr>
      <vt:lpstr>龟甲蓍草：可能性的概念建立</vt:lpstr>
      <vt:lpstr>PowerPoint 演示文稿</vt:lpstr>
      <vt:lpstr>PowerPoint 演示文稿</vt:lpstr>
      <vt:lpstr>博弈之术：可能性大小的定量描述</vt:lpstr>
      <vt:lpstr>PowerPoint 演示文稿</vt:lpstr>
      <vt:lpstr>PowerPoint 演示文稿</vt:lpstr>
      <vt:lpstr>古智今用：可能性在生活中的应用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