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5.svg" ContentType="image/svg+xml"/>
  <Override PartName="/ppt/media/image67.svg" ContentType="image/svg+xml"/>
  <Override PartName="/ppt/media/image69.svg" ContentType="image/svg+xml"/>
  <Override PartName="/ppt/media/image7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16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  <p:sldId id="326" r:id="rId12"/>
    <p:sldId id="327" r:id="rId13"/>
    <p:sldId id="328" r:id="rId14"/>
    <p:sldId id="329" r:id="rId15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86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image" Target="../media/image5.svg"/><Relationship Id="rId6" Type="http://schemas.openxmlformats.org/officeDocument/2006/relationships/image" Target="../media/image4.png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tags" Target="../tags/tag106.xml"/><Relationship Id="rId21" Type="http://schemas.openxmlformats.org/officeDocument/2006/relationships/image" Target="../media/image9.svg"/><Relationship Id="rId20" Type="http://schemas.openxmlformats.org/officeDocument/2006/relationships/image" Target="../media/image8.png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image" Target="../media/image7.svg"/><Relationship Id="rId13" Type="http://schemas.openxmlformats.org/officeDocument/2006/relationships/image" Target="../media/image6.png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" Type="http://schemas.openxmlformats.org/officeDocument/2006/relationships/tags" Target="../tags/tag115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tags" Target="../tags/tag114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33.xml"/><Relationship Id="rId30" Type="http://schemas.openxmlformats.org/officeDocument/2006/relationships/tags" Target="../tags/tag132.xml"/><Relationship Id="rId3" Type="http://schemas.openxmlformats.org/officeDocument/2006/relationships/tags" Target="../tags/tag113.xml"/><Relationship Id="rId29" Type="http://schemas.openxmlformats.org/officeDocument/2006/relationships/tags" Target="../tags/tag131.xml"/><Relationship Id="rId28" Type="http://schemas.openxmlformats.org/officeDocument/2006/relationships/tags" Target="../tags/tag130.xml"/><Relationship Id="rId27" Type="http://schemas.openxmlformats.org/officeDocument/2006/relationships/image" Target="../media/image17.svg"/><Relationship Id="rId26" Type="http://schemas.openxmlformats.org/officeDocument/2006/relationships/image" Target="../media/image16.png"/><Relationship Id="rId25" Type="http://schemas.openxmlformats.org/officeDocument/2006/relationships/tags" Target="../tags/tag129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image" Target="../media/image15.svg"/><Relationship Id="rId2" Type="http://schemas.openxmlformats.org/officeDocument/2006/relationships/tags" Target="../tags/tag112.xml"/><Relationship Id="rId19" Type="http://schemas.openxmlformats.org/officeDocument/2006/relationships/image" Target="../media/image14.png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tags" Target="../tags/tag119.xml"/><Relationship Id="rId10" Type="http://schemas.openxmlformats.org/officeDocument/2006/relationships/tags" Target="../tags/tag118.xml"/><Relationship Id="rId1" Type="http://schemas.openxmlformats.org/officeDocument/2006/relationships/tags" Target="../tags/tag11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175.xml"/><Relationship Id="rId5" Type="http://schemas.openxmlformats.org/officeDocument/2006/relationships/tags" Target="../tags/tag138.xml"/><Relationship Id="rId49" Type="http://schemas.openxmlformats.org/officeDocument/2006/relationships/tags" Target="../tags/tag174.xml"/><Relationship Id="rId48" Type="http://schemas.openxmlformats.org/officeDocument/2006/relationships/image" Target="../media/image25.svg"/><Relationship Id="rId47" Type="http://schemas.openxmlformats.org/officeDocument/2006/relationships/image" Target="../media/image24.png"/><Relationship Id="rId46" Type="http://schemas.openxmlformats.org/officeDocument/2006/relationships/tags" Target="../tags/tag173.xml"/><Relationship Id="rId45" Type="http://schemas.openxmlformats.org/officeDocument/2006/relationships/tags" Target="../tags/tag172.xml"/><Relationship Id="rId44" Type="http://schemas.openxmlformats.org/officeDocument/2006/relationships/tags" Target="../tags/tag171.xml"/><Relationship Id="rId43" Type="http://schemas.openxmlformats.org/officeDocument/2006/relationships/tags" Target="../tags/tag170.xml"/><Relationship Id="rId42" Type="http://schemas.openxmlformats.org/officeDocument/2006/relationships/tags" Target="../tags/tag169.xml"/><Relationship Id="rId41" Type="http://schemas.openxmlformats.org/officeDocument/2006/relationships/image" Target="../media/image23.svg"/><Relationship Id="rId40" Type="http://schemas.openxmlformats.org/officeDocument/2006/relationships/image" Target="../media/image22.png"/><Relationship Id="rId4" Type="http://schemas.openxmlformats.org/officeDocument/2006/relationships/tags" Target="../tags/tag137.xml"/><Relationship Id="rId39" Type="http://schemas.openxmlformats.org/officeDocument/2006/relationships/tags" Target="../tags/tag168.xml"/><Relationship Id="rId38" Type="http://schemas.openxmlformats.org/officeDocument/2006/relationships/tags" Target="../tags/tag167.xml"/><Relationship Id="rId37" Type="http://schemas.openxmlformats.org/officeDocument/2006/relationships/tags" Target="../tags/tag166.xml"/><Relationship Id="rId36" Type="http://schemas.openxmlformats.org/officeDocument/2006/relationships/tags" Target="../tags/tag165.xml"/><Relationship Id="rId35" Type="http://schemas.openxmlformats.org/officeDocument/2006/relationships/tags" Target="../tags/tag164.xml"/><Relationship Id="rId34" Type="http://schemas.openxmlformats.org/officeDocument/2006/relationships/image" Target="../media/image21.svg"/><Relationship Id="rId33" Type="http://schemas.openxmlformats.org/officeDocument/2006/relationships/image" Target="../media/image20.png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tags" Target="../tags/tag136.xml"/><Relationship Id="rId29" Type="http://schemas.openxmlformats.org/officeDocument/2006/relationships/tags" Target="../tags/tag160.xml"/><Relationship Id="rId28" Type="http://schemas.openxmlformats.org/officeDocument/2006/relationships/image" Target="../media/image19.svg"/><Relationship Id="rId27" Type="http://schemas.openxmlformats.org/officeDocument/2006/relationships/image" Target="../media/image18.png"/><Relationship Id="rId26" Type="http://schemas.openxmlformats.org/officeDocument/2006/relationships/tags" Target="../tags/tag159.xml"/><Relationship Id="rId25" Type="http://schemas.openxmlformats.org/officeDocument/2006/relationships/tags" Target="../tags/tag158.xml"/><Relationship Id="rId24" Type="http://schemas.openxmlformats.org/officeDocument/2006/relationships/tags" Target="../tags/tag157.xml"/><Relationship Id="rId23" Type="http://schemas.openxmlformats.org/officeDocument/2006/relationships/tags" Target="../tags/tag156.xml"/><Relationship Id="rId22" Type="http://schemas.openxmlformats.org/officeDocument/2006/relationships/tags" Target="../tags/tag155.xml"/><Relationship Id="rId21" Type="http://schemas.openxmlformats.org/officeDocument/2006/relationships/tags" Target="../tags/tag154.xml"/><Relationship Id="rId20" Type="http://schemas.openxmlformats.org/officeDocument/2006/relationships/tags" Target="../tags/tag153.xml"/><Relationship Id="rId2" Type="http://schemas.openxmlformats.org/officeDocument/2006/relationships/tags" Target="../tags/tag135.xml"/><Relationship Id="rId19" Type="http://schemas.openxmlformats.org/officeDocument/2006/relationships/tags" Target="../tags/tag152.xml"/><Relationship Id="rId18" Type="http://schemas.openxmlformats.org/officeDocument/2006/relationships/tags" Target="../tags/tag151.xml"/><Relationship Id="rId17" Type="http://schemas.openxmlformats.org/officeDocument/2006/relationships/tags" Target="../tags/tag150.xml"/><Relationship Id="rId16" Type="http://schemas.openxmlformats.org/officeDocument/2006/relationships/tags" Target="../tags/tag149.xml"/><Relationship Id="rId15" Type="http://schemas.openxmlformats.org/officeDocument/2006/relationships/tags" Target="../tags/tag148.xml"/><Relationship Id="rId14" Type="http://schemas.openxmlformats.org/officeDocument/2006/relationships/tags" Target="../tags/tag147.xml"/><Relationship Id="rId13" Type="http://schemas.openxmlformats.org/officeDocument/2006/relationships/tags" Target="../tags/tag146.xml"/><Relationship Id="rId12" Type="http://schemas.openxmlformats.org/officeDocument/2006/relationships/tags" Target="../tags/tag145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tags" Target="../tags/tag13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tags" Target="../tags/tag17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image" Target="../media/image27.svg"/><Relationship Id="rId6" Type="http://schemas.openxmlformats.org/officeDocument/2006/relationships/image" Target="../media/image26.png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tags" Target="../tags/tag196.xml"/><Relationship Id="rId23" Type="http://schemas.openxmlformats.org/officeDocument/2006/relationships/tags" Target="../tags/tag195.xml"/><Relationship Id="rId22" Type="http://schemas.openxmlformats.org/officeDocument/2006/relationships/tags" Target="../tags/tag194.xml"/><Relationship Id="rId21" Type="http://schemas.openxmlformats.org/officeDocument/2006/relationships/image" Target="../media/image31.svg"/><Relationship Id="rId20" Type="http://schemas.openxmlformats.org/officeDocument/2006/relationships/image" Target="../media/image30.png"/><Relationship Id="rId2" Type="http://schemas.openxmlformats.org/officeDocument/2006/relationships/tags" Target="../tags/tag180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tags" Target="../tags/tag191.xml"/><Relationship Id="rId16" Type="http://schemas.openxmlformats.org/officeDocument/2006/relationships/tags" Target="../tags/tag190.xml"/><Relationship Id="rId15" Type="http://schemas.openxmlformats.org/officeDocument/2006/relationships/tags" Target="../tags/tag189.xml"/><Relationship Id="rId14" Type="http://schemas.openxmlformats.org/officeDocument/2006/relationships/image" Target="../media/image29.svg"/><Relationship Id="rId13" Type="http://schemas.openxmlformats.org/officeDocument/2006/relationships/image" Target="../media/image28.png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tags" Target="../tags/tag17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svg"/><Relationship Id="rId8" Type="http://schemas.openxmlformats.org/officeDocument/2006/relationships/image" Target="../media/image32.png"/><Relationship Id="rId7" Type="http://schemas.openxmlformats.org/officeDocument/2006/relationships/tags" Target="../tags/tag205.xml"/><Relationship Id="rId6" Type="http://schemas.openxmlformats.org/officeDocument/2006/relationships/tags" Target="../tags/tag204.xml"/><Relationship Id="rId57" Type="http://schemas.openxmlformats.org/officeDocument/2006/relationships/slideLayout" Target="../slideLayouts/slideLayout6.xml"/><Relationship Id="rId56" Type="http://schemas.openxmlformats.org/officeDocument/2006/relationships/tags" Target="../tags/tag238.xml"/><Relationship Id="rId55" Type="http://schemas.openxmlformats.org/officeDocument/2006/relationships/tags" Target="../tags/tag237.xml"/><Relationship Id="rId54" Type="http://schemas.openxmlformats.org/officeDocument/2006/relationships/image" Target="../media/image47.svg"/><Relationship Id="rId53" Type="http://schemas.openxmlformats.org/officeDocument/2006/relationships/image" Target="../media/image46.png"/><Relationship Id="rId52" Type="http://schemas.openxmlformats.org/officeDocument/2006/relationships/tags" Target="../tags/tag236.xml"/><Relationship Id="rId51" Type="http://schemas.openxmlformats.org/officeDocument/2006/relationships/tags" Target="../tags/tag235.xml"/><Relationship Id="rId50" Type="http://schemas.openxmlformats.org/officeDocument/2006/relationships/tags" Target="../tags/tag234.xml"/><Relationship Id="rId5" Type="http://schemas.openxmlformats.org/officeDocument/2006/relationships/tags" Target="../tags/tag203.xml"/><Relationship Id="rId49" Type="http://schemas.openxmlformats.org/officeDocument/2006/relationships/tags" Target="../tags/tag233.xml"/><Relationship Id="rId48" Type="http://schemas.openxmlformats.org/officeDocument/2006/relationships/tags" Target="../tags/tag232.xml"/><Relationship Id="rId47" Type="http://schemas.openxmlformats.org/officeDocument/2006/relationships/image" Target="../media/image45.svg"/><Relationship Id="rId46" Type="http://schemas.openxmlformats.org/officeDocument/2006/relationships/image" Target="../media/image44.png"/><Relationship Id="rId45" Type="http://schemas.openxmlformats.org/officeDocument/2006/relationships/tags" Target="../tags/tag231.xml"/><Relationship Id="rId44" Type="http://schemas.openxmlformats.org/officeDocument/2006/relationships/tags" Target="../tags/tag230.xml"/><Relationship Id="rId43" Type="http://schemas.openxmlformats.org/officeDocument/2006/relationships/tags" Target="../tags/tag229.xml"/><Relationship Id="rId42" Type="http://schemas.openxmlformats.org/officeDocument/2006/relationships/tags" Target="../tags/tag228.xml"/><Relationship Id="rId41" Type="http://schemas.openxmlformats.org/officeDocument/2006/relationships/tags" Target="../tags/tag227.xml"/><Relationship Id="rId40" Type="http://schemas.openxmlformats.org/officeDocument/2006/relationships/tags" Target="../tags/tag226.xml"/><Relationship Id="rId4" Type="http://schemas.openxmlformats.org/officeDocument/2006/relationships/tags" Target="../tags/tag202.xml"/><Relationship Id="rId39" Type="http://schemas.openxmlformats.org/officeDocument/2006/relationships/image" Target="../media/image43.svg"/><Relationship Id="rId38" Type="http://schemas.openxmlformats.org/officeDocument/2006/relationships/image" Target="../media/image42.png"/><Relationship Id="rId37" Type="http://schemas.openxmlformats.org/officeDocument/2006/relationships/tags" Target="../tags/tag225.xml"/><Relationship Id="rId36" Type="http://schemas.openxmlformats.org/officeDocument/2006/relationships/tags" Target="../tags/tag224.xml"/><Relationship Id="rId35" Type="http://schemas.openxmlformats.org/officeDocument/2006/relationships/tags" Target="../tags/tag223.xml"/><Relationship Id="rId34" Type="http://schemas.openxmlformats.org/officeDocument/2006/relationships/image" Target="../media/image41.svg"/><Relationship Id="rId33" Type="http://schemas.openxmlformats.org/officeDocument/2006/relationships/image" Target="../media/image40.png"/><Relationship Id="rId32" Type="http://schemas.openxmlformats.org/officeDocument/2006/relationships/tags" Target="../tags/tag222.xml"/><Relationship Id="rId31" Type="http://schemas.openxmlformats.org/officeDocument/2006/relationships/tags" Target="../tags/tag221.xml"/><Relationship Id="rId30" Type="http://schemas.openxmlformats.org/officeDocument/2006/relationships/tags" Target="../tags/tag220.xml"/><Relationship Id="rId3" Type="http://schemas.openxmlformats.org/officeDocument/2006/relationships/tags" Target="../tags/tag201.xml"/><Relationship Id="rId29" Type="http://schemas.openxmlformats.org/officeDocument/2006/relationships/image" Target="../media/image39.svg"/><Relationship Id="rId28" Type="http://schemas.openxmlformats.org/officeDocument/2006/relationships/image" Target="../media/image38.png"/><Relationship Id="rId27" Type="http://schemas.openxmlformats.org/officeDocument/2006/relationships/tags" Target="../tags/tag219.xml"/><Relationship Id="rId26" Type="http://schemas.openxmlformats.org/officeDocument/2006/relationships/tags" Target="../tags/tag218.xml"/><Relationship Id="rId25" Type="http://schemas.openxmlformats.org/officeDocument/2006/relationships/tags" Target="../tags/tag217.xml"/><Relationship Id="rId24" Type="http://schemas.openxmlformats.org/officeDocument/2006/relationships/image" Target="../media/image37.svg"/><Relationship Id="rId23" Type="http://schemas.openxmlformats.org/officeDocument/2006/relationships/image" Target="../media/image36.png"/><Relationship Id="rId22" Type="http://schemas.openxmlformats.org/officeDocument/2006/relationships/tags" Target="../tags/tag216.xml"/><Relationship Id="rId21" Type="http://schemas.openxmlformats.org/officeDocument/2006/relationships/tags" Target="../tags/tag215.xml"/><Relationship Id="rId20" Type="http://schemas.openxmlformats.org/officeDocument/2006/relationships/tags" Target="../tags/tag214.xml"/><Relationship Id="rId2" Type="http://schemas.openxmlformats.org/officeDocument/2006/relationships/tags" Target="../tags/tag200.xml"/><Relationship Id="rId19" Type="http://schemas.openxmlformats.org/officeDocument/2006/relationships/tags" Target="../tags/tag213.xml"/><Relationship Id="rId18" Type="http://schemas.openxmlformats.org/officeDocument/2006/relationships/tags" Target="../tags/tag212.xml"/><Relationship Id="rId17" Type="http://schemas.openxmlformats.org/officeDocument/2006/relationships/tags" Target="../tags/tag211.xml"/><Relationship Id="rId16" Type="http://schemas.openxmlformats.org/officeDocument/2006/relationships/image" Target="../media/image35.svg"/><Relationship Id="rId15" Type="http://schemas.openxmlformats.org/officeDocument/2006/relationships/image" Target="../media/image34.png"/><Relationship Id="rId14" Type="http://schemas.openxmlformats.org/officeDocument/2006/relationships/tags" Target="../tags/tag210.xml"/><Relationship Id="rId13" Type="http://schemas.openxmlformats.org/officeDocument/2006/relationships/tags" Target="../tags/tag209.xml"/><Relationship Id="rId12" Type="http://schemas.openxmlformats.org/officeDocument/2006/relationships/tags" Target="../tags/tag208.xml"/><Relationship Id="rId11" Type="http://schemas.openxmlformats.org/officeDocument/2006/relationships/tags" Target="../tags/tag207.xml"/><Relationship Id="rId10" Type="http://schemas.openxmlformats.org/officeDocument/2006/relationships/tags" Target="../tags/tag206.xml"/><Relationship Id="rId1" Type="http://schemas.openxmlformats.org/officeDocument/2006/relationships/tags" Target="../tags/tag199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7.xml"/><Relationship Id="rId8" Type="http://schemas.openxmlformats.org/officeDocument/2006/relationships/tags" Target="../tags/tag246.xml"/><Relationship Id="rId7" Type="http://schemas.openxmlformats.org/officeDocument/2006/relationships/tags" Target="../tags/tag245.xml"/><Relationship Id="rId6" Type="http://schemas.openxmlformats.org/officeDocument/2006/relationships/tags" Target="../tags/tag244.xml"/><Relationship Id="rId52" Type="http://schemas.openxmlformats.org/officeDocument/2006/relationships/slideLayout" Target="../slideLayouts/slideLayout6.xml"/><Relationship Id="rId51" Type="http://schemas.openxmlformats.org/officeDocument/2006/relationships/tags" Target="../tags/tag281.xml"/><Relationship Id="rId50" Type="http://schemas.openxmlformats.org/officeDocument/2006/relationships/tags" Target="../tags/tag280.xml"/><Relationship Id="rId5" Type="http://schemas.openxmlformats.org/officeDocument/2006/relationships/tags" Target="../tags/tag243.xml"/><Relationship Id="rId49" Type="http://schemas.openxmlformats.org/officeDocument/2006/relationships/image" Target="../media/image55.svg"/><Relationship Id="rId48" Type="http://schemas.openxmlformats.org/officeDocument/2006/relationships/image" Target="../media/image54.png"/><Relationship Id="rId47" Type="http://schemas.openxmlformats.org/officeDocument/2006/relationships/tags" Target="../tags/tag279.xml"/><Relationship Id="rId46" Type="http://schemas.openxmlformats.org/officeDocument/2006/relationships/tags" Target="../tags/tag278.xml"/><Relationship Id="rId45" Type="http://schemas.openxmlformats.org/officeDocument/2006/relationships/tags" Target="../tags/tag277.xml"/><Relationship Id="rId44" Type="http://schemas.openxmlformats.org/officeDocument/2006/relationships/tags" Target="../tags/tag276.xml"/><Relationship Id="rId43" Type="http://schemas.openxmlformats.org/officeDocument/2006/relationships/tags" Target="../tags/tag275.xml"/><Relationship Id="rId42" Type="http://schemas.openxmlformats.org/officeDocument/2006/relationships/image" Target="../media/image53.svg"/><Relationship Id="rId41" Type="http://schemas.openxmlformats.org/officeDocument/2006/relationships/image" Target="../media/image52.png"/><Relationship Id="rId40" Type="http://schemas.openxmlformats.org/officeDocument/2006/relationships/tags" Target="../tags/tag274.xml"/><Relationship Id="rId4" Type="http://schemas.openxmlformats.org/officeDocument/2006/relationships/tags" Target="../tags/tag242.xml"/><Relationship Id="rId39" Type="http://schemas.openxmlformats.org/officeDocument/2006/relationships/tags" Target="../tags/tag273.xml"/><Relationship Id="rId38" Type="http://schemas.openxmlformats.org/officeDocument/2006/relationships/tags" Target="../tags/tag272.xml"/><Relationship Id="rId37" Type="http://schemas.openxmlformats.org/officeDocument/2006/relationships/tags" Target="../tags/tag271.xml"/><Relationship Id="rId36" Type="http://schemas.openxmlformats.org/officeDocument/2006/relationships/tags" Target="../tags/tag270.xml"/><Relationship Id="rId35" Type="http://schemas.openxmlformats.org/officeDocument/2006/relationships/image" Target="../media/image51.svg"/><Relationship Id="rId34" Type="http://schemas.openxmlformats.org/officeDocument/2006/relationships/image" Target="../media/image50.png"/><Relationship Id="rId33" Type="http://schemas.openxmlformats.org/officeDocument/2006/relationships/tags" Target="../tags/tag269.xml"/><Relationship Id="rId32" Type="http://schemas.openxmlformats.org/officeDocument/2006/relationships/tags" Target="../tags/tag268.xml"/><Relationship Id="rId31" Type="http://schemas.openxmlformats.org/officeDocument/2006/relationships/tags" Target="../tags/tag267.xml"/><Relationship Id="rId30" Type="http://schemas.openxmlformats.org/officeDocument/2006/relationships/tags" Target="../tags/tag266.xml"/><Relationship Id="rId3" Type="http://schemas.openxmlformats.org/officeDocument/2006/relationships/tags" Target="../tags/tag241.xml"/><Relationship Id="rId29" Type="http://schemas.openxmlformats.org/officeDocument/2006/relationships/tags" Target="../tags/tag265.xml"/><Relationship Id="rId28" Type="http://schemas.openxmlformats.org/officeDocument/2006/relationships/image" Target="../media/image49.svg"/><Relationship Id="rId27" Type="http://schemas.openxmlformats.org/officeDocument/2006/relationships/image" Target="../media/image48.png"/><Relationship Id="rId26" Type="http://schemas.openxmlformats.org/officeDocument/2006/relationships/tags" Target="../tags/tag264.xml"/><Relationship Id="rId25" Type="http://schemas.openxmlformats.org/officeDocument/2006/relationships/tags" Target="../tags/tag263.xml"/><Relationship Id="rId24" Type="http://schemas.openxmlformats.org/officeDocument/2006/relationships/tags" Target="../tags/tag262.xml"/><Relationship Id="rId23" Type="http://schemas.openxmlformats.org/officeDocument/2006/relationships/tags" Target="../tags/tag261.xml"/><Relationship Id="rId22" Type="http://schemas.openxmlformats.org/officeDocument/2006/relationships/tags" Target="../tags/tag260.xml"/><Relationship Id="rId21" Type="http://schemas.openxmlformats.org/officeDocument/2006/relationships/tags" Target="../tags/tag259.xml"/><Relationship Id="rId20" Type="http://schemas.openxmlformats.org/officeDocument/2006/relationships/tags" Target="../tags/tag258.xml"/><Relationship Id="rId2" Type="http://schemas.openxmlformats.org/officeDocument/2006/relationships/tags" Target="../tags/tag240.xml"/><Relationship Id="rId19" Type="http://schemas.openxmlformats.org/officeDocument/2006/relationships/tags" Target="../tags/tag257.xml"/><Relationship Id="rId18" Type="http://schemas.openxmlformats.org/officeDocument/2006/relationships/tags" Target="../tags/tag256.xml"/><Relationship Id="rId17" Type="http://schemas.openxmlformats.org/officeDocument/2006/relationships/tags" Target="../tags/tag255.xml"/><Relationship Id="rId16" Type="http://schemas.openxmlformats.org/officeDocument/2006/relationships/tags" Target="../tags/tag254.xml"/><Relationship Id="rId15" Type="http://schemas.openxmlformats.org/officeDocument/2006/relationships/tags" Target="../tags/tag253.xml"/><Relationship Id="rId14" Type="http://schemas.openxmlformats.org/officeDocument/2006/relationships/tags" Target="../tags/tag252.xml"/><Relationship Id="rId13" Type="http://schemas.openxmlformats.org/officeDocument/2006/relationships/tags" Target="../tags/tag251.xml"/><Relationship Id="rId12" Type="http://schemas.openxmlformats.org/officeDocument/2006/relationships/tags" Target="../tags/tag250.xml"/><Relationship Id="rId11" Type="http://schemas.openxmlformats.org/officeDocument/2006/relationships/tags" Target="../tags/tag249.xml"/><Relationship Id="rId10" Type="http://schemas.openxmlformats.org/officeDocument/2006/relationships/tags" Target="../tags/tag248.xml"/><Relationship Id="rId1" Type="http://schemas.openxmlformats.org/officeDocument/2006/relationships/tags" Target="../tags/tag23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tags" Target="../tags/tag292.xml"/><Relationship Id="rId7" Type="http://schemas.openxmlformats.org/officeDocument/2006/relationships/tags" Target="../tags/tag291.xml"/><Relationship Id="rId6" Type="http://schemas.openxmlformats.org/officeDocument/2006/relationships/tags" Target="../tags/tag290.xml"/><Relationship Id="rId58" Type="http://schemas.openxmlformats.org/officeDocument/2006/relationships/slideLayout" Target="../slideLayouts/slideLayout6.xml"/><Relationship Id="rId57" Type="http://schemas.openxmlformats.org/officeDocument/2006/relationships/tags" Target="../tags/tag333.xml"/><Relationship Id="rId56" Type="http://schemas.openxmlformats.org/officeDocument/2006/relationships/tags" Target="../tags/tag332.xml"/><Relationship Id="rId55" Type="http://schemas.openxmlformats.org/officeDocument/2006/relationships/image" Target="../media/image63.svg"/><Relationship Id="rId54" Type="http://schemas.openxmlformats.org/officeDocument/2006/relationships/image" Target="../media/image62.png"/><Relationship Id="rId53" Type="http://schemas.openxmlformats.org/officeDocument/2006/relationships/tags" Target="../tags/tag331.xml"/><Relationship Id="rId52" Type="http://schemas.openxmlformats.org/officeDocument/2006/relationships/tags" Target="../tags/tag330.xml"/><Relationship Id="rId51" Type="http://schemas.openxmlformats.org/officeDocument/2006/relationships/tags" Target="../tags/tag329.xml"/><Relationship Id="rId50" Type="http://schemas.openxmlformats.org/officeDocument/2006/relationships/tags" Target="../tags/tag328.xml"/><Relationship Id="rId5" Type="http://schemas.openxmlformats.org/officeDocument/2006/relationships/tags" Target="../tags/tag289.xml"/><Relationship Id="rId49" Type="http://schemas.openxmlformats.org/officeDocument/2006/relationships/tags" Target="../tags/tag327.xml"/><Relationship Id="rId48" Type="http://schemas.openxmlformats.org/officeDocument/2006/relationships/tags" Target="../tags/tag326.xml"/><Relationship Id="rId47" Type="http://schemas.openxmlformats.org/officeDocument/2006/relationships/tags" Target="../tags/tag325.xml"/><Relationship Id="rId46" Type="http://schemas.openxmlformats.org/officeDocument/2006/relationships/tags" Target="../tags/tag324.xml"/><Relationship Id="rId45" Type="http://schemas.openxmlformats.org/officeDocument/2006/relationships/image" Target="../media/image61.svg"/><Relationship Id="rId44" Type="http://schemas.openxmlformats.org/officeDocument/2006/relationships/image" Target="../media/image60.png"/><Relationship Id="rId43" Type="http://schemas.openxmlformats.org/officeDocument/2006/relationships/tags" Target="../tags/tag323.xml"/><Relationship Id="rId42" Type="http://schemas.openxmlformats.org/officeDocument/2006/relationships/tags" Target="../tags/tag322.xml"/><Relationship Id="rId41" Type="http://schemas.openxmlformats.org/officeDocument/2006/relationships/tags" Target="../tags/tag321.xml"/><Relationship Id="rId40" Type="http://schemas.openxmlformats.org/officeDocument/2006/relationships/tags" Target="../tags/tag320.xml"/><Relationship Id="rId4" Type="http://schemas.openxmlformats.org/officeDocument/2006/relationships/tags" Target="../tags/tag288.xml"/><Relationship Id="rId39" Type="http://schemas.openxmlformats.org/officeDocument/2006/relationships/tags" Target="../tags/tag319.xml"/><Relationship Id="rId38" Type="http://schemas.openxmlformats.org/officeDocument/2006/relationships/tags" Target="../tags/tag318.xml"/><Relationship Id="rId37" Type="http://schemas.openxmlformats.org/officeDocument/2006/relationships/tags" Target="../tags/tag317.xml"/><Relationship Id="rId36" Type="http://schemas.openxmlformats.org/officeDocument/2006/relationships/image" Target="../media/image59.svg"/><Relationship Id="rId35" Type="http://schemas.openxmlformats.org/officeDocument/2006/relationships/image" Target="../media/image58.png"/><Relationship Id="rId34" Type="http://schemas.openxmlformats.org/officeDocument/2006/relationships/tags" Target="../tags/tag316.xml"/><Relationship Id="rId33" Type="http://schemas.openxmlformats.org/officeDocument/2006/relationships/tags" Target="../tags/tag315.xml"/><Relationship Id="rId32" Type="http://schemas.openxmlformats.org/officeDocument/2006/relationships/tags" Target="../tags/tag314.xml"/><Relationship Id="rId31" Type="http://schemas.openxmlformats.org/officeDocument/2006/relationships/tags" Target="../tags/tag313.xml"/><Relationship Id="rId30" Type="http://schemas.openxmlformats.org/officeDocument/2006/relationships/tags" Target="../tags/tag312.xml"/><Relationship Id="rId3" Type="http://schemas.openxmlformats.org/officeDocument/2006/relationships/tags" Target="../tags/tag287.xml"/><Relationship Id="rId29" Type="http://schemas.openxmlformats.org/officeDocument/2006/relationships/tags" Target="../tags/tag311.xml"/><Relationship Id="rId28" Type="http://schemas.openxmlformats.org/officeDocument/2006/relationships/tags" Target="../tags/tag310.xml"/><Relationship Id="rId27" Type="http://schemas.openxmlformats.org/officeDocument/2006/relationships/tags" Target="../tags/tag309.xml"/><Relationship Id="rId26" Type="http://schemas.openxmlformats.org/officeDocument/2006/relationships/tags" Target="../tags/tag308.xml"/><Relationship Id="rId25" Type="http://schemas.openxmlformats.org/officeDocument/2006/relationships/image" Target="../media/image57.svg"/><Relationship Id="rId24" Type="http://schemas.openxmlformats.org/officeDocument/2006/relationships/image" Target="../media/image56.png"/><Relationship Id="rId23" Type="http://schemas.openxmlformats.org/officeDocument/2006/relationships/tags" Target="../tags/tag307.xml"/><Relationship Id="rId22" Type="http://schemas.openxmlformats.org/officeDocument/2006/relationships/tags" Target="../tags/tag306.xml"/><Relationship Id="rId21" Type="http://schemas.openxmlformats.org/officeDocument/2006/relationships/tags" Target="../tags/tag305.xml"/><Relationship Id="rId20" Type="http://schemas.openxmlformats.org/officeDocument/2006/relationships/tags" Target="../tags/tag304.xml"/><Relationship Id="rId2" Type="http://schemas.openxmlformats.org/officeDocument/2006/relationships/tags" Target="../tags/tag286.xml"/><Relationship Id="rId19" Type="http://schemas.openxmlformats.org/officeDocument/2006/relationships/tags" Target="../tags/tag303.xml"/><Relationship Id="rId18" Type="http://schemas.openxmlformats.org/officeDocument/2006/relationships/tags" Target="../tags/tag302.xml"/><Relationship Id="rId17" Type="http://schemas.openxmlformats.org/officeDocument/2006/relationships/tags" Target="../tags/tag301.xml"/><Relationship Id="rId16" Type="http://schemas.openxmlformats.org/officeDocument/2006/relationships/tags" Target="../tags/tag300.xml"/><Relationship Id="rId15" Type="http://schemas.openxmlformats.org/officeDocument/2006/relationships/tags" Target="../tags/tag299.xml"/><Relationship Id="rId14" Type="http://schemas.openxmlformats.org/officeDocument/2006/relationships/tags" Target="../tags/tag298.xml"/><Relationship Id="rId13" Type="http://schemas.openxmlformats.org/officeDocument/2006/relationships/tags" Target="../tags/tag297.xml"/><Relationship Id="rId12" Type="http://schemas.openxmlformats.org/officeDocument/2006/relationships/tags" Target="../tags/tag296.xml"/><Relationship Id="rId11" Type="http://schemas.openxmlformats.org/officeDocument/2006/relationships/tags" Target="../tags/tag295.xml"/><Relationship Id="rId10" Type="http://schemas.openxmlformats.org/officeDocument/2006/relationships/tags" Target="../tags/tag294.xml"/><Relationship Id="rId1" Type="http://schemas.openxmlformats.org/officeDocument/2006/relationships/tags" Target="../tags/tag28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40.xml"/><Relationship Id="rId8" Type="http://schemas.openxmlformats.org/officeDocument/2006/relationships/tags" Target="../tags/tag339.xml"/><Relationship Id="rId70" Type="http://schemas.openxmlformats.org/officeDocument/2006/relationships/slideLayout" Target="../slideLayouts/slideLayout6.xml"/><Relationship Id="rId7" Type="http://schemas.openxmlformats.org/officeDocument/2006/relationships/tags" Target="../tags/tag338.xml"/><Relationship Id="rId69" Type="http://schemas.openxmlformats.org/officeDocument/2006/relationships/tags" Target="../tags/tag382.xml"/><Relationship Id="rId68" Type="http://schemas.openxmlformats.org/officeDocument/2006/relationships/tags" Target="../tags/tag381.xml"/><Relationship Id="rId67" Type="http://schemas.openxmlformats.org/officeDocument/2006/relationships/image" Target="../media/image81.svg"/><Relationship Id="rId66" Type="http://schemas.openxmlformats.org/officeDocument/2006/relationships/image" Target="../media/image80.png"/><Relationship Id="rId65" Type="http://schemas.openxmlformats.org/officeDocument/2006/relationships/tags" Target="../tags/tag380.xml"/><Relationship Id="rId64" Type="http://schemas.openxmlformats.org/officeDocument/2006/relationships/tags" Target="../tags/tag379.xml"/><Relationship Id="rId63" Type="http://schemas.openxmlformats.org/officeDocument/2006/relationships/tags" Target="../tags/tag378.xml"/><Relationship Id="rId62" Type="http://schemas.openxmlformats.org/officeDocument/2006/relationships/tags" Target="../tags/tag377.xml"/><Relationship Id="rId61" Type="http://schemas.openxmlformats.org/officeDocument/2006/relationships/tags" Target="../tags/tag376.xml"/><Relationship Id="rId60" Type="http://schemas.openxmlformats.org/officeDocument/2006/relationships/image" Target="../media/image79.svg"/><Relationship Id="rId6" Type="http://schemas.openxmlformats.org/officeDocument/2006/relationships/tags" Target="../tags/tag337.xml"/><Relationship Id="rId59" Type="http://schemas.openxmlformats.org/officeDocument/2006/relationships/image" Target="../media/image78.png"/><Relationship Id="rId58" Type="http://schemas.openxmlformats.org/officeDocument/2006/relationships/tags" Target="../tags/tag375.xml"/><Relationship Id="rId57" Type="http://schemas.openxmlformats.org/officeDocument/2006/relationships/tags" Target="../tags/tag374.xml"/><Relationship Id="rId56" Type="http://schemas.openxmlformats.org/officeDocument/2006/relationships/tags" Target="../tags/tag373.xml"/><Relationship Id="rId55" Type="http://schemas.openxmlformats.org/officeDocument/2006/relationships/tags" Target="../tags/tag372.xml"/><Relationship Id="rId54" Type="http://schemas.openxmlformats.org/officeDocument/2006/relationships/tags" Target="../tags/tag371.xml"/><Relationship Id="rId53" Type="http://schemas.openxmlformats.org/officeDocument/2006/relationships/image" Target="../media/image77.svg"/><Relationship Id="rId52" Type="http://schemas.openxmlformats.org/officeDocument/2006/relationships/image" Target="../media/image76.png"/><Relationship Id="rId51" Type="http://schemas.openxmlformats.org/officeDocument/2006/relationships/tags" Target="../tags/tag370.xml"/><Relationship Id="rId50" Type="http://schemas.openxmlformats.org/officeDocument/2006/relationships/tags" Target="../tags/tag369.xml"/><Relationship Id="rId5" Type="http://schemas.openxmlformats.org/officeDocument/2006/relationships/image" Target="../media/image65.svg"/><Relationship Id="rId49" Type="http://schemas.openxmlformats.org/officeDocument/2006/relationships/tags" Target="../tags/tag368.xml"/><Relationship Id="rId48" Type="http://schemas.openxmlformats.org/officeDocument/2006/relationships/tags" Target="../tags/tag367.xml"/><Relationship Id="rId47" Type="http://schemas.openxmlformats.org/officeDocument/2006/relationships/tags" Target="../tags/tag366.xml"/><Relationship Id="rId46" Type="http://schemas.openxmlformats.org/officeDocument/2006/relationships/image" Target="../media/image75.svg"/><Relationship Id="rId45" Type="http://schemas.openxmlformats.org/officeDocument/2006/relationships/image" Target="../media/image74.png"/><Relationship Id="rId44" Type="http://schemas.openxmlformats.org/officeDocument/2006/relationships/tags" Target="../tags/tag365.xml"/><Relationship Id="rId43" Type="http://schemas.openxmlformats.org/officeDocument/2006/relationships/tags" Target="../tags/tag364.xml"/><Relationship Id="rId42" Type="http://schemas.openxmlformats.org/officeDocument/2006/relationships/tags" Target="../tags/tag363.xml"/><Relationship Id="rId41" Type="http://schemas.openxmlformats.org/officeDocument/2006/relationships/tags" Target="../tags/tag362.xml"/><Relationship Id="rId40" Type="http://schemas.openxmlformats.org/officeDocument/2006/relationships/tags" Target="../tags/tag361.xml"/><Relationship Id="rId4" Type="http://schemas.openxmlformats.org/officeDocument/2006/relationships/image" Target="../media/image64.png"/><Relationship Id="rId39" Type="http://schemas.openxmlformats.org/officeDocument/2006/relationships/image" Target="../media/image73.svg"/><Relationship Id="rId38" Type="http://schemas.openxmlformats.org/officeDocument/2006/relationships/image" Target="../media/image72.png"/><Relationship Id="rId37" Type="http://schemas.openxmlformats.org/officeDocument/2006/relationships/tags" Target="../tags/tag360.xml"/><Relationship Id="rId36" Type="http://schemas.openxmlformats.org/officeDocument/2006/relationships/tags" Target="../tags/tag359.xml"/><Relationship Id="rId35" Type="http://schemas.openxmlformats.org/officeDocument/2006/relationships/tags" Target="../tags/tag358.xml"/><Relationship Id="rId34" Type="http://schemas.openxmlformats.org/officeDocument/2006/relationships/tags" Target="../tags/tag357.xml"/><Relationship Id="rId33" Type="http://schemas.openxmlformats.org/officeDocument/2006/relationships/tags" Target="../tags/tag356.xml"/><Relationship Id="rId32" Type="http://schemas.openxmlformats.org/officeDocument/2006/relationships/image" Target="../media/image71.svg"/><Relationship Id="rId31" Type="http://schemas.openxmlformats.org/officeDocument/2006/relationships/image" Target="../media/image70.png"/><Relationship Id="rId30" Type="http://schemas.openxmlformats.org/officeDocument/2006/relationships/tags" Target="../tags/tag355.xml"/><Relationship Id="rId3" Type="http://schemas.openxmlformats.org/officeDocument/2006/relationships/tags" Target="../tags/tag336.xml"/><Relationship Id="rId29" Type="http://schemas.openxmlformats.org/officeDocument/2006/relationships/tags" Target="../tags/tag354.xml"/><Relationship Id="rId28" Type="http://schemas.openxmlformats.org/officeDocument/2006/relationships/tags" Target="../tags/tag353.xml"/><Relationship Id="rId27" Type="http://schemas.openxmlformats.org/officeDocument/2006/relationships/tags" Target="../tags/tag352.xml"/><Relationship Id="rId26" Type="http://schemas.openxmlformats.org/officeDocument/2006/relationships/tags" Target="../tags/tag351.xml"/><Relationship Id="rId25" Type="http://schemas.openxmlformats.org/officeDocument/2006/relationships/image" Target="../media/image69.svg"/><Relationship Id="rId24" Type="http://schemas.openxmlformats.org/officeDocument/2006/relationships/image" Target="../media/image68.png"/><Relationship Id="rId23" Type="http://schemas.openxmlformats.org/officeDocument/2006/relationships/tags" Target="../tags/tag350.xml"/><Relationship Id="rId22" Type="http://schemas.openxmlformats.org/officeDocument/2006/relationships/tags" Target="../tags/tag349.xml"/><Relationship Id="rId21" Type="http://schemas.openxmlformats.org/officeDocument/2006/relationships/tags" Target="../tags/tag348.xml"/><Relationship Id="rId20" Type="http://schemas.openxmlformats.org/officeDocument/2006/relationships/tags" Target="../tags/tag347.xml"/><Relationship Id="rId2" Type="http://schemas.openxmlformats.org/officeDocument/2006/relationships/tags" Target="../tags/tag335.xml"/><Relationship Id="rId19" Type="http://schemas.openxmlformats.org/officeDocument/2006/relationships/tags" Target="../tags/tag346.xml"/><Relationship Id="rId18" Type="http://schemas.openxmlformats.org/officeDocument/2006/relationships/image" Target="../media/image67.svg"/><Relationship Id="rId17" Type="http://schemas.openxmlformats.org/officeDocument/2006/relationships/image" Target="../media/image66.png"/><Relationship Id="rId16" Type="http://schemas.openxmlformats.org/officeDocument/2006/relationships/tags" Target="../tags/tag345.xml"/><Relationship Id="rId15" Type="http://schemas.openxmlformats.org/officeDocument/2006/relationships/tags" Target="../tags/tag344.xml"/><Relationship Id="rId14" Type="http://schemas.openxmlformats.org/officeDocument/2006/relationships/tags" Target="../tags/tag343.xml"/><Relationship Id="rId13" Type="http://schemas.openxmlformats.org/officeDocument/2006/relationships/tags" Target="../tags/tag342.xml"/><Relationship Id="rId12" Type="http://schemas.openxmlformats.org/officeDocument/2006/relationships/tags" Target="../tags/tag341.xml"/><Relationship Id="rId11" Type="http://schemas.openxmlformats.org/officeDocument/2006/relationships/image" Target="../media/image17.svg"/><Relationship Id="rId10" Type="http://schemas.openxmlformats.org/officeDocument/2006/relationships/image" Target="../media/image16.png"/><Relationship Id="rId1" Type="http://schemas.openxmlformats.org/officeDocument/2006/relationships/tags" Target="../tags/tag33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轴对称和平移·从古建纹样到图形变换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中正之美：轴对称图形的概念与性质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中国古建中的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之道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556473" y="1165860"/>
            <a:ext cx="507905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文化溯源：中国传统建筑追求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中正对称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，体现儒家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中庸</a:t>
            </a:r>
            <a:r>
              <a:rPr lang="en-US" altLang="zh-CN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哲学</a:t>
            </a:r>
            <a:endParaRPr lang="zh-CN" altLang="en-US"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726565"/>
            <a:ext cx="3546475" cy="3221355"/>
          </a:xfrm>
          <a:custGeom>
            <a:avLst/>
            <a:gdLst>
              <a:gd name="sw" fmla="*/ 1 w 5584"/>
              <a:gd name="sh" fmla="*/ 1 h 5073"/>
              <a:gd name="mins" fmla="min sw sh"/>
              <a:gd name="dsw" fmla="+- 0 sw mins"/>
              <a:gd name="dsh" fmla="+- 0 sh mins"/>
              <a:gd name="p0x0" fmla="*/ 180 w 5584"/>
              <a:gd name="p0y0" fmla="*/ 0 h 5073"/>
              <a:gd name="p0x1" fmla="*/ 5404 w 5584"/>
              <a:gd name="p0y1" fmla="*/ 0 h 5073"/>
              <a:gd name="p0x2" fmla="*/ 5504 w 5584"/>
              <a:gd name="p0y2" fmla="*/ 0 h 5073"/>
              <a:gd name="p0x3" fmla="*/ 5584 w 5584"/>
              <a:gd name="p0y3" fmla="*/ 80 h 5073"/>
              <a:gd name="p0x4" fmla="*/ 5584 w 5584"/>
              <a:gd name="p0y4" fmla="*/ 180 h 5073"/>
              <a:gd name="p0x5" fmla="*/ 5584 w 5584"/>
              <a:gd name="p0y5" fmla="*/ 4893 h 5073"/>
              <a:gd name="p0x6" fmla="*/ 5584 w 5584"/>
              <a:gd name="p0y6" fmla="*/ 4992 h 5073"/>
              <a:gd name="p0x7" fmla="*/ 5504 w 5584"/>
              <a:gd name="p0y7" fmla="*/ 5073 h 5073"/>
              <a:gd name="p0x8" fmla="*/ 5404 w 5584"/>
              <a:gd name="p0y8" fmla="*/ 5073 h 5073"/>
              <a:gd name="p0x9" fmla="*/ 180 w 5584"/>
              <a:gd name="p0y9" fmla="*/ 5073 h 5073"/>
              <a:gd name="p0x10" fmla="*/ 80 w 5584"/>
              <a:gd name="p0y10" fmla="*/ 5073 h 5073"/>
              <a:gd name="p0x11" fmla="*/ 0 w 5584"/>
              <a:gd name="p0y11" fmla="*/ 4992 h 5073"/>
              <a:gd name="p0x12" fmla="*/ 0 w 5584"/>
              <a:gd name="p0y12" fmla="*/ 4893 h 5073"/>
              <a:gd name="p0x13" fmla="*/ 0 w 5584"/>
              <a:gd name="p0y13" fmla="*/ 180 h 5073"/>
              <a:gd name="p0x14" fmla="*/ 0 w 5584"/>
              <a:gd name="p0y14" fmla="*/ 80 h 5073"/>
              <a:gd name="p0x15" fmla="*/ 80 w 5584"/>
              <a:gd name="p0y15" fmla="*/ 0 h 5073"/>
              <a:gd name="p0x16" fmla="*/ 180 w 5584"/>
              <a:gd name="p0y16" fmla="*/ 0 h 50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746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2827655"/>
            <a:ext cx="247650" cy="2520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279843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故宫三大殿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3304213"/>
            <a:ext cx="315589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沿中轴线左右对称布局，彰显皇家威仪与秩序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22445" y="1726565"/>
            <a:ext cx="3546475" cy="3221355"/>
          </a:xfrm>
          <a:custGeom>
            <a:avLst/>
            <a:gdLst>
              <a:gd name="sw" fmla="*/ 1 w 5585"/>
              <a:gd name="sh" fmla="*/ 1 h 5073"/>
              <a:gd name="mins" fmla="min sw sh"/>
              <a:gd name="dsw" fmla="+- 0 sw mins"/>
              <a:gd name="dsh" fmla="+- 0 sh mins"/>
              <a:gd name="p0x0" fmla="*/ 180 w 5585"/>
              <a:gd name="p0y0" fmla="*/ 0 h 5073"/>
              <a:gd name="p0x1" fmla="*/ 5405 w 5585"/>
              <a:gd name="p0y1" fmla="*/ 0 h 5073"/>
              <a:gd name="p0x2" fmla="*/ 5504 w 5585"/>
              <a:gd name="p0y2" fmla="*/ 0 h 5073"/>
              <a:gd name="p0x3" fmla="*/ 5585 w 5585"/>
              <a:gd name="p0y3" fmla="*/ 80 h 5073"/>
              <a:gd name="p0x4" fmla="*/ 5585 w 5585"/>
              <a:gd name="p0y4" fmla="*/ 180 h 5073"/>
              <a:gd name="p0x5" fmla="*/ 5585 w 5585"/>
              <a:gd name="p0y5" fmla="*/ 4893 h 5073"/>
              <a:gd name="p0x6" fmla="*/ 5585 w 5585"/>
              <a:gd name="p0y6" fmla="*/ 4992 h 5073"/>
              <a:gd name="p0x7" fmla="*/ 5504 w 5585"/>
              <a:gd name="p0y7" fmla="*/ 5073 h 5073"/>
              <a:gd name="p0x8" fmla="*/ 5405 w 5585"/>
              <a:gd name="p0y8" fmla="*/ 5073 h 5073"/>
              <a:gd name="p0x9" fmla="*/ 180 w 5585"/>
              <a:gd name="p0y9" fmla="*/ 5073 h 5073"/>
              <a:gd name="p0x10" fmla="*/ 80 w 5585"/>
              <a:gd name="p0y10" fmla="*/ 5073 h 5073"/>
              <a:gd name="p0x11" fmla="*/ 0 w 5585"/>
              <a:gd name="p0y11" fmla="*/ 4992 h 5073"/>
              <a:gd name="p0x12" fmla="*/ 0 w 5585"/>
              <a:gd name="p0y12" fmla="*/ 4893 h 5073"/>
              <a:gd name="p0x13" fmla="*/ 0 w 5585"/>
              <a:gd name="p0y13" fmla="*/ 180 h 5073"/>
              <a:gd name="p0x14" fmla="*/ 0 w 5585"/>
              <a:gd name="p0y14" fmla="*/ 80 h 5073"/>
              <a:gd name="p0x15" fmla="*/ 80 w 5585"/>
              <a:gd name="p0y15" fmla="*/ 0 h 5073"/>
              <a:gd name="p0x16" fmla="*/ 180 w 5585"/>
              <a:gd name="p0y16" fmla="*/ 0 h 50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517390" y="2746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603115" y="2827655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051374" y="2798435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传统四合院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517974" y="3304213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正房居中、厢房对称分布，体现家族伦理秩序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068945" y="1726565"/>
            <a:ext cx="3546475" cy="3221355"/>
          </a:xfrm>
          <a:custGeom>
            <a:avLst/>
            <a:gdLst>
              <a:gd name="sw" fmla="*/ 1 w 5585"/>
              <a:gd name="sh" fmla="*/ 1 h 5073"/>
              <a:gd name="mins" fmla="min sw sh"/>
              <a:gd name="dsw" fmla="+- 0 sw mins"/>
              <a:gd name="dsh" fmla="+- 0 sh mins"/>
              <a:gd name="p0x0" fmla="*/ 180 w 5585"/>
              <a:gd name="p0y0" fmla="*/ 0 h 5073"/>
              <a:gd name="p0x1" fmla="*/ 5405 w 5585"/>
              <a:gd name="p0y1" fmla="*/ 0 h 5073"/>
              <a:gd name="p0x2" fmla="*/ 5504 w 5585"/>
              <a:gd name="p0y2" fmla="*/ 0 h 5073"/>
              <a:gd name="p0x3" fmla="*/ 5585 w 5585"/>
              <a:gd name="p0y3" fmla="*/ 80 h 5073"/>
              <a:gd name="p0x4" fmla="*/ 5585 w 5585"/>
              <a:gd name="p0y4" fmla="*/ 180 h 5073"/>
              <a:gd name="p0x5" fmla="*/ 5585 w 5585"/>
              <a:gd name="p0y5" fmla="*/ 4893 h 5073"/>
              <a:gd name="p0x6" fmla="*/ 5585 w 5585"/>
              <a:gd name="p0y6" fmla="*/ 4992 h 5073"/>
              <a:gd name="p0x7" fmla="*/ 5504 w 5585"/>
              <a:gd name="p0y7" fmla="*/ 5073 h 5073"/>
              <a:gd name="p0x8" fmla="*/ 5405 w 5585"/>
              <a:gd name="p0y8" fmla="*/ 5073 h 5073"/>
              <a:gd name="p0x9" fmla="*/ 180 w 5585"/>
              <a:gd name="p0y9" fmla="*/ 5073 h 5073"/>
              <a:gd name="p0x10" fmla="*/ 80 w 5585"/>
              <a:gd name="p0y10" fmla="*/ 5073 h 5073"/>
              <a:gd name="p0x11" fmla="*/ 0 w 5585"/>
              <a:gd name="p0y11" fmla="*/ 4992 h 5073"/>
              <a:gd name="p0x12" fmla="*/ 0 w 5585"/>
              <a:gd name="p0y12" fmla="*/ 4893 h 5073"/>
              <a:gd name="p0x13" fmla="*/ 0 w 5585"/>
              <a:gd name="p0y13" fmla="*/ 180 h 5073"/>
              <a:gd name="p0x14" fmla="*/ 0 w 5585"/>
              <a:gd name="p0y14" fmla="*/ 80 h 5073"/>
              <a:gd name="p0x15" fmla="*/ 80 w 5585"/>
              <a:gd name="p0y15" fmla="*/ 0 h 5073"/>
              <a:gd name="p0x16" fmla="*/ 180 w 5585"/>
              <a:gd name="p0y16" fmla="*/ 0 h 50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263890" y="27463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8364220" y="2827655"/>
            <a:ext cx="21907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797899" y="2798435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古典窗棂纹样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264499" y="3304213"/>
            <a:ext cx="315597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呈轴对称排列，兼具采光与美学装饰功能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75945" y="5147945"/>
            <a:ext cx="11039475" cy="1323975"/>
          </a:xfrm>
          <a:custGeom>
            <a:avLst/>
            <a:gdLst>
              <a:gd name="sw" fmla="*/ 1 w 17385"/>
              <a:gd name="sh" fmla="*/ 1 h 2085"/>
              <a:gd name="mins" fmla="min sw sh"/>
              <a:gd name="dsw" fmla="+- 0 sw mins"/>
              <a:gd name="dsh" fmla="+- 0 sh mins"/>
              <a:gd name="p0x0" fmla="*/ 180 w 17385"/>
              <a:gd name="p0y0" fmla="*/ 0 h 2085"/>
              <a:gd name="p0x1" fmla="*/ 17205 w 17385"/>
              <a:gd name="p0y1" fmla="*/ 0 h 2085"/>
              <a:gd name="p0x2" fmla="*/ 17304 w 17385"/>
              <a:gd name="p0y2" fmla="*/ 0 h 2085"/>
              <a:gd name="p0x3" fmla="*/ 17385 w 17385"/>
              <a:gd name="p0y3" fmla="*/ 80 h 2085"/>
              <a:gd name="p0x4" fmla="*/ 17385 w 17385"/>
              <a:gd name="p0y4" fmla="*/ 180 h 2085"/>
              <a:gd name="p0x5" fmla="*/ 17385 w 17385"/>
              <a:gd name="p0y5" fmla="*/ 1905 h 2085"/>
              <a:gd name="p0x6" fmla="*/ 17385 w 17385"/>
              <a:gd name="p0y6" fmla="*/ 2004 h 2085"/>
              <a:gd name="p0x7" fmla="*/ 17304 w 17385"/>
              <a:gd name="p0y7" fmla="*/ 2085 h 2085"/>
              <a:gd name="p0x8" fmla="*/ 17205 w 17385"/>
              <a:gd name="p0y8" fmla="*/ 2085 h 2085"/>
              <a:gd name="p0x9" fmla="*/ 180 w 17385"/>
              <a:gd name="p0y9" fmla="*/ 2085 h 2085"/>
              <a:gd name="p0x10" fmla="*/ 80 w 17385"/>
              <a:gd name="p0y10" fmla="*/ 2085 h 2085"/>
              <a:gd name="p0x11" fmla="*/ 0 w 17385"/>
              <a:gd name="p0y11" fmla="*/ 2004 h 2085"/>
              <a:gd name="p0x12" fmla="*/ 0 w 17385"/>
              <a:gd name="p0y12" fmla="*/ 1905 h 2085"/>
              <a:gd name="p0x13" fmla="*/ 0 w 17385"/>
              <a:gd name="p0y13" fmla="*/ 180 h 2085"/>
              <a:gd name="p0x14" fmla="*/ 0 w 17385"/>
              <a:gd name="p0y14" fmla="*/ 80 h 2085"/>
              <a:gd name="p0x15" fmla="*/ 80 w 17385"/>
              <a:gd name="p0y15" fmla="*/ 0 h 2085"/>
              <a:gd name="p0x16" fmla="*/ 180 w 17385"/>
              <a:gd name="p0y16" fmla="*/ 0 h 2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2253853" y="5356879"/>
            <a:ext cx="76842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核心启示：古人对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中正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的追求，正是</a:t>
            </a: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轴对称图形的生活原型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229100" y="5800744"/>
            <a:ext cx="3733800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21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沿一条线对折，两侧完全重合</a:t>
            </a:r>
            <a:endParaRPr sz="21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轴对称图形：概念与判定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438275"/>
          </a:xfrm>
          <a:custGeom>
            <a:avLst/>
            <a:gdLst>
              <a:gd name="sw" fmla="*/ 1 w 17385"/>
              <a:gd name="sh" fmla="*/ 1 h 2265"/>
              <a:gd name="mins" fmla="min sw sh"/>
              <a:gd name="dsw" fmla="+- 0 sw mins"/>
              <a:gd name="dsh" fmla="+- 0 sh mins"/>
              <a:gd name="p0x0" fmla="*/ 180 w 17385"/>
              <a:gd name="p0y0" fmla="*/ 0 h 2265"/>
              <a:gd name="p0x1" fmla="*/ 17205 w 17385"/>
              <a:gd name="p0y1" fmla="*/ 0 h 2265"/>
              <a:gd name="p0x2" fmla="*/ 17304 w 17385"/>
              <a:gd name="p0y2" fmla="*/ 0 h 2265"/>
              <a:gd name="p0x3" fmla="*/ 17385 w 17385"/>
              <a:gd name="p0y3" fmla="*/ 80 h 2265"/>
              <a:gd name="p0x4" fmla="*/ 17385 w 17385"/>
              <a:gd name="p0y4" fmla="*/ 180 h 2265"/>
              <a:gd name="p0x5" fmla="*/ 17385 w 17385"/>
              <a:gd name="p0y5" fmla="*/ 2085 h 2265"/>
              <a:gd name="p0x6" fmla="*/ 17385 w 17385"/>
              <a:gd name="p0y6" fmla="*/ 2184 h 2265"/>
              <a:gd name="p0x7" fmla="*/ 17304 w 17385"/>
              <a:gd name="p0y7" fmla="*/ 2265 h 2265"/>
              <a:gd name="p0x8" fmla="*/ 17205 w 17385"/>
              <a:gd name="p0y8" fmla="*/ 2265 h 2265"/>
              <a:gd name="p0x9" fmla="*/ 180 w 17385"/>
              <a:gd name="p0y9" fmla="*/ 2265 h 2265"/>
              <a:gd name="p0x10" fmla="*/ 80 w 17385"/>
              <a:gd name="p0y10" fmla="*/ 2265 h 2265"/>
              <a:gd name="p0x11" fmla="*/ 0 w 17385"/>
              <a:gd name="p0y11" fmla="*/ 2184 h 2265"/>
              <a:gd name="p0x12" fmla="*/ 0 w 17385"/>
              <a:gd name="p0y12" fmla="*/ 2085 h 2265"/>
              <a:gd name="p0x13" fmla="*/ 0 w 17385"/>
              <a:gd name="p0y13" fmla="*/ 180 h 2265"/>
              <a:gd name="p0x14" fmla="*/ 0 w 17385"/>
              <a:gd name="p0y14" fmla="*/ 80 h 2265"/>
              <a:gd name="p0x15" fmla="*/ 80 w 17385"/>
              <a:gd name="p0y15" fmla="*/ 0 h 2265"/>
              <a:gd name="p0x16" fmla="*/ 180 w 17385"/>
              <a:gd name="p0y16" fmla="*/ 0 h 22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716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5172" t="-1613" r="-5172" b="-1613"/>
          <a:stretch>
            <a:fillRect/>
          </a:stretch>
        </p:blipFill>
        <p:spPr>
          <a:xfrm>
            <a:off x="866775" y="1466850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332548"/>
            <a:ext cx="251467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轴对称图形</a:t>
            </a:r>
            <a:endParaRPr sz="33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81200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如果一个图形沿一条直线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对折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，直线两侧的部分能够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完全重合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，这个图形就是轴对称图形。这条直线叫做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对称轴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747645"/>
            <a:ext cx="3546475" cy="1038225"/>
          </a:xfrm>
          <a:custGeom>
            <a:avLst/>
            <a:gdLst>
              <a:gd name="sw" fmla="*/ 1 w 5585"/>
              <a:gd name="sh" fmla="*/ 1 h 1635"/>
              <a:gd name="mins" fmla="min sw sh"/>
              <a:gd name="dsw" fmla="+- 0 sw mins"/>
              <a:gd name="dsh" fmla="+- 0 sh mins"/>
              <a:gd name="p0x0" fmla="*/ 180 w 5585"/>
              <a:gd name="p0y0" fmla="*/ 0 h 1635"/>
              <a:gd name="p0x1" fmla="*/ 5405 w 5585"/>
              <a:gd name="p0y1" fmla="*/ 0 h 1635"/>
              <a:gd name="p0x2" fmla="*/ 5504 w 5585"/>
              <a:gd name="p0y2" fmla="*/ 0 h 1635"/>
              <a:gd name="p0x3" fmla="*/ 5585 w 5585"/>
              <a:gd name="p0y3" fmla="*/ 80 h 1635"/>
              <a:gd name="p0x4" fmla="*/ 5585 w 5585"/>
              <a:gd name="p0y4" fmla="*/ 180 h 1635"/>
              <a:gd name="p0x5" fmla="*/ 5585 w 5585"/>
              <a:gd name="p0y5" fmla="*/ 1455 h 1635"/>
              <a:gd name="p0x6" fmla="*/ 5585 w 5585"/>
              <a:gd name="p0y6" fmla="*/ 1554 h 1635"/>
              <a:gd name="p0x7" fmla="*/ 5504 w 5585"/>
              <a:gd name="p0y7" fmla="*/ 1635 h 1635"/>
              <a:gd name="p0x8" fmla="*/ 5405 w 5585"/>
              <a:gd name="p0y8" fmla="*/ 1635 h 1635"/>
              <a:gd name="p0x9" fmla="*/ 180 w 5585"/>
              <a:gd name="p0y9" fmla="*/ 1635 h 1635"/>
              <a:gd name="p0x10" fmla="*/ 80 w 5585"/>
              <a:gd name="p0y10" fmla="*/ 1635 h 1635"/>
              <a:gd name="p0x11" fmla="*/ 0 w 5585"/>
              <a:gd name="p0y11" fmla="*/ 1554 h 1635"/>
              <a:gd name="p0x12" fmla="*/ 0 w 5585"/>
              <a:gd name="p0y12" fmla="*/ 1455 h 1635"/>
              <a:gd name="p0x13" fmla="*/ 0 w 5585"/>
              <a:gd name="p0y13" fmla="*/ 180 h 1635"/>
              <a:gd name="p0x14" fmla="*/ 0 w 5585"/>
              <a:gd name="p0y14" fmla="*/ 80 h 1635"/>
              <a:gd name="p0x15" fmla="*/ 80 w 5585"/>
              <a:gd name="p0y15" fmla="*/ 0 h 1635"/>
              <a:gd name="p0x16" fmla="*/ 180 w 5585"/>
              <a:gd name="p0y16" fmla="*/ 0 h 16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057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138170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2952769"/>
            <a:ext cx="22289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找到一条直线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3276619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在图形中确定可能的对称轴线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4322445" y="2747645"/>
            <a:ext cx="3546475" cy="1038225"/>
          </a:xfrm>
          <a:custGeom>
            <a:avLst/>
            <a:gdLst>
              <a:gd name="sw" fmla="*/ 1 w 5585"/>
              <a:gd name="sh" fmla="*/ 1 h 1635"/>
              <a:gd name="mins" fmla="min sw sh"/>
              <a:gd name="dsw" fmla="+- 0 sw mins"/>
              <a:gd name="dsh" fmla="+- 0 sh mins"/>
              <a:gd name="p0x0" fmla="*/ 180 w 5585"/>
              <a:gd name="p0y0" fmla="*/ 0 h 1635"/>
              <a:gd name="p0x1" fmla="*/ 5405 w 5585"/>
              <a:gd name="p0y1" fmla="*/ 0 h 1635"/>
              <a:gd name="p0x2" fmla="*/ 5504 w 5585"/>
              <a:gd name="p0y2" fmla="*/ 0 h 1635"/>
              <a:gd name="p0x3" fmla="*/ 5585 w 5585"/>
              <a:gd name="p0y3" fmla="*/ 80 h 1635"/>
              <a:gd name="p0x4" fmla="*/ 5585 w 5585"/>
              <a:gd name="p0y4" fmla="*/ 180 h 1635"/>
              <a:gd name="p0x5" fmla="*/ 5585 w 5585"/>
              <a:gd name="p0y5" fmla="*/ 1455 h 1635"/>
              <a:gd name="p0x6" fmla="*/ 5585 w 5585"/>
              <a:gd name="p0y6" fmla="*/ 1554 h 1635"/>
              <a:gd name="p0x7" fmla="*/ 5504 w 5585"/>
              <a:gd name="p0y7" fmla="*/ 1635 h 1635"/>
              <a:gd name="p0x8" fmla="*/ 5405 w 5585"/>
              <a:gd name="p0y8" fmla="*/ 1635 h 1635"/>
              <a:gd name="p0x9" fmla="*/ 180 w 5585"/>
              <a:gd name="p0y9" fmla="*/ 1635 h 1635"/>
              <a:gd name="p0x10" fmla="*/ 80 w 5585"/>
              <a:gd name="p0y10" fmla="*/ 1635 h 1635"/>
              <a:gd name="p0x11" fmla="*/ 0 w 5585"/>
              <a:gd name="p0y11" fmla="*/ 1554 h 1635"/>
              <a:gd name="p0x12" fmla="*/ 0 w 5585"/>
              <a:gd name="p0y12" fmla="*/ 1455 h 1635"/>
              <a:gd name="p0x13" fmla="*/ 0 w 5585"/>
              <a:gd name="p0y13" fmla="*/ 180 h 1635"/>
              <a:gd name="p0x14" fmla="*/ 0 w 5585"/>
              <a:gd name="p0y14" fmla="*/ 80 h 1635"/>
              <a:gd name="p0x15" fmla="*/ 80 w 5585"/>
              <a:gd name="p0y15" fmla="*/ 0 h 1635"/>
              <a:gd name="p0x16" fmla="*/ 180 w 5585"/>
              <a:gd name="p0y16" fmla="*/ 0 h 16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4518025" y="3057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9091" t="-23704" r="-9091" b="-23704"/>
          <a:stretch>
            <a:fillRect/>
          </a:stretch>
        </p:blipFill>
        <p:spPr>
          <a:xfrm>
            <a:off x="4665345" y="3138170"/>
            <a:ext cx="123825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5089551" y="2952769"/>
            <a:ext cx="1886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沿该直线对折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5089551" y="327661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将图形沿选定的直线翻折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8068945" y="2747645"/>
            <a:ext cx="3546475" cy="1038225"/>
          </a:xfrm>
          <a:custGeom>
            <a:avLst/>
            <a:gdLst>
              <a:gd name="sw" fmla="*/ 1 w 5585"/>
              <a:gd name="sh" fmla="*/ 1 h 1635"/>
              <a:gd name="mins" fmla="min sw sh"/>
              <a:gd name="dsw" fmla="+- 0 sw mins"/>
              <a:gd name="dsh" fmla="+- 0 sh mins"/>
              <a:gd name="p0x0" fmla="*/ 180 w 5585"/>
              <a:gd name="p0y0" fmla="*/ 0 h 1635"/>
              <a:gd name="p0x1" fmla="*/ 5405 w 5585"/>
              <a:gd name="p0y1" fmla="*/ 0 h 1635"/>
              <a:gd name="p0x2" fmla="*/ 5504 w 5585"/>
              <a:gd name="p0y2" fmla="*/ 0 h 1635"/>
              <a:gd name="p0x3" fmla="*/ 5585 w 5585"/>
              <a:gd name="p0y3" fmla="*/ 80 h 1635"/>
              <a:gd name="p0x4" fmla="*/ 5585 w 5585"/>
              <a:gd name="p0y4" fmla="*/ 180 h 1635"/>
              <a:gd name="p0x5" fmla="*/ 5585 w 5585"/>
              <a:gd name="p0y5" fmla="*/ 1455 h 1635"/>
              <a:gd name="p0x6" fmla="*/ 5585 w 5585"/>
              <a:gd name="p0y6" fmla="*/ 1554 h 1635"/>
              <a:gd name="p0x7" fmla="*/ 5504 w 5585"/>
              <a:gd name="p0y7" fmla="*/ 1635 h 1635"/>
              <a:gd name="p0x8" fmla="*/ 5405 w 5585"/>
              <a:gd name="p0y8" fmla="*/ 1635 h 1635"/>
              <a:gd name="p0x9" fmla="*/ 180 w 5585"/>
              <a:gd name="p0y9" fmla="*/ 1635 h 1635"/>
              <a:gd name="p0x10" fmla="*/ 80 w 5585"/>
              <a:gd name="p0y10" fmla="*/ 1635 h 1635"/>
              <a:gd name="p0x11" fmla="*/ 0 w 5585"/>
              <a:gd name="p0y11" fmla="*/ 1554 h 1635"/>
              <a:gd name="p0x12" fmla="*/ 0 w 5585"/>
              <a:gd name="p0y12" fmla="*/ 1455 h 1635"/>
              <a:gd name="p0x13" fmla="*/ 0 w 5585"/>
              <a:gd name="p0y13" fmla="*/ 180 h 1635"/>
              <a:gd name="p0x14" fmla="*/ 0 w 5585"/>
              <a:gd name="p0y14" fmla="*/ 80 h 1635"/>
              <a:gd name="p0x15" fmla="*/ 80 w 5585"/>
              <a:gd name="p0y15" fmla="*/ 0 h 1635"/>
              <a:gd name="p0x16" fmla="*/ 180 w 5585"/>
              <a:gd name="p0y16" fmla="*/ 0 h 16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8264525" y="30575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8333105" y="3138170"/>
            <a:ext cx="281305" cy="25273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8836076" y="2952769"/>
            <a:ext cx="2514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观察两侧是否完全重合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8836076" y="3276619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判断对折后两侧是否精确重叠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75945" y="3985895"/>
            <a:ext cx="11039475" cy="2486025"/>
          </a:xfrm>
          <a:custGeom>
            <a:avLst/>
            <a:gdLst>
              <a:gd name="sw" fmla="*/ 1 w 17385"/>
              <a:gd name="sh" fmla="*/ 1 h 3915"/>
              <a:gd name="mins" fmla="min sw sh"/>
              <a:gd name="dsw" fmla="+- 0 sw mins"/>
              <a:gd name="dsh" fmla="+- 0 sh mins"/>
              <a:gd name="p0x0" fmla="*/ 180 w 17385"/>
              <a:gd name="p0y0" fmla="*/ 0 h 3915"/>
              <a:gd name="p0x1" fmla="*/ 17205 w 17385"/>
              <a:gd name="p0y1" fmla="*/ 0 h 3915"/>
              <a:gd name="p0x2" fmla="*/ 17304 w 17385"/>
              <a:gd name="p0y2" fmla="*/ 0 h 3915"/>
              <a:gd name="p0x3" fmla="*/ 17385 w 17385"/>
              <a:gd name="p0y3" fmla="*/ 80 h 3915"/>
              <a:gd name="p0x4" fmla="*/ 17385 w 17385"/>
              <a:gd name="p0y4" fmla="*/ 180 h 3915"/>
              <a:gd name="p0x5" fmla="*/ 17385 w 17385"/>
              <a:gd name="p0y5" fmla="*/ 3735 h 3915"/>
              <a:gd name="p0x6" fmla="*/ 17385 w 17385"/>
              <a:gd name="p0y6" fmla="*/ 3834 h 3915"/>
              <a:gd name="p0x7" fmla="*/ 17304 w 17385"/>
              <a:gd name="p0y7" fmla="*/ 3915 h 3915"/>
              <a:gd name="p0x8" fmla="*/ 17205 w 17385"/>
              <a:gd name="p0y8" fmla="*/ 3915 h 3915"/>
              <a:gd name="p0x9" fmla="*/ 180 w 17385"/>
              <a:gd name="p0y9" fmla="*/ 3915 h 3915"/>
              <a:gd name="p0x10" fmla="*/ 80 w 17385"/>
              <a:gd name="p0y10" fmla="*/ 3915 h 3915"/>
              <a:gd name="p0x11" fmla="*/ 0 w 17385"/>
              <a:gd name="p0y11" fmla="*/ 3834 h 3915"/>
              <a:gd name="p0x12" fmla="*/ 0 w 17385"/>
              <a:gd name="p0y12" fmla="*/ 3735 h 3915"/>
              <a:gd name="p0x13" fmla="*/ 0 w 17385"/>
              <a:gd name="p0y13" fmla="*/ 180 h 3915"/>
              <a:gd name="p0x14" fmla="*/ 0 w 17385"/>
              <a:gd name="p0y14" fmla="*/ 80 h 3915"/>
              <a:gd name="p0x15" fmla="*/ 80 w 17385"/>
              <a:gd name="p0y15" fmla="*/ 0 h 3915"/>
              <a:gd name="p0x16" fmla="*/ 180 w 17385"/>
              <a:gd name="p0y16" fmla="*/ 0 h 3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aphicFrame>
        <p:nvGraphicFramePr>
          <p:cNvPr id="25" name="表格 24"/>
          <p:cNvGraphicFramePr/>
          <p:nvPr>
            <p:custDataLst>
              <p:tags r:id="rId31"/>
            </p:custDataLst>
          </p:nvPr>
        </p:nvGraphicFramePr>
        <p:xfrm>
          <a:off x="781050" y="4191000"/>
          <a:ext cx="10639424" cy="2085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856"/>
                <a:gridCol w="2659856"/>
                <a:gridCol w="5319712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图形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对称轴条数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对称轴位置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412402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等腰三角形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47625" marB="47625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底边中垂线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2402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等边三角形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47625" marB="47625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每条边的中垂线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2402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长方形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47625" marB="47625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两组对边中点的连线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12551">
                <a:tc>
                  <a:txBody>
                    <a:bodyPr wrap="square"/>
                    <a:p>
                      <a:pPr algn="l"/>
                      <a:r>
                        <a:rPr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正方形</a:t>
                      </a:r>
                      <a:endParaRPr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条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47625" marB="47625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两组对边中点连线</a:t>
                      </a:r>
                      <a:r>
                        <a:rPr lang="en-US" altLang="zh-CN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20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两条对角线</a:t>
                      </a:r>
                      <a:endParaRPr lang="zh-CN" altLang="en-US" sz="120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画轴对称图形：找关键点法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746125"/>
          </a:xfrm>
          <a:custGeom>
            <a:avLst/>
            <a:gdLst>
              <a:gd name="sw" fmla="*/ 1 w 17385"/>
              <a:gd name="sh" fmla="*/ 1 h 1174"/>
              <a:gd name="mins" fmla="min sw sh"/>
              <a:gd name="dsw" fmla="+- 0 sw mins"/>
              <a:gd name="dsh" fmla="+- 0 sh mins"/>
              <a:gd name="p0x0" fmla="*/ 180 w 17385"/>
              <a:gd name="p0y0" fmla="*/ 0 h 1174"/>
              <a:gd name="p0x1" fmla="*/ 17205 w 17385"/>
              <a:gd name="p0y1" fmla="*/ 0 h 1174"/>
              <a:gd name="p0x2" fmla="*/ 17304 w 17385"/>
              <a:gd name="p0y2" fmla="*/ 0 h 1174"/>
              <a:gd name="p0x3" fmla="*/ 17385 w 17385"/>
              <a:gd name="p0y3" fmla="*/ 80 h 1174"/>
              <a:gd name="p0x4" fmla="*/ 17385 w 17385"/>
              <a:gd name="p0y4" fmla="*/ 180 h 1174"/>
              <a:gd name="p0x5" fmla="*/ 17385 w 17385"/>
              <a:gd name="p0y5" fmla="*/ 994 h 1174"/>
              <a:gd name="p0x6" fmla="*/ 17385 w 17385"/>
              <a:gd name="p0y6" fmla="*/ 1093 h 1174"/>
              <a:gd name="p0x7" fmla="*/ 17304 w 17385"/>
              <a:gd name="p0y7" fmla="*/ 1174 h 1174"/>
              <a:gd name="p0x8" fmla="*/ 17205 w 17385"/>
              <a:gd name="p0y8" fmla="*/ 1174 h 1174"/>
              <a:gd name="p0x9" fmla="*/ 180 w 17385"/>
              <a:gd name="p0y9" fmla="*/ 1174 h 1174"/>
              <a:gd name="p0x10" fmla="*/ 80 w 17385"/>
              <a:gd name="p0y10" fmla="*/ 1174 h 1174"/>
              <a:gd name="p0x11" fmla="*/ 0 w 17385"/>
              <a:gd name="p0y11" fmla="*/ 1093 h 1174"/>
              <a:gd name="p0x12" fmla="*/ 0 w 17385"/>
              <a:gd name="p0y12" fmla="*/ 994 h 1174"/>
              <a:gd name="p0x13" fmla="*/ 0 w 17385"/>
              <a:gd name="p0y13" fmla="*/ 180 h 1174"/>
              <a:gd name="p0x14" fmla="*/ 0 w 17385"/>
              <a:gd name="p0y14" fmla="*/ 80 h 1174"/>
              <a:gd name="p0x15" fmla="*/ 80 w 17385"/>
              <a:gd name="p0y15" fmla="*/ 0 h 1174"/>
              <a:gd name="p0x16" fmla="*/ 180 w 17385"/>
              <a:gd name="p0y16" fmla="*/ 0 h 11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985366" y="1206398"/>
            <a:ext cx="2640359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3300" b="1" spc="198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找关键点法</a:t>
            </a:r>
            <a:endParaRPr sz="3300" b="1" spc="198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310" y="2092325"/>
            <a:ext cx="4431030" cy="977265"/>
          </a:xfrm>
          <a:custGeom>
            <a:avLst/>
            <a:gdLst>
              <a:gd name="sw" fmla="*/ 1 w 8824"/>
              <a:gd name="sh" fmla="*/ 1 h 1946"/>
              <a:gd name="mins" fmla="min sw sh"/>
              <a:gd name="dsw" fmla="+- 0 sw mins"/>
              <a:gd name="dsh" fmla="+- 0 sh mins"/>
              <a:gd name="p0x0" fmla="*/ 180 w 8824"/>
              <a:gd name="p0y0" fmla="*/ 0 h 1946"/>
              <a:gd name="p0x1" fmla="*/ 8644 w 8824"/>
              <a:gd name="p0y1" fmla="*/ 0 h 1946"/>
              <a:gd name="p0x2" fmla="*/ 8744 w 8824"/>
              <a:gd name="p0y2" fmla="*/ 0 h 1946"/>
              <a:gd name="p0x3" fmla="*/ 8824 w 8824"/>
              <a:gd name="p0y3" fmla="*/ 80 h 1946"/>
              <a:gd name="p0x4" fmla="*/ 8824 w 8824"/>
              <a:gd name="p0y4" fmla="*/ 180 h 1946"/>
              <a:gd name="p0x5" fmla="*/ 8824 w 8824"/>
              <a:gd name="p0y5" fmla="*/ 1766 h 1946"/>
              <a:gd name="p0x6" fmla="*/ 8824 w 8824"/>
              <a:gd name="p0y6" fmla="*/ 1865 h 1946"/>
              <a:gd name="p0x7" fmla="*/ 8744 w 8824"/>
              <a:gd name="p0y7" fmla="*/ 1946 h 1946"/>
              <a:gd name="p0x8" fmla="*/ 8644 w 8824"/>
              <a:gd name="p0y8" fmla="*/ 1946 h 1946"/>
              <a:gd name="p0x9" fmla="*/ 180 w 8824"/>
              <a:gd name="p0y9" fmla="*/ 1946 h 1946"/>
              <a:gd name="p0x10" fmla="*/ 80 w 8824"/>
              <a:gd name="p0y10" fmla="*/ 1946 h 1946"/>
              <a:gd name="p0x11" fmla="*/ 0 w 8824"/>
              <a:gd name="p0y11" fmla="*/ 1865 h 1946"/>
              <a:gd name="p0x12" fmla="*/ 0 w 8824"/>
              <a:gd name="p0y12" fmla="*/ 1766 h 1946"/>
              <a:gd name="p0x13" fmla="*/ 0 w 8824"/>
              <a:gd name="p0y13" fmla="*/ 180 h 1946"/>
              <a:gd name="p0x14" fmla="*/ 0 w 8824"/>
              <a:gd name="p0y14" fmla="*/ 80 h 1946"/>
              <a:gd name="p0x15" fmla="*/ 80 w 8824"/>
              <a:gd name="p0y15" fmla="*/ 0 h 1946"/>
              <a:gd name="p0x16" fmla="*/ 180 w 8824"/>
              <a:gd name="p0y16" fmla="*/ 0 h 19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753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29615" y="2246630"/>
            <a:ext cx="331470" cy="33147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34390" y="2303780"/>
            <a:ext cx="318135" cy="2171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4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54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51255" y="2287270"/>
            <a:ext cx="1084580" cy="2463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找出关键点</a:t>
            </a:r>
            <a:endParaRPr sz="14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81735" y="2686685"/>
            <a:ext cx="367030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6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确定原图形的顶点、转折点等关键位置</a:t>
            </a:r>
            <a:endParaRPr sz="106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310" y="3227705"/>
            <a:ext cx="4431030" cy="977265"/>
          </a:xfrm>
          <a:custGeom>
            <a:avLst/>
            <a:gdLst>
              <a:gd name="sw" fmla="*/ 1 w 8824"/>
              <a:gd name="sh" fmla="*/ 1 h 1946"/>
              <a:gd name="mins" fmla="min sw sh"/>
              <a:gd name="dsw" fmla="+- 0 sw mins"/>
              <a:gd name="dsh" fmla="+- 0 sh mins"/>
              <a:gd name="p0x0" fmla="*/ 180 w 8824"/>
              <a:gd name="p0y0" fmla="*/ 0 h 1946"/>
              <a:gd name="p0x1" fmla="*/ 8644 w 8824"/>
              <a:gd name="p0y1" fmla="*/ 0 h 1946"/>
              <a:gd name="p0x2" fmla="*/ 8744 w 8824"/>
              <a:gd name="p0y2" fmla="*/ 0 h 1946"/>
              <a:gd name="p0x3" fmla="*/ 8824 w 8824"/>
              <a:gd name="p0y3" fmla="*/ 80 h 1946"/>
              <a:gd name="p0x4" fmla="*/ 8824 w 8824"/>
              <a:gd name="p0y4" fmla="*/ 180 h 1946"/>
              <a:gd name="p0x5" fmla="*/ 8824 w 8824"/>
              <a:gd name="p0y5" fmla="*/ 1766 h 1946"/>
              <a:gd name="p0x6" fmla="*/ 8824 w 8824"/>
              <a:gd name="p0y6" fmla="*/ 1865 h 1946"/>
              <a:gd name="p0x7" fmla="*/ 8744 w 8824"/>
              <a:gd name="p0y7" fmla="*/ 1946 h 1946"/>
              <a:gd name="p0x8" fmla="*/ 8644 w 8824"/>
              <a:gd name="p0y8" fmla="*/ 1946 h 1946"/>
              <a:gd name="p0x9" fmla="*/ 180 w 8824"/>
              <a:gd name="p0y9" fmla="*/ 1946 h 1946"/>
              <a:gd name="p0x10" fmla="*/ 80 w 8824"/>
              <a:gd name="p0y10" fmla="*/ 1946 h 1946"/>
              <a:gd name="p0x11" fmla="*/ 0 w 8824"/>
              <a:gd name="p0y11" fmla="*/ 1865 h 1946"/>
              <a:gd name="p0x12" fmla="*/ 0 w 8824"/>
              <a:gd name="p0y12" fmla="*/ 1766 h 1946"/>
              <a:gd name="p0x13" fmla="*/ 0 w 8824"/>
              <a:gd name="p0y13" fmla="*/ 180 h 1946"/>
              <a:gd name="p0x14" fmla="*/ 0 w 8824"/>
              <a:gd name="p0y14" fmla="*/ 80 h 1946"/>
              <a:gd name="p0x15" fmla="*/ 80 w 8824"/>
              <a:gd name="p0y15" fmla="*/ 0 h 1946"/>
              <a:gd name="p0x16" fmla="*/ 180 w 8824"/>
              <a:gd name="p0y16" fmla="*/ 0 h 19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753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29615" y="3382010"/>
            <a:ext cx="331470" cy="33147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34390" y="3439795"/>
            <a:ext cx="318135" cy="2165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4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54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151255" y="3422650"/>
            <a:ext cx="904240" cy="2463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量出距离</a:t>
            </a:r>
            <a:endParaRPr sz="14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181735" y="3822065"/>
            <a:ext cx="367030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6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测量各关键点到对称轴的距离</a:t>
            </a:r>
            <a:endParaRPr sz="106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310" y="4363085"/>
            <a:ext cx="4431030" cy="977265"/>
          </a:xfrm>
          <a:custGeom>
            <a:avLst/>
            <a:gdLst>
              <a:gd name="sw" fmla="*/ 1 w 8824"/>
              <a:gd name="sh" fmla="*/ 1 h 1946"/>
              <a:gd name="mins" fmla="min sw sh"/>
              <a:gd name="dsw" fmla="+- 0 sw mins"/>
              <a:gd name="dsh" fmla="+- 0 sh mins"/>
              <a:gd name="p0x0" fmla="*/ 180 w 8824"/>
              <a:gd name="p0y0" fmla="*/ 0 h 1946"/>
              <a:gd name="p0x1" fmla="*/ 8644 w 8824"/>
              <a:gd name="p0y1" fmla="*/ 0 h 1946"/>
              <a:gd name="p0x2" fmla="*/ 8744 w 8824"/>
              <a:gd name="p0y2" fmla="*/ 0 h 1946"/>
              <a:gd name="p0x3" fmla="*/ 8824 w 8824"/>
              <a:gd name="p0y3" fmla="*/ 80 h 1946"/>
              <a:gd name="p0x4" fmla="*/ 8824 w 8824"/>
              <a:gd name="p0y4" fmla="*/ 180 h 1946"/>
              <a:gd name="p0x5" fmla="*/ 8824 w 8824"/>
              <a:gd name="p0y5" fmla="*/ 1766 h 1946"/>
              <a:gd name="p0x6" fmla="*/ 8824 w 8824"/>
              <a:gd name="p0y6" fmla="*/ 1865 h 1946"/>
              <a:gd name="p0x7" fmla="*/ 8744 w 8824"/>
              <a:gd name="p0y7" fmla="*/ 1946 h 1946"/>
              <a:gd name="p0x8" fmla="*/ 8644 w 8824"/>
              <a:gd name="p0y8" fmla="*/ 1946 h 1946"/>
              <a:gd name="p0x9" fmla="*/ 180 w 8824"/>
              <a:gd name="p0y9" fmla="*/ 1946 h 1946"/>
              <a:gd name="p0x10" fmla="*/ 80 w 8824"/>
              <a:gd name="p0y10" fmla="*/ 1946 h 1946"/>
              <a:gd name="p0x11" fmla="*/ 0 w 8824"/>
              <a:gd name="p0y11" fmla="*/ 1865 h 1946"/>
              <a:gd name="p0x12" fmla="*/ 0 w 8824"/>
              <a:gd name="p0y12" fmla="*/ 1766 h 1946"/>
              <a:gd name="p0x13" fmla="*/ 0 w 8824"/>
              <a:gd name="p0y13" fmla="*/ 180 h 1946"/>
              <a:gd name="p0x14" fmla="*/ 0 w 8824"/>
              <a:gd name="p0y14" fmla="*/ 80 h 1946"/>
              <a:gd name="p0x15" fmla="*/ 80 w 8824"/>
              <a:gd name="p0y15" fmla="*/ 0 h 1946"/>
              <a:gd name="p0x16" fmla="*/ 180 w 8824"/>
              <a:gd name="p0y16" fmla="*/ 0 h 19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753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29615" y="4517390"/>
            <a:ext cx="331470" cy="33147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34390" y="4575175"/>
            <a:ext cx="318135" cy="2165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4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54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151255" y="4558665"/>
            <a:ext cx="1084580" cy="2457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标出对应点</a:t>
            </a:r>
            <a:endParaRPr sz="14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181735" y="4957445"/>
            <a:ext cx="367030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6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在对称轴另一侧等距处标出对应点</a:t>
            </a:r>
            <a:endParaRPr sz="106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5310" y="5498465"/>
            <a:ext cx="4431030" cy="977265"/>
          </a:xfrm>
          <a:custGeom>
            <a:avLst/>
            <a:gdLst>
              <a:gd name="sw" fmla="*/ 1 w 8824"/>
              <a:gd name="sh" fmla="*/ 1 h 1946"/>
              <a:gd name="mins" fmla="min sw sh"/>
              <a:gd name="dsw" fmla="+- 0 sw mins"/>
              <a:gd name="dsh" fmla="+- 0 sh mins"/>
              <a:gd name="p0x0" fmla="*/ 180 w 8824"/>
              <a:gd name="p0y0" fmla="*/ 0 h 1946"/>
              <a:gd name="p0x1" fmla="*/ 8644 w 8824"/>
              <a:gd name="p0y1" fmla="*/ 0 h 1946"/>
              <a:gd name="p0x2" fmla="*/ 8744 w 8824"/>
              <a:gd name="p0y2" fmla="*/ 0 h 1946"/>
              <a:gd name="p0x3" fmla="*/ 8824 w 8824"/>
              <a:gd name="p0y3" fmla="*/ 80 h 1946"/>
              <a:gd name="p0x4" fmla="*/ 8824 w 8824"/>
              <a:gd name="p0y4" fmla="*/ 180 h 1946"/>
              <a:gd name="p0x5" fmla="*/ 8824 w 8824"/>
              <a:gd name="p0y5" fmla="*/ 1766 h 1946"/>
              <a:gd name="p0x6" fmla="*/ 8824 w 8824"/>
              <a:gd name="p0y6" fmla="*/ 1865 h 1946"/>
              <a:gd name="p0x7" fmla="*/ 8744 w 8824"/>
              <a:gd name="p0y7" fmla="*/ 1946 h 1946"/>
              <a:gd name="p0x8" fmla="*/ 8644 w 8824"/>
              <a:gd name="p0y8" fmla="*/ 1946 h 1946"/>
              <a:gd name="p0x9" fmla="*/ 180 w 8824"/>
              <a:gd name="p0y9" fmla="*/ 1946 h 1946"/>
              <a:gd name="p0x10" fmla="*/ 80 w 8824"/>
              <a:gd name="p0y10" fmla="*/ 1946 h 1946"/>
              <a:gd name="p0x11" fmla="*/ 0 w 8824"/>
              <a:gd name="p0y11" fmla="*/ 1865 h 1946"/>
              <a:gd name="p0x12" fmla="*/ 0 w 8824"/>
              <a:gd name="p0y12" fmla="*/ 1766 h 1946"/>
              <a:gd name="p0x13" fmla="*/ 0 w 8824"/>
              <a:gd name="p0y13" fmla="*/ 180 h 1946"/>
              <a:gd name="p0x14" fmla="*/ 0 w 8824"/>
              <a:gd name="p0y14" fmla="*/ 80 h 1946"/>
              <a:gd name="p0x15" fmla="*/ 80 w 8824"/>
              <a:gd name="p0y15" fmla="*/ 0 h 1946"/>
              <a:gd name="p0x16" fmla="*/ 180 w 8824"/>
              <a:gd name="p0y16" fmla="*/ 0 h 19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753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729615" y="5652770"/>
            <a:ext cx="331470" cy="33147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34390" y="5710555"/>
            <a:ext cx="318135" cy="2165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54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54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151255" y="5694045"/>
            <a:ext cx="904240" cy="2457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42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顺次连接</a:t>
            </a:r>
            <a:endParaRPr sz="142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181735" y="6092825"/>
            <a:ext cx="3670300" cy="2349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6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按顺序连接各对应点完成图形</a:t>
            </a:r>
            <a:endParaRPr sz="106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24"/>
            </p:custDataLst>
          </p:nvPr>
        </p:nvSpPr>
        <p:spPr>
          <a:xfrm>
            <a:off x="5238750" y="6106160"/>
            <a:ext cx="6381750" cy="373380"/>
          </a:xfrm>
          <a:custGeom>
            <a:avLst/>
            <a:gdLst>
              <a:gd name="sw" fmla="*/ 1 w 10769"/>
              <a:gd name="sh" fmla="*/ 1 h 630"/>
              <a:gd name="mins" fmla="min sw sh"/>
              <a:gd name="dsw" fmla="+- 0 sw mins"/>
              <a:gd name="dsh" fmla="+- 0 sh mins"/>
              <a:gd name="p0x0" fmla="*/ 180 w 10769"/>
              <a:gd name="p0y0" fmla="*/ 0 h 630"/>
              <a:gd name="p0x1" fmla="*/ 10589 w 10769"/>
              <a:gd name="p0y1" fmla="*/ 0 h 630"/>
              <a:gd name="p0x2" fmla="*/ 10688 w 10769"/>
              <a:gd name="p0y2" fmla="*/ 0 h 630"/>
              <a:gd name="p0x3" fmla="*/ 10769 w 10769"/>
              <a:gd name="p0y3" fmla="*/ 80 h 630"/>
              <a:gd name="p0x4" fmla="*/ 10769 w 10769"/>
              <a:gd name="p0y4" fmla="*/ 180 h 630"/>
              <a:gd name="p0x5" fmla="*/ 10769 w 10769"/>
              <a:gd name="p0y5" fmla="*/ 450 h 630"/>
              <a:gd name="p0x6" fmla="*/ 10769 w 10769"/>
              <a:gd name="p0y6" fmla="*/ 549 h 630"/>
              <a:gd name="p0x7" fmla="*/ 10688 w 10769"/>
              <a:gd name="p0y7" fmla="*/ 630 h 630"/>
              <a:gd name="p0x8" fmla="*/ 10589 w 10769"/>
              <a:gd name="p0y8" fmla="*/ 630 h 630"/>
              <a:gd name="p0x9" fmla="*/ 180 w 10769"/>
              <a:gd name="p0y9" fmla="*/ 630 h 630"/>
              <a:gd name="p0x10" fmla="*/ 80 w 10769"/>
              <a:gd name="p0y10" fmla="*/ 630 h 630"/>
              <a:gd name="p0x11" fmla="*/ 0 w 10769"/>
              <a:gd name="p0y11" fmla="*/ 549 h 630"/>
              <a:gd name="p0x12" fmla="*/ 0 w 10769"/>
              <a:gd name="p0y12" fmla="*/ 450 h 630"/>
              <a:gd name="p0x13" fmla="*/ 0 w 10769"/>
              <a:gd name="p0y13" fmla="*/ 180 h 630"/>
              <a:gd name="p0x14" fmla="*/ 0 w 10769"/>
              <a:gd name="p0y14" fmla="*/ 80 h 630"/>
              <a:gd name="p0x15" fmla="*/ 80 w 10769"/>
              <a:gd name="p0y15" fmla="*/ 0 h 630"/>
              <a:gd name="p0x16" fmla="*/ 180 w 10769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25"/>
            </p:custDataLst>
          </p:nvPr>
        </p:nvSpPr>
        <p:spPr>
          <a:xfrm>
            <a:off x="5380990" y="6168390"/>
            <a:ext cx="248920" cy="24892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6852" t="-11778" r="-6852" b="-11778"/>
          <a:stretch>
            <a:fillRect/>
          </a:stretch>
        </p:blipFill>
        <p:spPr>
          <a:xfrm>
            <a:off x="5414010" y="6208395"/>
            <a:ext cx="182245" cy="16446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29"/>
            </p:custDataLst>
          </p:nvPr>
        </p:nvSpPr>
        <p:spPr>
          <a:xfrm>
            <a:off x="5701030" y="6199505"/>
            <a:ext cx="5120005" cy="1866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115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古代工匠制作对称纹样，先定中轴线再向两侧展开</a:t>
            </a:r>
            <a:r>
              <a:rPr lang="en-US" altLang="zh-CN" sz="1115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115" i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与数学作图法异曲同工</a:t>
            </a:r>
            <a:endParaRPr lang="zh-CN" altLang="en-US" sz="1115" i="1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0"/>
            </p:custDataLst>
          </p:nvPr>
        </p:nvSpPr>
        <p:spPr>
          <a:xfrm>
            <a:off x="5243195" y="2092960"/>
            <a:ext cx="6372225" cy="1153160"/>
          </a:xfrm>
          <a:custGeom>
            <a:avLst/>
            <a:gdLst>
              <a:gd name="sw" fmla="*/ 1 w 10754"/>
              <a:gd name="sh" fmla="*/ 1 h 1944"/>
              <a:gd name="mins" fmla="min sw sh"/>
              <a:gd name="dsw" fmla="+- 0 sw mins"/>
              <a:gd name="dsh" fmla="+- 0 sh mins"/>
              <a:gd name="p0x0" fmla="*/ 180 w 10754"/>
              <a:gd name="p0y0" fmla="*/ 0 h 1944"/>
              <a:gd name="p0x1" fmla="*/ 10574 w 10754"/>
              <a:gd name="p0y1" fmla="*/ 0 h 1944"/>
              <a:gd name="p0x2" fmla="*/ 10673 w 10754"/>
              <a:gd name="p0y2" fmla="*/ 0 h 1944"/>
              <a:gd name="p0x3" fmla="*/ 10754 w 10754"/>
              <a:gd name="p0y3" fmla="*/ 80 h 1944"/>
              <a:gd name="p0x4" fmla="*/ 10754 w 10754"/>
              <a:gd name="p0y4" fmla="*/ 180 h 1944"/>
              <a:gd name="p0x5" fmla="*/ 10754 w 10754"/>
              <a:gd name="p0y5" fmla="*/ 1764 h 1944"/>
              <a:gd name="p0x6" fmla="*/ 10754 w 10754"/>
              <a:gd name="p0y6" fmla="*/ 1864 h 1944"/>
              <a:gd name="p0x7" fmla="*/ 10673 w 10754"/>
              <a:gd name="p0y7" fmla="*/ 1944 h 1944"/>
              <a:gd name="p0x8" fmla="*/ 10574 w 10754"/>
              <a:gd name="p0y8" fmla="*/ 1944 h 1944"/>
              <a:gd name="p0x9" fmla="*/ 180 w 10754"/>
              <a:gd name="p0y9" fmla="*/ 1944 h 1944"/>
              <a:gd name="p0x10" fmla="*/ 80 w 10754"/>
              <a:gd name="p0y10" fmla="*/ 1944 h 1944"/>
              <a:gd name="p0x11" fmla="*/ 0 w 10754"/>
              <a:gd name="p0y11" fmla="*/ 1864 h 1944"/>
              <a:gd name="p0x12" fmla="*/ 0 w 10754"/>
              <a:gd name="p0y12" fmla="*/ 1764 h 1944"/>
              <a:gd name="p0x13" fmla="*/ 0 w 10754"/>
              <a:gd name="p0y13" fmla="*/ 180 h 1944"/>
              <a:gd name="p0x14" fmla="*/ 0 w 10754"/>
              <a:gd name="p0y14" fmla="*/ 80 h 1944"/>
              <a:gd name="p0x15" fmla="*/ 80 w 10754"/>
              <a:gd name="p0y15" fmla="*/ 0 h 1944"/>
              <a:gd name="p0x16" fmla="*/ 180 w 10754"/>
              <a:gd name="p0y16" fmla="*/ 0 h 19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8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1"/>
            </p:custDataLst>
          </p:nvPr>
        </p:nvSpPr>
        <p:spPr>
          <a:xfrm>
            <a:off x="5425440" y="2274570"/>
            <a:ext cx="391160" cy="39116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505450" y="2350135"/>
            <a:ext cx="231140" cy="23558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5"/>
            </p:custDataLst>
          </p:nvPr>
        </p:nvSpPr>
        <p:spPr>
          <a:xfrm>
            <a:off x="5923280" y="2323465"/>
            <a:ext cx="1493520" cy="290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对称轴上的点</a:t>
            </a:r>
            <a:endParaRPr sz="16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6"/>
            </p:custDataLst>
          </p:nvPr>
        </p:nvSpPr>
        <p:spPr>
          <a:xfrm>
            <a:off x="5958840" y="2794000"/>
            <a:ext cx="5474970" cy="2774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5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对应点就是它自身，无需另找</a:t>
            </a:r>
            <a:endParaRPr sz="125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7"/>
            </p:custDataLst>
          </p:nvPr>
        </p:nvSpPr>
        <p:spPr>
          <a:xfrm>
            <a:off x="5243195" y="3432175"/>
            <a:ext cx="6372225" cy="1152525"/>
          </a:xfrm>
          <a:custGeom>
            <a:avLst/>
            <a:gdLst>
              <a:gd name="sw" fmla="*/ 1 w 10754"/>
              <a:gd name="sh" fmla="*/ 1 h 1944"/>
              <a:gd name="mins" fmla="min sw sh"/>
              <a:gd name="dsw" fmla="+- 0 sw mins"/>
              <a:gd name="dsh" fmla="+- 0 sh mins"/>
              <a:gd name="p0x0" fmla="*/ 180 w 10754"/>
              <a:gd name="p0y0" fmla="*/ 0 h 1944"/>
              <a:gd name="p0x1" fmla="*/ 10574 w 10754"/>
              <a:gd name="p0y1" fmla="*/ 0 h 1944"/>
              <a:gd name="p0x2" fmla="*/ 10673 w 10754"/>
              <a:gd name="p0y2" fmla="*/ 0 h 1944"/>
              <a:gd name="p0x3" fmla="*/ 10754 w 10754"/>
              <a:gd name="p0y3" fmla="*/ 80 h 1944"/>
              <a:gd name="p0x4" fmla="*/ 10754 w 10754"/>
              <a:gd name="p0y4" fmla="*/ 180 h 1944"/>
              <a:gd name="p0x5" fmla="*/ 10754 w 10754"/>
              <a:gd name="p0y5" fmla="*/ 1764 h 1944"/>
              <a:gd name="p0x6" fmla="*/ 10754 w 10754"/>
              <a:gd name="p0y6" fmla="*/ 1864 h 1944"/>
              <a:gd name="p0x7" fmla="*/ 10673 w 10754"/>
              <a:gd name="p0y7" fmla="*/ 1944 h 1944"/>
              <a:gd name="p0x8" fmla="*/ 10574 w 10754"/>
              <a:gd name="p0y8" fmla="*/ 1944 h 1944"/>
              <a:gd name="p0x9" fmla="*/ 180 w 10754"/>
              <a:gd name="p0y9" fmla="*/ 1944 h 1944"/>
              <a:gd name="p0x10" fmla="*/ 80 w 10754"/>
              <a:gd name="p0y10" fmla="*/ 1944 h 1944"/>
              <a:gd name="p0x11" fmla="*/ 0 w 10754"/>
              <a:gd name="p0y11" fmla="*/ 1864 h 1944"/>
              <a:gd name="p0x12" fmla="*/ 0 w 10754"/>
              <a:gd name="p0y12" fmla="*/ 1764 h 1944"/>
              <a:gd name="p0x13" fmla="*/ 0 w 10754"/>
              <a:gd name="p0y13" fmla="*/ 180 h 1944"/>
              <a:gd name="p0x14" fmla="*/ 0 w 10754"/>
              <a:gd name="p0y14" fmla="*/ 80 h 1944"/>
              <a:gd name="p0x15" fmla="*/ 80 w 10754"/>
              <a:gd name="p0y15" fmla="*/ 0 h 1944"/>
              <a:gd name="p0x16" fmla="*/ 180 w 10754"/>
              <a:gd name="p0y16" fmla="*/ 0 h 19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8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8"/>
            </p:custDataLst>
          </p:nvPr>
        </p:nvSpPr>
        <p:spPr>
          <a:xfrm>
            <a:off x="5425440" y="3613785"/>
            <a:ext cx="391160" cy="39116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5518150" y="3689350"/>
            <a:ext cx="204470" cy="23558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2"/>
            </p:custDataLst>
          </p:nvPr>
        </p:nvSpPr>
        <p:spPr>
          <a:xfrm>
            <a:off x="5923280" y="3662680"/>
            <a:ext cx="1066800" cy="290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连线垂直</a:t>
            </a:r>
            <a:endParaRPr sz="16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3"/>
            </p:custDataLst>
          </p:nvPr>
        </p:nvSpPr>
        <p:spPr>
          <a:xfrm>
            <a:off x="5958840" y="4133215"/>
            <a:ext cx="5474970" cy="2774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5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对应点连线与对称轴互相垂直</a:t>
            </a:r>
            <a:endParaRPr sz="125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4"/>
            </p:custDataLst>
          </p:nvPr>
        </p:nvSpPr>
        <p:spPr>
          <a:xfrm>
            <a:off x="5243195" y="4771390"/>
            <a:ext cx="6372225" cy="1152525"/>
          </a:xfrm>
          <a:custGeom>
            <a:avLst/>
            <a:gdLst>
              <a:gd name="sw" fmla="*/ 1 w 10754"/>
              <a:gd name="sh" fmla="*/ 1 h 1944"/>
              <a:gd name="mins" fmla="min sw sh"/>
              <a:gd name="dsw" fmla="+- 0 sw mins"/>
              <a:gd name="dsh" fmla="+- 0 sh mins"/>
              <a:gd name="p0x0" fmla="*/ 180 w 10754"/>
              <a:gd name="p0y0" fmla="*/ 0 h 1944"/>
              <a:gd name="p0x1" fmla="*/ 10574 w 10754"/>
              <a:gd name="p0y1" fmla="*/ 0 h 1944"/>
              <a:gd name="p0x2" fmla="*/ 10673 w 10754"/>
              <a:gd name="p0y2" fmla="*/ 0 h 1944"/>
              <a:gd name="p0x3" fmla="*/ 10754 w 10754"/>
              <a:gd name="p0y3" fmla="*/ 80 h 1944"/>
              <a:gd name="p0x4" fmla="*/ 10754 w 10754"/>
              <a:gd name="p0y4" fmla="*/ 180 h 1944"/>
              <a:gd name="p0x5" fmla="*/ 10754 w 10754"/>
              <a:gd name="p0y5" fmla="*/ 1764 h 1944"/>
              <a:gd name="p0x6" fmla="*/ 10754 w 10754"/>
              <a:gd name="p0y6" fmla="*/ 1864 h 1944"/>
              <a:gd name="p0x7" fmla="*/ 10673 w 10754"/>
              <a:gd name="p0y7" fmla="*/ 1944 h 1944"/>
              <a:gd name="p0x8" fmla="*/ 10574 w 10754"/>
              <a:gd name="p0y8" fmla="*/ 1944 h 1944"/>
              <a:gd name="p0x9" fmla="*/ 180 w 10754"/>
              <a:gd name="p0y9" fmla="*/ 1944 h 1944"/>
              <a:gd name="p0x10" fmla="*/ 80 w 10754"/>
              <a:gd name="p0y10" fmla="*/ 1944 h 1944"/>
              <a:gd name="p0x11" fmla="*/ 0 w 10754"/>
              <a:gd name="p0y11" fmla="*/ 1864 h 1944"/>
              <a:gd name="p0x12" fmla="*/ 0 w 10754"/>
              <a:gd name="p0y12" fmla="*/ 1764 h 1944"/>
              <a:gd name="p0x13" fmla="*/ 0 w 10754"/>
              <a:gd name="p0y13" fmla="*/ 180 h 1944"/>
              <a:gd name="p0x14" fmla="*/ 0 w 10754"/>
              <a:gd name="p0y14" fmla="*/ 80 h 1944"/>
              <a:gd name="p0x15" fmla="*/ 80 w 10754"/>
              <a:gd name="p0y15" fmla="*/ 0 h 1944"/>
              <a:gd name="p0x16" fmla="*/ 180 w 10754"/>
              <a:gd name="p0y16" fmla="*/ 0 h 19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889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5"/>
            </p:custDataLst>
          </p:nvPr>
        </p:nvSpPr>
        <p:spPr>
          <a:xfrm>
            <a:off x="5425440" y="4953000"/>
            <a:ext cx="391160" cy="39116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273" t="-97037" r="-2273" b="-97037"/>
          <a:stretch>
            <a:fillRect/>
          </a:stretch>
        </p:blipFill>
        <p:spPr>
          <a:xfrm>
            <a:off x="5518150" y="5029200"/>
            <a:ext cx="204470" cy="23495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9"/>
            </p:custDataLst>
          </p:nvPr>
        </p:nvSpPr>
        <p:spPr>
          <a:xfrm>
            <a:off x="5923280" y="5001895"/>
            <a:ext cx="1066800" cy="2901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67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距离相等</a:t>
            </a:r>
            <a:endParaRPr sz="167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0"/>
            </p:custDataLst>
          </p:nvPr>
        </p:nvSpPr>
        <p:spPr>
          <a:xfrm>
            <a:off x="5958840" y="5472430"/>
            <a:ext cx="5474970" cy="2774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55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对应点到对称轴的距离相等</a:t>
            </a:r>
            <a:endParaRPr sz="1255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移形换影：平移变换的概念与特征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古代织锦中的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重复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之美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203960"/>
            <a:ext cx="11049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文化溯源：</a:t>
            </a:r>
            <a:r>
              <a:rPr sz="1350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中国古代织锦纹样（如蜀锦、云锦）以一个基本纹样单元沿水平或垂直方向重复排列，形成连续图案</a:t>
            </a:r>
            <a:endParaRPr sz="1350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802765"/>
            <a:ext cx="3546475" cy="3316605"/>
          </a:xfrm>
          <a:custGeom>
            <a:avLst/>
            <a:gdLst>
              <a:gd name="sw" fmla="*/ 1 w 5585"/>
              <a:gd name="sh" fmla="*/ 1 h 5223"/>
              <a:gd name="mins" fmla="min sw sh"/>
              <a:gd name="dsw" fmla="+- 0 sw mins"/>
              <a:gd name="dsh" fmla="+- 0 sh mins"/>
              <a:gd name="p0x0" fmla="*/ 180 w 5585"/>
              <a:gd name="p0y0" fmla="*/ 0 h 5223"/>
              <a:gd name="p0x1" fmla="*/ 5405 w 5585"/>
              <a:gd name="p0y1" fmla="*/ 0 h 5223"/>
              <a:gd name="p0x2" fmla="*/ 5504 w 5585"/>
              <a:gd name="p0y2" fmla="*/ 0 h 5223"/>
              <a:gd name="p0x3" fmla="*/ 5585 w 5585"/>
              <a:gd name="p0y3" fmla="*/ 80 h 5223"/>
              <a:gd name="p0x4" fmla="*/ 5585 w 5585"/>
              <a:gd name="p0y4" fmla="*/ 180 h 5223"/>
              <a:gd name="p0x5" fmla="*/ 5585 w 5585"/>
              <a:gd name="p0y5" fmla="*/ 5043 h 5223"/>
              <a:gd name="p0x6" fmla="*/ 5585 w 5585"/>
              <a:gd name="p0y6" fmla="*/ 5142 h 5223"/>
              <a:gd name="p0x7" fmla="*/ 5504 w 5585"/>
              <a:gd name="p0y7" fmla="*/ 5223 h 5223"/>
              <a:gd name="p0x8" fmla="*/ 5405 w 5585"/>
              <a:gd name="p0y8" fmla="*/ 5223 h 5223"/>
              <a:gd name="p0x9" fmla="*/ 180 w 5585"/>
              <a:gd name="p0y9" fmla="*/ 5223 h 5223"/>
              <a:gd name="p0x10" fmla="*/ 80 w 5585"/>
              <a:gd name="p0y10" fmla="*/ 5223 h 5223"/>
              <a:gd name="p0x11" fmla="*/ 0 w 5585"/>
              <a:gd name="p0y11" fmla="*/ 5142 h 5223"/>
              <a:gd name="p0x12" fmla="*/ 0 w 5585"/>
              <a:gd name="p0y12" fmla="*/ 5043 h 5223"/>
              <a:gd name="p0x13" fmla="*/ 0 w 5585"/>
              <a:gd name="p0y13" fmla="*/ 180 h 5223"/>
              <a:gd name="p0x14" fmla="*/ 0 w 5585"/>
              <a:gd name="p0y14" fmla="*/ 80 h 5223"/>
              <a:gd name="p0x15" fmla="*/ 80 w 5585"/>
              <a:gd name="p0y15" fmla="*/ 0 h 5223"/>
              <a:gd name="p0x16" fmla="*/ 180 w 5585"/>
              <a:gd name="p0y16" fmla="*/ 0 h 5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2870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2951480"/>
            <a:ext cx="247650" cy="2520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29222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形状大小不变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34280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纹样单元在平移过程中，其几何形状与尺寸保持恒定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322445" y="1802765"/>
            <a:ext cx="3546475" cy="3316605"/>
          </a:xfrm>
          <a:custGeom>
            <a:avLst/>
            <a:gdLst>
              <a:gd name="sw" fmla="*/ 1 w 5585"/>
              <a:gd name="sh" fmla="*/ 1 h 5223"/>
              <a:gd name="mins" fmla="min sw sh"/>
              <a:gd name="dsw" fmla="+- 0 sw mins"/>
              <a:gd name="dsh" fmla="+- 0 sh mins"/>
              <a:gd name="p0x0" fmla="*/ 180 w 5585"/>
              <a:gd name="p0y0" fmla="*/ 0 h 5223"/>
              <a:gd name="p0x1" fmla="*/ 5405 w 5585"/>
              <a:gd name="p0y1" fmla="*/ 0 h 5223"/>
              <a:gd name="p0x2" fmla="*/ 5504 w 5585"/>
              <a:gd name="p0y2" fmla="*/ 0 h 5223"/>
              <a:gd name="p0x3" fmla="*/ 5585 w 5585"/>
              <a:gd name="p0y3" fmla="*/ 80 h 5223"/>
              <a:gd name="p0x4" fmla="*/ 5585 w 5585"/>
              <a:gd name="p0y4" fmla="*/ 180 h 5223"/>
              <a:gd name="p0x5" fmla="*/ 5585 w 5585"/>
              <a:gd name="p0y5" fmla="*/ 5043 h 5223"/>
              <a:gd name="p0x6" fmla="*/ 5585 w 5585"/>
              <a:gd name="p0y6" fmla="*/ 5142 h 5223"/>
              <a:gd name="p0x7" fmla="*/ 5504 w 5585"/>
              <a:gd name="p0y7" fmla="*/ 5223 h 5223"/>
              <a:gd name="p0x8" fmla="*/ 5405 w 5585"/>
              <a:gd name="p0y8" fmla="*/ 5223 h 5223"/>
              <a:gd name="p0x9" fmla="*/ 180 w 5585"/>
              <a:gd name="p0y9" fmla="*/ 5223 h 5223"/>
              <a:gd name="p0x10" fmla="*/ 80 w 5585"/>
              <a:gd name="p0y10" fmla="*/ 5223 h 5223"/>
              <a:gd name="p0x11" fmla="*/ 0 w 5585"/>
              <a:gd name="p0y11" fmla="*/ 5142 h 5223"/>
              <a:gd name="p0x12" fmla="*/ 0 w 5585"/>
              <a:gd name="p0y12" fmla="*/ 5043 h 5223"/>
              <a:gd name="p0x13" fmla="*/ 0 w 5585"/>
              <a:gd name="p0y13" fmla="*/ 180 h 5223"/>
              <a:gd name="p0x14" fmla="*/ 0 w 5585"/>
              <a:gd name="p0y14" fmla="*/ 80 h 5223"/>
              <a:gd name="p0x15" fmla="*/ 80 w 5585"/>
              <a:gd name="p0y15" fmla="*/ 0 h 5223"/>
              <a:gd name="p0x16" fmla="*/ 180 w 5585"/>
              <a:gd name="p0y16" fmla="*/ 0 h 5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4518025" y="2870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4603750" y="2951480"/>
            <a:ext cx="247650" cy="2520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5051451" y="2922260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位置发生改变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518051" y="34280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纹样单元在织锦平面上的空间坐标产生位移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068945" y="1802765"/>
            <a:ext cx="3546475" cy="3316605"/>
          </a:xfrm>
          <a:custGeom>
            <a:avLst/>
            <a:gdLst>
              <a:gd name="sw" fmla="*/ 1 w 5585"/>
              <a:gd name="sh" fmla="*/ 1 h 5223"/>
              <a:gd name="mins" fmla="min sw sh"/>
              <a:gd name="dsw" fmla="+- 0 sw mins"/>
              <a:gd name="dsh" fmla="+- 0 sh mins"/>
              <a:gd name="p0x0" fmla="*/ 180 w 5585"/>
              <a:gd name="p0y0" fmla="*/ 0 h 5223"/>
              <a:gd name="p0x1" fmla="*/ 5405 w 5585"/>
              <a:gd name="p0y1" fmla="*/ 0 h 5223"/>
              <a:gd name="p0x2" fmla="*/ 5504 w 5585"/>
              <a:gd name="p0y2" fmla="*/ 0 h 5223"/>
              <a:gd name="p0x3" fmla="*/ 5585 w 5585"/>
              <a:gd name="p0y3" fmla="*/ 80 h 5223"/>
              <a:gd name="p0x4" fmla="*/ 5585 w 5585"/>
              <a:gd name="p0y4" fmla="*/ 180 h 5223"/>
              <a:gd name="p0x5" fmla="*/ 5585 w 5585"/>
              <a:gd name="p0y5" fmla="*/ 5043 h 5223"/>
              <a:gd name="p0x6" fmla="*/ 5585 w 5585"/>
              <a:gd name="p0y6" fmla="*/ 5142 h 5223"/>
              <a:gd name="p0x7" fmla="*/ 5504 w 5585"/>
              <a:gd name="p0y7" fmla="*/ 5223 h 5223"/>
              <a:gd name="p0x8" fmla="*/ 5405 w 5585"/>
              <a:gd name="p0y8" fmla="*/ 5223 h 5223"/>
              <a:gd name="p0x9" fmla="*/ 180 w 5585"/>
              <a:gd name="p0y9" fmla="*/ 5223 h 5223"/>
              <a:gd name="p0x10" fmla="*/ 80 w 5585"/>
              <a:gd name="p0y10" fmla="*/ 5223 h 5223"/>
              <a:gd name="p0x11" fmla="*/ 0 w 5585"/>
              <a:gd name="p0y11" fmla="*/ 5142 h 5223"/>
              <a:gd name="p0x12" fmla="*/ 0 w 5585"/>
              <a:gd name="p0y12" fmla="*/ 5043 h 5223"/>
              <a:gd name="p0x13" fmla="*/ 0 w 5585"/>
              <a:gd name="p0y13" fmla="*/ 180 h 5223"/>
              <a:gd name="p0x14" fmla="*/ 0 w 5585"/>
              <a:gd name="p0y14" fmla="*/ 80 h 5223"/>
              <a:gd name="p0x15" fmla="*/ 80 w 5585"/>
              <a:gd name="p0y15" fmla="*/ 0 h 5223"/>
              <a:gd name="p0x16" fmla="*/ 180 w 5585"/>
              <a:gd name="p0y16" fmla="*/ 0 h 5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8264525" y="2870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8333105" y="2951480"/>
            <a:ext cx="281305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797976" y="29222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同向等距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264576" y="34280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沿同一方向移动相同距离，形成规律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rhythm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75945" y="5319395"/>
            <a:ext cx="11039475" cy="1152525"/>
          </a:xfrm>
          <a:custGeom>
            <a:avLst/>
            <a:gdLst>
              <a:gd name="sw" fmla="*/ 1 w 17385"/>
              <a:gd name="sh" fmla="*/ 1 h 1815"/>
              <a:gd name="mins" fmla="min sw sh"/>
              <a:gd name="dsw" fmla="+- 0 sw mins"/>
              <a:gd name="dsh" fmla="+- 0 sh mins"/>
              <a:gd name="p0x0" fmla="*/ 180 w 17385"/>
              <a:gd name="p0y0" fmla="*/ 0 h 1815"/>
              <a:gd name="p0x1" fmla="*/ 17205 w 17385"/>
              <a:gd name="p0y1" fmla="*/ 0 h 1815"/>
              <a:gd name="p0x2" fmla="*/ 17304 w 17385"/>
              <a:gd name="p0y2" fmla="*/ 0 h 1815"/>
              <a:gd name="p0x3" fmla="*/ 17385 w 17385"/>
              <a:gd name="p0y3" fmla="*/ 80 h 1815"/>
              <a:gd name="p0x4" fmla="*/ 17385 w 17385"/>
              <a:gd name="p0y4" fmla="*/ 180 h 1815"/>
              <a:gd name="p0x5" fmla="*/ 17385 w 17385"/>
              <a:gd name="p0y5" fmla="*/ 1635 h 1815"/>
              <a:gd name="p0x6" fmla="*/ 17385 w 17385"/>
              <a:gd name="p0y6" fmla="*/ 1734 h 1815"/>
              <a:gd name="p0x7" fmla="*/ 17304 w 17385"/>
              <a:gd name="p0y7" fmla="*/ 1815 h 1815"/>
              <a:gd name="p0x8" fmla="*/ 17205 w 17385"/>
              <a:gd name="p0y8" fmla="*/ 1815 h 1815"/>
              <a:gd name="p0x9" fmla="*/ 180 w 17385"/>
              <a:gd name="p0y9" fmla="*/ 1815 h 1815"/>
              <a:gd name="p0x10" fmla="*/ 80 w 17385"/>
              <a:gd name="p0y10" fmla="*/ 1815 h 1815"/>
              <a:gd name="p0x11" fmla="*/ 0 w 17385"/>
              <a:gd name="p0y11" fmla="*/ 1734 h 1815"/>
              <a:gd name="p0x12" fmla="*/ 0 w 17385"/>
              <a:gd name="p0y12" fmla="*/ 1635 h 1815"/>
              <a:gd name="p0x13" fmla="*/ 0 w 17385"/>
              <a:gd name="p0y13" fmla="*/ 180 h 1815"/>
              <a:gd name="p0x14" fmla="*/ 0 w 17385"/>
              <a:gd name="p0y14" fmla="*/ 80 h 1815"/>
              <a:gd name="p0x15" fmla="*/ 80 w 17385"/>
              <a:gd name="p0y15" fmla="*/ 0 h 1815"/>
              <a:gd name="p0x16" fmla="*/ 180 w 17385"/>
              <a:gd name="p0y16" fmla="*/ 0 h 18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2619451" y="5493067"/>
            <a:ext cx="6953097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织锦纹样的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重复排列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就是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平移变换的生活原型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4191000" y="5957888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图形沿某方向移动一定距离，形状大小不变</a:t>
            </a:r>
            <a:endParaRPr sz="15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平移：概念与特征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3686175"/>
          </a:xfrm>
          <a:custGeom>
            <a:avLst/>
            <a:gdLst>
              <a:gd name="sw" fmla="*/ 1 w 7625"/>
              <a:gd name="sh" fmla="*/ 1 h 5805"/>
              <a:gd name="mins" fmla="min sw sh"/>
              <a:gd name="dsw" fmla="+- 0 sw mins"/>
              <a:gd name="dsh" fmla="+- 0 sh mins"/>
              <a:gd name="p0x0" fmla="*/ 180 w 7625"/>
              <a:gd name="p0y0" fmla="*/ 0 h 5805"/>
              <a:gd name="p0x1" fmla="*/ 7445 w 7625"/>
              <a:gd name="p0y1" fmla="*/ 0 h 5805"/>
              <a:gd name="p0x2" fmla="*/ 7545 w 7625"/>
              <a:gd name="p0y2" fmla="*/ 0 h 5805"/>
              <a:gd name="p0x3" fmla="*/ 7625 w 7625"/>
              <a:gd name="p0y3" fmla="*/ 80 h 5805"/>
              <a:gd name="p0x4" fmla="*/ 7625 w 7625"/>
              <a:gd name="p0y4" fmla="*/ 180 h 5805"/>
              <a:gd name="p0x5" fmla="*/ 7625 w 7625"/>
              <a:gd name="p0y5" fmla="*/ 5625 h 5805"/>
              <a:gd name="p0x6" fmla="*/ 7625 w 7625"/>
              <a:gd name="p0y6" fmla="*/ 5724 h 5805"/>
              <a:gd name="p0x7" fmla="*/ 7545 w 7625"/>
              <a:gd name="p0y7" fmla="*/ 5805 h 5805"/>
              <a:gd name="p0x8" fmla="*/ 7445 w 7625"/>
              <a:gd name="p0y8" fmla="*/ 5805 h 5805"/>
              <a:gd name="p0x9" fmla="*/ 180 w 7625"/>
              <a:gd name="p0y9" fmla="*/ 5805 h 5805"/>
              <a:gd name="p0x10" fmla="*/ 80 w 7625"/>
              <a:gd name="p0y10" fmla="*/ 5805 h 5805"/>
              <a:gd name="p0x11" fmla="*/ 0 w 7625"/>
              <a:gd name="p0y11" fmla="*/ 5724 h 5805"/>
              <a:gd name="p0x12" fmla="*/ 0 w 7625"/>
              <a:gd name="p0y12" fmla="*/ 5625 h 5805"/>
              <a:gd name="p0x13" fmla="*/ 0 w 7625"/>
              <a:gd name="p0y13" fmla="*/ 180 h 5805"/>
              <a:gd name="p0x14" fmla="*/ 0 w 7625"/>
              <a:gd name="p0y14" fmla="*/ 80 h 5805"/>
              <a:gd name="p0x15" fmla="*/ 80 w 7625"/>
              <a:gd name="p0y15" fmla="*/ 0 h 5805"/>
              <a:gd name="p0x16" fmla="*/ 180 w 7625"/>
              <a:gd name="p0y16" fmla="*/ 0 h 58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387870" y="2151698"/>
            <a:ext cx="1828876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平移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997220" y="3090863"/>
            <a:ext cx="4000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在平面内，将一个图形沿某个方向移动一定的距离，这样的图形运动称为平移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4995545"/>
            <a:ext cx="2321560" cy="1476375"/>
          </a:xfrm>
          <a:custGeom>
            <a:avLst/>
            <a:gdLst>
              <a:gd name="sw" fmla="*/ 1 w 3655"/>
              <a:gd name="sh" fmla="*/ 1 h 2325"/>
              <a:gd name="mins" fmla="min sw sh"/>
              <a:gd name="dsw" fmla="+- 0 sw mins"/>
              <a:gd name="dsh" fmla="+- 0 sh mins"/>
              <a:gd name="p0x0" fmla="*/ 180 w 3655"/>
              <a:gd name="p0y0" fmla="*/ 0 h 2325"/>
              <a:gd name="p0x1" fmla="*/ 3475 w 3655"/>
              <a:gd name="p0y1" fmla="*/ 0 h 2325"/>
              <a:gd name="p0x2" fmla="*/ 3574 w 3655"/>
              <a:gd name="p0y2" fmla="*/ 0 h 2325"/>
              <a:gd name="p0x3" fmla="*/ 3655 w 3655"/>
              <a:gd name="p0y3" fmla="*/ 80 h 2325"/>
              <a:gd name="p0x4" fmla="*/ 3655 w 3655"/>
              <a:gd name="p0y4" fmla="*/ 180 h 2325"/>
              <a:gd name="p0x5" fmla="*/ 3655 w 3655"/>
              <a:gd name="p0y5" fmla="*/ 2145 h 2325"/>
              <a:gd name="p0x6" fmla="*/ 3655 w 3655"/>
              <a:gd name="p0y6" fmla="*/ 2244 h 2325"/>
              <a:gd name="p0x7" fmla="*/ 3574 w 3655"/>
              <a:gd name="p0y7" fmla="*/ 2325 h 2325"/>
              <a:gd name="p0x8" fmla="*/ 3475 w 3655"/>
              <a:gd name="p0y8" fmla="*/ 2325 h 2325"/>
              <a:gd name="p0x9" fmla="*/ 180 w 3655"/>
              <a:gd name="p0y9" fmla="*/ 2325 h 2325"/>
              <a:gd name="p0x10" fmla="*/ 80 w 3655"/>
              <a:gd name="p0y10" fmla="*/ 2325 h 2325"/>
              <a:gd name="p0x11" fmla="*/ 0 w 3655"/>
              <a:gd name="p0y11" fmla="*/ 2244 h 2325"/>
              <a:gd name="p0x12" fmla="*/ 0 w 3655"/>
              <a:gd name="p0y12" fmla="*/ 2145 h 2325"/>
              <a:gd name="p0x13" fmla="*/ 0 w 3655"/>
              <a:gd name="p0y13" fmla="*/ 180 h 2325"/>
              <a:gd name="p0x14" fmla="*/ 0 w 3655"/>
              <a:gd name="p0y14" fmla="*/ 80 h 2325"/>
              <a:gd name="p0x15" fmla="*/ 80 w 3655"/>
              <a:gd name="p0y15" fmla="*/ 0 h 2325"/>
              <a:gd name="p0x16" fmla="*/ 180 w 3655"/>
              <a:gd name="p0y16" fmla="*/ 0 h 23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1527175" y="5191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1612900" y="5271770"/>
            <a:ext cx="247650" cy="2527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508227" y="567118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方向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136752" y="6048375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向哪个方向移动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097530" y="4995545"/>
            <a:ext cx="2320925" cy="1476375"/>
          </a:xfrm>
          <a:custGeom>
            <a:avLst/>
            <a:gdLst>
              <a:gd name="sw" fmla="*/ 1 w 3655"/>
              <a:gd name="sh" fmla="*/ 1 h 2325"/>
              <a:gd name="mins" fmla="min sw sh"/>
              <a:gd name="dsw" fmla="+- 0 sw mins"/>
              <a:gd name="dsh" fmla="+- 0 sh mins"/>
              <a:gd name="p0x0" fmla="*/ 180 w 3655"/>
              <a:gd name="p0y0" fmla="*/ 0 h 2325"/>
              <a:gd name="p0x1" fmla="*/ 3475 w 3655"/>
              <a:gd name="p0y1" fmla="*/ 0 h 2325"/>
              <a:gd name="p0x2" fmla="*/ 3574 w 3655"/>
              <a:gd name="p0y2" fmla="*/ 0 h 2325"/>
              <a:gd name="p0x3" fmla="*/ 3655 w 3655"/>
              <a:gd name="p0y3" fmla="*/ 80 h 2325"/>
              <a:gd name="p0x4" fmla="*/ 3655 w 3655"/>
              <a:gd name="p0y4" fmla="*/ 180 h 2325"/>
              <a:gd name="p0x5" fmla="*/ 3655 w 3655"/>
              <a:gd name="p0y5" fmla="*/ 2145 h 2325"/>
              <a:gd name="p0x6" fmla="*/ 3655 w 3655"/>
              <a:gd name="p0y6" fmla="*/ 2244 h 2325"/>
              <a:gd name="p0x7" fmla="*/ 3574 w 3655"/>
              <a:gd name="p0y7" fmla="*/ 2325 h 2325"/>
              <a:gd name="p0x8" fmla="*/ 3475 w 3655"/>
              <a:gd name="p0y8" fmla="*/ 2325 h 2325"/>
              <a:gd name="p0x9" fmla="*/ 180 w 3655"/>
              <a:gd name="p0y9" fmla="*/ 2325 h 2325"/>
              <a:gd name="p0x10" fmla="*/ 80 w 3655"/>
              <a:gd name="p0y10" fmla="*/ 2325 h 2325"/>
              <a:gd name="p0x11" fmla="*/ 0 w 3655"/>
              <a:gd name="p0y11" fmla="*/ 2244 h 2325"/>
              <a:gd name="p0x12" fmla="*/ 0 w 3655"/>
              <a:gd name="p0y12" fmla="*/ 2145 h 2325"/>
              <a:gd name="p0x13" fmla="*/ 0 w 3655"/>
              <a:gd name="p0y13" fmla="*/ 180 h 2325"/>
              <a:gd name="p0x14" fmla="*/ 0 w 3655"/>
              <a:gd name="p0y14" fmla="*/ 80 h 2325"/>
              <a:gd name="p0x15" fmla="*/ 80 w 3655"/>
              <a:gd name="p0y15" fmla="*/ 0 h 2325"/>
              <a:gd name="p0x16" fmla="*/ 180 w 3655"/>
              <a:gd name="p0y16" fmla="*/ 0 h 23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4048125" y="5191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5653" r="-5653"/>
          <a:stretch>
            <a:fillRect/>
          </a:stretch>
        </p:blipFill>
        <p:spPr>
          <a:xfrm>
            <a:off x="4117340" y="5271770"/>
            <a:ext cx="281305" cy="2527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029523" y="5671185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距离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3829498" y="6048375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移动了多远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5694680" y="1109345"/>
            <a:ext cx="5920740" cy="3019425"/>
          </a:xfrm>
          <a:custGeom>
            <a:avLst/>
            <a:gdLst>
              <a:gd name="sw" fmla="*/ 1 w 9324"/>
              <a:gd name="sh" fmla="*/ 1 h 4755"/>
              <a:gd name="mins" fmla="min sw sh"/>
              <a:gd name="dsw" fmla="+- 0 sw mins"/>
              <a:gd name="dsh" fmla="+- 0 sh mins"/>
              <a:gd name="p0x0" fmla="*/ 180 w 9324"/>
              <a:gd name="p0y0" fmla="*/ 0 h 4755"/>
              <a:gd name="p0x1" fmla="*/ 9144 w 9324"/>
              <a:gd name="p0y1" fmla="*/ 0 h 4755"/>
              <a:gd name="p0x2" fmla="*/ 9243 w 9324"/>
              <a:gd name="p0y2" fmla="*/ 0 h 4755"/>
              <a:gd name="p0x3" fmla="*/ 9324 w 9324"/>
              <a:gd name="p0y3" fmla="*/ 80 h 4755"/>
              <a:gd name="p0x4" fmla="*/ 9324 w 9324"/>
              <a:gd name="p0y4" fmla="*/ 180 h 4755"/>
              <a:gd name="p0x5" fmla="*/ 9324 w 9324"/>
              <a:gd name="p0y5" fmla="*/ 4575 h 4755"/>
              <a:gd name="p0x6" fmla="*/ 9324 w 9324"/>
              <a:gd name="p0y6" fmla="*/ 4674 h 4755"/>
              <a:gd name="p0x7" fmla="*/ 9243 w 9324"/>
              <a:gd name="p0y7" fmla="*/ 4755 h 4755"/>
              <a:gd name="p0x8" fmla="*/ 9144 w 9324"/>
              <a:gd name="p0y8" fmla="*/ 4755 h 4755"/>
              <a:gd name="p0x9" fmla="*/ 180 w 9324"/>
              <a:gd name="p0y9" fmla="*/ 4755 h 4755"/>
              <a:gd name="p0x10" fmla="*/ 80 w 9324"/>
              <a:gd name="p0y10" fmla="*/ 4755 h 4755"/>
              <a:gd name="p0x11" fmla="*/ 0 w 9324"/>
              <a:gd name="p0y11" fmla="*/ 4674 h 4755"/>
              <a:gd name="p0x12" fmla="*/ 0 w 9324"/>
              <a:gd name="p0y12" fmla="*/ 4575 h 4755"/>
              <a:gd name="p0x13" fmla="*/ 0 w 9324"/>
              <a:gd name="p0y13" fmla="*/ 180 h 4755"/>
              <a:gd name="p0x14" fmla="*/ 0 w 9324"/>
              <a:gd name="p0y14" fmla="*/ 80 h 4755"/>
              <a:gd name="p0x15" fmla="*/ 80 w 9324"/>
              <a:gd name="p0y15" fmla="*/ 0 h 4755"/>
              <a:gd name="p0x16" fmla="*/ 180 w 9324"/>
              <a:gd name="p0y16" fmla="*/ 0 h 4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5890241" y="128873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平移的特征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5889625" y="18681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7895" t="-6167" r="-7895" b="-6167"/>
          <a:stretch>
            <a:fillRect/>
          </a:stretch>
        </p:blipFill>
        <p:spPr>
          <a:xfrm>
            <a:off x="5956300" y="1930400"/>
            <a:ext cx="209550" cy="213995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5"/>
            </p:custDataLst>
          </p:nvPr>
        </p:nvSpPr>
        <p:spPr>
          <a:xfrm>
            <a:off x="6347441" y="1873520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平移不改变图形的形状和大小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889625" y="2403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83" t="-62333" r="-2083" b="-62333"/>
          <a:stretch>
            <a:fillRect/>
          </a:stretch>
        </p:blipFill>
        <p:spPr>
          <a:xfrm>
            <a:off x="5942330" y="2465705"/>
            <a:ext cx="238125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6347441" y="2408787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平移后对应线段平行且相等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889625" y="29387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956300" y="3001010"/>
            <a:ext cx="209550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347441" y="2944044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平移后对应角相等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5889625" y="34740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5942330" y="3536315"/>
            <a:ext cx="238125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6347441" y="3479302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对应点连线平行且相等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1"/>
            </p:custDataLst>
          </p:nvPr>
        </p:nvSpPr>
        <p:spPr>
          <a:xfrm>
            <a:off x="5694680" y="4328795"/>
            <a:ext cx="5920740" cy="2143125"/>
          </a:xfrm>
          <a:custGeom>
            <a:avLst/>
            <a:gdLst>
              <a:gd name="sw" fmla="*/ 1 w 9324"/>
              <a:gd name="sh" fmla="*/ 1 h 3375"/>
              <a:gd name="mins" fmla="min sw sh"/>
              <a:gd name="dsw" fmla="+- 0 sw mins"/>
              <a:gd name="dsh" fmla="+- 0 sh mins"/>
              <a:gd name="p0x0" fmla="*/ 180 w 9324"/>
              <a:gd name="p0y0" fmla="*/ 0 h 3375"/>
              <a:gd name="p0x1" fmla="*/ 9144 w 9324"/>
              <a:gd name="p0y1" fmla="*/ 0 h 3375"/>
              <a:gd name="p0x2" fmla="*/ 9243 w 9324"/>
              <a:gd name="p0y2" fmla="*/ 0 h 3375"/>
              <a:gd name="p0x3" fmla="*/ 9324 w 9324"/>
              <a:gd name="p0y3" fmla="*/ 80 h 3375"/>
              <a:gd name="p0x4" fmla="*/ 9324 w 9324"/>
              <a:gd name="p0y4" fmla="*/ 180 h 3375"/>
              <a:gd name="p0x5" fmla="*/ 9324 w 9324"/>
              <a:gd name="p0y5" fmla="*/ 3195 h 3375"/>
              <a:gd name="p0x6" fmla="*/ 9324 w 9324"/>
              <a:gd name="p0y6" fmla="*/ 3294 h 3375"/>
              <a:gd name="p0x7" fmla="*/ 9243 w 9324"/>
              <a:gd name="p0y7" fmla="*/ 3375 h 3375"/>
              <a:gd name="p0x8" fmla="*/ 9144 w 9324"/>
              <a:gd name="p0y8" fmla="*/ 3375 h 3375"/>
              <a:gd name="p0x9" fmla="*/ 180 w 9324"/>
              <a:gd name="p0y9" fmla="*/ 3375 h 3375"/>
              <a:gd name="p0x10" fmla="*/ 80 w 9324"/>
              <a:gd name="p0y10" fmla="*/ 3375 h 3375"/>
              <a:gd name="p0x11" fmla="*/ 0 w 9324"/>
              <a:gd name="p0y11" fmla="*/ 3294 h 3375"/>
              <a:gd name="p0x12" fmla="*/ 0 w 9324"/>
              <a:gd name="p0y12" fmla="*/ 3195 h 3375"/>
              <a:gd name="p0x13" fmla="*/ 0 w 9324"/>
              <a:gd name="p0y13" fmla="*/ 180 h 3375"/>
              <a:gd name="p0x14" fmla="*/ 0 w 9324"/>
              <a:gd name="p0y14" fmla="*/ 80 h 3375"/>
              <a:gd name="p0x15" fmla="*/ 80 w 9324"/>
              <a:gd name="p0y15" fmla="*/ 0 h 3375"/>
              <a:gd name="p0x16" fmla="*/ 180 w 9324"/>
              <a:gd name="p0y16" fmla="*/ 0 h 3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5890241" y="4508183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确定平移的两要素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5889625" y="4972050"/>
            <a:ext cx="2670175" cy="1304925"/>
          </a:xfrm>
          <a:custGeom>
            <a:avLst/>
            <a:gdLst>
              <a:gd name="sw" fmla="*/ 1 w 4204"/>
              <a:gd name="sh" fmla="*/ 1 h 2055"/>
              <a:gd name="mins" fmla="min sw sh"/>
              <a:gd name="dsw" fmla="+- 0 sw mins"/>
              <a:gd name="dsh" fmla="+- 0 sh mins"/>
              <a:gd name="p0x0" fmla="*/ 180 w 4204"/>
              <a:gd name="p0y0" fmla="*/ 0 h 2055"/>
              <a:gd name="p0x1" fmla="*/ 4024 w 4204"/>
              <a:gd name="p0y1" fmla="*/ 0 h 2055"/>
              <a:gd name="p0x2" fmla="*/ 4123 w 4204"/>
              <a:gd name="p0y2" fmla="*/ 0 h 2055"/>
              <a:gd name="p0x3" fmla="*/ 4204 w 4204"/>
              <a:gd name="p0y3" fmla="*/ 80 h 2055"/>
              <a:gd name="p0x4" fmla="*/ 4204 w 4204"/>
              <a:gd name="p0y4" fmla="*/ 180 h 2055"/>
              <a:gd name="p0x5" fmla="*/ 4204 w 4204"/>
              <a:gd name="p0y5" fmla="*/ 1875 h 2055"/>
              <a:gd name="p0x6" fmla="*/ 4204 w 4204"/>
              <a:gd name="p0y6" fmla="*/ 1974 h 2055"/>
              <a:gd name="p0x7" fmla="*/ 4123 w 4204"/>
              <a:gd name="p0y7" fmla="*/ 2055 h 2055"/>
              <a:gd name="p0x8" fmla="*/ 4024 w 4204"/>
              <a:gd name="p0y8" fmla="*/ 2055 h 2055"/>
              <a:gd name="p0x9" fmla="*/ 180 w 4204"/>
              <a:gd name="p0y9" fmla="*/ 2055 h 2055"/>
              <a:gd name="p0x10" fmla="*/ 80 w 4204"/>
              <a:gd name="p0y10" fmla="*/ 2055 h 2055"/>
              <a:gd name="p0x11" fmla="*/ 0 w 4204"/>
              <a:gd name="p0y11" fmla="*/ 1974 h 2055"/>
              <a:gd name="p0x12" fmla="*/ 0 w 4204"/>
              <a:gd name="p0y12" fmla="*/ 1875 h 2055"/>
              <a:gd name="p0x13" fmla="*/ 0 w 4204"/>
              <a:gd name="p0y13" fmla="*/ 180 h 2055"/>
              <a:gd name="p0x14" fmla="*/ 0 w 4204"/>
              <a:gd name="p0y14" fmla="*/ 80 h 2055"/>
              <a:gd name="p0x15" fmla="*/ 80 w 4204"/>
              <a:gd name="p0y15" fmla="*/ 0 h 2055"/>
              <a:gd name="p0x16" fmla="*/ 180 w 4204"/>
              <a:gd name="p0y16" fmla="*/ 0 h 20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7015480" y="5162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7115175" y="5243195"/>
            <a:ext cx="219075" cy="2527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6996550" y="5642610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方向</a:t>
            </a:r>
            <a:endParaRPr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539350" y="5929836"/>
            <a:ext cx="13716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向哪个方向移动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8750300" y="4972050"/>
            <a:ext cx="2670175" cy="1304925"/>
          </a:xfrm>
          <a:custGeom>
            <a:avLst/>
            <a:gdLst>
              <a:gd name="sw" fmla="*/ 1 w 4204"/>
              <a:gd name="sh" fmla="*/ 1 h 2055"/>
              <a:gd name="mins" fmla="min sw sh"/>
              <a:gd name="dsw" fmla="+- 0 sw mins"/>
              <a:gd name="dsh" fmla="+- 0 sh mins"/>
              <a:gd name="p0x0" fmla="*/ 180 w 4204"/>
              <a:gd name="p0y0" fmla="*/ 0 h 2055"/>
              <a:gd name="p0x1" fmla="*/ 4024 w 4204"/>
              <a:gd name="p0y1" fmla="*/ 0 h 2055"/>
              <a:gd name="p0x2" fmla="*/ 4123 w 4204"/>
              <a:gd name="p0y2" fmla="*/ 0 h 2055"/>
              <a:gd name="p0x3" fmla="*/ 4204 w 4204"/>
              <a:gd name="p0y3" fmla="*/ 80 h 2055"/>
              <a:gd name="p0x4" fmla="*/ 4204 w 4204"/>
              <a:gd name="p0y4" fmla="*/ 180 h 2055"/>
              <a:gd name="p0x5" fmla="*/ 4204 w 4204"/>
              <a:gd name="p0y5" fmla="*/ 1875 h 2055"/>
              <a:gd name="p0x6" fmla="*/ 4204 w 4204"/>
              <a:gd name="p0y6" fmla="*/ 1974 h 2055"/>
              <a:gd name="p0x7" fmla="*/ 4123 w 4204"/>
              <a:gd name="p0y7" fmla="*/ 2055 h 2055"/>
              <a:gd name="p0x8" fmla="*/ 4024 w 4204"/>
              <a:gd name="p0y8" fmla="*/ 2055 h 2055"/>
              <a:gd name="p0x9" fmla="*/ 180 w 4204"/>
              <a:gd name="p0y9" fmla="*/ 2055 h 2055"/>
              <a:gd name="p0x10" fmla="*/ 80 w 4204"/>
              <a:gd name="p0y10" fmla="*/ 2055 h 2055"/>
              <a:gd name="p0x11" fmla="*/ 0 w 4204"/>
              <a:gd name="p0y11" fmla="*/ 1974 h 2055"/>
              <a:gd name="p0x12" fmla="*/ 0 w 4204"/>
              <a:gd name="p0y12" fmla="*/ 1875 h 2055"/>
              <a:gd name="p0x13" fmla="*/ 0 w 4204"/>
              <a:gd name="p0y13" fmla="*/ 180 h 2055"/>
              <a:gd name="p0x14" fmla="*/ 0 w 4204"/>
              <a:gd name="p0y14" fmla="*/ 80 h 2055"/>
              <a:gd name="p0x15" fmla="*/ 80 w 4204"/>
              <a:gd name="p0y15" fmla="*/ 0 h 2055"/>
              <a:gd name="p0x16" fmla="*/ 180 w 4204"/>
              <a:gd name="p0y16" fmla="*/ 0 h 20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9875520" y="51625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9961245" y="5243195"/>
            <a:ext cx="247650" cy="2527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9856956" y="5642610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距离</a:t>
            </a:r>
            <a:endParaRPr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56"/>
            </p:custDataLst>
          </p:nvPr>
        </p:nvSpPr>
        <p:spPr>
          <a:xfrm>
            <a:off x="9571206" y="5929836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移动了多远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画平移图形：找关键点法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11039475" cy="750570"/>
          </a:xfrm>
          <a:custGeom>
            <a:avLst/>
            <a:gdLst>
              <a:gd name="sw" fmla="*/ 1 w 17385"/>
              <a:gd name="sh" fmla="*/ 1 h 1181"/>
              <a:gd name="mins" fmla="min sw sh"/>
              <a:gd name="dsw" fmla="+- 0 sw mins"/>
              <a:gd name="dsh" fmla="+- 0 sh mins"/>
              <a:gd name="p0x0" fmla="*/ 180 w 17385"/>
              <a:gd name="p0y0" fmla="*/ 0 h 1181"/>
              <a:gd name="p0x1" fmla="*/ 17205 w 17385"/>
              <a:gd name="p0y1" fmla="*/ 0 h 1181"/>
              <a:gd name="p0x2" fmla="*/ 17304 w 17385"/>
              <a:gd name="p0y2" fmla="*/ 0 h 1181"/>
              <a:gd name="p0x3" fmla="*/ 17385 w 17385"/>
              <a:gd name="p0y3" fmla="*/ 80 h 1181"/>
              <a:gd name="p0x4" fmla="*/ 17385 w 17385"/>
              <a:gd name="p0y4" fmla="*/ 180 h 1181"/>
              <a:gd name="p0x5" fmla="*/ 17385 w 17385"/>
              <a:gd name="p0y5" fmla="*/ 1001 h 1181"/>
              <a:gd name="p0x6" fmla="*/ 17385 w 17385"/>
              <a:gd name="p0y6" fmla="*/ 1101 h 1181"/>
              <a:gd name="p0x7" fmla="*/ 17304 w 17385"/>
              <a:gd name="p0y7" fmla="*/ 1181 h 1181"/>
              <a:gd name="p0x8" fmla="*/ 17205 w 17385"/>
              <a:gd name="p0y8" fmla="*/ 1181 h 1181"/>
              <a:gd name="p0x9" fmla="*/ 180 w 17385"/>
              <a:gd name="p0y9" fmla="*/ 1181 h 1181"/>
              <a:gd name="p0x10" fmla="*/ 80 w 17385"/>
              <a:gd name="p0y10" fmla="*/ 1181 h 1181"/>
              <a:gd name="p0x11" fmla="*/ 0 w 17385"/>
              <a:gd name="p0y11" fmla="*/ 1101 h 1181"/>
              <a:gd name="p0x12" fmla="*/ 0 w 17385"/>
              <a:gd name="p0y12" fmla="*/ 1001 h 1181"/>
              <a:gd name="p0x13" fmla="*/ 0 w 17385"/>
              <a:gd name="p0y13" fmla="*/ 180 h 1181"/>
              <a:gd name="p0x14" fmla="*/ 0 w 17385"/>
              <a:gd name="p0y14" fmla="*/ 80 h 1181"/>
              <a:gd name="p0x15" fmla="*/ 80 w 17385"/>
              <a:gd name="p0y15" fmla="*/ 0 h 1181"/>
              <a:gd name="p0x16" fmla="*/ 180 w 17385"/>
              <a:gd name="p0y16" fmla="*/ 0 h 11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262563" y="1188682"/>
            <a:ext cx="2000250" cy="4095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2625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找关键点法</a:t>
            </a:r>
            <a:endParaRPr sz="2625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06600"/>
            <a:ext cx="4457700" cy="966470"/>
          </a:xfrm>
          <a:custGeom>
            <a:avLst/>
            <a:gdLst>
              <a:gd name="sw" fmla="*/ 1 w 7020"/>
              <a:gd name="sh" fmla="*/ 1 h 1521"/>
              <a:gd name="mins" fmla="min sw sh"/>
              <a:gd name="dsw" fmla="+- 0 sw mins"/>
              <a:gd name="dsh" fmla="+- 0 sh mins"/>
              <a:gd name="p0x0" fmla="*/ 180 w 7020"/>
              <a:gd name="p0y0" fmla="*/ 0 h 1521"/>
              <a:gd name="p0x1" fmla="*/ 6840 w 7020"/>
              <a:gd name="p0y1" fmla="*/ 0 h 1521"/>
              <a:gd name="p0x2" fmla="*/ 6939 w 7020"/>
              <a:gd name="p0y2" fmla="*/ 0 h 1521"/>
              <a:gd name="p0x3" fmla="*/ 7020 w 7020"/>
              <a:gd name="p0y3" fmla="*/ 80 h 1521"/>
              <a:gd name="p0x4" fmla="*/ 7020 w 7020"/>
              <a:gd name="p0y4" fmla="*/ 180 h 1521"/>
              <a:gd name="p0x5" fmla="*/ 7020 w 7020"/>
              <a:gd name="p0y5" fmla="*/ 1341 h 1521"/>
              <a:gd name="p0x6" fmla="*/ 7020 w 7020"/>
              <a:gd name="p0y6" fmla="*/ 1441 h 1521"/>
              <a:gd name="p0x7" fmla="*/ 6939 w 7020"/>
              <a:gd name="p0y7" fmla="*/ 1521 h 1521"/>
              <a:gd name="p0x8" fmla="*/ 6840 w 7020"/>
              <a:gd name="p0y8" fmla="*/ 1521 h 1521"/>
              <a:gd name="p0x9" fmla="*/ 180 w 7020"/>
              <a:gd name="p0y9" fmla="*/ 1521 h 1521"/>
              <a:gd name="p0x10" fmla="*/ 80 w 7020"/>
              <a:gd name="p0y10" fmla="*/ 1521 h 1521"/>
              <a:gd name="p0x11" fmla="*/ 0 w 7020"/>
              <a:gd name="p0y11" fmla="*/ 1441 h 1521"/>
              <a:gd name="p0x12" fmla="*/ 0 w 7020"/>
              <a:gd name="p0y12" fmla="*/ 1341 h 1521"/>
              <a:gd name="p0x13" fmla="*/ 0 w 7020"/>
              <a:gd name="p0y13" fmla="*/ 180 h 1521"/>
              <a:gd name="p0x14" fmla="*/ 0 w 7020"/>
              <a:gd name="p0y14" fmla="*/ 80 h 1521"/>
              <a:gd name="p0x15" fmla="*/ 80 w 7020"/>
              <a:gd name="p0y15" fmla="*/ 0 h 1521"/>
              <a:gd name="p0x16" fmla="*/ 180 w 7020"/>
              <a:gd name="p0y16" fmla="*/ 0 h 152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198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77567" y="2248310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90625" y="2284476"/>
            <a:ext cx="13335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找出原图形的关键点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190625" y="2606440"/>
            <a:ext cx="364807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识别图形顶点、端点等决定形状的特征点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75945" y="3173095"/>
            <a:ext cx="4457700" cy="966470"/>
          </a:xfrm>
          <a:custGeom>
            <a:avLst/>
            <a:gdLst>
              <a:gd name="sw" fmla="*/ 1 w 7020"/>
              <a:gd name="sh" fmla="*/ 1 h 1521"/>
              <a:gd name="mins" fmla="min sw sh"/>
              <a:gd name="dsw" fmla="+- 0 sw mins"/>
              <a:gd name="dsh" fmla="+- 0 sh mins"/>
              <a:gd name="p0x0" fmla="*/ 180 w 7020"/>
              <a:gd name="p0y0" fmla="*/ 0 h 1521"/>
              <a:gd name="p0x1" fmla="*/ 6840 w 7020"/>
              <a:gd name="p0y1" fmla="*/ 0 h 1521"/>
              <a:gd name="p0x2" fmla="*/ 6939 w 7020"/>
              <a:gd name="p0y2" fmla="*/ 0 h 1521"/>
              <a:gd name="p0x3" fmla="*/ 7020 w 7020"/>
              <a:gd name="p0y3" fmla="*/ 80 h 1521"/>
              <a:gd name="p0x4" fmla="*/ 7020 w 7020"/>
              <a:gd name="p0y4" fmla="*/ 180 h 1521"/>
              <a:gd name="p0x5" fmla="*/ 7020 w 7020"/>
              <a:gd name="p0y5" fmla="*/ 1341 h 1521"/>
              <a:gd name="p0x6" fmla="*/ 7020 w 7020"/>
              <a:gd name="p0y6" fmla="*/ 1441 h 1521"/>
              <a:gd name="p0x7" fmla="*/ 6939 w 7020"/>
              <a:gd name="p0y7" fmla="*/ 1521 h 1521"/>
              <a:gd name="p0x8" fmla="*/ 6840 w 7020"/>
              <a:gd name="p0y8" fmla="*/ 1521 h 1521"/>
              <a:gd name="p0x9" fmla="*/ 180 w 7020"/>
              <a:gd name="p0y9" fmla="*/ 1521 h 1521"/>
              <a:gd name="p0x10" fmla="*/ 80 w 7020"/>
              <a:gd name="p0y10" fmla="*/ 1521 h 1521"/>
              <a:gd name="p0x11" fmla="*/ 0 w 7020"/>
              <a:gd name="p0y11" fmla="*/ 1441 h 1521"/>
              <a:gd name="p0x12" fmla="*/ 0 w 7020"/>
              <a:gd name="p0y12" fmla="*/ 1341 h 1521"/>
              <a:gd name="p0x13" fmla="*/ 0 w 7020"/>
              <a:gd name="p0y13" fmla="*/ 180 h 1521"/>
              <a:gd name="p0x14" fmla="*/ 0 w 7020"/>
              <a:gd name="p0y14" fmla="*/ 80 h 1521"/>
              <a:gd name="p0x15" fmla="*/ 80 w 7020"/>
              <a:gd name="p0y15" fmla="*/ 0 h 1521"/>
              <a:gd name="p0x16" fmla="*/ 180 w 7020"/>
              <a:gd name="p0y16" fmla="*/ 0 h 152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3364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77567" y="341467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190625" y="3450841"/>
            <a:ext cx="13335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确定平移方向和距离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190625" y="3772805"/>
            <a:ext cx="364807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明确水平、垂直或斜向平移的具体格数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4339590"/>
            <a:ext cx="4457700" cy="965835"/>
          </a:xfrm>
          <a:custGeom>
            <a:avLst/>
            <a:gdLst>
              <a:gd name="sw" fmla="*/ 1 w 7020"/>
              <a:gd name="sh" fmla="*/ 1 h 1521"/>
              <a:gd name="mins" fmla="min sw sh"/>
              <a:gd name="dsw" fmla="+- 0 sw mins"/>
              <a:gd name="dsh" fmla="+- 0 sh mins"/>
              <a:gd name="p0x0" fmla="*/ 180 w 7020"/>
              <a:gd name="p0y0" fmla="*/ 0 h 1521"/>
              <a:gd name="p0x1" fmla="*/ 6840 w 7020"/>
              <a:gd name="p0y1" fmla="*/ 0 h 1521"/>
              <a:gd name="p0x2" fmla="*/ 6939 w 7020"/>
              <a:gd name="p0y2" fmla="*/ 0 h 1521"/>
              <a:gd name="p0x3" fmla="*/ 7020 w 7020"/>
              <a:gd name="p0y3" fmla="*/ 80 h 1521"/>
              <a:gd name="p0x4" fmla="*/ 7020 w 7020"/>
              <a:gd name="p0y4" fmla="*/ 180 h 1521"/>
              <a:gd name="p0x5" fmla="*/ 7020 w 7020"/>
              <a:gd name="p0y5" fmla="*/ 1341 h 1521"/>
              <a:gd name="p0x6" fmla="*/ 7020 w 7020"/>
              <a:gd name="p0y6" fmla="*/ 1441 h 1521"/>
              <a:gd name="p0x7" fmla="*/ 6939 w 7020"/>
              <a:gd name="p0y7" fmla="*/ 1521 h 1521"/>
              <a:gd name="p0x8" fmla="*/ 6840 w 7020"/>
              <a:gd name="p0y8" fmla="*/ 1521 h 1521"/>
              <a:gd name="p0x9" fmla="*/ 180 w 7020"/>
              <a:gd name="p0y9" fmla="*/ 1521 h 1521"/>
              <a:gd name="p0x10" fmla="*/ 80 w 7020"/>
              <a:gd name="p0y10" fmla="*/ 1521 h 1521"/>
              <a:gd name="p0x11" fmla="*/ 0 w 7020"/>
              <a:gd name="p0y11" fmla="*/ 1441 h 1521"/>
              <a:gd name="p0x12" fmla="*/ 0 w 7020"/>
              <a:gd name="p0y12" fmla="*/ 1341 h 1521"/>
              <a:gd name="p0x13" fmla="*/ 0 w 7020"/>
              <a:gd name="p0y13" fmla="*/ 180 h 1521"/>
              <a:gd name="p0x14" fmla="*/ 0 w 7020"/>
              <a:gd name="p0y14" fmla="*/ 80 h 1521"/>
              <a:gd name="p0x15" fmla="*/ 80 w 7020"/>
              <a:gd name="p0y15" fmla="*/ 0 h 1521"/>
              <a:gd name="p0x16" fmla="*/ 180 w 7020"/>
              <a:gd name="p0y16" fmla="*/ 0 h 152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45313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77567" y="4581039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190625" y="4617206"/>
            <a:ext cx="17336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将各关键点沿平移方向移动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1190625" y="4939170"/>
            <a:ext cx="364807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按指定距离标出各关键点的对应点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5945" y="5505450"/>
            <a:ext cx="4457700" cy="966470"/>
          </a:xfrm>
          <a:custGeom>
            <a:avLst/>
            <a:gdLst>
              <a:gd name="sw" fmla="*/ 1 w 7020"/>
              <a:gd name="sh" fmla="*/ 1 h 1521"/>
              <a:gd name="mins" fmla="min sw sh"/>
              <a:gd name="dsw" fmla="+- 0 sw mins"/>
              <a:gd name="dsh" fmla="+- 0 sh mins"/>
              <a:gd name="p0x0" fmla="*/ 180 w 7020"/>
              <a:gd name="p0y0" fmla="*/ 0 h 1521"/>
              <a:gd name="p0x1" fmla="*/ 6840 w 7020"/>
              <a:gd name="p0y1" fmla="*/ 0 h 1521"/>
              <a:gd name="p0x2" fmla="*/ 6939 w 7020"/>
              <a:gd name="p0y2" fmla="*/ 0 h 1521"/>
              <a:gd name="p0x3" fmla="*/ 7020 w 7020"/>
              <a:gd name="p0y3" fmla="*/ 80 h 1521"/>
              <a:gd name="p0x4" fmla="*/ 7020 w 7020"/>
              <a:gd name="p0y4" fmla="*/ 180 h 1521"/>
              <a:gd name="p0x5" fmla="*/ 7020 w 7020"/>
              <a:gd name="p0y5" fmla="*/ 1341 h 1521"/>
              <a:gd name="p0x6" fmla="*/ 7020 w 7020"/>
              <a:gd name="p0y6" fmla="*/ 1441 h 1521"/>
              <a:gd name="p0x7" fmla="*/ 6939 w 7020"/>
              <a:gd name="p0y7" fmla="*/ 1521 h 1521"/>
              <a:gd name="p0x8" fmla="*/ 6840 w 7020"/>
              <a:gd name="p0y8" fmla="*/ 1521 h 1521"/>
              <a:gd name="p0x9" fmla="*/ 180 w 7020"/>
              <a:gd name="p0y9" fmla="*/ 1521 h 1521"/>
              <a:gd name="p0x10" fmla="*/ 80 w 7020"/>
              <a:gd name="p0y10" fmla="*/ 1521 h 1521"/>
              <a:gd name="p0x11" fmla="*/ 0 w 7020"/>
              <a:gd name="p0y11" fmla="*/ 1441 h 1521"/>
              <a:gd name="p0x12" fmla="*/ 0 w 7020"/>
              <a:gd name="p0y12" fmla="*/ 1341 h 1521"/>
              <a:gd name="p0x13" fmla="*/ 0 w 7020"/>
              <a:gd name="p0y13" fmla="*/ 180 h 1521"/>
              <a:gd name="p0x14" fmla="*/ 0 w 7020"/>
              <a:gd name="p0y14" fmla="*/ 80 h 1521"/>
              <a:gd name="p0x15" fmla="*/ 80 w 7020"/>
              <a:gd name="p0y15" fmla="*/ 0 h 1521"/>
              <a:gd name="p0x16" fmla="*/ 180 w 7020"/>
              <a:gd name="p0y16" fmla="*/ 0 h 152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771525" y="56978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877567" y="574740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1190625" y="5783571"/>
            <a:ext cx="12002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顺次连接各对应点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190625" y="6105535"/>
            <a:ext cx="364807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按原图形顺序连接，得到平移后的图形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271770" y="2006600"/>
            <a:ext cx="6343650" cy="1023620"/>
          </a:xfrm>
          <a:custGeom>
            <a:avLst/>
            <a:gdLst>
              <a:gd name="sw" fmla="*/ 1 w 9990"/>
              <a:gd name="sh" fmla="*/ 1 h 1611"/>
              <a:gd name="mins" fmla="min sw sh"/>
              <a:gd name="dsw" fmla="+- 0 sw mins"/>
              <a:gd name="dsh" fmla="+- 0 sh mins"/>
              <a:gd name="p0x0" fmla="*/ 180 w 9990"/>
              <a:gd name="p0y0" fmla="*/ 0 h 1611"/>
              <a:gd name="p0x1" fmla="*/ 9810 w 9990"/>
              <a:gd name="p0y1" fmla="*/ 0 h 1611"/>
              <a:gd name="p0x2" fmla="*/ 9909 w 9990"/>
              <a:gd name="p0y2" fmla="*/ 0 h 1611"/>
              <a:gd name="p0x3" fmla="*/ 9990 w 9990"/>
              <a:gd name="p0y3" fmla="*/ 80 h 1611"/>
              <a:gd name="p0x4" fmla="*/ 9990 w 9990"/>
              <a:gd name="p0y4" fmla="*/ 180 h 1611"/>
              <a:gd name="p0x5" fmla="*/ 9990 w 9990"/>
              <a:gd name="p0y5" fmla="*/ 1431 h 1611"/>
              <a:gd name="p0x6" fmla="*/ 9990 w 9990"/>
              <a:gd name="p0y6" fmla="*/ 1531 h 1611"/>
              <a:gd name="p0x7" fmla="*/ 9909 w 9990"/>
              <a:gd name="p0y7" fmla="*/ 1611 h 1611"/>
              <a:gd name="p0x8" fmla="*/ 9810 w 9990"/>
              <a:gd name="p0y8" fmla="*/ 1611 h 1611"/>
              <a:gd name="p0x9" fmla="*/ 180 w 9990"/>
              <a:gd name="p0y9" fmla="*/ 1611 h 1611"/>
              <a:gd name="p0x10" fmla="*/ 80 w 9990"/>
              <a:gd name="p0y10" fmla="*/ 1611 h 1611"/>
              <a:gd name="p0x11" fmla="*/ 0 w 9990"/>
              <a:gd name="p0y11" fmla="*/ 1531 h 1611"/>
              <a:gd name="p0x12" fmla="*/ 0 w 9990"/>
              <a:gd name="p0y12" fmla="*/ 1431 h 1611"/>
              <a:gd name="p0x13" fmla="*/ 0 w 9990"/>
              <a:gd name="p0y13" fmla="*/ 180 h 1611"/>
              <a:gd name="p0x14" fmla="*/ 0 w 9990"/>
              <a:gd name="p0y14" fmla="*/ 80 h 1611"/>
              <a:gd name="p0x15" fmla="*/ 80 w 9990"/>
              <a:gd name="p0y15" fmla="*/ 0 h 1611"/>
              <a:gd name="p0x16" fmla="*/ 180 w 9990"/>
              <a:gd name="p0y16" fmla="*/ 0 h 16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5467350" y="226822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5490845" y="2287270"/>
            <a:ext cx="209550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5800725" y="2311422"/>
            <a:ext cx="16002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平移方向和距离必须一致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5886450" y="2593867"/>
            <a:ext cx="553402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所有关键点移动参数相同，保持图形不变形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1"/>
            </p:custDataLst>
          </p:nvPr>
        </p:nvSpPr>
        <p:spPr>
          <a:xfrm>
            <a:off x="5271770" y="3230245"/>
            <a:ext cx="6343650" cy="1023620"/>
          </a:xfrm>
          <a:custGeom>
            <a:avLst/>
            <a:gdLst>
              <a:gd name="sw" fmla="*/ 1 w 9990"/>
              <a:gd name="sh" fmla="*/ 1 h 1611"/>
              <a:gd name="mins" fmla="min sw sh"/>
              <a:gd name="dsw" fmla="+- 0 sw mins"/>
              <a:gd name="dsh" fmla="+- 0 sh mins"/>
              <a:gd name="p0x0" fmla="*/ 180 w 9990"/>
              <a:gd name="p0y0" fmla="*/ 0 h 1611"/>
              <a:gd name="p0x1" fmla="*/ 9810 w 9990"/>
              <a:gd name="p0y1" fmla="*/ 0 h 1611"/>
              <a:gd name="p0x2" fmla="*/ 9909 w 9990"/>
              <a:gd name="p0y2" fmla="*/ 0 h 1611"/>
              <a:gd name="p0x3" fmla="*/ 9990 w 9990"/>
              <a:gd name="p0y3" fmla="*/ 80 h 1611"/>
              <a:gd name="p0x4" fmla="*/ 9990 w 9990"/>
              <a:gd name="p0y4" fmla="*/ 180 h 1611"/>
              <a:gd name="p0x5" fmla="*/ 9990 w 9990"/>
              <a:gd name="p0y5" fmla="*/ 1431 h 1611"/>
              <a:gd name="p0x6" fmla="*/ 9990 w 9990"/>
              <a:gd name="p0y6" fmla="*/ 1531 h 1611"/>
              <a:gd name="p0x7" fmla="*/ 9909 w 9990"/>
              <a:gd name="p0y7" fmla="*/ 1611 h 1611"/>
              <a:gd name="p0x8" fmla="*/ 9810 w 9990"/>
              <a:gd name="p0y8" fmla="*/ 1611 h 1611"/>
              <a:gd name="p0x9" fmla="*/ 180 w 9990"/>
              <a:gd name="p0y9" fmla="*/ 1611 h 1611"/>
              <a:gd name="p0x10" fmla="*/ 80 w 9990"/>
              <a:gd name="p0y10" fmla="*/ 1611 h 1611"/>
              <a:gd name="p0x11" fmla="*/ 0 w 9990"/>
              <a:gd name="p0y11" fmla="*/ 1531 h 1611"/>
              <a:gd name="p0x12" fmla="*/ 0 w 9990"/>
              <a:gd name="p0y12" fmla="*/ 1431 h 1611"/>
              <a:gd name="p0x13" fmla="*/ 0 w 9990"/>
              <a:gd name="p0y13" fmla="*/ 180 h 1611"/>
              <a:gd name="p0x14" fmla="*/ 0 w 9990"/>
              <a:gd name="p0y14" fmla="*/ 80 h 1611"/>
              <a:gd name="p0x15" fmla="*/ 80 w 9990"/>
              <a:gd name="p0y15" fmla="*/ 0 h 1611"/>
              <a:gd name="p0x16" fmla="*/ 180 w 9990"/>
              <a:gd name="p0y16" fmla="*/ 0 h 16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2"/>
            </p:custDataLst>
          </p:nvPr>
        </p:nvSpPr>
        <p:spPr>
          <a:xfrm>
            <a:off x="5467350" y="349186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818" t="-1061" r="-6818" b="-1061"/>
          <a:stretch>
            <a:fillRect/>
          </a:stretch>
        </p:blipFill>
        <p:spPr>
          <a:xfrm>
            <a:off x="5476875" y="3510915"/>
            <a:ext cx="23812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5800725" y="3534937"/>
            <a:ext cx="16002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对应点连线应平行且等长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5886450" y="3817382"/>
            <a:ext cx="553402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检验平移正确性的重要依据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8"/>
            </p:custDataLst>
          </p:nvPr>
        </p:nvSpPr>
        <p:spPr>
          <a:xfrm>
            <a:off x="5271770" y="4453890"/>
            <a:ext cx="6343650" cy="1022985"/>
          </a:xfrm>
          <a:custGeom>
            <a:avLst/>
            <a:gdLst>
              <a:gd name="sw" fmla="*/ 1 w 9990"/>
              <a:gd name="sh" fmla="*/ 1 h 1611"/>
              <a:gd name="mins" fmla="min sw sh"/>
              <a:gd name="dsw" fmla="+- 0 sw mins"/>
              <a:gd name="dsh" fmla="+- 0 sh mins"/>
              <a:gd name="p0x0" fmla="*/ 180 w 9990"/>
              <a:gd name="p0y0" fmla="*/ 0 h 1611"/>
              <a:gd name="p0x1" fmla="*/ 9810 w 9990"/>
              <a:gd name="p0y1" fmla="*/ 0 h 1611"/>
              <a:gd name="p0x2" fmla="*/ 9909 w 9990"/>
              <a:gd name="p0y2" fmla="*/ 0 h 1611"/>
              <a:gd name="p0x3" fmla="*/ 9990 w 9990"/>
              <a:gd name="p0y3" fmla="*/ 80 h 1611"/>
              <a:gd name="p0x4" fmla="*/ 9990 w 9990"/>
              <a:gd name="p0y4" fmla="*/ 180 h 1611"/>
              <a:gd name="p0x5" fmla="*/ 9990 w 9990"/>
              <a:gd name="p0y5" fmla="*/ 1431 h 1611"/>
              <a:gd name="p0x6" fmla="*/ 9990 w 9990"/>
              <a:gd name="p0y6" fmla="*/ 1531 h 1611"/>
              <a:gd name="p0x7" fmla="*/ 9909 w 9990"/>
              <a:gd name="p0y7" fmla="*/ 1611 h 1611"/>
              <a:gd name="p0x8" fmla="*/ 9810 w 9990"/>
              <a:gd name="p0y8" fmla="*/ 1611 h 1611"/>
              <a:gd name="p0x9" fmla="*/ 180 w 9990"/>
              <a:gd name="p0y9" fmla="*/ 1611 h 1611"/>
              <a:gd name="p0x10" fmla="*/ 80 w 9990"/>
              <a:gd name="p0y10" fmla="*/ 1611 h 1611"/>
              <a:gd name="p0x11" fmla="*/ 0 w 9990"/>
              <a:gd name="p0y11" fmla="*/ 1531 h 1611"/>
              <a:gd name="p0x12" fmla="*/ 0 w 9990"/>
              <a:gd name="p0y12" fmla="*/ 1431 h 1611"/>
              <a:gd name="p0x13" fmla="*/ 0 w 9990"/>
              <a:gd name="p0y13" fmla="*/ 180 h 1611"/>
              <a:gd name="p0x14" fmla="*/ 0 w 9990"/>
              <a:gd name="p0y14" fmla="*/ 80 h 1611"/>
              <a:gd name="p0x15" fmla="*/ 80 w 9990"/>
              <a:gd name="p0y15" fmla="*/ 0 h 1611"/>
              <a:gd name="p0x16" fmla="*/ 180 w 9990"/>
              <a:gd name="p0y16" fmla="*/ 0 h 16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9"/>
            </p:custDataLst>
          </p:nvPr>
        </p:nvSpPr>
        <p:spPr>
          <a:xfrm>
            <a:off x="5467350" y="471551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490845" y="4734560"/>
            <a:ext cx="209550" cy="2139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3"/>
            </p:custDataLst>
          </p:nvPr>
        </p:nvSpPr>
        <p:spPr>
          <a:xfrm>
            <a:off x="5800725" y="4758452"/>
            <a:ext cx="14669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不可将平移与旋转混淆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4"/>
            </p:custDataLst>
          </p:nvPr>
        </p:nvSpPr>
        <p:spPr>
          <a:xfrm>
            <a:off x="5886450" y="5040897"/>
            <a:ext cx="553402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平移只改变位置，不改变图形的方向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5"/>
            </p:custDataLst>
          </p:nvPr>
        </p:nvSpPr>
        <p:spPr>
          <a:xfrm>
            <a:off x="5271770" y="5676900"/>
            <a:ext cx="6343650" cy="795020"/>
          </a:xfrm>
          <a:custGeom>
            <a:avLst/>
            <a:gdLst>
              <a:gd name="sw" fmla="*/ 1 w 9990"/>
              <a:gd name="sh" fmla="*/ 1 h 1251"/>
              <a:gd name="mins" fmla="min sw sh"/>
              <a:gd name="dsw" fmla="+- 0 sw mins"/>
              <a:gd name="dsh" fmla="+- 0 sh mins"/>
              <a:gd name="p0x0" fmla="*/ 180 w 9990"/>
              <a:gd name="p0y0" fmla="*/ 0 h 1251"/>
              <a:gd name="p0x1" fmla="*/ 9810 w 9990"/>
              <a:gd name="p0y1" fmla="*/ 0 h 1251"/>
              <a:gd name="p0x2" fmla="*/ 9909 w 9990"/>
              <a:gd name="p0y2" fmla="*/ 0 h 1251"/>
              <a:gd name="p0x3" fmla="*/ 9990 w 9990"/>
              <a:gd name="p0y3" fmla="*/ 80 h 1251"/>
              <a:gd name="p0x4" fmla="*/ 9990 w 9990"/>
              <a:gd name="p0y4" fmla="*/ 180 h 1251"/>
              <a:gd name="p0x5" fmla="*/ 9990 w 9990"/>
              <a:gd name="p0y5" fmla="*/ 1071 h 1251"/>
              <a:gd name="p0x6" fmla="*/ 9990 w 9990"/>
              <a:gd name="p0y6" fmla="*/ 1171 h 1251"/>
              <a:gd name="p0x7" fmla="*/ 9909 w 9990"/>
              <a:gd name="p0y7" fmla="*/ 1251 h 1251"/>
              <a:gd name="p0x8" fmla="*/ 9810 w 9990"/>
              <a:gd name="p0y8" fmla="*/ 1251 h 1251"/>
              <a:gd name="p0x9" fmla="*/ 180 w 9990"/>
              <a:gd name="p0y9" fmla="*/ 1251 h 1251"/>
              <a:gd name="p0x10" fmla="*/ 80 w 9990"/>
              <a:gd name="p0y10" fmla="*/ 1251 h 1251"/>
              <a:gd name="p0x11" fmla="*/ 0 w 9990"/>
              <a:gd name="p0y11" fmla="*/ 1171 h 1251"/>
              <a:gd name="p0x12" fmla="*/ 0 w 9990"/>
              <a:gd name="p0y12" fmla="*/ 1071 h 1251"/>
              <a:gd name="p0x13" fmla="*/ 0 w 9990"/>
              <a:gd name="p0y13" fmla="*/ 180 h 1251"/>
              <a:gd name="p0x14" fmla="*/ 0 w 9990"/>
              <a:gd name="p0y14" fmla="*/ 80 h 1251"/>
              <a:gd name="p0x15" fmla="*/ 80 w 9990"/>
              <a:gd name="p0y15" fmla="*/ 0 h 1251"/>
              <a:gd name="p0x16" fmla="*/ 180 w 9990"/>
              <a:gd name="p0y16" fmla="*/ 0 h 12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6"/>
            </p:custDataLst>
          </p:nvPr>
        </p:nvSpPr>
        <p:spPr>
          <a:xfrm>
            <a:off x="5353050" y="58388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5400675" y="5895975"/>
            <a:ext cx="17145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0"/>
            </p:custDataLst>
          </p:nvPr>
        </p:nvSpPr>
        <p:spPr>
          <a:xfrm>
            <a:off x="5657850" y="5884364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文化呼应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1"/>
            </p:custDataLst>
          </p:nvPr>
        </p:nvSpPr>
        <p:spPr>
          <a:xfrm>
            <a:off x="5353050" y="6135824"/>
            <a:ext cx="618172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古代工匠在砖墙、地砖铺设中运用平移原理，使图案无缝衔接</a:t>
            </a:r>
            <a:r>
              <a:rPr lang="en-US" altLang="zh-CN" sz="10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数学之美融入日常</a:t>
            </a:r>
            <a:endParaRPr lang="zh-CN" altLang="en-US" sz="1050" i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古韵新构：对称与平移的综合应用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综合应用：设计传统纹样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654175"/>
          </a:xfrm>
          <a:custGeom>
            <a:avLst/>
            <a:gdLst>
              <a:gd name="sw" fmla="*/ 1 w 17385"/>
              <a:gd name="sh" fmla="*/ 1 h 2604"/>
              <a:gd name="mins" fmla="min sw sh"/>
              <a:gd name="dsw" fmla="+- 0 sw mins"/>
              <a:gd name="dsh" fmla="+- 0 sh mins"/>
              <a:gd name="p0x0" fmla="*/ 180 w 17385"/>
              <a:gd name="p0y0" fmla="*/ 0 h 2604"/>
              <a:gd name="p0x1" fmla="*/ 17205 w 17385"/>
              <a:gd name="p0y1" fmla="*/ 0 h 2604"/>
              <a:gd name="p0x2" fmla="*/ 17304 w 17385"/>
              <a:gd name="p0y2" fmla="*/ 0 h 2604"/>
              <a:gd name="p0x3" fmla="*/ 17385 w 17385"/>
              <a:gd name="p0y3" fmla="*/ 80 h 2604"/>
              <a:gd name="p0x4" fmla="*/ 17385 w 17385"/>
              <a:gd name="p0y4" fmla="*/ 180 h 2604"/>
              <a:gd name="p0x5" fmla="*/ 17385 w 17385"/>
              <a:gd name="p0y5" fmla="*/ 2424 h 2604"/>
              <a:gd name="p0x6" fmla="*/ 17385 w 17385"/>
              <a:gd name="p0y6" fmla="*/ 2524 h 2604"/>
              <a:gd name="p0x7" fmla="*/ 17304 w 17385"/>
              <a:gd name="p0y7" fmla="*/ 2604 h 2604"/>
              <a:gd name="p0x8" fmla="*/ 17205 w 17385"/>
              <a:gd name="p0y8" fmla="*/ 2604 h 2604"/>
              <a:gd name="p0x9" fmla="*/ 180 w 17385"/>
              <a:gd name="p0y9" fmla="*/ 2604 h 2604"/>
              <a:gd name="p0x10" fmla="*/ 80 w 17385"/>
              <a:gd name="p0y10" fmla="*/ 2604 h 2604"/>
              <a:gd name="p0x11" fmla="*/ 0 w 17385"/>
              <a:gd name="p0y11" fmla="*/ 2524 h 2604"/>
              <a:gd name="p0x12" fmla="*/ 0 w 17385"/>
              <a:gd name="p0y12" fmla="*/ 2424 h 2604"/>
              <a:gd name="p0x13" fmla="*/ 0 w 17385"/>
              <a:gd name="p0y13" fmla="*/ 180 h 2604"/>
              <a:gd name="p0x14" fmla="*/ 0 w 17385"/>
              <a:gd name="p0y14" fmla="*/ 80 h 2604"/>
              <a:gd name="p0x15" fmla="*/ 80 w 17385"/>
              <a:gd name="p0y15" fmla="*/ 0 h 2604"/>
              <a:gd name="p0x16" fmla="*/ 180 w 1738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524424" y="1304925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设计思路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2101215" y="1757045"/>
            <a:ext cx="533400" cy="372110"/>
          </a:xfrm>
          <a:custGeom>
            <a:avLst/>
            <a:gdLst>
              <a:gd name="sw" fmla="*/ 1 w 840"/>
              <a:gd name="sh" fmla="*/ 1 h 585"/>
              <a:gd name="mins" fmla="min sw sh"/>
              <a:gd name="dsw" fmla="+- 0 sw mins"/>
              <a:gd name="dsh" fmla="+- 0 sh mins"/>
              <a:gd name="p0x0" fmla="*/ 420 w 840"/>
              <a:gd name="p0y0" fmla="*/ 0 h 585"/>
              <a:gd name="p0x1" fmla="*/ 651 w 840"/>
              <a:gd name="p0y1" fmla="*/ 0 h 585"/>
              <a:gd name="p0x2" fmla="*/ 840 w 840"/>
              <a:gd name="p0y2" fmla="*/ 131 h 585"/>
              <a:gd name="p0x3" fmla="*/ 840 w 840"/>
              <a:gd name="p0y3" fmla="*/ 292 h 585"/>
              <a:gd name="p0x4" fmla="*/ 840 w 840"/>
              <a:gd name="p0y4" fmla="*/ 454 h 585"/>
              <a:gd name="p0x5" fmla="*/ 651 w 840"/>
              <a:gd name="p0y5" fmla="*/ 585 h 585"/>
              <a:gd name="p0x6" fmla="*/ 420 w 840"/>
              <a:gd name="p0y6" fmla="*/ 585 h 585"/>
              <a:gd name="p0x7" fmla="*/ 188 w 840"/>
              <a:gd name="p0y7" fmla="*/ 585 h 585"/>
              <a:gd name="p0x8" fmla="*/ 0 w 840"/>
              <a:gd name="p0y8" fmla="*/ 454 h 585"/>
              <a:gd name="p0x9" fmla="*/ 0 w 840"/>
              <a:gd name="p0y9" fmla="*/ 292 h 585"/>
              <a:gd name="p0x10" fmla="*/ 0 w 840"/>
              <a:gd name="p0y10" fmla="*/ 131 h 585"/>
              <a:gd name="p0x11" fmla="*/ 188 w 840"/>
              <a:gd name="p0y11" fmla="*/ 0 h 585"/>
              <a:gd name="p0x12" fmla="*/ 420 w 840"/>
              <a:gd name="p0y12" fmla="*/ 0 h 58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2151907" y="176718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597000" y="2229926"/>
            <a:ext cx="15431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绘制基本纹样单元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768450" y="2413149"/>
            <a:ext cx="12002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创建核心图案元素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4079901" y="19605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5829300" y="1757045"/>
            <a:ext cx="533400" cy="372110"/>
          </a:xfrm>
          <a:custGeom>
            <a:avLst/>
            <a:gdLst>
              <a:gd name="sw" fmla="*/ 1 w 840"/>
              <a:gd name="sh" fmla="*/ 1 h 585"/>
              <a:gd name="mins" fmla="min sw sh"/>
              <a:gd name="dsw" fmla="+- 0 sw mins"/>
              <a:gd name="dsh" fmla="+- 0 sh mins"/>
              <a:gd name="p0x0" fmla="*/ 420 w 840"/>
              <a:gd name="p0y0" fmla="*/ 0 h 585"/>
              <a:gd name="p0x1" fmla="*/ 651 w 840"/>
              <a:gd name="p0y1" fmla="*/ 0 h 585"/>
              <a:gd name="p0x2" fmla="*/ 840 w 840"/>
              <a:gd name="p0y2" fmla="*/ 131 h 585"/>
              <a:gd name="p0x3" fmla="*/ 840 w 840"/>
              <a:gd name="p0y3" fmla="*/ 292 h 585"/>
              <a:gd name="p0x4" fmla="*/ 840 w 840"/>
              <a:gd name="p0y4" fmla="*/ 454 h 585"/>
              <a:gd name="p0x5" fmla="*/ 651 w 840"/>
              <a:gd name="p0y5" fmla="*/ 585 h 585"/>
              <a:gd name="p0x6" fmla="*/ 420 w 840"/>
              <a:gd name="p0y6" fmla="*/ 585 h 585"/>
              <a:gd name="p0x7" fmla="*/ 188 w 840"/>
              <a:gd name="p0y7" fmla="*/ 585 h 585"/>
              <a:gd name="p0x8" fmla="*/ 0 w 840"/>
              <a:gd name="p0y8" fmla="*/ 454 h 585"/>
              <a:gd name="p0x9" fmla="*/ 0 w 840"/>
              <a:gd name="p0y9" fmla="*/ 292 h 585"/>
              <a:gd name="p0x10" fmla="*/ 0 w 840"/>
              <a:gd name="p0y10" fmla="*/ 131 h 585"/>
              <a:gd name="p0x11" fmla="*/ 188 w 840"/>
              <a:gd name="p0y11" fmla="*/ 0 h 585"/>
              <a:gd name="p0x12" fmla="*/ 420 w 840"/>
              <a:gd name="p0y12" fmla="*/ 0 h 58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879383" y="176718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5410200" y="2229926"/>
            <a:ext cx="13716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利用轴对称生成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5495925" y="2413149"/>
            <a:ext cx="12002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生成对称部分图案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7807376" y="1960512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9556750" y="1757045"/>
            <a:ext cx="533400" cy="372110"/>
          </a:xfrm>
          <a:custGeom>
            <a:avLst/>
            <a:gdLst>
              <a:gd name="sw" fmla="*/ 1 w 840"/>
              <a:gd name="sh" fmla="*/ 1 h 585"/>
              <a:gd name="mins" fmla="min sw sh"/>
              <a:gd name="dsw" fmla="+- 0 sw mins"/>
              <a:gd name="dsh" fmla="+- 0 sh mins"/>
              <a:gd name="p0x0" fmla="*/ 420 w 840"/>
              <a:gd name="p0y0" fmla="*/ 0 h 585"/>
              <a:gd name="p0x1" fmla="*/ 651 w 840"/>
              <a:gd name="p0y1" fmla="*/ 0 h 585"/>
              <a:gd name="p0x2" fmla="*/ 840 w 840"/>
              <a:gd name="p0y2" fmla="*/ 131 h 585"/>
              <a:gd name="p0x3" fmla="*/ 840 w 840"/>
              <a:gd name="p0y3" fmla="*/ 292 h 585"/>
              <a:gd name="p0x4" fmla="*/ 840 w 840"/>
              <a:gd name="p0y4" fmla="*/ 454 h 585"/>
              <a:gd name="p0x5" fmla="*/ 651 w 840"/>
              <a:gd name="p0y5" fmla="*/ 585 h 585"/>
              <a:gd name="p0x6" fmla="*/ 420 w 840"/>
              <a:gd name="p0y6" fmla="*/ 585 h 585"/>
              <a:gd name="p0x7" fmla="*/ 188 w 840"/>
              <a:gd name="p0y7" fmla="*/ 585 h 585"/>
              <a:gd name="p0x8" fmla="*/ 0 w 840"/>
              <a:gd name="p0y8" fmla="*/ 454 h 585"/>
              <a:gd name="p0x9" fmla="*/ 0 w 840"/>
              <a:gd name="p0y9" fmla="*/ 292 h 585"/>
              <a:gd name="p0x10" fmla="*/ 0 w 840"/>
              <a:gd name="p0y10" fmla="*/ 131 h 585"/>
              <a:gd name="p0x11" fmla="*/ 188 w 840"/>
              <a:gd name="p0y11" fmla="*/ 0 h 585"/>
              <a:gd name="p0x12" fmla="*/ 420 w 840"/>
              <a:gd name="p0y12" fmla="*/ 0 h 58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606858" y="1767183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ctr"/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9051951" y="2229926"/>
            <a:ext cx="15431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利用平移形成连续</a:t>
            </a:r>
            <a:endParaRPr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9223401" y="2413149"/>
            <a:ext cx="1200226" cy="2295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构建完整装饰图案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575945" y="2963545"/>
            <a:ext cx="11039475" cy="2075180"/>
          </a:xfrm>
          <a:custGeom>
            <a:avLst/>
            <a:gdLst>
              <a:gd name="sw" fmla="*/ 1 w 17385"/>
              <a:gd name="sh" fmla="*/ 1 h 3268"/>
              <a:gd name="mins" fmla="min sw sh"/>
              <a:gd name="dsw" fmla="+- 0 sw mins"/>
              <a:gd name="dsh" fmla="+- 0 sh mins"/>
              <a:gd name="p0x0" fmla="*/ 180 w 17385"/>
              <a:gd name="p0y0" fmla="*/ 0 h 3268"/>
              <a:gd name="p0x1" fmla="*/ 17205 w 17385"/>
              <a:gd name="p0y1" fmla="*/ 0 h 3268"/>
              <a:gd name="p0x2" fmla="*/ 17304 w 17385"/>
              <a:gd name="p0y2" fmla="*/ 0 h 3268"/>
              <a:gd name="p0x3" fmla="*/ 17385 w 17385"/>
              <a:gd name="p0y3" fmla="*/ 80 h 3268"/>
              <a:gd name="p0x4" fmla="*/ 17385 w 17385"/>
              <a:gd name="p0y4" fmla="*/ 180 h 3268"/>
              <a:gd name="p0x5" fmla="*/ 17385 w 17385"/>
              <a:gd name="p0y5" fmla="*/ 3088 h 3268"/>
              <a:gd name="p0x6" fmla="*/ 17385 w 17385"/>
              <a:gd name="p0y6" fmla="*/ 3187 h 3268"/>
              <a:gd name="p0x7" fmla="*/ 17304 w 17385"/>
              <a:gd name="p0y7" fmla="*/ 3268 h 3268"/>
              <a:gd name="p0x8" fmla="*/ 17205 w 17385"/>
              <a:gd name="p0y8" fmla="*/ 3268 h 3268"/>
              <a:gd name="p0x9" fmla="*/ 180 w 17385"/>
              <a:gd name="p0y9" fmla="*/ 3268 h 3268"/>
              <a:gd name="p0x10" fmla="*/ 80 w 17385"/>
              <a:gd name="p0y10" fmla="*/ 3268 h 3268"/>
              <a:gd name="p0x11" fmla="*/ 0 w 17385"/>
              <a:gd name="p0y11" fmla="*/ 3187 h 3268"/>
              <a:gd name="p0x12" fmla="*/ 0 w 17385"/>
              <a:gd name="p0y12" fmla="*/ 3088 h 3268"/>
              <a:gd name="p0x13" fmla="*/ 0 w 17385"/>
              <a:gd name="p0y13" fmla="*/ 180 h 3268"/>
              <a:gd name="p0x14" fmla="*/ 0 w 17385"/>
              <a:gd name="p0y14" fmla="*/ 80 h 3268"/>
              <a:gd name="p0x15" fmla="*/ 80 w 17385"/>
              <a:gd name="p0y15" fmla="*/ 0 h 3268"/>
              <a:gd name="p0x16" fmla="*/ 180 w 17385"/>
              <a:gd name="p0y16" fmla="*/ 0 h 32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5295824" y="3159100"/>
            <a:ext cx="1600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典型纹样分析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771525" y="3573145"/>
            <a:ext cx="10648950" cy="350520"/>
            <a:chOff x="1215" y="5627"/>
            <a:chExt cx="16770" cy="552"/>
          </a:xfrm>
        </p:grpSpPr>
        <p:sp>
          <p:nvSpPr>
            <p:cNvPr id="22" name="任意多边形 21"/>
            <p:cNvSpPr/>
            <p:nvPr>
              <p:custDataLst>
                <p:tags r:id="rId20"/>
              </p:custDataLst>
            </p:nvPr>
          </p:nvSpPr>
          <p:spPr>
            <a:xfrm>
              <a:off x="1215" y="5627"/>
              <a:ext cx="16770" cy="552"/>
            </a:xfrm>
            <a:custGeom>
              <a:avLst/>
              <a:gdLst>
                <a:gd name="sw" fmla="*/ 1 w 16770"/>
                <a:gd name="sh" fmla="*/ 1 h 551"/>
                <a:gd name="mins" fmla="min sw sh"/>
                <a:gd name="dsw" fmla="+- 0 sw mins"/>
                <a:gd name="dsh" fmla="+- 0 sh mins"/>
                <a:gd name="p0x0" fmla="*/ 0 w 16770"/>
                <a:gd name="p0y0" fmla="*/ 0 h 551"/>
                <a:gd name="p0x1" fmla="*/ 16770 w 16770"/>
                <a:gd name="p0y1" fmla="*/ 0 h 551"/>
                <a:gd name="p0x2" fmla="*/ 16770 w 16770"/>
                <a:gd name="p0y2" fmla="*/ 551 h 551"/>
                <a:gd name="p0x3" fmla="*/ 0 w 16770"/>
                <a:gd name="p0y3" fmla="*/ 551 h 551"/>
                <a:gd name="p0x4" fmla="*/ 0 w 16770"/>
                <a:gd name="p0y4" fmla="*/ 0 h 55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1"/>
              </p:custDataLst>
            </p:nvPr>
          </p:nvSpPr>
          <p:spPr>
            <a:xfrm>
              <a:off x="1215" y="6164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71525" y="35718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49630" y="3634105"/>
            <a:ext cx="186055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266825" y="3617709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回纹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1724025" y="3567703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2066925" y="3617709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基本单元平移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3286125" y="3567703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3629025" y="3617709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形成连续回字纹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71525" y="4037965"/>
            <a:ext cx="10648950" cy="350520"/>
            <a:chOff x="1215" y="6359"/>
            <a:chExt cx="16770" cy="552"/>
          </a:xfrm>
        </p:grpSpPr>
        <p:sp>
          <p:nvSpPr>
            <p:cNvPr id="32" name="任意多边形 31"/>
            <p:cNvSpPr/>
            <p:nvPr>
              <p:custDataLst>
                <p:tags r:id="rId31"/>
              </p:custDataLst>
            </p:nvPr>
          </p:nvSpPr>
          <p:spPr>
            <a:xfrm>
              <a:off x="1215" y="6359"/>
              <a:ext cx="16770" cy="552"/>
            </a:xfrm>
            <a:custGeom>
              <a:avLst/>
              <a:gdLst>
                <a:gd name="sw" fmla="*/ 1 w 16770"/>
                <a:gd name="sh" fmla="*/ 1 h 551"/>
                <a:gd name="mins" fmla="min sw sh"/>
                <a:gd name="dsw" fmla="+- 0 sw mins"/>
                <a:gd name="dsh" fmla="+- 0 sh mins"/>
                <a:gd name="p0x0" fmla="*/ 0 w 16770"/>
                <a:gd name="p0y0" fmla="*/ 0 h 551"/>
                <a:gd name="p0x1" fmla="*/ 16770 w 16770"/>
                <a:gd name="p0y1" fmla="*/ 0 h 551"/>
                <a:gd name="p0x2" fmla="*/ 16770 w 16770"/>
                <a:gd name="p0y2" fmla="*/ 551 h 551"/>
                <a:gd name="p0x3" fmla="*/ 0 w 16770"/>
                <a:gd name="p0y3" fmla="*/ 551 h 551"/>
                <a:gd name="p0x4" fmla="*/ 0 w 16770"/>
                <a:gd name="p0y4" fmla="*/ 0 h 55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32"/>
              </p:custDataLst>
            </p:nvPr>
          </p:nvSpPr>
          <p:spPr>
            <a:xfrm>
              <a:off x="1215" y="6896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>
            <p:custDataLst>
              <p:tags r:id="rId33"/>
            </p:custDataLst>
          </p:nvPr>
        </p:nvSpPr>
        <p:spPr>
          <a:xfrm>
            <a:off x="771525" y="4036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823595" y="4098925"/>
            <a:ext cx="238125" cy="2139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37"/>
            </p:custDataLst>
          </p:nvPr>
        </p:nvSpPr>
        <p:spPr>
          <a:xfrm>
            <a:off x="1266825" y="4082501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云纹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8"/>
            </p:custDataLst>
          </p:nvPr>
        </p:nvSpPr>
        <p:spPr>
          <a:xfrm>
            <a:off x="1724025" y="403249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2066925" y="4082501"/>
            <a:ext cx="1524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基本单元轴对称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0"/>
            </p:custDataLst>
          </p:nvPr>
        </p:nvSpPr>
        <p:spPr>
          <a:xfrm>
            <a:off x="3476625" y="4032495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3819525" y="4082501"/>
            <a:ext cx="1333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形成对称云头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2"/>
            </p:custDataLst>
          </p:nvPr>
        </p:nvSpPr>
        <p:spPr>
          <a:xfrm>
            <a:off x="771525" y="45015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4259" t="-12407" r="-4259" b="-12407"/>
          <a:stretch>
            <a:fillRect/>
          </a:stretch>
        </p:blipFill>
        <p:spPr>
          <a:xfrm>
            <a:off x="849630" y="4563745"/>
            <a:ext cx="186055" cy="2139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6"/>
            </p:custDataLst>
          </p:nvPr>
        </p:nvSpPr>
        <p:spPr>
          <a:xfrm>
            <a:off x="1266825" y="4547292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窗棂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47"/>
            </p:custDataLst>
          </p:nvPr>
        </p:nvSpPr>
        <p:spPr>
          <a:xfrm>
            <a:off x="1724025" y="4497286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8"/>
            </p:custDataLst>
          </p:nvPr>
        </p:nvSpPr>
        <p:spPr>
          <a:xfrm>
            <a:off x="2066925" y="4547292"/>
            <a:ext cx="1452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平移组合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9"/>
            </p:custDataLst>
          </p:nvPr>
        </p:nvSpPr>
        <p:spPr>
          <a:xfrm>
            <a:off x="3405035" y="4497286"/>
            <a:ext cx="5334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1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文本框 47"/>
          <p:cNvSpPr txBox="1"/>
          <p:nvPr>
            <p:custDataLst>
              <p:tags r:id="rId50"/>
            </p:custDataLst>
          </p:nvPr>
        </p:nvSpPr>
        <p:spPr>
          <a:xfrm>
            <a:off x="3747935" y="4547292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形成复杂窗格图案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51"/>
            </p:custDataLst>
          </p:nvPr>
        </p:nvSpPr>
        <p:spPr>
          <a:xfrm>
            <a:off x="575945" y="5238750"/>
            <a:ext cx="11039475" cy="1233170"/>
          </a:xfrm>
          <a:custGeom>
            <a:avLst/>
            <a:gdLst>
              <a:gd name="sw" fmla="*/ 1 w 17385"/>
              <a:gd name="sh" fmla="*/ 1 h 1941"/>
              <a:gd name="mins" fmla="min sw sh"/>
              <a:gd name="dsw" fmla="+- 0 sw mins"/>
              <a:gd name="dsh" fmla="+- 0 sh mins"/>
              <a:gd name="p0x0" fmla="*/ 180 w 17385"/>
              <a:gd name="p0y0" fmla="*/ 0 h 1941"/>
              <a:gd name="p0x1" fmla="*/ 17205 w 17385"/>
              <a:gd name="p0y1" fmla="*/ 0 h 1941"/>
              <a:gd name="p0x2" fmla="*/ 17304 w 17385"/>
              <a:gd name="p0y2" fmla="*/ 0 h 1941"/>
              <a:gd name="p0x3" fmla="*/ 17385 w 17385"/>
              <a:gd name="p0y3" fmla="*/ 80 h 1941"/>
              <a:gd name="p0x4" fmla="*/ 17385 w 17385"/>
              <a:gd name="p0y4" fmla="*/ 180 h 1941"/>
              <a:gd name="p0x5" fmla="*/ 17385 w 17385"/>
              <a:gd name="p0y5" fmla="*/ 1761 h 1941"/>
              <a:gd name="p0x6" fmla="*/ 17385 w 17385"/>
              <a:gd name="p0y6" fmla="*/ 1861 h 1941"/>
              <a:gd name="p0x7" fmla="*/ 17304 w 17385"/>
              <a:gd name="p0y7" fmla="*/ 1941 h 1941"/>
              <a:gd name="p0x8" fmla="*/ 17205 w 17385"/>
              <a:gd name="p0y8" fmla="*/ 1941 h 1941"/>
              <a:gd name="p0x9" fmla="*/ 180 w 17385"/>
              <a:gd name="p0y9" fmla="*/ 1941 h 1941"/>
              <a:gd name="p0x10" fmla="*/ 80 w 17385"/>
              <a:gd name="p0y10" fmla="*/ 1941 h 1941"/>
              <a:gd name="p0x11" fmla="*/ 0 w 17385"/>
              <a:gd name="p0y11" fmla="*/ 1861 h 1941"/>
              <a:gd name="p0x12" fmla="*/ 0 w 17385"/>
              <a:gd name="p0y12" fmla="*/ 1761 h 1941"/>
              <a:gd name="p0x13" fmla="*/ 0 w 17385"/>
              <a:gd name="p0y13" fmla="*/ 180 h 1941"/>
              <a:gd name="p0x14" fmla="*/ 0 w 17385"/>
              <a:gd name="p0y14" fmla="*/ 80 h 1941"/>
              <a:gd name="p0x15" fmla="*/ 80 w 17385"/>
              <a:gd name="p0y15" fmla="*/ 0 h 1941"/>
              <a:gd name="p0x16" fmla="*/ 180 w 17385"/>
              <a:gd name="p0y16" fmla="*/ 0 h 19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52"/>
            </p:custDataLst>
          </p:nvPr>
        </p:nvSpPr>
        <p:spPr>
          <a:xfrm>
            <a:off x="3238500" y="5645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3324225" y="5727065"/>
            <a:ext cx="247650" cy="252095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56"/>
            </p:custDataLst>
          </p:nvPr>
        </p:nvSpPr>
        <p:spPr>
          <a:xfrm>
            <a:off x="3810000" y="5526157"/>
            <a:ext cx="5143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实践任务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文本框 52"/>
          <p:cNvSpPr txBox="1"/>
          <p:nvPr>
            <p:custDataLst>
              <p:tags r:id="rId57"/>
            </p:custDataLst>
          </p:nvPr>
        </p:nvSpPr>
        <p:spPr>
          <a:xfrm>
            <a:off x="3810000" y="5850960"/>
            <a:ext cx="552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>
                    <a:alpha val="95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用轴对称和平移知识，设计一幅具有传统文化风格的装饰图案</a:t>
            </a:r>
            <a:endParaRPr sz="1500">
              <a:solidFill>
                <a:srgbClr val="FFFFFF">
                  <a:alpha val="95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欣赏与创造：数学美的传承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"/>
            </p:custDataLst>
          </p:nvPr>
        </p:nvSpPr>
        <p:spPr>
          <a:xfrm>
            <a:off x="5848350" y="10128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13" t="-7143" r="-1613" b="-7143"/>
          <a:stretch>
            <a:fillRect/>
          </a:stretch>
        </p:blipFill>
        <p:spPr>
          <a:xfrm>
            <a:off x="5943600" y="1108075"/>
            <a:ext cx="304800" cy="3048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6"/>
            </p:custDataLst>
          </p:nvPr>
        </p:nvSpPr>
        <p:spPr>
          <a:xfrm>
            <a:off x="5552999" y="1570177"/>
            <a:ext cx="12669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核心素养提升</a:t>
            </a:r>
            <a:endParaRPr sz="1425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575945" y="101790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771525" y="149796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788035" y="1526540"/>
            <a:ext cx="28067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2"/>
            </p:custDataLst>
          </p:nvPr>
        </p:nvSpPr>
        <p:spPr>
          <a:xfrm>
            <a:off x="1162050" y="1569958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感性之美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3"/>
            </p:custDataLst>
          </p:nvPr>
        </p:nvSpPr>
        <p:spPr>
          <a:xfrm>
            <a:off x="771525" y="1880978"/>
            <a:ext cx="276604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古人凭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直觉与经验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创造对称纹样，在器物与建筑中沉淀审美智慧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75945" y="290258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5"/>
            </p:custDataLst>
          </p:nvPr>
        </p:nvSpPr>
        <p:spPr>
          <a:xfrm>
            <a:off x="771525" y="33826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228" t="-3067" r="-1228" b="-3067"/>
          <a:stretch>
            <a:fillRect/>
          </a:stretch>
        </p:blipFill>
        <p:spPr>
          <a:xfrm>
            <a:off x="835660" y="3411220"/>
            <a:ext cx="18542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9"/>
            </p:custDataLst>
          </p:nvPr>
        </p:nvSpPr>
        <p:spPr>
          <a:xfrm>
            <a:off x="1162050" y="3454641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理性之美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20"/>
            </p:custDataLst>
          </p:nvPr>
        </p:nvSpPr>
        <p:spPr>
          <a:xfrm>
            <a:off x="771525" y="3765661"/>
            <a:ext cx="276604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今人用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数学语言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精确描述变换规律，让美有了可传承的密码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21"/>
            </p:custDataLst>
          </p:nvPr>
        </p:nvSpPr>
        <p:spPr>
          <a:xfrm>
            <a:off x="575945" y="478726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22"/>
            </p:custDataLst>
          </p:nvPr>
        </p:nvSpPr>
        <p:spPr>
          <a:xfrm>
            <a:off x="771525" y="53511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04545" y="537972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6"/>
            </p:custDataLst>
          </p:nvPr>
        </p:nvSpPr>
        <p:spPr>
          <a:xfrm>
            <a:off x="1162050" y="5422668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传承新生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7"/>
            </p:custDataLst>
          </p:nvPr>
        </p:nvSpPr>
        <p:spPr>
          <a:xfrm>
            <a:off x="771525" y="5733688"/>
            <a:ext cx="2883694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感性美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理性美</a:t>
            </a:r>
            <a:r>
              <a:rPr lang="en-US" altLang="zh-CN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数学让传统焕发新生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3989705" y="2016760"/>
            <a:ext cx="4211955" cy="1351915"/>
          </a:xfrm>
          <a:custGeom>
            <a:avLst/>
            <a:gdLst>
              <a:gd name="sw" fmla="*/ 1 w 6633"/>
              <a:gd name="sh" fmla="*/ 1 h 2128"/>
              <a:gd name="mins" fmla="min sw sh"/>
              <a:gd name="dsw" fmla="+- 0 sw mins"/>
              <a:gd name="dsh" fmla="+- 0 sh mins"/>
              <a:gd name="p0x0" fmla="*/ 180 w 6633"/>
              <a:gd name="p0y0" fmla="*/ 0 h 2128"/>
              <a:gd name="p0x1" fmla="*/ 6453 w 6633"/>
              <a:gd name="p0y1" fmla="*/ 0 h 2128"/>
              <a:gd name="p0x2" fmla="*/ 6552 w 6633"/>
              <a:gd name="p0y2" fmla="*/ 0 h 2128"/>
              <a:gd name="p0x3" fmla="*/ 6633 w 6633"/>
              <a:gd name="p0y3" fmla="*/ 80 h 2128"/>
              <a:gd name="p0x4" fmla="*/ 6633 w 6633"/>
              <a:gd name="p0y4" fmla="*/ 180 h 2128"/>
              <a:gd name="p0x5" fmla="*/ 6633 w 6633"/>
              <a:gd name="p0y5" fmla="*/ 1948 h 2128"/>
              <a:gd name="p0x6" fmla="*/ 6633 w 6633"/>
              <a:gd name="p0y6" fmla="*/ 2047 h 2128"/>
              <a:gd name="p0x7" fmla="*/ 6552 w 6633"/>
              <a:gd name="p0y7" fmla="*/ 2128 h 2128"/>
              <a:gd name="p0x8" fmla="*/ 6453 w 6633"/>
              <a:gd name="p0y8" fmla="*/ 2128 h 2128"/>
              <a:gd name="p0x9" fmla="*/ 180 w 6633"/>
              <a:gd name="p0y9" fmla="*/ 2128 h 2128"/>
              <a:gd name="p0x10" fmla="*/ 80 w 6633"/>
              <a:gd name="p0y10" fmla="*/ 2128 h 2128"/>
              <a:gd name="p0x11" fmla="*/ 0 w 6633"/>
              <a:gd name="p0y11" fmla="*/ 2047 h 2128"/>
              <a:gd name="p0x12" fmla="*/ 0 w 6633"/>
              <a:gd name="p0y12" fmla="*/ 1948 h 2128"/>
              <a:gd name="p0x13" fmla="*/ 0 w 6633"/>
              <a:gd name="p0y13" fmla="*/ 180 h 2128"/>
              <a:gd name="p0x14" fmla="*/ 0 w 6633"/>
              <a:gd name="p0y14" fmla="*/ 80 h 2128"/>
              <a:gd name="p0x15" fmla="*/ 80 w 6633"/>
              <a:gd name="p0y15" fmla="*/ 0 h 2128"/>
              <a:gd name="p0x16" fmla="*/ 180 w 6633"/>
              <a:gd name="p0y16" fmla="*/ 0 h 2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4184650" y="241427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4218305" y="2442845"/>
            <a:ext cx="247650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4575791" y="2485911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空间观念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4185266" y="2796930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理解图形变换的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几何本质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，建立三维与平面的思维桥梁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5"/>
            </p:custDataLst>
          </p:nvPr>
        </p:nvSpPr>
        <p:spPr>
          <a:xfrm>
            <a:off x="3989705" y="3568700"/>
            <a:ext cx="4211955" cy="1351280"/>
          </a:xfrm>
          <a:custGeom>
            <a:avLst/>
            <a:gdLst>
              <a:gd name="sw" fmla="*/ 1 w 6633"/>
              <a:gd name="sh" fmla="*/ 1 h 2128"/>
              <a:gd name="mins" fmla="min sw sh"/>
              <a:gd name="dsw" fmla="+- 0 sw mins"/>
              <a:gd name="dsh" fmla="+- 0 sh mins"/>
              <a:gd name="p0x0" fmla="*/ 180 w 6633"/>
              <a:gd name="p0y0" fmla="*/ 0 h 2128"/>
              <a:gd name="p0x1" fmla="*/ 6453 w 6633"/>
              <a:gd name="p0y1" fmla="*/ 0 h 2128"/>
              <a:gd name="p0x2" fmla="*/ 6552 w 6633"/>
              <a:gd name="p0y2" fmla="*/ 0 h 2128"/>
              <a:gd name="p0x3" fmla="*/ 6633 w 6633"/>
              <a:gd name="p0y3" fmla="*/ 80 h 2128"/>
              <a:gd name="p0x4" fmla="*/ 6633 w 6633"/>
              <a:gd name="p0y4" fmla="*/ 180 h 2128"/>
              <a:gd name="p0x5" fmla="*/ 6633 w 6633"/>
              <a:gd name="p0y5" fmla="*/ 1948 h 2128"/>
              <a:gd name="p0x6" fmla="*/ 6633 w 6633"/>
              <a:gd name="p0y6" fmla="*/ 2047 h 2128"/>
              <a:gd name="p0x7" fmla="*/ 6552 w 6633"/>
              <a:gd name="p0y7" fmla="*/ 2128 h 2128"/>
              <a:gd name="p0x8" fmla="*/ 6453 w 6633"/>
              <a:gd name="p0y8" fmla="*/ 2128 h 2128"/>
              <a:gd name="p0x9" fmla="*/ 180 w 6633"/>
              <a:gd name="p0y9" fmla="*/ 2128 h 2128"/>
              <a:gd name="p0x10" fmla="*/ 80 w 6633"/>
              <a:gd name="p0y10" fmla="*/ 2128 h 2128"/>
              <a:gd name="p0x11" fmla="*/ 0 w 6633"/>
              <a:gd name="p0y11" fmla="*/ 2047 h 2128"/>
              <a:gd name="p0x12" fmla="*/ 0 w 6633"/>
              <a:gd name="p0y12" fmla="*/ 1948 h 2128"/>
              <a:gd name="p0x13" fmla="*/ 0 w 6633"/>
              <a:gd name="p0y13" fmla="*/ 180 h 2128"/>
              <a:gd name="p0x14" fmla="*/ 0 w 6633"/>
              <a:gd name="p0y14" fmla="*/ 80 h 2128"/>
              <a:gd name="p0x15" fmla="*/ 80 w 6633"/>
              <a:gd name="p0y15" fmla="*/ 0 h 2128"/>
              <a:gd name="p0x16" fmla="*/ 180 w 6633"/>
              <a:gd name="p0y16" fmla="*/ 0 h 2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4184650" y="39655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218305" y="3994150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40"/>
            </p:custDataLst>
          </p:nvPr>
        </p:nvSpPr>
        <p:spPr>
          <a:xfrm>
            <a:off x="4575791" y="4037524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审美意识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4185266" y="4348543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发现数学中的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对称与秩序之美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，培养跨学科审美眼光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2"/>
            </p:custDataLst>
          </p:nvPr>
        </p:nvSpPr>
        <p:spPr>
          <a:xfrm>
            <a:off x="3989705" y="5120005"/>
            <a:ext cx="4211955" cy="1351915"/>
          </a:xfrm>
          <a:custGeom>
            <a:avLst/>
            <a:gdLst>
              <a:gd name="sw" fmla="*/ 1 w 6633"/>
              <a:gd name="sh" fmla="*/ 1 h 2128"/>
              <a:gd name="mins" fmla="min sw sh"/>
              <a:gd name="dsw" fmla="+- 0 sw mins"/>
              <a:gd name="dsh" fmla="+- 0 sh mins"/>
              <a:gd name="p0x0" fmla="*/ 180 w 6633"/>
              <a:gd name="p0y0" fmla="*/ 0 h 2128"/>
              <a:gd name="p0x1" fmla="*/ 6453 w 6633"/>
              <a:gd name="p0y1" fmla="*/ 0 h 2128"/>
              <a:gd name="p0x2" fmla="*/ 6552 w 6633"/>
              <a:gd name="p0y2" fmla="*/ 0 h 2128"/>
              <a:gd name="p0x3" fmla="*/ 6633 w 6633"/>
              <a:gd name="p0y3" fmla="*/ 80 h 2128"/>
              <a:gd name="p0x4" fmla="*/ 6633 w 6633"/>
              <a:gd name="p0y4" fmla="*/ 180 h 2128"/>
              <a:gd name="p0x5" fmla="*/ 6633 w 6633"/>
              <a:gd name="p0y5" fmla="*/ 1948 h 2128"/>
              <a:gd name="p0x6" fmla="*/ 6633 w 6633"/>
              <a:gd name="p0y6" fmla="*/ 2047 h 2128"/>
              <a:gd name="p0x7" fmla="*/ 6552 w 6633"/>
              <a:gd name="p0y7" fmla="*/ 2128 h 2128"/>
              <a:gd name="p0x8" fmla="*/ 6453 w 6633"/>
              <a:gd name="p0y8" fmla="*/ 2128 h 2128"/>
              <a:gd name="p0x9" fmla="*/ 180 w 6633"/>
              <a:gd name="p0y9" fmla="*/ 2128 h 2128"/>
              <a:gd name="p0x10" fmla="*/ 80 w 6633"/>
              <a:gd name="p0y10" fmla="*/ 2128 h 2128"/>
              <a:gd name="p0x11" fmla="*/ 0 w 6633"/>
              <a:gd name="p0y11" fmla="*/ 2047 h 2128"/>
              <a:gd name="p0x12" fmla="*/ 0 w 6633"/>
              <a:gd name="p0y12" fmla="*/ 1948 h 2128"/>
              <a:gd name="p0x13" fmla="*/ 0 w 6633"/>
              <a:gd name="p0y13" fmla="*/ 180 h 2128"/>
              <a:gd name="p0x14" fmla="*/ 0 w 6633"/>
              <a:gd name="p0y14" fmla="*/ 80 h 2128"/>
              <a:gd name="p0x15" fmla="*/ 80 w 6633"/>
              <a:gd name="p0y15" fmla="*/ 0 h 2128"/>
              <a:gd name="p0x16" fmla="*/ 180 w 6633"/>
              <a:gd name="p0y16" fmla="*/ 0 h 212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4184650" y="551751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1228" t="-897" r="-1228" b="-897"/>
          <a:stretch>
            <a:fillRect/>
          </a:stretch>
        </p:blipFill>
        <p:spPr>
          <a:xfrm>
            <a:off x="4249420" y="5546090"/>
            <a:ext cx="185420" cy="2520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4575791" y="5589127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创新思维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4185266" y="5900147"/>
            <a:ext cx="382145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数学方法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创造新的图案设计，实现从欣赏到创造的跃迁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9"/>
            </p:custDataLst>
          </p:nvPr>
        </p:nvSpPr>
        <p:spPr>
          <a:xfrm>
            <a:off x="8458835" y="101790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50"/>
            </p:custDataLst>
          </p:nvPr>
        </p:nvSpPr>
        <p:spPr>
          <a:xfrm>
            <a:off x="8654415" y="158178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687435" y="1610360"/>
            <a:ext cx="247650" cy="2520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4"/>
            </p:custDataLst>
          </p:nvPr>
        </p:nvSpPr>
        <p:spPr>
          <a:xfrm>
            <a:off x="9044959" y="1653302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古今桥梁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5"/>
            </p:custDataLst>
          </p:nvPr>
        </p:nvSpPr>
        <p:spPr>
          <a:xfrm>
            <a:off x="8654434" y="1964322"/>
            <a:ext cx="2800503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数学成为连接传统智慧与现代创新的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通用语言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6"/>
            </p:custDataLst>
          </p:nvPr>
        </p:nvSpPr>
        <p:spPr>
          <a:xfrm>
            <a:off x="8458835" y="290258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57"/>
            </p:custDataLst>
          </p:nvPr>
        </p:nvSpPr>
        <p:spPr>
          <a:xfrm>
            <a:off x="8654415" y="33826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473" t="-38444" r="-2473" b="-38444"/>
          <a:stretch>
            <a:fillRect/>
          </a:stretch>
        </p:blipFill>
        <p:spPr>
          <a:xfrm>
            <a:off x="8656320" y="3411220"/>
            <a:ext cx="309880" cy="25273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1"/>
            </p:custDataLst>
          </p:nvPr>
        </p:nvSpPr>
        <p:spPr>
          <a:xfrm>
            <a:off x="9044959" y="3454641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无限可能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2"/>
            </p:custDataLst>
          </p:nvPr>
        </p:nvSpPr>
        <p:spPr>
          <a:xfrm>
            <a:off x="8654434" y="3765661"/>
            <a:ext cx="276604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掌握变换规律，即可在数字世界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无限创造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传统之美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63"/>
            </p:custDataLst>
          </p:nvPr>
        </p:nvSpPr>
        <p:spPr>
          <a:xfrm>
            <a:off x="8458835" y="4787265"/>
            <a:ext cx="3156585" cy="1684655"/>
          </a:xfrm>
          <a:custGeom>
            <a:avLst/>
            <a:gdLst>
              <a:gd name="sw" fmla="*/ 1 w 4970"/>
              <a:gd name="sh" fmla="*/ 1 h 2653"/>
              <a:gd name="mins" fmla="min sw sh"/>
              <a:gd name="dsw" fmla="+- 0 sw mins"/>
              <a:gd name="dsh" fmla="+- 0 sh mins"/>
              <a:gd name="p0x0" fmla="*/ 180 w 4970"/>
              <a:gd name="p0y0" fmla="*/ 0 h 2653"/>
              <a:gd name="p0x1" fmla="*/ 4790 w 4970"/>
              <a:gd name="p0y1" fmla="*/ 0 h 2653"/>
              <a:gd name="p0x2" fmla="*/ 4890 w 4970"/>
              <a:gd name="p0y2" fmla="*/ 0 h 2653"/>
              <a:gd name="p0x3" fmla="*/ 4970 w 4970"/>
              <a:gd name="p0y3" fmla="*/ 80 h 2653"/>
              <a:gd name="p0x4" fmla="*/ 4970 w 4970"/>
              <a:gd name="p0y4" fmla="*/ 180 h 2653"/>
              <a:gd name="p0x5" fmla="*/ 4970 w 4970"/>
              <a:gd name="p0y5" fmla="*/ 2473 h 2653"/>
              <a:gd name="p0x6" fmla="*/ 4970 w 4970"/>
              <a:gd name="p0y6" fmla="*/ 2572 h 2653"/>
              <a:gd name="p0x7" fmla="*/ 4890 w 4970"/>
              <a:gd name="p0y7" fmla="*/ 2653 h 2653"/>
              <a:gd name="p0x8" fmla="*/ 4790 w 4970"/>
              <a:gd name="p0y8" fmla="*/ 2653 h 2653"/>
              <a:gd name="p0x9" fmla="*/ 180 w 4970"/>
              <a:gd name="p0y9" fmla="*/ 2653 h 2653"/>
              <a:gd name="p0x10" fmla="*/ 80 w 4970"/>
              <a:gd name="p0y10" fmla="*/ 2653 h 2653"/>
              <a:gd name="p0x11" fmla="*/ 0 w 4970"/>
              <a:gd name="p0y11" fmla="*/ 2572 h 2653"/>
              <a:gd name="p0x12" fmla="*/ 0 w 4970"/>
              <a:gd name="p0y12" fmla="*/ 2473 h 2653"/>
              <a:gd name="p0x13" fmla="*/ 0 w 4970"/>
              <a:gd name="p0y13" fmla="*/ 180 h 2653"/>
              <a:gd name="p0x14" fmla="*/ 0 w 4970"/>
              <a:gd name="p0y14" fmla="*/ 80 h 2653"/>
              <a:gd name="p0x15" fmla="*/ 80 w 4970"/>
              <a:gd name="p0y15" fmla="*/ 0 h 2653"/>
              <a:gd name="p0x16" fmla="*/ 180 w 4970"/>
              <a:gd name="p0y16" fmla="*/ 0 h 26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>
            <p:custDataLst>
              <p:tags r:id="rId64"/>
            </p:custDataLst>
          </p:nvPr>
        </p:nvSpPr>
        <p:spPr>
          <a:xfrm>
            <a:off x="8654415" y="526732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rcRect l="-2619" t="-10303" r="-2619" b="-10303"/>
          <a:stretch>
            <a:fillRect/>
          </a:stretch>
        </p:blipFill>
        <p:spPr>
          <a:xfrm>
            <a:off x="8670925" y="5295900"/>
            <a:ext cx="280670" cy="25273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68"/>
            </p:custDataLst>
          </p:nvPr>
        </p:nvSpPr>
        <p:spPr>
          <a:xfrm>
            <a:off x="9044959" y="5339324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学以致用</a:t>
            </a:r>
            <a:endParaRPr sz="105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69"/>
            </p:custDataLst>
          </p:nvPr>
        </p:nvSpPr>
        <p:spPr>
          <a:xfrm>
            <a:off x="8654434" y="5650344"/>
            <a:ext cx="2766041" cy="3495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将课堂所学转化为</a:t>
            </a:r>
            <a:r>
              <a:rPr sz="105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真实的设计能力</a:t>
            </a:r>
            <a:r>
              <a:rPr sz="10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，让数学之美走进生活</a:t>
            </a:r>
            <a:endParaRPr sz="10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77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8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8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8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8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8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85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86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1602</Words>
  <Application>WPS 演示</Application>
  <PresentationFormat>宽屏</PresentationFormat>
  <Paragraphs>328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楷体</vt:lpstr>
      <vt:lpstr>微软雅黑</vt:lpstr>
      <vt:lpstr>Office 主题​​</vt:lpstr>
      <vt:lpstr>轴对称和平移·从古建纹样到图形变换</vt:lpstr>
      <vt:lpstr>中正之美：轴对称图形的概念与性质</vt:lpstr>
      <vt:lpstr>PowerPoint 演示文稿</vt:lpstr>
      <vt:lpstr>PowerPoint 演示文稿</vt:lpstr>
      <vt:lpstr>PowerPoint 演示文稿</vt:lpstr>
      <vt:lpstr>移形换影：平移变换的概念与特征</vt:lpstr>
      <vt:lpstr>PowerPoint 演示文稿</vt:lpstr>
      <vt:lpstr>PowerPoint 演示文稿</vt:lpstr>
      <vt:lpstr>PowerPoint 演示文稿</vt:lpstr>
      <vt:lpstr>古韵新构：对称与平移的综合应用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