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59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15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image" Target="../media/image11.svg"/><Relationship Id="rId27" Type="http://schemas.openxmlformats.org/officeDocument/2006/relationships/image" Target="../media/image10.png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tags" Target="../tags/tag122.xml"/><Relationship Id="rId7" Type="http://schemas.openxmlformats.org/officeDocument/2006/relationships/tags" Target="../tags/tag12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tags" Target="../tags/tag120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44.xml"/><Relationship Id="rId37" Type="http://schemas.openxmlformats.org/officeDocument/2006/relationships/tags" Target="../tags/tag143.xml"/><Relationship Id="rId36" Type="http://schemas.openxmlformats.org/officeDocument/2006/relationships/image" Target="../media/image19.svg"/><Relationship Id="rId35" Type="http://schemas.openxmlformats.org/officeDocument/2006/relationships/image" Target="../media/image18.png"/><Relationship Id="rId34" Type="http://schemas.openxmlformats.org/officeDocument/2006/relationships/tags" Target="../tags/tag142.xml"/><Relationship Id="rId33" Type="http://schemas.openxmlformats.org/officeDocument/2006/relationships/tags" Target="../tags/tag141.xml"/><Relationship Id="rId32" Type="http://schemas.openxmlformats.org/officeDocument/2006/relationships/tags" Target="../tags/tag140.xml"/><Relationship Id="rId31" Type="http://schemas.openxmlformats.org/officeDocument/2006/relationships/tags" Target="../tags/tag139.xml"/><Relationship Id="rId30" Type="http://schemas.openxmlformats.org/officeDocument/2006/relationships/tags" Target="../tags/tag138.xml"/><Relationship Id="rId3" Type="http://schemas.openxmlformats.org/officeDocument/2006/relationships/tags" Target="../tags/tag119.xml"/><Relationship Id="rId29" Type="http://schemas.openxmlformats.org/officeDocument/2006/relationships/tags" Target="../tags/tag137.xml"/><Relationship Id="rId28" Type="http://schemas.openxmlformats.org/officeDocument/2006/relationships/tags" Target="../tags/tag136.xml"/><Relationship Id="rId27" Type="http://schemas.openxmlformats.org/officeDocument/2006/relationships/image" Target="../media/image11.svg"/><Relationship Id="rId26" Type="http://schemas.openxmlformats.org/officeDocument/2006/relationships/image" Target="../media/image10.png"/><Relationship Id="rId25" Type="http://schemas.openxmlformats.org/officeDocument/2006/relationships/tags" Target="../tags/tag135.xml"/><Relationship Id="rId24" Type="http://schemas.openxmlformats.org/officeDocument/2006/relationships/tags" Target="../tags/tag134.xml"/><Relationship Id="rId23" Type="http://schemas.openxmlformats.org/officeDocument/2006/relationships/tags" Target="../tags/tag133.xml"/><Relationship Id="rId22" Type="http://schemas.openxmlformats.org/officeDocument/2006/relationships/tags" Target="../tags/tag132.xml"/><Relationship Id="rId21" Type="http://schemas.openxmlformats.org/officeDocument/2006/relationships/tags" Target="../tags/tag131.xml"/><Relationship Id="rId20" Type="http://schemas.openxmlformats.org/officeDocument/2006/relationships/image" Target="../media/image17.svg"/><Relationship Id="rId2" Type="http://schemas.openxmlformats.org/officeDocument/2006/relationships/tags" Target="../tags/tag118.xml"/><Relationship Id="rId19" Type="http://schemas.openxmlformats.org/officeDocument/2006/relationships/image" Target="../media/image16.png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image" Target="../media/image15.svg"/><Relationship Id="rId12" Type="http://schemas.openxmlformats.org/officeDocument/2006/relationships/image" Target="../media/image14.png"/><Relationship Id="rId11" Type="http://schemas.openxmlformats.org/officeDocument/2006/relationships/tags" Target="../tags/tag125.xml"/><Relationship Id="rId10" Type="http://schemas.openxmlformats.org/officeDocument/2006/relationships/tags" Target="../tags/tag124.xml"/><Relationship Id="rId1" Type="http://schemas.openxmlformats.org/officeDocument/2006/relationships/tags" Target="../tags/tag11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image" Target="../media/image11.svg"/><Relationship Id="rId6" Type="http://schemas.openxmlformats.org/officeDocument/2006/relationships/image" Target="../media/image10.png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tags" Target="../tags/tag14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94.xml"/><Relationship Id="rId36" Type="http://schemas.openxmlformats.org/officeDocument/2006/relationships/tags" Target="../tags/tag193.xml"/><Relationship Id="rId35" Type="http://schemas.openxmlformats.org/officeDocument/2006/relationships/tags" Target="../tags/tag192.xml"/><Relationship Id="rId34" Type="http://schemas.openxmlformats.org/officeDocument/2006/relationships/tags" Target="../tags/tag191.xml"/><Relationship Id="rId33" Type="http://schemas.openxmlformats.org/officeDocument/2006/relationships/image" Target="../media/image25.svg"/><Relationship Id="rId32" Type="http://schemas.openxmlformats.org/officeDocument/2006/relationships/image" Target="../media/image24.png"/><Relationship Id="rId31" Type="http://schemas.openxmlformats.org/officeDocument/2006/relationships/tags" Target="../tags/tag190.xml"/><Relationship Id="rId30" Type="http://schemas.openxmlformats.org/officeDocument/2006/relationships/tags" Target="../tags/tag189.xml"/><Relationship Id="rId3" Type="http://schemas.openxmlformats.org/officeDocument/2006/relationships/tags" Target="../tags/tag164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tags" Target="../tags/tag163.xml"/><Relationship Id="rId19" Type="http://schemas.openxmlformats.org/officeDocument/2006/relationships/tags" Target="../tags/tag178.xml"/><Relationship Id="rId18" Type="http://schemas.openxmlformats.org/officeDocument/2006/relationships/image" Target="../media/image23.svg"/><Relationship Id="rId17" Type="http://schemas.openxmlformats.org/officeDocument/2006/relationships/image" Target="../media/image22.png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tags" Target="../tags/tag201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200.xml"/><Relationship Id="rId29" Type="http://schemas.openxmlformats.org/officeDocument/2006/relationships/tags" Target="../tags/tag220.xml"/><Relationship Id="rId28" Type="http://schemas.openxmlformats.org/officeDocument/2006/relationships/tags" Target="../tags/tag219.xml"/><Relationship Id="rId27" Type="http://schemas.openxmlformats.org/officeDocument/2006/relationships/tags" Target="../tags/tag218.xml"/><Relationship Id="rId26" Type="http://schemas.openxmlformats.org/officeDocument/2006/relationships/tags" Target="../tags/tag217.xml"/><Relationship Id="rId25" Type="http://schemas.openxmlformats.org/officeDocument/2006/relationships/image" Target="../media/image31.svg"/><Relationship Id="rId24" Type="http://schemas.openxmlformats.org/officeDocument/2006/relationships/image" Target="../media/image30.png"/><Relationship Id="rId23" Type="http://schemas.openxmlformats.org/officeDocument/2006/relationships/tags" Target="../tags/tag216.xml"/><Relationship Id="rId22" Type="http://schemas.openxmlformats.org/officeDocument/2006/relationships/tags" Target="../tags/tag215.xml"/><Relationship Id="rId21" Type="http://schemas.openxmlformats.org/officeDocument/2006/relationships/tags" Target="../tags/tag214.xml"/><Relationship Id="rId20" Type="http://schemas.openxmlformats.org/officeDocument/2006/relationships/tags" Target="../tags/tag213.xml"/><Relationship Id="rId2" Type="http://schemas.openxmlformats.org/officeDocument/2006/relationships/tags" Target="../tags/tag199.xml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image" Target="../media/image29.svg"/><Relationship Id="rId13" Type="http://schemas.openxmlformats.org/officeDocument/2006/relationships/image" Target="../media/image28.png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tags" Target="../tags/tag19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0" Type="http://schemas.openxmlformats.org/officeDocument/2006/relationships/slideLayout" Target="../slideLayouts/slideLayout6.xml"/><Relationship Id="rId6" Type="http://schemas.openxmlformats.org/officeDocument/2006/relationships/image" Target="../media/image33.svg"/><Relationship Id="rId59" Type="http://schemas.openxmlformats.org/officeDocument/2006/relationships/tags" Target="../tags/tag265.xml"/><Relationship Id="rId58" Type="http://schemas.openxmlformats.org/officeDocument/2006/relationships/tags" Target="../tags/tag264.xml"/><Relationship Id="rId57" Type="http://schemas.openxmlformats.org/officeDocument/2006/relationships/image" Target="../media/image43.svg"/><Relationship Id="rId56" Type="http://schemas.openxmlformats.org/officeDocument/2006/relationships/image" Target="../media/image42.png"/><Relationship Id="rId55" Type="http://schemas.openxmlformats.org/officeDocument/2006/relationships/tags" Target="../tags/tag263.xml"/><Relationship Id="rId54" Type="http://schemas.openxmlformats.org/officeDocument/2006/relationships/tags" Target="../tags/tag262.xml"/><Relationship Id="rId53" Type="http://schemas.openxmlformats.org/officeDocument/2006/relationships/tags" Target="../tags/tag261.xml"/><Relationship Id="rId52" Type="http://schemas.openxmlformats.org/officeDocument/2006/relationships/tags" Target="../tags/tag260.xml"/><Relationship Id="rId51" Type="http://schemas.openxmlformats.org/officeDocument/2006/relationships/tags" Target="../tags/tag259.xml"/><Relationship Id="rId50" Type="http://schemas.openxmlformats.org/officeDocument/2006/relationships/tags" Target="../tags/tag258.xml"/><Relationship Id="rId5" Type="http://schemas.openxmlformats.org/officeDocument/2006/relationships/image" Target="../media/image32.png"/><Relationship Id="rId49" Type="http://schemas.openxmlformats.org/officeDocument/2006/relationships/image" Target="../media/image41.svg"/><Relationship Id="rId48" Type="http://schemas.openxmlformats.org/officeDocument/2006/relationships/image" Target="../media/image40.png"/><Relationship Id="rId47" Type="http://schemas.openxmlformats.org/officeDocument/2006/relationships/tags" Target="../tags/tag257.xml"/><Relationship Id="rId46" Type="http://schemas.openxmlformats.org/officeDocument/2006/relationships/tags" Target="../tags/tag256.xml"/><Relationship Id="rId45" Type="http://schemas.openxmlformats.org/officeDocument/2006/relationships/tags" Target="../tags/tag255.xml"/><Relationship Id="rId44" Type="http://schemas.openxmlformats.org/officeDocument/2006/relationships/image" Target="../media/image39.svg"/><Relationship Id="rId43" Type="http://schemas.openxmlformats.org/officeDocument/2006/relationships/image" Target="../media/image38.png"/><Relationship Id="rId42" Type="http://schemas.openxmlformats.org/officeDocument/2006/relationships/tags" Target="../tags/tag254.xml"/><Relationship Id="rId41" Type="http://schemas.openxmlformats.org/officeDocument/2006/relationships/tags" Target="../tags/tag253.xml"/><Relationship Id="rId40" Type="http://schemas.openxmlformats.org/officeDocument/2006/relationships/tags" Target="../tags/tag252.xml"/><Relationship Id="rId4" Type="http://schemas.openxmlformats.org/officeDocument/2006/relationships/tags" Target="../tags/tag224.xml"/><Relationship Id="rId39" Type="http://schemas.openxmlformats.org/officeDocument/2006/relationships/image" Target="../media/image37.svg"/><Relationship Id="rId38" Type="http://schemas.openxmlformats.org/officeDocument/2006/relationships/image" Target="../media/image36.png"/><Relationship Id="rId37" Type="http://schemas.openxmlformats.org/officeDocument/2006/relationships/tags" Target="../tags/tag251.xml"/><Relationship Id="rId36" Type="http://schemas.openxmlformats.org/officeDocument/2006/relationships/tags" Target="../tags/tag250.xml"/><Relationship Id="rId35" Type="http://schemas.openxmlformats.org/officeDocument/2006/relationships/tags" Target="../tags/tag249.xml"/><Relationship Id="rId34" Type="http://schemas.openxmlformats.org/officeDocument/2006/relationships/tags" Target="../tags/tag248.xml"/><Relationship Id="rId33" Type="http://schemas.openxmlformats.org/officeDocument/2006/relationships/image" Target="../media/image35.svg"/><Relationship Id="rId32" Type="http://schemas.openxmlformats.org/officeDocument/2006/relationships/image" Target="../media/image34.png"/><Relationship Id="rId31" Type="http://schemas.openxmlformats.org/officeDocument/2006/relationships/tags" Target="../tags/tag247.xml"/><Relationship Id="rId30" Type="http://schemas.openxmlformats.org/officeDocument/2006/relationships/tags" Target="../tags/tag246.xml"/><Relationship Id="rId3" Type="http://schemas.openxmlformats.org/officeDocument/2006/relationships/tags" Target="../tags/tag223.xml"/><Relationship Id="rId29" Type="http://schemas.openxmlformats.org/officeDocument/2006/relationships/tags" Target="../tags/tag245.xml"/><Relationship Id="rId28" Type="http://schemas.openxmlformats.org/officeDocument/2006/relationships/tags" Target="../tags/tag244.xml"/><Relationship Id="rId27" Type="http://schemas.openxmlformats.org/officeDocument/2006/relationships/tags" Target="../tags/tag243.xml"/><Relationship Id="rId26" Type="http://schemas.openxmlformats.org/officeDocument/2006/relationships/tags" Target="../tags/tag242.xml"/><Relationship Id="rId25" Type="http://schemas.openxmlformats.org/officeDocument/2006/relationships/tags" Target="../tags/tag241.xml"/><Relationship Id="rId24" Type="http://schemas.openxmlformats.org/officeDocument/2006/relationships/tags" Target="../tags/tag240.xml"/><Relationship Id="rId23" Type="http://schemas.openxmlformats.org/officeDocument/2006/relationships/tags" Target="../tags/tag239.xml"/><Relationship Id="rId22" Type="http://schemas.openxmlformats.org/officeDocument/2006/relationships/tags" Target="../tags/tag238.xml"/><Relationship Id="rId21" Type="http://schemas.openxmlformats.org/officeDocument/2006/relationships/tags" Target="../tags/tag237.xml"/><Relationship Id="rId20" Type="http://schemas.openxmlformats.org/officeDocument/2006/relationships/tags" Target="../tags/tag236.xml"/><Relationship Id="rId2" Type="http://schemas.openxmlformats.org/officeDocument/2006/relationships/tags" Target="../tags/tag222.xml"/><Relationship Id="rId19" Type="http://schemas.openxmlformats.org/officeDocument/2006/relationships/image" Target="../media/image31.svg"/><Relationship Id="rId18" Type="http://schemas.openxmlformats.org/officeDocument/2006/relationships/image" Target="../media/image30.png"/><Relationship Id="rId17" Type="http://schemas.openxmlformats.org/officeDocument/2006/relationships/tags" Target="../tags/tag235.xml"/><Relationship Id="rId16" Type="http://schemas.openxmlformats.org/officeDocument/2006/relationships/tags" Target="../tags/tag234.xml"/><Relationship Id="rId15" Type="http://schemas.openxmlformats.org/officeDocument/2006/relationships/tags" Target="../tags/tag233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tags" Target="../tags/tag22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tags" Target="../tags/tag26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311.xml"/><Relationship Id="rId54" Type="http://schemas.openxmlformats.org/officeDocument/2006/relationships/image" Target="../media/image55.svg"/><Relationship Id="rId53" Type="http://schemas.openxmlformats.org/officeDocument/2006/relationships/image" Target="../media/image54.png"/><Relationship Id="rId52" Type="http://schemas.openxmlformats.org/officeDocument/2006/relationships/tags" Target="../tags/tag310.xml"/><Relationship Id="rId51" Type="http://schemas.openxmlformats.org/officeDocument/2006/relationships/tags" Target="../tags/tag309.xml"/><Relationship Id="rId50" Type="http://schemas.openxmlformats.org/officeDocument/2006/relationships/tags" Target="../tags/tag308.xml"/><Relationship Id="rId5" Type="http://schemas.openxmlformats.org/officeDocument/2006/relationships/tags" Target="../tags/tag273.xml"/><Relationship Id="rId49" Type="http://schemas.openxmlformats.org/officeDocument/2006/relationships/image" Target="../media/image53.svg"/><Relationship Id="rId48" Type="http://schemas.openxmlformats.org/officeDocument/2006/relationships/image" Target="../media/image52.png"/><Relationship Id="rId47" Type="http://schemas.openxmlformats.org/officeDocument/2006/relationships/tags" Target="../tags/tag307.xml"/><Relationship Id="rId46" Type="http://schemas.openxmlformats.org/officeDocument/2006/relationships/tags" Target="../tags/tag306.xml"/><Relationship Id="rId45" Type="http://schemas.openxmlformats.org/officeDocument/2006/relationships/tags" Target="../tags/tag305.xml"/><Relationship Id="rId44" Type="http://schemas.openxmlformats.org/officeDocument/2006/relationships/tags" Target="../tags/tag304.xml"/><Relationship Id="rId43" Type="http://schemas.openxmlformats.org/officeDocument/2006/relationships/tags" Target="../tags/tag303.xml"/><Relationship Id="rId42" Type="http://schemas.openxmlformats.org/officeDocument/2006/relationships/image" Target="../media/image51.svg"/><Relationship Id="rId41" Type="http://schemas.openxmlformats.org/officeDocument/2006/relationships/image" Target="../media/image50.png"/><Relationship Id="rId40" Type="http://schemas.openxmlformats.org/officeDocument/2006/relationships/tags" Target="../tags/tag302.xml"/><Relationship Id="rId4" Type="http://schemas.openxmlformats.org/officeDocument/2006/relationships/tags" Target="../tags/tag272.xml"/><Relationship Id="rId39" Type="http://schemas.openxmlformats.org/officeDocument/2006/relationships/tags" Target="../tags/tag301.xml"/><Relationship Id="rId38" Type="http://schemas.openxmlformats.org/officeDocument/2006/relationships/tags" Target="../tags/tag300.xml"/><Relationship Id="rId37" Type="http://schemas.openxmlformats.org/officeDocument/2006/relationships/image" Target="../media/image49.svg"/><Relationship Id="rId36" Type="http://schemas.openxmlformats.org/officeDocument/2006/relationships/image" Target="../media/image48.png"/><Relationship Id="rId35" Type="http://schemas.openxmlformats.org/officeDocument/2006/relationships/tags" Target="../tags/tag299.xml"/><Relationship Id="rId34" Type="http://schemas.openxmlformats.org/officeDocument/2006/relationships/tags" Target="../tags/tag298.xml"/><Relationship Id="rId33" Type="http://schemas.openxmlformats.org/officeDocument/2006/relationships/tags" Target="../tags/tag297.xml"/><Relationship Id="rId32" Type="http://schemas.openxmlformats.org/officeDocument/2006/relationships/tags" Target="../tags/tag296.xml"/><Relationship Id="rId31" Type="http://schemas.openxmlformats.org/officeDocument/2006/relationships/tags" Target="../tags/tag295.xml"/><Relationship Id="rId30" Type="http://schemas.openxmlformats.org/officeDocument/2006/relationships/image" Target="../media/image47.svg"/><Relationship Id="rId3" Type="http://schemas.openxmlformats.org/officeDocument/2006/relationships/tags" Target="../tags/tag271.xml"/><Relationship Id="rId29" Type="http://schemas.openxmlformats.org/officeDocument/2006/relationships/image" Target="../media/image46.png"/><Relationship Id="rId28" Type="http://schemas.openxmlformats.org/officeDocument/2006/relationships/tags" Target="../tags/tag294.xml"/><Relationship Id="rId27" Type="http://schemas.openxmlformats.org/officeDocument/2006/relationships/tags" Target="../tags/tag293.xml"/><Relationship Id="rId26" Type="http://schemas.openxmlformats.org/officeDocument/2006/relationships/tags" Target="../tags/tag292.xml"/><Relationship Id="rId25" Type="http://schemas.openxmlformats.org/officeDocument/2006/relationships/image" Target="../media/image45.svg"/><Relationship Id="rId24" Type="http://schemas.openxmlformats.org/officeDocument/2006/relationships/image" Target="../media/image44.png"/><Relationship Id="rId23" Type="http://schemas.openxmlformats.org/officeDocument/2006/relationships/tags" Target="../tags/tag291.xml"/><Relationship Id="rId22" Type="http://schemas.openxmlformats.org/officeDocument/2006/relationships/tags" Target="../tags/tag290.xml"/><Relationship Id="rId21" Type="http://schemas.openxmlformats.org/officeDocument/2006/relationships/tags" Target="../tags/tag289.xml"/><Relationship Id="rId20" Type="http://schemas.openxmlformats.org/officeDocument/2006/relationships/tags" Target="../tags/tag288.xml"/><Relationship Id="rId2" Type="http://schemas.openxmlformats.org/officeDocument/2006/relationships/tags" Target="../tags/tag270.xml"/><Relationship Id="rId19" Type="http://schemas.openxmlformats.org/officeDocument/2006/relationships/tags" Target="../tags/tag287.xml"/><Relationship Id="rId18" Type="http://schemas.openxmlformats.org/officeDocument/2006/relationships/tags" Target="../tags/tag286.xml"/><Relationship Id="rId17" Type="http://schemas.openxmlformats.org/officeDocument/2006/relationships/tags" Target="../tags/tag285.xml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tags" Target="../tags/tag26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分数的意义·从《周髀算经》到分数本质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分而计之：分数意义的建立与深化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分而计之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的智慧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768450" y="2380793"/>
            <a:ext cx="2604716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365</a:t>
            </a:r>
            <a:r>
              <a:rPr sz="27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¼</a:t>
            </a: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99174" y="3253235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三百六十五日四分日之一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061201" y="3634235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《周髀算经》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41924" y="3909507"/>
            <a:ext cx="37719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中国最早使用分数的天文文献，记载天文计算中大量运用分数表示精确周期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517775" y="47396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2603500" y="4820920"/>
            <a:ext cx="247650" cy="252095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155565" y="1109345"/>
            <a:ext cx="6459855" cy="1019175"/>
          </a:xfrm>
          <a:custGeom>
            <a:avLst/>
            <a:gdLst>
              <a:gd name="sw" fmla="*/ 1 w 10173"/>
              <a:gd name="sh" fmla="*/ 1 h 1605"/>
              <a:gd name="mins" fmla="min sw sh"/>
              <a:gd name="dsw" fmla="+- 0 sw mins"/>
              <a:gd name="dsh" fmla="+- 0 sh mins"/>
              <a:gd name="p0x0" fmla="*/ 180 w 10173"/>
              <a:gd name="p0y0" fmla="*/ 0 h 1605"/>
              <a:gd name="p0x1" fmla="*/ 9993 w 10173"/>
              <a:gd name="p0y1" fmla="*/ 0 h 1605"/>
              <a:gd name="p0x2" fmla="*/ 10092 w 10173"/>
              <a:gd name="p0y2" fmla="*/ 0 h 1605"/>
              <a:gd name="p0x3" fmla="*/ 10173 w 10173"/>
              <a:gd name="p0y3" fmla="*/ 80 h 1605"/>
              <a:gd name="p0x4" fmla="*/ 10173 w 10173"/>
              <a:gd name="p0y4" fmla="*/ 180 h 1605"/>
              <a:gd name="p0x5" fmla="*/ 10173 w 10173"/>
              <a:gd name="p0y5" fmla="*/ 1425 h 1605"/>
              <a:gd name="p0x6" fmla="*/ 10173 w 10173"/>
              <a:gd name="p0y6" fmla="*/ 1524 h 1605"/>
              <a:gd name="p0x7" fmla="*/ 10092 w 10173"/>
              <a:gd name="p0y7" fmla="*/ 1605 h 1605"/>
              <a:gd name="p0x8" fmla="*/ 9993 w 10173"/>
              <a:gd name="p0y8" fmla="*/ 1605 h 1605"/>
              <a:gd name="p0x9" fmla="*/ 180 w 10173"/>
              <a:gd name="p0y9" fmla="*/ 1605 h 1605"/>
              <a:gd name="p0x10" fmla="*/ 80 w 10173"/>
              <a:gd name="p0y10" fmla="*/ 1605 h 1605"/>
              <a:gd name="p0x11" fmla="*/ 0 w 10173"/>
              <a:gd name="p0y11" fmla="*/ 1524 h 1605"/>
              <a:gd name="p0x12" fmla="*/ 0 w 10173"/>
              <a:gd name="p0y12" fmla="*/ 1425 h 1605"/>
              <a:gd name="p0x13" fmla="*/ 0 w 10173"/>
              <a:gd name="p0y13" fmla="*/ 180 h 1605"/>
              <a:gd name="p0x14" fmla="*/ 0 w 10173"/>
              <a:gd name="p0y14" fmla="*/ 80 h 1605"/>
              <a:gd name="p0x15" fmla="*/ 80 w 10173"/>
              <a:gd name="p0y15" fmla="*/ 0 h 1605"/>
              <a:gd name="p0x16" fmla="*/ 180 w 10173"/>
              <a:gd name="p0y16" fmla="*/ 0 h 1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350510" y="140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5450840" y="1490345"/>
            <a:ext cx="21907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922616" y="12896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度量之需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5922616" y="1614488"/>
            <a:ext cx="5497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尺不够量，需分成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寸、分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产生分数单位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5155565" y="2252345"/>
            <a:ext cx="6459855" cy="1019175"/>
          </a:xfrm>
          <a:custGeom>
            <a:avLst/>
            <a:gdLst>
              <a:gd name="sw" fmla="*/ 1 w 10173"/>
              <a:gd name="sh" fmla="*/ 1 h 1605"/>
              <a:gd name="mins" fmla="min sw sh"/>
              <a:gd name="dsw" fmla="+- 0 sw mins"/>
              <a:gd name="dsh" fmla="+- 0 sh mins"/>
              <a:gd name="p0x0" fmla="*/ 180 w 10173"/>
              <a:gd name="p0y0" fmla="*/ 0 h 1605"/>
              <a:gd name="p0x1" fmla="*/ 9993 w 10173"/>
              <a:gd name="p0y1" fmla="*/ 0 h 1605"/>
              <a:gd name="p0x2" fmla="*/ 10092 w 10173"/>
              <a:gd name="p0y2" fmla="*/ 0 h 1605"/>
              <a:gd name="p0x3" fmla="*/ 10173 w 10173"/>
              <a:gd name="p0y3" fmla="*/ 80 h 1605"/>
              <a:gd name="p0x4" fmla="*/ 10173 w 10173"/>
              <a:gd name="p0y4" fmla="*/ 180 h 1605"/>
              <a:gd name="p0x5" fmla="*/ 10173 w 10173"/>
              <a:gd name="p0y5" fmla="*/ 1425 h 1605"/>
              <a:gd name="p0x6" fmla="*/ 10173 w 10173"/>
              <a:gd name="p0y6" fmla="*/ 1524 h 1605"/>
              <a:gd name="p0x7" fmla="*/ 10092 w 10173"/>
              <a:gd name="p0y7" fmla="*/ 1605 h 1605"/>
              <a:gd name="p0x8" fmla="*/ 9993 w 10173"/>
              <a:gd name="p0y8" fmla="*/ 1605 h 1605"/>
              <a:gd name="p0x9" fmla="*/ 180 w 10173"/>
              <a:gd name="p0y9" fmla="*/ 1605 h 1605"/>
              <a:gd name="p0x10" fmla="*/ 80 w 10173"/>
              <a:gd name="p0y10" fmla="*/ 1605 h 1605"/>
              <a:gd name="p0x11" fmla="*/ 0 w 10173"/>
              <a:gd name="p0y11" fmla="*/ 1524 h 1605"/>
              <a:gd name="p0x12" fmla="*/ 0 w 10173"/>
              <a:gd name="p0y12" fmla="*/ 1425 h 1605"/>
              <a:gd name="p0x13" fmla="*/ 0 w 10173"/>
              <a:gd name="p0y13" fmla="*/ 180 h 1605"/>
              <a:gd name="p0x14" fmla="*/ 0 w 10173"/>
              <a:gd name="p0y14" fmla="*/ 80 h 1605"/>
              <a:gd name="p0x15" fmla="*/ 80 w 10173"/>
              <a:gd name="p0y15" fmla="*/ 0 h 1605"/>
              <a:gd name="p0x16" fmla="*/ 180 w 10173"/>
              <a:gd name="p0y16" fmla="*/ 0 h 1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350510" y="2552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5405755" y="2633345"/>
            <a:ext cx="309245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922616" y="24326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分配之实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5922616" y="2757488"/>
            <a:ext cx="265978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个饼分给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每人得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¾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155565" y="3395345"/>
            <a:ext cx="6459855" cy="1019175"/>
          </a:xfrm>
          <a:custGeom>
            <a:avLst/>
            <a:gdLst>
              <a:gd name="sw" fmla="*/ 1 w 10173"/>
              <a:gd name="sh" fmla="*/ 1 h 1605"/>
              <a:gd name="mins" fmla="min sw sh"/>
              <a:gd name="dsw" fmla="+- 0 sw mins"/>
              <a:gd name="dsh" fmla="+- 0 sh mins"/>
              <a:gd name="p0x0" fmla="*/ 180 w 10173"/>
              <a:gd name="p0y0" fmla="*/ 0 h 1605"/>
              <a:gd name="p0x1" fmla="*/ 9993 w 10173"/>
              <a:gd name="p0y1" fmla="*/ 0 h 1605"/>
              <a:gd name="p0x2" fmla="*/ 10092 w 10173"/>
              <a:gd name="p0y2" fmla="*/ 0 h 1605"/>
              <a:gd name="p0x3" fmla="*/ 10173 w 10173"/>
              <a:gd name="p0y3" fmla="*/ 80 h 1605"/>
              <a:gd name="p0x4" fmla="*/ 10173 w 10173"/>
              <a:gd name="p0y4" fmla="*/ 180 h 1605"/>
              <a:gd name="p0x5" fmla="*/ 10173 w 10173"/>
              <a:gd name="p0y5" fmla="*/ 1425 h 1605"/>
              <a:gd name="p0x6" fmla="*/ 10173 w 10173"/>
              <a:gd name="p0y6" fmla="*/ 1524 h 1605"/>
              <a:gd name="p0x7" fmla="*/ 10092 w 10173"/>
              <a:gd name="p0y7" fmla="*/ 1605 h 1605"/>
              <a:gd name="p0x8" fmla="*/ 9993 w 10173"/>
              <a:gd name="p0y8" fmla="*/ 1605 h 1605"/>
              <a:gd name="p0x9" fmla="*/ 180 w 10173"/>
              <a:gd name="p0y9" fmla="*/ 1605 h 1605"/>
              <a:gd name="p0x10" fmla="*/ 80 w 10173"/>
              <a:gd name="p0y10" fmla="*/ 1605 h 1605"/>
              <a:gd name="p0x11" fmla="*/ 0 w 10173"/>
              <a:gd name="p0y11" fmla="*/ 1524 h 1605"/>
              <a:gd name="p0x12" fmla="*/ 0 w 10173"/>
              <a:gd name="p0y12" fmla="*/ 1425 h 1605"/>
              <a:gd name="p0x13" fmla="*/ 0 w 10173"/>
              <a:gd name="p0y13" fmla="*/ 180 h 1605"/>
              <a:gd name="p0x14" fmla="*/ 0 w 10173"/>
              <a:gd name="p0y14" fmla="*/ 80 h 1605"/>
              <a:gd name="p0x15" fmla="*/ 80 w 10173"/>
              <a:gd name="p0y15" fmla="*/ 0 h 1605"/>
              <a:gd name="p0x16" fmla="*/ 180 w 10173"/>
              <a:gd name="p0y16" fmla="*/ 0 h 1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350510" y="3695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5467350" y="3776345"/>
            <a:ext cx="186055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922616" y="35756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计算之准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5922616" y="3900488"/>
            <a:ext cx="3362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除法除不尽时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用分数表示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精确结果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155565" y="4614545"/>
            <a:ext cx="6459855" cy="1857375"/>
          </a:xfrm>
          <a:custGeom>
            <a:avLst/>
            <a:gdLst>
              <a:gd name="sw" fmla="*/ 1 w 10173"/>
              <a:gd name="sh" fmla="*/ 1 h 2925"/>
              <a:gd name="mins" fmla="min sw sh"/>
              <a:gd name="dsw" fmla="+- 0 sw mins"/>
              <a:gd name="dsh" fmla="+- 0 sh mins"/>
              <a:gd name="p0x0" fmla="*/ 180 w 10173"/>
              <a:gd name="p0y0" fmla="*/ 0 h 2925"/>
              <a:gd name="p0x1" fmla="*/ 9993 w 10173"/>
              <a:gd name="p0y1" fmla="*/ 0 h 2925"/>
              <a:gd name="p0x2" fmla="*/ 10092 w 10173"/>
              <a:gd name="p0y2" fmla="*/ 0 h 2925"/>
              <a:gd name="p0x3" fmla="*/ 10173 w 10173"/>
              <a:gd name="p0y3" fmla="*/ 80 h 2925"/>
              <a:gd name="p0x4" fmla="*/ 10173 w 10173"/>
              <a:gd name="p0y4" fmla="*/ 180 h 2925"/>
              <a:gd name="p0x5" fmla="*/ 10173 w 10173"/>
              <a:gd name="p0y5" fmla="*/ 2745 h 2925"/>
              <a:gd name="p0x6" fmla="*/ 10173 w 10173"/>
              <a:gd name="p0y6" fmla="*/ 2844 h 2925"/>
              <a:gd name="p0x7" fmla="*/ 10092 w 10173"/>
              <a:gd name="p0y7" fmla="*/ 2925 h 2925"/>
              <a:gd name="p0x8" fmla="*/ 9993 w 10173"/>
              <a:gd name="p0y8" fmla="*/ 2925 h 2925"/>
              <a:gd name="p0x9" fmla="*/ 180 w 10173"/>
              <a:gd name="p0y9" fmla="*/ 2925 h 2925"/>
              <a:gd name="p0x10" fmla="*/ 80 w 10173"/>
              <a:gd name="p0y10" fmla="*/ 2925 h 2925"/>
              <a:gd name="p0x11" fmla="*/ 0 w 10173"/>
              <a:gd name="p0y11" fmla="*/ 2844 h 2925"/>
              <a:gd name="p0x12" fmla="*/ 0 w 10173"/>
              <a:gd name="p0y12" fmla="*/ 2745 h 2925"/>
              <a:gd name="p0x13" fmla="*/ 0 w 10173"/>
              <a:gd name="p0y13" fmla="*/ 180 h 2925"/>
              <a:gd name="p0x14" fmla="*/ 0 w 10173"/>
              <a:gd name="p0y14" fmla="*/ 80 h 2925"/>
              <a:gd name="p0x15" fmla="*/ 80 w 10173"/>
              <a:gd name="p0y15" fmla="*/ 0 h 2925"/>
              <a:gd name="p0x16" fmla="*/ 180 w 10173"/>
              <a:gd name="p0y16" fmla="*/ 0 h 29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623801" y="5007292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593910" y="5472113"/>
            <a:ext cx="3583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分数是人类对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不能整除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问题的精确回答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617789" y="5829300"/>
            <a:ext cx="35360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大约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</a:t>
            </a:r>
            <a:r>
              <a:rPr lang="en-US" altLang="zh-CN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，是数学思维的重大飞跃</a:t>
            </a:r>
            <a:endParaRPr lang="zh-CN" altLang="en-US"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分数的意义：单位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"1"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与分数单位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10121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897" r="-6897"/>
          <a:stretch>
            <a:fillRect/>
          </a:stretch>
        </p:blipFill>
        <p:spPr>
          <a:xfrm>
            <a:off x="2196465" y="1400175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757963" y="1936433"/>
            <a:ext cx="11831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861270" y="2424113"/>
            <a:ext cx="297641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一个整体（可以是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个物体，也可以是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群物体）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84835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1538" b="-11538"/>
          <a:stretch>
            <a:fillRect/>
          </a:stretch>
        </p:blipFill>
        <p:spPr>
          <a:xfrm>
            <a:off x="5962650" y="1400175"/>
            <a:ext cx="2667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295900" y="193643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分数的意义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30480" y="2424113"/>
            <a:ext cx="31311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把单位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平均分成若干份，表示这样的一份或几份的数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959485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83333" b="-83333"/>
          <a:stretch>
            <a:fillRect/>
          </a:stretch>
        </p:blipFill>
        <p:spPr>
          <a:xfrm>
            <a:off x="9709150" y="1400175"/>
            <a:ext cx="2667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9175776" y="19364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分数单位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77006" y="2424113"/>
            <a:ext cx="31311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把单位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"1"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平均分成若干份，表示其中一份的数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1952625" y="4191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2068830" y="4271645"/>
            <a:ext cx="18605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2486025" y="421767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分数与除法的关系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2472709" y="4740275"/>
            <a:ext cx="2007765" cy="647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 = </a:t>
            </a:r>
            <a:r>
              <a:rPr sz="3995" b="1" baseline="300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⁄</a:t>
            </a:r>
            <a:r>
              <a:rPr sz="3845" b="1" baseline="-250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sz="3845" b="1" baseline="-250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2922613" y="5486324"/>
            <a:ext cx="8983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b≠0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1666875" y="5853036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被除数相当于分子，除数相当于分母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180 w 8535"/>
              <a:gd name="p0y0" fmla="*/ 0 h 4065"/>
              <a:gd name="p0x1" fmla="*/ 8355 w 8535"/>
              <a:gd name="p0y1" fmla="*/ 0 h 4065"/>
              <a:gd name="p0x2" fmla="*/ 8454 w 8535"/>
              <a:gd name="p0y2" fmla="*/ 0 h 4065"/>
              <a:gd name="p0x3" fmla="*/ 8535 w 8535"/>
              <a:gd name="p0y3" fmla="*/ 80 h 4065"/>
              <a:gd name="p0x4" fmla="*/ 8535 w 8535"/>
              <a:gd name="p0y4" fmla="*/ 180 h 4065"/>
              <a:gd name="p0x5" fmla="*/ 8535 w 8535"/>
              <a:gd name="p0y5" fmla="*/ 3885 h 4065"/>
              <a:gd name="p0x6" fmla="*/ 8535 w 8535"/>
              <a:gd name="p0y6" fmla="*/ 3984 h 4065"/>
              <a:gd name="p0x7" fmla="*/ 8454 w 8535"/>
              <a:gd name="p0y7" fmla="*/ 4065 h 4065"/>
              <a:gd name="p0x8" fmla="*/ 8355 w 8535"/>
              <a:gd name="p0y8" fmla="*/ 4065 h 4065"/>
              <a:gd name="p0x9" fmla="*/ 180 w 8535"/>
              <a:gd name="p0y9" fmla="*/ 4065 h 4065"/>
              <a:gd name="p0x10" fmla="*/ 80 w 8535"/>
              <a:gd name="p0y10" fmla="*/ 4065 h 4065"/>
              <a:gd name="p0x11" fmla="*/ 0 w 8535"/>
              <a:gd name="p0y11" fmla="*/ 3984 h 4065"/>
              <a:gd name="p0x12" fmla="*/ 0 w 8535"/>
              <a:gd name="p0y12" fmla="*/ 3885 h 4065"/>
              <a:gd name="p0x13" fmla="*/ 0 w 8535"/>
              <a:gd name="p0y13" fmla="*/ 180 h 4065"/>
              <a:gd name="p0x14" fmla="*/ 0 w 8535"/>
              <a:gd name="p0y14" fmla="*/ 80 h 4065"/>
              <a:gd name="p0x15" fmla="*/ 80 w 8535"/>
              <a:gd name="p0y15" fmla="*/ 0 h 4065"/>
              <a:gd name="p0x16" fmla="*/ 18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8696325" y="4500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8812530" y="4581525"/>
            <a:ext cx="18605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8239125" y="50558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关键理解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334125" y="5543550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分数既是一个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数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，也是一种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除法运算的结果</a:t>
            </a:r>
            <a:r>
              <a:rPr 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双重身份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真假之分：真分数、假分数与带分数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真分数与假分数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23950"/>
          <a:ext cx="11049000" cy="3448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0"/>
                <a:gridCol w="2762250"/>
                <a:gridCol w="2762250"/>
                <a:gridCol w="3867150"/>
              </a:tblGrid>
              <a:tr h="440977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类型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判断条件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与</a:t>
                      </a:r>
                      <a:r>
                        <a:rPr lang="en-US" altLang="zh-CN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的大小关系</a:t>
                      </a:r>
                      <a:endParaRPr lang="zh-CN" altLang="en-US"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举例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</a:tr>
              <a:tr h="1495501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49A07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真分数</a:t>
                      </a:r>
                      <a:endParaRPr sz="1415" b="1" spc="-14">
                        <a:solidFill>
                          <a:srgbClr val="49A07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分子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&lt;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分母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小于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1/3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3/4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5/8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11569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49A07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假分数</a:t>
                      </a:r>
                      <a:endParaRPr sz="1415" b="1" spc="-14">
                        <a:solidFill>
                          <a:srgbClr val="49A07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分子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≥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分母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大于或等于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5/3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7/4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4/4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4766945"/>
            <a:ext cx="5419725" cy="1704975"/>
          </a:xfrm>
          <a:custGeom>
            <a:avLst/>
            <a:gdLst>
              <a:gd name="sw" fmla="*/ 1 w 8535"/>
              <a:gd name="sh" fmla="*/ 1 h 2685"/>
              <a:gd name="mins" fmla="min sw sh"/>
              <a:gd name="dsw" fmla="+- 0 sw mins"/>
              <a:gd name="dsh" fmla="+- 0 sh mins"/>
              <a:gd name="p0x0" fmla="*/ 180 w 8535"/>
              <a:gd name="p0y0" fmla="*/ 0 h 2685"/>
              <a:gd name="p0x1" fmla="*/ 8355 w 8535"/>
              <a:gd name="p0y1" fmla="*/ 0 h 2685"/>
              <a:gd name="p0x2" fmla="*/ 8454 w 8535"/>
              <a:gd name="p0y2" fmla="*/ 0 h 2685"/>
              <a:gd name="p0x3" fmla="*/ 8535 w 8535"/>
              <a:gd name="p0y3" fmla="*/ 80 h 2685"/>
              <a:gd name="p0x4" fmla="*/ 8535 w 8535"/>
              <a:gd name="p0y4" fmla="*/ 180 h 2685"/>
              <a:gd name="p0x5" fmla="*/ 8535 w 8535"/>
              <a:gd name="p0y5" fmla="*/ 2505 h 2685"/>
              <a:gd name="p0x6" fmla="*/ 8535 w 8535"/>
              <a:gd name="p0y6" fmla="*/ 2604 h 2685"/>
              <a:gd name="p0x7" fmla="*/ 8454 w 8535"/>
              <a:gd name="p0y7" fmla="*/ 2685 h 2685"/>
              <a:gd name="p0x8" fmla="*/ 8355 w 8535"/>
              <a:gd name="p0y8" fmla="*/ 2685 h 2685"/>
              <a:gd name="p0x9" fmla="*/ 180 w 8535"/>
              <a:gd name="p0y9" fmla="*/ 2685 h 2685"/>
              <a:gd name="p0x10" fmla="*/ 80 w 8535"/>
              <a:gd name="p0y10" fmla="*/ 2685 h 2685"/>
              <a:gd name="p0x11" fmla="*/ 0 w 8535"/>
              <a:gd name="p0y11" fmla="*/ 2604 h 2685"/>
              <a:gd name="p0x12" fmla="*/ 0 w 8535"/>
              <a:gd name="p0y12" fmla="*/ 2505 h 2685"/>
              <a:gd name="p0x13" fmla="*/ 0 w 8535"/>
              <a:gd name="p0y13" fmla="*/ 180 h 2685"/>
              <a:gd name="p0x14" fmla="*/ 0 w 8535"/>
              <a:gd name="p0y14" fmla="*/ 80 h 2685"/>
              <a:gd name="p0x15" fmla="*/ 80 w 8535"/>
              <a:gd name="p0y15" fmla="*/ 0 h 2685"/>
              <a:gd name="p0x16" fmla="*/ 180 w 8535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49669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5048250"/>
            <a:ext cx="186055" cy="2520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4993958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带分数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54864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假分数的另一种写法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整数部分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真分数部分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5919788"/>
            <a:ext cx="191177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5/3 = 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2/3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568997" y="5919788"/>
            <a:ext cx="191177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7/4 = 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195695" y="4766945"/>
            <a:ext cx="5419725" cy="1704975"/>
          </a:xfrm>
          <a:custGeom>
            <a:avLst/>
            <a:gdLst>
              <a:gd name="sw" fmla="*/ 1 w 8535"/>
              <a:gd name="sh" fmla="*/ 1 h 2685"/>
              <a:gd name="mins" fmla="min sw sh"/>
              <a:gd name="dsw" fmla="+- 0 sw mins"/>
              <a:gd name="dsh" fmla="+- 0 sh mins"/>
              <a:gd name="p0x0" fmla="*/ 180 w 8535"/>
              <a:gd name="p0y0" fmla="*/ 0 h 2685"/>
              <a:gd name="p0x1" fmla="*/ 8355 w 8535"/>
              <a:gd name="p0y1" fmla="*/ 0 h 2685"/>
              <a:gd name="p0x2" fmla="*/ 8454 w 8535"/>
              <a:gd name="p0y2" fmla="*/ 0 h 2685"/>
              <a:gd name="p0x3" fmla="*/ 8535 w 8535"/>
              <a:gd name="p0y3" fmla="*/ 80 h 2685"/>
              <a:gd name="p0x4" fmla="*/ 8535 w 8535"/>
              <a:gd name="p0y4" fmla="*/ 180 h 2685"/>
              <a:gd name="p0x5" fmla="*/ 8535 w 8535"/>
              <a:gd name="p0y5" fmla="*/ 2505 h 2685"/>
              <a:gd name="p0x6" fmla="*/ 8535 w 8535"/>
              <a:gd name="p0y6" fmla="*/ 2604 h 2685"/>
              <a:gd name="p0x7" fmla="*/ 8454 w 8535"/>
              <a:gd name="p0y7" fmla="*/ 2685 h 2685"/>
              <a:gd name="p0x8" fmla="*/ 8355 w 8535"/>
              <a:gd name="p0y8" fmla="*/ 2685 h 2685"/>
              <a:gd name="p0x9" fmla="*/ 180 w 8535"/>
              <a:gd name="p0y9" fmla="*/ 2685 h 2685"/>
              <a:gd name="p0x10" fmla="*/ 80 w 8535"/>
              <a:gd name="p0y10" fmla="*/ 2685 h 2685"/>
              <a:gd name="p0x11" fmla="*/ 0 w 8535"/>
              <a:gd name="p0y11" fmla="*/ 2604 h 2685"/>
              <a:gd name="p0x12" fmla="*/ 0 w 8535"/>
              <a:gd name="p0y12" fmla="*/ 2505 h 2685"/>
              <a:gd name="p0x13" fmla="*/ 0 w 8535"/>
              <a:gd name="p0y13" fmla="*/ 180 h 2685"/>
              <a:gd name="p0x14" fmla="*/ 0 w 8535"/>
              <a:gd name="p0y14" fmla="*/ 80 h 2685"/>
              <a:gd name="p0x15" fmla="*/ 80 w 8535"/>
              <a:gd name="p0y15" fmla="*/ 0 h 2685"/>
              <a:gd name="p0x16" fmla="*/ 180 w 8535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391275" y="50482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59855" y="5128895"/>
            <a:ext cx="28130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924675" y="50749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391275" y="5567363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古代度量衡中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满十进一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的规则，与假分数化为带分数的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满分进整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逻辑一致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假分数与带分数的互化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695325"/>
          </a:xfrm>
          <a:custGeom>
            <a:avLst/>
            <a:gdLst>
              <a:gd name="sw" fmla="*/ 1 w 17385"/>
              <a:gd name="sh" fmla="*/ 1 h 1095"/>
              <a:gd name="mins" fmla="min sw sh"/>
              <a:gd name="dsw" fmla="+- 0 sw mins"/>
              <a:gd name="dsh" fmla="+- 0 sh mins"/>
              <a:gd name="p0x0" fmla="*/ 180 w 17385"/>
              <a:gd name="p0y0" fmla="*/ 0 h 1095"/>
              <a:gd name="p0x1" fmla="*/ 17205 w 17385"/>
              <a:gd name="p0y1" fmla="*/ 0 h 1095"/>
              <a:gd name="p0x2" fmla="*/ 17304 w 17385"/>
              <a:gd name="p0y2" fmla="*/ 0 h 1095"/>
              <a:gd name="p0x3" fmla="*/ 17385 w 17385"/>
              <a:gd name="p0y3" fmla="*/ 80 h 1095"/>
              <a:gd name="p0x4" fmla="*/ 17385 w 17385"/>
              <a:gd name="p0y4" fmla="*/ 180 h 1095"/>
              <a:gd name="p0x5" fmla="*/ 17385 w 17385"/>
              <a:gd name="p0y5" fmla="*/ 915 h 1095"/>
              <a:gd name="p0x6" fmla="*/ 17385 w 17385"/>
              <a:gd name="p0y6" fmla="*/ 1014 h 1095"/>
              <a:gd name="p0x7" fmla="*/ 17304 w 17385"/>
              <a:gd name="p0y7" fmla="*/ 1095 h 1095"/>
              <a:gd name="p0x8" fmla="*/ 17205 w 17385"/>
              <a:gd name="p0y8" fmla="*/ 1095 h 1095"/>
              <a:gd name="p0x9" fmla="*/ 180 w 17385"/>
              <a:gd name="p0y9" fmla="*/ 1095 h 1095"/>
              <a:gd name="p0x10" fmla="*/ 80 w 17385"/>
              <a:gd name="p0y10" fmla="*/ 1095 h 1095"/>
              <a:gd name="p0x11" fmla="*/ 0 w 17385"/>
              <a:gd name="p0y11" fmla="*/ 1014 h 1095"/>
              <a:gd name="p0x12" fmla="*/ 0 w 17385"/>
              <a:gd name="p0y12" fmla="*/ 915 h 1095"/>
              <a:gd name="p0x13" fmla="*/ 0 w 17385"/>
              <a:gd name="p0y13" fmla="*/ 180 h 1095"/>
              <a:gd name="p0x14" fmla="*/ 0 w 17385"/>
              <a:gd name="p0y14" fmla="*/ 80 h 1095"/>
              <a:gd name="p0x15" fmla="*/ 80 w 17385"/>
              <a:gd name="p0y15" fmla="*/ 0 h 1095"/>
              <a:gd name="p0x16" fmla="*/ 180 w 17385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724400" y="1244918"/>
            <a:ext cx="304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假分数与带分数互化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04695"/>
            <a:ext cx="5419725" cy="3752850"/>
          </a:xfrm>
          <a:custGeom>
            <a:avLst/>
            <a:gdLst>
              <a:gd name="sw" fmla="*/ 1 w 8535"/>
              <a:gd name="sh" fmla="*/ 1 h 5910"/>
              <a:gd name="mins" fmla="min sw sh"/>
              <a:gd name="dsw" fmla="+- 0 sw mins"/>
              <a:gd name="dsh" fmla="+- 0 sh mins"/>
              <a:gd name="p0x0" fmla="*/ 180 w 8535"/>
              <a:gd name="p0y0" fmla="*/ 0 h 5910"/>
              <a:gd name="p0x1" fmla="*/ 8355 w 8535"/>
              <a:gd name="p0y1" fmla="*/ 0 h 5910"/>
              <a:gd name="p0x2" fmla="*/ 8454 w 8535"/>
              <a:gd name="p0y2" fmla="*/ 0 h 5910"/>
              <a:gd name="p0x3" fmla="*/ 8535 w 8535"/>
              <a:gd name="p0y3" fmla="*/ 80 h 5910"/>
              <a:gd name="p0x4" fmla="*/ 8535 w 8535"/>
              <a:gd name="p0y4" fmla="*/ 180 h 5910"/>
              <a:gd name="p0x5" fmla="*/ 8535 w 8535"/>
              <a:gd name="p0y5" fmla="*/ 5730 h 5910"/>
              <a:gd name="p0x6" fmla="*/ 8535 w 8535"/>
              <a:gd name="p0y6" fmla="*/ 5829 h 5910"/>
              <a:gd name="p0x7" fmla="*/ 8454 w 8535"/>
              <a:gd name="p0y7" fmla="*/ 5910 h 5910"/>
              <a:gd name="p0x8" fmla="*/ 8355 w 8535"/>
              <a:gd name="p0y8" fmla="*/ 5910 h 5910"/>
              <a:gd name="p0x9" fmla="*/ 180 w 8535"/>
              <a:gd name="p0y9" fmla="*/ 5910 h 5910"/>
              <a:gd name="p0x10" fmla="*/ 80 w 8535"/>
              <a:gd name="p0y10" fmla="*/ 5910 h 5910"/>
              <a:gd name="p0x11" fmla="*/ 0 w 8535"/>
              <a:gd name="p0y11" fmla="*/ 5829 h 5910"/>
              <a:gd name="p0x12" fmla="*/ 0 w 8535"/>
              <a:gd name="p0y12" fmla="*/ 5730 h 5910"/>
              <a:gd name="p0x13" fmla="*/ 0 w 8535"/>
              <a:gd name="p0y13" fmla="*/ 180 h 5910"/>
              <a:gd name="p0x14" fmla="*/ 0 w 8535"/>
              <a:gd name="p0y14" fmla="*/ 80 h 5910"/>
              <a:gd name="p0x15" fmla="*/ 80 w 8535"/>
              <a:gd name="p0y15" fmla="*/ 0 h 5910"/>
              <a:gd name="p0x16" fmla="*/ 180 w 8535"/>
              <a:gd name="p0y16" fmla="*/ 0 h 5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200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304925" y="2226945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假分数化带分数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30441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77567" y="3093958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228725" y="3082528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用分子除以分母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773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877567" y="3823811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228725" y="3812381"/>
            <a:ext cx="3429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商作整数部分，余数作分子，分母不变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1525" y="4504055"/>
            <a:ext cx="5029200" cy="785495"/>
          </a:xfrm>
          <a:custGeom>
            <a:avLst/>
            <a:gdLst>
              <a:gd name="sw" fmla="*/ 1 w 7920"/>
              <a:gd name="sh" fmla="*/ 1 h 1237"/>
              <a:gd name="mins" fmla="min sw sh"/>
              <a:gd name="dsw" fmla="+- 0 sw mins"/>
              <a:gd name="dsh" fmla="+- 0 sh mins"/>
              <a:gd name="p0x0" fmla="*/ 180 w 7920"/>
              <a:gd name="p0y0" fmla="*/ 0 h 1237"/>
              <a:gd name="p0x1" fmla="*/ 7740 w 7920"/>
              <a:gd name="p0y1" fmla="*/ 0 h 1237"/>
              <a:gd name="p0x2" fmla="*/ 7839 w 7920"/>
              <a:gd name="p0y2" fmla="*/ 0 h 1237"/>
              <a:gd name="p0x3" fmla="*/ 7920 w 7920"/>
              <a:gd name="p0y3" fmla="*/ 80 h 1237"/>
              <a:gd name="p0x4" fmla="*/ 7920 w 7920"/>
              <a:gd name="p0y4" fmla="*/ 180 h 1237"/>
              <a:gd name="p0x5" fmla="*/ 7920 w 7920"/>
              <a:gd name="p0y5" fmla="*/ 1057 h 1237"/>
              <a:gd name="p0x6" fmla="*/ 7920 w 7920"/>
              <a:gd name="p0y6" fmla="*/ 1156 h 1237"/>
              <a:gd name="p0x7" fmla="*/ 7839 w 7920"/>
              <a:gd name="p0y7" fmla="*/ 1237 h 1237"/>
              <a:gd name="p0x8" fmla="*/ 7740 w 7920"/>
              <a:gd name="p0y8" fmla="*/ 1237 h 1237"/>
              <a:gd name="p0x9" fmla="*/ 180 w 7920"/>
              <a:gd name="p0y9" fmla="*/ 1237 h 1237"/>
              <a:gd name="p0x10" fmla="*/ 80 w 7920"/>
              <a:gd name="p0y10" fmla="*/ 1237 h 1237"/>
              <a:gd name="p0x11" fmla="*/ 0 w 7920"/>
              <a:gd name="p0y11" fmla="*/ 1156 h 1237"/>
              <a:gd name="p0x12" fmla="*/ 0 w 7920"/>
              <a:gd name="p0y12" fmla="*/ 1057 h 1237"/>
              <a:gd name="p0x13" fmla="*/ 0 w 7920"/>
              <a:gd name="p0y13" fmla="*/ 180 h 1237"/>
              <a:gd name="p0x14" fmla="*/ 0 w 7920"/>
              <a:gd name="p0y14" fmla="*/ 80 h 1237"/>
              <a:gd name="p0x15" fmla="*/ 80 w 7920"/>
              <a:gd name="p0y15" fmla="*/ 0 h 1237"/>
              <a:gd name="p0x16" fmla="*/ 180 w 7920"/>
              <a:gd name="p0y16" fmla="*/ 0 h 12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923925" y="4604623"/>
            <a:ext cx="47244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示例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923925" y="4856559"/>
            <a:ext cx="284582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7/4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7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→ 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</a:t>
            </a:r>
            <a:endParaRPr lang="en-US" alt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 rot="5400000">
            <a:off x="859155" y="2284095"/>
            <a:ext cx="247650" cy="252730"/>
          </a:xfrm>
          <a:prstGeom prst="rect">
            <a:avLst/>
          </a:prstGeom>
        </p:spPr>
      </p:pic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6195695" y="2004695"/>
            <a:ext cx="5419725" cy="3752850"/>
          </a:xfrm>
          <a:custGeom>
            <a:avLst/>
            <a:gdLst>
              <a:gd name="sw" fmla="*/ 1 w 8535"/>
              <a:gd name="sh" fmla="*/ 1 h 5910"/>
              <a:gd name="mins" fmla="min sw sh"/>
              <a:gd name="dsw" fmla="+- 0 sw mins"/>
              <a:gd name="dsh" fmla="+- 0 sh mins"/>
              <a:gd name="p0x0" fmla="*/ 180 w 8535"/>
              <a:gd name="p0y0" fmla="*/ 0 h 5910"/>
              <a:gd name="p0x1" fmla="*/ 8355 w 8535"/>
              <a:gd name="p0y1" fmla="*/ 0 h 5910"/>
              <a:gd name="p0x2" fmla="*/ 8454 w 8535"/>
              <a:gd name="p0y2" fmla="*/ 0 h 5910"/>
              <a:gd name="p0x3" fmla="*/ 8535 w 8535"/>
              <a:gd name="p0y3" fmla="*/ 80 h 5910"/>
              <a:gd name="p0x4" fmla="*/ 8535 w 8535"/>
              <a:gd name="p0y4" fmla="*/ 180 h 5910"/>
              <a:gd name="p0x5" fmla="*/ 8535 w 8535"/>
              <a:gd name="p0y5" fmla="*/ 5730 h 5910"/>
              <a:gd name="p0x6" fmla="*/ 8535 w 8535"/>
              <a:gd name="p0y6" fmla="*/ 5829 h 5910"/>
              <a:gd name="p0x7" fmla="*/ 8454 w 8535"/>
              <a:gd name="p0y7" fmla="*/ 5910 h 5910"/>
              <a:gd name="p0x8" fmla="*/ 8355 w 8535"/>
              <a:gd name="p0y8" fmla="*/ 5910 h 5910"/>
              <a:gd name="p0x9" fmla="*/ 180 w 8535"/>
              <a:gd name="p0y9" fmla="*/ 5910 h 5910"/>
              <a:gd name="p0x10" fmla="*/ 80 w 8535"/>
              <a:gd name="p0y10" fmla="*/ 5910 h 5910"/>
              <a:gd name="p0x11" fmla="*/ 0 w 8535"/>
              <a:gd name="p0y11" fmla="*/ 5829 h 5910"/>
              <a:gd name="p0x12" fmla="*/ 0 w 8535"/>
              <a:gd name="p0y12" fmla="*/ 5730 h 5910"/>
              <a:gd name="p0x13" fmla="*/ 0 w 8535"/>
              <a:gd name="p0y13" fmla="*/ 180 h 5910"/>
              <a:gd name="p0x14" fmla="*/ 0 w 8535"/>
              <a:gd name="p0y14" fmla="*/ 80 h 5910"/>
              <a:gd name="p0x15" fmla="*/ 80 w 8535"/>
              <a:gd name="p0y15" fmla="*/ 0 h 5910"/>
              <a:gd name="p0x16" fmla="*/ 180 w 8535"/>
              <a:gd name="p0y16" fmla="*/ 0 h 5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391275" y="22002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924675" y="2226945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带分数化假分数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391275" y="30441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497317" y="3093958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6848475" y="3082528"/>
            <a:ext cx="2095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整数部分乘分母加分子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391275" y="3773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497317" y="3823811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848475" y="3812381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结果作新分子，分母不变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6391275" y="4504055"/>
            <a:ext cx="5029200" cy="785495"/>
          </a:xfrm>
          <a:custGeom>
            <a:avLst/>
            <a:gdLst>
              <a:gd name="sw" fmla="*/ 1 w 7920"/>
              <a:gd name="sh" fmla="*/ 1 h 1237"/>
              <a:gd name="mins" fmla="min sw sh"/>
              <a:gd name="dsw" fmla="+- 0 sw mins"/>
              <a:gd name="dsh" fmla="+- 0 sh mins"/>
              <a:gd name="p0x0" fmla="*/ 180 w 7920"/>
              <a:gd name="p0y0" fmla="*/ 0 h 1237"/>
              <a:gd name="p0x1" fmla="*/ 7740 w 7920"/>
              <a:gd name="p0y1" fmla="*/ 0 h 1237"/>
              <a:gd name="p0x2" fmla="*/ 7839 w 7920"/>
              <a:gd name="p0y2" fmla="*/ 0 h 1237"/>
              <a:gd name="p0x3" fmla="*/ 7920 w 7920"/>
              <a:gd name="p0y3" fmla="*/ 80 h 1237"/>
              <a:gd name="p0x4" fmla="*/ 7920 w 7920"/>
              <a:gd name="p0y4" fmla="*/ 180 h 1237"/>
              <a:gd name="p0x5" fmla="*/ 7920 w 7920"/>
              <a:gd name="p0y5" fmla="*/ 1057 h 1237"/>
              <a:gd name="p0x6" fmla="*/ 7920 w 7920"/>
              <a:gd name="p0y6" fmla="*/ 1156 h 1237"/>
              <a:gd name="p0x7" fmla="*/ 7839 w 7920"/>
              <a:gd name="p0y7" fmla="*/ 1237 h 1237"/>
              <a:gd name="p0x8" fmla="*/ 7740 w 7920"/>
              <a:gd name="p0y8" fmla="*/ 1237 h 1237"/>
              <a:gd name="p0x9" fmla="*/ 180 w 7920"/>
              <a:gd name="p0y9" fmla="*/ 1237 h 1237"/>
              <a:gd name="p0x10" fmla="*/ 80 w 7920"/>
              <a:gd name="p0y10" fmla="*/ 1237 h 1237"/>
              <a:gd name="p0x11" fmla="*/ 0 w 7920"/>
              <a:gd name="p0y11" fmla="*/ 1156 h 1237"/>
              <a:gd name="p0x12" fmla="*/ 0 w 7920"/>
              <a:gd name="p0y12" fmla="*/ 1057 h 1237"/>
              <a:gd name="p0x13" fmla="*/ 0 w 7920"/>
              <a:gd name="p0y13" fmla="*/ 180 h 1237"/>
              <a:gd name="p0x14" fmla="*/ 0 w 7920"/>
              <a:gd name="p0y14" fmla="*/ 80 h 1237"/>
              <a:gd name="p0x15" fmla="*/ 80 w 7920"/>
              <a:gd name="p0y15" fmla="*/ 0 h 1237"/>
              <a:gd name="p0x16" fmla="*/ 180 w 7920"/>
              <a:gd name="p0y16" fmla="*/ 0 h 12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6543675" y="4604623"/>
            <a:ext cx="47244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示例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6543675" y="4856559"/>
            <a:ext cx="277423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3/4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4+3=7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7/4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000" t="-3067" r="-2000" b="-3067"/>
          <a:stretch>
            <a:fillRect/>
          </a:stretch>
        </p:blipFill>
        <p:spPr>
          <a:xfrm rot="16200000">
            <a:off x="6474460" y="2283460"/>
            <a:ext cx="247650" cy="252730"/>
          </a:xfrm>
          <a:prstGeom prst="rect">
            <a:avLst/>
          </a:prstGeom>
        </p:spPr>
      </p:pic>
      <p:sp>
        <p:nvSpPr>
          <p:cNvPr id="34" name="任意多边形 33"/>
          <p:cNvSpPr/>
          <p:nvPr>
            <p:custDataLst>
              <p:tags r:id="rId34"/>
            </p:custDataLst>
          </p:nvPr>
        </p:nvSpPr>
        <p:spPr>
          <a:xfrm>
            <a:off x="575945" y="5957570"/>
            <a:ext cx="11039475" cy="514350"/>
          </a:xfrm>
          <a:custGeom>
            <a:avLst/>
            <a:gdLst>
              <a:gd name="sw" fmla="*/ 1 w 17385"/>
              <a:gd name="sh" fmla="*/ 1 h 810"/>
              <a:gd name="mins" fmla="min sw sh"/>
              <a:gd name="dsw" fmla="+- 0 sw mins"/>
              <a:gd name="dsh" fmla="+- 0 sh mins"/>
              <a:gd name="p0x0" fmla="*/ 180 w 17385"/>
              <a:gd name="p0y0" fmla="*/ 0 h 810"/>
              <a:gd name="p0x1" fmla="*/ 17205 w 17385"/>
              <a:gd name="p0y1" fmla="*/ 0 h 810"/>
              <a:gd name="p0x2" fmla="*/ 17304 w 17385"/>
              <a:gd name="p0y2" fmla="*/ 0 h 810"/>
              <a:gd name="p0x3" fmla="*/ 17385 w 17385"/>
              <a:gd name="p0y3" fmla="*/ 80 h 810"/>
              <a:gd name="p0x4" fmla="*/ 17385 w 17385"/>
              <a:gd name="p0y4" fmla="*/ 180 h 810"/>
              <a:gd name="p0x5" fmla="*/ 17385 w 17385"/>
              <a:gd name="p0y5" fmla="*/ 630 h 810"/>
              <a:gd name="p0x6" fmla="*/ 17385 w 17385"/>
              <a:gd name="p0y6" fmla="*/ 729 h 810"/>
              <a:gd name="p0x7" fmla="*/ 17304 w 17385"/>
              <a:gd name="p0y7" fmla="*/ 810 h 810"/>
              <a:gd name="p0x8" fmla="*/ 17205 w 17385"/>
              <a:gd name="p0y8" fmla="*/ 810 h 810"/>
              <a:gd name="p0x9" fmla="*/ 180 w 17385"/>
              <a:gd name="p0y9" fmla="*/ 810 h 810"/>
              <a:gd name="p0x10" fmla="*/ 80 w 17385"/>
              <a:gd name="p0y10" fmla="*/ 810 h 810"/>
              <a:gd name="p0x11" fmla="*/ 0 w 17385"/>
              <a:gd name="p0y11" fmla="*/ 729 h 810"/>
              <a:gd name="p0x12" fmla="*/ 0 w 17385"/>
              <a:gd name="p0y12" fmla="*/ 630 h 810"/>
              <a:gd name="p0x13" fmla="*/ 0 w 17385"/>
              <a:gd name="p0y13" fmla="*/ 180 h 810"/>
              <a:gd name="p0x14" fmla="*/ 0 w 17385"/>
              <a:gd name="p0y14" fmla="*/ 80 h 810"/>
              <a:gd name="p0x15" fmla="*/ 80 w 17385"/>
              <a:gd name="p0y15" fmla="*/ 0 h 810"/>
              <a:gd name="p0x16" fmla="*/ 180 w 17385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3809365" y="6076950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217 w 1320"/>
              <a:gd name="p0y0" fmla="*/ 0 h 435"/>
              <a:gd name="p0x1" fmla="*/ 1102 w 1320"/>
              <a:gd name="p0y1" fmla="*/ 0 h 435"/>
              <a:gd name="p0x2" fmla="*/ 1222 w 1320"/>
              <a:gd name="p0y2" fmla="*/ 0 h 435"/>
              <a:gd name="p0x3" fmla="*/ 1320 w 1320"/>
              <a:gd name="p0y3" fmla="*/ 97 h 435"/>
              <a:gd name="p0x4" fmla="*/ 1320 w 1320"/>
              <a:gd name="p0y4" fmla="*/ 217 h 435"/>
              <a:gd name="p0x5" fmla="*/ 1320 w 1320"/>
              <a:gd name="p0y5" fmla="*/ 337 h 435"/>
              <a:gd name="p0x6" fmla="*/ 1222 w 1320"/>
              <a:gd name="p0y6" fmla="*/ 435 h 435"/>
              <a:gd name="p0x7" fmla="*/ 1102 w 1320"/>
              <a:gd name="p0y7" fmla="*/ 435 h 435"/>
              <a:gd name="p0x8" fmla="*/ 217 w 1320"/>
              <a:gd name="p0y8" fmla="*/ 435 h 435"/>
              <a:gd name="p0x9" fmla="*/ 97 w 1320"/>
              <a:gd name="p0y9" fmla="*/ 435 h 435"/>
              <a:gd name="p0x10" fmla="*/ 0 w 1320"/>
              <a:gd name="p0y10" fmla="*/ 337 h 435"/>
              <a:gd name="p0x11" fmla="*/ 0 w 1320"/>
              <a:gd name="p0y11" fmla="*/ 217 h 435"/>
              <a:gd name="p0x12" fmla="*/ 0 w 1320"/>
              <a:gd name="p0y12" fmla="*/ 97 h 435"/>
              <a:gd name="p0x13" fmla="*/ 97 w 1320"/>
              <a:gd name="p0y13" fmla="*/ 0 h 435"/>
              <a:gd name="p0x14" fmla="*/ 217 w 132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3924224" y="61150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特殊情况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4762500" y="6081713"/>
            <a:ext cx="3810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分子是分母的倍数时，假分数直接化为整数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等价变换：分数的基本性质与约分通分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分数的基本性质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"/>
            </p:custDataLst>
          </p:nvPr>
        </p:nvSpPr>
        <p:spPr>
          <a:xfrm>
            <a:off x="571500" y="6085205"/>
            <a:ext cx="11049000" cy="391160"/>
          </a:xfrm>
          <a:custGeom>
            <a:avLst/>
            <a:gdLst>
              <a:gd name="sw" fmla="*/ 1 w 17400"/>
              <a:gd name="sh" fmla="*/ 1 h 616"/>
              <a:gd name="mins" fmla="min sw sh"/>
              <a:gd name="dsw" fmla="+- 0 sw mins"/>
              <a:gd name="dsh" fmla="+- 0 sh mins"/>
              <a:gd name="p0x0" fmla="*/ 180 w 17400"/>
              <a:gd name="p0y0" fmla="*/ 0 h 616"/>
              <a:gd name="p0x1" fmla="*/ 17220 w 17400"/>
              <a:gd name="p0y1" fmla="*/ 0 h 616"/>
              <a:gd name="p0x2" fmla="*/ 17319 w 17400"/>
              <a:gd name="p0y2" fmla="*/ 0 h 616"/>
              <a:gd name="p0x3" fmla="*/ 17400 w 17400"/>
              <a:gd name="p0y3" fmla="*/ 80 h 616"/>
              <a:gd name="p0x4" fmla="*/ 17400 w 17400"/>
              <a:gd name="p0y4" fmla="*/ 180 h 616"/>
              <a:gd name="p0x5" fmla="*/ 17400 w 17400"/>
              <a:gd name="p0y5" fmla="*/ 436 h 616"/>
              <a:gd name="p0x6" fmla="*/ 17400 w 17400"/>
              <a:gd name="p0y6" fmla="*/ 536 h 616"/>
              <a:gd name="p0x7" fmla="*/ 17319 w 17400"/>
              <a:gd name="p0y7" fmla="*/ 616 h 616"/>
              <a:gd name="p0x8" fmla="*/ 17220 w 17400"/>
              <a:gd name="p0y8" fmla="*/ 616 h 616"/>
              <a:gd name="p0x9" fmla="*/ 180 w 17400"/>
              <a:gd name="p0y9" fmla="*/ 616 h 616"/>
              <a:gd name="p0x10" fmla="*/ 80 w 17400"/>
              <a:gd name="p0y10" fmla="*/ 616 h 616"/>
              <a:gd name="p0x11" fmla="*/ 0 w 17400"/>
              <a:gd name="p0y11" fmla="*/ 536 h 616"/>
              <a:gd name="p0x12" fmla="*/ 0 w 17400"/>
              <a:gd name="p0y12" fmla="*/ 436 h 616"/>
              <a:gd name="p0x13" fmla="*/ 0 w 17400"/>
              <a:gd name="p0y13" fmla="*/ 180 h 616"/>
              <a:gd name="p0x14" fmla="*/ 0 w 17400"/>
              <a:gd name="p0y14" fmla="*/ 80 h 616"/>
              <a:gd name="p0x15" fmla="*/ 80 w 17400"/>
              <a:gd name="p0y15" fmla="*/ 0 h 616"/>
              <a:gd name="p0x16" fmla="*/ 180 w 17400"/>
              <a:gd name="p0y16" fmla="*/ 0 h 6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"/>
            </p:custDataLst>
          </p:nvPr>
        </p:nvSpPr>
        <p:spPr>
          <a:xfrm>
            <a:off x="647700" y="61474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143" t="-15758" r="-7143" b="-15758"/>
          <a:stretch>
            <a:fillRect/>
          </a:stretch>
        </p:blipFill>
        <p:spPr>
          <a:xfrm>
            <a:off x="704850" y="6209665"/>
            <a:ext cx="152400" cy="1377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990600" y="6189631"/>
            <a:ext cx="550068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约分术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曰</a:t>
            </a:r>
            <a:r>
              <a:rPr lang="en-US" altLang="en-US"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可半者半之</a:t>
            </a:r>
            <a:r>
              <a:rPr lang="en-US" altLang="zh-CN"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即分子分母同除以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，正是分数基本性质的应用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8"/>
            </p:custDataLst>
          </p:nvPr>
        </p:nvSpPr>
        <p:spPr>
          <a:xfrm>
            <a:off x="575945" y="1017905"/>
            <a:ext cx="11039475" cy="652145"/>
          </a:xfrm>
          <a:custGeom>
            <a:avLst/>
            <a:gdLst>
              <a:gd name="sw" fmla="*/ 1 w 17385"/>
              <a:gd name="sh" fmla="*/ 1 h 1027"/>
              <a:gd name="mins" fmla="min sw sh"/>
              <a:gd name="dsw" fmla="+- 0 sw mins"/>
              <a:gd name="dsh" fmla="+- 0 sh mins"/>
              <a:gd name="p0x0" fmla="*/ 180 w 17385"/>
              <a:gd name="p0y0" fmla="*/ 0 h 1027"/>
              <a:gd name="p0x1" fmla="*/ 17205 w 17385"/>
              <a:gd name="p0y1" fmla="*/ 0 h 1027"/>
              <a:gd name="p0x2" fmla="*/ 17304 w 17385"/>
              <a:gd name="p0y2" fmla="*/ 0 h 1027"/>
              <a:gd name="p0x3" fmla="*/ 17385 w 17385"/>
              <a:gd name="p0y3" fmla="*/ 80 h 1027"/>
              <a:gd name="p0x4" fmla="*/ 17385 w 17385"/>
              <a:gd name="p0y4" fmla="*/ 180 h 1027"/>
              <a:gd name="p0x5" fmla="*/ 17385 w 17385"/>
              <a:gd name="p0y5" fmla="*/ 847 h 1027"/>
              <a:gd name="p0x6" fmla="*/ 17385 w 17385"/>
              <a:gd name="p0y6" fmla="*/ 946 h 1027"/>
              <a:gd name="p0x7" fmla="*/ 17304 w 17385"/>
              <a:gd name="p0y7" fmla="*/ 1027 h 1027"/>
              <a:gd name="p0x8" fmla="*/ 17205 w 17385"/>
              <a:gd name="p0y8" fmla="*/ 1027 h 1027"/>
              <a:gd name="p0x9" fmla="*/ 180 w 17385"/>
              <a:gd name="p0y9" fmla="*/ 1027 h 1027"/>
              <a:gd name="p0x10" fmla="*/ 80 w 17385"/>
              <a:gd name="p0y10" fmla="*/ 1027 h 1027"/>
              <a:gd name="p0x11" fmla="*/ 0 w 17385"/>
              <a:gd name="p0y11" fmla="*/ 946 h 1027"/>
              <a:gd name="p0x12" fmla="*/ 0 w 17385"/>
              <a:gd name="p0y12" fmla="*/ 847 h 1027"/>
              <a:gd name="p0x13" fmla="*/ 0 w 17385"/>
              <a:gd name="p0y13" fmla="*/ 180 h 1027"/>
              <a:gd name="p0x14" fmla="*/ 0 w 17385"/>
              <a:gd name="p0y14" fmla="*/ 80 h 1027"/>
              <a:gd name="p0x15" fmla="*/ 80 w 17385"/>
              <a:gd name="p0y15" fmla="*/ 0 h 1027"/>
              <a:gd name="p0x16" fmla="*/ 180 w 17385"/>
              <a:gd name="p0y16" fmla="*/ 0 h 10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2286000" y="1196797"/>
            <a:ext cx="7620000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分数的分子和分母同时乘或除以同一个不为零的数，分数的大小不变</a:t>
            </a:r>
            <a:endParaRPr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575945" y="1908175"/>
            <a:ext cx="5419725" cy="4095750"/>
          </a:xfrm>
          <a:custGeom>
            <a:avLst/>
            <a:gdLst>
              <a:gd name="sw" fmla="*/ 1 w 8535"/>
              <a:gd name="sh" fmla="*/ 1 h 6449"/>
              <a:gd name="mins" fmla="min sw sh"/>
              <a:gd name="dsw" fmla="+- 0 sw mins"/>
              <a:gd name="dsh" fmla="+- 0 sh mins"/>
              <a:gd name="p0x0" fmla="*/ 180 w 8535"/>
              <a:gd name="p0y0" fmla="*/ 0 h 6449"/>
              <a:gd name="p0x1" fmla="*/ 8355 w 8535"/>
              <a:gd name="p0y1" fmla="*/ 0 h 6449"/>
              <a:gd name="p0x2" fmla="*/ 8454 w 8535"/>
              <a:gd name="p0y2" fmla="*/ 0 h 6449"/>
              <a:gd name="p0x3" fmla="*/ 8535 w 8535"/>
              <a:gd name="p0y3" fmla="*/ 80 h 6449"/>
              <a:gd name="p0x4" fmla="*/ 8535 w 8535"/>
              <a:gd name="p0y4" fmla="*/ 180 h 6449"/>
              <a:gd name="p0x5" fmla="*/ 8535 w 8535"/>
              <a:gd name="p0y5" fmla="*/ 6269 h 6449"/>
              <a:gd name="p0x6" fmla="*/ 8535 w 8535"/>
              <a:gd name="p0y6" fmla="*/ 6368 h 6449"/>
              <a:gd name="p0x7" fmla="*/ 8454 w 8535"/>
              <a:gd name="p0y7" fmla="*/ 6449 h 6449"/>
              <a:gd name="p0x8" fmla="*/ 8355 w 8535"/>
              <a:gd name="p0y8" fmla="*/ 6449 h 6449"/>
              <a:gd name="p0x9" fmla="*/ 180 w 8535"/>
              <a:gd name="p0y9" fmla="*/ 6449 h 6449"/>
              <a:gd name="p0x10" fmla="*/ 80 w 8535"/>
              <a:gd name="p0y10" fmla="*/ 6449 h 6449"/>
              <a:gd name="p0x11" fmla="*/ 0 w 8535"/>
              <a:gd name="p0y11" fmla="*/ 6368 h 6449"/>
              <a:gd name="p0x12" fmla="*/ 0 w 8535"/>
              <a:gd name="p0y12" fmla="*/ 6269 h 6449"/>
              <a:gd name="p0x13" fmla="*/ 0 w 8535"/>
              <a:gd name="p0y13" fmla="*/ 180 h 6449"/>
              <a:gd name="p0x14" fmla="*/ 0 w 8535"/>
              <a:gd name="p0y14" fmla="*/ 80 h 6449"/>
              <a:gd name="p0x15" fmla="*/ 80 w 8535"/>
              <a:gd name="p0y15" fmla="*/ 0 h 6449"/>
              <a:gd name="p0x16" fmla="*/ 180 w 8535"/>
              <a:gd name="p0y16" fmla="*/ 0 h 64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11"/>
            </p:custDataLst>
          </p:nvPr>
        </p:nvSpPr>
        <p:spPr>
          <a:xfrm>
            <a:off x="771525" y="210375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074" t="-2933" r="-4074" b="-2933"/>
          <a:stretch>
            <a:fillRect/>
          </a:stretch>
        </p:blipFill>
        <p:spPr>
          <a:xfrm>
            <a:off x="835660" y="2132330"/>
            <a:ext cx="18542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1162050" y="2142153"/>
            <a:ext cx="54300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约分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771525" y="248648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把分数化成同它相等但分子分母都较小的分数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771525" y="27920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866775" y="2729370"/>
            <a:ext cx="226710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方法：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用分子分母的最大公因数去除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9"/>
            </p:custDataLst>
          </p:nvPr>
        </p:nvSpPr>
        <p:spPr>
          <a:xfrm>
            <a:off x="771525" y="29965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866775" y="2934157"/>
            <a:ext cx="208359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最简分数：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分子分母只有公因数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1"/>
            </p:custDataLst>
          </p:nvPr>
        </p:nvSpPr>
        <p:spPr>
          <a:xfrm>
            <a:off x="6195695" y="1908175"/>
            <a:ext cx="5419725" cy="4095750"/>
          </a:xfrm>
          <a:custGeom>
            <a:avLst/>
            <a:gdLst>
              <a:gd name="sw" fmla="*/ 1 w 8535"/>
              <a:gd name="sh" fmla="*/ 1 h 6449"/>
              <a:gd name="mins" fmla="min sw sh"/>
              <a:gd name="dsw" fmla="+- 0 sw mins"/>
              <a:gd name="dsh" fmla="+- 0 sh mins"/>
              <a:gd name="p0x0" fmla="*/ 180 w 8535"/>
              <a:gd name="p0y0" fmla="*/ 0 h 6449"/>
              <a:gd name="p0x1" fmla="*/ 8355 w 8535"/>
              <a:gd name="p0y1" fmla="*/ 0 h 6449"/>
              <a:gd name="p0x2" fmla="*/ 8454 w 8535"/>
              <a:gd name="p0y2" fmla="*/ 0 h 6449"/>
              <a:gd name="p0x3" fmla="*/ 8535 w 8535"/>
              <a:gd name="p0y3" fmla="*/ 80 h 6449"/>
              <a:gd name="p0x4" fmla="*/ 8535 w 8535"/>
              <a:gd name="p0y4" fmla="*/ 180 h 6449"/>
              <a:gd name="p0x5" fmla="*/ 8535 w 8535"/>
              <a:gd name="p0y5" fmla="*/ 6269 h 6449"/>
              <a:gd name="p0x6" fmla="*/ 8535 w 8535"/>
              <a:gd name="p0y6" fmla="*/ 6368 h 6449"/>
              <a:gd name="p0x7" fmla="*/ 8454 w 8535"/>
              <a:gd name="p0y7" fmla="*/ 6449 h 6449"/>
              <a:gd name="p0x8" fmla="*/ 8355 w 8535"/>
              <a:gd name="p0y8" fmla="*/ 6449 h 6449"/>
              <a:gd name="p0x9" fmla="*/ 180 w 8535"/>
              <a:gd name="p0y9" fmla="*/ 6449 h 6449"/>
              <a:gd name="p0x10" fmla="*/ 80 w 8535"/>
              <a:gd name="p0y10" fmla="*/ 6449 h 6449"/>
              <a:gd name="p0x11" fmla="*/ 0 w 8535"/>
              <a:gd name="p0y11" fmla="*/ 6368 h 6449"/>
              <a:gd name="p0x12" fmla="*/ 0 w 8535"/>
              <a:gd name="p0y12" fmla="*/ 6269 h 6449"/>
              <a:gd name="p0x13" fmla="*/ 0 w 8535"/>
              <a:gd name="p0y13" fmla="*/ 180 h 6449"/>
              <a:gd name="p0x14" fmla="*/ 0 w 8535"/>
              <a:gd name="p0y14" fmla="*/ 80 h 6449"/>
              <a:gd name="p0x15" fmla="*/ 80 w 8535"/>
              <a:gd name="p0y15" fmla="*/ 0 h 6449"/>
              <a:gd name="p0x16" fmla="*/ 180 w 8535"/>
              <a:gd name="p0y16" fmla="*/ 0 h 64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6391275" y="210375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438900" y="2132330"/>
            <a:ext cx="21907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6"/>
            </p:custDataLst>
          </p:nvPr>
        </p:nvSpPr>
        <p:spPr>
          <a:xfrm>
            <a:off x="6781800" y="2142153"/>
            <a:ext cx="543001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6391275" y="2486482"/>
            <a:ext cx="502920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把异分母分数化成同分母分数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8"/>
            </p:custDataLst>
          </p:nvPr>
        </p:nvSpPr>
        <p:spPr>
          <a:xfrm>
            <a:off x="6391275" y="27920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6486525" y="2729370"/>
            <a:ext cx="240045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方法：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用各分母的最小公倍数作公分母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约分与通分的综合应用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620645"/>
          </a:xfrm>
          <a:custGeom>
            <a:avLst/>
            <a:gdLst>
              <a:gd name="sw" fmla="*/ 1 w 8535"/>
              <a:gd name="sh" fmla="*/ 1 h 4126"/>
              <a:gd name="mins" fmla="min sw sh"/>
              <a:gd name="dsw" fmla="+- 0 sw mins"/>
              <a:gd name="dsh" fmla="+- 0 sh mins"/>
              <a:gd name="p0x0" fmla="*/ 180 w 8535"/>
              <a:gd name="p0y0" fmla="*/ 0 h 4126"/>
              <a:gd name="p0x1" fmla="*/ 8355 w 8535"/>
              <a:gd name="p0y1" fmla="*/ 0 h 4126"/>
              <a:gd name="p0x2" fmla="*/ 8454 w 8535"/>
              <a:gd name="p0y2" fmla="*/ 0 h 4126"/>
              <a:gd name="p0x3" fmla="*/ 8535 w 8535"/>
              <a:gd name="p0y3" fmla="*/ 80 h 4126"/>
              <a:gd name="p0x4" fmla="*/ 8535 w 8535"/>
              <a:gd name="p0y4" fmla="*/ 180 h 4126"/>
              <a:gd name="p0x5" fmla="*/ 8535 w 8535"/>
              <a:gd name="p0y5" fmla="*/ 3946 h 4126"/>
              <a:gd name="p0x6" fmla="*/ 8535 w 8535"/>
              <a:gd name="p0y6" fmla="*/ 4045 h 4126"/>
              <a:gd name="p0x7" fmla="*/ 8454 w 8535"/>
              <a:gd name="p0y7" fmla="*/ 4126 h 4126"/>
              <a:gd name="p0x8" fmla="*/ 8355 w 8535"/>
              <a:gd name="p0y8" fmla="*/ 4126 h 4126"/>
              <a:gd name="p0x9" fmla="*/ 180 w 8535"/>
              <a:gd name="p0y9" fmla="*/ 4126 h 4126"/>
              <a:gd name="p0x10" fmla="*/ 80 w 8535"/>
              <a:gd name="p0y10" fmla="*/ 4126 h 4126"/>
              <a:gd name="p0x11" fmla="*/ 0 w 8535"/>
              <a:gd name="p0y11" fmla="*/ 4045 h 4126"/>
              <a:gd name="p0x12" fmla="*/ 0 w 8535"/>
              <a:gd name="p0y12" fmla="*/ 3946 h 4126"/>
              <a:gd name="p0x13" fmla="*/ 0 w 8535"/>
              <a:gd name="p0y13" fmla="*/ 180 h 4126"/>
              <a:gd name="p0x14" fmla="*/ 0 w 8535"/>
              <a:gd name="p0y14" fmla="*/ 80 h 4126"/>
              <a:gd name="p0x15" fmla="*/ 80 w 8535"/>
              <a:gd name="p0y15" fmla="*/ 0 h 4126"/>
              <a:gd name="p0x16" fmla="*/ 180 w 8535"/>
              <a:gd name="p0y16" fmla="*/ 0 h 4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4167" t="-3067" r="-4167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约分应用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62138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化简分数，便于比较和计算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2333625"/>
            <a:ext cx="5029200" cy="542925"/>
          </a:xfrm>
          <a:custGeom>
            <a:avLst/>
            <a:gdLst>
              <a:gd name="sw" fmla="*/ 1 w 7920"/>
              <a:gd name="sh" fmla="*/ 1 h 855"/>
              <a:gd name="mins" fmla="min sw sh"/>
              <a:gd name="dsw" fmla="+- 0 sw mins"/>
              <a:gd name="dsh" fmla="+- 0 sh mins"/>
              <a:gd name="p0x0" fmla="*/ 180 w 7920"/>
              <a:gd name="p0y0" fmla="*/ 0 h 855"/>
              <a:gd name="p0x1" fmla="*/ 7740 w 7920"/>
              <a:gd name="p0y1" fmla="*/ 0 h 855"/>
              <a:gd name="p0x2" fmla="*/ 7839 w 7920"/>
              <a:gd name="p0y2" fmla="*/ 0 h 855"/>
              <a:gd name="p0x3" fmla="*/ 7920 w 7920"/>
              <a:gd name="p0y3" fmla="*/ 80 h 855"/>
              <a:gd name="p0x4" fmla="*/ 7920 w 7920"/>
              <a:gd name="p0y4" fmla="*/ 180 h 855"/>
              <a:gd name="p0x5" fmla="*/ 7920 w 7920"/>
              <a:gd name="p0y5" fmla="*/ 675 h 855"/>
              <a:gd name="p0x6" fmla="*/ 7920 w 7920"/>
              <a:gd name="p0y6" fmla="*/ 775 h 855"/>
              <a:gd name="p0x7" fmla="*/ 7839 w 7920"/>
              <a:gd name="p0y7" fmla="*/ 855 h 855"/>
              <a:gd name="p0x8" fmla="*/ 7740 w 7920"/>
              <a:gd name="p0y8" fmla="*/ 855 h 855"/>
              <a:gd name="p0x9" fmla="*/ 180 w 7920"/>
              <a:gd name="p0y9" fmla="*/ 855 h 855"/>
              <a:gd name="p0x10" fmla="*/ 80 w 7920"/>
              <a:gd name="p0y10" fmla="*/ 855 h 855"/>
              <a:gd name="p0x11" fmla="*/ 0 w 7920"/>
              <a:gd name="p0y11" fmla="*/ 775 h 855"/>
              <a:gd name="p0x12" fmla="*/ 0 w 7920"/>
              <a:gd name="p0y12" fmla="*/ 675 h 855"/>
              <a:gd name="p0x13" fmla="*/ 0 w 7920"/>
              <a:gd name="p0y13" fmla="*/ 180 h 855"/>
              <a:gd name="p0x14" fmla="*/ 0 w 7920"/>
              <a:gd name="p0y14" fmla="*/ 80 h 855"/>
              <a:gd name="p0x15" fmla="*/ 80 w 7920"/>
              <a:gd name="p0y15" fmla="*/ 0 h 855"/>
              <a:gd name="p0x16" fmla="*/ 180 w 7920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923925" y="2429094"/>
            <a:ext cx="18114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12/18 = 2/3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2544889" y="2491006"/>
            <a:ext cx="19929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（用最大公因数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约分）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2990850"/>
            <a:ext cx="5029200" cy="543560"/>
          </a:xfrm>
          <a:custGeom>
            <a:avLst/>
            <a:gdLst>
              <a:gd name="sw" fmla="*/ 1 w 7920"/>
              <a:gd name="sh" fmla="*/ 1 h 855"/>
              <a:gd name="mins" fmla="min sw sh"/>
              <a:gd name="dsw" fmla="+- 0 sw mins"/>
              <a:gd name="dsh" fmla="+- 0 sh mins"/>
              <a:gd name="p0x0" fmla="*/ 180 w 7920"/>
              <a:gd name="p0y0" fmla="*/ 0 h 855"/>
              <a:gd name="p0x1" fmla="*/ 7740 w 7920"/>
              <a:gd name="p0y1" fmla="*/ 0 h 855"/>
              <a:gd name="p0x2" fmla="*/ 7839 w 7920"/>
              <a:gd name="p0y2" fmla="*/ 0 h 855"/>
              <a:gd name="p0x3" fmla="*/ 7920 w 7920"/>
              <a:gd name="p0y3" fmla="*/ 80 h 855"/>
              <a:gd name="p0x4" fmla="*/ 7920 w 7920"/>
              <a:gd name="p0y4" fmla="*/ 180 h 855"/>
              <a:gd name="p0x5" fmla="*/ 7920 w 7920"/>
              <a:gd name="p0y5" fmla="*/ 675 h 855"/>
              <a:gd name="p0x6" fmla="*/ 7920 w 7920"/>
              <a:gd name="p0y6" fmla="*/ 775 h 855"/>
              <a:gd name="p0x7" fmla="*/ 7839 w 7920"/>
              <a:gd name="p0y7" fmla="*/ 855 h 855"/>
              <a:gd name="p0x8" fmla="*/ 7740 w 7920"/>
              <a:gd name="p0y8" fmla="*/ 855 h 855"/>
              <a:gd name="p0x9" fmla="*/ 180 w 7920"/>
              <a:gd name="p0y9" fmla="*/ 855 h 855"/>
              <a:gd name="p0x10" fmla="*/ 80 w 7920"/>
              <a:gd name="p0y10" fmla="*/ 855 h 855"/>
              <a:gd name="p0x11" fmla="*/ 0 w 7920"/>
              <a:gd name="p0y11" fmla="*/ 775 h 855"/>
              <a:gd name="p0x12" fmla="*/ 0 w 7920"/>
              <a:gd name="p0y12" fmla="*/ 675 h 855"/>
              <a:gd name="p0x13" fmla="*/ 0 w 7920"/>
              <a:gd name="p0y13" fmla="*/ 180 h 855"/>
              <a:gd name="p0x14" fmla="*/ 0 w 7920"/>
              <a:gd name="p0y14" fmla="*/ 80 h 855"/>
              <a:gd name="p0x15" fmla="*/ 80 w 7920"/>
              <a:gd name="p0y15" fmla="*/ 0 h 855"/>
              <a:gd name="p0x16" fmla="*/ 180 w 7920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923925" y="3086767"/>
            <a:ext cx="181146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24/36 = 2/3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544889" y="314867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（同上）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6195695" y="1109345"/>
            <a:ext cx="5419725" cy="2620645"/>
          </a:xfrm>
          <a:custGeom>
            <a:avLst/>
            <a:gdLst>
              <a:gd name="sw" fmla="*/ 1 w 8535"/>
              <a:gd name="sh" fmla="*/ 1 h 4126"/>
              <a:gd name="mins" fmla="min sw sh"/>
              <a:gd name="dsw" fmla="+- 0 sw mins"/>
              <a:gd name="dsh" fmla="+- 0 sh mins"/>
              <a:gd name="p0x0" fmla="*/ 180 w 8535"/>
              <a:gd name="p0y0" fmla="*/ 0 h 4126"/>
              <a:gd name="p0x1" fmla="*/ 8355 w 8535"/>
              <a:gd name="p0y1" fmla="*/ 0 h 4126"/>
              <a:gd name="p0x2" fmla="*/ 8454 w 8535"/>
              <a:gd name="p0y2" fmla="*/ 0 h 4126"/>
              <a:gd name="p0x3" fmla="*/ 8535 w 8535"/>
              <a:gd name="p0y3" fmla="*/ 80 h 4126"/>
              <a:gd name="p0x4" fmla="*/ 8535 w 8535"/>
              <a:gd name="p0y4" fmla="*/ 180 h 4126"/>
              <a:gd name="p0x5" fmla="*/ 8535 w 8535"/>
              <a:gd name="p0y5" fmla="*/ 3946 h 4126"/>
              <a:gd name="p0x6" fmla="*/ 8535 w 8535"/>
              <a:gd name="p0y6" fmla="*/ 4045 h 4126"/>
              <a:gd name="p0x7" fmla="*/ 8454 w 8535"/>
              <a:gd name="p0y7" fmla="*/ 4126 h 4126"/>
              <a:gd name="p0x8" fmla="*/ 8355 w 8535"/>
              <a:gd name="p0y8" fmla="*/ 4126 h 4126"/>
              <a:gd name="p0x9" fmla="*/ 180 w 8535"/>
              <a:gd name="p0y9" fmla="*/ 4126 h 4126"/>
              <a:gd name="p0x10" fmla="*/ 80 w 8535"/>
              <a:gd name="p0y10" fmla="*/ 4126 h 4126"/>
              <a:gd name="p0x11" fmla="*/ 0 w 8535"/>
              <a:gd name="p0y11" fmla="*/ 4045 h 4126"/>
              <a:gd name="p0x12" fmla="*/ 0 w 8535"/>
              <a:gd name="p0y12" fmla="*/ 3946 h 4126"/>
              <a:gd name="p0x13" fmla="*/ 0 w 8535"/>
              <a:gd name="p0y13" fmla="*/ 180 h 4126"/>
              <a:gd name="p0x14" fmla="*/ 0 w 8535"/>
              <a:gd name="p0y14" fmla="*/ 80 h 4126"/>
              <a:gd name="p0x15" fmla="*/ 80 w 8535"/>
              <a:gd name="p0y15" fmla="*/ 0 h 4126"/>
              <a:gd name="p0x16" fmla="*/ 180 w 8535"/>
              <a:gd name="p0y16" fmla="*/ 0 h 4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63912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490970" y="1385570"/>
            <a:ext cx="219075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92467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通分应用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6391275" y="1862138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比较异分母分数大小、进行加减运算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391275" y="2333625"/>
            <a:ext cx="5029200" cy="1200785"/>
          </a:xfrm>
          <a:custGeom>
            <a:avLst/>
            <a:gdLst>
              <a:gd name="sw" fmla="*/ 1 w 7920"/>
              <a:gd name="sh" fmla="*/ 1 h 1891"/>
              <a:gd name="mins" fmla="min sw sh"/>
              <a:gd name="dsw" fmla="+- 0 sw mins"/>
              <a:gd name="dsh" fmla="+- 0 sh mins"/>
              <a:gd name="p0x0" fmla="*/ 180 w 7920"/>
              <a:gd name="p0y0" fmla="*/ 0 h 1891"/>
              <a:gd name="p0x1" fmla="*/ 7740 w 7920"/>
              <a:gd name="p0y1" fmla="*/ 0 h 1891"/>
              <a:gd name="p0x2" fmla="*/ 7839 w 7920"/>
              <a:gd name="p0y2" fmla="*/ 0 h 1891"/>
              <a:gd name="p0x3" fmla="*/ 7920 w 7920"/>
              <a:gd name="p0y3" fmla="*/ 80 h 1891"/>
              <a:gd name="p0x4" fmla="*/ 7920 w 7920"/>
              <a:gd name="p0y4" fmla="*/ 180 h 1891"/>
              <a:gd name="p0x5" fmla="*/ 7920 w 7920"/>
              <a:gd name="p0y5" fmla="*/ 1711 h 1891"/>
              <a:gd name="p0x6" fmla="*/ 7920 w 7920"/>
              <a:gd name="p0y6" fmla="*/ 1810 h 1891"/>
              <a:gd name="p0x7" fmla="*/ 7839 w 7920"/>
              <a:gd name="p0y7" fmla="*/ 1891 h 1891"/>
              <a:gd name="p0x8" fmla="*/ 7740 w 7920"/>
              <a:gd name="p0y8" fmla="*/ 1891 h 1891"/>
              <a:gd name="p0x9" fmla="*/ 180 w 7920"/>
              <a:gd name="p0y9" fmla="*/ 1891 h 1891"/>
              <a:gd name="p0x10" fmla="*/ 80 w 7920"/>
              <a:gd name="p0y10" fmla="*/ 1891 h 1891"/>
              <a:gd name="p0x11" fmla="*/ 0 w 7920"/>
              <a:gd name="p0y11" fmla="*/ 1810 h 1891"/>
              <a:gd name="p0x12" fmla="*/ 0 w 7920"/>
              <a:gd name="p0y12" fmla="*/ 1711 h 1891"/>
              <a:gd name="p0x13" fmla="*/ 0 w 7920"/>
              <a:gd name="p0y13" fmla="*/ 180 h 1891"/>
              <a:gd name="p0x14" fmla="*/ 0 w 7920"/>
              <a:gd name="p0y14" fmla="*/ 80 h 1891"/>
              <a:gd name="p0x15" fmla="*/ 80 w 7920"/>
              <a:gd name="p0y15" fmla="*/ 0 h 1891"/>
              <a:gd name="p0x16" fmla="*/ 180 w 7920"/>
              <a:gd name="p0y16" fmla="*/ 0 h 18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543675" y="2447925"/>
            <a:ext cx="47244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2/3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3/5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543675" y="2752725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通分为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191375" y="2752725"/>
            <a:ext cx="739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10/15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7816824" y="2752725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8083524" y="2752725"/>
            <a:ext cx="62091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9/15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6543675" y="3086995"/>
            <a:ext cx="18320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∴ 2/3 &gt; 3/5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575945" y="3930015"/>
            <a:ext cx="11039475" cy="2541905"/>
          </a:xfrm>
          <a:custGeom>
            <a:avLst/>
            <a:gdLst>
              <a:gd name="sw" fmla="*/ 1 w 17385"/>
              <a:gd name="sh" fmla="*/ 1 h 4003"/>
              <a:gd name="mins" fmla="min sw sh"/>
              <a:gd name="dsw" fmla="+- 0 sw mins"/>
              <a:gd name="dsh" fmla="+- 0 sh mins"/>
              <a:gd name="p0x0" fmla="*/ 180 w 17385"/>
              <a:gd name="p0y0" fmla="*/ 0 h 4003"/>
              <a:gd name="p0x1" fmla="*/ 17205 w 17385"/>
              <a:gd name="p0y1" fmla="*/ 0 h 4003"/>
              <a:gd name="p0x2" fmla="*/ 17304 w 17385"/>
              <a:gd name="p0y2" fmla="*/ 0 h 4003"/>
              <a:gd name="p0x3" fmla="*/ 17385 w 17385"/>
              <a:gd name="p0y3" fmla="*/ 80 h 4003"/>
              <a:gd name="p0x4" fmla="*/ 17385 w 17385"/>
              <a:gd name="p0y4" fmla="*/ 180 h 4003"/>
              <a:gd name="p0x5" fmla="*/ 17385 w 17385"/>
              <a:gd name="p0y5" fmla="*/ 3823 h 4003"/>
              <a:gd name="p0x6" fmla="*/ 17385 w 17385"/>
              <a:gd name="p0y6" fmla="*/ 3922 h 4003"/>
              <a:gd name="p0x7" fmla="*/ 17304 w 17385"/>
              <a:gd name="p0y7" fmla="*/ 4003 h 4003"/>
              <a:gd name="p0x8" fmla="*/ 17205 w 17385"/>
              <a:gd name="p0y8" fmla="*/ 4003 h 4003"/>
              <a:gd name="p0x9" fmla="*/ 180 w 17385"/>
              <a:gd name="p0y9" fmla="*/ 4003 h 4003"/>
              <a:gd name="p0x10" fmla="*/ 80 w 17385"/>
              <a:gd name="p0y10" fmla="*/ 4003 h 4003"/>
              <a:gd name="p0x11" fmla="*/ 0 w 17385"/>
              <a:gd name="p0y11" fmla="*/ 3922 h 4003"/>
              <a:gd name="p0x12" fmla="*/ 0 w 17385"/>
              <a:gd name="p0y12" fmla="*/ 3823 h 4003"/>
              <a:gd name="p0x13" fmla="*/ 0 w 17385"/>
              <a:gd name="p0y13" fmla="*/ 180 h 4003"/>
              <a:gd name="p0x14" fmla="*/ 0 w 17385"/>
              <a:gd name="p0y14" fmla="*/ 80 h 4003"/>
              <a:gd name="p0x15" fmla="*/ 80 w 17385"/>
              <a:gd name="p0y15" fmla="*/ 0 h 4003"/>
              <a:gd name="p0x16" fmla="*/ 180 w 17385"/>
              <a:gd name="p0y16" fmla="*/ 0 h 40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771525" y="4124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887730" y="4206240"/>
            <a:ext cx="18605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1304925" y="4151967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解题策略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771525" y="4696460"/>
            <a:ext cx="3072765" cy="1580515"/>
          </a:xfrm>
          <a:custGeom>
            <a:avLst/>
            <a:gdLst>
              <a:gd name="sw" fmla="*/ 1 w 4839"/>
              <a:gd name="sh" fmla="*/ 1 h 2488"/>
              <a:gd name="mins" fmla="min sw sh"/>
              <a:gd name="dsw" fmla="+- 0 sw mins"/>
              <a:gd name="dsh" fmla="+- 0 sh mins"/>
              <a:gd name="p0x0" fmla="*/ 180 w 4839"/>
              <a:gd name="p0y0" fmla="*/ 0 h 2488"/>
              <a:gd name="p0x1" fmla="*/ 4659 w 4839"/>
              <a:gd name="p0y1" fmla="*/ 0 h 2488"/>
              <a:gd name="p0x2" fmla="*/ 4759 w 4839"/>
              <a:gd name="p0y2" fmla="*/ 0 h 2488"/>
              <a:gd name="p0x3" fmla="*/ 4839 w 4839"/>
              <a:gd name="p0y3" fmla="*/ 80 h 2488"/>
              <a:gd name="p0x4" fmla="*/ 4839 w 4839"/>
              <a:gd name="p0y4" fmla="*/ 180 h 2488"/>
              <a:gd name="p0x5" fmla="*/ 4839 w 4839"/>
              <a:gd name="p0y5" fmla="*/ 2308 h 2488"/>
              <a:gd name="p0x6" fmla="*/ 4839 w 4839"/>
              <a:gd name="p0y6" fmla="*/ 2407 h 2488"/>
              <a:gd name="p0x7" fmla="*/ 4759 w 4839"/>
              <a:gd name="p0y7" fmla="*/ 2488 h 2488"/>
              <a:gd name="p0x8" fmla="*/ 4659 w 4839"/>
              <a:gd name="p0y8" fmla="*/ 2488 h 2488"/>
              <a:gd name="p0x9" fmla="*/ 180 w 4839"/>
              <a:gd name="p0y9" fmla="*/ 2488 h 2488"/>
              <a:gd name="p0x10" fmla="*/ 80 w 4839"/>
              <a:gd name="p0y10" fmla="*/ 2488 h 2488"/>
              <a:gd name="p0x11" fmla="*/ 0 w 4839"/>
              <a:gd name="p0y11" fmla="*/ 2407 h 2488"/>
              <a:gd name="p0x12" fmla="*/ 0 w 4839"/>
              <a:gd name="p0y12" fmla="*/ 2308 h 2488"/>
              <a:gd name="p0x13" fmla="*/ 0 w 4839"/>
              <a:gd name="p0y13" fmla="*/ 180 h 2488"/>
              <a:gd name="p0x14" fmla="*/ 0 w 4839"/>
              <a:gd name="p0y14" fmla="*/ 80 h 2488"/>
              <a:gd name="p0x15" fmla="*/ 80 w 4839"/>
              <a:gd name="p0y15" fmla="*/ 0 h 2488"/>
              <a:gd name="p0x16" fmla="*/ 180 w 4839"/>
              <a:gd name="p0y16" fmla="*/ 0 h 24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2136140" y="4920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2188845" y="4982845"/>
            <a:ext cx="23812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1165174" y="5363042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观察分子分母的特征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850849" y="5763092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分析数字特点，寻找公因数或公倍数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16667" b="-16667"/>
          <a:stretch>
            <a:fillRect/>
          </a:stretch>
        </p:blipFill>
        <p:spPr>
          <a:xfrm>
            <a:off x="4068445" y="5353050"/>
            <a:ext cx="266700" cy="266700"/>
          </a:xfrm>
          <a:prstGeom prst="rect">
            <a:avLst/>
          </a:prstGeom>
        </p:spPr>
      </p:pic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4558665" y="4696460"/>
            <a:ext cx="3073400" cy="1580515"/>
          </a:xfrm>
          <a:custGeom>
            <a:avLst/>
            <a:gdLst>
              <a:gd name="sw" fmla="*/ 1 w 4839"/>
              <a:gd name="sh" fmla="*/ 1 h 2488"/>
              <a:gd name="mins" fmla="min sw sh"/>
              <a:gd name="dsw" fmla="+- 0 sw mins"/>
              <a:gd name="dsh" fmla="+- 0 sh mins"/>
              <a:gd name="p0x0" fmla="*/ 180 w 4839"/>
              <a:gd name="p0y0" fmla="*/ 0 h 2488"/>
              <a:gd name="p0x1" fmla="*/ 4659 w 4839"/>
              <a:gd name="p0y1" fmla="*/ 0 h 2488"/>
              <a:gd name="p0x2" fmla="*/ 4759 w 4839"/>
              <a:gd name="p0y2" fmla="*/ 0 h 2488"/>
              <a:gd name="p0x3" fmla="*/ 4839 w 4839"/>
              <a:gd name="p0y3" fmla="*/ 80 h 2488"/>
              <a:gd name="p0x4" fmla="*/ 4839 w 4839"/>
              <a:gd name="p0y4" fmla="*/ 180 h 2488"/>
              <a:gd name="p0x5" fmla="*/ 4839 w 4839"/>
              <a:gd name="p0y5" fmla="*/ 2308 h 2488"/>
              <a:gd name="p0x6" fmla="*/ 4839 w 4839"/>
              <a:gd name="p0y6" fmla="*/ 2407 h 2488"/>
              <a:gd name="p0x7" fmla="*/ 4759 w 4839"/>
              <a:gd name="p0y7" fmla="*/ 2488 h 2488"/>
              <a:gd name="p0x8" fmla="*/ 4659 w 4839"/>
              <a:gd name="p0y8" fmla="*/ 2488 h 2488"/>
              <a:gd name="p0x9" fmla="*/ 180 w 4839"/>
              <a:gd name="p0y9" fmla="*/ 2488 h 2488"/>
              <a:gd name="p0x10" fmla="*/ 80 w 4839"/>
              <a:gd name="p0y10" fmla="*/ 2488 h 2488"/>
              <a:gd name="p0x11" fmla="*/ 0 w 4839"/>
              <a:gd name="p0y11" fmla="*/ 2407 h 2488"/>
              <a:gd name="p0x12" fmla="*/ 0 w 4839"/>
              <a:gd name="p0y12" fmla="*/ 2308 h 2488"/>
              <a:gd name="p0x13" fmla="*/ 0 w 4839"/>
              <a:gd name="p0y13" fmla="*/ 180 h 2488"/>
              <a:gd name="p0x14" fmla="*/ 0 w 4839"/>
              <a:gd name="p0y14" fmla="*/ 80 h 2488"/>
              <a:gd name="p0x15" fmla="*/ 80 w 4839"/>
              <a:gd name="p0y15" fmla="*/ 0 h 2488"/>
              <a:gd name="p0x16" fmla="*/ 180 w 4839"/>
              <a:gd name="p0y16" fmla="*/ 0 h 24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5923915" y="4920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4259" t="-3492" r="-4259" b="-3492"/>
          <a:stretch>
            <a:fillRect/>
          </a:stretch>
        </p:blipFill>
        <p:spPr>
          <a:xfrm>
            <a:off x="6002655" y="4982845"/>
            <a:ext cx="186055" cy="2139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0"/>
            </p:custDataLst>
          </p:nvPr>
        </p:nvSpPr>
        <p:spPr>
          <a:xfrm>
            <a:off x="5067224" y="5363042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选择约分还是通分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4724324" y="5763092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根据题目要求判断化简或统一分母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16667" b="-16667"/>
          <a:stretch>
            <a:fillRect/>
          </a:stretch>
        </p:blipFill>
        <p:spPr>
          <a:xfrm>
            <a:off x="7856220" y="5353050"/>
            <a:ext cx="266700" cy="266700"/>
          </a:xfrm>
          <a:prstGeom prst="rect">
            <a:avLst/>
          </a:prstGeom>
        </p:spPr>
      </p:pic>
      <p:sp>
        <p:nvSpPr>
          <p:cNvPr id="43" name="任意多边形 42"/>
          <p:cNvSpPr/>
          <p:nvPr>
            <p:custDataLst>
              <p:tags r:id="rId53"/>
            </p:custDataLst>
          </p:nvPr>
        </p:nvSpPr>
        <p:spPr>
          <a:xfrm>
            <a:off x="8346440" y="4696460"/>
            <a:ext cx="3073400" cy="1580515"/>
          </a:xfrm>
          <a:custGeom>
            <a:avLst/>
            <a:gdLst>
              <a:gd name="sw" fmla="*/ 1 w 4839"/>
              <a:gd name="sh" fmla="*/ 1 h 2488"/>
              <a:gd name="mins" fmla="min sw sh"/>
              <a:gd name="dsw" fmla="+- 0 sw mins"/>
              <a:gd name="dsh" fmla="+- 0 sh mins"/>
              <a:gd name="p0x0" fmla="*/ 180 w 4839"/>
              <a:gd name="p0y0" fmla="*/ 0 h 2488"/>
              <a:gd name="p0x1" fmla="*/ 4659 w 4839"/>
              <a:gd name="p0y1" fmla="*/ 0 h 2488"/>
              <a:gd name="p0x2" fmla="*/ 4759 w 4839"/>
              <a:gd name="p0y2" fmla="*/ 0 h 2488"/>
              <a:gd name="p0x3" fmla="*/ 4839 w 4839"/>
              <a:gd name="p0y3" fmla="*/ 80 h 2488"/>
              <a:gd name="p0x4" fmla="*/ 4839 w 4839"/>
              <a:gd name="p0y4" fmla="*/ 180 h 2488"/>
              <a:gd name="p0x5" fmla="*/ 4839 w 4839"/>
              <a:gd name="p0y5" fmla="*/ 2308 h 2488"/>
              <a:gd name="p0x6" fmla="*/ 4839 w 4839"/>
              <a:gd name="p0y6" fmla="*/ 2407 h 2488"/>
              <a:gd name="p0x7" fmla="*/ 4759 w 4839"/>
              <a:gd name="p0y7" fmla="*/ 2488 h 2488"/>
              <a:gd name="p0x8" fmla="*/ 4659 w 4839"/>
              <a:gd name="p0y8" fmla="*/ 2488 h 2488"/>
              <a:gd name="p0x9" fmla="*/ 180 w 4839"/>
              <a:gd name="p0y9" fmla="*/ 2488 h 2488"/>
              <a:gd name="p0x10" fmla="*/ 80 w 4839"/>
              <a:gd name="p0y10" fmla="*/ 2488 h 2488"/>
              <a:gd name="p0x11" fmla="*/ 0 w 4839"/>
              <a:gd name="p0y11" fmla="*/ 2407 h 2488"/>
              <a:gd name="p0x12" fmla="*/ 0 w 4839"/>
              <a:gd name="p0y12" fmla="*/ 2308 h 2488"/>
              <a:gd name="p0x13" fmla="*/ 0 w 4839"/>
              <a:gd name="p0y13" fmla="*/ 180 h 2488"/>
              <a:gd name="p0x14" fmla="*/ 0 w 4839"/>
              <a:gd name="p0y14" fmla="*/ 80 h 2488"/>
              <a:gd name="p0x15" fmla="*/ 80 w 4839"/>
              <a:gd name="p0y15" fmla="*/ 0 h 2488"/>
              <a:gd name="p0x16" fmla="*/ 180 w 4839"/>
              <a:gd name="p0y16" fmla="*/ 0 h 24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54"/>
            </p:custDataLst>
          </p:nvPr>
        </p:nvSpPr>
        <p:spPr>
          <a:xfrm>
            <a:off x="9711690" y="48107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55"/>
            </p:custDataLst>
          </p:nvPr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4348" t="-1061" r="-4348" b="-1061"/>
          <a:stretch>
            <a:fillRect/>
          </a:stretch>
        </p:blipFill>
        <p:spPr>
          <a:xfrm>
            <a:off x="9764395" y="4872990"/>
            <a:ext cx="238125" cy="213995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58"/>
            </p:custDataLst>
          </p:nvPr>
        </p:nvSpPr>
        <p:spPr>
          <a:xfrm>
            <a:off x="8854973" y="5253056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灵活运用基本性质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9"/>
            </p:custDataLst>
          </p:nvPr>
        </p:nvSpPr>
        <p:spPr>
          <a:xfrm>
            <a:off x="8512073" y="5634504"/>
            <a:ext cx="27432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分子分母同乘或同除相同数，分数值不变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古历新算：分数在历法中的应用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古代历法中的分数运算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20572" y="1631156"/>
            <a:ext cx="175081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365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099891" y="1921669"/>
            <a:ext cx="1983362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97/400</a:t>
            </a:r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20775" y="2550319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郭守敬《授时历》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回归年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1815465" y="2893060"/>
            <a:ext cx="1067435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4F3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892275" y="2931319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55C42"/>
                </a:solidFill>
                <a:latin typeface="微软雅黑" panose="020B0503020204020204" charset="-122"/>
                <a:ea typeface="微软雅黑" panose="020B0503020204020204" charset="-122"/>
              </a:rPr>
              <a:t>精度领先世界</a:t>
            </a:r>
            <a:endParaRPr sz="1200">
              <a:solidFill>
                <a:srgbClr val="255C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762205" y="1631156"/>
            <a:ext cx="13704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29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561114" y="1921669"/>
            <a:ext cx="2173557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又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499/940</a:t>
            </a:r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410200" y="2550319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古四分历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朔望月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562600" y="2893060"/>
            <a:ext cx="1066800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638800" y="2931319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分数精确表达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384135" y="1631156"/>
            <a:ext cx="9900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802644" y="1921669"/>
            <a:ext cx="803148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/19</a:t>
            </a:r>
            <a:endParaRPr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081945" y="2550319"/>
            <a:ext cx="16926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闰月比例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9309100" y="2893060"/>
            <a:ext cx="1066800" cy="276225"/>
          </a:xfrm>
          <a:custGeom>
            <a:avLst/>
            <a:gdLst>
              <a:gd name="sw" fmla="*/ 1 w 1680"/>
              <a:gd name="sh" fmla="*/ 1 h 435"/>
              <a:gd name="mins" fmla="min sw sh"/>
              <a:gd name="dsw" fmla="+- 0 sw mins"/>
              <a:gd name="dsh" fmla="+- 0 sh mins"/>
              <a:gd name="p0x0" fmla="*/ 217 w 1680"/>
              <a:gd name="p0y0" fmla="*/ 0 h 435"/>
              <a:gd name="p0x1" fmla="*/ 1462 w 1680"/>
              <a:gd name="p0y1" fmla="*/ 0 h 435"/>
              <a:gd name="p0x2" fmla="*/ 1582 w 1680"/>
              <a:gd name="p0y2" fmla="*/ 0 h 435"/>
              <a:gd name="p0x3" fmla="*/ 1680 w 1680"/>
              <a:gd name="p0y3" fmla="*/ 97 h 435"/>
              <a:gd name="p0x4" fmla="*/ 1680 w 1680"/>
              <a:gd name="p0y4" fmla="*/ 217 h 435"/>
              <a:gd name="p0x5" fmla="*/ 1680 w 1680"/>
              <a:gd name="p0y5" fmla="*/ 337 h 435"/>
              <a:gd name="p0x6" fmla="*/ 1582 w 1680"/>
              <a:gd name="p0y6" fmla="*/ 435 h 435"/>
              <a:gd name="p0x7" fmla="*/ 1462 w 1680"/>
              <a:gd name="p0y7" fmla="*/ 435 h 435"/>
              <a:gd name="p0x8" fmla="*/ 217 w 1680"/>
              <a:gd name="p0y8" fmla="*/ 435 h 435"/>
              <a:gd name="p0x9" fmla="*/ 97 w 1680"/>
              <a:gd name="p0y9" fmla="*/ 435 h 435"/>
              <a:gd name="p0x10" fmla="*/ 0 w 1680"/>
              <a:gd name="p0y10" fmla="*/ 337 h 435"/>
              <a:gd name="p0x11" fmla="*/ 0 w 1680"/>
              <a:gd name="p0y11" fmla="*/ 217 h 435"/>
              <a:gd name="p0x12" fmla="*/ 0 w 1680"/>
              <a:gd name="p0y12" fmla="*/ 97 h 435"/>
              <a:gd name="p0x13" fmla="*/ 97 w 1680"/>
              <a:gd name="p0y13" fmla="*/ 0 h 435"/>
              <a:gd name="p0x14" fmla="*/ 217 w 16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385326" y="2931319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周期协调法则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777975" y="44138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数学本质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771525" y="5000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5062220"/>
            <a:ext cx="20955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1228725" y="4852988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历法精度取决于分数运算的精确性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771525" y="5591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838200" y="5652770"/>
            <a:ext cx="209550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1228725" y="5595938"/>
            <a:ext cx="2785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分数让古人从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大约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走向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5524500" y="428053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4518025" y="4867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4584700" y="4928870"/>
            <a:ext cx="209550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4975251" y="4719638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中国古代历法大量使用分数表示天文数据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4518025" y="5591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818" t="-3651" r="-6818" b="-3651"/>
          <a:stretch>
            <a:fillRect/>
          </a:stretch>
        </p:blipFill>
        <p:spPr>
          <a:xfrm>
            <a:off x="4570095" y="5652770"/>
            <a:ext cx="238125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4975251" y="5443538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《授时历》为代表的天文历法成就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4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9271026" y="454723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思维升华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8264525" y="50006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31200" y="5062220"/>
            <a:ext cx="209550" cy="2146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8721776" y="50053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从天文历法到日常分配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51"/>
            </p:custDataLst>
          </p:nvPr>
        </p:nvSpPr>
        <p:spPr>
          <a:xfrm>
            <a:off x="8264525" y="5457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4348" t="-3651" r="-4348" b="-3651"/>
          <a:stretch>
            <a:fillRect/>
          </a:stretch>
        </p:blipFill>
        <p:spPr>
          <a:xfrm>
            <a:off x="8316595" y="5519420"/>
            <a:ext cx="238125" cy="2146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5"/>
            </p:custDataLst>
          </p:nvPr>
        </p:nvSpPr>
        <p:spPr>
          <a:xfrm>
            <a:off x="8721776" y="546258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分数是人类精确描述世界的语言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4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9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6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6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1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1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1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1294</Words>
  <Application>WPS 演示</Application>
  <PresentationFormat>宽屏</PresentationFormat>
  <Paragraphs>258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分数的意义·从《周髀算经》到分数本质</vt:lpstr>
      <vt:lpstr>分而计之：分数意义的建立与深化</vt:lpstr>
      <vt:lpstr>PowerPoint 演示文稿</vt:lpstr>
      <vt:lpstr>PowerPoint 演示文稿</vt:lpstr>
      <vt:lpstr>真假之分：真分数、假分数与带分数</vt:lpstr>
      <vt:lpstr>PowerPoint 演示文稿</vt:lpstr>
      <vt:lpstr>PowerPoint 演示文稿</vt:lpstr>
      <vt:lpstr>等价变换：分数的基本性质与约分通分</vt:lpstr>
      <vt:lpstr>PowerPoint 演示文稿</vt:lpstr>
      <vt:lpstr>PowerPoint 演示文稿</vt:lpstr>
      <vt:lpstr>古历新算：分数在历法中的应用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