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437" r:id="rId3"/>
    <p:sldId id="439" r:id="rId4"/>
    <p:sldId id="440" r:id="rId5"/>
    <p:sldId id="441" r:id="rId6"/>
    <p:sldId id="442" r:id="rId7"/>
    <p:sldId id="443" r:id="rId8"/>
    <p:sldId id="444" r:id="rId9"/>
    <p:sldId id="445" r:id="rId10"/>
    <p:sldId id="446" r:id="rId11"/>
    <p:sldId id="447" r:id="rId12"/>
    <p:sldId id="448" r:id="rId13"/>
    <p:sldId id="449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293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长方体水箱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&quot;60L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容积结果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正方体容器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&quot;8L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容积结果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743401732"/>
        <c:axId val="749781068"/>
      </c:barChart>
      <c:catAx>
        <c:axId val="7434017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49781068"/>
        <c:crosses val="autoZero"/>
        <c:auto val="1"/>
        <c:lblAlgn val="ctr"/>
        <c:lblOffset val="100"/>
        <c:noMultiLvlLbl val="0"/>
      </c:catAx>
      <c:valAx>
        <c:axId val="749781068"/>
        <c:scaling>
          <c:orientation val="minMax"/>
          <c:max val="70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4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容积(L)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434017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baef82e-5959-44b2-9ec5-ac23f69ad6cf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124.xml"/><Relationship Id="rId45" Type="http://schemas.openxmlformats.org/officeDocument/2006/relationships/tags" Target="../tags/tag123.xml"/><Relationship Id="rId44" Type="http://schemas.openxmlformats.org/officeDocument/2006/relationships/tags" Target="../tags/tag122.xml"/><Relationship Id="rId43" Type="http://schemas.openxmlformats.org/officeDocument/2006/relationships/image" Target="../media/image15.svg"/><Relationship Id="rId42" Type="http://schemas.openxmlformats.org/officeDocument/2006/relationships/image" Target="../media/image14.png"/><Relationship Id="rId41" Type="http://schemas.openxmlformats.org/officeDocument/2006/relationships/tags" Target="../tags/tag121.xml"/><Relationship Id="rId40" Type="http://schemas.openxmlformats.org/officeDocument/2006/relationships/image" Target="../media/image13.svg"/><Relationship Id="rId4" Type="http://schemas.openxmlformats.org/officeDocument/2006/relationships/tags" Target="../tags/tag94.xml"/><Relationship Id="rId39" Type="http://schemas.openxmlformats.org/officeDocument/2006/relationships/image" Target="../media/image12.png"/><Relationship Id="rId38" Type="http://schemas.openxmlformats.org/officeDocument/2006/relationships/tags" Target="../tags/tag120.xml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tags" Target="../tags/tag117.xml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tags" Target="../tags/tag111.xml"/><Relationship Id="rId28" Type="http://schemas.openxmlformats.org/officeDocument/2006/relationships/image" Target="../media/image11.svg"/><Relationship Id="rId27" Type="http://schemas.openxmlformats.org/officeDocument/2006/relationships/image" Target="../media/image10.png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image" Target="../media/image7.svg"/><Relationship Id="rId13" Type="http://schemas.openxmlformats.org/officeDocument/2006/relationships/image" Target="../media/image6.png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153.xml"/><Relationship Id="rId36" Type="http://schemas.openxmlformats.org/officeDocument/2006/relationships/tags" Target="../tags/tag152.xml"/><Relationship Id="rId35" Type="http://schemas.openxmlformats.org/officeDocument/2006/relationships/image" Target="../media/image23.svg"/><Relationship Id="rId34" Type="http://schemas.openxmlformats.org/officeDocument/2006/relationships/image" Target="../media/image22.png"/><Relationship Id="rId33" Type="http://schemas.openxmlformats.org/officeDocument/2006/relationships/tags" Target="../tags/tag151.xml"/><Relationship Id="rId32" Type="http://schemas.openxmlformats.org/officeDocument/2006/relationships/tags" Target="../tags/tag150.xml"/><Relationship Id="rId31" Type="http://schemas.openxmlformats.org/officeDocument/2006/relationships/tags" Target="../tags/tag149.xml"/><Relationship Id="rId30" Type="http://schemas.openxmlformats.org/officeDocument/2006/relationships/tags" Target="../tags/tag148.xml"/><Relationship Id="rId3" Type="http://schemas.openxmlformats.org/officeDocument/2006/relationships/tags" Target="../tags/tag127.xml"/><Relationship Id="rId29" Type="http://schemas.openxmlformats.org/officeDocument/2006/relationships/tags" Target="../tags/tag147.xml"/><Relationship Id="rId28" Type="http://schemas.openxmlformats.org/officeDocument/2006/relationships/image" Target="../media/image21.svg"/><Relationship Id="rId27" Type="http://schemas.openxmlformats.org/officeDocument/2006/relationships/image" Target="../media/image20.png"/><Relationship Id="rId26" Type="http://schemas.openxmlformats.org/officeDocument/2006/relationships/tags" Target="../tags/tag146.xml"/><Relationship Id="rId25" Type="http://schemas.openxmlformats.org/officeDocument/2006/relationships/tags" Target="../tags/tag145.xml"/><Relationship Id="rId24" Type="http://schemas.openxmlformats.org/officeDocument/2006/relationships/tags" Target="../tags/tag144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image" Target="../media/image19.svg"/><Relationship Id="rId20" Type="http://schemas.openxmlformats.org/officeDocument/2006/relationships/image" Target="../media/image18.png"/><Relationship Id="rId2" Type="http://schemas.openxmlformats.org/officeDocument/2006/relationships/tags" Target="../tags/tag126.xml"/><Relationship Id="rId19" Type="http://schemas.openxmlformats.org/officeDocument/2006/relationships/tags" Target="../tags/tag141.xml"/><Relationship Id="rId18" Type="http://schemas.openxmlformats.org/officeDocument/2006/relationships/tags" Target="../tags/tag140.xml"/><Relationship Id="rId17" Type="http://schemas.openxmlformats.org/officeDocument/2006/relationships/tags" Target="../tags/tag139.xml"/><Relationship Id="rId16" Type="http://schemas.openxmlformats.org/officeDocument/2006/relationships/tags" Target="../tags/tag138.xml"/><Relationship Id="rId15" Type="http://schemas.openxmlformats.org/officeDocument/2006/relationships/tags" Target="../tags/tag137.xml"/><Relationship Id="rId14" Type="http://schemas.openxmlformats.org/officeDocument/2006/relationships/image" Target="../media/image17.svg"/><Relationship Id="rId13" Type="http://schemas.openxmlformats.org/officeDocument/2006/relationships/image" Target="../media/image16.png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tags" Target="../tags/tag12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168.xml"/><Relationship Id="rId20" Type="http://schemas.openxmlformats.org/officeDocument/2006/relationships/tags" Target="../tags/tag167.xml"/><Relationship Id="rId2" Type="http://schemas.openxmlformats.org/officeDocument/2006/relationships/tags" Target="../tags/tag155.xml"/><Relationship Id="rId19" Type="http://schemas.openxmlformats.org/officeDocument/2006/relationships/tags" Target="../tags/tag166.xml"/><Relationship Id="rId18" Type="http://schemas.openxmlformats.org/officeDocument/2006/relationships/tags" Target="../tags/tag165.xml"/><Relationship Id="rId17" Type="http://schemas.openxmlformats.org/officeDocument/2006/relationships/tags" Target="../tags/tag164.xml"/><Relationship Id="rId16" Type="http://schemas.openxmlformats.org/officeDocument/2006/relationships/image" Target="../media/image29.svg"/><Relationship Id="rId15" Type="http://schemas.openxmlformats.org/officeDocument/2006/relationships/image" Target="../media/image28.png"/><Relationship Id="rId14" Type="http://schemas.openxmlformats.org/officeDocument/2006/relationships/tags" Target="../tags/tag163.xml"/><Relationship Id="rId13" Type="http://schemas.openxmlformats.org/officeDocument/2006/relationships/tags" Target="../tags/tag162.xml"/><Relationship Id="rId12" Type="http://schemas.openxmlformats.org/officeDocument/2006/relationships/tags" Target="../tags/tag161.xml"/><Relationship Id="rId11" Type="http://schemas.openxmlformats.org/officeDocument/2006/relationships/image" Target="../media/image27.svg"/><Relationship Id="rId10" Type="http://schemas.openxmlformats.org/officeDocument/2006/relationships/image" Target="../media/image26.png"/><Relationship Id="rId1" Type="http://schemas.openxmlformats.org/officeDocument/2006/relationships/tags" Target="../tags/tag15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6" Type="http://schemas.openxmlformats.org/officeDocument/2006/relationships/slideLayout" Target="../slideLayouts/slideLayout6.xml"/><Relationship Id="rId65" Type="http://schemas.openxmlformats.org/officeDocument/2006/relationships/tags" Target="../tags/tag216.xml"/><Relationship Id="rId64" Type="http://schemas.openxmlformats.org/officeDocument/2006/relationships/tags" Target="../tags/tag215.xml"/><Relationship Id="rId63" Type="http://schemas.openxmlformats.org/officeDocument/2006/relationships/tags" Target="../tags/tag214.xml"/><Relationship Id="rId62" Type="http://schemas.openxmlformats.org/officeDocument/2006/relationships/tags" Target="../tags/tag213.xml"/><Relationship Id="rId61" Type="http://schemas.openxmlformats.org/officeDocument/2006/relationships/tags" Target="../tags/tag212.xml"/><Relationship Id="rId60" Type="http://schemas.openxmlformats.org/officeDocument/2006/relationships/tags" Target="../tags/tag211.xml"/><Relationship Id="rId6" Type="http://schemas.openxmlformats.org/officeDocument/2006/relationships/image" Target="../media/image31.svg"/><Relationship Id="rId59" Type="http://schemas.openxmlformats.org/officeDocument/2006/relationships/image" Target="../media/image49.svg"/><Relationship Id="rId58" Type="http://schemas.openxmlformats.org/officeDocument/2006/relationships/image" Target="../media/image48.png"/><Relationship Id="rId57" Type="http://schemas.openxmlformats.org/officeDocument/2006/relationships/tags" Target="../tags/tag210.xml"/><Relationship Id="rId56" Type="http://schemas.openxmlformats.org/officeDocument/2006/relationships/tags" Target="../tags/tag209.xml"/><Relationship Id="rId55" Type="http://schemas.openxmlformats.org/officeDocument/2006/relationships/tags" Target="../tags/tag208.xml"/><Relationship Id="rId54" Type="http://schemas.openxmlformats.org/officeDocument/2006/relationships/image" Target="../media/image47.svg"/><Relationship Id="rId53" Type="http://schemas.openxmlformats.org/officeDocument/2006/relationships/image" Target="../media/image46.png"/><Relationship Id="rId52" Type="http://schemas.openxmlformats.org/officeDocument/2006/relationships/tags" Target="../tags/tag207.xml"/><Relationship Id="rId51" Type="http://schemas.openxmlformats.org/officeDocument/2006/relationships/tags" Target="../tags/tag206.xml"/><Relationship Id="rId50" Type="http://schemas.openxmlformats.org/officeDocument/2006/relationships/tags" Target="../tags/tag205.xml"/><Relationship Id="rId5" Type="http://schemas.openxmlformats.org/officeDocument/2006/relationships/image" Target="../media/image30.png"/><Relationship Id="rId49" Type="http://schemas.openxmlformats.org/officeDocument/2006/relationships/image" Target="../media/image45.svg"/><Relationship Id="rId48" Type="http://schemas.openxmlformats.org/officeDocument/2006/relationships/image" Target="../media/image44.png"/><Relationship Id="rId47" Type="http://schemas.openxmlformats.org/officeDocument/2006/relationships/tags" Target="../tags/tag204.xml"/><Relationship Id="rId46" Type="http://schemas.openxmlformats.org/officeDocument/2006/relationships/tags" Target="../tags/tag203.xml"/><Relationship Id="rId45" Type="http://schemas.openxmlformats.org/officeDocument/2006/relationships/tags" Target="../tags/tag202.xml"/><Relationship Id="rId44" Type="http://schemas.openxmlformats.org/officeDocument/2006/relationships/image" Target="../media/image43.svg"/><Relationship Id="rId43" Type="http://schemas.openxmlformats.org/officeDocument/2006/relationships/image" Target="../media/image42.png"/><Relationship Id="rId42" Type="http://schemas.openxmlformats.org/officeDocument/2006/relationships/tags" Target="../tags/tag201.xml"/><Relationship Id="rId41" Type="http://schemas.openxmlformats.org/officeDocument/2006/relationships/tags" Target="../tags/tag200.xml"/><Relationship Id="rId40" Type="http://schemas.openxmlformats.org/officeDocument/2006/relationships/tags" Target="../tags/tag199.xml"/><Relationship Id="rId4" Type="http://schemas.openxmlformats.org/officeDocument/2006/relationships/tags" Target="../tags/tag175.xml"/><Relationship Id="rId39" Type="http://schemas.openxmlformats.org/officeDocument/2006/relationships/image" Target="../media/image41.svg"/><Relationship Id="rId38" Type="http://schemas.openxmlformats.org/officeDocument/2006/relationships/image" Target="../media/image40.png"/><Relationship Id="rId37" Type="http://schemas.openxmlformats.org/officeDocument/2006/relationships/tags" Target="../tags/tag198.xml"/><Relationship Id="rId36" Type="http://schemas.openxmlformats.org/officeDocument/2006/relationships/tags" Target="../tags/tag197.xml"/><Relationship Id="rId35" Type="http://schemas.openxmlformats.org/officeDocument/2006/relationships/tags" Target="../tags/tag196.xml"/><Relationship Id="rId34" Type="http://schemas.openxmlformats.org/officeDocument/2006/relationships/tags" Target="../tags/tag195.xml"/><Relationship Id="rId33" Type="http://schemas.openxmlformats.org/officeDocument/2006/relationships/image" Target="../media/image39.svg"/><Relationship Id="rId32" Type="http://schemas.openxmlformats.org/officeDocument/2006/relationships/image" Target="../media/image38.png"/><Relationship Id="rId31" Type="http://schemas.openxmlformats.org/officeDocument/2006/relationships/tags" Target="../tags/tag194.xml"/><Relationship Id="rId30" Type="http://schemas.openxmlformats.org/officeDocument/2006/relationships/tags" Target="../tags/tag193.xml"/><Relationship Id="rId3" Type="http://schemas.openxmlformats.org/officeDocument/2006/relationships/tags" Target="../tags/tag174.xml"/><Relationship Id="rId29" Type="http://schemas.openxmlformats.org/officeDocument/2006/relationships/tags" Target="../tags/tag192.xml"/><Relationship Id="rId28" Type="http://schemas.openxmlformats.org/officeDocument/2006/relationships/tags" Target="../tags/tag191.xml"/><Relationship Id="rId27" Type="http://schemas.openxmlformats.org/officeDocument/2006/relationships/tags" Target="../tags/tag190.xml"/><Relationship Id="rId26" Type="http://schemas.openxmlformats.org/officeDocument/2006/relationships/image" Target="../media/image37.svg"/><Relationship Id="rId25" Type="http://schemas.openxmlformats.org/officeDocument/2006/relationships/image" Target="../media/image36.png"/><Relationship Id="rId24" Type="http://schemas.openxmlformats.org/officeDocument/2006/relationships/tags" Target="../tags/tag189.xml"/><Relationship Id="rId23" Type="http://schemas.openxmlformats.org/officeDocument/2006/relationships/tags" Target="../tags/tag188.xml"/><Relationship Id="rId22" Type="http://schemas.openxmlformats.org/officeDocument/2006/relationships/tags" Target="../tags/tag187.xml"/><Relationship Id="rId21" Type="http://schemas.openxmlformats.org/officeDocument/2006/relationships/tags" Target="../tags/tag186.xml"/><Relationship Id="rId20" Type="http://schemas.openxmlformats.org/officeDocument/2006/relationships/tags" Target="../tags/tag185.xml"/><Relationship Id="rId2" Type="http://schemas.openxmlformats.org/officeDocument/2006/relationships/tags" Target="../tags/tag173.xml"/><Relationship Id="rId19" Type="http://schemas.openxmlformats.org/officeDocument/2006/relationships/tags" Target="../tags/tag184.xml"/><Relationship Id="rId18" Type="http://schemas.openxmlformats.org/officeDocument/2006/relationships/image" Target="../media/image35.svg"/><Relationship Id="rId17" Type="http://schemas.openxmlformats.org/officeDocument/2006/relationships/image" Target="../media/image34.png"/><Relationship Id="rId16" Type="http://schemas.openxmlformats.org/officeDocument/2006/relationships/tags" Target="../tags/tag183.xml"/><Relationship Id="rId15" Type="http://schemas.openxmlformats.org/officeDocument/2006/relationships/tags" Target="../tags/tag182.xml"/><Relationship Id="rId14" Type="http://schemas.openxmlformats.org/officeDocument/2006/relationships/tags" Target="../tags/tag181.xml"/><Relationship Id="rId13" Type="http://schemas.openxmlformats.org/officeDocument/2006/relationships/tags" Target="../tags/tag180.xml"/><Relationship Id="rId12" Type="http://schemas.openxmlformats.org/officeDocument/2006/relationships/image" Target="../media/image33.svg"/><Relationship Id="rId11" Type="http://schemas.openxmlformats.org/officeDocument/2006/relationships/image" Target="../media/image32.png"/><Relationship Id="rId10" Type="http://schemas.openxmlformats.org/officeDocument/2006/relationships/tags" Target="../tags/tag179.xml"/><Relationship Id="rId1" Type="http://schemas.openxmlformats.org/officeDocument/2006/relationships/tags" Target="../tags/tag17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tags" Target="../tags/tag222.xml"/><Relationship Id="rId6" Type="http://schemas.openxmlformats.org/officeDocument/2006/relationships/tags" Target="../tags/tag221.xml"/><Relationship Id="rId5" Type="http://schemas.openxmlformats.org/officeDocument/2006/relationships/tags" Target="../tags/tag220.xml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248.xml"/><Relationship Id="rId42" Type="http://schemas.openxmlformats.org/officeDocument/2006/relationships/tags" Target="../tags/tag247.xml"/><Relationship Id="rId41" Type="http://schemas.openxmlformats.org/officeDocument/2006/relationships/image" Target="../media/image57.svg"/><Relationship Id="rId40" Type="http://schemas.openxmlformats.org/officeDocument/2006/relationships/image" Target="../media/image56.png"/><Relationship Id="rId4" Type="http://schemas.openxmlformats.org/officeDocument/2006/relationships/tags" Target="../tags/tag219.xml"/><Relationship Id="rId39" Type="http://schemas.openxmlformats.org/officeDocument/2006/relationships/tags" Target="../tags/tag246.xml"/><Relationship Id="rId38" Type="http://schemas.openxmlformats.org/officeDocument/2006/relationships/tags" Target="../tags/tag245.xml"/><Relationship Id="rId37" Type="http://schemas.openxmlformats.org/officeDocument/2006/relationships/tags" Target="../tags/tag244.xml"/><Relationship Id="rId36" Type="http://schemas.openxmlformats.org/officeDocument/2006/relationships/tags" Target="../tags/tag243.xml"/><Relationship Id="rId35" Type="http://schemas.openxmlformats.org/officeDocument/2006/relationships/tags" Target="../tags/tag242.xml"/><Relationship Id="rId34" Type="http://schemas.openxmlformats.org/officeDocument/2006/relationships/image" Target="../media/image55.svg"/><Relationship Id="rId33" Type="http://schemas.openxmlformats.org/officeDocument/2006/relationships/image" Target="../media/image54.png"/><Relationship Id="rId32" Type="http://schemas.openxmlformats.org/officeDocument/2006/relationships/tags" Target="../tags/tag241.xml"/><Relationship Id="rId31" Type="http://schemas.openxmlformats.org/officeDocument/2006/relationships/tags" Target="../tags/tag240.xml"/><Relationship Id="rId30" Type="http://schemas.openxmlformats.org/officeDocument/2006/relationships/tags" Target="../tags/tag239.xml"/><Relationship Id="rId3" Type="http://schemas.openxmlformats.org/officeDocument/2006/relationships/tags" Target="../tags/tag218.xml"/><Relationship Id="rId29" Type="http://schemas.openxmlformats.org/officeDocument/2006/relationships/tags" Target="../tags/tag238.xml"/><Relationship Id="rId28" Type="http://schemas.openxmlformats.org/officeDocument/2006/relationships/tags" Target="../tags/tag237.xml"/><Relationship Id="rId27" Type="http://schemas.openxmlformats.org/officeDocument/2006/relationships/tags" Target="../tags/tag236.xml"/><Relationship Id="rId26" Type="http://schemas.openxmlformats.org/officeDocument/2006/relationships/tags" Target="../tags/tag235.xml"/><Relationship Id="rId25" Type="http://schemas.openxmlformats.org/officeDocument/2006/relationships/image" Target="../media/image53.svg"/><Relationship Id="rId24" Type="http://schemas.openxmlformats.org/officeDocument/2006/relationships/image" Target="../media/image52.png"/><Relationship Id="rId23" Type="http://schemas.openxmlformats.org/officeDocument/2006/relationships/tags" Target="../tags/tag234.xml"/><Relationship Id="rId22" Type="http://schemas.openxmlformats.org/officeDocument/2006/relationships/tags" Target="../tags/tag233.xml"/><Relationship Id="rId21" Type="http://schemas.openxmlformats.org/officeDocument/2006/relationships/tags" Target="../tags/tag232.xml"/><Relationship Id="rId20" Type="http://schemas.openxmlformats.org/officeDocument/2006/relationships/tags" Target="../tags/tag231.xml"/><Relationship Id="rId2" Type="http://schemas.openxmlformats.org/officeDocument/2006/relationships/tags" Target="../tags/tag217.xml"/><Relationship Id="rId19" Type="http://schemas.openxmlformats.org/officeDocument/2006/relationships/tags" Target="../tags/tag230.xml"/><Relationship Id="rId18" Type="http://schemas.openxmlformats.org/officeDocument/2006/relationships/tags" Target="../tags/tag229.xml"/><Relationship Id="rId17" Type="http://schemas.openxmlformats.org/officeDocument/2006/relationships/image" Target="../media/image51.svg"/><Relationship Id="rId16" Type="http://schemas.openxmlformats.org/officeDocument/2006/relationships/image" Target="../media/image50.png"/><Relationship Id="rId15" Type="http://schemas.openxmlformats.org/officeDocument/2006/relationships/tags" Target="../tags/tag228.xml"/><Relationship Id="rId14" Type="http://schemas.openxmlformats.org/officeDocument/2006/relationships/tags" Target="../tags/tag227.xml"/><Relationship Id="rId13" Type="http://schemas.openxmlformats.org/officeDocument/2006/relationships/tags" Target="../tags/tag226.xml"/><Relationship Id="rId12" Type="http://schemas.openxmlformats.org/officeDocument/2006/relationships/tags" Target="../tags/tag225.xml"/><Relationship Id="rId11" Type="http://schemas.openxmlformats.org/officeDocument/2006/relationships/tags" Target="../tags/tag224.xml"/><Relationship Id="rId10" Type="http://schemas.openxmlformats.org/officeDocument/2006/relationships/tags" Target="../tags/tag223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8.xml"/><Relationship Id="rId8" Type="http://schemas.openxmlformats.org/officeDocument/2006/relationships/image" Target="../media/image59.svg"/><Relationship Id="rId7" Type="http://schemas.openxmlformats.org/officeDocument/2006/relationships/image" Target="../media/image58.png"/><Relationship Id="rId6" Type="http://schemas.openxmlformats.org/officeDocument/2006/relationships/tags" Target="../tags/tag257.xml"/><Relationship Id="rId5" Type="http://schemas.openxmlformats.org/officeDocument/2006/relationships/tags" Target="../tags/tag256.xml"/><Relationship Id="rId4" Type="http://schemas.openxmlformats.org/officeDocument/2006/relationships/tags" Target="../tags/tag255.xml"/><Relationship Id="rId3" Type="http://schemas.openxmlformats.org/officeDocument/2006/relationships/tags" Target="../tags/tag254.xml"/><Relationship Id="rId20" Type="http://schemas.openxmlformats.org/officeDocument/2006/relationships/slideLayout" Target="../slideLayouts/slideLayout6.xml"/><Relationship Id="rId2" Type="http://schemas.openxmlformats.org/officeDocument/2006/relationships/tags" Target="../tags/tag253.xml"/><Relationship Id="rId19" Type="http://schemas.openxmlformats.org/officeDocument/2006/relationships/tags" Target="../tags/tag264.xml"/><Relationship Id="rId18" Type="http://schemas.openxmlformats.org/officeDocument/2006/relationships/image" Target="../media/image63.svg"/><Relationship Id="rId17" Type="http://schemas.openxmlformats.org/officeDocument/2006/relationships/image" Target="../media/image62.png"/><Relationship Id="rId16" Type="http://schemas.openxmlformats.org/officeDocument/2006/relationships/tags" Target="../tags/tag263.xml"/><Relationship Id="rId15" Type="http://schemas.openxmlformats.org/officeDocument/2006/relationships/tags" Target="../tags/tag262.xml"/><Relationship Id="rId14" Type="http://schemas.openxmlformats.org/officeDocument/2006/relationships/tags" Target="../tags/tag261.xml"/><Relationship Id="rId13" Type="http://schemas.openxmlformats.org/officeDocument/2006/relationships/image" Target="../media/image61.svg"/><Relationship Id="rId12" Type="http://schemas.openxmlformats.org/officeDocument/2006/relationships/image" Target="../media/image60.png"/><Relationship Id="rId11" Type="http://schemas.openxmlformats.org/officeDocument/2006/relationships/tags" Target="../tags/tag260.xml"/><Relationship Id="rId10" Type="http://schemas.openxmlformats.org/officeDocument/2006/relationships/tags" Target="../tags/tag259.xml"/><Relationship Id="rId1" Type="http://schemas.openxmlformats.org/officeDocument/2006/relationships/tags" Target="../tags/tag25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svg"/><Relationship Id="rId8" Type="http://schemas.openxmlformats.org/officeDocument/2006/relationships/image" Target="../media/image64.png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289.xml"/><Relationship Id="rId32" Type="http://schemas.openxmlformats.org/officeDocument/2006/relationships/tags" Target="../tags/tag288.xml"/><Relationship Id="rId31" Type="http://schemas.openxmlformats.org/officeDocument/2006/relationships/tags" Target="../tags/tag287.xml"/><Relationship Id="rId30" Type="http://schemas.openxmlformats.org/officeDocument/2006/relationships/image" Target="../media/image69.svg"/><Relationship Id="rId3" Type="http://schemas.openxmlformats.org/officeDocument/2006/relationships/tags" Target="../tags/tag267.xml"/><Relationship Id="rId29" Type="http://schemas.openxmlformats.org/officeDocument/2006/relationships/image" Target="../media/image68.png"/><Relationship Id="rId28" Type="http://schemas.openxmlformats.org/officeDocument/2006/relationships/tags" Target="../tags/tag286.xml"/><Relationship Id="rId27" Type="http://schemas.openxmlformats.org/officeDocument/2006/relationships/tags" Target="../tags/tag285.xml"/><Relationship Id="rId26" Type="http://schemas.openxmlformats.org/officeDocument/2006/relationships/tags" Target="../tags/tag284.xml"/><Relationship Id="rId25" Type="http://schemas.openxmlformats.org/officeDocument/2006/relationships/image" Target="../media/image59.svg"/><Relationship Id="rId24" Type="http://schemas.openxmlformats.org/officeDocument/2006/relationships/image" Target="../media/image58.png"/><Relationship Id="rId23" Type="http://schemas.openxmlformats.org/officeDocument/2006/relationships/tags" Target="../tags/tag283.xml"/><Relationship Id="rId22" Type="http://schemas.openxmlformats.org/officeDocument/2006/relationships/tags" Target="../tags/tag282.xml"/><Relationship Id="rId21" Type="http://schemas.openxmlformats.org/officeDocument/2006/relationships/tags" Target="../tags/tag281.xml"/><Relationship Id="rId20" Type="http://schemas.openxmlformats.org/officeDocument/2006/relationships/image" Target="../media/image67.svg"/><Relationship Id="rId2" Type="http://schemas.openxmlformats.org/officeDocument/2006/relationships/tags" Target="../tags/tag266.xml"/><Relationship Id="rId19" Type="http://schemas.openxmlformats.org/officeDocument/2006/relationships/image" Target="../media/image66.png"/><Relationship Id="rId18" Type="http://schemas.openxmlformats.org/officeDocument/2006/relationships/tags" Target="../tags/tag280.xml"/><Relationship Id="rId17" Type="http://schemas.openxmlformats.org/officeDocument/2006/relationships/tags" Target="../tags/tag279.xml"/><Relationship Id="rId16" Type="http://schemas.openxmlformats.org/officeDocument/2006/relationships/tags" Target="../tags/tag278.xml"/><Relationship Id="rId15" Type="http://schemas.openxmlformats.org/officeDocument/2006/relationships/tags" Target="../tags/tag277.xml"/><Relationship Id="rId14" Type="http://schemas.openxmlformats.org/officeDocument/2006/relationships/tags" Target="../tags/tag276.xml"/><Relationship Id="rId13" Type="http://schemas.openxmlformats.org/officeDocument/2006/relationships/tags" Target="../tags/tag275.xml"/><Relationship Id="rId12" Type="http://schemas.openxmlformats.org/officeDocument/2006/relationships/tags" Target="../tags/tag274.xml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tags" Target="../tags/tag265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长方体（二）·从古量器到体积计算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古量之积：体积的概念与长方体体积公式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古代量器中的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容积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智慧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20740" cy="2318385"/>
          </a:xfrm>
          <a:custGeom>
            <a:avLst/>
            <a:gdLst>
              <a:gd name="sw" fmla="*/ 1 w 9324"/>
              <a:gd name="sh" fmla="*/ 1 h 3650"/>
              <a:gd name="mins" fmla="min sw sh"/>
              <a:gd name="dsw" fmla="+- 0 sw mins"/>
              <a:gd name="dsh" fmla="+- 0 sh mins"/>
              <a:gd name="p0x0" fmla="*/ 180 w 9324"/>
              <a:gd name="p0y0" fmla="*/ 0 h 3650"/>
              <a:gd name="p0x1" fmla="*/ 9144 w 9324"/>
              <a:gd name="p0y1" fmla="*/ 0 h 3650"/>
              <a:gd name="p0x2" fmla="*/ 9243 w 9324"/>
              <a:gd name="p0y2" fmla="*/ 0 h 3650"/>
              <a:gd name="p0x3" fmla="*/ 9324 w 9324"/>
              <a:gd name="p0y3" fmla="*/ 80 h 3650"/>
              <a:gd name="p0x4" fmla="*/ 9324 w 9324"/>
              <a:gd name="p0y4" fmla="*/ 180 h 3650"/>
              <a:gd name="p0x5" fmla="*/ 9324 w 9324"/>
              <a:gd name="p0y5" fmla="*/ 3470 h 3650"/>
              <a:gd name="p0x6" fmla="*/ 9324 w 9324"/>
              <a:gd name="p0y6" fmla="*/ 3570 h 3650"/>
              <a:gd name="p0x7" fmla="*/ 9243 w 9324"/>
              <a:gd name="p0y7" fmla="*/ 3650 h 3650"/>
              <a:gd name="p0x8" fmla="*/ 9144 w 9324"/>
              <a:gd name="p0y8" fmla="*/ 3650 h 3650"/>
              <a:gd name="p0x9" fmla="*/ 180 w 9324"/>
              <a:gd name="p0y9" fmla="*/ 3650 h 3650"/>
              <a:gd name="p0x10" fmla="*/ 80 w 9324"/>
              <a:gd name="p0y10" fmla="*/ 3650 h 3650"/>
              <a:gd name="p0x11" fmla="*/ 0 w 9324"/>
              <a:gd name="p0y11" fmla="*/ 3570 h 3650"/>
              <a:gd name="p0x12" fmla="*/ 0 w 9324"/>
              <a:gd name="p0y12" fmla="*/ 3470 h 3650"/>
              <a:gd name="p0x13" fmla="*/ 0 w 9324"/>
              <a:gd name="p0y13" fmla="*/ 180 h 3650"/>
              <a:gd name="p0x14" fmla="*/ 0 w 9324"/>
              <a:gd name="p0y14" fmla="*/ 80 h 3650"/>
              <a:gd name="p0x15" fmla="*/ 80 w 9324"/>
              <a:gd name="p0y15" fmla="*/ 0 h 3650"/>
              <a:gd name="p0x16" fmla="*/ 180 w 9324"/>
              <a:gd name="p0y16" fmla="*/ 0 h 3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654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1736090"/>
            <a:ext cx="30924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68208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商鞅方升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212629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现藏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上海博物馆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592676"/>
            <a:ext cx="55302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内壁刻铭文标明容积，是世界上最早的标准化量器之一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3589655"/>
            <a:ext cx="5920740" cy="878205"/>
          </a:xfrm>
          <a:custGeom>
            <a:avLst/>
            <a:gdLst>
              <a:gd name="sw" fmla="*/ 1 w 9324"/>
              <a:gd name="sh" fmla="*/ 1 h 1383"/>
              <a:gd name="mins" fmla="min sw sh"/>
              <a:gd name="dsw" fmla="+- 0 sw mins"/>
              <a:gd name="dsh" fmla="+- 0 sh mins"/>
              <a:gd name="p0x0" fmla="*/ 180 w 9324"/>
              <a:gd name="p0y0" fmla="*/ 0 h 1383"/>
              <a:gd name="p0x1" fmla="*/ 9144 w 9324"/>
              <a:gd name="p0y1" fmla="*/ 0 h 1383"/>
              <a:gd name="p0x2" fmla="*/ 9243 w 9324"/>
              <a:gd name="p0y2" fmla="*/ 0 h 1383"/>
              <a:gd name="p0x3" fmla="*/ 9324 w 9324"/>
              <a:gd name="p0y3" fmla="*/ 80 h 1383"/>
              <a:gd name="p0x4" fmla="*/ 9324 w 9324"/>
              <a:gd name="p0y4" fmla="*/ 180 h 1383"/>
              <a:gd name="p0x5" fmla="*/ 9324 w 9324"/>
              <a:gd name="p0y5" fmla="*/ 1203 h 1383"/>
              <a:gd name="p0x6" fmla="*/ 9324 w 9324"/>
              <a:gd name="p0y6" fmla="*/ 1302 h 1383"/>
              <a:gd name="p0x7" fmla="*/ 9243 w 9324"/>
              <a:gd name="p0y7" fmla="*/ 1383 h 1383"/>
              <a:gd name="p0x8" fmla="*/ 9144 w 9324"/>
              <a:gd name="p0y8" fmla="*/ 1383 h 1383"/>
              <a:gd name="p0x9" fmla="*/ 180 w 9324"/>
              <a:gd name="p0y9" fmla="*/ 1383 h 1383"/>
              <a:gd name="p0x10" fmla="*/ 80 w 9324"/>
              <a:gd name="p0y10" fmla="*/ 1383 h 1383"/>
              <a:gd name="p0x11" fmla="*/ 0 w 9324"/>
              <a:gd name="p0y11" fmla="*/ 1302 h 1383"/>
              <a:gd name="p0x12" fmla="*/ 0 w 9324"/>
              <a:gd name="p0y12" fmla="*/ 1203 h 1383"/>
              <a:gd name="p0x13" fmla="*/ 0 w 9324"/>
              <a:gd name="p0y13" fmla="*/ 180 h 1383"/>
              <a:gd name="p0x14" fmla="*/ 0 w 9324"/>
              <a:gd name="p0y14" fmla="*/ 80 h 1383"/>
              <a:gd name="p0x15" fmla="*/ 80 w 9324"/>
              <a:gd name="p0y15" fmla="*/ 0 h 1383"/>
              <a:gd name="p0x16" fmla="*/ 180 w 9324"/>
              <a:gd name="p0y16" fmla="*/ 0 h 13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857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9524" t="-3651" r="-9524" b="-3651"/>
          <a:stretch>
            <a:fillRect/>
          </a:stretch>
        </p:blipFill>
        <p:spPr>
          <a:xfrm>
            <a:off x="823595" y="3919220"/>
            <a:ext cx="238125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66825" y="3739524"/>
            <a:ext cx="50349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粮食交易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66825" y="4014797"/>
            <a:ext cx="50349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需量体积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升、斗、斛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575945" y="4591685"/>
            <a:ext cx="5920740" cy="878205"/>
          </a:xfrm>
          <a:custGeom>
            <a:avLst/>
            <a:gdLst>
              <a:gd name="sw" fmla="*/ 1 w 9324"/>
              <a:gd name="sh" fmla="*/ 1 h 1383"/>
              <a:gd name="mins" fmla="min sw sh"/>
              <a:gd name="dsw" fmla="+- 0 sw mins"/>
              <a:gd name="dsh" fmla="+- 0 sh mins"/>
              <a:gd name="p0x0" fmla="*/ 180 w 9324"/>
              <a:gd name="p0y0" fmla="*/ 0 h 1383"/>
              <a:gd name="p0x1" fmla="*/ 9144 w 9324"/>
              <a:gd name="p0y1" fmla="*/ 0 h 1383"/>
              <a:gd name="p0x2" fmla="*/ 9243 w 9324"/>
              <a:gd name="p0y2" fmla="*/ 0 h 1383"/>
              <a:gd name="p0x3" fmla="*/ 9324 w 9324"/>
              <a:gd name="p0y3" fmla="*/ 80 h 1383"/>
              <a:gd name="p0x4" fmla="*/ 9324 w 9324"/>
              <a:gd name="p0y4" fmla="*/ 180 h 1383"/>
              <a:gd name="p0x5" fmla="*/ 9324 w 9324"/>
              <a:gd name="p0y5" fmla="*/ 1203 h 1383"/>
              <a:gd name="p0x6" fmla="*/ 9324 w 9324"/>
              <a:gd name="p0y6" fmla="*/ 1302 h 1383"/>
              <a:gd name="p0x7" fmla="*/ 9243 w 9324"/>
              <a:gd name="p0y7" fmla="*/ 1383 h 1383"/>
              <a:gd name="p0x8" fmla="*/ 9144 w 9324"/>
              <a:gd name="p0y8" fmla="*/ 1383 h 1383"/>
              <a:gd name="p0x9" fmla="*/ 180 w 9324"/>
              <a:gd name="p0y9" fmla="*/ 1383 h 1383"/>
              <a:gd name="p0x10" fmla="*/ 80 w 9324"/>
              <a:gd name="p0y10" fmla="*/ 1383 h 1383"/>
              <a:gd name="p0x11" fmla="*/ 0 w 9324"/>
              <a:gd name="p0y11" fmla="*/ 1302 h 1383"/>
              <a:gd name="p0x12" fmla="*/ 0 w 9324"/>
              <a:gd name="p0y12" fmla="*/ 1203 h 1383"/>
              <a:gd name="p0x13" fmla="*/ 0 w 9324"/>
              <a:gd name="p0y13" fmla="*/ 180 h 1383"/>
              <a:gd name="p0x14" fmla="*/ 0 w 9324"/>
              <a:gd name="p0y14" fmla="*/ 80 h 1383"/>
              <a:gd name="p0x15" fmla="*/ 80 w 9324"/>
              <a:gd name="p0y15" fmla="*/ 0 h 1383"/>
              <a:gd name="p0x16" fmla="*/ 180 w 9324"/>
              <a:gd name="p0y16" fmla="*/ 0 h 13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71525" y="48596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381" t="-25111" r="-2381" b="-25111"/>
          <a:stretch>
            <a:fillRect/>
          </a:stretch>
        </p:blipFill>
        <p:spPr>
          <a:xfrm>
            <a:off x="838200" y="4921250"/>
            <a:ext cx="209550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266825" y="4741583"/>
            <a:ext cx="50349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水利工程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66825" y="5016856"/>
            <a:ext cx="50349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需算土方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体积计算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75945" y="5593715"/>
            <a:ext cx="5920740" cy="878205"/>
          </a:xfrm>
          <a:custGeom>
            <a:avLst/>
            <a:gdLst>
              <a:gd name="sw" fmla="*/ 1 w 9324"/>
              <a:gd name="sh" fmla="*/ 1 h 1383"/>
              <a:gd name="mins" fmla="min sw sh"/>
              <a:gd name="dsw" fmla="+- 0 sw mins"/>
              <a:gd name="dsh" fmla="+- 0 sh mins"/>
              <a:gd name="p0x0" fmla="*/ 180 w 9324"/>
              <a:gd name="p0y0" fmla="*/ 0 h 1383"/>
              <a:gd name="p0x1" fmla="*/ 9144 w 9324"/>
              <a:gd name="p0y1" fmla="*/ 0 h 1383"/>
              <a:gd name="p0x2" fmla="*/ 9243 w 9324"/>
              <a:gd name="p0y2" fmla="*/ 0 h 1383"/>
              <a:gd name="p0x3" fmla="*/ 9324 w 9324"/>
              <a:gd name="p0y3" fmla="*/ 80 h 1383"/>
              <a:gd name="p0x4" fmla="*/ 9324 w 9324"/>
              <a:gd name="p0y4" fmla="*/ 180 h 1383"/>
              <a:gd name="p0x5" fmla="*/ 9324 w 9324"/>
              <a:gd name="p0y5" fmla="*/ 1203 h 1383"/>
              <a:gd name="p0x6" fmla="*/ 9324 w 9324"/>
              <a:gd name="p0y6" fmla="*/ 1302 h 1383"/>
              <a:gd name="p0x7" fmla="*/ 9243 w 9324"/>
              <a:gd name="p0y7" fmla="*/ 1383 h 1383"/>
              <a:gd name="p0x8" fmla="*/ 9144 w 9324"/>
              <a:gd name="p0y8" fmla="*/ 1383 h 1383"/>
              <a:gd name="p0x9" fmla="*/ 180 w 9324"/>
              <a:gd name="p0y9" fmla="*/ 1383 h 1383"/>
              <a:gd name="p0x10" fmla="*/ 80 w 9324"/>
              <a:gd name="p0y10" fmla="*/ 1383 h 1383"/>
              <a:gd name="p0x11" fmla="*/ 0 w 9324"/>
              <a:gd name="p0y11" fmla="*/ 1302 h 1383"/>
              <a:gd name="p0x12" fmla="*/ 0 w 9324"/>
              <a:gd name="p0y12" fmla="*/ 1203 h 1383"/>
              <a:gd name="p0x13" fmla="*/ 0 w 9324"/>
              <a:gd name="p0y13" fmla="*/ 180 h 1383"/>
              <a:gd name="p0x14" fmla="*/ 0 w 9324"/>
              <a:gd name="p0y14" fmla="*/ 80 h 1383"/>
              <a:gd name="p0x15" fmla="*/ 80 w 9324"/>
              <a:gd name="p0y15" fmla="*/ 0 h 1383"/>
              <a:gd name="p0x16" fmla="*/ 180 w 9324"/>
              <a:gd name="p0y16" fmla="*/ 0 h 13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771525" y="58616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259" t="-9298" r="-4259" b="-9298"/>
          <a:stretch>
            <a:fillRect/>
          </a:stretch>
        </p:blipFill>
        <p:spPr>
          <a:xfrm>
            <a:off x="849630" y="5923280"/>
            <a:ext cx="186055" cy="2146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266825" y="5743642"/>
            <a:ext cx="50349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容器制作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266825" y="6018914"/>
            <a:ext cx="50349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需定容积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长宽高之积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772910" y="1109345"/>
            <a:ext cx="4842510" cy="2600325"/>
          </a:xfrm>
          <a:custGeom>
            <a:avLst/>
            <a:gdLst>
              <a:gd name="sw" fmla="*/ 1 w 7625"/>
              <a:gd name="sh" fmla="*/ 1 h 4095"/>
              <a:gd name="mins" fmla="min sw sh"/>
              <a:gd name="dsw" fmla="+- 0 sw mins"/>
              <a:gd name="dsh" fmla="+- 0 sh mins"/>
              <a:gd name="p0x0" fmla="*/ 180 w 7625"/>
              <a:gd name="p0y0" fmla="*/ 0 h 4095"/>
              <a:gd name="p0x1" fmla="*/ 7445 w 7625"/>
              <a:gd name="p0y1" fmla="*/ 0 h 4095"/>
              <a:gd name="p0x2" fmla="*/ 7545 w 7625"/>
              <a:gd name="p0y2" fmla="*/ 0 h 4095"/>
              <a:gd name="p0x3" fmla="*/ 7625 w 7625"/>
              <a:gd name="p0y3" fmla="*/ 80 h 4095"/>
              <a:gd name="p0x4" fmla="*/ 7625 w 7625"/>
              <a:gd name="p0y4" fmla="*/ 180 h 4095"/>
              <a:gd name="p0x5" fmla="*/ 7625 w 7625"/>
              <a:gd name="p0y5" fmla="*/ 3915 h 4095"/>
              <a:gd name="p0x6" fmla="*/ 7625 w 7625"/>
              <a:gd name="p0y6" fmla="*/ 4014 h 4095"/>
              <a:gd name="p0x7" fmla="*/ 7545 w 7625"/>
              <a:gd name="p0y7" fmla="*/ 4095 h 4095"/>
              <a:gd name="p0x8" fmla="*/ 7445 w 7625"/>
              <a:gd name="p0y8" fmla="*/ 4095 h 4095"/>
              <a:gd name="p0x9" fmla="*/ 180 w 7625"/>
              <a:gd name="p0y9" fmla="*/ 4095 h 4095"/>
              <a:gd name="p0x10" fmla="*/ 80 w 7625"/>
              <a:gd name="p0y10" fmla="*/ 4095 h 4095"/>
              <a:gd name="p0x11" fmla="*/ 0 w 7625"/>
              <a:gd name="p0y11" fmla="*/ 4014 h 4095"/>
              <a:gd name="p0x12" fmla="*/ 0 w 7625"/>
              <a:gd name="p0y12" fmla="*/ 3915 h 4095"/>
              <a:gd name="p0x13" fmla="*/ 0 w 7625"/>
              <a:gd name="p0y13" fmla="*/ 180 h 4095"/>
              <a:gd name="p0x14" fmla="*/ 0 w 7625"/>
              <a:gd name="p0y14" fmla="*/ 80 h 4095"/>
              <a:gd name="p0x15" fmla="*/ 80 w 7625"/>
              <a:gd name="p0y15" fmla="*/ 0 h 4095"/>
              <a:gd name="p0x16" fmla="*/ 180 w 7625"/>
              <a:gd name="p0y16" fmla="*/ 0 h 4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085943" y="1683087"/>
            <a:ext cx="4217118" cy="99248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古人从</a:t>
            </a: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装多少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的实际需求出发，发现了长、宽、高与体积的关系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7956204" y="2799378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这正是体积公式的现实根源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6772910" y="3871595"/>
            <a:ext cx="4842510" cy="2600325"/>
          </a:xfrm>
          <a:custGeom>
            <a:avLst/>
            <a:gdLst>
              <a:gd name="sw" fmla="*/ 1 w 7625"/>
              <a:gd name="sh" fmla="*/ 1 h 4095"/>
              <a:gd name="mins" fmla="min sw sh"/>
              <a:gd name="dsw" fmla="+- 0 sw mins"/>
              <a:gd name="dsh" fmla="+- 0 sh mins"/>
              <a:gd name="p0x0" fmla="*/ 180 w 7625"/>
              <a:gd name="p0y0" fmla="*/ 0 h 4095"/>
              <a:gd name="p0x1" fmla="*/ 7445 w 7625"/>
              <a:gd name="p0y1" fmla="*/ 0 h 4095"/>
              <a:gd name="p0x2" fmla="*/ 7545 w 7625"/>
              <a:gd name="p0y2" fmla="*/ 0 h 4095"/>
              <a:gd name="p0x3" fmla="*/ 7625 w 7625"/>
              <a:gd name="p0y3" fmla="*/ 80 h 4095"/>
              <a:gd name="p0x4" fmla="*/ 7625 w 7625"/>
              <a:gd name="p0y4" fmla="*/ 180 h 4095"/>
              <a:gd name="p0x5" fmla="*/ 7625 w 7625"/>
              <a:gd name="p0y5" fmla="*/ 3915 h 4095"/>
              <a:gd name="p0x6" fmla="*/ 7625 w 7625"/>
              <a:gd name="p0y6" fmla="*/ 4014 h 4095"/>
              <a:gd name="p0x7" fmla="*/ 7545 w 7625"/>
              <a:gd name="p0y7" fmla="*/ 4095 h 4095"/>
              <a:gd name="p0x8" fmla="*/ 7445 w 7625"/>
              <a:gd name="p0y8" fmla="*/ 4095 h 4095"/>
              <a:gd name="p0x9" fmla="*/ 180 w 7625"/>
              <a:gd name="p0y9" fmla="*/ 4095 h 4095"/>
              <a:gd name="p0x10" fmla="*/ 80 w 7625"/>
              <a:gd name="p0y10" fmla="*/ 4095 h 4095"/>
              <a:gd name="p0x11" fmla="*/ 0 w 7625"/>
              <a:gd name="p0y11" fmla="*/ 4014 h 4095"/>
              <a:gd name="p0x12" fmla="*/ 0 w 7625"/>
              <a:gd name="p0y12" fmla="*/ 3915 h 4095"/>
              <a:gd name="p0x13" fmla="*/ 0 w 7625"/>
              <a:gd name="p0y13" fmla="*/ 180 h 4095"/>
              <a:gd name="p0x14" fmla="*/ 0 w 7625"/>
              <a:gd name="p0y14" fmla="*/ 80 h 4095"/>
              <a:gd name="p0x15" fmla="*/ 80 w 7625"/>
              <a:gd name="p0y15" fmla="*/ 0 h 4095"/>
              <a:gd name="p0x16" fmla="*/ 180 w 7625"/>
              <a:gd name="p0y16" fmla="*/ 0 h 4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8201660" y="5598160"/>
            <a:ext cx="1985010" cy="404495"/>
          </a:xfrm>
          <a:custGeom>
            <a:avLst/>
            <a:gdLst>
              <a:gd name="sw" fmla="*/ 1 w 3126"/>
              <a:gd name="sh" fmla="*/ 1 h 637"/>
              <a:gd name="mins" fmla="min sw sh"/>
              <a:gd name="dsw" fmla="+- 0 sw mins"/>
              <a:gd name="dsh" fmla="+- 0 sh mins"/>
              <a:gd name="p0x0" fmla="*/ 180 w 3126"/>
              <a:gd name="p0y0" fmla="*/ 0 h 637"/>
              <a:gd name="p0x1" fmla="*/ 2946 w 3126"/>
              <a:gd name="p0y1" fmla="*/ 0 h 637"/>
              <a:gd name="p0x2" fmla="*/ 3046 w 3126"/>
              <a:gd name="p0y2" fmla="*/ 0 h 637"/>
              <a:gd name="p0x3" fmla="*/ 3126 w 3126"/>
              <a:gd name="p0y3" fmla="*/ 80 h 637"/>
              <a:gd name="p0x4" fmla="*/ 3126 w 3126"/>
              <a:gd name="p0y4" fmla="*/ 180 h 637"/>
              <a:gd name="p0x5" fmla="*/ 3126 w 3126"/>
              <a:gd name="p0y5" fmla="*/ 457 h 637"/>
              <a:gd name="p0x6" fmla="*/ 3126 w 3126"/>
              <a:gd name="p0y6" fmla="*/ 556 h 637"/>
              <a:gd name="p0x7" fmla="*/ 3046 w 3126"/>
              <a:gd name="p0y7" fmla="*/ 637 h 637"/>
              <a:gd name="p0x8" fmla="*/ 2946 w 3126"/>
              <a:gd name="p0y8" fmla="*/ 637 h 637"/>
              <a:gd name="p0x9" fmla="*/ 180 w 3126"/>
              <a:gd name="p0y9" fmla="*/ 637 h 637"/>
              <a:gd name="p0x10" fmla="*/ 80 w 3126"/>
              <a:gd name="p0y10" fmla="*/ 637 h 637"/>
              <a:gd name="p0x11" fmla="*/ 0 w 3126"/>
              <a:gd name="p0y11" fmla="*/ 556 h 637"/>
              <a:gd name="p0x12" fmla="*/ 0 w 3126"/>
              <a:gd name="p0y12" fmla="*/ 457 h 637"/>
              <a:gd name="p0x13" fmla="*/ 0 w 3126"/>
              <a:gd name="p0y13" fmla="*/ 180 h 637"/>
              <a:gd name="p0x14" fmla="*/ 0 w 3126"/>
              <a:gd name="p0y14" fmla="*/ 80 h 637"/>
              <a:gd name="p0x15" fmla="*/ 80 w 3126"/>
              <a:gd name="p0y15" fmla="*/ 0 h 637"/>
              <a:gd name="p0x16" fmla="*/ 180 w 3126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8354178" y="5674519"/>
            <a:ext cx="187113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endParaRPr lang="zh-CN" altLang="en-US"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/>
          <p:nvPr>
            <p:custDataLst>
              <p:tags r:id="rId37"/>
            </p:custDataLst>
          </p:nvPr>
        </p:nvSpPr>
        <p:spPr>
          <a:xfrm>
            <a:off x="8632190" y="4540885"/>
            <a:ext cx="1123950" cy="742950"/>
          </a:xfrm>
          <a:prstGeom prst="rect">
            <a:avLst/>
          </a:prstGeom>
          <a:solidFill>
            <a:srgbClr val="E2F3EB"/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9775190" y="4342765"/>
            <a:ext cx="342900" cy="92202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888730" y="4350385"/>
            <a:ext cx="1698625" cy="3429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8337204" y="4864894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</a:t>
            </a:r>
            <a:endParaRPr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9146829" y="5341144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宽</a:t>
            </a:r>
            <a:endParaRPr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9908829" y="4769644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高</a:t>
            </a:r>
            <a:endParaRPr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体积的概念与长方体体积公式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1533525"/>
          </a:xfrm>
          <a:custGeom>
            <a:avLst/>
            <a:gdLst>
              <a:gd name="sw" fmla="*/ 1 w 8535"/>
              <a:gd name="sh" fmla="*/ 1 h 2415"/>
              <a:gd name="mins" fmla="min sw sh"/>
              <a:gd name="dsw" fmla="+- 0 sw mins"/>
              <a:gd name="dsh" fmla="+- 0 sh mins"/>
              <a:gd name="p0x0" fmla="*/ 180 w 8535"/>
              <a:gd name="p0y0" fmla="*/ 0 h 2415"/>
              <a:gd name="p0x1" fmla="*/ 8355 w 8535"/>
              <a:gd name="p0y1" fmla="*/ 0 h 2415"/>
              <a:gd name="p0x2" fmla="*/ 8454 w 8535"/>
              <a:gd name="p0y2" fmla="*/ 0 h 2415"/>
              <a:gd name="p0x3" fmla="*/ 8535 w 8535"/>
              <a:gd name="p0y3" fmla="*/ 80 h 2415"/>
              <a:gd name="p0x4" fmla="*/ 8535 w 8535"/>
              <a:gd name="p0y4" fmla="*/ 180 h 2415"/>
              <a:gd name="p0x5" fmla="*/ 8535 w 8535"/>
              <a:gd name="p0y5" fmla="*/ 2235 h 2415"/>
              <a:gd name="p0x6" fmla="*/ 8535 w 8535"/>
              <a:gd name="p0y6" fmla="*/ 2334 h 2415"/>
              <a:gd name="p0x7" fmla="*/ 8454 w 8535"/>
              <a:gd name="p0y7" fmla="*/ 2415 h 2415"/>
              <a:gd name="p0x8" fmla="*/ 8355 w 8535"/>
              <a:gd name="p0y8" fmla="*/ 2415 h 2415"/>
              <a:gd name="p0x9" fmla="*/ 180 w 8535"/>
              <a:gd name="p0y9" fmla="*/ 2415 h 2415"/>
              <a:gd name="p0x10" fmla="*/ 80 w 8535"/>
              <a:gd name="p0y10" fmla="*/ 2415 h 2415"/>
              <a:gd name="p0x11" fmla="*/ 0 w 8535"/>
              <a:gd name="p0y11" fmla="*/ 2334 h 2415"/>
              <a:gd name="p0x12" fmla="*/ 0 w 8535"/>
              <a:gd name="p0y12" fmla="*/ 2235 h 2415"/>
              <a:gd name="p0x13" fmla="*/ 0 w 8535"/>
              <a:gd name="p0y13" fmla="*/ 180 h 2415"/>
              <a:gd name="p0x14" fmla="*/ 0 w 8535"/>
              <a:gd name="p0y14" fmla="*/ 80 h 2415"/>
              <a:gd name="p0x15" fmla="*/ 80 w 8535"/>
              <a:gd name="p0y15" fmla="*/ 0 h 2415"/>
              <a:gd name="p0x16" fmla="*/ 180 w 853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685974" y="1304925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长方体体积公式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960064" y="1589884"/>
            <a:ext cx="318552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 = a</a:t>
            </a:r>
            <a:r>
              <a:rPr lang="zh-CN" altLang="en-US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endParaRPr lang="en-US" altLang="zh-CN"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962427" y="2267769"/>
            <a:ext cx="7998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长×宽×高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195695" y="1109345"/>
            <a:ext cx="5419725" cy="1533525"/>
          </a:xfrm>
          <a:custGeom>
            <a:avLst/>
            <a:gdLst>
              <a:gd name="sw" fmla="*/ 1 w 8535"/>
              <a:gd name="sh" fmla="*/ 1 h 2415"/>
              <a:gd name="mins" fmla="min sw sh"/>
              <a:gd name="dsw" fmla="+- 0 sw mins"/>
              <a:gd name="dsh" fmla="+- 0 sh mins"/>
              <a:gd name="p0x0" fmla="*/ 180 w 8535"/>
              <a:gd name="p0y0" fmla="*/ 0 h 2415"/>
              <a:gd name="p0x1" fmla="*/ 8355 w 8535"/>
              <a:gd name="p0y1" fmla="*/ 0 h 2415"/>
              <a:gd name="p0x2" fmla="*/ 8454 w 8535"/>
              <a:gd name="p0y2" fmla="*/ 0 h 2415"/>
              <a:gd name="p0x3" fmla="*/ 8535 w 8535"/>
              <a:gd name="p0y3" fmla="*/ 80 h 2415"/>
              <a:gd name="p0x4" fmla="*/ 8535 w 8535"/>
              <a:gd name="p0y4" fmla="*/ 180 h 2415"/>
              <a:gd name="p0x5" fmla="*/ 8535 w 8535"/>
              <a:gd name="p0y5" fmla="*/ 2235 h 2415"/>
              <a:gd name="p0x6" fmla="*/ 8535 w 8535"/>
              <a:gd name="p0y6" fmla="*/ 2334 h 2415"/>
              <a:gd name="p0x7" fmla="*/ 8454 w 8535"/>
              <a:gd name="p0y7" fmla="*/ 2415 h 2415"/>
              <a:gd name="p0x8" fmla="*/ 8355 w 8535"/>
              <a:gd name="p0y8" fmla="*/ 2415 h 2415"/>
              <a:gd name="p0x9" fmla="*/ 180 w 8535"/>
              <a:gd name="p0y9" fmla="*/ 2415 h 2415"/>
              <a:gd name="p0x10" fmla="*/ 80 w 8535"/>
              <a:gd name="p0y10" fmla="*/ 2415 h 2415"/>
              <a:gd name="p0x11" fmla="*/ 0 w 8535"/>
              <a:gd name="p0y11" fmla="*/ 2334 h 2415"/>
              <a:gd name="p0x12" fmla="*/ 0 w 8535"/>
              <a:gd name="p0y12" fmla="*/ 2235 h 2415"/>
              <a:gd name="p0x13" fmla="*/ 0 w 8535"/>
              <a:gd name="p0y13" fmla="*/ 180 h 2415"/>
              <a:gd name="p0x14" fmla="*/ 0 w 8535"/>
              <a:gd name="p0y14" fmla="*/ 80 h 2415"/>
              <a:gd name="p0x15" fmla="*/ 80 w 8535"/>
              <a:gd name="p0y15" fmla="*/ 0 h 2415"/>
              <a:gd name="p0x16" fmla="*/ 180 w 853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305724" y="1304925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正方体体积公式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8123044" y="1589884"/>
            <a:ext cx="2098996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V = a³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353578" y="2267769"/>
            <a:ext cx="125700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棱长×棱长×棱长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2880995"/>
            <a:ext cx="11039475" cy="805180"/>
          </a:xfrm>
          <a:custGeom>
            <a:avLst/>
            <a:gdLst>
              <a:gd name="sw" fmla="*/ 1 w 17385"/>
              <a:gd name="sh" fmla="*/ 1 h 1267"/>
              <a:gd name="mins" fmla="min sw sh"/>
              <a:gd name="dsw" fmla="+- 0 sw mins"/>
              <a:gd name="dsh" fmla="+- 0 sh mins"/>
              <a:gd name="p0x0" fmla="*/ 180 w 17385"/>
              <a:gd name="p0y0" fmla="*/ 0 h 1267"/>
              <a:gd name="p0x1" fmla="*/ 17205 w 17385"/>
              <a:gd name="p0y1" fmla="*/ 0 h 1267"/>
              <a:gd name="p0x2" fmla="*/ 17304 w 17385"/>
              <a:gd name="p0y2" fmla="*/ 0 h 1267"/>
              <a:gd name="p0x3" fmla="*/ 17385 w 17385"/>
              <a:gd name="p0y3" fmla="*/ 80 h 1267"/>
              <a:gd name="p0x4" fmla="*/ 17385 w 17385"/>
              <a:gd name="p0y4" fmla="*/ 180 h 1267"/>
              <a:gd name="p0x5" fmla="*/ 17385 w 17385"/>
              <a:gd name="p0y5" fmla="*/ 1087 h 1267"/>
              <a:gd name="p0x6" fmla="*/ 17385 w 17385"/>
              <a:gd name="p0y6" fmla="*/ 1186 h 1267"/>
              <a:gd name="p0x7" fmla="*/ 17304 w 17385"/>
              <a:gd name="p0y7" fmla="*/ 1267 h 1267"/>
              <a:gd name="p0x8" fmla="*/ 17205 w 17385"/>
              <a:gd name="p0y8" fmla="*/ 1267 h 1267"/>
              <a:gd name="p0x9" fmla="*/ 180 w 17385"/>
              <a:gd name="p0y9" fmla="*/ 1267 h 1267"/>
              <a:gd name="p0x10" fmla="*/ 80 w 17385"/>
              <a:gd name="p0y10" fmla="*/ 1267 h 1267"/>
              <a:gd name="p0x11" fmla="*/ 0 w 17385"/>
              <a:gd name="p0y11" fmla="*/ 1186 h 1267"/>
              <a:gd name="p0x12" fmla="*/ 0 w 17385"/>
              <a:gd name="p0y12" fmla="*/ 1087 h 1267"/>
              <a:gd name="p0x13" fmla="*/ 0 w 17385"/>
              <a:gd name="p0y13" fmla="*/ 180 h 1267"/>
              <a:gd name="p0x14" fmla="*/ 0 w 17385"/>
              <a:gd name="p0y14" fmla="*/ 80 h 1267"/>
              <a:gd name="p0x15" fmla="*/ 80 w 17385"/>
              <a:gd name="p0y15" fmla="*/ 0 h 1267"/>
              <a:gd name="p0x16" fmla="*/ 180 w 17385"/>
              <a:gd name="p0y16" fmla="*/ 0 h 12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3074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154680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43025" y="2954179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1cm³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的小正方体摆长方体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343025" y="3278981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通过实物摆放建立体积的空间直观感受，为公式推导奠定基础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75945" y="3810000"/>
            <a:ext cx="11039475" cy="804545"/>
          </a:xfrm>
          <a:custGeom>
            <a:avLst/>
            <a:gdLst>
              <a:gd name="sw" fmla="*/ 1 w 17385"/>
              <a:gd name="sh" fmla="*/ 1 h 1267"/>
              <a:gd name="mins" fmla="min sw sh"/>
              <a:gd name="dsw" fmla="+- 0 sw mins"/>
              <a:gd name="dsh" fmla="+- 0 sh mins"/>
              <a:gd name="p0x0" fmla="*/ 180 w 17385"/>
              <a:gd name="p0y0" fmla="*/ 0 h 1267"/>
              <a:gd name="p0x1" fmla="*/ 17205 w 17385"/>
              <a:gd name="p0y1" fmla="*/ 0 h 1267"/>
              <a:gd name="p0x2" fmla="*/ 17304 w 17385"/>
              <a:gd name="p0y2" fmla="*/ 0 h 1267"/>
              <a:gd name="p0x3" fmla="*/ 17385 w 17385"/>
              <a:gd name="p0y3" fmla="*/ 80 h 1267"/>
              <a:gd name="p0x4" fmla="*/ 17385 w 17385"/>
              <a:gd name="p0y4" fmla="*/ 180 h 1267"/>
              <a:gd name="p0x5" fmla="*/ 17385 w 17385"/>
              <a:gd name="p0y5" fmla="*/ 1087 h 1267"/>
              <a:gd name="p0x6" fmla="*/ 17385 w 17385"/>
              <a:gd name="p0y6" fmla="*/ 1186 h 1267"/>
              <a:gd name="p0x7" fmla="*/ 17304 w 17385"/>
              <a:gd name="p0y7" fmla="*/ 1267 h 1267"/>
              <a:gd name="p0x8" fmla="*/ 17205 w 17385"/>
              <a:gd name="p0y8" fmla="*/ 1267 h 1267"/>
              <a:gd name="p0x9" fmla="*/ 180 w 17385"/>
              <a:gd name="p0y9" fmla="*/ 1267 h 1267"/>
              <a:gd name="p0x10" fmla="*/ 80 w 17385"/>
              <a:gd name="p0y10" fmla="*/ 1267 h 1267"/>
              <a:gd name="p0x11" fmla="*/ 0 w 17385"/>
              <a:gd name="p0y11" fmla="*/ 1186 h 1267"/>
              <a:gd name="p0x12" fmla="*/ 0 w 17385"/>
              <a:gd name="p0y12" fmla="*/ 1087 h 1267"/>
              <a:gd name="p0x13" fmla="*/ 0 w 17385"/>
              <a:gd name="p0y13" fmla="*/ 180 h 1267"/>
              <a:gd name="p0x14" fmla="*/ 0 w 17385"/>
              <a:gd name="p0y14" fmla="*/ 80 h 1267"/>
              <a:gd name="p0x15" fmla="*/ 80 w 17385"/>
              <a:gd name="p0y15" fmla="*/ 0 h 1267"/>
              <a:gd name="p0x16" fmla="*/ 180 w 17385"/>
              <a:gd name="p0y16" fmla="*/ 0 h 12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71525" y="40024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083685"/>
            <a:ext cx="247650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343025" y="3882866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每层个数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长×宽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1343025" y="4207669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观察底层摆放规律，横向摆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个、纵向摆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个，底层共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个小正方体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575945" y="4738370"/>
            <a:ext cx="11039475" cy="805180"/>
          </a:xfrm>
          <a:custGeom>
            <a:avLst/>
            <a:gdLst>
              <a:gd name="sw" fmla="*/ 1 w 17385"/>
              <a:gd name="sh" fmla="*/ 1 h 1267"/>
              <a:gd name="mins" fmla="min sw sh"/>
              <a:gd name="dsw" fmla="+- 0 sw mins"/>
              <a:gd name="dsh" fmla="+- 0 sh mins"/>
              <a:gd name="p0x0" fmla="*/ 180 w 17385"/>
              <a:gd name="p0y0" fmla="*/ 0 h 1267"/>
              <a:gd name="p0x1" fmla="*/ 17205 w 17385"/>
              <a:gd name="p0y1" fmla="*/ 0 h 1267"/>
              <a:gd name="p0x2" fmla="*/ 17304 w 17385"/>
              <a:gd name="p0y2" fmla="*/ 0 h 1267"/>
              <a:gd name="p0x3" fmla="*/ 17385 w 17385"/>
              <a:gd name="p0y3" fmla="*/ 80 h 1267"/>
              <a:gd name="p0x4" fmla="*/ 17385 w 17385"/>
              <a:gd name="p0y4" fmla="*/ 180 h 1267"/>
              <a:gd name="p0x5" fmla="*/ 17385 w 17385"/>
              <a:gd name="p0y5" fmla="*/ 1087 h 1267"/>
              <a:gd name="p0x6" fmla="*/ 17385 w 17385"/>
              <a:gd name="p0y6" fmla="*/ 1186 h 1267"/>
              <a:gd name="p0x7" fmla="*/ 17304 w 17385"/>
              <a:gd name="p0y7" fmla="*/ 1267 h 1267"/>
              <a:gd name="p0x8" fmla="*/ 17205 w 17385"/>
              <a:gd name="p0y8" fmla="*/ 1267 h 1267"/>
              <a:gd name="p0x9" fmla="*/ 180 w 17385"/>
              <a:gd name="p0y9" fmla="*/ 1267 h 1267"/>
              <a:gd name="p0x10" fmla="*/ 80 w 17385"/>
              <a:gd name="p0y10" fmla="*/ 1267 h 1267"/>
              <a:gd name="p0x11" fmla="*/ 0 w 17385"/>
              <a:gd name="p0y11" fmla="*/ 1186 h 1267"/>
              <a:gd name="p0x12" fmla="*/ 0 w 17385"/>
              <a:gd name="p0y12" fmla="*/ 1087 h 1267"/>
              <a:gd name="p0x13" fmla="*/ 0 w 17385"/>
              <a:gd name="p0y13" fmla="*/ 180 h 1267"/>
              <a:gd name="p0x14" fmla="*/ 0 w 17385"/>
              <a:gd name="p0y14" fmla="*/ 80 h 1267"/>
              <a:gd name="p0x15" fmla="*/ 80 w 17385"/>
              <a:gd name="p0y15" fmla="*/ 0 h 1267"/>
              <a:gd name="p0x16" fmla="*/ 180 w 17385"/>
              <a:gd name="p0y16" fmla="*/ 0 h 12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771525" y="49314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857250" y="5012055"/>
            <a:ext cx="24765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343025" y="4811554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层数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1343025" y="5136356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沿高度方向堆叠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层，总层数即为长方体的高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75945" y="5667375"/>
            <a:ext cx="11039475" cy="804545"/>
          </a:xfrm>
          <a:custGeom>
            <a:avLst/>
            <a:gdLst>
              <a:gd name="sw" fmla="*/ 1 w 17385"/>
              <a:gd name="sh" fmla="*/ 1 h 1267"/>
              <a:gd name="mins" fmla="min sw sh"/>
              <a:gd name="dsw" fmla="+- 0 sw mins"/>
              <a:gd name="dsh" fmla="+- 0 sh mins"/>
              <a:gd name="p0x0" fmla="*/ 180 w 17385"/>
              <a:gd name="p0y0" fmla="*/ 0 h 1267"/>
              <a:gd name="p0x1" fmla="*/ 17205 w 17385"/>
              <a:gd name="p0y1" fmla="*/ 0 h 1267"/>
              <a:gd name="p0x2" fmla="*/ 17304 w 17385"/>
              <a:gd name="p0y2" fmla="*/ 0 h 1267"/>
              <a:gd name="p0x3" fmla="*/ 17385 w 17385"/>
              <a:gd name="p0y3" fmla="*/ 80 h 1267"/>
              <a:gd name="p0x4" fmla="*/ 17385 w 17385"/>
              <a:gd name="p0y4" fmla="*/ 180 h 1267"/>
              <a:gd name="p0x5" fmla="*/ 17385 w 17385"/>
              <a:gd name="p0y5" fmla="*/ 1087 h 1267"/>
              <a:gd name="p0x6" fmla="*/ 17385 w 17385"/>
              <a:gd name="p0y6" fmla="*/ 1186 h 1267"/>
              <a:gd name="p0x7" fmla="*/ 17304 w 17385"/>
              <a:gd name="p0y7" fmla="*/ 1267 h 1267"/>
              <a:gd name="p0x8" fmla="*/ 17205 w 17385"/>
              <a:gd name="p0y8" fmla="*/ 1267 h 1267"/>
              <a:gd name="p0x9" fmla="*/ 180 w 17385"/>
              <a:gd name="p0y9" fmla="*/ 1267 h 1267"/>
              <a:gd name="p0x10" fmla="*/ 80 w 17385"/>
              <a:gd name="p0y10" fmla="*/ 1267 h 1267"/>
              <a:gd name="p0x11" fmla="*/ 0 w 17385"/>
              <a:gd name="p0y11" fmla="*/ 1186 h 1267"/>
              <a:gd name="p0x12" fmla="*/ 0 w 17385"/>
              <a:gd name="p0y12" fmla="*/ 1087 h 1267"/>
              <a:gd name="p0x13" fmla="*/ 0 w 17385"/>
              <a:gd name="p0y13" fmla="*/ 180 h 1267"/>
              <a:gd name="p0x14" fmla="*/ 0 w 17385"/>
              <a:gd name="p0y14" fmla="*/ 80 h 1267"/>
              <a:gd name="p0x15" fmla="*/ 80 w 17385"/>
              <a:gd name="p0y15" fmla="*/ 0 h 1267"/>
              <a:gd name="p0x16" fmla="*/ 180 w 17385"/>
              <a:gd name="p0y16" fmla="*/ 0 h 12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771525" y="58597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871220" y="5941060"/>
            <a:ext cx="21907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1343025" y="5740241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总个数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长×宽×高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1343025" y="6065044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 = a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，小正方体总个数即为长方体体积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体积单位的认识与换算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4" cy="2981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017"/>
                <a:gridCol w="3643017"/>
                <a:gridCol w="3753440"/>
              </a:tblGrid>
              <a:tr h="436215"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符号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直观大小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848320"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立方厘米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cm³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约一个骰子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8320"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立方分米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dm³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约一个粉笔盒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8468"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立方米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m³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约一个讲台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4286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143" r="-7143"/>
          <a:stretch>
            <a:fillRect/>
          </a:stretch>
        </p:blipFill>
        <p:spPr>
          <a:xfrm>
            <a:off x="628650" y="4343400"/>
            <a:ext cx="152400" cy="1524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990600" y="4286250"/>
            <a:ext cx="1712414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1m³ = 1000dm³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571500" y="4667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7143" b="-7143"/>
          <a:stretch>
            <a:fillRect/>
          </a:stretch>
        </p:blipFill>
        <p:spPr>
          <a:xfrm>
            <a:off x="638175" y="4724400"/>
            <a:ext cx="13335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990600" y="4667250"/>
            <a:ext cx="1825076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1dm³ = 1000cm³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571500" y="504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628650" y="510540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990600" y="5048250"/>
            <a:ext cx="2128314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相邻单位进率</a:t>
            </a:r>
            <a:r>
              <a:rPr lang="en-US" altLang="zh-CN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1000</a:t>
            </a:r>
            <a:endParaRPr lang="en-US" altLang="zh-CN"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575945" y="5509895"/>
            <a:ext cx="11039475" cy="962025"/>
          </a:xfrm>
          <a:custGeom>
            <a:avLst/>
            <a:gdLst>
              <a:gd name="sw" fmla="*/ 1 w 17385"/>
              <a:gd name="sh" fmla="*/ 1 h 1515"/>
              <a:gd name="mins" fmla="min sw sh"/>
              <a:gd name="dsw" fmla="+- 0 sw mins"/>
              <a:gd name="dsh" fmla="+- 0 sh mins"/>
              <a:gd name="p0x0" fmla="*/ 180 w 17385"/>
              <a:gd name="p0y0" fmla="*/ 0 h 1515"/>
              <a:gd name="p0x1" fmla="*/ 17205 w 17385"/>
              <a:gd name="p0y1" fmla="*/ 0 h 1515"/>
              <a:gd name="p0x2" fmla="*/ 17304 w 17385"/>
              <a:gd name="p0y2" fmla="*/ 0 h 1515"/>
              <a:gd name="p0x3" fmla="*/ 17385 w 17385"/>
              <a:gd name="p0y3" fmla="*/ 80 h 1515"/>
              <a:gd name="p0x4" fmla="*/ 17385 w 17385"/>
              <a:gd name="p0y4" fmla="*/ 180 h 1515"/>
              <a:gd name="p0x5" fmla="*/ 17385 w 17385"/>
              <a:gd name="p0y5" fmla="*/ 1335 h 1515"/>
              <a:gd name="p0x6" fmla="*/ 17385 w 17385"/>
              <a:gd name="p0y6" fmla="*/ 1434 h 1515"/>
              <a:gd name="p0x7" fmla="*/ 17304 w 17385"/>
              <a:gd name="p0y7" fmla="*/ 1515 h 1515"/>
              <a:gd name="p0x8" fmla="*/ 17205 w 17385"/>
              <a:gd name="p0y8" fmla="*/ 1515 h 1515"/>
              <a:gd name="p0x9" fmla="*/ 180 w 17385"/>
              <a:gd name="p0y9" fmla="*/ 1515 h 1515"/>
              <a:gd name="p0x10" fmla="*/ 80 w 17385"/>
              <a:gd name="p0y10" fmla="*/ 1515 h 1515"/>
              <a:gd name="p0x11" fmla="*/ 0 w 17385"/>
              <a:gd name="p0y11" fmla="*/ 1434 h 1515"/>
              <a:gd name="p0x12" fmla="*/ 0 w 17385"/>
              <a:gd name="p0y12" fmla="*/ 1335 h 1515"/>
              <a:gd name="p0x13" fmla="*/ 0 w 17385"/>
              <a:gd name="p0y13" fmla="*/ 180 h 1515"/>
              <a:gd name="p0x14" fmla="*/ 0 w 17385"/>
              <a:gd name="p0y14" fmla="*/ 80 h 1515"/>
              <a:gd name="p0x15" fmla="*/ 80 w 17385"/>
              <a:gd name="p0y15" fmla="*/ 0 h 1515"/>
              <a:gd name="p0x16" fmla="*/ 180 w 17385"/>
              <a:gd name="p0y16" fmla="*/ 0 h 15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771525" y="5705475"/>
            <a:ext cx="38100" cy="457200"/>
          </a:xfrm>
          <a:custGeom>
            <a:avLst/>
            <a:gdLst>
              <a:gd name="sw" fmla="*/ 1 w 60"/>
              <a:gd name="sh" fmla="*/ 1 h 720"/>
              <a:gd name="mins" fmla="min sw sh"/>
              <a:gd name="dsw" fmla="+- 0 sw mins"/>
              <a:gd name="dsh" fmla="+- 0 sh mins"/>
              <a:gd name="p0x0" fmla="*/ 30 w 60"/>
              <a:gd name="p0y0" fmla="*/ 0 h 720"/>
              <a:gd name="p0x1" fmla="*/ 46 w 60"/>
              <a:gd name="p0y1" fmla="*/ 0 h 720"/>
              <a:gd name="p0x2" fmla="*/ 60 w 60"/>
              <a:gd name="p0y2" fmla="*/ 13 h 720"/>
              <a:gd name="p0x3" fmla="*/ 60 w 60"/>
              <a:gd name="p0y3" fmla="*/ 30 h 720"/>
              <a:gd name="p0x4" fmla="*/ 60 w 60"/>
              <a:gd name="p0y4" fmla="*/ 690 h 720"/>
              <a:gd name="p0x5" fmla="*/ 60 w 60"/>
              <a:gd name="p0y5" fmla="*/ 706 h 720"/>
              <a:gd name="p0x6" fmla="*/ 46 w 60"/>
              <a:gd name="p0y6" fmla="*/ 720 h 720"/>
              <a:gd name="p0x7" fmla="*/ 30 w 60"/>
              <a:gd name="p0y7" fmla="*/ 720 h 720"/>
              <a:gd name="p0x8" fmla="*/ 13 w 60"/>
              <a:gd name="p0y8" fmla="*/ 720 h 720"/>
              <a:gd name="p0x9" fmla="*/ 0 w 60"/>
              <a:gd name="p0y9" fmla="*/ 706 h 720"/>
              <a:gd name="p0x10" fmla="*/ 0 w 60"/>
              <a:gd name="p0y10" fmla="*/ 690 h 720"/>
              <a:gd name="p0x11" fmla="*/ 0 w 60"/>
              <a:gd name="p0y11" fmla="*/ 30 h 720"/>
              <a:gd name="p0x12" fmla="*/ 0 w 60"/>
              <a:gd name="p0y12" fmla="*/ 13 h 720"/>
              <a:gd name="p0x13" fmla="*/ 13 w 60"/>
              <a:gd name="p0y13" fmla="*/ 0 h 720"/>
              <a:gd name="p0x14" fmla="*/ 30 w 60"/>
              <a:gd name="p0y14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923925" y="5705475"/>
            <a:ext cx="529820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文化呼应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923925" y="5957888"/>
            <a:ext cx="5679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</a:t>
            </a:r>
            <a:r>
              <a:rPr lang="en-US" altLang="zh-CN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斗</a:t>
            </a:r>
            <a:r>
              <a:rPr lang="en-US" altLang="zh-CN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斛</a:t>
            </a:r>
            <a:r>
              <a:rPr lang="en-US" altLang="zh-CN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的十进制换算，与现代体积单位换算逻辑一致</a:t>
            </a:r>
            <a:endParaRPr lang="zh-CN" altLang="en-US"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容积之度：容积的概念与体积单位换算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容积与体积的关系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体积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62138"/>
            <a:ext cx="308268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物体自身占空间的大小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5895975"/>
            <a:ext cx="3082290" cy="381000"/>
          </a:xfrm>
          <a:custGeom>
            <a:avLst/>
            <a:gdLst>
              <a:gd name="sw" fmla="*/ 1 w 4854"/>
              <a:gd name="sh" fmla="*/ 1 h 600"/>
              <a:gd name="mins" fmla="min sw sh"/>
              <a:gd name="dsw" fmla="+- 0 sw mins"/>
              <a:gd name="dsh" fmla="+- 0 sh mins"/>
              <a:gd name="p0x0" fmla="*/ 180 w 4854"/>
              <a:gd name="p0y0" fmla="*/ 0 h 600"/>
              <a:gd name="p0x1" fmla="*/ 4674 w 4854"/>
              <a:gd name="p0y1" fmla="*/ 0 h 600"/>
              <a:gd name="p0x2" fmla="*/ 4774 w 4854"/>
              <a:gd name="p0y2" fmla="*/ 0 h 600"/>
              <a:gd name="p0x3" fmla="*/ 4854 w 4854"/>
              <a:gd name="p0y3" fmla="*/ 80 h 600"/>
              <a:gd name="p0x4" fmla="*/ 4854 w 4854"/>
              <a:gd name="p0y4" fmla="*/ 180 h 600"/>
              <a:gd name="p0x5" fmla="*/ 4854 w 4854"/>
              <a:gd name="p0y5" fmla="*/ 420 h 600"/>
              <a:gd name="p0x6" fmla="*/ 4854 w 4854"/>
              <a:gd name="p0y6" fmla="*/ 519 h 600"/>
              <a:gd name="p0x7" fmla="*/ 4774 w 4854"/>
              <a:gd name="p0y7" fmla="*/ 600 h 600"/>
              <a:gd name="p0x8" fmla="*/ 4674 w 4854"/>
              <a:gd name="p0y8" fmla="*/ 600 h 600"/>
              <a:gd name="p0x9" fmla="*/ 180 w 4854"/>
              <a:gd name="p0y9" fmla="*/ 600 h 600"/>
              <a:gd name="p0x10" fmla="*/ 80 w 4854"/>
              <a:gd name="p0y10" fmla="*/ 600 h 600"/>
              <a:gd name="p0x11" fmla="*/ 0 w 4854"/>
              <a:gd name="p0y11" fmla="*/ 519 h 600"/>
              <a:gd name="p0x12" fmla="*/ 0 w 4854"/>
              <a:gd name="p0y12" fmla="*/ 420 h 600"/>
              <a:gd name="p0x13" fmla="*/ 0 w 4854"/>
              <a:gd name="p0y13" fmla="*/ 180 h 600"/>
              <a:gd name="p0x14" fmla="*/ 0 w 4854"/>
              <a:gd name="p0y14" fmla="*/ 80 h 600"/>
              <a:gd name="p0x15" fmla="*/ 80 w 4854"/>
              <a:gd name="p0y15" fmla="*/ 0 h 600"/>
              <a:gd name="p0x16" fmla="*/ 180 w 4854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3333" t="-11778" r="-3333" b="-11778"/>
          <a:stretch>
            <a:fillRect/>
          </a:stretch>
        </p:blipFill>
        <p:spPr>
          <a:xfrm>
            <a:off x="916305" y="5995670"/>
            <a:ext cx="152400" cy="1765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76338" y="597217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从外部测量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450151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092" t="-3067" r="-6092" b="-3067"/>
          <a:stretch>
            <a:fillRect/>
          </a:stretch>
        </p:blipFill>
        <p:spPr>
          <a:xfrm>
            <a:off x="4556125" y="1385570"/>
            <a:ext cx="30988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5035305" y="1331595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容积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5682615" y="1376045"/>
            <a:ext cx="353060" cy="276225"/>
          </a:xfrm>
          <a:custGeom>
            <a:avLst/>
            <a:gdLst>
              <a:gd name="sw" fmla="*/ 1 w 555"/>
              <a:gd name="sh" fmla="*/ 1 h 435"/>
              <a:gd name="mins" fmla="min sw sh"/>
              <a:gd name="dsw" fmla="+- 0 sw mins"/>
              <a:gd name="dsh" fmla="+- 0 sh mins"/>
              <a:gd name="p0x0" fmla="*/ 90 w 555"/>
              <a:gd name="p0y0" fmla="*/ 0 h 435"/>
              <a:gd name="p0x1" fmla="*/ 465 w 555"/>
              <a:gd name="p0y1" fmla="*/ 0 h 435"/>
              <a:gd name="p0x2" fmla="*/ 515 w 555"/>
              <a:gd name="p0y2" fmla="*/ 0 h 435"/>
              <a:gd name="p0x3" fmla="*/ 555 w 555"/>
              <a:gd name="p0y3" fmla="*/ 40 h 435"/>
              <a:gd name="p0x4" fmla="*/ 555 w 555"/>
              <a:gd name="p0y4" fmla="*/ 90 h 435"/>
              <a:gd name="p0x5" fmla="*/ 555 w 555"/>
              <a:gd name="p0y5" fmla="*/ 345 h 435"/>
              <a:gd name="p0x6" fmla="*/ 555 w 555"/>
              <a:gd name="p0y6" fmla="*/ 394 h 435"/>
              <a:gd name="p0x7" fmla="*/ 515 w 555"/>
              <a:gd name="p0y7" fmla="*/ 435 h 435"/>
              <a:gd name="p0x8" fmla="*/ 465 w 555"/>
              <a:gd name="p0y8" fmla="*/ 435 h 435"/>
              <a:gd name="p0x9" fmla="*/ 90 w 555"/>
              <a:gd name="p0y9" fmla="*/ 435 h 435"/>
              <a:gd name="p0x10" fmla="*/ 40 w 555"/>
              <a:gd name="p0y10" fmla="*/ 435 h 435"/>
              <a:gd name="p0x11" fmla="*/ 0 w 555"/>
              <a:gd name="p0y11" fmla="*/ 394 h 435"/>
              <a:gd name="p0x12" fmla="*/ 0 w 555"/>
              <a:gd name="p0y12" fmla="*/ 345 h 435"/>
              <a:gd name="p0x13" fmla="*/ 0 w 555"/>
              <a:gd name="p0y13" fmla="*/ 90 h 435"/>
              <a:gd name="p0x14" fmla="*/ 0 w 555"/>
              <a:gd name="p0y14" fmla="*/ 40 h 435"/>
              <a:gd name="p0x15" fmla="*/ 40 w 555"/>
              <a:gd name="p0y15" fmla="*/ 0 h 435"/>
              <a:gd name="p0x16" fmla="*/ 90 w 555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5759205" y="1414463"/>
            <a:ext cx="35272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501905" y="1862138"/>
            <a:ext cx="318819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容器能容纳物体的体积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501515" y="2333625"/>
            <a:ext cx="3188335" cy="381000"/>
          </a:xfrm>
          <a:custGeom>
            <a:avLst/>
            <a:gdLst>
              <a:gd name="sw" fmla="*/ 1 w 5020"/>
              <a:gd name="sh" fmla="*/ 1 h 600"/>
              <a:gd name="mins" fmla="min sw sh"/>
              <a:gd name="dsw" fmla="+- 0 sw mins"/>
              <a:gd name="dsh" fmla="+- 0 sh mins"/>
              <a:gd name="p0x0" fmla="*/ 180 w 5020"/>
              <a:gd name="p0y0" fmla="*/ 0 h 600"/>
              <a:gd name="p0x1" fmla="*/ 4840 w 5020"/>
              <a:gd name="p0y1" fmla="*/ 0 h 600"/>
              <a:gd name="p0x2" fmla="*/ 4940 w 5020"/>
              <a:gd name="p0y2" fmla="*/ 0 h 600"/>
              <a:gd name="p0x3" fmla="*/ 5020 w 5020"/>
              <a:gd name="p0y3" fmla="*/ 80 h 600"/>
              <a:gd name="p0x4" fmla="*/ 5020 w 5020"/>
              <a:gd name="p0y4" fmla="*/ 180 h 600"/>
              <a:gd name="p0x5" fmla="*/ 5020 w 5020"/>
              <a:gd name="p0y5" fmla="*/ 420 h 600"/>
              <a:gd name="p0x6" fmla="*/ 5020 w 5020"/>
              <a:gd name="p0y6" fmla="*/ 519 h 600"/>
              <a:gd name="p0x7" fmla="*/ 4940 w 5020"/>
              <a:gd name="p0y7" fmla="*/ 600 h 600"/>
              <a:gd name="p0x8" fmla="*/ 4840 w 5020"/>
              <a:gd name="p0y8" fmla="*/ 600 h 600"/>
              <a:gd name="p0x9" fmla="*/ 180 w 5020"/>
              <a:gd name="p0y9" fmla="*/ 600 h 600"/>
              <a:gd name="p0x10" fmla="*/ 80 w 5020"/>
              <a:gd name="p0y10" fmla="*/ 600 h 600"/>
              <a:gd name="p0x11" fmla="*/ 0 w 5020"/>
              <a:gd name="p0y11" fmla="*/ 519 h 600"/>
              <a:gd name="p0x12" fmla="*/ 0 w 5020"/>
              <a:gd name="p0y12" fmla="*/ 420 h 600"/>
              <a:gd name="p0x13" fmla="*/ 0 w 5020"/>
              <a:gd name="p0y13" fmla="*/ 180 h 600"/>
              <a:gd name="p0x14" fmla="*/ 0 w 5020"/>
              <a:gd name="p0y14" fmla="*/ 80 h 600"/>
              <a:gd name="p0x15" fmla="*/ 80 w 5020"/>
              <a:gd name="p0y15" fmla="*/ 0 h 600"/>
              <a:gd name="p0x16" fmla="*/ 180 w 502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7037" t="-1481" r="-7037" b="-1481"/>
          <a:stretch>
            <a:fillRect/>
          </a:stretch>
        </p:blipFill>
        <p:spPr>
          <a:xfrm>
            <a:off x="4625340" y="2433320"/>
            <a:ext cx="195580" cy="1765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4906718" y="240982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从内部测量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4501515" y="5076825"/>
            <a:ext cx="3188335" cy="1200150"/>
          </a:xfrm>
          <a:custGeom>
            <a:avLst/>
            <a:gdLst>
              <a:gd name="sw" fmla="*/ 1 w 5020"/>
              <a:gd name="sh" fmla="*/ 1 h 1890"/>
              <a:gd name="mins" fmla="min sw sh"/>
              <a:gd name="dsw" fmla="+- 0 sw mins"/>
              <a:gd name="dsh" fmla="+- 0 sh mins"/>
              <a:gd name="p0x0" fmla="*/ 180 w 5020"/>
              <a:gd name="p0y0" fmla="*/ 0 h 1890"/>
              <a:gd name="p0x1" fmla="*/ 4840 w 5020"/>
              <a:gd name="p0y1" fmla="*/ 0 h 1890"/>
              <a:gd name="p0x2" fmla="*/ 4940 w 5020"/>
              <a:gd name="p0y2" fmla="*/ 0 h 1890"/>
              <a:gd name="p0x3" fmla="*/ 5020 w 5020"/>
              <a:gd name="p0y3" fmla="*/ 80 h 1890"/>
              <a:gd name="p0x4" fmla="*/ 5020 w 5020"/>
              <a:gd name="p0y4" fmla="*/ 180 h 1890"/>
              <a:gd name="p0x5" fmla="*/ 5020 w 5020"/>
              <a:gd name="p0y5" fmla="*/ 1710 h 1890"/>
              <a:gd name="p0x6" fmla="*/ 5020 w 5020"/>
              <a:gd name="p0y6" fmla="*/ 1809 h 1890"/>
              <a:gd name="p0x7" fmla="*/ 4940 w 5020"/>
              <a:gd name="p0y7" fmla="*/ 1890 h 1890"/>
              <a:gd name="p0x8" fmla="*/ 4840 w 5020"/>
              <a:gd name="p0y8" fmla="*/ 1890 h 1890"/>
              <a:gd name="p0x9" fmla="*/ 180 w 5020"/>
              <a:gd name="p0y9" fmla="*/ 1890 h 1890"/>
              <a:gd name="p0x10" fmla="*/ 80 w 5020"/>
              <a:gd name="p0y10" fmla="*/ 1890 h 1890"/>
              <a:gd name="p0x11" fmla="*/ 0 w 5020"/>
              <a:gd name="p0y11" fmla="*/ 1809 h 1890"/>
              <a:gd name="p0x12" fmla="*/ 0 w 5020"/>
              <a:gd name="p0y12" fmla="*/ 1710 h 1890"/>
              <a:gd name="p0x13" fmla="*/ 0 w 5020"/>
              <a:gd name="p0y13" fmla="*/ 180 h 1890"/>
              <a:gd name="p0x14" fmla="*/ 0 w 5020"/>
              <a:gd name="p0y14" fmla="*/ 80 h 1890"/>
              <a:gd name="p0x15" fmla="*/ 80 w 5020"/>
              <a:gd name="p0y15" fmla="*/ 0 h 1890"/>
              <a:gd name="p0x16" fmla="*/ 180 w 5020"/>
              <a:gd name="p0y16" fmla="*/ 0 h 18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616205" y="5191125"/>
            <a:ext cx="295959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关键区别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4616205" y="5557838"/>
            <a:ext cx="1277322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容器的壁有厚度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16667" b="-16667"/>
          <a:stretch>
            <a:fillRect/>
          </a:stretch>
        </p:blipFill>
        <p:spPr>
          <a:xfrm>
            <a:off x="5984240" y="5734050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6228388" y="5457825"/>
            <a:ext cx="1347416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&gt; 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容积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5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833755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437245" y="1385570"/>
            <a:ext cx="219075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8871194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容积单位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1"/>
            </p:custDataLst>
          </p:nvPr>
        </p:nvSpPr>
        <p:spPr>
          <a:xfrm>
            <a:off x="8337550" y="1876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8413750" y="1933575"/>
            <a:ext cx="1143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5"/>
            </p:custDataLst>
          </p:nvPr>
        </p:nvSpPr>
        <p:spPr>
          <a:xfrm>
            <a:off x="8718794" y="1883569"/>
            <a:ext cx="211283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）、毫升（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mL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6"/>
            </p:custDataLst>
          </p:nvPr>
        </p:nvSpPr>
        <p:spPr>
          <a:xfrm>
            <a:off x="8337550" y="2257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83333" b="-83333"/>
          <a:stretch>
            <a:fillRect/>
          </a:stretch>
        </p:blipFill>
        <p:spPr>
          <a:xfrm>
            <a:off x="8404225" y="2314575"/>
            <a:ext cx="13335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50"/>
            </p:custDataLst>
          </p:nvPr>
        </p:nvSpPr>
        <p:spPr>
          <a:xfrm>
            <a:off x="8718794" y="2264569"/>
            <a:ext cx="115468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1L = 1dm³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51"/>
            </p:custDataLst>
          </p:nvPr>
        </p:nvSpPr>
        <p:spPr>
          <a:xfrm>
            <a:off x="8337550" y="2638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>
            <a:fillRect/>
          </a:stretch>
        </p:blipFill>
        <p:spPr>
          <a:xfrm>
            <a:off x="8375650" y="2695575"/>
            <a:ext cx="1905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5"/>
            </p:custDataLst>
          </p:nvPr>
        </p:nvSpPr>
        <p:spPr>
          <a:xfrm>
            <a:off x="8718794" y="2645569"/>
            <a:ext cx="132286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1mL = 1cm³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6"/>
            </p:custDataLst>
          </p:nvPr>
        </p:nvSpPr>
        <p:spPr>
          <a:xfrm>
            <a:off x="8337550" y="3019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8413750" y="3076575"/>
            <a:ext cx="114300" cy="1524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60"/>
            </p:custDataLst>
          </p:nvPr>
        </p:nvSpPr>
        <p:spPr>
          <a:xfrm>
            <a:off x="8718794" y="3026569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计算容积用内部尺寸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61"/>
            </p:custDataLst>
          </p:nvPr>
        </p:nvSpPr>
        <p:spPr>
          <a:xfrm>
            <a:off x="8337550" y="5547995"/>
            <a:ext cx="3082925" cy="728980"/>
          </a:xfrm>
          <a:custGeom>
            <a:avLst/>
            <a:gdLst>
              <a:gd name="sw" fmla="*/ 1 w 4854"/>
              <a:gd name="sh" fmla="*/ 1 h 1147"/>
              <a:gd name="mins" fmla="min sw sh"/>
              <a:gd name="dsw" fmla="+- 0 sw mins"/>
              <a:gd name="dsh" fmla="+- 0 sh mins"/>
              <a:gd name="p0x0" fmla="*/ 180 w 4854"/>
              <a:gd name="p0y0" fmla="*/ 0 h 1147"/>
              <a:gd name="p0x1" fmla="*/ 4674 w 4854"/>
              <a:gd name="p0y1" fmla="*/ 0 h 1147"/>
              <a:gd name="p0x2" fmla="*/ 4774 w 4854"/>
              <a:gd name="p0y2" fmla="*/ 0 h 1147"/>
              <a:gd name="p0x3" fmla="*/ 4854 w 4854"/>
              <a:gd name="p0y3" fmla="*/ 80 h 1147"/>
              <a:gd name="p0x4" fmla="*/ 4854 w 4854"/>
              <a:gd name="p0y4" fmla="*/ 180 h 1147"/>
              <a:gd name="p0x5" fmla="*/ 4854 w 4854"/>
              <a:gd name="p0y5" fmla="*/ 967 h 1147"/>
              <a:gd name="p0x6" fmla="*/ 4854 w 4854"/>
              <a:gd name="p0y6" fmla="*/ 1066 h 1147"/>
              <a:gd name="p0x7" fmla="*/ 4774 w 4854"/>
              <a:gd name="p0y7" fmla="*/ 1147 h 1147"/>
              <a:gd name="p0x8" fmla="*/ 4674 w 4854"/>
              <a:gd name="p0y8" fmla="*/ 1147 h 1147"/>
              <a:gd name="p0x9" fmla="*/ 180 w 4854"/>
              <a:gd name="p0y9" fmla="*/ 1147 h 1147"/>
              <a:gd name="p0x10" fmla="*/ 80 w 4854"/>
              <a:gd name="p0y10" fmla="*/ 1147 h 1147"/>
              <a:gd name="p0x11" fmla="*/ 0 w 4854"/>
              <a:gd name="p0y11" fmla="*/ 1066 h 1147"/>
              <a:gd name="p0x12" fmla="*/ 0 w 4854"/>
              <a:gd name="p0y12" fmla="*/ 967 h 1147"/>
              <a:gd name="p0x13" fmla="*/ 0 w 4854"/>
              <a:gd name="p0y13" fmla="*/ 180 h 1147"/>
              <a:gd name="p0x14" fmla="*/ 0 w 4854"/>
              <a:gd name="p0y14" fmla="*/ 80 h 1147"/>
              <a:gd name="p0x15" fmla="*/ 80 w 4854"/>
              <a:gd name="p0y15" fmla="*/ 0 h 1147"/>
              <a:gd name="p0x16" fmla="*/ 180 w 4854"/>
              <a:gd name="p0y16" fmla="*/ 0 h 11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62"/>
            </p:custDataLst>
          </p:nvPr>
        </p:nvSpPr>
        <p:spPr>
          <a:xfrm>
            <a:off x="8855869" y="5662613"/>
            <a:ext cx="841248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1L</a:t>
            </a:r>
            <a:endParaRPr sz="30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63"/>
            </p:custDataLst>
          </p:nvPr>
        </p:nvSpPr>
        <p:spPr>
          <a:xfrm>
            <a:off x="9354217" y="5843588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64"/>
            </p:custDataLst>
          </p:nvPr>
        </p:nvSpPr>
        <p:spPr>
          <a:xfrm>
            <a:off x="9511236" y="5662613"/>
            <a:ext cx="133201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1000</a:t>
            </a:r>
            <a:endParaRPr sz="30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65"/>
            </p:custDataLst>
          </p:nvPr>
        </p:nvSpPr>
        <p:spPr>
          <a:xfrm>
            <a:off x="10500341" y="5767388"/>
            <a:ext cx="66868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mL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体积与容积的综合计算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017905"/>
            <a:ext cx="4842510" cy="2626995"/>
          </a:xfrm>
          <a:custGeom>
            <a:avLst/>
            <a:gdLst>
              <a:gd name="sw" fmla="*/ 1 w 7625"/>
              <a:gd name="sh" fmla="*/ 1 h 4137"/>
              <a:gd name="mins" fmla="min sw sh"/>
              <a:gd name="dsw" fmla="+- 0 sw mins"/>
              <a:gd name="dsh" fmla="+- 0 sh mins"/>
              <a:gd name="p0x0" fmla="*/ 180 w 7625"/>
              <a:gd name="p0y0" fmla="*/ 0 h 4137"/>
              <a:gd name="p0x1" fmla="*/ 7445 w 7625"/>
              <a:gd name="p0y1" fmla="*/ 0 h 4137"/>
              <a:gd name="p0x2" fmla="*/ 7545 w 7625"/>
              <a:gd name="p0y2" fmla="*/ 0 h 4137"/>
              <a:gd name="p0x3" fmla="*/ 7625 w 7625"/>
              <a:gd name="p0y3" fmla="*/ 80 h 4137"/>
              <a:gd name="p0x4" fmla="*/ 7625 w 7625"/>
              <a:gd name="p0y4" fmla="*/ 180 h 4137"/>
              <a:gd name="p0x5" fmla="*/ 7625 w 7625"/>
              <a:gd name="p0y5" fmla="*/ 3957 h 4137"/>
              <a:gd name="p0x6" fmla="*/ 7625 w 7625"/>
              <a:gd name="p0y6" fmla="*/ 4056 h 4137"/>
              <a:gd name="p0x7" fmla="*/ 7545 w 7625"/>
              <a:gd name="p0y7" fmla="*/ 4137 h 4137"/>
              <a:gd name="p0x8" fmla="*/ 7445 w 7625"/>
              <a:gd name="p0y8" fmla="*/ 4137 h 4137"/>
              <a:gd name="p0x9" fmla="*/ 180 w 7625"/>
              <a:gd name="p0y9" fmla="*/ 4137 h 4137"/>
              <a:gd name="p0x10" fmla="*/ 80 w 7625"/>
              <a:gd name="p0y10" fmla="*/ 4137 h 4137"/>
              <a:gd name="p0x11" fmla="*/ 0 w 7625"/>
              <a:gd name="p0y11" fmla="*/ 4056 h 4137"/>
              <a:gd name="p0x12" fmla="*/ 0 w 7625"/>
              <a:gd name="p0y12" fmla="*/ 3957 h 4137"/>
              <a:gd name="p0x13" fmla="*/ 0 w 7625"/>
              <a:gd name="p0y13" fmla="*/ 180 h 4137"/>
              <a:gd name="p0x14" fmla="*/ 0 w 7625"/>
              <a:gd name="p0y14" fmla="*/ 80 h 4137"/>
              <a:gd name="p0x15" fmla="*/ 80 w 7625"/>
              <a:gd name="p0y15" fmla="*/ 0 h 4137"/>
              <a:gd name="p0x16" fmla="*/ 180 w 762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201083"/>
            <a:ext cx="445196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典型计算案例对比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435735"/>
          <a:ext cx="4448175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3844925"/>
            <a:ext cx="4842510" cy="2626995"/>
          </a:xfrm>
          <a:custGeom>
            <a:avLst/>
            <a:gdLst>
              <a:gd name="sw" fmla="*/ 1 w 7625"/>
              <a:gd name="sh" fmla="*/ 1 h 4137"/>
              <a:gd name="mins" fmla="min sw sh"/>
              <a:gd name="dsw" fmla="+- 0 sw mins"/>
              <a:gd name="dsh" fmla="+- 0 sh mins"/>
              <a:gd name="p0x0" fmla="*/ 180 w 7625"/>
              <a:gd name="p0y0" fmla="*/ 0 h 4137"/>
              <a:gd name="p0x1" fmla="*/ 7445 w 7625"/>
              <a:gd name="p0y1" fmla="*/ 0 h 4137"/>
              <a:gd name="p0x2" fmla="*/ 7545 w 7625"/>
              <a:gd name="p0y2" fmla="*/ 0 h 4137"/>
              <a:gd name="p0x3" fmla="*/ 7625 w 7625"/>
              <a:gd name="p0y3" fmla="*/ 80 h 4137"/>
              <a:gd name="p0x4" fmla="*/ 7625 w 7625"/>
              <a:gd name="p0y4" fmla="*/ 180 h 4137"/>
              <a:gd name="p0x5" fmla="*/ 7625 w 7625"/>
              <a:gd name="p0y5" fmla="*/ 3957 h 4137"/>
              <a:gd name="p0x6" fmla="*/ 7625 w 7625"/>
              <a:gd name="p0y6" fmla="*/ 4056 h 4137"/>
              <a:gd name="p0x7" fmla="*/ 7545 w 7625"/>
              <a:gd name="p0y7" fmla="*/ 4137 h 4137"/>
              <a:gd name="p0x8" fmla="*/ 7445 w 7625"/>
              <a:gd name="p0y8" fmla="*/ 4137 h 4137"/>
              <a:gd name="p0x9" fmla="*/ 180 w 7625"/>
              <a:gd name="p0y9" fmla="*/ 4137 h 4137"/>
              <a:gd name="p0x10" fmla="*/ 80 w 7625"/>
              <a:gd name="p0y10" fmla="*/ 4137 h 4137"/>
              <a:gd name="p0x11" fmla="*/ 0 w 7625"/>
              <a:gd name="p0y11" fmla="*/ 4056 h 4137"/>
              <a:gd name="p0x12" fmla="*/ 0 w 7625"/>
              <a:gd name="p0y12" fmla="*/ 3957 h 4137"/>
              <a:gd name="p0x13" fmla="*/ 0 w 7625"/>
              <a:gd name="p0y13" fmla="*/ 180 h 4137"/>
              <a:gd name="p0x14" fmla="*/ 0 w 7625"/>
              <a:gd name="p0y14" fmla="*/ 80 h 4137"/>
              <a:gd name="p0x15" fmla="*/ 80 w 7625"/>
              <a:gd name="p0y15" fmla="*/ 0 h 4137"/>
              <a:gd name="p0x16" fmla="*/ 180 w 762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427736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804545" y="4305935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62050" y="4349096"/>
            <a:ext cx="8001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长方体水箱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771525" y="4660116"/>
            <a:ext cx="2331244" cy="1828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内部尺寸：长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5dm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、宽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4dm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、高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3dm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771525" y="4903003"/>
            <a:ext cx="213061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容积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= 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60dm³ = 60L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771525" y="5153660"/>
            <a:ext cx="445135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771525" y="52393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804545" y="5267960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1162050" y="5311121"/>
            <a:ext cx="8001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正方体容器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771525" y="5622141"/>
            <a:ext cx="135493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内部尺寸：棱长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2dm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771525" y="5865028"/>
            <a:ext cx="155390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容积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2³ = 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8dm³ = 8L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5694680" y="101790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5889625" y="17030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000" t="-19649" r="-2000" b="-19649"/>
          <a:stretch>
            <a:fillRect/>
          </a:stretch>
        </p:blipFill>
        <p:spPr>
          <a:xfrm>
            <a:off x="5923280" y="1731645"/>
            <a:ext cx="247650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6242666" y="1653302"/>
            <a:ext cx="144787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水箱能装多少水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7547610" y="1659890"/>
            <a:ext cx="609600" cy="214630"/>
          </a:xfrm>
          <a:custGeom>
            <a:avLst/>
            <a:gdLst>
              <a:gd name="sw" fmla="*/ 1 w 960"/>
              <a:gd name="sh" fmla="*/ 1 h 337"/>
              <a:gd name="mins" fmla="min sw sh"/>
              <a:gd name="dsw" fmla="+- 0 sw mins"/>
              <a:gd name="dsh" fmla="+- 0 sh mins"/>
              <a:gd name="p0x0" fmla="*/ 90 w 960"/>
              <a:gd name="p0y0" fmla="*/ 0 h 337"/>
              <a:gd name="p0x1" fmla="*/ 870 w 960"/>
              <a:gd name="p0y1" fmla="*/ 0 h 337"/>
              <a:gd name="p0x2" fmla="*/ 919 w 960"/>
              <a:gd name="p0y2" fmla="*/ 0 h 337"/>
              <a:gd name="p0x3" fmla="*/ 960 w 960"/>
              <a:gd name="p0y3" fmla="*/ 40 h 337"/>
              <a:gd name="p0x4" fmla="*/ 960 w 960"/>
              <a:gd name="p0y4" fmla="*/ 90 h 337"/>
              <a:gd name="p0x5" fmla="*/ 960 w 960"/>
              <a:gd name="p0y5" fmla="*/ 247 h 337"/>
              <a:gd name="p0x6" fmla="*/ 960 w 960"/>
              <a:gd name="p0y6" fmla="*/ 297 h 337"/>
              <a:gd name="p0x7" fmla="*/ 919 w 960"/>
              <a:gd name="p0y7" fmla="*/ 337 h 337"/>
              <a:gd name="p0x8" fmla="*/ 870 w 960"/>
              <a:gd name="p0y8" fmla="*/ 337 h 337"/>
              <a:gd name="p0x9" fmla="*/ 90 w 960"/>
              <a:gd name="p0y9" fmla="*/ 337 h 337"/>
              <a:gd name="p0x10" fmla="*/ 40 w 960"/>
              <a:gd name="p0y10" fmla="*/ 337 h 337"/>
              <a:gd name="p0x11" fmla="*/ 0 w 960"/>
              <a:gd name="p0y11" fmla="*/ 297 h 337"/>
              <a:gd name="p0x12" fmla="*/ 0 w 960"/>
              <a:gd name="p0y12" fmla="*/ 247 h 337"/>
              <a:gd name="p0x13" fmla="*/ 0 w 960"/>
              <a:gd name="p0y13" fmla="*/ 90 h 337"/>
              <a:gd name="p0x14" fmla="*/ 0 w 960"/>
              <a:gd name="p0y14" fmla="*/ 40 h 337"/>
              <a:gd name="p0x15" fmla="*/ 40 w 960"/>
              <a:gd name="p0y15" fmla="*/ 0 h 337"/>
              <a:gd name="p0x16" fmla="*/ 90 w 960"/>
              <a:gd name="p0y16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7585767" y="1679524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典型计算</a:t>
            </a:r>
            <a:endParaRPr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242666" y="1885741"/>
            <a:ext cx="221001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求容积，运用长×宽×高公式计算</a:t>
            </a:r>
            <a:endParaRPr 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5694680" y="290258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5889625" y="35877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23519" r="-2000" b="-23519"/>
          <a:stretch>
            <a:fillRect/>
          </a:stretch>
        </p:blipFill>
        <p:spPr>
          <a:xfrm>
            <a:off x="5923280" y="3616325"/>
            <a:ext cx="247650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6242666" y="3538052"/>
            <a:ext cx="257703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石头放入水中水面上升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6242666" y="3762823"/>
            <a:ext cx="271038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用排水法测体积，水位变化反映物体体积</a:t>
            </a:r>
            <a:endParaRPr 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5694680" y="478726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5889625" y="547243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5923280" y="5501005"/>
            <a:ext cx="247650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6242666" y="5422735"/>
            <a:ext cx="234694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不规则物体体积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3"/>
            </p:custDataLst>
          </p:nvPr>
        </p:nvSpPr>
        <p:spPr>
          <a:xfrm>
            <a:off x="6242666" y="5647506"/>
            <a:ext cx="248030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不规则物体体积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上升部分水的体积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古器今算：体积与表面积的综合应用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体积与表面积的综合应用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4" cy="218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774"/>
                <a:gridCol w="3679774"/>
                <a:gridCol w="3679926"/>
              </a:tblGrid>
              <a:tr h="436215"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问题类型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求什么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公式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436215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粉刷教室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表面积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S=2(ab+ah+bh)-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门窗面积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36215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铺地砖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底面积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S=ab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36215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装满水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容积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体积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V=abh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36215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砌砖用量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体积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V=abh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÷单砖体积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3490595"/>
            <a:ext cx="11039475" cy="2981325"/>
          </a:xfrm>
          <a:custGeom>
            <a:avLst/>
            <a:gdLst>
              <a:gd name="sw" fmla="*/ 1 w 17385"/>
              <a:gd name="sh" fmla="*/ 1 h 4695"/>
              <a:gd name="mins" fmla="min sw sh"/>
              <a:gd name="dsw" fmla="+- 0 sw mins"/>
              <a:gd name="dsh" fmla="+- 0 sh mins"/>
              <a:gd name="p0x0" fmla="*/ 180 w 17385"/>
              <a:gd name="p0y0" fmla="*/ 0 h 4695"/>
              <a:gd name="p0x1" fmla="*/ 17205 w 17385"/>
              <a:gd name="p0y1" fmla="*/ 0 h 4695"/>
              <a:gd name="p0x2" fmla="*/ 17304 w 17385"/>
              <a:gd name="p0y2" fmla="*/ 0 h 4695"/>
              <a:gd name="p0x3" fmla="*/ 17385 w 17385"/>
              <a:gd name="p0y3" fmla="*/ 80 h 4695"/>
              <a:gd name="p0x4" fmla="*/ 17385 w 17385"/>
              <a:gd name="p0y4" fmla="*/ 180 h 4695"/>
              <a:gd name="p0x5" fmla="*/ 17385 w 17385"/>
              <a:gd name="p0y5" fmla="*/ 4515 h 4695"/>
              <a:gd name="p0x6" fmla="*/ 17385 w 17385"/>
              <a:gd name="p0y6" fmla="*/ 4614 h 4695"/>
              <a:gd name="p0x7" fmla="*/ 17304 w 17385"/>
              <a:gd name="p0y7" fmla="*/ 4695 h 4695"/>
              <a:gd name="p0x8" fmla="*/ 17205 w 17385"/>
              <a:gd name="p0y8" fmla="*/ 4695 h 4695"/>
              <a:gd name="p0x9" fmla="*/ 180 w 17385"/>
              <a:gd name="p0y9" fmla="*/ 4695 h 4695"/>
              <a:gd name="p0x10" fmla="*/ 80 w 17385"/>
              <a:gd name="p0y10" fmla="*/ 4695 h 4695"/>
              <a:gd name="p0x11" fmla="*/ 0 w 17385"/>
              <a:gd name="p0y11" fmla="*/ 4614 h 4695"/>
              <a:gd name="p0x12" fmla="*/ 0 w 17385"/>
              <a:gd name="p0y12" fmla="*/ 4515 h 4695"/>
              <a:gd name="p0x13" fmla="*/ 0 w 17385"/>
              <a:gd name="p0y13" fmla="*/ 180 h 4695"/>
              <a:gd name="p0x14" fmla="*/ 0 w 17385"/>
              <a:gd name="p0y14" fmla="*/ 80 h 4695"/>
              <a:gd name="p0x15" fmla="*/ 80 w 17385"/>
              <a:gd name="p0y15" fmla="*/ 0 h 4695"/>
              <a:gd name="p0x16" fmla="*/ 180 w 17385"/>
              <a:gd name="p0y16" fmla="*/ 0 h 4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4259980"/>
            <a:ext cx="106489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古代工程应用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46742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28675" y="4731385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152525" y="4681461"/>
            <a:ext cx="27908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修城墙需多少土方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体积计算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50552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7143" b="-7143"/>
          <a:stretch>
            <a:fillRect/>
          </a:stretch>
        </p:blipFill>
        <p:spPr>
          <a:xfrm>
            <a:off x="838200" y="5112385"/>
            <a:ext cx="13335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52525" y="5062461"/>
            <a:ext cx="31718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城墙表面积需多少砖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表面积计算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54362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941" r="-2941"/>
          <a:stretch>
            <a:fillRect/>
          </a:stretch>
        </p:blipFill>
        <p:spPr>
          <a:xfrm>
            <a:off x="819150" y="5493385"/>
            <a:ext cx="17145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52525" y="5443461"/>
            <a:ext cx="299286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的计算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体积÷人日效率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不规则物体体积的测量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817370"/>
          </a:xfrm>
          <a:custGeom>
            <a:avLst/>
            <a:gdLst>
              <a:gd name="sw" fmla="*/ 1 w 17385"/>
              <a:gd name="sh" fmla="*/ 1 h 2861"/>
              <a:gd name="mins" fmla="min sw sh"/>
              <a:gd name="dsw" fmla="+- 0 sw mins"/>
              <a:gd name="dsh" fmla="+- 0 sh mins"/>
              <a:gd name="p0x0" fmla="*/ 180 w 17385"/>
              <a:gd name="p0y0" fmla="*/ 0 h 2861"/>
              <a:gd name="p0x1" fmla="*/ 17205 w 17385"/>
              <a:gd name="p0y1" fmla="*/ 0 h 2861"/>
              <a:gd name="p0x2" fmla="*/ 17304 w 17385"/>
              <a:gd name="p0y2" fmla="*/ 0 h 2861"/>
              <a:gd name="p0x3" fmla="*/ 17385 w 17385"/>
              <a:gd name="p0y3" fmla="*/ 80 h 2861"/>
              <a:gd name="p0x4" fmla="*/ 17385 w 17385"/>
              <a:gd name="p0y4" fmla="*/ 180 h 2861"/>
              <a:gd name="p0x5" fmla="*/ 17385 w 17385"/>
              <a:gd name="p0y5" fmla="*/ 2681 h 2861"/>
              <a:gd name="p0x6" fmla="*/ 17385 w 17385"/>
              <a:gd name="p0y6" fmla="*/ 2781 h 2861"/>
              <a:gd name="p0x7" fmla="*/ 17304 w 17385"/>
              <a:gd name="p0y7" fmla="*/ 2861 h 2861"/>
              <a:gd name="p0x8" fmla="*/ 17205 w 17385"/>
              <a:gd name="p0y8" fmla="*/ 2861 h 2861"/>
              <a:gd name="p0x9" fmla="*/ 180 w 17385"/>
              <a:gd name="p0y9" fmla="*/ 2861 h 2861"/>
              <a:gd name="p0x10" fmla="*/ 80 w 17385"/>
              <a:gd name="p0y10" fmla="*/ 2861 h 2861"/>
              <a:gd name="p0x11" fmla="*/ 0 w 17385"/>
              <a:gd name="p0y11" fmla="*/ 2781 h 2861"/>
              <a:gd name="p0x12" fmla="*/ 0 w 17385"/>
              <a:gd name="p0y12" fmla="*/ 2681 h 2861"/>
              <a:gd name="p0x13" fmla="*/ 0 w 17385"/>
              <a:gd name="p0y13" fmla="*/ 180 h 2861"/>
              <a:gd name="p0x14" fmla="*/ 0 w 17385"/>
              <a:gd name="p0y14" fmla="*/ 80 h 2861"/>
              <a:gd name="p0x15" fmla="*/ 80 w 17385"/>
              <a:gd name="p0y15" fmla="*/ 0 h 2861"/>
              <a:gd name="p0x16" fmla="*/ 180 w 17385"/>
              <a:gd name="p0y16" fmla="*/ 0 h 28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524500" y="1592085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排水法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762500" y="2168347"/>
            <a:ext cx="2857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不规则物体体积测量的经典方法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3164840"/>
            <a:ext cx="5400675" cy="3307080"/>
          </a:xfrm>
          <a:custGeom>
            <a:avLst/>
            <a:gdLst>
              <a:gd name="sw" fmla="*/ 1 w 8505"/>
              <a:gd name="sh" fmla="*/ 1 h 5208"/>
              <a:gd name="mins" fmla="min sw sh"/>
              <a:gd name="dsw" fmla="+- 0 sw mins"/>
              <a:gd name="dsh" fmla="+- 0 sh mins"/>
              <a:gd name="p0x0" fmla="*/ 180 w 8505"/>
              <a:gd name="p0y0" fmla="*/ 0 h 5208"/>
              <a:gd name="p0x1" fmla="*/ 8325 w 8505"/>
              <a:gd name="p0y1" fmla="*/ 0 h 5208"/>
              <a:gd name="p0x2" fmla="*/ 8424 w 8505"/>
              <a:gd name="p0y2" fmla="*/ 0 h 5208"/>
              <a:gd name="p0x3" fmla="*/ 8505 w 8505"/>
              <a:gd name="p0y3" fmla="*/ 80 h 5208"/>
              <a:gd name="p0x4" fmla="*/ 8505 w 8505"/>
              <a:gd name="p0y4" fmla="*/ 180 h 5208"/>
              <a:gd name="p0x5" fmla="*/ 8505 w 8505"/>
              <a:gd name="p0y5" fmla="*/ 5028 h 5208"/>
              <a:gd name="p0x6" fmla="*/ 8505 w 8505"/>
              <a:gd name="p0y6" fmla="*/ 5127 h 5208"/>
              <a:gd name="p0x7" fmla="*/ 8424 w 8505"/>
              <a:gd name="p0y7" fmla="*/ 5208 h 5208"/>
              <a:gd name="p0x8" fmla="*/ 8325 w 8505"/>
              <a:gd name="p0y8" fmla="*/ 5208 h 5208"/>
              <a:gd name="p0x9" fmla="*/ 180 w 8505"/>
              <a:gd name="p0y9" fmla="*/ 5208 h 5208"/>
              <a:gd name="p0x10" fmla="*/ 80 w 8505"/>
              <a:gd name="p0y10" fmla="*/ 5208 h 5208"/>
              <a:gd name="p0x11" fmla="*/ 0 w 8505"/>
              <a:gd name="p0y11" fmla="*/ 5127 h 5208"/>
              <a:gd name="p0x12" fmla="*/ 0 w 8505"/>
              <a:gd name="p0y12" fmla="*/ 5028 h 5208"/>
              <a:gd name="p0x13" fmla="*/ 0 w 8505"/>
              <a:gd name="p0y13" fmla="*/ 180 h 5208"/>
              <a:gd name="p0x14" fmla="*/ 0 w 8505"/>
              <a:gd name="p0y14" fmla="*/ 80 h 5208"/>
              <a:gd name="p0x15" fmla="*/ 80 w 8505"/>
              <a:gd name="p0y15" fmla="*/ 0 h 5208"/>
              <a:gd name="p0x16" fmla="*/ 180 w 8505"/>
              <a:gd name="p0y16" fmla="*/ 0 h 52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4013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4094480"/>
            <a:ext cx="281305" cy="2520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04925" y="404049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曹冲称象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4571038"/>
            <a:ext cx="5048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中国古代经典智慧故事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等效替代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思维解决不可直接测量的大象体重问题，与排水法测体积的数学思想一脉相承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53467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47725" y="538542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等效替代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1609725" y="53467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686001" y="538542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化整为零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6214745" y="3164840"/>
            <a:ext cx="5400675" cy="3307080"/>
          </a:xfrm>
          <a:custGeom>
            <a:avLst/>
            <a:gdLst>
              <a:gd name="sw" fmla="*/ 1 w 8505"/>
              <a:gd name="sh" fmla="*/ 1 h 5208"/>
              <a:gd name="mins" fmla="min sw sh"/>
              <a:gd name="dsw" fmla="+- 0 sw mins"/>
              <a:gd name="dsh" fmla="+- 0 sh mins"/>
              <a:gd name="p0x0" fmla="*/ 180 w 8505"/>
              <a:gd name="p0y0" fmla="*/ 0 h 5208"/>
              <a:gd name="p0x1" fmla="*/ 8325 w 8505"/>
              <a:gd name="p0y1" fmla="*/ 0 h 5208"/>
              <a:gd name="p0x2" fmla="*/ 8424 w 8505"/>
              <a:gd name="p0y2" fmla="*/ 0 h 5208"/>
              <a:gd name="p0x3" fmla="*/ 8505 w 8505"/>
              <a:gd name="p0y3" fmla="*/ 80 h 5208"/>
              <a:gd name="p0x4" fmla="*/ 8505 w 8505"/>
              <a:gd name="p0y4" fmla="*/ 180 h 5208"/>
              <a:gd name="p0x5" fmla="*/ 8505 w 8505"/>
              <a:gd name="p0y5" fmla="*/ 5028 h 5208"/>
              <a:gd name="p0x6" fmla="*/ 8505 w 8505"/>
              <a:gd name="p0y6" fmla="*/ 5127 h 5208"/>
              <a:gd name="p0x7" fmla="*/ 8424 w 8505"/>
              <a:gd name="p0y7" fmla="*/ 5208 h 5208"/>
              <a:gd name="p0x8" fmla="*/ 8325 w 8505"/>
              <a:gd name="p0y8" fmla="*/ 5208 h 5208"/>
              <a:gd name="p0x9" fmla="*/ 180 w 8505"/>
              <a:gd name="p0y9" fmla="*/ 5208 h 5208"/>
              <a:gd name="p0x10" fmla="*/ 80 w 8505"/>
              <a:gd name="p0y10" fmla="*/ 5208 h 5208"/>
              <a:gd name="p0x11" fmla="*/ 0 w 8505"/>
              <a:gd name="p0y11" fmla="*/ 5127 h 5208"/>
              <a:gd name="p0x12" fmla="*/ 0 w 8505"/>
              <a:gd name="p0y12" fmla="*/ 5028 h 5208"/>
              <a:gd name="p0x13" fmla="*/ 0 w 8505"/>
              <a:gd name="p0y13" fmla="*/ 180 h 5208"/>
              <a:gd name="p0x14" fmla="*/ 0 w 8505"/>
              <a:gd name="p0y14" fmla="*/ 80 h 5208"/>
              <a:gd name="p0x15" fmla="*/ 80 w 8505"/>
              <a:gd name="p0y15" fmla="*/ 0 h 5208"/>
              <a:gd name="p0x16" fmla="*/ 180 w 8505"/>
              <a:gd name="p0y16" fmla="*/ 0 h 52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6410325" y="3359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6526530" y="3441065"/>
            <a:ext cx="18605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6943725" y="3387061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核心策略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6410325" y="39503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6467475" y="4007485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791325" y="3917604"/>
            <a:ext cx="3012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直接测量困难时，寻找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等量替代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6410325" y="43694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6467475" y="4426585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791325" y="4336704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化繁为简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数学中的核心转化思想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410325" y="5751830"/>
            <a:ext cx="5010150" cy="525145"/>
          </a:xfrm>
          <a:custGeom>
            <a:avLst/>
            <a:gdLst>
              <a:gd name="sw" fmla="*/ 1 w 7890"/>
              <a:gd name="sh" fmla="*/ 1 h 826"/>
              <a:gd name="mins" fmla="min sw sh"/>
              <a:gd name="dsw" fmla="+- 0 sw mins"/>
              <a:gd name="dsh" fmla="+- 0 sh mins"/>
              <a:gd name="p0x0" fmla="*/ 180 w 7890"/>
              <a:gd name="p0y0" fmla="*/ 0 h 826"/>
              <a:gd name="p0x1" fmla="*/ 7710 w 7890"/>
              <a:gd name="p0y1" fmla="*/ 0 h 826"/>
              <a:gd name="p0x2" fmla="*/ 7809 w 7890"/>
              <a:gd name="p0y2" fmla="*/ 0 h 826"/>
              <a:gd name="p0x3" fmla="*/ 7890 w 7890"/>
              <a:gd name="p0y3" fmla="*/ 80 h 826"/>
              <a:gd name="p0x4" fmla="*/ 7890 w 7890"/>
              <a:gd name="p0y4" fmla="*/ 180 h 826"/>
              <a:gd name="p0x5" fmla="*/ 7890 w 7890"/>
              <a:gd name="p0y5" fmla="*/ 646 h 826"/>
              <a:gd name="p0x6" fmla="*/ 7890 w 7890"/>
              <a:gd name="p0y6" fmla="*/ 745 h 826"/>
              <a:gd name="p0x7" fmla="*/ 7809 w 7890"/>
              <a:gd name="p0y7" fmla="*/ 826 h 826"/>
              <a:gd name="p0x8" fmla="*/ 7710 w 7890"/>
              <a:gd name="p0y8" fmla="*/ 826 h 826"/>
              <a:gd name="p0x9" fmla="*/ 180 w 7890"/>
              <a:gd name="p0y9" fmla="*/ 826 h 826"/>
              <a:gd name="p0x10" fmla="*/ 80 w 7890"/>
              <a:gd name="p0y10" fmla="*/ 826 h 826"/>
              <a:gd name="p0x11" fmla="*/ 0 w 7890"/>
              <a:gd name="p0y11" fmla="*/ 745 h 826"/>
              <a:gd name="p0x12" fmla="*/ 0 w 7890"/>
              <a:gd name="p0y12" fmla="*/ 646 h 826"/>
              <a:gd name="p0x13" fmla="*/ 0 w 7890"/>
              <a:gd name="p0y13" fmla="*/ 180 h 826"/>
              <a:gd name="p0x14" fmla="*/ 0 w 7890"/>
              <a:gd name="p0y14" fmla="*/ 80 h 826"/>
              <a:gd name="p0x15" fmla="*/ 80 w 7890"/>
              <a:gd name="p0y15" fmla="*/ 0 h 826"/>
              <a:gd name="p0x16" fmla="*/ 180 w 7890"/>
              <a:gd name="p0y16" fmla="*/ 0 h 8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7706249" y="5851268"/>
            <a:ext cx="2418312" cy="3209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V</a:t>
            </a:r>
            <a:r>
              <a:rPr sz="1730" baseline="-250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 − V</a:t>
            </a:r>
            <a:r>
              <a:rPr sz="1730" baseline="-250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体积，替代即答案</a:t>
            </a:r>
            <a:endParaRPr lang="zh-CN" altLang="en-US"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7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7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5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5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9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9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9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1153</Words>
  <Application>WPS 演示</Application>
  <PresentationFormat>宽屏</PresentationFormat>
  <Paragraphs>248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长方体（二）·从古量器到体积计算</vt:lpstr>
      <vt:lpstr>古量之积：体积的概念与长方体体积公式</vt:lpstr>
      <vt:lpstr>PowerPoint 演示文稿</vt:lpstr>
      <vt:lpstr>PowerPoint 演示文稿</vt:lpstr>
      <vt:lpstr>PowerPoint 演示文稿</vt:lpstr>
      <vt:lpstr>容积之度：容积的概念与体积单位换算</vt:lpstr>
      <vt:lpstr>PowerPoint 演示文稿</vt:lpstr>
      <vt:lpstr>PowerPoint 演示文稿</vt:lpstr>
      <vt:lpstr>古器今算：体积与表面积的综合应用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