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3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8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image" Target="../media/image7.jpeg"/><Relationship Id="rId2" Type="http://schemas.openxmlformats.org/officeDocument/2006/relationships/tags" Target="../tags/tag36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77.xml"/><Relationship Id="rId36" Type="http://schemas.openxmlformats.org/officeDocument/2006/relationships/tags" Target="../tags/tag76.xml"/><Relationship Id="rId35" Type="http://schemas.openxmlformats.org/officeDocument/2006/relationships/tags" Target="../tags/tag75.xml"/><Relationship Id="rId34" Type="http://schemas.openxmlformats.org/officeDocument/2006/relationships/tags" Target="../tags/tag74.xml"/><Relationship Id="rId33" Type="http://schemas.openxmlformats.org/officeDocument/2006/relationships/tags" Target="../tags/tag73.xml"/><Relationship Id="rId32" Type="http://schemas.openxmlformats.org/officeDocument/2006/relationships/image" Target="../media/image12.svg"/><Relationship Id="rId31" Type="http://schemas.openxmlformats.org/officeDocument/2006/relationships/image" Target="../media/image11.png"/><Relationship Id="rId30" Type="http://schemas.openxmlformats.org/officeDocument/2006/relationships/tags" Target="../tags/tag72.xml"/><Relationship Id="rId3" Type="http://schemas.openxmlformats.org/officeDocument/2006/relationships/image" Target="../media/image8.jpeg"/><Relationship Id="rId29" Type="http://schemas.openxmlformats.org/officeDocument/2006/relationships/tags" Target="../tags/tag71.xml"/><Relationship Id="rId28" Type="http://schemas.openxmlformats.org/officeDocument/2006/relationships/tags" Target="../tags/tag70.xml"/><Relationship Id="rId27" Type="http://schemas.openxmlformats.org/officeDocument/2006/relationships/tags" Target="../tags/tag69.xml"/><Relationship Id="rId26" Type="http://schemas.openxmlformats.org/officeDocument/2006/relationships/image" Target="../media/image10.svg"/><Relationship Id="rId25" Type="http://schemas.openxmlformats.org/officeDocument/2006/relationships/image" Target="../media/image9.png"/><Relationship Id="rId24" Type="http://schemas.openxmlformats.org/officeDocument/2006/relationships/tags" Target="../tags/tag68.xml"/><Relationship Id="rId23" Type="http://schemas.openxmlformats.org/officeDocument/2006/relationships/tags" Target="../tags/tag67.xml"/><Relationship Id="rId22" Type="http://schemas.openxmlformats.org/officeDocument/2006/relationships/tags" Target="../tags/tag66.xml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tags" Target="../tags/tag47.xml"/><Relationship Id="rId19" Type="http://schemas.openxmlformats.org/officeDocument/2006/relationships/tags" Target="../tags/tag63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102.xml"/><Relationship Id="rId32" Type="http://schemas.openxmlformats.org/officeDocument/2006/relationships/tags" Target="../tags/tag101.xml"/><Relationship Id="rId31" Type="http://schemas.openxmlformats.org/officeDocument/2006/relationships/tags" Target="../tags/tag100.xml"/><Relationship Id="rId30" Type="http://schemas.openxmlformats.org/officeDocument/2006/relationships/tags" Target="../tags/tag99.xml"/><Relationship Id="rId3" Type="http://schemas.openxmlformats.org/officeDocument/2006/relationships/tags" Target="../tags/tag80.xml"/><Relationship Id="rId29" Type="http://schemas.openxmlformats.org/officeDocument/2006/relationships/image" Target="../media/image20.svg"/><Relationship Id="rId28" Type="http://schemas.openxmlformats.org/officeDocument/2006/relationships/image" Target="../media/image19.png"/><Relationship Id="rId27" Type="http://schemas.openxmlformats.org/officeDocument/2006/relationships/tags" Target="../tags/tag98.xml"/><Relationship Id="rId26" Type="http://schemas.openxmlformats.org/officeDocument/2006/relationships/tags" Target="../tags/tag97.xml"/><Relationship Id="rId25" Type="http://schemas.openxmlformats.org/officeDocument/2006/relationships/tags" Target="../tags/tag96.xml"/><Relationship Id="rId24" Type="http://schemas.openxmlformats.org/officeDocument/2006/relationships/tags" Target="../tags/tag95.xml"/><Relationship Id="rId23" Type="http://schemas.openxmlformats.org/officeDocument/2006/relationships/image" Target="../media/image18.svg"/><Relationship Id="rId22" Type="http://schemas.openxmlformats.org/officeDocument/2006/relationships/image" Target="../media/image17.png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tags" Target="../tags/tag79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image" Target="../media/image16.svg"/><Relationship Id="rId14" Type="http://schemas.openxmlformats.org/officeDocument/2006/relationships/image" Target="../media/image15.png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tags" Target="../tags/tag78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131.xml"/><Relationship Id="rId31" Type="http://schemas.openxmlformats.org/officeDocument/2006/relationships/tags" Target="../tags/tag130.xml"/><Relationship Id="rId30" Type="http://schemas.openxmlformats.org/officeDocument/2006/relationships/image" Target="../media/image25.svg"/><Relationship Id="rId3" Type="http://schemas.openxmlformats.org/officeDocument/2006/relationships/image" Target="../media/image21.jpeg"/><Relationship Id="rId29" Type="http://schemas.openxmlformats.org/officeDocument/2006/relationships/image" Target="../media/image24.png"/><Relationship Id="rId28" Type="http://schemas.openxmlformats.org/officeDocument/2006/relationships/tags" Target="../tags/tag129.xml"/><Relationship Id="rId27" Type="http://schemas.openxmlformats.org/officeDocument/2006/relationships/tags" Target="../tags/tag128.xml"/><Relationship Id="rId26" Type="http://schemas.openxmlformats.org/officeDocument/2006/relationships/tags" Target="../tags/tag127.xml"/><Relationship Id="rId25" Type="http://schemas.openxmlformats.org/officeDocument/2006/relationships/tags" Target="../tags/tag126.xml"/><Relationship Id="rId24" Type="http://schemas.openxmlformats.org/officeDocument/2006/relationships/image" Target="../media/image23.svg"/><Relationship Id="rId23" Type="http://schemas.openxmlformats.org/officeDocument/2006/relationships/image" Target="../media/image22.png"/><Relationship Id="rId22" Type="http://schemas.openxmlformats.org/officeDocument/2006/relationships/tags" Target="../tags/tag125.xml"/><Relationship Id="rId21" Type="http://schemas.openxmlformats.org/officeDocument/2006/relationships/tags" Target="../tags/tag124.xml"/><Relationship Id="rId20" Type="http://schemas.openxmlformats.org/officeDocument/2006/relationships/tags" Target="../tags/tag123.xml"/><Relationship Id="rId2" Type="http://schemas.openxmlformats.org/officeDocument/2006/relationships/tags" Target="../tags/tag110.xml"/><Relationship Id="rId19" Type="http://schemas.openxmlformats.org/officeDocument/2006/relationships/tags" Target="../tags/tag122.xml"/><Relationship Id="rId18" Type="http://schemas.openxmlformats.org/officeDocument/2006/relationships/tags" Target="../tags/tag121.xml"/><Relationship Id="rId17" Type="http://schemas.openxmlformats.org/officeDocument/2006/relationships/tags" Target="../tags/tag120.xml"/><Relationship Id="rId16" Type="http://schemas.openxmlformats.org/officeDocument/2006/relationships/image" Target="../media/image14.svg"/><Relationship Id="rId15" Type="http://schemas.openxmlformats.org/officeDocument/2006/relationships/image" Target="../media/image13.png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image" Target="../media/image18.svg"/><Relationship Id="rId1" Type="http://schemas.openxmlformats.org/officeDocument/2006/relationships/tags" Target="../tags/tag10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image" Target="../media/image28.svg"/><Relationship Id="rId6" Type="http://schemas.openxmlformats.org/officeDocument/2006/relationships/image" Target="../media/image27.png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image" Target="../media/image26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151.xml"/><Relationship Id="rId26" Type="http://schemas.openxmlformats.org/officeDocument/2006/relationships/tags" Target="../tags/tag150.xml"/><Relationship Id="rId25" Type="http://schemas.openxmlformats.org/officeDocument/2006/relationships/tags" Target="../tags/tag149.xml"/><Relationship Id="rId24" Type="http://schemas.openxmlformats.org/officeDocument/2006/relationships/tags" Target="../tags/tag148.xml"/><Relationship Id="rId23" Type="http://schemas.openxmlformats.org/officeDocument/2006/relationships/tags" Target="../tags/tag147.xml"/><Relationship Id="rId22" Type="http://schemas.openxmlformats.org/officeDocument/2006/relationships/tags" Target="../tags/tag146.xml"/><Relationship Id="rId21" Type="http://schemas.openxmlformats.org/officeDocument/2006/relationships/tags" Target="../tags/tag145.xml"/><Relationship Id="rId20" Type="http://schemas.openxmlformats.org/officeDocument/2006/relationships/tags" Target="../tags/tag144.xml"/><Relationship Id="rId2" Type="http://schemas.openxmlformats.org/officeDocument/2006/relationships/tags" Target="../tags/tag133.xml"/><Relationship Id="rId19" Type="http://schemas.openxmlformats.org/officeDocument/2006/relationships/image" Target="../media/image32.svg"/><Relationship Id="rId18" Type="http://schemas.openxmlformats.org/officeDocument/2006/relationships/image" Target="../media/image31.png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image" Target="../media/image30.svg"/><Relationship Id="rId12" Type="http://schemas.openxmlformats.org/officeDocument/2006/relationships/image" Target="../media/image29.png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tags" Target="../tags/tag13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image" Target="../media/image33.jpeg"/><Relationship Id="rId2" Type="http://schemas.openxmlformats.org/officeDocument/2006/relationships/tags" Target="../tags/tag153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60.xml"/><Relationship Id="rId1" Type="http://schemas.openxmlformats.org/officeDocument/2006/relationships/tags" Target="../tags/tag15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tags" Target="../tags/tag168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198.xml"/><Relationship Id="rId37" Type="http://schemas.openxmlformats.org/officeDocument/2006/relationships/tags" Target="../tags/tag197.xml"/><Relationship Id="rId36" Type="http://schemas.openxmlformats.org/officeDocument/2006/relationships/tags" Target="../tags/tag196.xml"/><Relationship Id="rId35" Type="http://schemas.openxmlformats.org/officeDocument/2006/relationships/tags" Target="../tags/tag195.xml"/><Relationship Id="rId34" Type="http://schemas.openxmlformats.org/officeDocument/2006/relationships/tags" Target="../tags/tag194.xml"/><Relationship Id="rId33" Type="http://schemas.openxmlformats.org/officeDocument/2006/relationships/tags" Target="../tags/tag193.xml"/><Relationship Id="rId32" Type="http://schemas.openxmlformats.org/officeDocument/2006/relationships/tags" Target="../tags/tag192.xml"/><Relationship Id="rId31" Type="http://schemas.openxmlformats.org/officeDocument/2006/relationships/tags" Target="../tags/tag191.xml"/><Relationship Id="rId30" Type="http://schemas.openxmlformats.org/officeDocument/2006/relationships/tags" Target="../tags/tag190.xml"/><Relationship Id="rId3" Type="http://schemas.openxmlformats.org/officeDocument/2006/relationships/tags" Target="../tags/tag163.xml"/><Relationship Id="rId29" Type="http://schemas.openxmlformats.org/officeDocument/2006/relationships/tags" Target="../tags/tag189.xml"/><Relationship Id="rId28" Type="http://schemas.openxmlformats.org/officeDocument/2006/relationships/tags" Target="../tags/tag188.xml"/><Relationship Id="rId27" Type="http://schemas.openxmlformats.org/officeDocument/2006/relationships/tags" Target="../tags/tag187.xml"/><Relationship Id="rId26" Type="http://schemas.openxmlformats.org/officeDocument/2006/relationships/tags" Target="../tags/tag186.xml"/><Relationship Id="rId25" Type="http://schemas.openxmlformats.org/officeDocument/2006/relationships/tags" Target="../tags/tag185.xml"/><Relationship Id="rId24" Type="http://schemas.openxmlformats.org/officeDocument/2006/relationships/tags" Target="../tags/tag184.xml"/><Relationship Id="rId23" Type="http://schemas.openxmlformats.org/officeDocument/2006/relationships/tags" Target="../tags/tag183.xml"/><Relationship Id="rId22" Type="http://schemas.openxmlformats.org/officeDocument/2006/relationships/tags" Target="../tags/tag182.xml"/><Relationship Id="rId21" Type="http://schemas.openxmlformats.org/officeDocument/2006/relationships/tags" Target="../tags/tag181.xml"/><Relationship Id="rId20" Type="http://schemas.openxmlformats.org/officeDocument/2006/relationships/tags" Target="../tags/tag180.xml"/><Relationship Id="rId2" Type="http://schemas.openxmlformats.org/officeDocument/2006/relationships/tags" Target="../tags/tag162.xml"/><Relationship Id="rId19" Type="http://schemas.openxmlformats.org/officeDocument/2006/relationships/tags" Target="../tags/tag179.xml"/><Relationship Id="rId18" Type="http://schemas.openxmlformats.org/officeDocument/2006/relationships/tags" Target="../tags/tag178.xml"/><Relationship Id="rId17" Type="http://schemas.openxmlformats.org/officeDocument/2006/relationships/tags" Target="../tags/tag177.xml"/><Relationship Id="rId16" Type="http://schemas.openxmlformats.org/officeDocument/2006/relationships/tags" Target="../tags/tag176.xml"/><Relationship Id="rId15" Type="http://schemas.openxmlformats.org/officeDocument/2006/relationships/tags" Target="../tags/tag175.xml"/><Relationship Id="rId14" Type="http://schemas.openxmlformats.org/officeDocument/2006/relationships/tags" Target="../tags/tag174.xml"/><Relationship Id="rId13" Type="http://schemas.openxmlformats.org/officeDocument/2006/relationships/tags" Target="../tags/tag173.xml"/><Relationship Id="rId12" Type="http://schemas.openxmlformats.org/officeDocument/2006/relationships/tags" Target="../tags/tag172.xml"/><Relationship Id="rId11" Type="http://schemas.openxmlformats.org/officeDocument/2006/relationships/tags" Target="../tags/tag171.xml"/><Relationship Id="rId10" Type="http://schemas.openxmlformats.org/officeDocument/2006/relationships/tags" Target="../tags/tag170.xml"/><Relationship Id="rId1" Type="http://schemas.openxmlformats.org/officeDocument/2006/relationships/tags" Target="../tags/tag16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image" Target="../media/image36.svg"/><Relationship Id="rId6" Type="http://schemas.openxmlformats.org/officeDocument/2006/relationships/image" Target="../media/image35.png"/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image" Target="../media/image34.jpeg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13.xml"/><Relationship Id="rId2" Type="http://schemas.openxmlformats.org/officeDocument/2006/relationships/tags" Target="../tags/tag200.xml"/><Relationship Id="rId19" Type="http://schemas.openxmlformats.org/officeDocument/2006/relationships/tags" Target="../tags/tag212.xml"/><Relationship Id="rId18" Type="http://schemas.openxmlformats.org/officeDocument/2006/relationships/tags" Target="../tags/tag211.xml"/><Relationship Id="rId17" Type="http://schemas.openxmlformats.org/officeDocument/2006/relationships/tags" Target="../tags/tag210.xml"/><Relationship Id="rId16" Type="http://schemas.openxmlformats.org/officeDocument/2006/relationships/tags" Target="../tags/tag209.xml"/><Relationship Id="rId15" Type="http://schemas.openxmlformats.org/officeDocument/2006/relationships/tags" Target="../tags/tag208.xml"/><Relationship Id="rId14" Type="http://schemas.openxmlformats.org/officeDocument/2006/relationships/tags" Target="../tags/tag207.xml"/><Relationship Id="rId13" Type="http://schemas.openxmlformats.org/officeDocument/2006/relationships/image" Target="../media/image38.svg"/><Relationship Id="rId12" Type="http://schemas.openxmlformats.org/officeDocument/2006/relationships/image" Target="../media/image37.png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19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svg"/><Relationship Id="rId8" Type="http://schemas.openxmlformats.org/officeDocument/2006/relationships/image" Target="../media/image39.png"/><Relationship Id="rId7" Type="http://schemas.openxmlformats.org/officeDocument/2006/relationships/tags" Target="../tags/tag220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227.xml"/><Relationship Id="rId17" Type="http://schemas.openxmlformats.org/officeDocument/2006/relationships/tags" Target="../tags/tag226.xml"/><Relationship Id="rId16" Type="http://schemas.openxmlformats.org/officeDocument/2006/relationships/image" Target="../media/image42.svg"/><Relationship Id="rId15" Type="http://schemas.openxmlformats.org/officeDocument/2006/relationships/image" Target="../media/image41.png"/><Relationship Id="rId14" Type="http://schemas.openxmlformats.org/officeDocument/2006/relationships/tags" Target="../tags/tag225.xml"/><Relationship Id="rId13" Type="http://schemas.openxmlformats.org/officeDocument/2006/relationships/tags" Target="../tags/tag224.xml"/><Relationship Id="rId12" Type="http://schemas.openxmlformats.org/officeDocument/2006/relationships/tags" Target="../tags/tag223.xml"/><Relationship Id="rId11" Type="http://schemas.openxmlformats.org/officeDocument/2006/relationships/tags" Target="../tags/tag222.xml"/><Relationship Id="rId10" Type="http://schemas.openxmlformats.org/officeDocument/2006/relationships/tags" Target="../tags/tag221.xml"/><Relationship Id="rId1" Type="http://schemas.openxmlformats.org/officeDocument/2006/relationships/tags" Target="../tags/tag214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33.xml"/><Relationship Id="rId5" Type="http://schemas.openxmlformats.org/officeDocument/2006/relationships/tags" Target="../tags/tag232.xml"/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tags" Target="../tags/tag22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image" Target="../media/image43.jpeg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25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tags" Target="../tags/tag235.xml"/><Relationship Id="rId19" Type="http://schemas.openxmlformats.org/officeDocument/2006/relationships/tags" Target="../tags/tag251.xml"/><Relationship Id="rId18" Type="http://schemas.openxmlformats.org/officeDocument/2006/relationships/tags" Target="../tags/tag250.xml"/><Relationship Id="rId17" Type="http://schemas.openxmlformats.org/officeDocument/2006/relationships/tags" Target="../tags/tag249.xml"/><Relationship Id="rId16" Type="http://schemas.openxmlformats.org/officeDocument/2006/relationships/tags" Target="../tags/tag248.xml"/><Relationship Id="rId15" Type="http://schemas.openxmlformats.org/officeDocument/2006/relationships/tags" Target="../tags/tag247.xml"/><Relationship Id="rId14" Type="http://schemas.openxmlformats.org/officeDocument/2006/relationships/tags" Target="../tags/tag246.xml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svg"/><Relationship Id="rId8" Type="http://schemas.openxmlformats.org/officeDocument/2006/relationships/image" Target="../media/image44.png"/><Relationship Id="rId7" Type="http://schemas.openxmlformats.org/officeDocument/2006/relationships/tags" Target="../tags/tag262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290.xml"/><Relationship Id="rId46" Type="http://schemas.openxmlformats.org/officeDocument/2006/relationships/tags" Target="../tags/tag289.xml"/><Relationship Id="rId45" Type="http://schemas.openxmlformats.org/officeDocument/2006/relationships/tags" Target="../tags/tag288.xml"/><Relationship Id="rId44" Type="http://schemas.openxmlformats.org/officeDocument/2006/relationships/tags" Target="../tags/tag287.xml"/><Relationship Id="rId43" Type="http://schemas.openxmlformats.org/officeDocument/2006/relationships/tags" Target="../tags/tag286.xml"/><Relationship Id="rId42" Type="http://schemas.openxmlformats.org/officeDocument/2006/relationships/tags" Target="../tags/tag285.xml"/><Relationship Id="rId41" Type="http://schemas.openxmlformats.org/officeDocument/2006/relationships/image" Target="../media/image55.svg"/><Relationship Id="rId40" Type="http://schemas.openxmlformats.org/officeDocument/2006/relationships/image" Target="../media/image54.png"/><Relationship Id="rId4" Type="http://schemas.openxmlformats.org/officeDocument/2006/relationships/tags" Target="../tags/tag259.xml"/><Relationship Id="rId39" Type="http://schemas.openxmlformats.org/officeDocument/2006/relationships/tags" Target="../tags/tag284.xml"/><Relationship Id="rId38" Type="http://schemas.openxmlformats.org/officeDocument/2006/relationships/tags" Target="../tags/tag283.xml"/><Relationship Id="rId37" Type="http://schemas.openxmlformats.org/officeDocument/2006/relationships/tags" Target="../tags/tag282.xml"/><Relationship Id="rId36" Type="http://schemas.openxmlformats.org/officeDocument/2006/relationships/tags" Target="../tags/tag281.xml"/><Relationship Id="rId35" Type="http://schemas.openxmlformats.org/officeDocument/2006/relationships/image" Target="../media/image53.svg"/><Relationship Id="rId34" Type="http://schemas.openxmlformats.org/officeDocument/2006/relationships/image" Target="../media/image52.png"/><Relationship Id="rId33" Type="http://schemas.openxmlformats.org/officeDocument/2006/relationships/tags" Target="../tags/tag280.xml"/><Relationship Id="rId32" Type="http://schemas.openxmlformats.org/officeDocument/2006/relationships/tags" Target="../tags/tag279.xml"/><Relationship Id="rId31" Type="http://schemas.openxmlformats.org/officeDocument/2006/relationships/tags" Target="../tags/tag278.xml"/><Relationship Id="rId30" Type="http://schemas.openxmlformats.org/officeDocument/2006/relationships/tags" Target="../tags/tag277.xml"/><Relationship Id="rId3" Type="http://schemas.openxmlformats.org/officeDocument/2006/relationships/tags" Target="../tags/tag258.xml"/><Relationship Id="rId29" Type="http://schemas.openxmlformats.org/officeDocument/2006/relationships/image" Target="../media/image51.svg"/><Relationship Id="rId28" Type="http://schemas.openxmlformats.org/officeDocument/2006/relationships/image" Target="../media/image50.png"/><Relationship Id="rId27" Type="http://schemas.openxmlformats.org/officeDocument/2006/relationships/tags" Target="../tags/tag276.xml"/><Relationship Id="rId26" Type="http://schemas.openxmlformats.org/officeDocument/2006/relationships/tags" Target="../tags/tag275.xml"/><Relationship Id="rId25" Type="http://schemas.openxmlformats.org/officeDocument/2006/relationships/tags" Target="../tags/tag274.xml"/><Relationship Id="rId24" Type="http://schemas.openxmlformats.org/officeDocument/2006/relationships/tags" Target="../tags/tag273.xml"/><Relationship Id="rId23" Type="http://schemas.openxmlformats.org/officeDocument/2006/relationships/tags" Target="../tags/tag272.xml"/><Relationship Id="rId22" Type="http://schemas.openxmlformats.org/officeDocument/2006/relationships/tags" Target="../tags/tag271.xml"/><Relationship Id="rId21" Type="http://schemas.openxmlformats.org/officeDocument/2006/relationships/image" Target="../media/image49.svg"/><Relationship Id="rId20" Type="http://schemas.openxmlformats.org/officeDocument/2006/relationships/image" Target="../media/image48.png"/><Relationship Id="rId2" Type="http://schemas.openxmlformats.org/officeDocument/2006/relationships/tags" Target="../tags/tag257.xml"/><Relationship Id="rId19" Type="http://schemas.openxmlformats.org/officeDocument/2006/relationships/tags" Target="../tags/tag270.xml"/><Relationship Id="rId18" Type="http://schemas.openxmlformats.org/officeDocument/2006/relationships/tags" Target="../tags/tag269.xml"/><Relationship Id="rId17" Type="http://schemas.openxmlformats.org/officeDocument/2006/relationships/tags" Target="../tags/tag268.xml"/><Relationship Id="rId16" Type="http://schemas.openxmlformats.org/officeDocument/2006/relationships/tags" Target="../tags/tag267.xml"/><Relationship Id="rId15" Type="http://schemas.openxmlformats.org/officeDocument/2006/relationships/image" Target="../media/image47.svg"/><Relationship Id="rId14" Type="http://schemas.openxmlformats.org/officeDocument/2006/relationships/image" Target="../media/image46.png"/><Relationship Id="rId13" Type="http://schemas.openxmlformats.org/officeDocument/2006/relationships/tags" Target="../tags/tag266.xml"/><Relationship Id="rId12" Type="http://schemas.openxmlformats.org/officeDocument/2006/relationships/tags" Target="../tags/tag265.xml"/><Relationship Id="rId11" Type="http://schemas.openxmlformats.org/officeDocument/2006/relationships/tags" Target="../tags/tag264.xml"/><Relationship Id="rId10" Type="http://schemas.openxmlformats.org/officeDocument/2006/relationships/tags" Target="../tags/tag263.xml"/><Relationship Id="rId1" Type="http://schemas.openxmlformats.org/officeDocument/2006/relationships/tags" Target="../tags/tag25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tags" Target="../tags/tag296.xml"/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4" Type="http://schemas.openxmlformats.org/officeDocument/2006/relationships/tags" Target="../tags/tag293.xml"/><Relationship Id="rId3" Type="http://schemas.openxmlformats.org/officeDocument/2006/relationships/image" Target="../media/image56.jpeg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308.xml"/><Relationship Id="rId24" Type="http://schemas.openxmlformats.org/officeDocument/2006/relationships/tags" Target="../tags/tag307.xml"/><Relationship Id="rId23" Type="http://schemas.openxmlformats.org/officeDocument/2006/relationships/tags" Target="../tags/tag306.xml"/><Relationship Id="rId22" Type="http://schemas.openxmlformats.org/officeDocument/2006/relationships/tags" Target="../tags/tag305.xml"/><Relationship Id="rId21" Type="http://schemas.openxmlformats.org/officeDocument/2006/relationships/image" Target="../media/image58.svg"/><Relationship Id="rId20" Type="http://schemas.openxmlformats.org/officeDocument/2006/relationships/image" Target="../media/image57.png"/><Relationship Id="rId2" Type="http://schemas.openxmlformats.org/officeDocument/2006/relationships/tags" Target="../tags/tag292.xml"/><Relationship Id="rId19" Type="http://schemas.openxmlformats.org/officeDocument/2006/relationships/tags" Target="../tags/tag304.xml"/><Relationship Id="rId18" Type="http://schemas.openxmlformats.org/officeDocument/2006/relationships/tags" Target="../tags/tag303.xml"/><Relationship Id="rId17" Type="http://schemas.openxmlformats.org/officeDocument/2006/relationships/tags" Target="../tags/tag302.xml"/><Relationship Id="rId16" Type="http://schemas.openxmlformats.org/officeDocument/2006/relationships/tags" Target="../tags/tag301.xml"/><Relationship Id="rId15" Type="http://schemas.openxmlformats.org/officeDocument/2006/relationships/image" Target="../media/image18.svg"/><Relationship Id="rId14" Type="http://schemas.openxmlformats.org/officeDocument/2006/relationships/image" Target="../media/image17.png"/><Relationship Id="rId13" Type="http://schemas.openxmlformats.org/officeDocument/2006/relationships/tags" Target="../tags/tag300.xml"/><Relationship Id="rId12" Type="http://schemas.openxmlformats.org/officeDocument/2006/relationships/tags" Target="../tags/tag299.xml"/><Relationship Id="rId11" Type="http://schemas.openxmlformats.org/officeDocument/2006/relationships/tags" Target="../tags/tag298.xml"/><Relationship Id="rId10" Type="http://schemas.openxmlformats.org/officeDocument/2006/relationships/tags" Target="../tags/tag297.xml"/><Relationship Id="rId1" Type="http://schemas.openxmlformats.org/officeDocument/2006/relationships/tags" Target="../tags/tag29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15.xml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3" Type="http://schemas.openxmlformats.org/officeDocument/2006/relationships/tags" Target="../tags/tag311.xml"/><Relationship Id="rId2" Type="http://schemas.openxmlformats.org/officeDocument/2006/relationships/tags" Target="../tags/tag310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71195" y="1695450"/>
            <a:ext cx="1809115" cy="323850"/>
          </a:xfrm>
          <a:custGeom>
            <a:avLst/>
            <a:gdLst>
              <a:gd name="sw" fmla="*/ 1 w 2849"/>
              <a:gd name="sh" fmla="*/ 1 h 510"/>
              <a:gd name="mins" fmla="min sw sh"/>
              <a:gd name="dsw" fmla="+- 0 sw mins"/>
              <a:gd name="dsh" fmla="+- 0 sh mins"/>
              <a:gd name="p0x0" fmla="*/ 255 w 2849"/>
              <a:gd name="p0y0" fmla="*/ 0 h 510"/>
              <a:gd name="p0x1" fmla="*/ 2594 w 2849"/>
              <a:gd name="p0y1" fmla="*/ 0 h 510"/>
              <a:gd name="p0x2" fmla="*/ 2735 w 2849"/>
              <a:gd name="p0y2" fmla="*/ 0 h 510"/>
              <a:gd name="p0x3" fmla="*/ 2849 w 2849"/>
              <a:gd name="p0y3" fmla="*/ 114 h 510"/>
              <a:gd name="p0x4" fmla="*/ 2849 w 2849"/>
              <a:gd name="p0y4" fmla="*/ 255 h 510"/>
              <a:gd name="p0x5" fmla="*/ 2849 w 2849"/>
              <a:gd name="p0y5" fmla="*/ 395 h 510"/>
              <a:gd name="p0x6" fmla="*/ 2735 w 2849"/>
              <a:gd name="p0y6" fmla="*/ 510 h 510"/>
              <a:gd name="p0x7" fmla="*/ 2594 w 2849"/>
              <a:gd name="p0y7" fmla="*/ 510 h 510"/>
              <a:gd name="p0x8" fmla="*/ 255 w 2849"/>
              <a:gd name="p0y8" fmla="*/ 510 h 510"/>
              <a:gd name="p0x9" fmla="*/ 114 w 2849"/>
              <a:gd name="p0y9" fmla="*/ 510 h 510"/>
              <a:gd name="p0x10" fmla="*/ 0 w 2849"/>
              <a:gd name="p0y10" fmla="*/ 395 h 510"/>
              <a:gd name="p0x11" fmla="*/ 0 w 2849"/>
              <a:gd name="p0y11" fmla="*/ 255 h 510"/>
              <a:gd name="p0x12" fmla="*/ 0 w 2849"/>
              <a:gd name="p0y12" fmla="*/ 114 h 510"/>
              <a:gd name="p0x13" fmla="*/ 114 w 2849"/>
              <a:gd name="p0y13" fmla="*/ 0 h 510"/>
              <a:gd name="p0x14" fmla="*/ 255 w 2849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AF3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90575" y="1757363"/>
            <a:ext cx="172365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rgbClr val="8A7A5C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初中数学</a:t>
            </a:r>
            <a:r>
              <a:rPr lang="en-US" altLang="zh-CN" sz="1200" b="1" spc="72">
                <a:solidFill>
                  <a:srgbClr val="8A7A5C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 · </a:t>
            </a:r>
            <a:r>
              <a:rPr lang="zh-CN" altLang="en-US" sz="1200" b="1" spc="72">
                <a:solidFill>
                  <a:srgbClr val="8A7A5C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几何专题</a:t>
            </a:r>
            <a:endParaRPr lang="zh-CN" altLang="en-US" sz="1200" b="1" spc="72">
              <a:solidFill>
                <a:srgbClr val="8A7A5C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2526030"/>
            <a:ext cx="6038850" cy="13011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900" b="1" spc="78">
                <a:solidFill>
                  <a:srgbClr val="D4AF37"/>
                </a:solidFill>
                <a:latin typeface="汉仪正圆-75W" panose="00020600040101010101" charset="-122"/>
                <a:ea typeface="汉仪正圆-75W" panose="00020600040101010101" charset="-122"/>
              </a:rPr>
              <a:t>全等三角形</a:t>
            </a:r>
            <a:r>
              <a:rPr sz="3900" b="1" spc="78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：</a:t>
            </a:r>
            <a:endParaRPr sz="3900" b="1" spc="78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3900" b="1" spc="78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当几何证明遇见东方智慧</a:t>
            </a:r>
            <a:endParaRPr sz="3900" b="1" spc="78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314825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从赵爽弦图到尺规作图，探寻几何背后的文化基因</a:t>
            </a:r>
            <a:endParaRPr sz="1500" spc="3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666750" y="4938713"/>
            <a:ext cx="67106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81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</a:rPr>
              <a:t>DATE</a:t>
            </a:r>
            <a:endParaRPr sz="1350" spc="81">
              <a:solidFill>
                <a:srgbClr val="8A7A5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1318765" y="4938713"/>
            <a:ext cx="11837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spc="27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350" spc="27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350" spc="27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07</a:t>
            </a:r>
            <a:r>
              <a:rPr lang="zh-CN" altLang="en-US" sz="1350" spc="27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endParaRPr lang="zh-CN" altLang="en-US" sz="1350" spc="27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666750" y="22523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819150" y="226695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9"/>
            </p:custDataLst>
          </p:nvPr>
        </p:nvSpPr>
        <p:spPr>
          <a:xfrm>
            <a:off x="942975" y="227139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750" y="409067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AF37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D4AF3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4AF37"/>
                </a:solidFill>
                <a:latin typeface="汉仪正圆-75W" panose="00020600040101010101" charset="-122"/>
                <a:ea typeface="汉仪正圆-75W" panose="00020600040101010101" charset="-122"/>
              </a:rPr>
              <a:t>古法</a:t>
            </a:r>
            <a:r>
              <a:rPr sz="21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溯源</a:t>
            </a:r>
            <a:endParaRPr sz="21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626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0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从弦图到《九章算术》，看古人如何“证”全等</a:t>
            </a:r>
            <a:endParaRPr sz="1350">
              <a:solidFill>
                <a:srgbClr val="5A4A30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AF37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D4AF3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4AF37"/>
                </a:solidFill>
                <a:latin typeface="汉仪正圆-75W" panose="00020600040101010101" charset="-122"/>
                <a:ea typeface="汉仪正圆-75W" panose="00020600040101010101" charset="-122"/>
              </a:rPr>
              <a:t>今理</a:t>
            </a:r>
            <a:r>
              <a:rPr sz="21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探微</a:t>
            </a:r>
            <a:endParaRPr sz="21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67225" y="4310539"/>
            <a:ext cx="32576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0"/>
                </a:solidFill>
                <a:latin typeface="汉仪正圆-75W" panose="00020600040101010101" charset="-122"/>
                <a:ea typeface="汉仪正圆-75W" panose="00020600040101010101" charset="-122"/>
              </a:rPr>
              <a:t>性质与判定，构建全等三角形的逻辑体系</a:t>
            </a:r>
            <a:endParaRPr sz="1350">
              <a:solidFill>
                <a:srgbClr val="5A4A30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AF37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D4AF3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4AF37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</a:t>
            </a:r>
            <a:r>
              <a:rPr sz="21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归心</a:t>
            </a:r>
            <a:endParaRPr sz="21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0"/>
                </a:solidFill>
                <a:latin typeface="汉仪正圆-75W" panose="00020600040101010101" charset="-122"/>
                <a:ea typeface="汉仪正圆-75W" panose="00020600040101010101" charset="-122"/>
              </a:rPr>
              <a:t>尺规作图与角平分线中的数学之美</a:t>
            </a:r>
            <a:endParaRPr sz="1350">
              <a:solidFill>
                <a:srgbClr val="5A4A30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7109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古法溯源</a:t>
            </a:r>
            <a:endParaRPr sz="4200" b="1" spc="84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4624388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出入相补，以形证数。</a:t>
            </a:r>
            <a:endParaRPr sz="1500" spc="3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从赵爽弦图到《九章算术》，探寻全等思想的东方源头</a:t>
            </a:r>
            <a:endParaRPr sz="1500" spc="3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6097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6287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6383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01453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D4AF37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D4AF37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弦图里的几何密码</a:t>
            </a:r>
            <a:endParaRPr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49d1b4e0-8ca4-11f1-a725-564f4dce71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0485" y="1104900"/>
            <a:ext cx="6470015" cy="1233805"/>
          </a:xfrm>
          <a:custGeom>
            <a:avLst/>
            <a:gdLst>
              <a:gd name="sw" fmla="*/ 1 w 10188"/>
              <a:gd name="sh" fmla="*/ 1 h 1943"/>
              <a:gd name="mins" fmla="min sw sh"/>
              <a:gd name="dsw" fmla="+- 0 sw mins"/>
              <a:gd name="dsh" fmla="+- 0 sh mins"/>
              <a:gd name="p0x0" fmla="*/ 120 w 10188"/>
              <a:gd name="p0y0" fmla="*/ 0 h 1943"/>
              <a:gd name="p0x1" fmla="*/ 10068 w 10188"/>
              <a:gd name="p0y1" fmla="*/ 0 h 1943"/>
              <a:gd name="p0x2" fmla="*/ 10134 w 10188"/>
              <a:gd name="p0y2" fmla="*/ 0 h 1943"/>
              <a:gd name="p0x3" fmla="*/ 10188 w 10188"/>
              <a:gd name="p0y3" fmla="*/ 53 h 1943"/>
              <a:gd name="p0x4" fmla="*/ 10188 w 10188"/>
              <a:gd name="p0y4" fmla="*/ 120 h 1943"/>
              <a:gd name="p0x5" fmla="*/ 10188 w 10188"/>
              <a:gd name="p0y5" fmla="*/ 1823 h 1943"/>
              <a:gd name="p0x6" fmla="*/ 10188 w 10188"/>
              <a:gd name="p0y6" fmla="*/ 1890 h 1943"/>
              <a:gd name="p0x7" fmla="*/ 10134 w 10188"/>
              <a:gd name="p0y7" fmla="*/ 1943 h 1943"/>
              <a:gd name="p0x8" fmla="*/ 10068 w 10188"/>
              <a:gd name="p0y8" fmla="*/ 1943 h 1943"/>
              <a:gd name="p0x9" fmla="*/ 120 w 10188"/>
              <a:gd name="p0y9" fmla="*/ 1943 h 1943"/>
              <a:gd name="p0x10" fmla="*/ 53 w 10188"/>
              <a:gd name="p0y10" fmla="*/ 1943 h 1943"/>
              <a:gd name="p0x11" fmla="*/ 0 w 10188"/>
              <a:gd name="p0y11" fmla="*/ 1890 h 1943"/>
              <a:gd name="p0x12" fmla="*/ 0 w 10188"/>
              <a:gd name="p0y12" fmla="*/ 1823 h 1943"/>
              <a:gd name="p0x13" fmla="*/ 0 w 10188"/>
              <a:gd name="p0y13" fmla="*/ 120 h 1943"/>
              <a:gd name="p0x14" fmla="*/ 0 w 10188"/>
              <a:gd name="p0y14" fmla="*/ 53 h 1943"/>
              <a:gd name="p0x15" fmla="*/ 53 w 10188"/>
              <a:gd name="p0y15" fmla="*/ 0 h 1943"/>
              <a:gd name="p0x16" fmla="*/ 120 w 10188"/>
              <a:gd name="p0y16" fmla="*/ 0 h 19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852401" y="1260157"/>
            <a:ext cx="160020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赵爽</a:t>
            </a:r>
            <a:endParaRPr sz="4200"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014125" y="1920183"/>
            <a:ext cx="27432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创制勾股圆方图，后世称赵爽弦图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>
            <a:off x="5150485" y="4145915"/>
            <a:ext cx="6470015" cy="714375"/>
          </a:xfrm>
          <a:custGeom>
            <a:avLst/>
            <a:gdLst>
              <a:gd name="sw" fmla="*/ 1 w 10188"/>
              <a:gd name="sh" fmla="*/ 1 h 1125"/>
              <a:gd name="mins" fmla="min sw sh"/>
              <a:gd name="dsw" fmla="+- 0 sw mins"/>
              <a:gd name="dsh" fmla="+- 0 sh mins"/>
              <a:gd name="p0x0" fmla="*/ 120 w 10188"/>
              <a:gd name="p0y0" fmla="*/ 0 h 1125"/>
              <a:gd name="p0x1" fmla="*/ 10068 w 10188"/>
              <a:gd name="p0y1" fmla="*/ 0 h 1125"/>
              <a:gd name="p0x2" fmla="*/ 10134 w 10188"/>
              <a:gd name="p0y2" fmla="*/ 0 h 1125"/>
              <a:gd name="p0x3" fmla="*/ 10188 w 10188"/>
              <a:gd name="p0y3" fmla="*/ 53 h 1125"/>
              <a:gd name="p0x4" fmla="*/ 10188 w 10188"/>
              <a:gd name="p0y4" fmla="*/ 120 h 1125"/>
              <a:gd name="p0x5" fmla="*/ 10188 w 10188"/>
              <a:gd name="p0y5" fmla="*/ 1005 h 1125"/>
              <a:gd name="p0x6" fmla="*/ 10188 w 10188"/>
              <a:gd name="p0y6" fmla="*/ 1071 h 1125"/>
              <a:gd name="p0x7" fmla="*/ 10134 w 10188"/>
              <a:gd name="p0y7" fmla="*/ 1125 h 1125"/>
              <a:gd name="p0x8" fmla="*/ 10068 w 10188"/>
              <a:gd name="p0y8" fmla="*/ 1125 h 1125"/>
              <a:gd name="p0x9" fmla="*/ 120 w 10188"/>
              <a:gd name="p0y9" fmla="*/ 1125 h 1125"/>
              <a:gd name="p0x10" fmla="*/ 53 w 10188"/>
              <a:gd name="p0y10" fmla="*/ 1125 h 1125"/>
              <a:gd name="p0x11" fmla="*/ 0 w 10188"/>
              <a:gd name="p0y11" fmla="*/ 1071 h 1125"/>
              <a:gd name="p0x12" fmla="*/ 0 w 10188"/>
              <a:gd name="p0y12" fmla="*/ 1005 h 1125"/>
              <a:gd name="p0x13" fmla="*/ 0 w 10188"/>
              <a:gd name="p0y13" fmla="*/ 120 h 1125"/>
              <a:gd name="p0x14" fmla="*/ 0 w 10188"/>
              <a:gd name="p0y14" fmla="*/ 53 h 1125"/>
              <a:gd name="p0x15" fmla="*/ 53 w 10188"/>
              <a:gd name="p0y15" fmla="*/ 0 h 1125"/>
              <a:gd name="p0x16" fmla="*/ 120 w 10188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6252201" y="4320511"/>
            <a:ext cx="4267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全等思想在古代数学中的</a:t>
            </a:r>
            <a:r>
              <a:rPr sz="21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光辉实践</a:t>
            </a:r>
            <a:endParaRPr sz="2100"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5155565" y="2534285"/>
            <a:ext cx="6459855" cy="1416050"/>
          </a:xfrm>
          <a:custGeom>
            <a:avLst/>
            <a:gdLst>
              <a:gd name="sw" fmla="*/ 1 w 10173"/>
              <a:gd name="sh" fmla="*/ 1 h 2230"/>
              <a:gd name="mins" fmla="min sw sh"/>
              <a:gd name="dsw" fmla="+- 0 sw mins"/>
              <a:gd name="dsh" fmla="+- 0 sh mins"/>
              <a:gd name="p0x0" fmla="*/ 120 w 10173"/>
              <a:gd name="p0y0" fmla="*/ 0 h 2230"/>
              <a:gd name="p0x1" fmla="*/ 10053 w 10173"/>
              <a:gd name="p0y1" fmla="*/ 0 h 2230"/>
              <a:gd name="p0x2" fmla="*/ 10119 w 10173"/>
              <a:gd name="p0y2" fmla="*/ 0 h 2230"/>
              <a:gd name="p0x3" fmla="*/ 10173 w 10173"/>
              <a:gd name="p0y3" fmla="*/ 53 h 2230"/>
              <a:gd name="p0x4" fmla="*/ 10173 w 10173"/>
              <a:gd name="p0y4" fmla="*/ 120 h 2230"/>
              <a:gd name="p0x5" fmla="*/ 10173 w 10173"/>
              <a:gd name="p0y5" fmla="*/ 2110 h 2230"/>
              <a:gd name="p0x6" fmla="*/ 10173 w 10173"/>
              <a:gd name="p0y6" fmla="*/ 2176 h 2230"/>
              <a:gd name="p0x7" fmla="*/ 10119 w 10173"/>
              <a:gd name="p0y7" fmla="*/ 2230 h 2230"/>
              <a:gd name="p0x8" fmla="*/ 10053 w 10173"/>
              <a:gd name="p0y8" fmla="*/ 2230 h 2230"/>
              <a:gd name="p0x9" fmla="*/ 120 w 10173"/>
              <a:gd name="p0y9" fmla="*/ 2230 h 2230"/>
              <a:gd name="p0x10" fmla="*/ 53 w 10173"/>
              <a:gd name="p0y10" fmla="*/ 2230 h 2230"/>
              <a:gd name="p0x11" fmla="*/ 0 w 10173"/>
              <a:gd name="p0y11" fmla="*/ 2176 h 2230"/>
              <a:gd name="p0x12" fmla="*/ 0 w 10173"/>
              <a:gd name="p0y12" fmla="*/ 2110 h 2230"/>
              <a:gd name="p0x13" fmla="*/ 0 w 10173"/>
              <a:gd name="p0y13" fmla="*/ 120 h 2230"/>
              <a:gd name="p0x14" fmla="*/ 0 w 10173"/>
              <a:gd name="p0y14" fmla="*/ 53 h 2230"/>
              <a:gd name="p0x15" fmla="*/ 53 w 10173"/>
              <a:gd name="p0y15" fmla="*/ 0 h 2230"/>
              <a:gd name="p0x16" fmla="*/ 120 w 10173"/>
              <a:gd name="p0y16" fmla="*/ 0 h 22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5351116" y="3076061"/>
            <a:ext cx="628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以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四个全等直角三角形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，依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出入相补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原理拼合，借面积关系证勾股定理</a:t>
            </a:r>
            <a:endParaRPr sz="15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5155565" y="5055235"/>
            <a:ext cx="6459855" cy="1416685"/>
          </a:xfrm>
          <a:custGeom>
            <a:avLst/>
            <a:gdLst>
              <a:gd name="sw" fmla="*/ 1 w 10173"/>
              <a:gd name="sh" fmla="*/ 1 h 2230"/>
              <a:gd name="mins" fmla="min sw sh"/>
              <a:gd name="dsw" fmla="+- 0 sw mins"/>
              <a:gd name="dsh" fmla="+- 0 sh mins"/>
              <a:gd name="p0x0" fmla="*/ 120 w 10173"/>
              <a:gd name="p0y0" fmla="*/ 0 h 2230"/>
              <a:gd name="p0x1" fmla="*/ 10053 w 10173"/>
              <a:gd name="p0y1" fmla="*/ 0 h 2230"/>
              <a:gd name="p0x2" fmla="*/ 10119 w 10173"/>
              <a:gd name="p0y2" fmla="*/ 0 h 2230"/>
              <a:gd name="p0x3" fmla="*/ 10173 w 10173"/>
              <a:gd name="p0y3" fmla="*/ 53 h 2230"/>
              <a:gd name="p0x4" fmla="*/ 10173 w 10173"/>
              <a:gd name="p0y4" fmla="*/ 120 h 2230"/>
              <a:gd name="p0x5" fmla="*/ 10173 w 10173"/>
              <a:gd name="p0y5" fmla="*/ 2110 h 2230"/>
              <a:gd name="p0x6" fmla="*/ 10173 w 10173"/>
              <a:gd name="p0y6" fmla="*/ 2176 h 2230"/>
              <a:gd name="p0x7" fmla="*/ 10119 w 10173"/>
              <a:gd name="p0y7" fmla="*/ 2230 h 2230"/>
              <a:gd name="p0x8" fmla="*/ 10053 w 10173"/>
              <a:gd name="p0y8" fmla="*/ 2230 h 2230"/>
              <a:gd name="p0x9" fmla="*/ 120 w 10173"/>
              <a:gd name="p0y9" fmla="*/ 2230 h 2230"/>
              <a:gd name="p0x10" fmla="*/ 53 w 10173"/>
              <a:gd name="p0y10" fmla="*/ 2230 h 2230"/>
              <a:gd name="p0x11" fmla="*/ 0 w 10173"/>
              <a:gd name="p0y11" fmla="*/ 2176 h 2230"/>
              <a:gd name="p0x12" fmla="*/ 0 w 10173"/>
              <a:gd name="p0y12" fmla="*/ 2110 h 2230"/>
              <a:gd name="p0x13" fmla="*/ 0 w 10173"/>
              <a:gd name="p0y13" fmla="*/ 120 h 2230"/>
              <a:gd name="p0x14" fmla="*/ 0 w 10173"/>
              <a:gd name="p0y14" fmla="*/ 53 h 2230"/>
              <a:gd name="p0x15" fmla="*/ 53 w 10173"/>
              <a:gd name="p0y15" fmla="*/ 0 h 2230"/>
              <a:gd name="p0x16" fmla="*/ 120 w 10173"/>
              <a:gd name="p0y16" fmla="*/ 0 h 22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351116" y="5597357"/>
            <a:ext cx="60693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2002</a:t>
            </a:r>
            <a:r>
              <a:rPr 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年国际数学家大会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会标原型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，致敬中国古算</a:t>
            </a:r>
            <a:endParaRPr sz="15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从《九章算术》到几何逻辑</a:t>
            </a:r>
            <a:endParaRPr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80aa15af-8ca4-11f1-ab32-b6341fa560f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48" r="1156"/>
          <a:stretch>
            <a:fillRect/>
          </a:stretch>
        </p:blipFill>
        <p:spPr>
          <a:xfrm>
            <a:off x="571500" y="1104907"/>
            <a:ext cx="3018790" cy="537208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54" h="8460">
                <a:moveTo>
                  <a:pt x="120" y="0"/>
                </a:moveTo>
                <a:lnTo>
                  <a:pt x="4634" y="0"/>
                </a:lnTo>
                <a:cubicBezTo>
                  <a:pt x="4700" y="0"/>
                  <a:pt x="4754" y="54"/>
                  <a:pt x="4754" y="120"/>
                </a:cubicBezTo>
                <a:lnTo>
                  <a:pt x="4754" y="8340"/>
                </a:lnTo>
                <a:cubicBezTo>
                  <a:pt x="4754" y="8406"/>
                  <a:pt x="4700" y="8460"/>
                  <a:pt x="463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2" name="任意多边形 21"/>
          <p:cNvSpPr/>
          <p:nvPr>
            <p:custDataLst>
              <p:tags r:id="rId4"/>
            </p:custDataLst>
          </p:nvPr>
        </p:nvSpPr>
        <p:spPr>
          <a:xfrm>
            <a:off x="3856990" y="3686175"/>
            <a:ext cx="7763510" cy="404495"/>
          </a:xfrm>
          <a:custGeom>
            <a:avLst/>
            <a:gdLst>
              <a:gd name="sw" fmla="*/ 1 w 12225"/>
              <a:gd name="sh" fmla="*/ 1 h 637"/>
              <a:gd name="mins" fmla="min sw sh"/>
              <a:gd name="dsw" fmla="+- 0 sw mins"/>
              <a:gd name="dsh" fmla="+- 0 sh mins"/>
              <a:gd name="p0x0" fmla="*/ 120 w 12225"/>
              <a:gd name="p0y0" fmla="*/ 0 h 637"/>
              <a:gd name="p0x1" fmla="*/ 12105 w 12225"/>
              <a:gd name="p0y1" fmla="*/ 0 h 637"/>
              <a:gd name="p0x2" fmla="*/ 12171 w 12225"/>
              <a:gd name="p0y2" fmla="*/ 0 h 637"/>
              <a:gd name="p0x3" fmla="*/ 12225 w 12225"/>
              <a:gd name="p0y3" fmla="*/ 53 h 637"/>
              <a:gd name="p0x4" fmla="*/ 12225 w 12225"/>
              <a:gd name="p0y4" fmla="*/ 120 h 637"/>
              <a:gd name="p0x5" fmla="*/ 12225 w 12225"/>
              <a:gd name="p0y5" fmla="*/ 517 h 637"/>
              <a:gd name="p0x6" fmla="*/ 12225 w 12225"/>
              <a:gd name="p0y6" fmla="*/ 583 h 637"/>
              <a:gd name="p0x7" fmla="*/ 12171 w 12225"/>
              <a:gd name="p0y7" fmla="*/ 637 h 637"/>
              <a:gd name="p0x8" fmla="*/ 12105 w 12225"/>
              <a:gd name="p0y8" fmla="*/ 637 h 637"/>
              <a:gd name="p0x9" fmla="*/ 120 w 12225"/>
              <a:gd name="p0y9" fmla="*/ 637 h 637"/>
              <a:gd name="p0x10" fmla="*/ 53 w 12225"/>
              <a:gd name="p0y10" fmla="*/ 637 h 637"/>
              <a:gd name="p0x11" fmla="*/ 0 w 12225"/>
              <a:gd name="p0y11" fmla="*/ 583 h 637"/>
              <a:gd name="p0x12" fmla="*/ 0 w 12225"/>
              <a:gd name="p0y12" fmla="*/ 517 h 637"/>
              <a:gd name="p0x13" fmla="*/ 0 w 12225"/>
              <a:gd name="p0y13" fmla="*/ 120 h 637"/>
              <a:gd name="p0x14" fmla="*/ 0 w 12225"/>
              <a:gd name="p0y14" fmla="*/ 53 h 637"/>
              <a:gd name="p0x15" fmla="*/ 53 w 12225"/>
              <a:gd name="p0y15" fmla="*/ 0 h 637"/>
              <a:gd name="p0x16" fmla="*/ 120 w 12225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6804269" y="3762375"/>
            <a:ext cx="20597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割之弥细，所失弥少</a:t>
            </a:r>
            <a:r>
              <a:rPr lang="en-US" altLang="zh-CN" sz="15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500"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3861435" y="1109345"/>
            <a:ext cx="7753985" cy="814705"/>
          </a:xfrm>
          <a:custGeom>
            <a:avLst/>
            <a:gdLst>
              <a:gd name="sw" fmla="*/ 1 w 12210"/>
              <a:gd name="sh" fmla="*/ 1 h 1282"/>
              <a:gd name="mins" fmla="min sw sh"/>
              <a:gd name="dsw" fmla="+- 0 sw mins"/>
              <a:gd name="dsh" fmla="+- 0 sh mins"/>
              <a:gd name="p0x0" fmla="*/ 120 w 12210"/>
              <a:gd name="p0y0" fmla="*/ 0 h 1282"/>
              <a:gd name="p0x1" fmla="*/ 12090 w 12210"/>
              <a:gd name="p0y1" fmla="*/ 0 h 1282"/>
              <a:gd name="p0x2" fmla="*/ 12156 w 12210"/>
              <a:gd name="p0y2" fmla="*/ 0 h 1282"/>
              <a:gd name="p0x3" fmla="*/ 12210 w 12210"/>
              <a:gd name="p0y3" fmla="*/ 53 h 1282"/>
              <a:gd name="p0x4" fmla="*/ 12210 w 12210"/>
              <a:gd name="p0y4" fmla="*/ 120 h 1282"/>
              <a:gd name="p0x5" fmla="*/ 12210 w 12210"/>
              <a:gd name="p0y5" fmla="*/ 1162 h 1282"/>
              <a:gd name="p0x6" fmla="*/ 12210 w 12210"/>
              <a:gd name="p0y6" fmla="*/ 1228 h 1282"/>
              <a:gd name="p0x7" fmla="*/ 12156 w 12210"/>
              <a:gd name="p0y7" fmla="*/ 1282 h 1282"/>
              <a:gd name="p0x8" fmla="*/ 12090 w 12210"/>
              <a:gd name="p0y8" fmla="*/ 1282 h 1282"/>
              <a:gd name="p0x9" fmla="*/ 120 w 12210"/>
              <a:gd name="p0y9" fmla="*/ 1282 h 1282"/>
              <a:gd name="p0x10" fmla="*/ 53 w 12210"/>
              <a:gd name="p0y10" fmla="*/ 1282 h 1282"/>
              <a:gd name="p0x11" fmla="*/ 0 w 12210"/>
              <a:gd name="p0y11" fmla="*/ 1228 h 1282"/>
              <a:gd name="p0x12" fmla="*/ 0 w 12210"/>
              <a:gd name="p0y12" fmla="*/ 1162 h 1282"/>
              <a:gd name="p0x13" fmla="*/ 0 w 12210"/>
              <a:gd name="p0y13" fmla="*/ 120 h 1282"/>
              <a:gd name="p0x14" fmla="*/ 0 w 12210"/>
              <a:gd name="p0y14" fmla="*/ 53 h 1282"/>
              <a:gd name="p0x15" fmla="*/ 53 w 12210"/>
              <a:gd name="p0y15" fmla="*/ 0 h 1282"/>
              <a:gd name="p0x16" fmla="*/ 120 w 12210"/>
              <a:gd name="p0y16" fmla="*/ 0 h 12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3981079" y="1213485"/>
            <a:ext cx="751559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《九章算术》简介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3981079" y="1576864"/>
            <a:ext cx="7515596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成书于东汉，收录</a:t>
            </a:r>
            <a:r>
              <a:rPr sz="1350" b="1" spc="-13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246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道应用题，分方田、勾股等九章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3861435" y="2009775"/>
            <a:ext cx="2527935" cy="695325"/>
          </a:xfrm>
          <a:custGeom>
            <a:avLst/>
            <a:gdLst>
              <a:gd name="sw" fmla="*/ 1 w 3980"/>
              <a:gd name="sh" fmla="*/ 1 h 1095"/>
              <a:gd name="mins" fmla="min sw sh"/>
              <a:gd name="dsw" fmla="+- 0 sw mins"/>
              <a:gd name="dsh" fmla="+- 0 sh mins"/>
              <a:gd name="p0x0" fmla="*/ 120 w 3980"/>
              <a:gd name="p0y0" fmla="*/ 0 h 1095"/>
              <a:gd name="p0x1" fmla="*/ 3860 w 3980"/>
              <a:gd name="p0y1" fmla="*/ 0 h 1095"/>
              <a:gd name="p0x2" fmla="*/ 3926 w 3980"/>
              <a:gd name="p0y2" fmla="*/ 0 h 1095"/>
              <a:gd name="p0x3" fmla="*/ 3980 w 3980"/>
              <a:gd name="p0y3" fmla="*/ 53 h 1095"/>
              <a:gd name="p0x4" fmla="*/ 3980 w 3980"/>
              <a:gd name="p0y4" fmla="*/ 120 h 1095"/>
              <a:gd name="p0x5" fmla="*/ 3980 w 3980"/>
              <a:gd name="p0y5" fmla="*/ 975 h 1095"/>
              <a:gd name="p0x6" fmla="*/ 3980 w 3980"/>
              <a:gd name="p0y6" fmla="*/ 1041 h 1095"/>
              <a:gd name="p0x7" fmla="*/ 3926 w 3980"/>
              <a:gd name="p0y7" fmla="*/ 1095 h 1095"/>
              <a:gd name="p0x8" fmla="*/ 3860 w 3980"/>
              <a:gd name="p0y8" fmla="*/ 1095 h 1095"/>
              <a:gd name="p0x9" fmla="*/ 120 w 3980"/>
              <a:gd name="p0y9" fmla="*/ 1095 h 1095"/>
              <a:gd name="p0x10" fmla="*/ 53 w 3980"/>
              <a:gd name="p0y10" fmla="*/ 1095 h 1095"/>
              <a:gd name="p0x11" fmla="*/ 0 w 3980"/>
              <a:gd name="p0y11" fmla="*/ 1041 h 1095"/>
              <a:gd name="p0x12" fmla="*/ 0 w 3980"/>
              <a:gd name="p0y12" fmla="*/ 975 h 1095"/>
              <a:gd name="p0x13" fmla="*/ 0 w 3980"/>
              <a:gd name="p0y13" fmla="*/ 120 h 1095"/>
              <a:gd name="p0x14" fmla="*/ 0 w 3980"/>
              <a:gd name="p0y14" fmla="*/ 53 h 1095"/>
              <a:gd name="p0x15" fmla="*/ 53 w 3980"/>
              <a:gd name="p0y15" fmla="*/ 0 h 1095"/>
              <a:gd name="p0x16" fmla="*/ 120 w 3980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4859017" y="2070735"/>
            <a:ext cx="800100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东汉</a:t>
            </a:r>
            <a:endParaRPr sz="210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820841" y="242411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成书年代</a:t>
            </a:r>
            <a:endParaRPr sz="12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6475095" y="2009775"/>
            <a:ext cx="2527300" cy="695325"/>
          </a:xfrm>
          <a:custGeom>
            <a:avLst/>
            <a:gdLst>
              <a:gd name="sw" fmla="*/ 1 w 3980"/>
              <a:gd name="sh" fmla="*/ 1 h 1095"/>
              <a:gd name="mins" fmla="min sw sh"/>
              <a:gd name="dsw" fmla="+- 0 sw mins"/>
              <a:gd name="dsh" fmla="+- 0 sh mins"/>
              <a:gd name="p0x0" fmla="*/ 120 w 3980"/>
              <a:gd name="p0y0" fmla="*/ 0 h 1095"/>
              <a:gd name="p0x1" fmla="*/ 3860 w 3980"/>
              <a:gd name="p0y1" fmla="*/ 0 h 1095"/>
              <a:gd name="p0x2" fmla="*/ 3926 w 3980"/>
              <a:gd name="p0y2" fmla="*/ 0 h 1095"/>
              <a:gd name="p0x3" fmla="*/ 3980 w 3980"/>
              <a:gd name="p0y3" fmla="*/ 53 h 1095"/>
              <a:gd name="p0x4" fmla="*/ 3980 w 3980"/>
              <a:gd name="p0y4" fmla="*/ 120 h 1095"/>
              <a:gd name="p0x5" fmla="*/ 3980 w 3980"/>
              <a:gd name="p0y5" fmla="*/ 975 h 1095"/>
              <a:gd name="p0x6" fmla="*/ 3980 w 3980"/>
              <a:gd name="p0y6" fmla="*/ 1041 h 1095"/>
              <a:gd name="p0x7" fmla="*/ 3926 w 3980"/>
              <a:gd name="p0y7" fmla="*/ 1095 h 1095"/>
              <a:gd name="p0x8" fmla="*/ 3860 w 3980"/>
              <a:gd name="p0y8" fmla="*/ 1095 h 1095"/>
              <a:gd name="p0x9" fmla="*/ 120 w 3980"/>
              <a:gd name="p0y9" fmla="*/ 1095 h 1095"/>
              <a:gd name="p0x10" fmla="*/ 53 w 3980"/>
              <a:gd name="p0y10" fmla="*/ 1095 h 1095"/>
              <a:gd name="p0x11" fmla="*/ 0 w 3980"/>
              <a:gd name="p0y11" fmla="*/ 1041 h 1095"/>
              <a:gd name="p0x12" fmla="*/ 0 w 3980"/>
              <a:gd name="p0y12" fmla="*/ 975 h 1095"/>
              <a:gd name="p0x13" fmla="*/ 0 w 3980"/>
              <a:gd name="p0y13" fmla="*/ 120 h 1095"/>
              <a:gd name="p0x14" fmla="*/ 0 w 3980"/>
              <a:gd name="p0y14" fmla="*/ 53 h 1095"/>
              <a:gd name="p0x15" fmla="*/ 53 w 3980"/>
              <a:gd name="p0y15" fmla="*/ 0 h 1095"/>
              <a:gd name="p0x16" fmla="*/ 120 w 3980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7403382" y="2070735"/>
            <a:ext cx="937546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246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道</a:t>
            </a:r>
            <a:endParaRPr sz="135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7433967" y="242411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题目总数</a:t>
            </a:r>
            <a:endParaRPr sz="12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9088120" y="2009775"/>
            <a:ext cx="2527300" cy="695325"/>
          </a:xfrm>
          <a:custGeom>
            <a:avLst/>
            <a:gdLst>
              <a:gd name="sw" fmla="*/ 1 w 3980"/>
              <a:gd name="sh" fmla="*/ 1 h 1095"/>
              <a:gd name="mins" fmla="min sw sh"/>
              <a:gd name="dsw" fmla="+- 0 sw mins"/>
              <a:gd name="dsh" fmla="+- 0 sh mins"/>
              <a:gd name="p0x0" fmla="*/ 120 w 3980"/>
              <a:gd name="p0y0" fmla="*/ 0 h 1095"/>
              <a:gd name="p0x1" fmla="*/ 3860 w 3980"/>
              <a:gd name="p0y1" fmla="*/ 0 h 1095"/>
              <a:gd name="p0x2" fmla="*/ 3926 w 3980"/>
              <a:gd name="p0y2" fmla="*/ 0 h 1095"/>
              <a:gd name="p0x3" fmla="*/ 3980 w 3980"/>
              <a:gd name="p0y3" fmla="*/ 53 h 1095"/>
              <a:gd name="p0x4" fmla="*/ 3980 w 3980"/>
              <a:gd name="p0y4" fmla="*/ 120 h 1095"/>
              <a:gd name="p0x5" fmla="*/ 3980 w 3980"/>
              <a:gd name="p0y5" fmla="*/ 975 h 1095"/>
              <a:gd name="p0x6" fmla="*/ 3980 w 3980"/>
              <a:gd name="p0y6" fmla="*/ 1041 h 1095"/>
              <a:gd name="p0x7" fmla="*/ 3926 w 3980"/>
              <a:gd name="p0y7" fmla="*/ 1095 h 1095"/>
              <a:gd name="p0x8" fmla="*/ 3860 w 3980"/>
              <a:gd name="p0y8" fmla="*/ 1095 h 1095"/>
              <a:gd name="p0x9" fmla="*/ 120 w 3980"/>
              <a:gd name="p0y9" fmla="*/ 1095 h 1095"/>
              <a:gd name="p0x10" fmla="*/ 53 w 3980"/>
              <a:gd name="p0y10" fmla="*/ 1095 h 1095"/>
              <a:gd name="p0x11" fmla="*/ 0 w 3980"/>
              <a:gd name="p0y11" fmla="*/ 1041 h 1095"/>
              <a:gd name="p0x12" fmla="*/ 0 w 3980"/>
              <a:gd name="p0y12" fmla="*/ 975 h 1095"/>
              <a:gd name="p0x13" fmla="*/ 0 w 3980"/>
              <a:gd name="p0y13" fmla="*/ 120 h 1095"/>
              <a:gd name="p0x14" fmla="*/ 0 w 3980"/>
              <a:gd name="p0y14" fmla="*/ 53 h 1095"/>
              <a:gd name="p0x15" fmla="*/ 53 w 3980"/>
              <a:gd name="p0y15" fmla="*/ 0 h 1095"/>
              <a:gd name="p0x16" fmla="*/ 120 w 3980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9818570" y="2070735"/>
            <a:ext cx="1333500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算经之首</a:t>
            </a:r>
            <a:endParaRPr sz="210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0047094" y="242411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历史地位</a:t>
            </a:r>
            <a:endParaRPr sz="12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3861435" y="2790825"/>
            <a:ext cx="7753985" cy="814070"/>
          </a:xfrm>
          <a:custGeom>
            <a:avLst/>
            <a:gdLst>
              <a:gd name="sw" fmla="*/ 1 w 12210"/>
              <a:gd name="sh" fmla="*/ 1 h 1282"/>
              <a:gd name="mins" fmla="min sw sh"/>
              <a:gd name="dsw" fmla="+- 0 sw mins"/>
              <a:gd name="dsh" fmla="+- 0 sh mins"/>
              <a:gd name="p0x0" fmla="*/ 120 w 12210"/>
              <a:gd name="p0y0" fmla="*/ 0 h 1282"/>
              <a:gd name="p0x1" fmla="*/ 12090 w 12210"/>
              <a:gd name="p0y1" fmla="*/ 0 h 1282"/>
              <a:gd name="p0x2" fmla="*/ 12156 w 12210"/>
              <a:gd name="p0y2" fmla="*/ 0 h 1282"/>
              <a:gd name="p0x3" fmla="*/ 12210 w 12210"/>
              <a:gd name="p0y3" fmla="*/ 53 h 1282"/>
              <a:gd name="p0x4" fmla="*/ 12210 w 12210"/>
              <a:gd name="p0y4" fmla="*/ 120 h 1282"/>
              <a:gd name="p0x5" fmla="*/ 12210 w 12210"/>
              <a:gd name="p0y5" fmla="*/ 1162 h 1282"/>
              <a:gd name="p0x6" fmla="*/ 12210 w 12210"/>
              <a:gd name="p0y6" fmla="*/ 1228 h 1282"/>
              <a:gd name="p0x7" fmla="*/ 12156 w 12210"/>
              <a:gd name="p0y7" fmla="*/ 1282 h 1282"/>
              <a:gd name="p0x8" fmla="*/ 12090 w 12210"/>
              <a:gd name="p0y8" fmla="*/ 1282 h 1282"/>
              <a:gd name="p0x9" fmla="*/ 120 w 12210"/>
              <a:gd name="p0y9" fmla="*/ 1282 h 1282"/>
              <a:gd name="p0x10" fmla="*/ 53 w 12210"/>
              <a:gd name="p0y10" fmla="*/ 1282 h 1282"/>
              <a:gd name="p0x11" fmla="*/ 0 w 12210"/>
              <a:gd name="p0y11" fmla="*/ 1228 h 1282"/>
              <a:gd name="p0x12" fmla="*/ 0 w 12210"/>
              <a:gd name="p0y12" fmla="*/ 1162 h 1282"/>
              <a:gd name="p0x13" fmla="*/ 0 w 12210"/>
              <a:gd name="p0y13" fmla="*/ 120 h 1282"/>
              <a:gd name="p0x14" fmla="*/ 0 w 12210"/>
              <a:gd name="p0y14" fmla="*/ 53 h 1282"/>
              <a:gd name="p0x15" fmla="*/ 53 w 12210"/>
              <a:gd name="p0y15" fmla="*/ 0 h 1282"/>
              <a:gd name="p0x16" fmla="*/ 120 w 12210"/>
              <a:gd name="p0y16" fmla="*/ 0 h 12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3981079" y="2894648"/>
            <a:ext cx="751559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刘徽开创逻辑证明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3981079" y="3258026"/>
            <a:ext cx="7515596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首创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青朱出入图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，以剪裁、平移、旋转证几何关系；中国最早主张以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逻辑推理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论证数学命题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3861435" y="4171950"/>
            <a:ext cx="7753985" cy="2299970"/>
          </a:xfrm>
          <a:custGeom>
            <a:avLst/>
            <a:gdLst>
              <a:gd name="sw" fmla="*/ 1 w 12210"/>
              <a:gd name="sh" fmla="*/ 1 h 3622"/>
              <a:gd name="mins" fmla="min sw sh"/>
              <a:gd name="dsw" fmla="+- 0 sw mins"/>
              <a:gd name="dsh" fmla="+- 0 sh mins"/>
              <a:gd name="p0x0" fmla="*/ 120 w 12210"/>
              <a:gd name="p0y0" fmla="*/ 0 h 3622"/>
              <a:gd name="p0x1" fmla="*/ 12090 w 12210"/>
              <a:gd name="p0y1" fmla="*/ 0 h 3622"/>
              <a:gd name="p0x2" fmla="*/ 12156 w 12210"/>
              <a:gd name="p0y2" fmla="*/ 0 h 3622"/>
              <a:gd name="p0x3" fmla="*/ 12210 w 12210"/>
              <a:gd name="p0y3" fmla="*/ 53 h 3622"/>
              <a:gd name="p0x4" fmla="*/ 12210 w 12210"/>
              <a:gd name="p0y4" fmla="*/ 120 h 3622"/>
              <a:gd name="p0x5" fmla="*/ 12210 w 12210"/>
              <a:gd name="p0y5" fmla="*/ 3502 h 3622"/>
              <a:gd name="p0x6" fmla="*/ 12210 w 12210"/>
              <a:gd name="p0y6" fmla="*/ 3568 h 3622"/>
              <a:gd name="p0x7" fmla="*/ 12156 w 12210"/>
              <a:gd name="p0y7" fmla="*/ 3622 h 3622"/>
              <a:gd name="p0x8" fmla="*/ 12090 w 12210"/>
              <a:gd name="p0y8" fmla="*/ 3622 h 3622"/>
              <a:gd name="p0x9" fmla="*/ 120 w 12210"/>
              <a:gd name="p0y9" fmla="*/ 3622 h 3622"/>
              <a:gd name="p0x10" fmla="*/ 53 w 12210"/>
              <a:gd name="p0y10" fmla="*/ 3622 h 3622"/>
              <a:gd name="p0x11" fmla="*/ 0 w 12210"/>
              <a:gd name="p0y11" fmla="*/ 3568 h 3622"/>
              <a:gd name="p0x12" fmla="*/ 0 w 12210"/>
              <a:gd name="p0y12" fmla="*/ 3502 h 3622"/>
              <a:gd name="p0x13" fmla="*/ 0 w 12210"/>
              <a:gd name="p0y13" fmla="*/ 120 h 3622"/>
              <a:gd name="p0x14" fmla="*/ 0 w 12210"/>
              <a:gd name="p0y14" fmla="*/ 53 h 3622"/>
              <a:gd name="p0x15" fmla="*/ 53 w 12210"/>
              <a:gd name="p0y15" fmla="*/ 0 h 3622"/>
              <a:gd name="p0x16" fmla="*/ 120 w 12210"/>
              <a:gd name="p0y16" fmla="*/ 0 h 362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3981079" y="4275772"/>
            <a:ext cx="751559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中西对照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3980815" y="46526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5139" t="-2500" r="-5139" b="-2500"/>
          <a:stretch>
            <a:fillRect/>
          </a:stretch>
        </p:blipFill>
        <p:spPr>
          <a:xfrm>
            <a:off x="4066540" y="4762500"/>
            <a:ext cx="252095" cy="20002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4514479" y="4639151"/>
            <a:ext cx="1066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中国古算</a:t>
            </a:r>
            <a:endParaRPr sz="135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4514479" y="4896803"/>
            <a:ext cx="1219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重实际问题解决</a:t>
            </a:r>
            <a:endParaRPr sz="12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7795895" y="46526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7905115" y="4762500"/>
            <a:ext cx="200025" cy="20002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8329460" y="4639151"/>
            <a:ext cx="1066877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西方体系</a:t>
            </a:r>
            <a:endParaRPr sz="135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8329460" y="4896803"/>
            <a:ext cx="1219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重逻辑演绎构建</a:t>
            </a:r>
            <a:endParaRPr sz="12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80815" y="6076950"/>
            <a:ext cx="7515860" cy="275590"/>
            <a:chOff x="6269" y="9570"/>
            <a:chExt cx="11836" cy="434"/>
          </a:xfrm>
        </p:grpSpPr>
        <p:sp>
          <p:nvSpPr>
            <p:cNvPr id="34" name="任意多边形 33"/>
            <p:cNvSpPr/>
            <p:nvPr>
              <p:custDataLst>
                <p:tags r:id="rId35"/>
              </p:custDataLst>
            </p:nvPr>
          </p:nvSpPr>
          <p:spPr>
            <a:xfrm>
              <a:off x="6269" y="9570"/>
              <a:ext cx="11836" cy="435"/>
            </a:xfrm>
            <a:custGeom>
              <a:avLst/>
              <a:gdLst>
                <a:gd name="sw" fmla="*/ 1 w 11835"/>
                <a:gd name="sh" fmla="*/ 1 h 435"/>
                <a:gd name="mins" fmla="min sw sh"/>
                <a:gd name="dsw" fmla="+- 0 sw mins"/>
                <a:gd name="dsh" fmla="+- 0 sh mins"/>
                <a:gd name="p0x0" fmla="*/ 0 w 11835"/>
                <a:gd name="p0y0" fmla="*/ 0 h 435"/>
                <a:gd name="p0x1" fmla="*/ 11835 w 11835"/>
                <a:gd name="p0y1" fmla="*/ 0 h 435"/>
                <a:gd name="p0x2" fmla="*/ 11835 w 11835"/>
                <a:gd name="p0y2" fmla="*/ 435 h 435"/>
                <a:gd name="p0x3" fmla="*/ 0 w 11835"/>
                <a:gd name="p0y3" fmla="*/ 435 h 435"/>
                <a:gd name="p0x4" fmla="*/ 0 w 11835"/>
                <a:gd name="p0y4" fmla="*/ 0 h 4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6"/>
              </p:custDataLst>
            </p:nvPr>
          </p:nvSpPr>
          <p:spPr>
            <a:xfrm>
              <a:off x="6269" y="9570"/>
              <a:ext cx="11836" cy="15"/>
            </a:xfrm>
            <a:custGeom>
              <a:avLst/>
              <a:gdLst>
                <a:gd name="sw" fmla="*/ 1 w 11835"/>
                <a:gd name="sh" fmla="*/ 1 h 15"/>
                <a:gd name="mins" fmla="min sw sh"/>
                <a:gd name="dsw" fmla="+- 0 sw mins"/>
                <a:gd name="dsh" fmla="+- 0 sh mins"/>
                <a:gd name="p0x0" fmla="*/ 0 w 11835"/>
                <a:gd name="p0y0" fmla="*/ 0 h 15"/>
                <a:gd name="p0x1" fmla="*/ 11835 w 11835"/>
                <a:gd name="p0y1" fmla="*/ 0 h 15"/>
                <a:gd name="p0x2" fmla="*/ 11835 w 11835"/>
                <a:gd name="p0y2" fmla="*/ 15 h 15"/>
                <a:gd name="p0x3" fmla="*/ 0 w 11835"/>
                <a:gd name="p0y3" fmla="*/ 15 h 15"/>
                <a:gd name="p0x4" fmla="*/ 0 w 1183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D19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3981079" y="6154103"/>
            <a:ext cx="7515596" cy="20764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全等判定</a:t>
            </a:r>
            <a:r>
              <a:rPr sz="1200" b="1" spc="-1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SSS</a:t>
            </a:r>
            <a:r>
              <a:rPr sz="12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200" b="1" spc="-1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SAS</a:t>
            </a:r>
            <a:r>
              <a:rPr sz="12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200" b="1" spc="-1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ASA</a:t>
            </a:r>
            <a:r>
              <a:rPr sz="12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，于《几何原本》公理化框架下严格确立</a:t>
            </a:r>
            <a:endParaRPr sz="120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古算之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用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与西学之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理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endParaRPr lang="en-US" altLang="zh-CN"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1070155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曾国藩曾精辟概括：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中国古算，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得之于经验</a:t>
            </a: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；西人几何，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本之于推理</a:t>
            </a:r>
            <a:r>
              <a:rPr 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。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两者并非对立，而是相辅相成</a:t>
            </a:r>
            <a:endParaRPr lang="zh-CN" altLang="en-US"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5419725" cy="3037840"/>
          </a:xfrm>
          <a:custGeom>
            <a:avLst/>
            <a:gdLst>
              <a:gd name="sw" fmla="*/ 1 w 8535"/>
              <a:gd name="sh" fmla="*/ 1 h 4783"/>
              <a:gd name="mins" fmla="min sw sh"/>
              <a:gd name="dsw" fmla="+- 0 sw mins"/>
              <a:gd name="dsh" fmla="+- 0 sh mins"/>
              <a:gd name="p0x0" fmla="*/ 120 w 8535"/>
              <a:gd name="p0y0" fmla="*/ 0 h 4783"/>
              <a:gd name="p0x1" fmla="*/ 8415 w 8535"/>
              <a:gd name="p0y1" fmla="*/ 0 h 4783"/>
              <a:gd name="p0x2" fmla="*/ 8481 w 8535"/>
              <a:gd name="p0y2" fmla="*/ 0 h 4783"/>
              <a:gd name="p0x3" fmla="*/ 8535 w 8535"/>
              <a:gd name="p0y3" fmla="*/ 53 h 4783"/>
              <a:gd name="p0x4" fmla="*/ 8535 w 8535"/>
              <a:gd name="p0y4" fmla="*/ 120 h 4783"/>
              <a:gd name="p0x5" fmla="*/ 8535 w 8535"/>
              <a:gd name="p0y5" fmla="*/ 4663 h 4783"/>
              <a:gd name="p0x6" fmla="*/ 8535 w 8535"/>
              <a:gd name="p0y6" fmla="*/ 4730 h 4783"/>
              <a:gd name="p0x7" fmla="*/ 8481 w 8535"/>
              <a:gd name="p0y7" fmla="*/ 4783 h 4783"/>
              <a:gd name="p0x8" fmla="*/ 8415 w 8535"/>
              <a:gd name="p0y8" fmla="*/ 4783 h 4783"/>
              <a:gd name="p0x9" fmla="*/ 120 w 8535"/>
              <a:gd name="p0y9" fmla="*/ 4783 h 4783"/>
              <a:gd name="p0x10" fmla="*/ 53 w 8535"/>
              <a:gd name="p0y10" fmla="*/ 4783 h 4783"/>
              <a:gd name="p0x11" fmla="*/ 0 w 8535"/>
              <a:gd name="p0y11" fmla="*/ 4730 h 4783"/>
              <a:gd name="p0x12" fmla="*/ 0 w 8535"/>
              <a:gd name="p0y12" fmla="*/ 4663 h 4783"/>
              <a:gd name="p0x13" fmla="*/ 0 w 8535"/>
              <a:gd name="p0y13" fmla="*/ 120 h 4783"/>
              <a:gd name="p0x14" fmla="*/ 0 w 8535"/>
              <a:gd name="p0y14" fmla="*/ 53 h 4783"/>
              <a:gd name="p0x15" fmla="*/ 53 w 8535"/>
              <a:gd name="p0y15" fmla="*/ 0 h 4783"/>
              <a:gd name="p0x16" fmla="*/ 120 w 853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25454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《九章算术》</a:t>
            </a:r>
            <a:r>
              <a:rPr lang="en-US" altLang="zh-CN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 </a:t>
            </a: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算法为宗</a:t>
            </a:r>
            <a:endParaRPr lang="zh-CN" altLang="en-US"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717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4fa77b2b-8ca4-11f1-b5ad-6a29742e6d4b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93" b="293"/>
          <a:stretch>
            <a:fillRect/>
          </a:stretch>
        </p:blipFill>
        <p:spPr>
          <a:xfrm>
            <a:off x="838200" y="2784475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2704128"/>
            <a:ext cx="373967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算法为中心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28725" y="2979401"/>
            <a:ext cx="40825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遇到问题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给出解法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得出答案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，追求实用计算</a:t>
            </a:r>
            <a:endParaRPr lang="zh-CN" altLang="en-US"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3826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4fa77cc8-8ca4-11f1-b5ad-6a29742e6d4b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80" b="280"/>
          <a:stretch>
            <a:fillRect/>
          </a:stretch>
        </p:blipFill>
        <p:spPr>
          <a:xfrm>
            <a:off x="838200" y="344932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28725" y="3368945"/>
            <a:ext cx="457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赵爽弦图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228725" y="3644217"/>
            <a:ext cx="45720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全等三角形</a:t>
            </a:r>
            <a:r>
              <a:rPr 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的应用，已暗含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对应边相等、对应角相等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的核心思想</a:t>
            </a:r>
            <a:endParaRPr lang="zh-CN" altLang="en-US"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6195695" y="2075180"/>
            <a:ext cx="5419725" cy="3037840"/>
          </a:xfrm>
          <a:custGeom>
            <a:avLst/>
            <a:gdLst>
              <a:gd name="sw" fmla="*/ 1 w 8535"/>
              <a:gd name="sh" fmla="*/ 1 h 4783"/>
              <a:gd name="mins" fmla="min sw sh"/>
              <a:gd name="dsw" fmla="+- 0 sw mins"/>
              <a:gd name="dsh" fmla="+- 0 sh mins"/>
              <a:gd name="p0x0" fmla="*/ 120 w 8535"/>
              <a:gd name="p0y0" fmla="*/ 0 h 4783"/>
              <a:gd name="p0x1" fmla="*/ 8415 w 8535"/>
              <a:gd name="p0y1" fmla="*/ 0 h 4783"/>
              <a:gd name="p0x2" fmla="*/ 8481 w 8535"/>
              <a:gd name="p0y2" fmla="*/ 0 h 4783"/>
              <a:gd name="p0x3" fmla="*/ 8535 w 8535"/>
              <a:gd name="p0y3" fmla="*/ 53 h 4783"/>
              <a:gd name="p0x4" fmla="*/ 8535 w 8535"/>
              <a:gd name="p0y4" fmla="*/ 120 h 4783"/>
              <a:gd name="p0x5" fmla="*/ 8535 w 8535"/>
              <a:gd name="p0y5" fmla="*/ 4663 h 4783"/>
              <a:gd name="p0x6" fmla="*/ 8535 w 8535"/>
              <a:gd name="p0y6" fmla="*/ 4730 h 4783"/>
              <a:gd name="p0x7" fmla="*/ 8481 w 8535"/>
              <a:gd name="p0y7" fmla="*/ 4783 h 4783"/>
              <a:gd name="p0x8" fmla="*/ 8415 w 8535"/>
              <a:gd name="p0y8" fmla="*/ 4783 h 4783"/>
              <a:gd name="p0x9" fmla="*/ 120 w 8535"/>
              <a:gd name="p0y9" fmla="*/ 4783 h 4783"/>
              <a:gd name="p0x10" fmla="*/ 53 w 8535"/>
              <a:gd name="p0y10" fmla="*/ 4783 h 4783"/>
              <a:gd name="p0x11" fmla="*/ 0 w 8535"/>
              <a:gd name="p0y11" fmla="*/ 4730 h 4783"/>
              <a:gd name="p0x12" fmla="*/ 0 w 8535"/>
              <a:gd name="p0y12" fmla="*/ 4663 h 4783"/>
              <a:gd name="p0x13" fmla="*/ 0 w 8535"/>
              <a:gd name="p0y13" fmla="*/ 120 h 4783"/>
              <a:gd name="p0x14" fmla="*/ 0 w 8535"/>
              <a:gd name="p0y14" fmla="*/ 53 h 4783"/>
              <a:gd name="p0x15" fmla="*/ 53 w 8535"/>
              <a:gd name="p0y15" fmla="*/ 0 h 4783"/>
              <a:gd name="p0x16" fmla="*/ 120 w 853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391275" y="225454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《几何原本》</a:t>
            </a:r>
            <a:r>
              <a:rPr lang="en-US" altLang="zh-CN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 </a:t>
            </a: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公理为基</a:t>
            </a:r>
            <a:endParaRPr lang="zh-CN" altLang="en-US"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6391275" y="2717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4fa77cb2-8ca4-11f1-b5ad-6a29742e6d4b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293" b="293"/>
          <a:stretch>
            <a:fillRect/>
          </a:stretch>
        </p:blipFill>
        <p:spPr>
          <a:xfrm>
            <a:off x="6457950" y="2784475"/>
            <a:ext cx="209550" cy="2095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6848475" y="2704128"/>
            <a:ext cx="308631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公理为根基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848475" y="2979401"/>
            <a:ext cx="32577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从基本假设出发，通过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严密推理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得出结论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6391275" y="33826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4fa77cba-8ca4-11f1-b5ad-6a29742e6d4b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280" b="280"/>
          <a:stretch>
            <a:fillRect/>
          </a:stretch>
        </p:blipFill>
        <p:spPr>
          <a:xfrm>
            <a:off x="6457950" y="3449320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6848475" y="3368945"/>
            <a:ext cx="377219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现代融合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6848475" y="3644217"/>
            <a:ext cx="41150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融合中国古算的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几何直觉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与西方公理化的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严谨推理</a:t>
            </a:r>
            <a:endParaRPr sz="135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571500" y="5568315"/>
            <a:ext cx="11049000" cy="685800"/>
          </a:xfrm>
          <a:custGeom>
            <a:avLst/>
            <a:gdLst>
              <a:gd name="sw" fmla="*/ 1 w 17400"/>
              <a:gd name="sh" fmla="*/ 1 h 1080"/>
              <a:gd name="mins" fmla="min sw sh"/>
              <a:gd name="dsw" fmla="+- 0 sw mins"/>
              <a:gd name="dsh" fmla="+- 0 sh mins"/>
              <a:gd name="p0x0" fmla="*/ 120 w 17400"/>
              <a:gd name="p0y0" fmla="*/ 0 h 1080"/>
              <a:gd name="p0x1" fmla="*/ 17280 w 17400"/>
              <a:gd name="p0y1" fmla="*/ 0 h 1080"/>
              <a:gd name="p0x2" fmla="*/ 17346 w 17400"/>
              <a:gd name="p0y2" fmla="*/ 0 h 1080"/>
              <a:gd name="p0x3" fmla="*/ 17400 w 17400"/>
              <a:gd name="p0y3" fmla="*/ 53 h 1080"/>
              <a:gd name="p0x4" fmla="*/ 17400 w 17400"/>
              <a:gd name="p0y4" fmla="*/ 120 h 1080"/>
              <a:gd name="p0x5" fmla="*/ 17400 w 17400"/>
              <a:gd name="p0y5" fmla="*/ 960 h 1080"/>
              <a:gd name="p0x6" fmla="*/ 17400 w 17400"/>
              <a:gd name="p0y6" fmla="*/ 1026 h 1080"/>
              <a:gd name="p0x7" fmla="*/ 17346 w 17400"/>
              <a:gd name="p0y7" fmla="*/ 1080 h 1080"/>
              <a:gd name="p0x8" fmla="*/ 17280 w 17400"/>
              <a:gd name="p0y8" fmla="*/ 1080 h 1080"/>
              <a:gd name="p0x9" fmla="*/ 120 w 17400"/>
              <a:gd name="p0y9" fmla="*/ 1080 h 1080"/>
              <a:gd name="p0x10" fmla="*/ 53 w 17400"/>
              <a:gd name="p0y10" fmla="*/ 1080 h 1080"/>
              <a:gd name="p0x11" fmla="*/ 0 w 17400"/>
              <a:gd name="p0y11" fmla="*/ 1026 h 1080"/>
              <a:gd name="p0x12" fmla="*/ 0 w 17400"/>
              <a:gd name="p0y12" fmla="*/ 960 h 1080"/>
              <a:gd name="p0x13" fmla="*/ 0 w 17400"/>
              <a:gd name="p0y13" fmla="*/ 120 h 1080"/>
              <a:gd name="p0x14" fmla="*/ 0 w 17400"/>
              <a:gd name="p0y14" fmla="*/ 53 h 1080"/>
              <a:gd name="p0x15" fmla="*/ 53 w 17400"/>
              <a:gd name="p0y15" fmla="*/ 0 h 1080"/>
              <a:gd name="p0x16" fmla="*/ 120 w 17400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762000" y="5745061"/>
            <a:ext cx="1066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全等三角形作为初中几何的</a:t>
            </a:r>
            <a:r>
              <a:rPr sz="15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逻辑推理起点</a:t>
            </a:r>
            <a:r>
              <a:rPr sz="1500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，承载从经验计算向严密证明跃迁的教学使命</a:t>
            </a:r>
            <a:endParaRPr sz="1500"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7109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今理探微</a:t>
            </a:r>
            <a:endParaRPr sz="4200" b="1" spc="84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4624388"/>
            <a:ext cx="4564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对应相等，逻辑为基。</a:t>
            </a:r>
            <a:endParaRPr sz="1500" spc="3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掌握全等三角形的性质与判定，建立严密的几何推理</a:t>
            </a:r>
            <a:endParaRPr sz="1500" spc="3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6097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6287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6383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01453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D4AF37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D4AF37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何谓全等三角形？</a:t>
            </a:r>
            <a:endParaRPr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175fb72-8ca4-11f1-8b0b-96c6be214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724275" y="1204913"/>
            <a:ext cx="339328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能够完全重合的两个三角形，记作</a:t>
            </a:r>
            <a:r>
              <a:rPr lang="en-US" altLang="zh-CN" sz="15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5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≌</a:t>
            </a:r>
            <a:r>
              <a:rPr sz="15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"</a:t>
            </a:r>
            <a:endParaRPr sz="150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538220" y="1833245"/>
            <a:ext cx="8077200" cy="2219325"/>
          </a:xfrm>
          <a:custGeom>
            <a:avLst/>
            <a:gdLst>
              <a:gd name="sw" fmla="*/ 1 w 12720"/>
              <a:gd name="sh" fmla="*/ 1 h 3495"/>
              <a:gd name="mins" fmla="min sw sh"/>
              <a:gd name="dsw" fmla="+- 0 sw mins"/>
              <a:gd name="dsh" fmla="+- 0 sh mins"/>
              <a:gd name="p0x0" fmla="*/ 120 w 12720"/>
              <a:gd name="p0y0" fmla="*/ 0 h 3495"/>
              <a:gd name="p0x1" fmla="*/ 12600 w 12720"/>
              <a:gd name="p0y1" fmla="*/ 0 h 3495"/>
              <a:gd name="p0x2" fmla="*/ 12666 w 12720"/>
              <a:gd name="p0y2" fmla="*/ 0 h 3495"/>
              <a:gd name="p0x3" fmla="*/ 12720 w 12720"/>
              <a:gd name="p0y3" fmla="*/ 53 h 3495"/>
              <a:gd name="p0x4" fmla="*/ 12720 w 12720"/>
              <a:gd name="p0y4" fmla="*/ 120 h 3495"/>
              <a:gd name="p0x5" fmla="*/ 12720 w 12720"/>
              <a:gd name="p0y5" fmla="*/ 3375 h 3495"/>
              <a:gd name="p0x6" fmla="*/ 12720 w 12720"/>
              <a:gd name="p0y6" fmla="*/ 3441 h 3495"/>
              <a:gd name="p0x7" fmla="*/ 12666 w 12720"/>
              <a:gd name="p0y7" fmla="*/ 3495 h 3495"/>
              <a:gd name="p0x8" fmla="*/ 12600 w 12720"/>
              <a:gd name="p0y8" fmla="*/ 3495 h 3495"/>
              <a:gd name="p0x9" fmla="*/ 120 w 12720"/>
              <a:gd name="p0y9" fmla="*/ 3495 h 3495"/>
              <a:gd name="p0x10" fmla="*/ 53 w 12720"/>
              <a:gd name="p0y10" fmla="*/ 3495 h 3495"/>
              <a:gd name="p0x11" fmla="*/ 0 w 12720"/>
              <a:gd name="p0y11" fmla="*/ 3441 h 3495"/>
              <a:gd name="p0x12" fmla="*/ 0 w 12720"/>
              <a:gd name="p0y12" fmla="*/ 3375 h 3495"/>
              <a:gd name="p0x13" fmla="*/ 0 w 12720"/>
              <a:gd name="p0y13" fmla="*/ 120 h 3495"/>
              <a:gd name="p0x14" fmla="*/ 0 w 12720"/>
              <a:gd name="p0y14" fmla="*/ 53 h 3495"/>
              <a:gd name="p0x15" fmla="*/ 53 w 12720"/>
              <a:gd name="p0y15" fmla="*/ 0 h 3495"/>
              <a:gd name="p0x16" fmla="*/ 120 w 12720"/>
              <a:gd name="p0y16" fmla="*/ 0 h 3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657600" y="1937385"/>
            <a:ext cx="7839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核心性质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3657600" y="2314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9175fbb4-8ca4-11f1-8b0b-96c6be214211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743325" y="240030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191000" y="2300288"/>
            <a:ext cx="1543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对应边相等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191000" y="2575560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三组对应边分别相等</a:t>
            </a:r>
            <a:endParaRPr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3657600" y="29406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9175fbfe-8ca4-11f1-8b0b-96c6be214211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45" b="245"/>
          <a:stretch>
            <a:fillRect/>
          </a:stretch>
        </p:blipFill>
        <p:spPr>
          <a:xfrm>
            <a:off x="3743325" y="302641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191000" y="2927004"/>
            <a:ext cx="1543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对应角相等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4191000" y="3202276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三组对应角分别相等</a:t>
            </a:r>
            <a:endParaRPr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3538220" y="4252595"/>
            <a:ext cx="8077200" cy="2219325"/>
          </a:xfrm>
          <a:custGeom>
            <a:avLst/>
            <a:gdLst>
              <a:gd name="sw" fmla="*/ 1 w 12720"/>
              <a:gd name="sh" fmla="*/ 1 h 3495"/>
              <a:gd name="mins" fmla="min sw sh"/>
              <a:gd name="dsw" fmla="+- 0 sw mins"/>
              <a:gd name="dsh" fmla="+- 0 sh mins"/>
              <a:gd name="p0x0" fmla="*/ 120 w 12720"/>
              <a:gd name="p0y0" fmla="*/ 0 h 3495"/>
              <a:gd name="p0x1" fmla="*/ 12600 w 12720"/>
              <a:gd name="p0y1" fmla="*/ 0 h 3495"/>
              <a:gd name="p0x2" fmla="*/ 12666 w 12720"/>
              <a:gd name="p0y2" fmla="*/ 0 h 3495"/>
              <a:gd name="p0x3" fmla="*/ 12720 w 12720"/>
              <a:gd name="p0y3" fmla="*/ 53 h 3495"/>
              <a:gd name="p0x4" fmla="*/ 12720 w 12720"/>
              <a:gd name="p0y4" fmla="*/ 120 h 3495"/>
              <a:gd name="p0x5" fmla="*/ 12720 w 12720"/>
              <a:gd name="p0y5" fmla="*/ 3375 h 3495"/>
              <a:gd name="p0x6" fmla="*/ 12720 w 12720"/>
              <a:gd name="p0y6" fmla="*/ 3441 h 3495"/>
              <a:gd name="p0x7" fmla="*/ 12666 w 12720"/>
              <a:gd name="p0y7" fmla="*/ 3495 h 3495"/>
              <a:gd name="p0x8" fmla="*/ 12600 w 12720"/>
              <a:gd name="p0y8" fmla="*/ 3495 h 3495"/>
              <a:gd name="p0x9" fmla="*/ 120 w 12720"/>
              <a:gd name="p0y9" fmla="*/ 3495 h 3495"/>
              <a:gd name="p0x10" fmla="*/ 53 w 12720"/>
              <a:gd name="p0y10" fmla="*/ 3495 h 3495"/>
              <a:gd name="p0x11" fmla="*/ 0 w 12720"/>
              <a:gd name="p0y11" fmla="*/ 3441 h 3495"/>
              <a:gd name="p0x12" fmla="*/ 0 w 12720"/>
              <a:gd name="p0y12" fmla="*/ 3375 h 3495"/>
              <a:gd name="p0x13" fmla="*/ 0 w 12720"/>
              <a:gd name="p0y13" fmla="*/ 120 h 3495"/>
              <a:gd name="p0x14" fmla="*/ 0 w 12720"/>
              <a:gd name="p0y14" fmla="*/ 53 h 3495"/>
              <a:gd name="p0x15" fmla="*/ 53 w 12720"/>
              <a:gd name="p0y15" fmla="*/ 0 h 3495"/>
              <a:gd name="p0x16" fmla="*/ 120 w 12720"/>
              <a:gd name="p0y16" fmla="*/ 0 h 3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3657600" y="4356735"/>
            <a:ext cx="7839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变换与规范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3657600" y="4733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9175fd25-8ca4-11f1-8b0b-96c6be214211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3743325" y="4819650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4191000" y="4719638"/>
            <a:ext cx="5143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全等变换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4191000" y="4994910"/>
            <a:ext cx="5486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图形经平移、翻折、旋转，位置改变而形状大小不变，前后图形全等</a:t>
            </a:r>
            <a:endParaRPr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3657600" y="53600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9175fcbc-8ca4-11f1-8b0b-96c6be214211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245" b="245"/>
          <a:stretch>
            <a:fillRect/>
          </a:stretch>
        </p:blipFill>
        <p:spPr>
          <a:xfrm>
            <a:off x="3743325" y="5445760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4191000" y="5346354"/>
            <a:ext cx="339677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书写规范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4191000" y="5621626"/>
            <a:ext cx="37396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书写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"≌"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时，必须按对应顶点的顺序规范书写</a:t>
            </a:r>
            <a:endParaRPr lang="zh-CN" altLang="en-US"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判定一：三边相等（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SSS</a:t>
            </a: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</a:t>
            </a:r>
            <a:endParaRPr lang="zh-CN" altLang="en-US"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6841161a-8ca4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1" r="1206"/>
          <a:stretch>
            <a:fillRect/>
          </a:stretch>
        </p:blipFill>
        <p:spPr>
          <a:xfrm>
            <a:off x="571500" y="1104904"/>
            <a:ext cx="4097020" cy="537209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452" h="8460">
                <a:moveTo>
                  <a:pt x="120" y="0"/>
                </a:moveTo>
                <a:lnTo>
                  <a:pt x="6332" y="0"/>
                </a:lnTo>
                <a:cubicBezTo>
                  <a:pt x="6398" y="0"/>
                  <a:pt x="6452" y="54"/>
                  <a:pt x="6452" y="120"/>
                </a:cubicBezTo>
                <a:lnTo>
                  <a:pt x="6452" y="8340"/>
                </a:lnTo>
                <a:cubicBezTo>
                  <a:pt x="6452" y="8406"/>
                  <a:pt x="6398" y="8460"/>
                  <a:pt x="633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4935220" y="211074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6818" t="-4348" r="-6818" b="-4348"/>
          <a:stretch>
            <a:fillRect/>
          </a:stretch>
        </p:blipFill>
        <p:spPr>
          <a:xfrm>
            <a:off x="5063490" y="2239645"/>
            <a:ext cx="238125" cy="23812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5545036" y="2095005"/>
            <a:ext cx="342907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三角形稳定性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5545036" y="2467432"/>
            <a:ext cx="36005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</a:rPr>
              <a:t>三根木条钉成的三角形，形状和大小完全固定</a:t>
            </a:r>
            <a:endParaRPr sz="1350">
              <a:solidFill>
                <a:srgbClr val="8A7A5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4935220" y="30200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83" t="-2083" r="-2083" b="-2083"/>
          <a:stretch>
            <a:fillRect/>
          </a:stretch>
        </p:blipFill>
        <p:spPr>
          <a:xfrm>
            <a:off x="5063490" y="3148330"/>
            <a:ext cx="238125" cy="23812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5545036" y="3004128"/>
            <a:ext cx="445777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古建筑应用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545036" y="3376556"/>
            <a:ext cx="4800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古人在建筑中广泛应用，屋顶钢架、桥梁桁架皆利用此特性</a:t>
            </a:r>
            <a:endParaRPr sz="1350">
              <a:solidFill>
                <a:srgbClr val="8A7A5C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935220" y="39293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083" t="-2083" r="-2083" b="-2083"/>
          <a:stretch>
            <a:fillRect/>
          </a:stretch>
        </p:blipFill>
        <p:spPr>
          <a:xfrm>
            <a:off x="5063490" y="4057650"/>
            <a:ext cx="238125" cy="23812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5545036" y="3913241"/>
            <a:ext cx="577378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尺规作图三步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5545036" y="4285669"/>
            <a:ext cx="61166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作底边</a:t>
            </a:r>
            <a:r>
              <a:rPr lang="en-US" altLang="zh-CN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AB = c → </a:t>
            </a:r>
            <a:r>
              <a:rPr lang="zh-CN" altLang="en-US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以</a:t>
            </a:r>
            <a:r>
              <a:rPr lang="en-US" altLang="zh-CN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A, B </a:t>
            </a:r>
            <a:r>
              <a:rPr lang="zh-CN" altLang="en-US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为圆心</a:t>
            </a:r>
            <a:r>
              <a:rPr lang="en-US" altLang="zh-CN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b, a </a:t>
            </a:r>
            <a:r>
              <a:rPr lang="zh-CN" altLang="en-US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为半径作弧得交点</a:t>
            </a:r>
            <a:r>
              <a:rPr lang="en-US" altLang="zh-CN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C → </a:t>
            </a:r>
            <a:r>
              <a:rPr lang="zh-CN" altLang="en-US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连接</a:t>
            </a:r>
            <a:r>
              <a:rPr lang="en-US" altLang="zh-CN" sz="1350">
                <a:solidFill>
                  <a:srgbClr val="8A7A5C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AC, BC</a:t>
            </a:r>
            <a:endParaRPr lang="en-US" altLang="zh-CN" sz="1350">
              <a:solidFill>
                <a:srgbClr val="8A7A5C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2"/>
            </p:custDataLst>
          </p:nvPr>
        </p:nvSpPr>
        <p:spPr>
          <a:xfrm>
            <a:off x="4935220" y="1104900"/>
            <a:ext cx="6685280" cy="666750"/>
          </a:xfrm>
          <a:custGeom>
            <a:avLst/>
            <a:gdLst>
              <a:gd name="sw" fmla="*/ 1 w 10527"/>
              <a:gd name="sh" fmla="*/ 1 h 1050"/>
              <a:gd name="mins" fmla="min sw sh"/>
              <a:gd name="dsw" fmla="+- 0 sw mins"/>
              <a:gd name="dsh" fmla="+- 0 sh mins"/>
              <a:gd name="p0x0" fmla="*/ 120 w 10527"/>
              <a:gd name="p0y0" fmla="*/ 0 h 1050"/>
              <a:gd name="p0x1" fmla="*/ 10407 w 10527"/>
              <a:gd name="p0y1" fmla="*/ 0 h 1050"/>
              <a:gd name="p0x2" fmla="*/ 10473 w 10527"/>
              <a:gd name="p0y2" fmla="*/ 0 h 1050"/>
              <a:gd name="p0x3" fmla="*/ 10527 w 10527"/>
              <a:gd name="p0y3" fmla="*/ 53 h 1050"/>
              <a:gd name="p0x4" fmla="*/ 10527 w 10527"/>
              <a:gd name="p0y4" fmla="*/ 120 h 1050"/>
              <a:gd name="p0x5" fmla="*/ 10527 w 10527"/>
              <a:gd name="p0y5" fmla="*/ 930 h 1050"/>
              <a:gd name="p0x6" fmla="*/ 10527 w 10527"/>
              <a:gd name="p0y6" fmla="*/ 996 h 1050"/>
              <a:gd name="p0x7" fmla="*/ 10473 w 10527"/>
              <a:gd name="p0y7" fmla="*/ 1050 h 1050"/>
              <a:gd name="p0x8" fmla="*/ 10407 w 10527"/>
              <a:gd name="p0y8" fmla="*/ 1050 h 1050"/>
              <a:gd name="p0x9" fmla="*/ 120 w 10527"/>
              <a:gd name="p0y9" fmla="*/ 1050 h 1050"/>
              <a:gd name="p0x10" fmla="*/ 53 w 10527"/>
              <a:gd name="p0y10" fmla="*/ 1050 h 1050"/>
              <a:gd name="p0x11" fmla="*/ 0 w 10527"/>
              <a:gd name="p0y11" fmla="*/ 996 h 1050"/>
              <a:gd name="p0x12" fmla="*/ 0 w 10527"/>
              <a:gd name="p0y12" fmla="*/ 930 h 1050"/>
              <a:gd name="p0x13" fmla="*/ 0 w 10527"/>
              <a:gd name="p0y13" fmla="*/ 120 h 1050"/>
              <a:gd name="p0x14" fmla="*/ 0 w 10527"/>
              <a:gd name="p0y14" fmla="*/ 53 h 1050"/>
              <a:gd name="p0x15" fmla="*/ 53 w 10527"/>
              <a:gd name="p0y15" fmla="*/ 0 h 1050"/>
              <a:gd name="p0x16" fmla="*/ 120 w 10527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3"/>
            </p:custDataLst>
          </p:nvPr>
        </p:nvSpPr>
        <p:spPr>
          <a:xfrm>
            <a:off x="5125936" y="1280160"/>
            <a:ext cx="525408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三边分别相等的两个三角形全等（简写为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SSS</a:t>
            </a: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endParaRPr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4939665" y="4919345"/>
            <a:ext cx="6675755" cy="1552575"/>
          </a:xfrm>
          <a:custGeom>
            <a:avLst/>
            <a:gdLst>
              <a:gd name="sw" fmla="*/ 1 w 10512"/>
              <a:gd name="sh" fmla="*/ 1 h 2445"/>
              <a:gd name="mins" fmla="min sw sh"/>
              <a:gd name="dsw" fmla="+- 0 sw mins"/>
              <a:gd name="dsh" fmla="+- 0 sh mins"/>
              <a:gd name="p0x0" fmla="*/ 120 w 10512"/>
              <a:gd name="p0y0" fmla="*/ 0 h 2445"/>
              <a:gd name="p0x1" fmla="*/ 10392 w 10512"/>
              <a:gd name="p0y1" fmla="*/ 0 h 2445"/>
              <a:gd name="p0x2" fmla="*/ 10458 w 10512"/>
              <a:gd name="p0y2" fmla="*/ 0 h 2445"/>
              <a:gd name="p0x3" fmla="*/ 10512 w 10512"/>
              <a:gd name="p0y3" fmla="*/ 53 h 2445"/>
              <a:gd name="p0x4" fmla="*/ 10512 w 10512"/>
              <a:gd name="p0y4" fmla="*/ 120 h 2445"/>
              <a:gd name="p0x5" fmla="*/ 10512 w 10512"/>
              <a:gd name="p0y5" fmla="*/ 2325 h 2445"/>
              <a:gd name="p0x6" fmla="*/ 10512 w 10512"/>
              <a:gd name="p0y6" fmla="*/ 2391 h 2445"/>
              <a:gd name="p0x7" fmla="*/ 10458 w 10512"/>
              <a:gd name="p0y7" fmla="*/ 2445 h 2445"/>
              <a:gd name="p0x8" fmla="*/ 10392 w 10512"/>
              <a:gd name="p0y8" fmla="*/ 2445 h 2445"/>
              <a:gd name="p0x9" fmla="*/ 120 w 10512"/>
              <a:gd name="p0y9" fmla="*/ 2445 h 2445"/>
              <a:gd name="p0x10" fmla="*/ 53 w 10512"/>
              <a:gd name="p0y10" fmla="*/ 2445 h 2445"/>
              <a:gd name="p0x11" fmla="*/ 0 w 10512"/>
              <a:gd name="p0y11" fmla="*/ 2391 h 2445"/>
              <a:gd name="p0x12" fmla="*/ 0 w 10512"/>
              <a:gd name="p0y12" fmla="*/ 2325 h 2445"/>
              <a:gd name="p0x13" fmla="*/ 0 w 10512"/>
              <a:gd name="p0y13" fmla="*/ 120 h 2445"/>
              <a:gd name="p0x14" fmla="*/ 0 w 10512"/>
              <a:gd name="p0y14" fmla="*/ 53 h 2445"/>
              <a:gd name="p0x15" fmla="*/ 53 w 10512"/>
              <a:gd name="p0y15" fmla="*/ 0 h 2445"/>
              <a:gd name="p0x16" fmla="*/ 120 w 10512"/>
              <a:gd name="p0y16" fmla="*/ 0 h 2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5135461" y="5098733"/>
            <a:ext cx="628501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5135245" y="552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5135461" y="5653088"/>
            <a:ext cx="605120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钢架中若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AB = AC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500" b="1" spc="-15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D</a:t>
            </a:r>
            <a:r>
              <a:rPr 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BC</a:t>
            </a:r>
            <a:r>
              <a:rPr 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中点，则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SSS</a:t>
            </a:r>
            <a:r>
              <a:rPr 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证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ABD ≌ 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ACD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，得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15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b="1" spc="-15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AD ⊥ BC</a:t>
            </a:r>
            <a:endParaRPr sz="1500" b="1" spc="-15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判定二：边角边（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SAS</a:t>
            </a: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</a:t>
            </a:r>
            <a:endParaRPr lang="zh-CN" altLang="en-US"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69229222-8ca4-11f1-a26e-4edc706ac29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3076575"/>
          </a:xfrm>
          <a:custGeom>
            <a:avLst/>
            <a:gdLst>
              <a:gd name="sw" fmla="*/ 1 w 10173"/>
              <a:gd name="sh" fmla="*/ 1 h 4845"/>
              <a:gd name="mins" fmla="min sw sh"/>
              <a:gd name="dsw" fmla="+- 0 sw mins"/>
              <a:gd name="dsh" fmla="+- 0 sh mins"/>
              <a:gd name="p0x0" fmla="*/ 120 w 10173"/>
              <a:gd name="p0y0" fmla="*/ 0 h 4845"/>
              <a:gd name="p0x1" fmla="*/ 10053 w 10173"/>
              <a:gd name="p0y1" fmla="*/ 0 h 4845"/>
              <a:gd name="p0x2" fmla="*/ 10119 w 10173"/>
              <a:gd name="p0y2" fmla="*/ 0 h 4845"/>
              <a:gd name="p0x3" fmla="*/ 10173 w 10173"/>
              <a:gd name="p0y3" fmla="*/ 53 h 4845"/>
              <a:gd name="p0x4" fmla="*/ 10173 w 10173"/>
              <a:gd name="p0y4" fmla="*/ 120 h 4845"/>
              <a:gd name="p0x5" fmla="*/ 10173 w 10173"/>
              <a:gd name="p0y5" fmla="*/ 4725 h 4845"/>
              <a:gd name="p0x6" fmla="*/ 10173 w 10173"/>
              <a:gd name="p0y6" fmla="*/ 4791 h 4845"/>
              <a:gd name="p0x7" fmla="*/ 10119 w 10173"/>
              <a:gd name="p0y7" fmla="*/ 4845 h 4845"/>
              <a:gd name="p0x8" fmla="*/ 10053 w 10173"/>
              <a:gd name="p0y8" fmla="*/ 4845 h 4845"/>
              <a:gd name="p0x9" fmla="*/ 120 w 10173"/>
              <a:gd name="p0y9" fmla="*/ 4845 h 4845"/>
              <a:gd name="p0x10" fmla="*/ 53 w 10173"/>
              <a:gd name="p0y10" fmla="*/ 4845 h 4845"/>
              <a:gd name="p0x11" fmla="*/ 0 w 10173"/>
              <a:gd name="p0y11" fmla="*/ 4791 h 4845"/>
              <a:gd name="p0x12" fmla="*/ 0 w 10173"/>
              <a:gd name="p0y12" fmla="*/ 4725 h 4845"/>
              <a:gd name="p0x13" fmla="*/ 0 w 10173"/>
              <a:gd name="p0y13" fmla="*/ 120 h 4845"/>
              <a:gd name="p0x14" fmla="*/ 0 w 10173"/>
              <a:gd name="p0y14" fmla="*/ 53 h 4845"/>
              <a:gd name="p0x15" fmla="*/ 53 w 10173"/>
              <a:gd name="p0y15" fmla="*/ 0 h 4845"/>
              <a:gd name="p0x16" fmla="*/ 120 w 10173"/>
              <a:gd name="p0y16" fmla="*/ 0 h 4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探究活动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351116" y="1737360"/>
            <a:ext cx="60693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任意画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，再作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A'B'C'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，使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A'B' = AB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A'C' = AC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∠A' = ∠A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，两者是否全等？</a:t>
            </a:r>
            <a:endParaRPr lang="zh-CN" altLang="en-US"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150485" y="4381500"/>
            <a:ext cx="6470015" cy="952500"/>
          </a:xfrm>
          <a:custGeom>
            <a:avLst/>
            <a:gdLst>
              <a:gd name="sw" fmla="*/ 1 w 10188"/>
              <a:gd name="sh" fmla="*/ 1 h 1500"/>
              <a:gd name="mins" fmla="min sw sh"/>
              <a:gd name="dsw" fmla="+- 0 sw mins"/>
              <a:gd name="dsh" fmla="+- 0 sh mins"/>
              <a:gd name="p0x0" fmla="*/ 120 w 10188"/>
              <a:gd name="p0y0" fmla="*/ 0 h 1500"/>
              <a:gd name="p0x1" fmla="*/ 10068 w 10188"/>
              <a:gd name="p0y1" fmla="*/ 0 h 1500"/>
              <a:gd name="p0x2" fmla="*/ 10134 w 10188"/>
              <a:gd name="p0y2" fmla="*/ 0 h 1500"/>
              <a:gd name="p0x3" fmla="*/ 10188 w 10188"/>
              <a:gd name="p0y3" fmla="*/ 53 h 1500"/>
              <a:gd name="p0x4" fmla="*/ 10188 w 10188"/>
              <a:gd name="p0y4" fmla="*/ 120 h 1500"/>
              <a:gd name="p0x5" fmla="*/ 10188 w 10188"/>
              <a:gd name="p0y5" fmla="*/ 1380 h 1500"/>
              <a:gd name="p0x6" fmla="*/ 10188 w 10188"/>
              <a:gd name="p0y6" fmla="*/ 1446 h 1500"/>
              <a:gd name="p0x7" fmla="*/ 10134 w 10188"/>
              <a:gd name="p0y7" fmla="*/ 1500 h 1500"/>
              <a:gd name="p0x8" fmla="*/ 10068 w 10188"/>
              <a:gd name="p0y8" fmla="*/ 1500 h 1500"/>
              <a:gd name="p0x9" fmla="*/ 120 w 10188"/>
              <a:gd name="p0y9" fmla="*/ 1500 h 1500"/>
              <a:gd name="p0x10" fmla="*/ 53 w 10188"/>
              <a:gd name="p0y10" fmla="*/ 1500 h 1500"/>
              <a:gd name="p0x11" fmla="*/ 0 w 10188"/>
              <a:gd name="p0y11" fmla="*/ 1446 h 1500"/>
              <a:gd name="p0x12" fmla="*/ 0 w 10188"/>
              <a:gd name="p0y12" fmla="*/ 1380 h 1500"/>
              <a:gd name="p0x13" fmla="*/ 0 w 10188"/>
              <a:gd name="p0y13" fmla="*/ 120 h 1500"/>
              <a:gd name="p0x14" fmla="*/ 0 w 10188"/>
              <a:gd name="p0y14" fmla="*/ 53 h 1500"/>
              <a:gd name="p0x15" fmla="*/ 53 w 10188"/>
              <a:gd name="p0y15" fmla="*/ 0 h 1500"/>
              <a:gd name="p0x16" fmla="*/ 120 w 10188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341591" y="4556760"/>
            <a:ext cx="6088409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两边和它们的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夹角</a:t>
            </a:r>
            <a:r>
              <a:rPr 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分别相等的两个三角形全等（简写为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SAS</a:t>
            </a: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endParaRPr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5150485" y="5524500"/>
            <a:ext cx="6470015" cy="952500"/>
          </a:xfrm>
          <a:custGeom>
            <a:avLst/>
            <a:gdLst>
              <a:gd name="sw" fmla="*/ 1 w 10188"/>
              <a:gd name="sh" fmla="*/ 1 h 1500"/>
              <a:gd name="mins" fmla="min sw sh"/>
              <a:gd name="dsw" fmla="+- 0 sw mins"/>
              <a:gd name="dsh" fmla="+- 0 sh mins"/>
              <a:gd name="p0x0" fmla="*/ 120 w 10188"/>
              <a:gd name="p0y0" fmla="*/ 0 h 1500"/>
              <a:gd name="p0x1" fmla="*/ 10068 w 10188"/>
              <a:gd name="p0y1" fmla="*/ 0 h 1500"/>
              <a:gd name="p0x2" fmla="*/ 10134 w 10188"/>
              <a:gd name="p0y2" fmla="*/ 0 h 1500"/>
              <a:gd name="p0x3" fmla="*/ 10188 w 10188"/>
              <a:gd name="p0y3" fmla="*/ 53 h 1500"/>
              <a:gd name="p0x4" fmla="*/ 10188 w 10188"/>
              <a:gd name="p0y4" fmla="*/ 120 h 1500"/>
              <a:gd name="p0x5" fmla="*/ 10188 w 10188"/>
              <a:gd name="p0y5" fmla="*/ 1380 h 1500"/>
              <a:gd name="p0x6" fmla="*/ 10188 w 10188"/>
              <a:gd name="p0y6" fmla="*/ 1446 h 1500"/>
              <a:gd name="p0x7" fmla="*/ 10134 w 10188"/>
              <a:gd name="p0y7" fmla="*/ 1500 h 1500"/>
              <a:gd name="p0x8" fmla="*/ 10068 w 10188"/>
              <a:gd name="p0y8" fmla="*/ 1500 h 1500"/>
              <a:gd name="p0x9" fmla="*/ 120 w 10188"/>
              <a:gd name="p0y9" fmla="*/ 1500 h 1500"/>
              <a:gd name="p0x10" fmla="*/ 53 w 10188"/>
              <a:gd name="p0y10" fmla="*/ 1500 h 1500"/>
              <a:gd name="p0x11" fmla="*/ 0 w 10188"/>
              <a:gd name="p0y11" fmla="*/ 1446 h 1500"/>
              <a:gd name="p0x12" fmla="*/ 0 w 10188"/>
              <a:gd name="p0y12" fmla="*/ 1380 h 1500"/>
              <a:gd name="p0x13" fmla="*/ 0 w 10188"/>
              <a:gd name="p0y13" fmla="*/ 120 h 1500"/>
              <a:gd name="p0x14" fmla="*/ 0 w 10188"/>
              <a:gd name="p0y14" fmla="*/ 53 h 1500"/>
              <a:gd name="p0x15" fmla="*/ 53 w 10188"/>
              <a:gd name="p0y15" fmla="*/ 0 h 1500"/>
              <a:gd name="p0x16" fmla="*/ 120 w 10188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5341591" y="5699760"/>
            <a:ext cx="5765006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必须是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夹角</a:t>
            </a:r>
            <a:r>
              <a:rPr 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，而非任意一角。若用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两边及其中一边的对角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判定，三角形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不一定全等</a:t>
            </a:r>
            <a:endParaRPr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判定三与四：角边角（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ASA</a:t>
            </a: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）与角角边（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AAS</a:t>
            </a: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</a:t>
            </a:r>
            <a:endParaRPr lang="zh-CN" altLang="en-US"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45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9987"/>
            <a:ext cx="965031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任意画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，再作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A'B'C'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，使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A'B' = AB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∠A' = ∠A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∠B' = ∠B</a:t>
            </a:r>
            <a:r>
              <a:rPr lang="zh-CN" altLang="en-US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，两者是否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</a:t>
            </a: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？</a:t>
            </a:r>
            <a:endParaRPr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124075"/>
            <a:ext cx="3546475" cy="3037840"/>
          </a:xfrm>
          <a:custGeom>
            <a:avLst/>
            <a:gdLst>
              <a:gd name="sw" fmla="*/ 1 w 5585"/>
              <a:gd name="sh" fmla="*/ 1 h 4783"/>
              <a:gd name="mins" fmla="min sw sh"/>
              <a:gd name="dsw" fmla="+- 0 sw mins"/>
              <a:gd name="dsh" fmla="+- 0 sh mins"/>
              <a:gd name="p0x0" fmla="*/ 120 w 5585"/>
              <a:gd name="p0y0" fmla="*/ 0 h 4783"/>
              <a:gd name="p0x1" fmla="*/ 5465 w 5585"/>
              <a:gd name="p0y1" fmla="*/ 0 h 4783"/>
              <a:gd name="p0x2" fmla="*/ 5531 w 5585"/>
              <a:gd name="p0y2" fmla="*/ 0 h 4783"/>
              <a:gd name="p0x3" fmla="*/ 5585 w 5585"/>
              <a:gd name="p0y3" fmla="*/ 53 h 4783"/>
              <a:gd name="p0x4" fmla="*/ 5585 w 5585"/>
              <a:gd name="p0y4" fmla="*/ 120 h 4783"/>
              <a:gd name="p0x5" fmla="*/ 5585 w 5585"/>
              <a:gd name="p0y5" fmla="*/ 4663 h 4783"/>
              <a:gd name="p0x6" fmla="*/ 5585 w 5585"/>
              <a:gd name="p0y6" fmla="*/ 4730 h 4783"/>
              <a:gd name="p0x7" fmla="*/ 5531 w 5585"/>
              <a:gd name="p0y7" fmla="*/ 4783 h 4783"/>
              <a:gd name="p0x8" fmla="*/ 5465 w 5585"/>
              <a:gd name="p0y8" fmla="*/ 4783 h 4783"/>
              <a:gd name="p0x9" fmla="*/ 120 w 5585"/>
              <a:gd name="p0y9" fmla="*/ 4783 h 4783"/>
              <a:gd name="p0x10" fmla="*/ 53 w 5585"/>
              <a:gd name="p0y10" fmla="*/ 4783 h 4783"/>
              <a:gd name="p0x11" fmla="*/ 0 w 5585"/>
              <a:gd name="p0y11" fmla="*/ 4730 h 4783"/>
              <a:gd name="p0x12" fmla="*/ 0 w 5585"/>
              <a:gd name="p0y12" fmla="*/ 4663 h 4783"/>
              <a:gd name="p0x13" fmla="*/ 0 w 5585"/>
              <a:gd name="p0y13" fmla="*/ 120 h 4783"/>
              <a:gd name="p0x14" fmla="*/ 0 w 5585"/>
              <a:gd name="p0y14" fmla="*/ 53 h 4783"/>
              <a:gd name="p0x15" fmla="*/ 53 w 5585"/>
              <a:gd name="p0y15" fmla="*/ 0 h 4783"/>
              <a:gd name="p0x16" fmla="*/ 120 w 558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303745"/>
            <a:ext cx="315597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ASA</a:t>
            </a: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（角边角）</a:t>
            </a:r>
            <a:r>
              <a:rPr lang="en-US" altLang="zh-CN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基本事实</a:t>
            </a:r>
            <a:endParaRPr lang="zh-CN" altLang="en-US"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06260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3191475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两角和它们的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夹边</a:t>
            </a:r>
            <a:r>
              <a:rPr sz="1500" b="1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分别相等的两个三角形全等</a:t>
            </a:r>
            <a:endParaRPr sz="1500" b="1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850640"/>
            <a:ext cx="3155950" cy="489585"/>
          </a:xfrm>
          <a:custGeom>
            <a:avLst/>
            <a:gdLst>
              <a:gd name="sw" fmla="*/ 1 w 4970"/>
              <a:gd name="sh" fmla="*/ 1 h 771"/>
              <a:gd name="mins" fmla="min sw sh"/>
              <a:gd name="dsw" fmla="+- 0 sw mins"/>
              <a:gd name="dsh" fmla="+- 0 sh mins"/>
              <a:gd name="p0x0" fmla="*/ 120 w 4970"/>
              <a:gd name="p0y0" fmla="*/ 0 h 771"/>
              <a:gd name="p0x1" fmla="*/ 4850 w 4970"/>
              <a:gd name="p0y1" fmla="*/ 0 h 771"/>
              <a:gd name="p0x2" fmla="*/ 4916 w 4970"/>
              <a:gd name="p0y2" fmla="*/ 0 h 771"/>
              <a:gd name="p0x3" fmla="*/ 4970 w 4970"/>
              <a:gd name="p0y3" fmla="*/ 53 h 771"/>
              <a:gd name="p0x4" fmla="*/ 4970 w 4970"/>
              <a:gd name="p0y4" fmla="*/ 120 h 771"/>
              <a:gd name="p0x5" fmla="*/ 4970 w 4970"/>
              <a:gd name="p0y5" fmla="*/ 651 h 771"/>
              <a:gd name="p0x6" fmla="*/ 4970 w 4970"/>
              <a:gd name="p0y6" fmla="*/ 717 h 771"/>
              <a:gd name="p0x7" fmla="*/ 4916 w 4970"/>
              <a:gd name="p0y7" fmla="*/ 771 h 771"/>
              <a:gd name="p0x8" fmla="*/ 4850 w 4970"/>
              <a:gd name="p0y8" fmla="*/ 771 h 771"/>
              <a:gd name="p0x9" fmla="*/ 120 w 4970"/>
              <a:gd name="p0y9" fmla="*/ 771 h 771"/>
              <a:gd name="p0x10" fmla="*/ 53 w 4970"/>
              <a:gd name="p0y10" fmla="*/ 771 h 771"/>
              <a:gd name="p0x11" fmla="*/ 0 w 4970"/>
              <a:gd name="p0y11" fmla="*/ 717 h 771"/>
              <a:gd name="p0x12" fmla="*/ 0 w 4970"/>
              <a:gd name="p0y12" fmla="*/ 651 h 771"/>
              <a:gd name="p0x13" fmla="*/ 0 w 4970"/>
              <a:gd name="p0y13" fmla="*/ 120 h 771"/>
              <a:gd name="p0x14" fmla="*/ 0 w 4970"/>
              <a:gd name="p0y14" fmla="*/ 53 h 771"/>
              <a:gd name="p0x15" fmla="*/ 53 w 4970"/>
              <a:gd name="p0y15" fmla="*/ 0 h 771"/>
              <a:gd name="p0x16" fmla="*/ 120 w 4970"/>
              <a:gd name="p0y16" fmla="*/ 0 h 7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463878" y="3945588"/>
            <a:ext cx="61682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∠A</a:t>
            </a:r>
            <a:endParaRPr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928289" y="396940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—</a:t>
            </a:r>
            <a:endParaRPr sz="150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2194989" y="3945588"/>
            <a:ext cx="54270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AB</a:t>
            </a:r>
            <a:endParaRPr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2585295" y="396940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—</a:t>
            </a:r>
            <a:endParaRPr sz="150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2851995" y="3945588"/>
            <a:ext cx="61176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∠B</a:t>
            </a:r>
            <a:endParaRPr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554432" y="4454804"/>
            <a:ext cx="159008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夹边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两角公共边</a:t>
            </a:r>
            <a:endParaRPr lang="zh-CN" altLang="en-US"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4322445" y="2124075"/>
            <a:ext cx="3546475" cy="3037840"/>
          </a:xfrm>
          <a:custGeom>
            <a:avLst/>
            <a:gdLst>
              <a:gd name="sw" fmla="*/ 1 w 5585"/>
              <a:gd name="sh" fmla="*/ 1 h 4783"/>
              <a:gd name="mins" fmla="min sw sh"/>
              <a:gd name="dsw" fmla="+- 0 sw mins"/>
              <a:gd name="dsh" fmla="+- 0 sh mins"/>
              <a:gd name="p0x0" fmla="*/ 120 w 5585"/>
              <a:gd name="p0y0" fmla="*/ 0 h 4783"/>
              <a:gd name="p0x1" fmla="*/ 5465 w 5585"/>
              <a:gd name="p0y1" fmla="*/ 0 h 4783"/>
              <a:gd name="p0x2" fmla="*/ 5531 w 5585"/>
              <a:gd name="p0y2" fmla="*/ 0 h 4783"/>
              <a:gd name="p0x3" fmla="*/ 5585 w 5585"/>
              <a:gd name="p0y3" fmla="*/ 53 h 4783"/>
              <a:gd name="p0x4" fmla="*/ 5585 w 5585"/>
              <a:gd name="p0y4" fmla="*/ 120 h 4783"/>
              <a:gd name="p0x5" fmla="*/ 5585 w 5585"/>
              <a:gd name="p0y5" fmla="*/ 4663 h 4783"/>
              <a:gd name="p0x6" fmla="*/ 5585 w 5585"/>
              <a:gd name="p0y6" fmla="*/ 4730 h 4783"/>
              <a:gd name="p0x7" fmla="*/ 5531 w 5585"/>
              <a:gd name="p0y7" fmla="*/ 4783 h 4783"/>
              <a:gd name="p0x8" fmla="*/ 5465 w 5585"/>
              <a:gd name="p0y8" fmla="*/ 4783 h 4783"/>
              <a:gd name="p0x9" fmla="*/ 120 w 5585"/>
              <a:gd name="p0y9" fmla="*/ 4783 h 4783"/>
              <a:gd name="p0x10" fmla="*/ 53 w 5585"/>
              <a:gd name="p0y10" fmla="*/ 4783 h 4783"/>
              <a:gd name="p0x11" fmla="*/ 0 w 5585"/>
              <a:gd name="p0y11" fmla="*/ 4730 h 4783"/>
              <a:gd name="p0x12" fmla="*/ 0 w 5585"/>
              <a:gd name="p0y12" fmla="*/ 4663 h 4783"/>
              <a:gd name="p0x13" fmla="*/ 0 w 5585"/>
              <a:gd name="p0y13" fmla="*/ 120 h 4783"/>
              <a:gd name="p0x14" fmla="*/ 0 w 5585"/>
              <a:gd name="p0y14" fmla="*/ 53 h 4783"/>
              <a:gd name="p0x15" fmla="*/ 53 w 5585"/>
              <a:gd name="p0y15" fmla="*/ 0 h 4783"/>
              <a:gd name="p0x16" fmla="*/ 120 w 558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5418611" y="2427199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推导过程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905500" y="28524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604442" y="2995841"/>
            <a:ext cx="324981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∠A + ∠B + ∠C = 180</a:t>
            </a:r>
            <a:r>
              <a:rPr lang="zh-CN" sz="21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endParaRPr lang="zh-CN" sz="210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5581574" y="3386366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三角形内角和</a:t>
            </a:r>
            <a:endParaRPr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986338" y="3729266"/>
            <a:ext cx="240982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已知两角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第三角必相等</a:t>
            </a:r>
            <a:endParaRPr lang="zh-CN" altLang="en-US" sz="15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5432425" y="4095750"/>
            <a:ext cx="1326515" cy="404495"/>
          </a:xfrm>
          <a:custGeom>
            <a:avLst/>
            <a:gdLst>
              <a:gd name="sw" fmla="*/ 1 w 2089"/>
              <a:gd name="sh" fmla="*/ 1 h 637"/>
              <a:gd name="mins" fmla="min sw sh"/>
              <a:gd name="dsw" fmla="+- 0 sw mins"/>
              <a:gd name="dsh" fmla="+- 0 sh mins"/>
              <a:gd name="p0x0" fmla="*/ 120 w 2089"/>
              <a:gd name="p0y0" fmla="*/ 0 h 637"/>
              <a:gd name="p0x1" fmla="*/ 1969 w 2089"/>
              <a:gd name="p0y1" fmla="*/ 0 h 637"/>
              <a:gd name="p0x2" fmla="*/ 2035 w 2089"/>
              <a:gd name="p0y2" fmla="*/ 0 h 637"/>
              <a:gd name="p0x3" fmla="*/ 2089 w 2089"/>
              <a:gd name="p0y3" fmla="*/ 53 h 637"/>
              <a:gd name="p0x4" fmla="*/ 2089 w 2089"/>
              <a:gd name="p0y4" fmla="*/ 120 h 637"/>
              <a:gd name="p0x5" fmla="*/ 2089 w 2089"/>
              <a:gd name="p0y5" fmla="*/ 517 h 637"/>
              <a:gd name="p0x6" fmla="*/ 2089 w 2089"/>
              <a:gd name="p0y6" fmla="*/ 583 h 637"/>
              <a:gd name="p0x7" fmla="*/ 2035 w 2089"/>
              <a:gd name="p0y7" fmla="*/ 637 h 637"/>
              <a:gd name="p0x8" fmla="*/ 1969 w 2089"/>
              <a:gd name="p0y8" fmla="*/ 637 h 637"/>
              <a:gd name="p0x9" fmla="*/ 120 w 2089"/>
              <a:gd name="p0y9" fmla="*/ 637 h 637"/>
              <a:gd name="p0x10" fmla="*/ 53 w 2089"/>
              <a:gd name="p0y10" fmla="*/ 637 h 637"/>
              <a:gd name="p0x11" fmla="*/ 0 w 2089"/>
              <a:gd name="p0y11" fmla="*/ 583 h 637"/>
              <a:gd name="p0x12" fmla="*/ 0 w 2089"/>
              <a:gd name="p0y12" fmla="*/ 517 h 637"/>
              <a:gd name="p0x13" fmla="*/ 0 w 2089"/>
              <a:gd name="p0y13" fmla="*/ 120 h 637"/>
              <a:gd name="p0x14" fmla="*/ 0 w 2089"/>
              <a:gd name="p0y14" fmla="*/ 53 h 637"/>
              <a:gd name="p0x15" fmla="*/ 53 w 2089"/>
              <a:gd name="p0y15" fmla="*/ 0 h 637"/>
              <a:gd name="p0x16" fmla="*/ 120 w 2089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5546970" y="4172179"/>
            <a:ext cx="128855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</a:rPr>
              <a:t>AAS → ASA</a:t>
            </a:r>
            <a:endParaRPr sz="1500" b="1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5031810" y="4615091"/>
            <a:ext cx="21283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∴ AAS 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转化为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ASA 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得证</a:t>
            </a:r>
            <a:endParaRPr lang="zh-CN" altLang="en-US"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8068945" y="2124075"/>
            <a:ext cx="3546475" cy="3037840"/>
          </a:xfrm>
          <a:custGeom>
            <a:avLst/>
            <a:gdLst>
              <a:gd name="sw" fmla="*/ 1 w 5585"/>
              <a:gd name="sh" fmla="*/ 1 h 4783"/>
              <a:gd name="mins" fmla="min sw sh"/>
              <a:gd name="dsw" fmla="+- 0 sw mins"/>
              <a:gd name="dsh" fmla="+- 0 sh mins"/>
              <a:gd name="p0x0" fmla="*/ 120 w 5585"/>
              <a:gd name="p0y0" fmla="*/ 0 h 4783"/>
              <a:gd name="p0x1" fmla="*/ 5465 w 5585"/>
              <a:gd name="p0y1" fmla="*/ 0 h 4783"/>
              <a:gd name="p0x2" fmla="*/ 5531 w 5585"/>
              <a:gd name="p0y2" fmla="*/ 0 h 4783"/>
              <a:gd name="p0x3" fmla="*/ 5585 w 5585"/>
              <a:gd name="p0y3" fmla="*/ 53 h 4783"/>
              <a:gd name="p0x4" fmla="*/ 5585 w 5585"/>
              <a:gd name="p0y4" fmla="*/ 120 h 4783"/>
              <a:gd name="p0x5" fmla="*/ 5585 w 5585"/>
              <a:gd name="p0y5" fmla="*/ 4663 h 4783"/>
              <a:gd name="p0x6" fmla="*/ 5585 w 5585"/>
              <a:gd name="p0y6" fmla="*/ 4730 h 4783"/>
              <a:gd name="p0x7" fmla="*/ 5531 w 5585"/>
              <a:gd name="p0y7" fmla="*/ 4783 h 4783"/>
              <a:gd name="p0x8" fmla="*/ 5465 w 5585"/>
              <a:gd name="p0y8" fmla="*/ 4783 h 4783"/>
              <a:gd name="p0x9" fmla="*/ 120 w 5585"/>
              <a:gd name="p0y9" fmla="*/ 4783 h 4783"/>
              <a:gd name="p0x10" fmla="*/ 53 w 5585"/>
              <a:gd name="p0y10" fmla="*/ 4783 h 4783"/>
              <a:gd name="p0x11" fmla="*/ 0 w 5585"/>
              <a:gd name="p0y11" fmla="*/ 4730 h 4783"/>
              <a:gd name="p0x12" fmla="*/ 0 w 5585"/>
              <a:gd name="p0y12" fmla="*/ 4663 h 4783"/>
              <a:gd name="p0x13" fmla="*/ 0 w 5585"/>
              <a:gd name="p0y13" fmla="*/ 120 h 4783"/>
              <a:gd name="p0x14" fmla="*/ 0 w 5585"/>
              <a:gd name="p0y14" fmla="*/ 53 h 4783"/>
              <a:gd name="p0x15" fmla="*/ 53 w 5585"/>
              <a:gd name="p0y15" fmla="*/ 0 h 4783"/>
              <a:gd name="p0x16" fmla="*/ 120 w 558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264576" y="2303745"/>
            <a:ext cx="315597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AAS</a:t>
            </a: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（角角边）</a:t>
            </a:r>
            <a:r>
              <a:rPr lang="en-US" altLang="zh-CN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推论定理</a:t>
            </a:r>
            <a:endParaRPr lang="zh-CN" altLang="en-US"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8264525" y="306260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264576" y="3191475"/>
            <a:ext cx="3155975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两角分别相等且其中一组等角的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对边</a:t>
            </a:r>
            <a:endParaRPr sz="150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相等的两个三角形全等</a:t>
            </a:r>
            <a:endParaRPr sz="1500" b="1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8264525" y="3802380"/>
            <a:ext cx="3155950" cy="466725"/>
          </a:xfrm>
          <a:custGeom>
            <a:avLst/>
            <a:gdLst>
              <a:gd name="sw" fmla="*/ 1 w 4970"/>
              <a:gd name="sh" fmla="*/ 1 h 734"/>
              <a:gd name="mins" fmla="min sw sh"/>
              <a:gd name="dsw" fmla="+- 0 sw mins"/>
              <a:gd name="dsh" fmla="+- 0 sh mins"/>
              <a:gd name="p0x0" fmla="*/ 120 w 4970"/>
              <a:gd name="p0y0" fmla="*/ 0 h 734"/>
              <a:gd name="p0x1" fmla="*/ 4850 w 4970"/>
              <a:gd name="p0y1" fmla="*/ 0 h 734"/>
              <a:gd name="p0x2" fmla="*/ 4916 w 4970"/>
              <a:gd name="p0y2" fmla="*/ 0 h 734"/>
              <a:gd name="p0x3" fmla="*/ 4970 w 4970"/>
              <a:gd name="p0y3" fmla="*/ 53 h 734"/>
              <a:gd name="p0x4" fmla="*/ 4970 w 4970"/>
              <a:gd name="p0y4" fmla="*/ 120 h 734"/>
              <a:gd name="p0x5" fmla="*/ 4970 w 4970"/>
              <a:gd name="p0y5" fmla="*/ 614 h 734"/>
              <a:gd name="p0x6" fmla="*/ 4970 w 4970"/>
              <a:gd name="p0y6" fmla="*/ 680 h 734"/>
              <a:gd name="p0x7" fmla="*/ 4916 w 4970"/>
              <a:gd name="p0y7" fmla="*/ 734 h 734"/>
              <a:gd name="p0x8" fmla="*/ 4850 w 4970"/>
              <a:gd name="p0y8" fmla="*/ 734 h 734"/>
              <a:gd name="p0x9" fmla="*/ 120 w 4970"/>
              <a:gd name="p0y9" fmla="*/ 734 h 734"/>
              <a:gd name="p0x10" fmla="*/ 53 w 4970"/>
              <a:gd name="p0y10" fmla="*/ 734 h 734"/>
              <a:gd name="p0x11" fmla="*/ 0 w 4970"/>
              <a:gd name="p0y11" fmla="*/ 680 h 734"/>
              <a:gd name="p0x12" fmla="*/ 0 w 4970"/>
              <a:gd name="p0y12" fmla="*/ 614 h 734"/>
              <a:gd name="p0x13" fmla="*/ 0 w 4970"/>
              <a:gd name="p0y13" fmla="*/ 120 h 734"/>
              <a:gd name="p0x14" fmla="*/ 0 w 4970"/>
              <a:gd name="p0y14" fmla="*/ 53 h 734"/>
              <a:gd name="p0x15" fmla="*/ 53 w 4970"/>
              <a:gd name="p0y15" fmla="*/ 0 h 734"/>
              <a:gd name="p0x16" fmla="*/ 120 w 4970"/>
              <a:gd name="p0y16" fmla="*/ 0 h 7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8954167" y="3886057"/>
            <a:ext cx="61682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∠A</a:t>
            </a:r>
            <a:endParaRPr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9418586" y="3909869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—</a:t>
            </a:r>
            <a:endParaRPr sz="150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9685286" y="3886057"/>
            <a:ext cx="61176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∠B</a:t>
            </a:r>
            <a:endParaRPr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10144649" y="3909869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—</a:t>
            </a:r>
            <a:endParaRPr sz="150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10411349" y="3886057"/>
            <a:ext cx="54821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BC</a:t>
            </a:r>
            <a:endParaRPr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9293225" y="4383405"/>
            <a:ext cx="1097915" cy="234315"/>
          </a:xfrm>
          <a:custGeom>
            <a:avLst/>
            <a:gdLst>
              <a:gd name="sw" fmla="*/ 1 w 1729"/>
              <a:gd name="sh" fmla="*/ 1 h 369"/>
              <a:gd name="mins" fmla="min sw sh"/>
              <a:gd name="dsw" fmla="+- 0 sw mins"/>
              <a:gd name="dsh" fmla="+- 0 sh mins"/>
              <a:gd name="p0x0" fmla="*/ 184 w 1729"/>
              <a:gd name="p0y0" fmla="*/ 0 h 369"/>
              <a:gd name="p0x1" fmla="*/ 1544 w 1729"/>
              <a:gd name="p0y1" fmla="*/ 0 h 369"/>
              <a:gd name="p0x2" fmla="*/ 1646 w 1729"/>
              <a:gd name="p0y2" fmla="*/ 0 h 369"/>
              <a:gd name="p0x3" fmla="*/ 1729 w 1729"/>
              <a:gd name="p0y3" fmla="*/ 82 h 369"/>
              <a:gd name="p0x4" fmla="*/ 1729 w 1729"/>
              <a:gd name="p0y4" fmla="*/ 184 h 369"/>
              <a:gd name="p0x5" fmla="*/ 1729 w 1729"/>
              <a:gd name="p0y5" fmla="*/ 286 h 369"/>
              <a:gd name="p0x6" fmla="*/ 1646 w 1729"/>
              <a:gd name="p0y6" fmla="*/ 369 h 369"/>
              <a:gd name="p0x7" fmla="*/ 1544 w 1729"/>
              <a:gd name="p0y7" fmla="*/ 369 h 369"/>
              <a:gd name="p0x8" fmla="*/ 184 w 1729"/>
              <a:gd name="p0y8" fmla="*/ 369 h 369"/>
              <a:gd name="p0x9" fmla="*/ 82 w 1729"/>
              <a:gd name="p0y9" fmla="*/ 369 h 369"/>
              <a:gd name="p0x10" fmla="*/ 0 w 1729"/>
              <a:gd name="p0y10" fmla="*/ 286 h 369"/>
              <a:gd name="p0x11" fmla="*/ 0 w 1729"/>
              <a:gd name="p0y11" fmla="*/ 184 h 369"/>
              <a:gd name="p0x12" fmla="*/ 0 w 1729"/>
              <a:gd name="p0y12" fmla="*/ 82 h 369"/>
              <a:gd name="p0x13" fmla="*/ 82 w 1729"/>
              <a:gd name="p0y13" fmla="*/ 0 h 369"/>
              <a:gd name="p0x14" fmla="*/ 184 w 1729"/>
              <a:gd name="p0y14" fmla="*/ 0 h 3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9407652" y="4400845"/>
            <a:ext cx="102215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由</a:t>
            </a:r>
            <a:r>
              <a:rPr lang="en-US" altLang="zh-CN" sz="120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ASA </a:t>
            </a:r>
            <a:r>
              <a:rPr lang="zh-CN" altLang="en-US" sz="120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推导</a:t>
            </a:r>
            <a:endParaRPr lang="zh-CN" altLang="en-US" sz="1200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6"/>
            </p:custDataLst>
          </p:nvPr>
        </p:nvSpPr>
        <p:spPr>
          <a:xfrm>
            <a:off x="575945" y="5564505"/>
            <a:ext cx="11039475" cy="742950"/>
          </a:xfrm>
          <a:custGeom>
            <a:avLst/>
            <a:gdLst>
              <a:gd name="sw" fmla="*/ 1 w 17385"/>
              <a:gd name="sh" fmla="*/ 1 h 1170"/>
              <a:gd name="mins" fmla="min sw sh"/>
              <a:gd name="dsw" fmla="+- 0 sw mins"/>
              <a:gd name="dsh" fmla="+- 0 sh mins"/>
              <a:gd name="p0x0" fmla="*/ 120 w 17385"/>
              <a:gd name="p0y0" fmla="*/ 0 h 1170"/>
              <a:gd name="p0x1" fmla="*/ 17265 w 17385"/>
              <a:gd name="p0y1" fmla="*/ 0 h 1170"/>
              <a:gd name="p0x2" fmla="*/ 17331 w 17385"/>
              <a:gd name="p0y2" fmla="*/ 0 h 1170"/>
              <a:gd name="p0x3" fmla="*/ 17385 w 17385"/>
              <a:gd name="p0y3" fmla="*/ 53 h 1170"/>
              <a:gd name="p0x4" fmla="*/ 17385 w 17385"/>
              <a:gd name="p0y4" fmla="*/ 120 h 1170"/>
              <a:gd name="p0x5" fmla="*/ 17385 w 17385"/>
              <a:gd name="p0y5" fmla="*/ 1050 h 1170"/>
              <a:gd name="p0x6" fmla="*/ 17385 w 17385"/>
              <a:gd name="p0y6" fmla="*/ 1116 h 1170"/>
              <a:gd name="p0x7" fmla="*/ 17331 w 17385"/>
              <a:gd name="p0y7" fmla="*/ 1170 h 1170"/>
              <a:gd name="p0x8" fmla="*/ 17265 w 17385"/>
              <a:gd name="p0y8" fmla="*/ 1170 h 1170"/>
              <a:gd name="p0x9" fmla="*/ 120 w 17385"/>
              <a:gd name="p0y9" fmla="*/ 1170 h 1170"/>
              <a:gd name="p0x10" fmla="*/ 53 w 17385"/>
              <a:gd name="p0y10" fmla="*/ 1170 h 1170"/>
              <a:gd name="p0x11" fmla="*/ 0 w 17385"/>
              <a:gd name="p0y11" fmla="*/ 1116 h 1170"/>
              <a:gd name="p0x12" fmla="*/ 0 w 17385"/>
              <a:gd name="p0y12" fmla="*/ 1050 h 1170"/>
              <a:gd name="p0x13" fmla="*/ 0 w 17385"/>
              <a:gd name="p0y13" fmla="*/ 120 h 1170"/>
              <a:gd name="p0x14" fmla="*/ 0 w 17385"/>
              <a:gd name="p0y14" fmla="*/ 53 h 1170"/>
              <a:gd name="p0x15" fmla="*/ 53 w 17385"/>
              <a:gd name="p0y15" fmla="*/ 0 h 1170"/>
              <a:gd name="p0x16" fmla="*/ 120 w 17385"/>
              <a:gd name="p0y16" fmla="*/ 0 h 11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3294459" y="5810174"/>
            <a:ext cx="28217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已知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两角一边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时，关键判断：</a:t>
            </a:r>
            <a:endParaRPr lang="zh-CN" altLang="en-US" sz="15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6001864" y="5760167"/>
            <a:ext cx="29337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这条边是夹边还是对边</a:t>
            </a:r>
            <a:endParaRPr sz="210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判定五：斜边直角边（</a:t>
            </a:r>
            <a:r>
              <a:rPr lang="en-US" altLang="zh-CN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HL</a:t>
            </a:r>
            <a:r>
              <a:rPr lang="zh-CN" altLang="en-US"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</a:t>
            </a:r>
            <a:endParaRPr lang="zh-CN" altLang="en-US"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554e282b-8ca4-11f1-af70-3aadebc6700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68" r="1081"/>
          <a:stretch>
            <a:fillRect/>
          </a:stretch>
        </p:blipFill>
        <p:spPr>
          <a:xfrm>
            <a:off x="571500" y="1104910"/>
            <a:ext cx="291084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84" h="8460">
                <a:moveTo>
                  <a:pt x="120" y="0"/>
                </a:moveTo>
                <a:lnTo>
                  <a:pt x="4464" y="0"/>
                </a:lnTo>
                <a:cubicBezTo>
                  <a:pt x="4530" y="0"/>
                  <a:pt x="4584" y="54"/>
                  <a:pt x="4584" y="120"/>
                </a:cubicBezTo>
                <a:lnTo>
                  <a:pt x="4584" y="8340"/>
                </a:lnTo>
                <a:cubicBezTo>
                  <a:pt x="4584" y="8406"/>
                  <a:pt x="4530" y="8460"/>
                  <a:pt x="446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3749040" y="1885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373" t="-8824" r="-1373" b="-8824"/>
          <a:stretch>
            <a:fillRect/>
          </a:stretch>
        </p:blipFill>
        <p:spPr>
          <a:xfrm>
            <a:off x="3875405" y="2000250"/>
            <a:ext cx="166370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4282830" y="1870710"/>
            <a:ext cx="37110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适用范围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282830" y="2194560"/>
            <a:ext cx="40539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仅适用于</a:t>
            </a:r>
            <a:r>
              <a:rPr sz="13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直角三角形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，直角三角形自带</a:t>
            </a:r>
            <a:r>
              <a:rPr lang="en-US" sz="13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</a:t>
            </a:r>
            <a:r>
              <a:rPr lang="zh-CN" altLang="en-US" sz="13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°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角相等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3749040" y="2597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5556" b="-5556"/>
          <a:stretch>
            <a:fillRect/>
          </a:stretch>
        </p:blipFill>
        <p:spPr>
          <a:xfrm>
            <a:off x="3887470" y="2712085"/>
            <a:ext cx="142875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282830" y="2583151"/>
            <a:ext cx="319325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判定条件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4282830" y="2907001"/>
            <a:ext cx="336470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只需</a:t>
            </a:r>
            <a:r>
              <a:rPr lang="zh-CN" sz="13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斜边</a:t>
            </a:r>
            <a:r>
              <a:rPr lang="en-US" altLang="zh-CN" sz="13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+</a:t>
            </a:r>
            <a:r>
              <a:rPr lang="zh-CN" altLang="en-US" sz="13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一直角边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对应相等即可判定全等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6"/>
            </p:custDataLst>
          </p:nvPr>
        </p:nvSpPr>
        <p:spPr>
          <a:xfrm>
            <a:off x="3749040" y="1104900"/>
            <a:ext cx="7871460" cy="666750"/>
          </a:xfrm>
          <a:custGeom>
            <a:avLst/>
            <a:gdLst>
              <a:gd name="sw" fmla="*/ 1 w 12395"/>
              <a:gd name="sh" fmla="*/ 1 h 1050"/>
              <a:gd name="mins" fmla="min sw sh"/>
              <a:gd name="dsw" fmla="+- 0 sw mins"/>
              <a:gd name="dsh" fmla="+- 0 sh mins"/>
              <a:gd name="p0x0" fmla="*/ 120 w 12395"/>
              <a:gd name="p0y0" fmla="*/ 0 h 1050"/>
              <a:gd name="p0x1" fmla="*/ 12275 w 12395"/>
              <a:gd name="p0y1" fmla="*/ 0 h 1050"/>
              <a:gd name="p0x2" fmla="*/ 12341 w 12395"/>
              <a:gd name="p0y2" fmla="*/ 0 h 1050"/>
              <a:gd name="p0x3" fmla="*/ 12395 w 12395"/>
              <a:gd name="p0y3" fmla="*/ 53 h 1050"/>
              <a:gd name="p0x4" fmla="*/ 12395 w 12395"/>
              <a:gd name="p0y4" fmla="*/ 120 h 1050"/>
              <a:gd name="p0x5" fmla="*/ 12395 w 12395"/>
              <a:gd name="p0y5" fmla="*/ 930 h 1050"/>
              <a:gd name="p0x6" fmla="*/ 12395 w 12395"/>
              <a:gd name="p0y6" fmla="*/ 996 h 1050"/>
              <a:gd name="p0x7" fmla="*/ 12341 w 12395"/>
              <a:gd name="p0y7" fmla="*/ 1050 h 1050"/>
              <a:gd name="p0x8" fmla="*/ 12275 w 12395"/>
              <a:gd name="p0y8" fmla="*/ 1050 h 1050"/>
              <a:gd name="p0x9" fmla="*/ 120 w 12395"/>
              <a:gd name="p0y9" fmla="*/ 1050 h 1050"/>
              <a:gd name="p0x10" fmla="*/ 53 w 12395"/>
              <a:gd name="p0y10" fmla="*/ 1050 h 1050"/>
              <a:gd name="p0x11" fmla="*/ 0 w 12395"/>
              <a:gd name="p0y11" fmla="*/ 996 h 1050"/>
              <a:gd name="p0x12" fmla="*/ 0 w 12395"/>
              <a:gd name="p0y12" fmla="*/ 930 h 1050"/>
              <a:gd name="p0x13" fmla="*/ 0 w 12395"/>
              <a:gd name="p0y13" fmla="*/ 120 h 1050"/>
              <a:gd name="p0x14" fmla="*/ 0 w 12395"/>
              <a:gd name="p0y14" fmla="*/ 53 h 1050"/>
              <a:gd name="p0x15" fmla="*/ 53 w 12395"/>
              <a:gd name="p0y15" fmla="*/ 0 h 1050"/>
              <a:gd name="p0x16" fmla="*/ 120 w 1239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7"/>
            </p:custDataLst>
          </p:nvPr>
        </p:nvSpPr>
        <p:spPr>
          <a:xfrm>
            <a:off x="3939930" y="1280160"/>
            <a:ext cx="671065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斜边和一直角边分别相等的两个直角三角形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</a:t>
            </a: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（简写为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HL</a:t>
            </a: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）</a:t>
            </a:r>
            <a:endParaRPr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3754120" y="3315335"/>
            <a:ext cx="7861300" cy="3156585"/>
          </a:xfrm>
          <a:custGeom>
            <a:avLst/>
            <a:gdLst>
              <a:gd name="sw" fmla="*/ 1 w 12380"/>
              <a:gd name="sh" fmla="*/ 1 h 4971"/>
              <a:gd name="mins" fmla="min sw sh"/>
              <a:gd name="dsw" fmla="+- 0 sw mins"/>
              <a:gd name="dsh" fmla="+- 0 sh mins"/>
              <a:gd name="p0x0" fmla="*/ 120 w 12380"/>
              <a:gd name="p0y0" fmla="*/ 0 h 4971"/>
              <a:gd name="p0x1" fmla="*/ 12260 w 12380"/>
              <a:gd name="p0y1" fmla="*/ 0 h 4971"/>
              <a:gd name="p0x2" fmla="*/ 12326 w 12380"/>
              <a:gd name="p0y2" fmla="*/ 0 h 4971"/>
              <a:gd name="p0x3" fmla="*/ 12380 w 12380"/>
              <a:gd name="p0y3" fmla="*/ 53 h 4971"/>
              <a:gd name="p0x4" fmla="*/ 12380 w 12380"/>
              <a:gd name="p0y4" fmla="*/ 120 h 4971"/>
              <a:gd name="p0x5" fmla="*/ 12380 w 12380"/>
              <a:gd name="p0y5" fmla="*/ 4851 h 4971"/>
              <a:gd name="p0x6" fmla="*/ 12380 w 12380"/>
              <a:gd name="p0y6" fmla="*/ 4917 h 4971"/>
              <a:gd name="p0x7" fmla="*/ 12326 w 12380"/>
              <a:gd name="p0y7" fmla="*/ 4971 h 4971"/>
              <a:gd name="p0x8" fmla="*/ 12260 w 12380"/>
              <a:gd name="p0y8" fmla="*/ 4971 h 4971"/>
              <a:gd name="p0x9" fmla="*/ 120 w 12380"/>
              <a:gd name="p0y9" fmla="*/ 4971 h 4971"/>
              <a:gd name="p0x10" fmla="*/ 53 w 12380"/>
              <a:gd name="p0y10" fmla="*/ 4971 h 4971"/>
              <a:gd name="p0x11" fmla="*/ 0 w 12380"/>
              <a:gd name="p0y11" fmla="*/ 4917 h 4971"/>
              <a:gd name="p0x12" fmla="*/ 0 w 12380"/>
              <a:gd name="p0y12" fmla="*/ 4851 h 4971"/>
              <a:gd name="p0x13" fmla="*/ 0 w 12380"/>
              <a:gd name="p0y13" fmla="*/ 120 h 4971"/>
              <a:gd name="p0x14" fmla="*/ 0 w 12380"/>
              <a:gd name="p0y14" fmla="*/ 53 h 4971"/>
              <a:gd name="p0x15" fmla="*/ 53 w 12380"/>
              <a:gd name="p0y15" fmla="*/ 0 h 4971"/>
              <a:gd name="p0x16" fmla="*/ 120 w 12380"/>
              <a:gd name="p0y16" fmla="*/ 0 h 49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3949455" y="3494665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例题示范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3949455" y="3944245"/>
            <a:ext cx="749684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在</a:t>
            </a:r>
            <a:r>
              <a:rPr lang="en-US"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Rt</a:t>
            </a:r>
            <a:r>
              <a:rPr lang="zh-CN" altLang="en-US"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ABC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lang="en-US"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Rt</a:t>
            </a:r>
            <a:r>
              <a:rPr lang="zh-CN" altLang="en-US"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BAD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中，若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AC ⊥ BC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BD ⊥ AD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，且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AC = BD</a:t>
            </a:r>
            <a:r>
              <a:rPr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，则可证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BC = AD</a:t>
            </a:r>
            <a:endParaRPr sz="150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判定方法总结与应用</a:t>
            </a:r>
            <a:endParaRPr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571500" y="2119630"/>
          <a:ext cx="11049000" cy="275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6515"/>
                <a:gridCol w="1420710"/>
                <a:gridCol w="7181774"/>
              </a:tblGrid>
              <a:tr h="46099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DF5E6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判定方法</a:t>
                      </a:r>
                      <a:endParaRPr sz="1800" b="1">
                        <a:solidFill>
                          <a:srgbClr val="FDF5E6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4513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DF5E6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缩写</a:t>
                      </a:r>
                      <a:endParaRPr sz="1800" b="1">
                        <a:solidFill>
                          <a:srgbClr val="FDF5E6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4513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DF5E6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对应条件</a:t>
                      </a:r>
                      <a:endParaRPr sz="1800" b="1">
                        <a:solidFill>
                          <a:srgbClr val="FDF5E6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4513"/>
                    </a:solidFill>
                  </a:tcPr>
                </a:tc>
              </a:tr>
              <a:tr h="45824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边边边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SSS</a:t>
                      </a:r>
                      <a:endParaRPr sz="1500" b="1">
                        <a:solidFill>
                          <a:srgbClr val="D4AF37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三边分别相等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45824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边角边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SAS</a:t>
                      </a:r>
                      <a:endParaRPr sz="1500" b="1">
                        <a:solidFill>
                          <a:srgbClr val="D4AF37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两边及其</a:t>
                      </a:r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夹角</a:t>
                      </a:r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分别相等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824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角边角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ASA</a:t>
                      </a:r>
                      <a:endParaRPr sz="1500" b="1">
                        <a:solidFill>
                          <a:srgbClr val="D4AF37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两角及其</a:t>
                      </a:r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夹边</a:t>
                      </a:r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分别相等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458242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角角边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AAS</a:t>
                      </a:r>
                      <a:endParaRPr sz="1500" b="1">
                        <a:solidFill>
                          <a:srgbClr val="D4AF37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两角及其中一角</a:t>
                      </a:r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对边</a:t>
                      </a:r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分别相等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839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斜边直角边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HL</a:t>
                      </a:r>
                      <a:endParaRPr sz="1500" b="1">
                        <a:solidFill>
                          <a:srgbClr val="D4AF37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直角三角形中</a:t>
                      </a:r>
                      <a:r>
                        <a:rPr sz="1500" b="1">
                          <a:solidFill>
                            <a:srgbClr val="D4AF37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斜边</a:t>
                      </a:r>
                      <a:r>
                        <a:rPr sz="1500" b="0">
                          <a:solidFill>
                            <a:srgbClr val="2B1F0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和一直角边分别相等</a:t>
                      </a:r>
                      <a:endParaRPr sz="1500" b="0">
                        <a:solidFill>
                          <a:srgbClr val="2B1F0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645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339987"/>
            <a:ext cx="34292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全等三角形的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五种判定方法</a:t>
            </a:r>
            <a:r>
              <a:rPr b="1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汇总</a:t>
            </a:r>
            <a:endParaRPr b="1"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5105400"/>
            <a:ext cx="5419725" cy="1366520"/>
          </a:xfrm>
          <a:custGeom>
            <a:avLst/>
            <a:gdLst>
              <a:gd name="sw" fmla="*/ 1 w 8535"/>
              <a:gd name="sh" fmla="*/ 1 h 2152"/>
              <a:gd name="mins" fmla="min sw sh"/>
              <a:gd name="dsw" fmla="+- 0 sw mins"/>
              <a:gd name="dsh" fmla="+- 0 sh mins"/>
              <a:gd name="p0x0" fmla="*/ 120 w 8535"/>
              <a:gd name="p0y0" fmla="*/ 0 h 2152"/>
              <a:gd name="p0x1" fmla="*/ 8415 w 8535"/>
              <a:gd name="p0y1" fmla="*/ 0 h 2152"/>
              <a:gd name="p0x2" fmla="*/ 8481 w 8535"/>
              <a:gd name="p0y2" fmla="*/ 0 h 2152"/>
              <a:gd name="p0x3" fmla="*/ 8535 w 8535"/>
              <a:gd name="p0y3" fmla="*/ 53 h 2152"/>
              <a:gd name="p0x4" fmla="*/ 8535 w 8535"/>
              <a:gd name="p0y4" fmla="*/ 120 h 2152"/>
              <a:gd name="p0x5" fmla="*/ 8535 w 8535"/>
              <a:gd name="p0y5" fmla="*/ 2032 h 2152"/>
              <a:gd name="p0x6" fmla="*/ 8535 w 8535"/>
              <a:gd name="p0y6" fmla="*/ 2098 h 2152"/>
              <a:gd name="p0x7" fmla="*/ 8481 w 8535"/>
              <a:gd name="p0y7" fmla="*/ 2152 h 2152"/>
              <a:gd name="p0x8" fmla="*/ 8415 w 8535"/>
              <a:gd name="p0y8" fmla="*/ 2152 h 2152"/>
              <a:gd name="p0x9" fmla="*/ 120 w 8535"/>
              <a:gd name="p0y9" fmla="*/ 2152 h 2152"/>
              <a:gd name="p0x10" fmla="*/ 53 w 8535"/>
              <a:gd name="p0y10" fmla="*/ 2152 h 2152"/>
              <a:gd name="p0x11" fmla="*/ 0 w 8535"/>
              <a:gd name="p0y11" fmla="*/ 2098 h 2152"/>
              <a:gd name="p0x12" fmla="*/ 0 w 8535"/>
              <a:gd name="p0y12" fmla="*/ 2032 h 2152"/>
              <a:gd name="p0x13" fmla="*/ 0 w 8535"/>
              <a:gd name="p0y13" fmla="*/ 120 h 2152"/>
              <a:gd name="p0x14" fmla="*/ 0 w 8535"/>
              <a:gd name="p0y14" fmla="*/ 53 h 2152"/>
              <a:gd name="p0x15" fmla="*/ 53 w 8535"/>
              <a:gd name="p0y15" fmla="*/ 0 h 2152"/>
              <a:gd name="p0x16" fmla="*/ 120 w 8535"/>
              <a:gd name="p0y16" fmla="*/ 0 h 21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5326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4099d7da-8ca4-11f1-a242-aa26548ec789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19" b="219"/>
          <a:stretch>
            <a:fillRect/>
          </a:stretch>
        </p:blipFill>
        <p:spPr>
          <a:xfrm>
            <a:off x="857250" y="541210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43025" y="5310730"/>
            <a:ext cx="4457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证明工具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343025" y="5683158"/>
            <a:ext cx="4511202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先证两个三角形全等，再利用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对应边相等、对应角相等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</a:t>
            </a:r>
            <a:endParaRPr lang="zh-CN" altLang="en-US"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性质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，证明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线段相等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角相等</a:t>
            </a:r>
            <a:endParaRPr sz="135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195695" y="5105400"/>
            <a:ext cx="5419725" cy="1366520"/>
          </a:xfrm>
          <a:custGeom>
            <a:avLst/>
            <a:gdLst>
              <a:gd name="sw" fmla="*/ 1 w 8535"/>
              <a:gd name="sh" fmla="*/ 1 h 2152"/>
              <a:gd name="mins" fmla="min sw sh"/>
              <a:gd name="dsw" fmla="+- 0 sw mins"/>
              <a:gd name="dsh" fmla="+- 0 sh mins"/>
              <a:gd name="p0x0" fmla="*/ 120 w 8535"/>
              <a:gd name="p0y0" fmla="*/ 0 h 2152"/>
              <a:gd name="p0x1" fmla="*/ 8415 w 8535"/>
              <a:gd name="p0y1" fmla="*/ 0 h 2152"/>
              <a:gd name="p0x2" fmla="*/ 8481 w 8535"/>
              <a:gd name="p0y2" fmla="*/ 0 h 2152"/>
              <a:gd name="p0x3" fmla="*/ 8535 w 8535"/>
              <a:gd name="p0y3" fmla="*/ 53 h 2152"/>
              <a:gd name="p0x4" fmla="*/ 8535 w 8535"/>
              <a:gd name="p0y4" fmla="*/ 120 h 2152"/>
              <a:gd name="p0x5" fmla="*/ 8535 w 8535"/>
              <a:gd name="p0y5" fmla="*/ 2032 h 2152"/>
              <a:gd name="p0x6" fmla="*/ 8535 w 8535"/>
              <a:gd name="p0y6" fmla="*/ 2098 h 2152"/>
              <a:gd name="p0x7" fmla="*/ 8481 w 8535"/>
              <a:gd name="p0y7" fmla="*/ 2152 h 2152"/>
              <a:gd name="p0x8" fmla="*/ 8415 w 8535"/>
              <a:gd name="p0y8" fmla="*/ 2152 h 2152"/>
              <a:gd name="p0x9" fmla="*/ 120 w 8535"/>
              <a:gd name="p0y9" fmla="*/ 2152 h 2152"/>
              <a:gd name="p0x10" fmla="*/ 53 w 8535"/>
              <a:gd name="p0y10" fmla="*/ 2152 h 2152"/>
              <a:gd name="p0x11" fmla="*/ 0 w 8535"/>
              <a:gd name="p0y11" fmla="*/ 2098 h 2152"/>
              <a:gd name="p0x12" fmla="*/ 0 w 8535"/>
              <a:gd name="p0y12" fmla="*/ 2032 h 2152"/>
              <a:gd name="p0x13" fmla="*/ 0 w 8535"/>
              <a:gd name="p0y13" fmla="*/ 120 h 2152"/>
              <a:gd name="p0x14" fmla="*/ 0 w 8535"/>
              <a:gd name="p0y14" fmla="*/ 53 h 2152"/>
              <a:gd name="p0x15" fmla="*/ 53 w 8535"/>
              <a:gd name="p0y15" fmla="*/ 0 h 2152"/>
              <a:gd name="p0x16" fmla="*/ 120 w 8535"/>
              <a:gd name="p0y16" fmla="*/ 0 h 21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6391275" y="5326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4099d93a-8ca4-11f1-a242-aa26548ec789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19" b="219"/>
          <a:stretch>
            <a:fillRect/>
          </a:stretch>
        </p:blipFill>
        <p:spPr>
          <a:xfrm>
            <a:off x="6477000" y="5412105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962775" y="5310730"/>
            <a:ext cx="4457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解题思路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6962775" y="5683158"/>
            <a:ext cx="445770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寻找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隐含条件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（如公共边、对顶角），选择恰当判定方法，推导所需结论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7109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文化归心</a:t>
            </a:r>
            <a:endParaRPr sz="4200" b="1" spc="84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4624388"/>
            <a:ext cx="51473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不以规矩，不成方圆。</a:t>
            </a:r>
            <a:endParaRPr sz="1500" spc="3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在尺规作图与角平分线中，体会数学的文化底蕴与实用价值</a:t>
            </a:r>
            <a:endParaRPr sz="1500" spc="3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6097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6287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6383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01453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D4AF37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D4AF37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角平分线的尺规作图</a:t>
            </a:r>
            <a:endParaRPr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e5d3fef-8ca4-11f1-8987-5ed2403de4e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68" r="1081"/>
          <a:stretch>
            <a:fillRect/>
          </a:stretch>
        </p:blipFill>
        <p:spPr>
          <a:xfrm>
            <a:off x="571500" y="1104910"/>
            <a:ext cx="291084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84" h="8460">
                <a:moveTo>
                  <a:pt x="120" y="0"/>
                </a:moveTo>
                <a:lnTo>
                  <a:pt x="4464" y="0"/>
                </a:lnTo>
                <a:cubicBezTo>
                  <a:pt x="4530" y="0"/>
                  <a:pt x="4584" y="54"/>
                  <a:pt x="4584" y="120"/>
                </a:cubicBezTo>
                <a:lnTo>
                  <a:pt x="4584" y="8340"/>
                </a:lnTo>
                <a:cubicBezTo>
                  <a:pt x="4584" y="8406"/>
                  <a:pt x="4530" y="8460"/>
                  <a:pt x="446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749430" y="1089660"/>
            <a:ext cx="5143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不以规矩，不能成方圆。圆规与直尺，自古便是几何作图的根基</a:t>
            </a:r>
            <a:endParaRPr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3749430" y="6187468"/>
            <a:ext cx="63115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东晋画家顾恺之论画</a:t>
            </a:r>
            <a:r>
              <a:rPr lang="en-US" altLang="zh-CN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3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迁想妙得</a:t>
            </a:r>
            <a:r>
              <a:rPr 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"——</a:t>
            </a:r>
            <a:r>
              <a:rPr lang="zh-CN" altLang="en-US" sz="135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从抽象几何原理，得出精确图形，妙在思理</a:t>
            </a:r>
            <a:endParaRPr lang="zh-CN" altLang="en-US" sz="135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3754120" y="1497965"/>
            <a:ext cx="7861300" cy="1247775"/>
          </a:xfrm>
          <a:custGeom>
            <a:avLst/>
            <a:gdLst>
              <a:gd name="sw" fmla="*/ 1 w 12380"/>
              <a:gd name="sh" fmla="*/ 1 h 1965"/>
              <a:gd name="mins" fmla="min sw sh"/>
              <a:gd name="dsw" fmla="+- 0 sw mins"/>
              <a:gd name="dsh" fmla="+- 0 sh mins"/>
              <a:gd name="p0x0" fmla="*/ 120 w 12380"/>
              <a:gd name="p0y0" fmla="*/ 0 h 1965"/>
              <a:gd name="p0x1" fmla="*/ 12260 w 12380"/>
              <a:gd name="p0y1" fmla="*/ 0 h 1965"/>
              <a:gd name="p0x2" fmla="*/ 12326 w 12380"/>
              <a:gd name="p0y2" fmla="*/ 0 h 1965"/>
              <a:gd name="p0x3" fmla="*/ 12380 w 12380"/>
              <a:gd name="p0y3" fmla="*/ 53 h 1965"/>
              <a:gd name="p0x4" fmla="*/ 12380 w 12380"/>
              <a:gd name="p0y4" fmla="*/ 120 h 1965"/>
              <a:gd name="p0x5" fmla="*/ 12380 w 12380"/>
              <a:gd name="p0y5" fmla="*/ 1845 h 1965"/>
              <a:gd name="p0x6" fmla="*/ 12380 w 12380"/>
              <a:gd name="p0y6" fmla="*/ 1911 h 1965"/>
              <a:gd name="p0x7" fmla="*/ 12326 w 12380"/>
              <a:gd name="p0y7" fmla="*/ 1965 h 1965"/>
              <a:gd name="p0x8" fmla="*/ 12260 w 12380"/>
              <a:gd name="p0y8" fmla="*/ 1965 h 1965"/>
              <a:gd name="p0x9" fmla="*/ 120 w 12380"/>
              <a:gd name="p0y9" fmla="*/ 1965 h 1965"/>
              <a:gd name="p0x10" fmla="*/ 53 w 12380"/>
              <a:gd name="p0y10" fmla="*/ 1965 h 1965"/>
              <a:gd name="p0x11" fmla="*/ 0 w 12380"/>
              <a:gd name="p0y11" fmla="*/ 1911 h 1965"/>
              <a:gd name="p0x12" fmla="*/ 0 w 12380"/>
              <a:gd name="p0y12" fmla="*/ 1845 h 1965"/>
              <a:gd name="p0x13" fmla="*/ 0 w 12380"/>
              <a:gd name="p0y13" fmla="*/ 120 h 1965"/>
              <a:gd name="p0x14" fmla="*/ 0 w 12380"/>
              <a:gd name="p0y14" fmla="*/ 53 h 1965"/>
              <a:gd name="p0x15" fmla="*/ 53 w 12380"/>
              <a:gd name="p0y15" fmla="*/ 0 h 1965"/>
              <a:gd name="p0x16" fmla="*/ 120 w 12380"/>
              <a:gd name="p0y16" fmla="*/ 0 h 19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949455" y="1677324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作一个角等于已知角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3949065" y="210248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949455" y="2231679"/>
            <a:ext cx="74710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其原理正是</a:t>
            </a:r>
            <a:r>
              <a:rPr lang="en-US" altLang="zh-CN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SSS</a:t>
            </a:r>
            <a:r>
              <a:rPr 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全等判定</a:t>
            </a:r>
            <a:endParaRPr lang="zh-CN" altLang="en-US" sz="150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3754120" y="2869565"/>
            <a:ext cx="7861300" cy="3213735"/>
          </a:xfrm>
          <a:custGeom>
            <a:avLst/>
            <a:gdLst>
              <a:gd name="sw" fmla="*/ 1 w 12380"/>
              <a:gd name="sh" fmla="*/ 1 h 5061"/>
              <a:gd name="mins" fmla="min sw sh"/>
              <a:gd name="dsw" fmla="+- 0 sw mins"/>
              <a:gd name="dsh" fmla="+- 0 sh mins"/>
              <a:gd name="p0x0" fmla="*/ 120 w 12380"/>
              <a:gd name="p0y0" fmla="*/ 0 h 5061"/>
              <a:gd name="p0x1" fmla="*/ 12260 w 12380"/>
              <a:gd name="p0y1" fmla="*/ 0 h 5061"/>
              <a:gd name="p0x2" fmla="*/ 12326 w 12380"/>
              <a:gd name="p0y2" fmla="*/ 0 h 5061"/>
              <a:gd name="p0x3" fmla="*/ 12380 w 12380"/>
              <a:gd name="p0y3" fmla="*/ 53 h 5061"/>
              <a:gd name="p0x4" fmla="*/ 12380 w 12380"/>
              <a:gd name="p0y4" fmla="*/ 120 h 5061"/>
              <a:gd name="p0x5" fmla="*/ 12380 w 12380"/>
              <a:gd name="p0y5" fmla="*/ 4941 h 5061"/>
              <a:gd name="p0x6" fmla="*/ 12380 w 12380"/>
              <a:gd name="p0y6" fmla="*/ 5007 h 5061"/>
              <a:gd name="p0x7" fmla="*/ 12326 w 12380"/>
              <a:gd name="p0y7" fmla="*/ 5061 h 5061"/>
              <a:gd name="p0x8" fmla="*/ 12260 w 12380"/>
              <a:gd name="p0y8" fmla="*/ 5061 h 5061"/>
              <a:gd name="p0x9" fmla="*/ 120 w 12380"/>
              <a:gd name="p0y9" fmla="*/ 5061 h 5061"/>
              <a:gd name="p0x10" fmla="*/ 53 w 12380"/>
              <a:gd name="p0y10" fmla="*/ 5061 h 5061"/>
              <a:gd name="p0x11" fmla="*/ 0 w 12380"/>
              <a:gd name="p0y11" fmla="*/ 5007 h 5061"/>
              <a:gd name="p0x12" fmla="*/ 0 w 12380"/>
              <a:gd name="p0y12" fmla="*/ 4941 h 5061"/>
              <a:gd name="p0x13" fmla="*/ 0 w 12380"/>
              <a:gd name="p0y13" fmla="*/ 120 h 5061"/>
              <a:gd name="p0x14" fmla="*/ 0 w 12380"/>
              <a:gd name="p0y14" fmla="*/ 53 h 5061"/>
              <a:gd name="p0x15" fmla="*/ 53 w 12380"/>
              <a:gd name="p0y15" fmla="*/ 0 h 5061"/>
              <a:gd name="p0x16" fmla="*/ 120 w 12380"/>
              <a:gd name="p0y16" fmla="*/ 0 h 50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3949455" y="3048924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角平分线的尺规作法（基于</a:t>
            </a:r>
            <a:r>
              <a:rPr lang="en-US" altLang="zh-CN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SSS </a:t>
            </a: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原理）</a:t>
            </a:r>
            <a:endParaRPr lang="zh-CN" altLang="en-US"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949065" y="3473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004443" y="3546186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950"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520955" y="3549920"/>
            <a:ext cx="377711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以角的顶点</a:t>
            </a:r>
            <a:r>
              <a:rPr lang="en-US" altLang="zh-CN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O </a:t>
            </a:r>
            <a:r>
              <a:rPr lang="zh-CN" altLang="en-US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为圆心，任意长为半径作弧</a:t>
            </a:r>
            <a:endParaRPr lang="zh-CN" altLang="en-US"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4520955" y="3914794"/>
            <a:ext cx="17210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分别交两边于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M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N</a:t>
            </a:r>
            <a:endParaRPr sz="135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3949065" y="4316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004443" y="4388853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950"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520955" y="4392587"/>
            <a:ext cx="240469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分别以</a:t>
            </a:r>
            <a:r>
              <a:rPr lang="en-US" altLang="zh-CN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M、N</a:t>
            </a:r>
            <a:r>
              <a:rPr lang="en-US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为圆心作弧</a:t>
            </a:r>
            <a:endParaRPr lang="zh-CN" altLang="en-US"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520955" y="4757461"/>
            <a:ext cx="41924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大于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½MN</a:t>
            </a:r>
            <a:r>
              <a:rPr 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的长为半径，两弧在角内部相交于点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C</a:t>
            </a:r>
            <a:endParaRPr sz="135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3949065" y="51587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4004443" y="523152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950"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4520955" y="5235254"/>
            <a:ext cx="113236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作射线</a:t>
            </a:r>
            <a:r>
              <a:rPr lang="en-US" altLang="zh-CN"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OC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4520955" y="5600128"/>
            <a:ext cx="68995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OC</a:t>
            </a:r>
            <a:r>
              <a:rPr 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即为角平分线</a:t>
            </a:r>
            <a:endParaRPr lang="zh-CN" altLang="en-US"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角平分线的性质与判定</a:t>
            </a:r>
            <a:endParaRPr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09156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66111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距离相等，</a:t>
            </a:r>
            <a:r>
              <a:rPr sz="21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双向互证</a:t>
            </a:r>
            <a:endParaRPr sz="2100"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26285"/>
            <a:ext cx="5457825" cy="3037205"/>
          </a:xfrm>
          <a:custGeom>
            <a:avLst/>
            <a:gdLst>
              <a:gd name="sw" fmla="*/ 1 w 8595"/>
              <a:gd name="sh" fmla="*/ 1 h 4783"/>
              <a:gd name="mins" fmla="min sw sh"/>
              <a:gd name="dsw" fmla="+- 0 sw mins"/>
              <a:gd name="dsh" fmla="+- 0 sh mins"/>
              <a:gd name="p0x0" fmla="*/ 120 w 8595"/>
              <a:gd name="p0y0" fmla="*/ 0 h 4783"/>
              <a:gd name="p0x1" fmla="*/ 8475 w 8595"/>
              <a:gd name="p0y1" fmla="*/ 0 h 4783"/>
              <a:gd name="p0x2" fmla="*/ 8541 w 8595"/>
              <a:gd name="p0y2" fmla="*/ 0 h 4783"/>
              <a:gd name="p0x3" fmla="*/ 8595 w 8595"/>
              <a:gd name="p0y3" fmla="*/ 53 h 4783"/>
              <a:gd name="p0x4" fmla="*/ 8595 w 8595"/>
              <a:gd name="p0y4" fmla="*/ 120 h 4783"/>
              <a:gd name="p0x5" fmla="*/ 8595 w 8595"/>
              <a:gd name="p0y5" fmla="*/ 4663 h 4783"/>
              <a:gd name="p0x6" fmla="*/ 8595 w 8595"/>
              <a:gd name="p0y6" fmla="*/ 4730 h 4783"/>
              <a:gd name="p0x7" fmla="*/ 8541 w 8595"/>
              <a:gd name="p0y7" fmla="*/ 4783 h 4783"/>
              <a:gd name="p0x8" fmla="*/ 8475 w 8595"/>
              <a:gd name="p0y8" fmla="*/ 4783 h 4783"/>
              <a:gd name="p0x9" fmla="*/ 120 w 8595"/>
              <a:gd name="p0y9" fmla="*/ 4783 h 4783"/>
              <a:gd name="p0x10" fmla="*/ 53 w 8595"/>
              <a:gd name="p0y10" fmla="*/ 4783 h 4783"/>
              <a:gd name="p0x11" fmla="*/ 0 w 8595"/>
              <a:gd name="p0y11" fmla="*/ 4730 h 4783"/>
              <a:gd name="p0x12" fmla="*/ 0 w 8595"/>
              <a:gd name="p0y12" fmla="*/ 4663 h 4783"/>
              <a:gd name="p0x13" fmla="*/ 0 w 8595"/>
              <a:gd name="p0y13" fmla="*/ 120 h 4783"/>
              <a:gd name="p0x14" fmla="*/ 0 w 8595"/>
              <a:gd name="p0y14" fmla="*/ 53 h 4783"/>
              <a:gd name="p0x15" fmla="*/ 53 w 8595"/>
              <a:gd name="p0y15" fmla="*/ 0 h 4783"/>
              <a:gd name="p0x16" fmla="*/ 120 w 859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 w="9525" cmpd="sng">
            <a:solidFill>
              <a:srgbClr val="8B4513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362228"/>
            <a:ext cx="5067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</a:rPr>
              <a:t>性质定理</a:t>
            </a:r>
            <a:endParaRPr sz="2100" b="1" spc="42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825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4259" t="-12407" r="-4259" b="-12407"/>
          <a:stretch>
            <a:fillRect/>
          </a:stretch>
        </p:blipFill>
        <p:spPr>
          <a:xfrm>
            <a:off x="849630" y="2887980"/>
            <a:ext cx="186055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228725" y="2811809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核心命题</a:t>
            </a:r>
            <a:endParaRPr sz="1500" b="1" spc="30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228725" y="3087081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</a:rPr>
              <a:t>角的平分线上的点，到角两边的距离相等</a:t>
            </a:r>
            <a:endParaRPr sz="1350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3492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7895" t="-6167" r="-7895" b="-6167"/>
          <a:stretch>
            <a:fillRect/>
          </a:stretch>
        </p:blipFill>
        <p:spPr>
          <a:xfrm>
            <a:off x="838200" y="3554730"/>
            <a:ext cx="209550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228725" y="3478559"/>
            <a:ext cx="9677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证明方法</a:t>
            </a:r>
            <a:endParaRPr sz="1500" b="1" spc="30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228725" y="3753831"/>
            <a:ext cx="109426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AAS </a:t>
            </a:r>
            <a:r>
              <a:rPr lang="zh-CN" sz="135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证全等</a:t>
            </a:r>
            <a:endParaRPr lang="zh-CN" sz="1350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71525" y="41592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259" t="-90417" r="-4259" b="-90417"/>
          <a:stretch>
            <a:fillRect/>
          </a:stretch>
        </p:blipFill>
        <p:spPr>
          <a:xfrm>
            <a:off x="849630" y="4221480"/>
            <a:ext cx="186055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1228725" y="4145309"/>
            <a:ext cx="229663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</a:rPr>
              <a:t>符号表达</a:t>
            </a:r>
            <a:endParaRPr sz="1500" b="1" spc="30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1228725" y="4420581"/>
            <a:ext cx="263953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OPD ≌ </a:t>
            </a:r>
            <a:r>
              <a:rPr lang="zh-CN" altLang="en-US" sz="135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△</a:t>
            </a:r>
            <a:r>
              <a:rPr lang="en-US" altLang="zh-CN" sz="1350">
                <a:solidFill>
                  <a:srgbClr val="2B23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OPE ⇒ PD = PE</a:t>
            </a:r>
            <a:endParaRPr lang="en-US" altLang="zh-CN" sz="1350">
              <a:solidFill>
                <a:srgbClr val="2B23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6157595" y="2026285"/>
            <a:ext cx="5457825" cy="3037205"/>
          </a:xfrm>
          <a:custGeom>
            <a:avLst/>
            <a:gdLst>
              <a:gd name="sw" fmla="*/ 1 w 8595"/>
              <a:gd name="sh" fmla="*/ 1 h 4783"/>
              <a:gd name="mins" fmla="min sw sh"/>
              <a:gd name="dsw" fmla="+- 0 sw mins"/>
              <a:gd name="dsh" fmla="+- 0 sh mins"/>
              <a:gd name="p0x0" fmla="*/ 120 w 8595"/>
              <a:gd name="p0y0" fmla="*/ 0 h 4783"/>
              <a:gd name="p0x1" fmla="*/ 8475 w 8595"/>
              <a:gd name="p0y1" fmla="*/ 0 h 4783"/>
              <a:gd name="p0x2" fmla="*/ 8541 w 8595"/>
              <a:gd name="p0y2" fmla="*/ 0 h 4783"/>
              <a:gd name="p0x3" fmla="*/ 8595 w 8595"/>
              <a:gd name="p0y3" fmla="*/ 53 h 4783"/>
              <a:gd name="p0x4" fmla="*/ 8595 w 8595"/>
              <a:gd name="p0y4" fmla="*/ 120 h 4783"/>
              <a:gd name="p0x5" fmla="*/ 8595 w 8595"/>
              <a:gd name="p0y5" fmla="*/ 4663 h 4783"/>
              <a:gd name="p0x6" fmla="*/ 8595 w 8595"/>
              <a:gd name="p0y6" fmla="*/ 4730 h 4783"/>
              <a:gd name="p0x7" fmla="*/ 8541 w 8595"/>
              <a:gd name="p0y7" fmla="*/ 4783 h 4783"/>
              <a:gd name="p0x8" fmla="*/ 8475 w 8595"/>
              <a:gd name="p0y8" fmla="*/ 4783 h 4783"/>
              <a:gd name="p0x9" fmla="*/ 120 w 8595"/>
              <a:gd name="p0y9" fmla="*/ 4783 h 4783"/>
              <a:gd name="p0x10" fmla="*/ 53 w 8595"/>
              <a:gd name="p0y10" fmla="*/ 4783 h 4783"/>
              <a:gd name="p0x11" fmla="*/ 0 w 8595"/>
              <a:gd name="p0y11" fmla="*/ 4730 h 4783"/>
              <a:gd name="p0x12" fmla="*/ 0 w 8595"/>
              <a:gd name="p0y12" fmla="*/ 4663 h 4783"/>
              <a:gd name="p0x13" fmla="*/ 0 w 8595"/>
              <a:gd name="p0y13" fmla="*/ 120 h 4783"/>
              <a:gd name="p0x14" fmla="*/ 0 w 8595"/>
              <a:gd name="p0y14" fmla="*/ 53 h 4783"/>
              <a:gd name="p0x15" fmla="*/ 53 w 8595"/>
              <a:gd name="p0y15" fmla="*/ 0 h 4783"/>
              <a:gd name="p0x16" fmla="*/ 120 w 8595"/>
              <a:gd name="p0y16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6353175" y="2362228"/>
            <a:ext cx="5067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判定定理（逆定理）</a:t>
            </a:r>
            <a:endParaRPr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6353175" y="2825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419850" y="2887980"/>
            <a:ext cx="209550" cy="2139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6810375" y="2811809"/>
            <a:ext cx="39434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核心命题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6810375" y="3087081"/>
            <a:ext cx="4286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角的内部，到角两边距离相等的点，在角的平分线上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6353175" y="3492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419850" y="3554730"/>
            <a:ext cx="209550" cy="2139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6810375" y="3478559"/>
            <a:ext cx="9677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证明方法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6810375" y="3753831"/>
            <a:ext cx="97371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HL </a:t>
            </a:r>
            <a:r>
              <a:rPr 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证全等</a:t>
            </a:r>
            <a:endParaRPr lang="zh-CN"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8"/>
            </p:custDataLst>
          </p:nvPr>
        </p:nvSpPr>
        <p:spPr>
          <a:xfrm>
            <a:off x="6353175" y="41592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6405245" y="4221480"/>
            <a:ext cx="238125" cy="2139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2"/>
            </p:custDataLst>
          </p:nvPr>
        </p:nvSpPr>
        <p:spPr>
          <a:xfrm>
            <a:off x="6810375" y="4145309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符号表达</a:t>
            </a:r>
            <a:endParaRPr sz="1500" b="1" spc="30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3"/>
            </p:custDataLst>
          </p:nvPr>
        </p:nvSpPr>
        <p:spPr>
          <a:xfrm>
            <a:off x="6810375" y="4420581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两直角三角形斜边、直角边对应相等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4"/>
            </p:custDataLst>
          </p:nvPr>
        </p:nvSpPr>
        <p:spPr>
          <a:xfrm>
            <a:off x="571500" y="5577205"/>
            <a:ext cx="11049000" cy="619125"/>
          </a:xfrm>
          <a:custGeom>
            <a:avLst/>
            <a:gdLst>
              <a:gd name="sw" fmla="*/ 1 w 17400"/>
              <a:gd name="sh" fmla="*/ 1 h 975"/>
              <a:gd name="mins" fmla="min sw sh"/>
              <a:gd name="dsw" fmla="+- 0 sw mins"/>
              <a:gd name="dsh" fmla="+- 0 sh mins"/>
              <a:gd name="p0x0" fmla="*/ 120 w 17400"/>
              <a:gd name="p0y0" fmla="*/ 0 h 975"/>
              <a:gd name="p0x1" fmla="*/ 17280 w 17400"/>
              <a:gd name="p0y1" fmla="*/ 0 h 975"/>
              <a:gd name="p0x2" fmla="*/ 17346 w 17400"/>
              <a:gd name="p0y2" fmla="*/ 0 h 975"/>
              <a:gd name="p0x3" fmla="*/ 17400 w 17400"/>
              <a:gd name="p0y3" fmla="*/ 53 h 975"/>
              <a:gd name="p0x4" fmla="*/ 17400 w 17400"/>
              <a:gd name="p0y4" fmla="*/ 120 h 975"/>
              <a:gd name="p0x5" fmla="*/ 17400 w 17400"/>
              <a:gd name="p0y5" fmla="*/ 855 h 975"/>
              <a:gd name="p0x6" fmla="*/ 17400 w 17400"/>
              <a:gd name="p0y6" fmla="*/ 921 h 975"/>
              <a:gd name="p0x7" fmla="*/ 17346 w 17400"/>
              <a:gd name="p0y7" fmla="*/ 975 h 975"/>
              <a:gd name="p0x8" fmla="*/ 17280 w 17400"/>
              <a:gd name="p0y8" fmla="*/ 975 h 975"/>
              <a:gd name="p0x9" fmla="*/ 120 w 17400"/>
              <a:gd name="p0y9" fmla="*/ 975 h 975"/>
              <a:gd name="p0x10" fmla="*/ 53 w 17400"/>
              <a:gd name="p0y10" fmla="*/ 975 h 975"/>
              <a:gd name="p0x11" fmla="*/ 0 w 17400"/>
              <a:gd name="p0y11" fmla="*/ 921 h 975"/>
              <a:gd name="p0x12" fmla="*/ 0 w 17400"/>
              <a:gd name="p0y12" fmla="*/ 855 h 975"/>
              <a:gd name="p0x13" fmla="*/ 0 w 17400"/>
              <a:gd name="p0y13" fmla="*/ 120 h 975"/>
              <a:gd name="p0x14" fmla="*/ 0 w 17400"/>
              <a:gd name="p0y14" fmla="*/ 53 h 975"/>
              <a:gd name="p0x15" fmla="*/ 53 w 17400"/>
              <a:gd name="p0y15" fmla="*/ 0 h 975"/>
              <a:gd name="p0x16" fmla="*/ 120 w 17400"/>
              <a:gd name="p0y16" fmla="*/ 0 h 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762000" y="5753919"/>
            <a:ext cx="895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性质与判定互为</a:t>
            </a:r>
            <a:r>
              <a:rPr sz="15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逆命题</a:t>
            </a:r>
            <a:r>
              <a:rPr sz="1500"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，两者皆成立；角平分线（顶点除外）可看作到角两边距离相等的所有点的</a:t>
            </a:r>
            <a:r>
              <a:rPr sz="1500"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集合</a:t>
            </a:r>
            <a:endParaRPr sz="1500" b="1">
              <a:solidFill>
                <a:srgbClr val="D4AF37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6"/>
            </p:custDataLst>
          </p:nvPr>
        </p:nvSpPr>
        <p:spPr>
          <a:xfrm>
            <a:off x="5886450" y="3219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  <a:effectLst>
            <a:outerShdw blurRad="171450" dist="38100" dir="5399999" algn="ctr" rotWithShape="0">
              <a:srgbClr val="8B4513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47"/>
            </p:custDataLst>
          </p:nvPr>
        </p:nvSpPr>
        <p:spPr>
          <a:xfrm>
            <a:off x="5961380" y="3302635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1A1508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500" b="1" spc="75">
              <a:solidFill>
                <a:srgbClr val="1A150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尺规巧思，数理传薪</a:t>
            </a:r>
            <a:endParaRPr sz="3000" b="1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c1abb9f-8ca4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68" r="1081"/>
          <a:stretch>
            <a:fillRect/>
          </a:stretch>
        </p:blipFill>
        <p:spPr>
          <a:xfrm>
            <a:off x="571500" y="1104910"/>
            <a:ext cx="291084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84" h="8460">
                <a:moveTo>
                  <a:pt x="120" y="0"/>
                </a:moveTo>
                <a:lnTo>
                  <a:pt x="4464" y="0"/>
                </a:lnTo>
                <a:cubicBezTo>
                  <a:pt x="4530" y="0"/>
                  <a:pt x="4584" y="54"/>
                  <a:pt x="4584" y="120"/>
                </a:cubicBezTo>
                <a:lnTo>
                  <a:pt x="4584" y="8340"/>
                </a:lnTo>
                <a:cubicBezTo>
                  <a:pt x="4584" y="8406"/>
                  <a:pt x="4530" y="8460"/>
                  <a:pt x="446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754120" y="1109345"/>
            <a:ext cx="7861300" cy="4135755"/>
          </a:xfrm>
          <a:custGeom>
            <a:avLst/>
            <a:gdLst>
              <a:gd name="sw" fmla="*/ 1 w 12380"/>
              <a:gd name="sh" fmla="*/ 1 h 6513"/>
              <a:gd name="mins" fmla="min sw sh"/>
              <a:gd name="dsw" fmla="+- 0 sw mins"/>
              <a:gd name="dsh" fmla="+- 0 sh mins"/>
              <a:gd name="p0x0" fmla="*/ 120 w 12380"/>
              <a:gd name="p0y0" fmla="*/ 0 h 6513"/>
              <a:gd name="p0x1" fmla="*/ 12260 w 12380"/>
              <a:gd name="p0y1" fmla="*/ 0 h 6513"/>
              <a:gd name="p0x2" fmla="*/ 12326 w 12380"/>
              <a:gd name="p0y2" fmla="*/ 0 h 6513"/>
              <a:gd name="p0x3" fmla="*/ 12380 w 12380"/>
              <a:gd name="p0y3" fmla="*/ 53 h 6513"/>
              <a:gd name="p0x4" fmla="*/ 12380 w 12380"/>
              <a:gd name="p0y4" fmla="*/ 120 h 6513"/>
              <a:gd name="p0x5" fmla="*/ 12380 w 12380"/>
              <a:gd name="p0y5" fmla="*/ 6393 h 6513"/>
              <a:gd name="p0x6" fmla="*/ 12380 w 12380"/>
              <a:gd name="p0y6" fmla="*/ 6459 h 6513"/>
              <a:gd name="p0x7" fmla="*/ 12326 w 12380"/>
              <a:gd name="p0y7" fmla="*/ 6513 h 6513"/>
              <a:gd name="p0x8" fmla="*/ 12260 w 12380"/>
              <a:gd name="p0y8" fmla="*/ 6513 h 6513"/>
              <a:gd name="p0x9" fmla="*/ 120 w 12380"/>
              <a:gd name="p0y9" fmla="*/ 6513 h 6513"/>
              <a:gd name="p0x10" fmla="*/ 53 w 12380"/>
              <a:gd name="p0y10" fmla="*/ 6513 h 6513"/>
              <a:gd name="p0x11" fmla="*/ 0 w 12380"/>
              <a:gd name="p0y11" fmla="*/ 6459 h 6513"/>
              <a:gd name="p0x12" fmla="*/ 0 w 12380"/>
              <a:gd name="p0y12" fmla="*/ 6393 h 6513"/>
              <a:gd name="p0x13" fmla="*/ 0 w 12380"/>
              <a:gd name="p0y13" fmla="*/ 120 h 6513"/>
              <a:gd name="p0x14" fmla="*/ 0 w 12380"/>
              <a:gd name="p0y14" fmla="*/ 53 h 6513"/>
              <a:gd name="p0x15" fmla="*/ 53 w 12380"/>
              <a:gd name="p0y15" fmla="*/ 0 h 6513"/>
              <a:gd name="p0x16" fmla="*/ 120 w 12380"/>
              <a:gd name="p0y16" fmla="*/ 0 h 651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194"/>
            </a:solidFill>
            <a:prstDash val="solid"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949455" y="1288732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刘徽注经</a:t>
            </a:r>
            <a:r>
              <a:rPr lang="en-US" altLang="zh-CN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b="1" spc="42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尺规证理</a:t>
            </a:r>
            <a:endParaRPr lang="zh-CN" altLang="en-US" sz="2100" b="1" spc="42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949065" y="19050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5c1abc1e-8ca4-11f1-a875-fe5bd89252b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57" t="-211" r="157" b="211"/>
          <a:stretch>
            <a:fillRect/>
          </a:stretch>
        </p:blipFill>
        <p:spPr>
          <a:xfrm>
            <a:off x="4034790" y="199072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482855" y="1890284"/>
            <a:ext cx="693762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逻辑证明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482855" y="2214134"/>
            <a:ext cx="694395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魏晋数学家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刘徽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在《九章算术注》中，大量运用尺规作图原理，对经典问题逐一给出严谨的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逻辑证明</a:t>
            </a:r>
            <a:endParaRPr sz="1350" b="1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949065" y="3082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5c1abc45-8ca4-11f1-a875-fe5bd89252b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57" t="-140" r="157" b="140"/>
          <a:stretch>
            <a:fillRect/>
          </a:stretch>
        </p:blipFill>
        <p:spPr>
          <a:xfrm>
            <a:off x="4034790" y="316865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482855" y="3068031"/>
            <a:ext cx="693762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尺规基础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482855" y="3391881"/>
            <a:ext cx="693762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从已知三边作三角形，到给定两边夹角作三角形，再到作一个角的平分线</a:t>
            </a:r>
            <a:r>
              <a:rPr lang="en-US" altLang="zh-CN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这些尺规作图都建立在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全等三角形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的坚实基础上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3949065" y="4260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1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5c1abdd8-8ca4-11f1-a875-fe5bd89252b3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157" t="-71" r="157" b="71"/>
          <a:stretch>
            <a:fillRect/>
          </a:stretch>
        </p:blipFill>
        <p:spPr>
          <a:xfrm>
            <a:off x="4034790" y="434657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4482855" y="4245788"/>
            <a:ext cx="693762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公理化根基</a:t>
            </a:r>
            <a:endParaRPr b="1" spc="36">
              <a:solidFill>
                <a:srgbClr val="2B1F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4482855" y="4569638"/>
            <a:ext cx="72011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全等三角形的学习，不只是掌握几个判定定理，更是为后续几何学习打下</a:t>
            </a:r>
            <a:r>
              <a:rPr sz="1350" b="1">
                <a:solidFill>
                  <a:srgbClr val="2B1F0A"/>
                </a:solidFill>
                <a:latin typeface="汉仪正圆-45W" panose="00020600040101010101" charset="-122"/>
                <a:ea typeface="汉仪正圆-45W" panose="00020600040101010101" charset="-122"/>
              </a:rPr>
              <a:t>公理化思维</a:t>
            </a:r>
            <a:r>
              <a:rPr sz="135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的根基</a:t>
            </a:r>
            <a:endParaRPr sz="135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3749040" y="5364480"/>
            <a:ext cx="7871460" cy="1112520"/>
          </a:xfrm>
          <a:custGeom>
            <a:avLst/>
            <a:gdLst>
              <a:gd name="sw" fmla="*/ 1 w 12395"/>
              <a:gd name="sh" fmla="*/ 1 h 1751"/>
              <a:gd name="mins" fmla="min sw sh"/>
              <a:gd name="dsw" fmla="+- 0 sw mins"/>
              <a:gd name="dsh" fmla="+- 0 sh mins"/>
              <a:gd name="p0x0" fmla="*/ 120 w 12395"/>
              <a:gd name="p0y0" fmla="*/ 0 h 1751"/>
              <a:gd name="p0x1" fmla="*/ 12275 w 12395"/>
              <a:gd name="p0y1" fmla="*/ 0 h 1751"/>
              <a:gd name="p0x2" fmla="*/ 12341 w 12395"/>
              <a:gd name="p0y2" fmla="*/ 0 h 1751"/>
              <a:gd name="p0x3" fmla="*/ 12395 w 12395"/>
              <a:gd name="p0y3" fmla="*/ 53 h 1751"/>
              <a:gd name="p0x4" fmla="*/ 12395 w 12395"/>
              <a:gd name="p0y4" fmla="*/ 120 h 1751"/>
              <a:gd name="p0x5" fmla="*/ 12395 w 12395"/>
              <a:gd name="p0y5" fmla="*/ 1631 h 1751"/>
              <a:gd name="p0x6" fmla="*/ 12395 w 12395"/>
              <a:gd name="p0y6" fmla="*/ 1698 h 1751"/>
              <a:gd name="p0x7" fmla="*/ 12341 w 12395"/>
              <a:gd name="p0y7" fmla="*/ 1751 h 1751"/>
              <a:gd name="p0x8" fmla="*/ 12275 w 12395"/>
              <a:gd name="p0y8" fmla="*/ 1751 h 1751"/>
              <a:gd name="p0x9" fmla="*/ 120 w 12395"/>
              <a:gd name="p0y9" fmla="*/ 1751 h 1751"/>
              <a:gd name="p0x10" fmla="*/ 53 w 12395"/>
              <a:gd name="p0y10" fmla="*/ 1751 h 1751"/>
              <a:gd name="p0x11" fmla="*/ 0 w 12395"/>
              <a:gd name="p0y11" fmla="*/ 1698 h 1751"/>
              <a:gd name="p0x12" fmla="*/ 0 w 12395"/>
              <a:gd name="p0y12" fmla="*/ 1631 h 1751"/>
              <a:gd name="p0x13" fmla="*/ 0 w 12395"/>
              <a:gd name="p0y13" fmla="*/ 120 h 1751"/>
              <a:gd name="p0x14" fmla="*/ 0 w 12395"/>
              <a:gd name="p0y14" fmla="*/ 53 h 1751"/>
              <a:gd name="p0x15" fmla="*/ 53 w 12395"/>
              <a:gd name="p0y15" fmla="*/ 0 h 1751"/>
              <a:gd name="p0x16" fmla="*/ 120 w 12395"/>
              <a:gd name="p0y16" fmla="*/ 0 h 1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4513"/>
          </a:solidFill>
          <a:ln>
            <a:noFill/>
          </a:ln>
          <a:effectLst>
            <a:outerShdw blurRad="42863" dist="9525" dir="5399999" algn="ctr" rotWithShape="0">
              <a:srgbClr val="8B451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3939930" y="5537864"/>
            <a:ext cx="7490070" cy="75721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数学，不仅是公式与定理的集合，更是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文明的血脉</a:t>
            </a: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与</a:t>
            </a:r>
            <a:r>
              <a:rPr b="1">
                <a:solidFill>
                  <a:srgbClr val="D4AF37"/>
                </a:solidFill>
                <a:latin typeface="汉仪正圆-45W" panose="00020600040101010101" charset="-122"/>
                <a:ea typeface="汉仪正圆-45W" panose="00020600040101010101" charset="-122"/>
              </a:rPr>
              <a:t>智慧的结晶</a:t>
            </a:r>
            <a:r>
              <a:rPr>
                <a:solidFill>
                  <a:srgbClr val="FDF5E6"/>
                </a:solidFill>
                <a:latin typeface="汉仪正圆-45W" panose="00020600040101010101" charset="-122"/>
                <a:ea typeface="汉仪正圆-45W" panose="00020600040101010101" charset="-122"/>
              </a:rPr>
              <a:t>；以古人之规矩，开自己之生面；以数学之逻辑，探世界之无穷</a:t>
            </a:r>
            <a:endParaRPr>
              <a:solidFill>
                <a:srgbClr val="FDF5E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595485"/>
            <a:ext cx="3840509" cy="17964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108">
                <a:solidFill>
                  <a:srgbClr val="2B1F0A"/>
                </a:solidFill>
                <a:latin typeface="汉仪正圆-75W" panose="00020600040101010101" charset="-122"/>
                <a:ea typeface="汉仪正圆-75W" panose="00020600040101010101" charset="-122"/>
              </a:rPr>
              <a:t>古为今用，</a:t>
            </a:r>
            <a:endParaRPr sz="5400" b="1" spc="108">
              <a:solidFill>
                <a:srgbClr val="2B1F0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5400" b="1" spc="108">
                <a:solidFill>
                  <a:srgbClr val="D4AF37"/>
                </a:solidFill>
                <a:latin typeface="汉仪正圆-75W" panose="00020600040101010101" charset="-122"/>
                <a:ea typeface="汉仪正圆-75W" panose="00020600040101010101" charset="-122"/>
              </a:rPr>
              <a:t>数理传心</a:t>
            </a:r>
            <a:endParaRPr sz="5400" b="1" spc="108">
              <a:solidFill>
                <a:srgbClr val="D4AF37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556683"/>
            <a:ext cx="4504954" cy="10143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数学不仅是公式与定理，</a:t>
            </a:r>
            <a:endParaRPr sz="2400" spc="48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更是文明的血脉与智慧的结晶。</a:t>
            </a:r>
            <a:endParaRPr sz="2400" spc="48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4845320"/>
            <a:ext cx="29108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A30"/>
                </a:solidFill>
                <a:latin typeface="汉仪正圆-45W" panose="00020600040101010101" charset="-122"/>
                <a:ea typeface="汉仪正圆-45W" panose="00020600040101010101" charset="-122"/>
              </a:rPr>
              <a:t>以古人之规矩，开自己之生面。</a:t>
            </a:r>
            <a:endParaRPr sz="1500" spc="30">
              <a:solidFill>
                <a:srgbClr val="5A4A3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23634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255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26492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561149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2540</Words>
  <Application>WPS 演示</Application>
  <PresentationFormat>宽屏</PresentationFormat>
  <Paragraphs>393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2026-07-31T05:56:28Z</dcterms:created>
  <dcterms:modified xsi:type="dcterms:W3CDTF">2026-07-31T05:56:28Z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198FBE546DBD26990B396C6ACFE71E24_41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Jp85LPTwcaqLADE1MOLfUDJeFUXTcnX5CtKmWUzJLgC5NqgkOJcUWEsE/NwvCyFxeE7tU1LRjcxoXlI5tNWj6bMbbChI+sfH/6RD9JgbJ0oaW2zTvcY0I6FwIXVHGg366ksg8Vs62LnkzI6fYv5hmcroHRK8xtn/OGf974q3SYxwShWNpDW6PHmEgqcwtaA7PJ0Q4oKlagpokGQekxmRdmAk22rkA6a/PXPE94IlQ/+l/sPcPRcJM4Ebopu1VCGUxSiiFWJd7ar0hEM84oTkDsMW2yn1W2VPFt1KPAQOklWXR88TxnnQaC3KyftkTXbyFSk96SUpTF/sRmIHhl5Ieg==</vt:lpwstr>
  </property>
</Properties>
</file>