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2.svg" ContentType="image/svg+xml"/>
  <Override PartName="/ppt/media/image25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8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6.svg" ContentType="image/svg+xml"/>
  <Override PartName="/ppt/media/image60.svg" ContentType="image/svg+xml"/>
  <Override PartName="/ppt/media/image61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30.xml"/><Relationship Id="rId21" Type="http://schemas.openxmlformats.org/officeDocument/2006/relationships/tags" Target="../tags/tag29.xml"/><Relationship Id="rId20" Type="http://schemas.openxmlformats.org/officeDocument/2006/relationships/tags" Target="../tags/tag28.xml"/><Relationship Id="rId2" Type="http://schemas.openxmlformats.org/officeDocument/2006/relationships/tags" Target="../tags/tag10.xml"/><Relationship Id="rId19" Type="http://schemas.openxmlformats.org/officeDocument/2006/relationships/tags" Target="../tags/tag27.xml"/><Relationship Id="rId18" Type="http://schemas.openxmlformats.org/officeDocument/2006/relationships/tags" Target="../tags/tag26.xml"/><Relationship Id="rId17" Type="http://schemas.openxmlformats.org/officeDocument/2006/relationships/tags" Target="../tags/tag25.xml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6.svg"/><Relationship Id="rId1" Type="http://schemas.openxmlformats.org/officeDocument/2006/relationships/tags" Target="../tags/tag3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image" Target="../media/image7.jpeg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61.xml"/><Relationship Id="rId23" Type="http://schemas.openxmlformats.org/officeDocument/2006/relationships/tags" Target="../tags/tag60.xml"/><Relationship Id="rId22" Type="http://schemas.openxmlformats.org/officeDocument/2006/relationships/tags" Target="../tags/tag59.xml"/><Relationship Id="rId21" Type="http://schemas.openxmlformats.org/officeDocument/2006/relationships/tags" Target="../tags/tag58.xml"/><Relationship Id="rId20" Type="http://schemas.openxmlformats.org/officeDocument/2006/relationships/tags" Target="../tags/tag57.xml"/><Relationship Id="rId2" Type="http://schemas.openxmlformats.org/officeDocument/2006/relationships/tags" Target="../tags/tag40.xml"/><Relationship Id="rId19" Type="http://schemas.openxmlformats.org/officeDocument/2006/relationships/tags" Target="../tags/tag56.xml"/><Relationship Id="rId18" Type="http://schemas.openxmlformats.org/officeDocument/2006/relationships/tags" Target="../tags/tag55.xml"/><Relationship Id="rId17" Type="http://schemas.openxmlformats.org/officeDocument/2006/relationships/tags" Target="../tags/tag54.xml"/><Relationship Id="rId16" Type="http://schemas.openxmlformats.org/officeDocument/2006/relationships/tags" Target="../tags/tag53.xml"/><Relationship Id="rId15" Type="http://schemas.openxmlformats.org/officeDocument/2006/relationships/tags" Target="../tags/tag52.xml"/><Relationship Id="rId14" Type="http://schemas.openxmlformats.org/officeDocument/2006/relationships/tags" Target="../tags/tag51.xml"/><Relationship Id="rId13" Type="http://schemas.openxmlformats.org/officeDocument/2006/relationships/tags" Target="../tags/tag50.xml"/><Relationship Id="rId12" Type="http://schemas.openxmlformats.org/officeDocument/2006/relationships/tags" Target="../tags/tag49.xml"/><Relationship Id="rId11" Type="http://schemas.openxmlformats.org/officeDocument/2006/relationships/tags" Target="../tags/tag48.xml"/><Relationship Id="rId10" Type="http://schemas.openxmlformats.org/officeDocument/2006/relationships/tags" Target="../tags/tag47.xml"/><Relationship Id="rId1" Type="http://schemas.openxmlformats.org/officeDocument/2006/relationships/tags" Target="../tags/tag3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1" Type="http://schemas.openxmlformats.org/officeDocument/2006/relationships/slideLayout" Target="../slideLayouts/slideLayout7.xml"/><Relationship Id="rId40" Type="http://schemas.openxmlformats.org/officeDocument/2006/relationships/tags" Target="../tags/tag98.xml"/><Relationship Id="rId4" Type="http://schemas.openxmlformats.org/officeDocument/2006/relationships/tags" Target="../tags/tag64.xml"/><Relationship Id="rId39" Type="http://schemas.openxmlformats.org/officeDocument/2006/relationships/tags" Target="../tags/tag97.xml"/><Relationship Id="rId38" Type="http://schemas.openxmlformats.org/officeDocument/2006/relationships/tags" Target="../tags/tag96.xml"/><Relationship Id="rId37" Type="http://schemas.openxmlformats.org/officeDocument/2006/relationships/tags" Target="../tags/tag95.xml"/><Relationship Id="rId36" Type="http://schemas.openxmlformats.org/officeDocument/2006/relationships/tags" Target="../tags/tag94.xml"/><Relationship Id="rId35" Type="http://schemas.openxmlformats.org/officeDocument/2006/relationships/tags" Target="../tags/tag93.xml"/><Relationship Id="rId34" Type="http://schemas.openxmlformats.org/officeDocument/2006/relationships/tags" Target="../tags/tag92.xml"/><Relationship Id="rId33" Type="http://schemas.openxmlformats.org/officeDocument/2006/relationships/tags" Target="../tags/tag91.xml"/><Relationship Id="rId32" Type="http://schemas.openxmlformats.org/officeDocument/2006/relationships/tags" Target="../tags/tag90.xml"/><Relationship Id="rId31" Type="http://schemas.openxmlformats.org/officeDocument/2006/relationships/tags" Target="../tags/tag89.xml"/><Relationship Id="rId30" Type="http://schemas.openxmlformats.org/officeDocument/2006/relationships/tags" Target="../tags/tag88.xml"/><Relationship Id="rId3" Type="http://schemas.openxmlformats.org/officeDocument/2006/relationships/image" Target="../media/image8.jpeg"/><Relationship Id="rId29" Type="http://schemas.openxmlformats.org/officeDocument/2006/relationships/tags" Target="../tags/tag87.xml"/><Relationship Id="rId28" Type="http://schemas.openxmlformats.org/officeDocument/2006/relationships/tags" Target="../tags/tag86.xml"/><Relationship Id="rId27" Type="http://schemas.openxmlformats.org/officeDocument/2006/relationships/tags" Target="../tags/tag85.xml"/><Relationship Id="rId26" Type="http://schemas.openxmlformats.org/officeDocument/2006/relationships/tags" Target="../tags/tag84.xml"/><Relationship Id="rId25" Type="http://schemas.openxmlformats.org/officeDocument/2006/relationships/tags" Target="../tags/tag83.xml"/><Relationship Id="rId24" Type="http://schemas.openxmlformats.org/officeDocument/2006/relationships/tags" Target="../tags/tag82.xml"/><Relationship Id="rId23" Type="http://schemas.openxmlformats.org/officeDocument/2006/relationships/tags" Target="../tags/tag81.xml"/><Relationship Id="rId22" Type="http://schemas.openxmlformats.org/officeDocument/2006/relationships/tags" Target="../tags/tag80.xml"/><Relationship Id="rId21" Type="http://schemas.openxmlformats.org/officeDocument/2006/relationships/tags" Target="../tags/tag79.xml"/><Relationship Id="rId20" Type="http://schemas.openxmlformats.org/officeDocument/2006/relationships/tags" Target="../tags/tag78.xml"/><Relationship Id="rId2" Type="http://schemas.openxmlformats.org/officeDocument/2006/relationships/tags" Target="../tags/tag63.xml"/><Relationship Id="rId19" Type="http://schemas.openxmlformats.org/officeDocument/2006/relationships/tags" Target="../tags/tag77.xml"/><Relationship Id="rId18" Type="http://schemas.openxmlformats.org/officeDocument/2006/relationships/tags" Target="../tags/tag76.xml"/><Relationship Id="rId17" Type="http://schemas.openxmlformats.org/officeDocument/2006/relationships/tags" Target="../tags/tag75.xml"/><Relationship Id="rId16" Type="http://schemas.openxmlformats.org/officeDocument/2006/relationships/tags" Target="../tags/tag74.xml"/><Relationship Id="rId15" Type="http://schemas.openxmlformats.org/officeDocument/2006/relationships/image" Target="../media/image10.svg"/><Relationship Id="rId14" Type="http://schemas.openxmlformats.org/officeDocument/2006/relationships/image" Target="../media/image9.png"/><Relationship Id="rId13" Type="http://schemas.openxmlformats.org/officeDocument/2006/relationships/tags" Target="../tags/tag73.xml"/><Relationship Id="rId12" Type="http://schemas.openxmlformats.org/officeDocument/2006/relationships/tags" Target="../tags/tag72.xml"/><Relationship Id="rId11" Type="http://schemas.openxmlformats.org/officeDocument/2006/relationships/tags" Target="../tags/tag71.xml"/><Relationship Id="rId10" Type="http://schemas.openxmlformats.org/officeDocument/2006/relationships/tags" Target="../tags/tag70.xml"/><Relationship Id="rId1" Type="http://schemas.openxmlformats.org/officeDocument/2006/relationships/tags" Target="../tags/tag6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6.svg"/><Relationship Id="rId1" Type="http://schemas.openxmlformats.org/officeDocument/2006/relationships/tags" Target="../tags/tag9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14.xml"/><Relationship Id="rId8" Type="http://schemas.openxmlformats.org/officeDocument/2006/relationships/tags" Target="../tags/tag113.xml"/><Relationship Id="rId7" Type="http://schemas.openxmlformats.org/officeDocument/2006/relationships/tags" Target="../tags/tag112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9" Type="http://schemas.openxmlformats.org/officeDocument/2006/relationships/slideLayout" Target="../slideLayouts/slideLayout7.xml"/><Relationship Id="rId48" Type="http://schemas.openxmlformats.org/officeDocument/2006/relationships/tags" Target="../tags/tag145.xml"/><Relationship Id="rId47" Type="http://schemas.openxmlformats.org/officeDocument/2006/relationships/tags" Target="../tags/tag144.xml"/><Relationship Id="rId46" Type="http://schemas.openxmlformats.org/officeDocument/2006/relationships/image" Target="../media/image19.svg"/><Relationship Id="rId45" Type="http://schemas.openxmlformats.org/officeDocument/2006/relationships/image" Target="../media/image18.png"/><Relationship Id="rId44" Type="http://schemas.openxmlformats.org/officeDocument/2006/relationships/tags" Target="../tags/tag143.xml"/><Relationship Id="rId43" Type="http://schemas.openxmlformats.org/officeDocument/2006/relationships/tags" Target="../tags/tag142.xml"/><Relationship Id="rId42" Type="http://schemas.openxmlformats.org/officeDocument/2006/relationships/tags" Target="../tags/tag141.xml"/><Relationship Id="rId41" Type="http://schemas.openxmlformats.org/officeDocument/2006/relationships/tags" Target="../tags/tag140.xml"/><Relationship Id="rId40" Type="http://schemas.openxmlformats.org/officeDocument/2006/relationships/tags" Target="../tags/tag139.xml"/><Relationship Id="rId4" Type="http://schemas.openxmlformats.org/officeDocument/2006/relationships/tags" Target="../tags/tag109.xml"/><Relationship Id="rId39" Type="http://schemas.openxmlformats.org/officeDocument/2006/relationships/tags" Target="../tags/tag138.xml"/><Relationship Id="rId38" Type="http://schemas.openxmlformats.org/officeDocument/2006/relationships/tags" Target="../tags/tag137.xml"/><Relationship Id="rId37" Type="http://schemas.openxmlformats.org/officeDocument/2006/relationships/tags" Target="../tags/tag136.xml"/><Relationship Id="rId36" Type="http://schemas.openxmlformats.org/officeDocument/2006/relationships/tags" Target="../tags/tag135.xml"/><Relationship Id="rId35" Type="http://schemas.openxmlformats.org/officeDocument/2006/relationships/tags" Target="../tags/tag134.xml"/><Relationship Id="rId34" Type="http://schemas.openxmlformats.org/officeDocument/2006/relationships/image" Target="../media/image17.svg"/><Relationship Id="rId33" Type="http://schemas.openxmlformats.org/officeDocument/2006/relationships/image" Target="../media/image16.png"/><Relationship Id="rId32" Type="http://schemas.openxmlformats.org/officeDocument/2006/relationships/tags" Target="../tags/tag133.xml"/><Relationship Id="rId31" Type="http://schemas.openxmlformats.org/officeDocument/2006/relationships/tags" Target="../tags/tag132.xml"/><Relationship Id="rId30" Type="http://schemas.openxmlformats.org/officeDocument/2006/relationships/tags" Target="../tags/tag131.xml"/><Relationship Id="rId3" Type="http://schemas.openxmlformats.org/officeDocument/2006/relationships/image" Target="../media/image11.jpeg"/><Relationship Id="rId29" Type="http://schemas.openxmlformats.org/officeDocument/2006/relationships/tags" Target="../tags/tag130.xml"/><Relationship Id="rId28" Type="http://schemas.openxmlformats.org/officeDocument/2006/relationships/tags" Target="../tags/tag129.xml"/><Relationship Id="rId27" Type="http://schemas.openxmlformats.org/officeDocument/2006/relationships/tags" Target="../tags/tag128.xml"/><Relationship Id="rId26" Type="http://schemas.openxmlformats.org/officeDocument/2006/relationships/tags" Target="../tags/tag127.xml"/><Relationship Id="rId25" Type="http://schemas.openxmlformats.org/officeDocument/2006/relationships/tags" Target="../tags/tag126.xml"/><Relationship Id="rId24" Type="http://schemas.openxmlformats.org/officeDocument/2006/relationships/tags" Target="../tags/tag125.xml"/><Relationship Id="rId23" Type="http://schemas.openxmlformats.org/officeDocument/2006/relationships/image" Target="../media/image15.svg"/><Relationship Id="rId22" Type="http://schemas.openxmlformats.org/officeDocument/2006/relationships/image" Target="../media/image14.png"/><Relationship Id="rId21" Type="http://schemas.openxmlformats.org/officeDocument/2006/relationships/tags" Target="../tags/tag124.xml"/><Relationship Id="rId20" Type="http://schemas.openxmlformats.org/officeDocument/2006/relationships/tags" Target="../tags/tag123.xml"/><Relationship Id="rId2" Type="http://schemas.openxmlformats.org/officeDocument/2006/relationships/tags" Target="../tags/tag108.xml"/><Relationship Id="rId19" Type="http://schemas.openxmlformats.org/officeDocument/2006/relationships/tags" Target="../tags/tag122.xml"/><Relationship Id="rId18" Type="http://schemas.openxmlformats.org/officeDocument/2006/relationships/tags" Target="../tags/tag121.xml"/><Relationship Id="rId17" Type="http://schemas.openxmlformats.org/officeDocument/2006/relationships/tags" Target="../tags/tag120.xml"/><Relationship Id="rId16" Type="http://schemas.openxmlformats.org/officeDocument/2006/relationships/tags" Target="../tags/tag119.xml"/><Relationship Id="rId15" Type="http://schemas.openxmlformats.org/officeDocument/2006/relationships/tags" Target="../tags/tag118.xml"/><Relationship Id="rId14" Type="http://schemas.openxmlformats.org/officeDocument/2006/relationships/tags" Target="../tags/tag117.xml"/><Relationship Id="rId13" Type="http://schemas.openxmlformats.org/officeDocument/2006/relationships/tags" Target="../tags/tag116.xml"/><Relationship Id="rId12" Type="http://schemas.openxmlformats.org/officeDocument/2006/relationships/image" Target="../media/image13.svg"/><Relationship Id="rId11" Type="http://schemas.openxmlformats.org/officeDocument/2006/relationships/image" Target="../media/image12.png"/><Relationship Id="rId10" Type="http://schemas.openxmlformats.org/officeDocument/2006/relationships/tags" Target="../tags/tag115.xml"/><Relationship Id="rId1" Type="http://schemas.openxmlformats.org/officeDocument/2006/relationships/tags" Target="../tags/tag10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jpeg"/><Relationship Id="rId8" Type="http://schemas.openxmlformats.org/officeDocument/2006/relationships/tags" Target="../tags/tag153.xml"/><Relationship Id="rId7" Type="http://schemas.openxmlformats.org/officeDocument/2006/relationships/tags" Target="../tags/tag152.xml"/><Relationship Id="rId6" Type="http://schemas.openxmlformats.org/officeDocument/2006/relationships/tags" Target="../tags/tag151.xml"/><Relationship Id="rId5" Type="http://schemas.openxmlformats.org/officeDocument/2006/relationships/tags" Target="../tags/tag150.xml"/><Relationship Id="rId43" Type="http://schemas.openxmlformats.org/officeDocument/2006/relationships/slideLayout" Target="../slideLayouts/slideLayout7.xml"/><Relationship Id="rId42" Type="http://schemas.openxmlformats.org/officeDocument/2006/relationships/tags" Target="../tags/tag181.xml"/><Relationship Id="rId41" Type="http://schemas.openxmlformats.org/officeDocument/2006/relationships/tags" Target="../tags/tag180.xml"/><Relationship Id="rId40" Type="http://schemas.openxmlformats.org/officeDocument/2006/relationships/tags" Target="../tags/tag179.xml"/><Relationship Id="rId4" Type="http://schemas.openxmlformats.org/officeDocument/2006/relationships/tags" Target="../tags/tag149.xml"/><Relationship Id="rId39" Type="http://schemas.openxmlformats.org/officeDocument/2006/relationships/tags" Target="../tags/tag178.xml"/><Relationship Id="rId38" Type="http://schemas.openxmlformats.org/officeDocument/2006/relationships/tags" Target="../tags/tag177.xml"/><Relationship Id="rId37" Type="http://schemas.openxmlformats.org/officeDocument/2006/relationships/tags" Target="../tags/tag176.xml"/><Relationship Id="rId36" Type="http://schemas.openxmlformats.org/officeDocument/2006/relationships/tags" Target="../tags/tag175.xml"/><Relationship Id="rId35" Type="http://schemas.openxmlformats.org/officeDocument/2006/relationships/tags" Target="../tags/tag174.xml"/><Relationship Id="rId34" Type="http://schemas.openxmlformats.org/officeDocument/2006/relationships/tags" Target="../tags/tag173.xml"/><Relationship Id="rId33" Type="http://schemas.openxmlformats.org/officeDocument/2006/relationships/tags" Target="../tags/tag172.xml"/><Relationship Id="rId32" Type="http://schemas.openxmlformats.org/officeDocument/2006/relationships/image" Target="../media/image25.svg"/><Relationship Id="rId31" Type="http://schemas.openxmlformats.org/officeDocument/2006/relationships/image" Target="../media/image24.png"/><Relationship Id="rId30" Type="http://schemas.openxmlformats.org/officeDocument/2006/relationships/tags" Target="../tags/tag171.xml"/><Relationship Id="rId3" Type="http://schemas.openxmlformats.org/officeDocument/2006/relationships/tags" Target="../tags/tag148.xml"/><Relationship Id="rId29" Type="http://schemas.openxmlformats.org/officeDocument/2006/relationships/tags" Target="../tags/tag170.xml"/><Relationship Id="rId28" Type="http://schemas.openxmlformats.org/officeDocument/2006/relationships/image" Target="../media/image23.jpeg"/><Relationship Id="rId27" Type="http://schemas.openxmlformats.org/officeDocument/2006/relationships/tags" Target="../tags/tag169.xml"/><Relationship Id="rId26" Type="http://schemas.openxmlformats.org/officeDocument/2006/relationships/tags" Target="../tags/tag168.xml"/><Relationship Id="rId25" Type="http://schemas.openxmlformats.org/officeDocument/2006/relationships/tags" Target="../tags/tag167.xml"/><Relationship Id="rId24" Type="http://schemas.openxmlformats.org/officeDocument/2006/relationships/tags" Target="../tags/tag166.xml"/><Relationship Id="rId23" Type="http://schemas.openxmlformats.org/officeDocument/2006/relationships/tags" Target="../tags/tag165.xml"/><Relationship Id="rId22" Type="http://schemas.openxmlformats.org/officeDocument/2006/relationships/tags" Target="../tags/tag164.xml"/><Relationship Id="rId21" Type="http://schemas.openxmlformats.org/officeDocument/2006/relationships/tags" Target="../tags/tag163.xml"/><Relationship Id="rId20" Type="http://schemas.openxmlformats.org/officeDocument/2006/relationships/tags" Target="../tags/tag162.xml"/><Relationship Id="rId2" Type="http://schemas.openxmlformats.org/officeDocument/2006/relationships/tags" Target="../tags/tag147.xml"/><Relationship Id="rId19" Type="http://schemas.openxmlformats.org/officeDocument/2006/relationships/tags" Target="../tags/tag161.xml"/><Relationship Id="rId18" Type="http://schemas.openxmlformats.org/officeDocument/2006/relationships/tags" Target="../tags/tag160.xml"/><Relationship Id="rId17" Type="http://schemas.openxmlformats.org/officeDocument/2006/relationships/tags" Target="../tags/tag159.xml"/><Relationship Id="rId16" Type="http://schemas.openxmlformats.org/officeDocument/2006/relationships/tags" Target="../tags/tag158.xml"/><Relationship Id="rId15" Type="http://schemas.openxmlformats.org/officeDocument/2006/relationships/tags" Target="../tags/tag157.xml"/><Relationship Id="rId14" Type="http://schemas.openxmlformats.org/officeDocument/2006/relationships/tags" Target="../tags/tag156.xml"/><Relationship Id="rId13" Type="http://schemas.openxmlformats.org/officeDocument/2006/relationships/image" Target="../media/image22.svg"/><Relationship Id="rId12" Type="http://schemas.openxmlformats.org/officeDocument/2006/relationships/image" Target="../media/image21.png"/><Relationship Id="rId11" Type="http://schemas.openxmlformats.org/officeDocument/2006/relationships/tags" Target="../tags/tag155.xml"/><Relationship Id="rId10" Type="http://schemas.openxmlformats.org/officeDocument/2006/relationships/tags" Target="../tags/tag154.xml"/><Relationship Id="rId1" Type="http://schemas.openxmlformats.org/officeDocument/2006/relationships/tags" Target="../tags/tag14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89.xml"/><Relationship Id="rId8" Type="http://schemas.openxmlformats.org/officeDocument/2006/relationships/tags" Target="../tags/tag188.xml"/><Relationship Id="rId7" Type="http://schemas.openxmlformats.org/officeDocument/2006/relationships/tags" Target="../tags/tag187.xml"/><Relationship Id="rId6" Type="http://schemas.openxmlformats.org/officeDocument/2006/relationships/tags" Target="../tags/tag186.xml"/><Relationship Id="rId5" Type="http://schemas.openxmlformats.org/officeDocument/2006/relationships/tags" Target="../tags/tag185.xml"/><Relationship Id="rId4" Type="http://schemas.openxmlformats.org/officeDocument/2006/relationships/tags" Target="../tags/tag184.xml"/><Relationship Id="rId30" Type="http://schemas.openxmlformats.org/officeDocument/2006/relationships/slideLayout" Target="../slideLayouts/slideLayout7.xml"/><Relationship Id="rId3" Type="http://schemas.openxmlformats.org/officeDocument/2006/relationships/image" Target="../media/image26.jpeg"/><Relationship Id="rId29" Type="http://schemas.openxmlformats.org/officeDocument/2006/relationships/tags" Target="../tags/tag203.xml"/><Relationship Id="rId28" Type="http://schemas.openxmlformats.org/officeDocument/2006/relationships/tags" Target="../tags/tag202.xml"/><Relationship Id="rId27" Type="http://schemas.openxmlformats.org/officeDocument/2006/relationships/image" Target="../media/image32.svg"/><Relationship Id="rId26" Type="http://schemas.openxmlformats.org/officeDocument/2006/relationships/image" Target="../media/image31.png"/><Relationship Id="rId25" Type="http://schemas.openxmlformats.org/officeDocument/2006/relationships/tags" Target="../tags/tag201.xml"/><Relationship Id="rId24" Type="http://schemas.openxmlformats.org/officeDocument/2006/relationships/tags" Target="../tags/tag200.xml"/><Relationship Id="rId23" Type="http://schemas.openxmlformats.org/officeDocument/2006/relationships/tags" Target="../tags/tag199.xml"/><Relationship Id="rId22" Type="http://schemas.openxmlformats.org/officeDocument/2006/relationships/tags" Target="../tags/tag198.xml"/><Relationship Id="rId21" Type="http://schemas.openxmlformats.org/officeDocument/2006/relationships/image" Target="../media/image30.svg"/><Relationship Id="rId20" Type="http://schemas.openxmlformats.org/officeDocument/2006/relationships/image" Target="../media/image29.png"/><Relationship Id="rId2" Type="http://schemas.openxmlformats.org/officeDocument/2006/relationships/tags" Target="../tags/tag183.xml"/><Relationship Id="rId19" Type="http://schemas.openxmlformats.org/officeDocument/2006/relationships/tags" Target="../tags/tag197.xml"/><Relationship Id="rId18" Type="http://schemas.openxmlformats.org/officeDocument/2006/relationships/tags" Target="../tags/tag196.xml"/><Relationship Id="rId17" Type="http://schemas.openxmlformats.org/officeDocument/2006/relationships/tags" Target="../tags/tag195.xml"/><Relationship Id="rId16" Type="http://schemas.openxmlformats.org/officeDocument/2006/relationships/tags" Target="../tags/tag194.xml"/><Relationship Id="rId15" Type="http://schemas.openxmlformats.org/officeDocument/2006/relationships/image" Target="../media/image28.svg"/><Relationship Id="rId14" Type="http://schemas.openxmlformats.org/officeDocument/2006/relationships/image" Target="../media/image27.png"/><Relationship Id="rId13" Type="http://schemas.openxmlformats.org/officeDocument/2006/relationships/tags" Target="../tags/tag193.xml"/><Relationship Id="rId12" Type="http://schemas.openxmlformats.org/officeDocument/2006/relationships/tags" Target="../tags/tag192.xml"/><Relationship Id="rId11" Type="http://schemas.openxmlformats.org/officeDocument/2006/relationships/tags" Target="../tags/tag191.xml"/><Relationship Id="rId10" Type="http://schemas.openxmlformats.org/officeDocument/2006/relationships/tags" Target="../tags/tag190.xml"/><Relationship Id="rId1" Type="http://schemas.openxmlformats.org/officeDocument/2006/relationships/tags" Target="../tags/tag18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211.xml"/><Relationship Id="rId7" Type="http://schemas.openxmlformats.org/officeDocument/2006/relationships/tags" Target="../tags/tag210.xml"/><Relationship Id="rId6" Type="http://schemas.openxmlformats.org/officeDocument/2006/relationships/tags" Target="../tags/tag209.xml"/><Relationship Id="rId5" Type="http://schemas.openxmlformats.org/officeDocument/2006/relationships/tags" Target="../tags/tag208.xml"/><Relationship Id="rId4" Type="http://schemas.openxmlformats.org/officeDocument/2006/relationships/tags" Target="../tags/tag207.xml"/><Relationship Id="rId3" Type="http://schemas.openxmlformats.org/officeDocument/2006/relationships/tags" Target="../tags/tag206.xml"/><Relationship Id="rId2" Type="http://schemas.openxmlformats.org/officeDocument/2006/relationships/tags" Target="../tags/tag205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6.svg"/><Relationship Id="rId1" Type="http://schemas.openxmlformats.org/officeDocument/2006/relationships/tags" Target="../tags/tag204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19.xml"/><Relationship Id="rId8" Type="http://schemas.openxmlformats.org/officeDocument/2006/relationships/tags" Target="../tags/tag218.xml"/><Relationship Id="rId7" Type="http://schemas.openxmlformats.org/officeDocument/2006/relationships/tags" Target="../tags/tag217.xml"/><Relationship Id="rId6" Type="http://schemas.openxmlformats.org/officeDocument/2006/relationships/tags" Target="../tags/tag216.xml"/><Relationship Id="rId5" Type="http://schemas.openxmlformats.org/officeDocument/2006/relationships/tags" Target="../tags/tag215.xml"/><Relationship Id="rId4" Type="http://schemas.openxmlformats.org/officeDocument/2006/relationships/tags" Target="../tags/tag214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235.xml"/><Relationship Id="rId32" Type="http://schemas.openxmlformats.org/officeDocument/2006/relationships/tags" Target="../tags/tag234.xml"/><Relationship Id="rId31" Type="http://schemas.openxmlformats.org/officeDocument/2006/relationships/image" Target="../media/image41.svg"/><Relationship Id="rId30" Type="http://schemas.openxmlformats.org/officeDocument/2006/relationships/image" Target="../media/image40.png"/><Relationship Id="rId3" Type="http://schemas.openxmlformats.org/officeDocument/2006/relationships/image" Target="../media/image33.jpeg"/><Relationship Id="rId29" Type="http://schemas.openxmlformats.org/officeDocument/2006/relationships/tags" Target="../tags/tag233.xml"/><Relationship Id="rId28" Type="http://schemas.openxmlformats.org/officeDocument/2006/relationships/tags" Target="../tags/tag232.xml"/><Relationship Id="rId27" Type="http://schemas.openxmlformats.org/officeDocument/2006/relationships/tags" Target="../tags/tag231.xml"/><Relationship Id="rId26" Type="http://schemas.openxmlformats.org/officeDocument/2006/relationships/tags" Target="../tags/tag230.xml"/><Relationship Id="rId25" Type="http://schemas.openxmlformats.org/officeDocument/2006/relationships/image" Target="../media/image39.svg"/><Relationship Id="rId24" Type="http://schemas.openxmlformats.org/officeDocument/2006/relationships/image" Target="../media/image38.png"/><Relationship Id="rId23" Type="http://schemas.openxmlformats.org/officeDocument/2006/relationships/tags" Target="../tags/tag229.xml"/><Relationship Id="rId22" Type="http://schemas.openxmlformats.org/officeDocument/2006/relationships/tags" Target="../tags/tag228.xml"/><Relationship Id="rId21" Type="http://schemas.openxmlformats.org/officeDocument/2006/relationships/tags" Target="../tags/tag227.xml"/><Relationship Id="rId20" Type="http://schemas.openxmlformats.org/officeDocument/2006/relationships/tags" Target="../tags/tag226.xml"/><Relationship Id="rId2" Type="http://schemas.openxmlformats.org/officeDocument/2006/relationships/tags" Target="../tags/tag213.xml"/><Relationship Id="rId19" Type="http://schemas.openxmlformats.org/officeDocument/2006/relationships/image" Target="../media/image37.svg"/><Relationship Id="rId18" Type="http://schemas.openxmlformats.org/officeDocument/2006/relationships/image" Target="../media/image36.png"/><Relationship Id="rId17" Type="http://schemas.openxmlformats.org/officeDocument/2006/relationships/tags" Target="../tags/tag225.xml"/><Relationship Id="rId16" Type="http://schemas.openxmlformats.org/officeDocument/2006/relationships/tags" Target="../tags/tag224.xml"/><Relationship Id="rId15" Type="http://schemas.openxmlformats.org/officeDocument/2006/relationships/tags" Target="../tags/tag223.xml"/><Relationship Id="rId14" Type="http://schemas.openxmlformats.org/officeDocument/2006/relationships/tags" Target="../tags/tag222.xml"/><Relationship Id="rId13" Type="http://schemas.openxmlformats.org/officeDocument/2006/relationships/image" Target="../media/image35.svg"/><Relationship Id="rId12" Type="http://schemas.openxmlformats.org/officeDocument/2006/relationships/image" Target="../media/image34.png"/><Relationship Id="rId11" Type="http://schemas.openxmlformats.org/officeDocument/2006/relationships/tags" Target="../tags/tag221.xml"/><Relationship Id="rId10" Type="http://schemas.openxmlformats.org/officeDocument/2006/relationships/tags" Target="../tags/tag220.xml"/><Relationship Id="rId1" Type="http://schemas.openxmlformats.org/officeDocument/2006/relationships/tags" Target="../tags/tag21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44.xml"/><Relationship Id="rId8" Type="http://schemas.openxmlformats.org/officeDocument/2006/relationships/tags" Target="../tags/tag243.xml"/><Relationship Id="rId7" Type="http://schemas.openxmlformats.org/officeDocument/2006/relationships/tags" Target="../tags/tag242.xml"/><Relationship Id="rId6" Type="http://schemas.openxmlformats.org/officeDocument/2006/relationships/tags" Target="../tags/tag241.xml"/><Relationship Id="rId53" Type="http://schemas.openxmlformats.org/officeDocument/2006/relationships/slideLayout" Target="../slideLayouts/slideLayout7.xml"/><Relationship Id="rId52" Type="http://schemas.openxmlformats.org/officeDocument/2006/relationships/tags" Target="../tags/tag283.xml"/><Relationship Id="rId51" Type="http://schemas.openxmlformats.org/officeDocument/2006/relationships/tags" Target="../tags/tag282.xml"/><Relationship Id="rId50" Type="http://schemas.openxmlformats.org/officeDocument/2006/relationships/tags" Target="../tags/tag281.xml"/><Relationship Id="rId5" Type="http://schemas.openxmlformats.org/officeDocument/2006/relationships/tags" Target="../tags/tag240.xml"/><Relationship Id="rId49" Type="http://schemas.openxmlformats.org/officeDocument/2006/relationships/tags" Target="../tags/tag280.xml"/><Relationship Id="rId48" Type="http://schemas.openxmlformats.org/officeDocument/2006/relationships/tags" Target="../tags/tag279.xml"/><Relationship Id="rId47" Type="http://schemas.openxmlformats.org/officeDocument/2006/relationships/image" Target="../media/image45.svg"/><Relationship Id="rId46" Type="http://schemas.openxmlformats.org/officeDocument/2006/relationships/image" Target="../media/image44.png"/><Relationship Id="rId45" Type="http://schemas.openxmlformats.org/officeDocument/2006/relationships/tags" Target="../tags/tag278.xml"/><Relationship Id="rId44" Type="http://schemas.openxmlformats.org/officeDocument/2006/relationships/tags" Target="../tags/tag277.xml"/><Relationship Id="rId43" Type="http://schemas.openxmlformats.org/officeDocument/2006/relationships/tags" Target="../tags/tag276.xml"/><Relationship Id="rId42" Type="http://schemas.openxmlformats.org/officeDocument/2006/relationships/tags" Target="../tags/tag275.xml"/><Relationship Id="rId41" Type="http://schemas.openxmlformats.org/officeDocument/2006/relationships/tags" Target="../tags/tag274.xml"/><Relationship Id="rId40" Type="http://schemas.openxmlformats.org/officeDocument/2006/relationships/image" Target="../media/image43.svg"/><Relationship Id="rId4" Type="http://schemas.openxmlformats.org/officeDocument/2006/relationships/tags" Target="../tags/tag239.xml"/><Relationship Id="rId39" Type="http://schemas.openxmlformats.org/officeDocument/2006/relationships/image" Target="../media/image42.png"/><Relationship Id="rId38" Type="http://schemas.openxmlformats.org/officeDocument/2006/relationships/tags" Target="../tags/tag273.xml"/><Relationship Id="rId37" Type="http://schemas.openxmlformats.org/officeDocument/2006/relationships/tags" Target="../tags/tag272.xml"/><Relationship Id="rId36" Type="http://schemas.openxmlformats.org/officeDocument/2006/relationships/tags" Target="../tags/tag271.xml"/><Relationship Id="rId35" Type="http://schemas.openxmlformats.org/officeDocument/2006/relationships/tags" Target="../tags/tag270.xml"/><Relationship Id="rId34" Type="http://schemas.openxmlformats.org/officeDocument/2006/relationships/tags" Target="../tags/tag269.xml"/><Relationship Id="rId33" Type="http://schemas.openxmlformats.org/officeDocument/2006/relationships/tags" Target="../tags/tag268.xml"/><Relationship Id="rId32" Type="http://schemas.openxmlformats.org/officeDocument/2006/relationships/tags" Target="../tags/tag267.xml"/><Relationship Id="rId31" Type="http://schemas.openxmlformats.org/officeDocument/2006/relationships/tags" Target="../tags/tag266.xml"/><Relationship Id="rId30" Type="http://schemas.openxmlformats.org/officeDocument/2006/relationships/tags" Target="../tags/tag265.xml"/><Relationship Id="rId3" Type="http://schemas.openxmlformats.org/officeDocument/2006/relationships/tags" Target="../tags/tag238.xml"/><Relationship Id="rId29" Type="http://schemas.openxmlformats.org/officeDocument/2006/relationships/tags" Target="../tags/tag264.xml"/><Relationship Id="rId28" Type="http://schemas.openxmlformats.org/officeDocument/2006/relationships/tags" Target="../tags/tag263.xml"/><Relationship Id="rId27" Type="http://schemas.openxmlformats.org/officeDocument/2006/relationships/tags" Target="../tags/tag262.xml"/><Relationship Id="rId26" Type="http://schemas.openxmlformats.org/officeDocument/2006/relationships/tags" Target="../tags/tag261.xml"/><Relationship Id="rId25" Type="http://schemas.openxmlformats.org/officeDocument/2006/relationships/tags" Target="../tags/tag260.xml"/><Relationship Id="rId24" Type="http://schemas.openxmlformats.org/officeDocument/2006/relationships/tags" Target="../tags/tag259.xml"/><Relationship Id="rId23" Type="http://schemas.openxmlformats.org/officeDocument/2006/relationships/tags" Target="../tags/tag258.xml"/><Relationship Id="rId22" Type="http://schemas.openxmlformats.org/officeDocument/2006/relationships/tags" Target="../tags/tag257.xml"/><Relationship Id="rId21" Type="http://schemas.openxmlformats.org/officeDocument/2006/relationships/tags" Target="../tags/tag256.xml"/><Relationship Id="rId20" Type="http://schemas.openxmlformats.org/officeDocument/2006/relationships/tags" Target="../tags/tag255.xml"/><Relationship Id="rId2" Type="http://schemas.openxmlformats.org/officeDocument/2006/relationships/tags" Target="../tags/tag237.xml"/><Relationship Id="rId19" Type="http://schemas.openxmlformats.org/officeDocument/2006/relationships/tags" Target="../tags/tag254.xml"/><Relationship Id="rId18" Type="http://schemas.openxmlformats.org/officeDocument/2006/relationships/tags" Target="../tags/tag253.xml"/><Relationship Id="rId17" Type="http://schemas.openxmlformats.org/officeDocument/2006/relationships/tags" Target="../tags/tag252.xml"/><Relationship Id="rId16" Type="http://schemas.openxmlformats.org/officeDocument/2006/relationships/tags" Target="../tags/tag251.xml"/><Relationship Id="rId15" Type="http://schemas.openxmlformats.org/officeDocument/2006/relationships/tags" Target="../tags/tag250.xml"/><Relationship Id="rId14" Type="http://schemas.openxmlformats.org/officeDocument/2006/relationships/tags" Target="../tags/tag249.xml"/><Relationship Id="rId13" Type="http://schemas.openxmlformats.org/officeDocument/2006/relationships/tags" Target="../tags/tag248.xml"/><Relationship Id="rId12" Type="http://schemas.openxmlformats.org/officeDocument/2006/relationships/tags" Target="../tags/tag247.xml"/><Relationship Id="rId11" Type="http://schemas.openxmlformats.org/officeDocument/2006/relationships/tags" Target="../tags/tag246.xml"/><Relationship Id="rId10" Type="http://schemas.openxmlformats.org/officeDocument/2006/relationships/tags" Target="../tags/tag245.xml"/><Relationship Id="rId1" Type="http://schemas.openxmlformats.org/officeDocument/2006/relationships/tags" Target="../tags/tag236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91.xml"/><Relationship Id="rId8" Type="http://schemas.openxmlformats.org/officeDocument/2006/relationships/tags" Target="../tags/tag290.xml"/><Relationship Id="rId7" Type="http://schemas.openxmlformats.org/officeDocument/2006/relationships/tags" Target="../tags/tag289.xml"/><Relationship Id="rId6" Type="http://schemas.openxmlformats.org/officeDocument/2006/relationships/tags" Target="../tags/tag288.xml"/><Relationship Id="rId5" Type="http://schemas.openxmlformats.org/officeDocument/2006/relationships/tags" Target="../tags/tag287.xml"/><Relationship Id="rId4" Type="http://schemas.openxmlformats.org/officeDocument/2006/relationships/tags" Target="../tags/tag286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315.xml"/><Relationship Id="rId32" Type="http://schemas.openxmlformats.org/officeDocument/2006/relationships/tags" Target="../tags/tag314.xml"/><Relationship Id="rId31" Type="http://schemas.openxmlformats.org/officeDocument/2006/relationships/tags" Target="../tags/tag313.xml"/><Relationship Id="rId30" Type="http://schemas.openxmlformats.org/officeDocument/2006/relationships/tags" Target="../tags/tag312.xml"/><Relationship Id="rId3" Type="http://schemas.openxmlformats.org/officeDocument/2006/relationships/image" Target="../media/image46.jpeg"/><Relationship Id="rId29" Type="http://schemas.openxmlformats.org/officeDocument/2006/relationships/tags" Target="../tags/tag311.xml"/><Relationship Id="rId28" Type="http://schemas.openxmlformats.org/officeDocument/2006/relationships/tags" Target="../tags/tag310.xml"/><Relationship Id="rId27" Type="http://schemas.openxmlformats.org/officeDocument/2006/relationships/tags" Target="../tags/tag309.xml"/><Relationship Id="rId26" Type="http://schemas.openxmlformats.org/officeDocument/2006/relationships/tags" Target="../tags/tag308.xml"/><Relationship Id="rId25" Type="http://schemas.openxmlformats.org/officeDocument/2006/relationships/tags" Target="../tags/tag307.xml"/><Relationship Id="rId24" Type="http://schemas.openxmlformats.org/officeDocument/2006/relationships/tags" Target="../tags/tag306.xml"/><Relationship Id="rId23" Type="http://schemas.openxmlformats.org/officeDocument/2006/relationships/tags" Target="../tags/tag305.xml"/><Relationship Id="rId22" Type="http://schemas.openxmlformats.org/officeDocument/2006/relationships/tags" Target="../tags/tag304.xml"/><Relationship Id="rId21" Type="http://schemas.openxmlformats.org/officeDocument/2006/relationships/tags" Target="../tags/tag303.xml"/><Relationship Id="rId20" Type="http://schemas.openxmlformats.org/officeDocument/2006/relationships/tags" Target="../tags/tag302.xml"/><Relationship Id="rId2" Type="http://schemas.openxmlformats.org/officeDocument/2006/relationships/tags" Target="../tags/tag285.xml"/><Relationship Id="rId19" Type="http://schemas.openxmlformats.org/officeDocument/2006/relationships/tags" Target="../tags/tag301.xml"/><Relationship Id="rId18" Type="http://schemas.openxmlformats.org/officeDocument/2006/relationships/tags" Target="../tags/tag300.xml"/><Relationship Id="rId17" Type="http://schemas.openxmlformats.org/officeDocument/2006/relationships/tags" Target="../tags/tag299.xml"/><Relationship Id="rId16" Type="http://schemas.openxmlformats.org/officeDocument/2006/relationships/tags" Target="../tags/tag298.xml"/><Relationship Id="rId15" Type="http://schemas.openxmlformats.org/officeDocument/2006/relationships/tags" Target="../tags/tag297.xml"/><Relationship Id="rId14" Type="http://schemas.openxmlformats.org/officeDocument/2006/relationships/tags" Target="../tags/tag296.xml"/><Relationship Id="rId13" Type="http://schemas.openxmlformats.org/officeDocument/2006/relationships/tags" Target="../tags/tag295.xml"/><Relationship Id="rId12" Type="http://schemas.openxmlformats.org/officeDocument/2006/relationships/tags" Target="../tags/tag294.xml"/><Relationship Id="rId11" Type="http://schemas.openxmlformats.org/officeDocument/2006/relationships/tags" Target="../tags/tag293.xml"/><Relationship Id="rId10" Type="http://schemas.openxmlformats.org/officeDocument/2006/relationships/tags" Target="../tags/tag292.xml"/><Relationship Id="rId1" Type="http://schemas.openxmlformats.org/officeDocument/2006/relationships/tags" Target="../tags/tag284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323.xml"/><Relationship Id="rId7" Type="http://schemas.openxmlformats.org/officeDocument/2006/relationships/tags" Target="../tags/tag322.xml"/><Relationship Id="rId6" Type="http://schemas.openxmlformats.org/officeDocument/2006/relationships/tags" Target="../tags/tag321.xml"/><Relationship Id="rId5" Type="http://schemas.openxmlformats.org/officeDocument/2006/relationships/tags" Target="../tags/tag320.xml"/><Relationship Id="rId4" Type="http://schemas.openxmlformats.org/officeDocument/2006/relationships/tags" Target="../tags/tag319.xml"/><Relationship Id="rId3" Type="http://schemas.openxmlformats.org/officeDocument/2006/relationships/tags" Target="../tags/tag318.xml"/><Relationship Id="rId2" Type="http://schemas.openxmlformats.org/officeDocument/2006/relationships/tags" Target="../tags/tag317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6.svg"/><Relationship Id="rId1" Type="http://schemas.openxmlformats.org/officeDocument/2006/relationships/tags" Target="../tags/tag316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32.xml"/><Relationship Id="rId8" Type="http://schemas.openxmlformats.org/officeDocument/2006/relationships/tags" Target="../tags/tag331.xml"/><Relationship Id="rId7" Type="http://schemas.openxmlformats.org/officeDocument/2006/relationships/tags" Target="../tags/tag330.xml"/><Relationship Id="rId6" Type="http://schemas.openxmlformats.org/officeDocument/2006/relationships/tags" Target="../tags/tag329.xml"/><Relationship Id="rId5" Type="http://schemas.openxmlformats.org/officeDocument/2006/relationships/tags" Target="../tags/tag328.xml"/><Relationship Id="rId47" Type="http://schemas.openxmlformats.org/officeDocument/2006/relationships/slideLayout" Target="../slideLayouts/slideLayout7.xml"/><Relationship Id="rId46" Type="http://schemas.openxmlformats.org/officeDocument/2006/relationships/tags" Target="../tags/tag359.xml"/><Relationship Id="rId45" Type="http://schemas.openxmlformats.org/officeDocument/2006/relationships/image" Target="../media/image56.svg"/><Relationship Id="rId44" Type="http://schemas.openxmlformats.org/officeDocument/2006/relationships/image" Target="../media/image55.png"/><Relationship Id="rId43" Type="http://schemas.openxmlformats.org/officeDocument/2006/relationships/tags" Target="../tags/tag358.xml"/><Relationship Id="rId42" Type="http://schemas.openxmlformats.org/officeDocument/2006/relationships/tags" Target="../tags/tag357.xml"/><Relationship Id="rId41" Type="http://schemas.openxmlformats.org/officeDocument/2006/relationships/tags" Target="../tags/tag356.xml"/><Relationship Id="rId40" Type="http://schemas.openxmlformats.org/officeDocument/2006/relationships/image" Target="../media/image54.svg"/><Relationship Id="rId4" Type="http://schemas.openxmlformats.org/officeDocument/2006/relationships/tags" Target="../tags/tag327.xml"/><Relationship Id="rId39" Type="http://schemas.openxmlformats.org/officeDocument/2006/relationships/image" Target="../media/image53.png"/><Relationship Id="rId38" Type="http://schemas.openxmlformats.org/officeDocument/2006/relationships/tags" Target="../tags/tag355.xml"/><Relationship Id="rId37" Type="http://schemas.openxmlformats.org/officeDocument/2006/relationships/tags" Target="../tags/tag354.xml"/><Relationship Id="rId36" Type="http://schemas.openxmlformats.org/officeDocument/2006/relationships/tags" Target="../tags/tag353.xml"/><Relationship Id="rId35" Type="http://schemas.openxmlformats.org/officeDocument/2006/relationships/tags" Target="../tags/tag352.xml"/><Relationship Id="rId34" Type="http://schemas.openxmlformats.org/officeDocument/2006/relationships/tags" Target="../tags/tag351.xml"/><Relationship Id="rId33" Type="http://schemas.openxmlformats.org/officeDocument/2006/relationships/tags" Target="../tags/tag350.xml"/><Relationship Id="rId32" Type="http://schemas.openxmlformats.org/officeDocument/2006/relationships/tags" Target="../tags/tag349.xml"/><Relationship Id="rId31" Type="http://schemas.openxmlformats.org/officeDocument/2006/relationships/tags" Target="../tags/tag348.xml"/><Relationship Id="rId30" Type="http://schemas.openxmlformats.org/officeDocument/2006/relationships/tags" Target="../tags/tag347.xml"/><Relationship Id="rId3" Type="http://schemas.openxmlformats.org/officeDocument/2006/relationships/tags" Target="../tags/tag326.xml"/><Relationship Id="rId29" Type="http://schemas.openxmlformats.org/officeDocument/2006/relationships/tags" Target="../tags/tag346.xml"/><Relationship Id="rId28" Type="http://schemas.openxmlformats.org/officeDocument/2006/relationships/tags" Target="../tags/tag345.xml"/><Relationship Id="rId27" Type="http://schemas.openxmlformats.org/officeDocument/2006/relationships/tags" Target="../tags/tag344.xml"/><Relationship Id="rId26" Type="http://schemas.openxmlformats.org/officeDocument/2006/relationships/tags" Target="../tags/tag343.xml"/><Relationship Id="rId25" Type="http://schemas.openxmlformats.org/officeDocument/2006/relationships/image" Target="../media/image52.svg"/><Relationship Id="rId24" Type="http://schemas.openxmlformats.org/officeDocument/2006/relationships/image" Target="../media/image51.png"/><Relationship Id="rId23" Type="http://schemas.openxmlformats.org/officeDocument/2006/relationships/tags" Target="../tags/tag342.xml"/><Relationship Id="rId22" Type="http://schemas.openxmlformats.org/officeDocument/2006/relationships/tags" Target="../tags/tag341.xml"/><Relationship Id="rId21" Type="http://schemas.openxmlformats.org/officeDocument/2006/relationships/tags" Target="../tags/tag340.xml"/><Relationship Id="rId20" Type="http://schemas.openxmlformats.org/officeDocument/2006/relationships/tags" Target="../tags/tag339.xml"/><Relationship Id="rId2" Type="http://schemas.openxmlformats.org/officeDocument/2006/relationships/tags" Target="../tags/tag325.xml"/><Relationship Id="rId19" Type="http://schemas.openxmlformats.org/officeDocument/2006/relationships/image" Target="../media/image50.svg"/><Relationship Id="rId18" Type="http://schemas.openxmlformats.org/officeDocument/2006/relationships/image" Target="../media/image49.png"/><Relationship Id="rId17" Type="http://schemas.openxmlformats.org/officeDocument/2006/relationships/tags" Target="../tags/tag338.xml"/><Relationship Id="rId16" Type="http://schemas.openxmlformats.org/officeDocument/2006/relationships/tags" Target="../tags/tag337.xml"/><Relationship Id="rId15" Type="http://schemas.openxmlformats.org/officeDocument/2006/relationships/tags" Target="../tags/tag336.xml"/><Relationship Id="rId14" Type="http://schemas.openxmlformats.org/officeDocument/2006/relationships/tags" Target="../tags/tag335.xml"/><Relationship Id="rId13" Type="http://schemas.openxmlformats.org/officeDocument/2006/relationships/image" Target="../media/image48.svg"/><Relationship Id="rId12" Type="http://schemas.openxmlformats.org/officeDocument/2006/relationships/image" Target="../media/image47.png"/><Relationship Id="rId11" Type="http://schemas.openxmlformats.org/officeDocument/2006/relationships/tags" Target="../tags/tag334.xml"/><Relationship Id="rId10" Type="http://schemas.openxmlformats.org/officeDocument/2006/relationships/tags" Target="../tags/tag333.xml"/><Relationship Id="rId1" Type="http://schemas.openxmlformats.org/officeDocument/2006/relationships/tags" Target="../tags/tag324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7.jpeg"/><Relationship Id="rId8" Type="http://schemas.openxmlformats.org/officeDocument/2006/relationships/tags" Target="../tags/tag367.xml"/><Relationship Id="rId7" Type="http://schemas.openxmlformats.org/officeDocument/2006/relationships/tags" Target="../tags/tag366.xml"/><Relationship Id="rId6" Type="http://schemas.openxmlformats.org/officeDocument/2006/relationships/tags" Target="../tags/tag365.xml"/><Relationship Id="rId54" Type="http://schemas.openxmlformats.org/officeDocument/2006/relationships/slideLayout" Target="../slideLayouts/slideLayout7.xml"/><Relationship Id="rId53" Type="http://schemas.openxmlformats.org/officeDocument/2006/relationships/tags" Target="../tags/tag402.xml"/><Relationship Id="rId52" Type="http://schemas.openxmlformats.org/officeDocument/2006/relationships/tags" Target="../tags/tag401.xml"/><Relationship Id="rId51" Type="http://schemas.openxmlformats.org/officeDocument/2006/relationships/tags" Target="../tags/tag400.xml"/><Relationship Id="rId50" Type="http://schemas.openxmlformats.org/officeDocument/2006/relationships/image" Target="../media/image43.svg"/><Relationship Id="rId5" Type="http://schemas.openxmlformats.org/officeDocument/2006/relationships/tags" Target="../tags/tag364.xml"/><Relationship Id="rId49" Type="http://schemas.openxmlformats.org/officeDocument/2006/relationships/image" Target="../media/image42.png"/><Relationship Id="rId48" Type="http://schemas.openxmlformats.org/officeDocument/2006/relationships/tags" Target="../tags/tag399.xml"/><Relationship Id="rId47" Type="http://schemas.openxmlformats.org/officeDocument/2006/relationships/tags" Target="../tags/tag398.xml"/><Relationship Id="rId46" Type="http://schemas.openxmlformats.org/officeDocument/2006/relationships/tags" Target="../tags/tag397.xml"/><Relationship Id="rId45" Type="http://schemas.openxmlformats.org/officeDocument/2006/relationships/image" Target="../media/image60.svg"/><Relationship Id="rId44" Type="http://schemas.openxmlformats.org/officeDocument/2006/relationships/image" Target="../media/image59.png"/><Relationship Id="rId43" Type="http://schemas.openxmlformats.org/officeDocument/2006/relationships/tags" Target="../tags/tag396.xml"/><Relationship Id="rId42" Type="http://schemas.openxmlformats.org/officeDocument/2006/relationships/tags" Target="../tags/tag395.xml"/><Relationship Id="rId41" Type="http://schemas.openxmlformats.org/officeDocument/2006/relationships/tags" Target="../tags/tag394.xml"/><Relationship Id="rId40" Type="http://schemas.openxmlformats.org/officeDocument/2006/relationships/tags" Target="../tags/tag393.xml"/><Relationship Id="rId4" Type="http://schemas.openxmlformats.org/officeDocument/2006/relationships/tags" Target="../tags/tag363.xml"/><Relationship Id="rId39" Type="http://schemas.openxmlformats.org/officeDocument/2006/relationships/tags" Target="../tags/tag392.xml"/><Relationship Id="rId38" Type="http://schemas.openxmlformats.org/officeDocument/2006/relationships/tags" Target="../tags/tag391.xml"/><Relationship Id="rId37" Type="http://schemas.openxmlformats.org/officeDocument/2006/relationships/tags" Target="../tags/tag390.xml"/><Relationship Id="rId36" Type="http://schemas.openxmlformats.org/officeDocument/2006/relationships/tags" Target="../tags/tag389.xml"/><Relationship Id="rId35" Type="http://schemas.openxmlformats.org/officeDocument/2006/relationships/image" Target="../media/image58.jpeg"/><Relationship Id="rId34" Type="http://schemas.openxmlformats.org/officeDocument/2006/relationships/tags" Target="../tags/tag388.xml"/><Relationship Id="rId33" Type="http://schemas.openxmlformats.org/officeDocument/2006/relationships/tags" Target="../tags/tag387.xml"/><Relationship Id="rId32" Type="http://schemas.openxmlformats.org/officeDocument/2006/relationships/tags" Target="../tags/tag386.xml"/><Relationship Id="rId31" Type="http://schemas.openxmlformats.org/officeDocument/2006/relationships/tags" Target="../tags/tag385.xml"/><Relationship Id="rId30" Type="http://schemas.openxmlformats.org/officeDocument/2006/relationships/tags" Target="../tags/tag384.xml"/><Relationship Id="rId3" Type="http://schemas.openxmlformats.org/officeDocument/2006/relationships/tags" Target="../tags/tag362.xml"/><Relationship Id="rId29" Type="http://schemas.openxmlformats.org/officeDocument/2006/relationships/tags" Target="../tags/tag383.xml"/><Relationship Id="rId28" Type="http://schemas.openxmlformats.org/officeDocument/2006/relationships/tags" Target="../tags/tag382.xml"/><Relationship Id="rId27" Type="http://schemas.openxmlformats.org/officeDocument/2006/relationships/tags" Target="../tags/tag381.xml"/><Relationship Id="rId26" Type="http://schemas.openxmlformats.org/officeDocument/2006/relationships/image" Target="../media/image32.svg"/><Relationship Id="rId25" Type="http://schemas.openxmlformats.org/officeDocument/2006/relationships/image" Target="../media/image31.png"/><Relationship Id="rId24" Type="http://schemas.openxmlformats.org/officeDocument/2006/relationships/tags" Target="../tags/tag380.xml"/><Relationship Id="rId23" Type="http://schemas.openxmlformats.org/officeDocument/2006/relationships/tags" Target="../tags/tag379.xml"/><Relationship Id="rId22" Type="http://schemas.openxmlformats.org/officeDocument/2006/relationships/tags" Target="../tags/tag378.xml"/><Relationship Id="rId21" Type="http://schemas.openxmlformats.org/officeDocument/2006/relationships/image" Target="../media/image13.svg"/><Relationship Id="rId20" Type="http://schemas.openxmlformats.org/officeDocument/2006/relationships/image" Target="../media/image12.png"/><Relationship Id="rId2" Type="http://schemas.openxmlformats.org/officeDocument/2006/relationships/tags" Target="../tags/tag361.xml"/><Relationship Id="rId19" Type="http://schemas.openxmlformats.org/officeDocument/2006/relationships/tags" Target="../tags/tag377.xml"/><Relationship Id="rId18" Type="http://schemas.openxmlformats.org/officeDocument/2006/relationships/tags" Target="../tags/tag376.xml"/><Relationship Id="rId17" Type="http://schemas.openxmlformats.org/officeDocument/2006/relationships/tags" Target="../tags/tag375.xml"/><Relationship Id="rId16" Type="http://schemas.openxmlformats.org/officeDocument/2006/relationships/tags" Target="../tags/tag374.xml"/><Relationship Id="rId15" Type="http://schemas.openxmlformats.org/officeDocument/2006/relationships/tags" Target="../tags/tag373.xml"/><Relationship Id="rId14" Type="http://schemas.openxmlformats.org/officeDocument/2006/relationships/tags" Target="../tags/tag372.xml"/><Relationship Id="rId13" Type="http://schemas.openxmlformats.org/officeDocument/2006/relationships/tags" Target="../tags/tag371.xml"/><Relationship Id="rId12" Type="http://schemas.openxmlformats.org/officeDocument/2006/relationships/tags" Target="../tags/tag370.xml"/><Relationship Id="rId11" Type="http://schemas.openxmlformats.org/officeDocument/2006/relationships/tags" Target="../tags/tag369.xml"/><Relationship Id="rId10" Type="http://schemas.openxmlformats.org/officeDocument/2006/relationships/tags" Target="../tags/tag368.xml"/><Relationship Id="rId1" Type="http://schemas.openxmlformats.org/officeDocument/2006/relationships/tags" Target="../tags/tag360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1.svg"/><Relationship Id="rId8" Type="http://schemas.openxmlformats.org/officeDocument/2006/relationships/image" Target="../media/image5.png"/><Relationship Id="rId7" Type="http://schemas.openxmlformats.org/officeDocument/2006/relationships/tags" Target="../tags/tag409.xml"/><Relationship Id="rId6" Type="http://schemas.openxmlformats.org/officeDocument/2006/relationships/tags" Target="../tags/tag408.xml"/><Relationship Id="rId5" Type="http://schemas.openxmlformats.org/officeDocument/2006/relationships/tags" Target="../tags/tag407.xml"/><Relationship Id="rId4" Type="http://schemas.openxmlformats.org/officeDocument/2006/relationships/tags" Target="../tags/tag406.xml"/><Relationship Id="rId3" Type="http://schemas.openxmlformats.org/officeDocument/2006/relationships/tags" Target="../tags/tag405.xml"/><Relationship Id="rId2" Type="http://schemas.openxmlformats.org/officeDocument/2006/relationships/tags" Target="../tags/tag404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4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1881206"/>
            <a:ext cx="5900956" cy="1597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 spc="96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勾股定理</a:t>
            </a:r>
            <a:r>
              <a:rPr sz="4800" b="1" spc="96">
                <a:solidFill>
                  <a:srgbClr val="2C1A0A"/>
                </a:solidFill>
                <a:latin typeface="汉仪正圆-75W" panose="00020600040101010101" charset="-122"/>
                <a:ea typeface="汉仪正圆-75W" panose="00020600040101010101" charset="-122"/>
              </a:rPr>
              <a:t>——</a:t>
            </a:r>
            <a:endParaRPr sz="4800" b="1" spc="96">
              <a:solidFill>
                <a:srgbClr val="2C1A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800" b="1" spc="96">
                <a:solidFill>
                  <a:srgbClr val="2C1A0A"/>
                </a:solidFill>
                <a:latin typeface="汉仪正圆-75W" panose="00020600040101010101" charset="-122"/>
                <a:ea typeface="汉仪正圆-75W" panose="00020600040101010101" charset="-122"/>
              </a:rPr>
              <a:t>穿越千年的数学之美</a:t>
            </a:r>
            <a:endParaRPr sz="4800" b="1" spc="96">
              <a:solidFill>
                <a:srgbClr val="2C1A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4077672"/>
            <a:ext cx="3592859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直角三角形中，藏着华夏先贤的智慧密码</a:t>
            </a:r>
            <a:endParaRPr sz="1500" spc="3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lang="zh-CN" sz="1500" spc="3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人教版八年级下册</a:t>
            </a:r>
            <a:r>
              <a:rPr lang="en-US" altLang="zh-CN" sz="1500" spc="3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1500" spc="3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第十七章</a:t>
            </a:r>
            <a:endParaRPr lang="zh-CN" altLang="en-US" sz="1500" spc="3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991119"/>
            <a:ext cx="77085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2026</a:t>
            </a:r>
            <a:r>
              <a:rPr lang="zh-CN" sz="1350">
                <a:solidFill>
                  <a:srgbClr val="8A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endParaRPr lang="zh-CN" sz="1350">
              <a:solidFill>
                <a:srgbClr val="8A7A6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57734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19150" y="159131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42975" y="159639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377761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1A0A"/>
                </a:solidFill>
                <a:latin typeface="汉仪正圆-75W" panose="00020600040101010101" charset="-122"/>
                <a:ea typeface="汉仪正圆-75W" panose="00020600040101010101" charset="-122"/>
              </a:rPr>
              <a:t>内容导航</a:t>
            </a:r>
            <a:endParaRPr sz="4200" b="1">
              <a:solidFill>
                <a:srgbClr val="2C1A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D4C4B0"/>
            </a:solidFill>
            <a:prstDash val="solid"/>
          </a:ln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D4C4B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勾股探源</a:t>
            </a:r>
            <a:endParaRPr sz="21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4D3A"/>
                </a:solidFill>
                <a:latin typeface="汉仪正圆-75W" panose="00020600040101010101" charset="-122"/>
                <a:ea typeface="汉仪正圆-75W" panose="00020600040101010101" charset="-122"/>
              </a:rPr>
              <a:t>从生活走进数学，发现直角三角形三边奥秘</a:t>
            </a:r>
            <a:endParaRPr sz="1350">
              <a:solidFill>
                <a:srgbClr val="6B4D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D4C4B0"/>
            </a:solidFill>
            <a:prstDash val="solid"/>
          </a:ln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D4C4B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弦图证道</a:t>
            </a:r>
            <a:endParaRPr sz="21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4D3A"/>
                </a:solidFill>
                <a:latin typeface="汉仪正圆-75W" panose="00020600040101010101" charset="-122"/>
                <a:ea typeface="汉仪正圆-75W" panose="00020600040101010101" charset="-122"/>
              </a:rPr>
              <a:t>赵爽弦图巧证定理，领略古人出入相补智慧</a:t>
            </a:r>
            <a:endParaRPr sz="1350">
              <a:solidFill>
                <a:srgbClr val="6B4D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D4C4B0"/>
            </a:solidFill>
            <a:prstDash val="solid"/>
          </a:ln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D4C4B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古为今用</a:t>
            </a:r>
            <a:endParaRPr sz="21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4D3A"/>
                </a:solidFill>
                <a:latin typeface="汉仪正圆-75W" panose="00020600040101010101" charset="-122"/>
                <a:ea typeface="汉仪正圆-75W" panose="00020600040101010101" charset="-122"/>
              </a:rPr>
              <a:t>逆定理判定直角，解决古今实际问题</a:t>
            </a:r>
            <a:endParaRPr sz="1350">
              <a:solidFill>
                <a:srgbClr val="6B4D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D4C4B0"/>
            </a:solidFill>
            <a:prstDash val="solid"/>
          </a:ln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6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D4C4B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数韵流芳</a:t>
            </a:r>
            <a:endParaRPr sz="21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4D3A"/>
                </a:solidFill>
                <a:latin typeface="汉仪正圆-75W" panose="00020600040101010101" charset="-122"/>
                <a:ea typeface="汉仪正圆-75W" panose="00020600040101010101" charset="-122"/>
              </a:rPr>
              <a:t>回顾千年传承，感受数学文化自信</a:t>
            </a:r>
            <a:endParaRPr sz="1350">
              <a:solidFill>
                <a:srgbClr val="6B4D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1787842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54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95846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1A0A"/>
                </a:solidFill>
                <a:latin typeface="汉仪正圆-75W" panose="00020600040101010101" charset="-122"/>
                <a:ea typeface="汉仪正圆-75W" panose="00020600040101010101" charset="-122"/>
              </a:rPr>
              <a:t>勾股探源</a:t>
            </a:r>
            <a:endParaRPr sz="4200" b="1" spc="84">
              <a:solidFill>
                <a:srgbClr val="2C1A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3871913"/>
            <a:ext cx="3105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一砖一瓦间，藏着千年数学的起点</a:t>
            </a:r>
            <a:endParaRPr sz="1500" spc="3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786313"/>
            <a:ext cx="709046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一砖一瓦间，藏着千年数学的起点</a:t>
            </a:r>
            <a:endParaRPr sz="1500" spc="3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从毕达哥拉斯的地砖到《周髀算经》的记载，探寻直角三角形三边关系的发现之旅</a:t>
            </a:r>
            <a:endParaRPr sz="1500" spc="3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5"/>
            </p:custDataLst>
          </p:nvPr>
        </p:nvSpPr>
        <p:spPr>
          <a:xfrm>
            <a:off x="666750" y="14478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819150" y="14617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942975" y="14668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5624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A0A"/>
                </a:solidFill>
                <a:latin typeface="汉仪正圆-75W" panose="00020600040101010101" charset="-122"/>
                <a:ea typeface="汉仪正圆-75W" panose="00020600040101010101" charset="-122"/>
              </a:rPr>
              <a:t>地砖里的数学秘密</a:t>
            </a:r>
            <a:endParaRPr sz="3000" b="1">
              <a:solidFill>
                <a:srgbClr val="2C1A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2885dad3-8ca7-11f1-8b0b-96c6be2142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24" r="1229"/>
          <a:stretch>
            <a:fillRect/>
          </a:stretch>
        </p:blipFill>
        <p:spPr>
          <a:xfrm>
            <a:off x="571500" y="1104904"/>
            <a:ext cx="5175250" cy="537209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150" h="8460">
                <a:moveTo>
                  <a:pt x="120" y="0"/>
                </a:moveTo>
                <a:lnTo>
                  <a:pt x="8030" y="0"/>
                </a:lnTo>
                <a:cubicBezTo>
                  <a:pt x="8096" y="0"/>
                  <a:pt x="8150" y="54"/>
                  <a:pt x="8150" y="120"/>
                </a:cubicBezTo>
                <a:lnTo>
                  <a:pt x="8150" y="8340"/>
                </a:lnTo>
                <a:cubicBezTo>
                  <a:pt x="8150" y="8406"/>
                  <a:pt x="8096" y="8460"/>
                  <a:pt x="8030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29" name="文本框 28"/>
          <p:cNvSpPr txBox="1"/>
          <p:nvPr>
            <p:custDataLst>
              <p:tags r:id="rId4"/>
            </p:custDataLst>
          </p:nvPr>
        </p:nvSpPr>
        <p:spPr>
          <a:xfrm>
            <a:off x="6816776" y="5487886"/>
            <a:ext cx="4000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这一发现开启了人类对</a:t>
            </a:r>
            <a:r>
              <a:rPr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勾股定理</a:t>
            </a:r>
            <a:r>
              <a:rPr sz="15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的探索之旅。</a:t>
            </a:r>
            <a:endParaRPr sz="150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013450" y="1104900"/>
            <a:ext cx="5605780" cy="1672590"/>
            <a:chOff x="9470" y="1740"/>
            <a:chExt cx="8828" cy="2634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9470" y="1740"/>
              <a:ext cx="8829" cy="2634"/>
            </a:xfrm>
            <a:custGeom>
              <a:avLst/>
              <a:gdLst>
                <a:gd name="sw" fmla="*/ 1 w 8829"/>
                <a:gd name="sh" fmla="*/ 1 h 2634"/>
                <a:gd name="mins" fmla="min sw sh"/>
                <a:gd name="dsw" fmla="+- 0 sw mins"/>
                <a:gd name="dsh" fmla="+- 0 sh mins"/>
                <a:gd name="p0x0" fmla="*/ 120 w 8829"/>
                <a:gd name="p0y0" fmla="*/ 0 h 2634"/>
                <a:gd name="p0x1" fmla="*/ 8709 w 8829"/>
                <a:gd name="p0y1" fmla="*/ 0 h 2634"/>
                <a:gd name="p0x2" fmla="*/ 8775 w 8829"/>
                <a:gd name="p0y2" fmla="*/ 0 h 2634"/>
                <a:gd name="p0x3" fmla="*/ 8829 w 8829"/>
                <a:gd name="p0y3" fmla="*/ 53 h 2634"/>
                <a:gd name="p0x4" fmla="*/ 8829 w 8829"/>
                <a:gd name="p0y4" fmla="*/ 120 h 2634"/>
                <a:gd name="p0x5" fmla="*/ 8829 w 8829"/>
                <a:gd name="p0y5" fmla="*/ 2514 h 2634"/>
                <a:gd name="p0x6" fmla="*/ 8829 w 8829"/>
                <a:gd name="p0y6" fmla="*/ 2581 h 2634"/>
                <a:gd name="p0x7" fmla="*/ 8775 w 8829"/>
                <a:gd name="p0y7" fmla="*/ 2634 h 2634"/>
                <a:gd name="p0x8" fmla="*/ 8709 w 8829"/>
                <a:gd name="p0y8" fmla="*/ 2634 h 2634"/>
                <a:gd name="p0x9" fmla="*/ 120 w 8829"/>
                <a:gd name="p0y9" fmla="*/ 2634 h 2634"/>
                <a:gd name="p0x10" fmla="*/ 53 w 8829"/>
                <a:gd name="p0y10" fmla="*/ 2634 h 2634"/>
                <a:gd name="p0x11" fmla="*/ 0 w 8829"/>
                <a:gd name="p0y11" fmla="*/ 2581 h 2634"/>
                <a:gd name="p0x12" fmla="*/ 0 w 8829"/>
                <a:gd name="p0y12" fmla="*/ 2514 h 2634"/>
                <a:gd name="p0x13" fmla="*/ 0 w 8829"/>
                <a:gd name="p0y13" fmla="*/ 120 h 2634"/>
                <a:gd name="p0x14" fmla="*/ 0 w 8829"/>
                <a:gd name="p0y14" fmla="*/ 53 h 2634"/>
                <a:gd name="p0x15" fmla="*/ 53 w 8829"/>
                <a:gd name="p0y15" fmla="*/ 0 h 2634"/>
                <a:gd name="p0x16" fmla="*/ 120 w 8829"/>
                <a:gd name="p0y16" fmla="*/ 0 h 263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6"/>
              </p:custDataLst>
            </p:nvPr>
          </p:nvSpPr>
          <p:spPr>
            <a:xfrm>
              <a:off x="9486" y="1740"/>
              <a:ext cx="8797" cy="75"/>
            </a:xfrm>
            <a:custGeom>
              <a:avLst/>
              <a:gdLst>
                <a:gd name="sw" fmla="*/ 1 w 8797"/>
                <a:gd name="sh" fmla="*/ 1 h 75"/>
                <a:gd name="mins" fmla="min sw sh"/>
                <a:gd name="dsw" fmla="+- 0 sw mins"/>
                <a:gd name="dsh" fmla="+- 0 sh mins"/>
                <a:gd name="p0x0" fmla="*/ 103 w 8797"/>
                <a:gd name="p0y0" fmla="*/ 0 h 75"/>
                <a:gd name="p0x1" fmla="*/ 8693 w 8797"/>
                <a:gd name="p0y1" fmla="*/ 0 h 75"/>
                <a:gd name="p0x2" fmla="*/ 8737 w 8797"/>
                <a:gd name="p0y2" fmla="*/ 0 h 75"/>
                <a:gd name="p0x3" fmla="*/ 8776 w 8797"/>
                <a:gd name="p0y3" fmla="*/ 24 h 75"/>
                <a:gd name="p0x4" fmla="*/ 8797 w 8797"/>
                <a:gd name="p0y4" fmla="*/ 59 h 75"/>
                <a:gd name="p0x5" fmla="*/ 8784 w 8797"/>
                <a:gd name="p0y5" fmla="*/ 75 h 75"/>
                <a:gd name="p0x6" fmla="*/ 8784 w 8797"/>
                <a:gd name="p0y6" fmla="*/ 74 h 75"/>
                <a:gd name="p0x7" fmla="*/ 8766 w 8797"/>
                <a:gd name="p0y7" fmla="*/ 48 h 75"/>
                <a:gd name="p0x8" fmla="*/ 8732 w 8797"/>
                <a:gd name="p0y8" fmla="*/ 30 h 75"/>
                <a:gd name="p0x9" fmla="*/ 8693 w 8797"/>
                <a:gd name="p0y9" fmla="*/ 30 h 75"/>
                <a:gd name="p0x10" fmla="*/ 103 w 8797"/>
                <a:gd name="p0y10" fmla="*/ 30 h 75"/>
                <a:gd name="p0x11" fmla="*/ 65 w 8797"/>
                <a:gd name="p0y11" fmla="*/ 30 h 75"/>
                <a:gd name="p0x12" fmla="*/ 31 w 8797"/>
                <a:gd name="p0y12" fmla="*/ 48 h 75"/>
                <a:gd name="p0x13" fmla="*/ 12 w 8797"/>
                <a:gd name="p0y13" fmla="*/ 74 h 75"/>
                <a:gd name="p0x14" fmla="*/ 0 w 8797"/>
                <a:gd name="p0y14" fmla="*/ 60 h 75"/>
                <a:gd name="p0x15" fmla="*/ 0 w 8797"/>
                <a:gd name="p0y15" fmla="*/ 59 h 75"/>
                <a:gd name="p0x16" fmla="*/ 20 w 8797"/>
                <a:gd name="p0y16" fmla="*/ 24 h 75"/>
                <a:gd name="p0x17" fmla="*/ 59 w 8797"/>
                <a:gd name="p0y17" fmla="*/ 0 h 75"/>
                <a:gd name="p0x18" fmla="*/ 103 w 8797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7"/>
              </p:custDataLst>
            </p:nvPr>
          </p:nvSpPr>
          <p:spPr>
            <a:xfrm>
              <a:off x="18254" y="1799"/>
              <a:ext cx="45" cy="2540"/>
            </a:xfrm>
            <a:custGeom>
              <a:avLst/>
              <a:gdLst>
                <a:gd name="sw" fmla="*/ 1 w 45"/>
                <a:gd name="sh" fmla="*/ 1 h 2539"/>
                <a:gd name="mins" fmla="min sw sh"/>
                <a:gd name="dsw" fmla="+- 0 sw mins"/>
                <a:gd name="dsh" fmla="+- 0 sh mins"/>
                <a:gd name="p0x0" fmla="*/ 45 w 45"/>
                <a:gd name="p0y0" fmla="*/ 60 h 2539"/>
                <a:gd name="p0x1" fmla="*/ 45 w 45"/>
                <a:gd name="p0y1" fmla="*/ 2454 h 2539"/>
                <a:gd name="p0x2" fmla="*/ 45 w 45"/>
                <a:gd name="p0y2" fmla="*/ 2488 h 2539"/>
                <a:gd name="p0x3" fmla="*/ 32 w 45"/>
                <a:gd name="p0y3" fmla="*/ 2518 h 2539"/>
                <a:gd name="p0x4" fmla="*/ 10 w 45"/>
                <a:gd name="p0y4" fmla="*/ 2539 h 2539"/>
                <a:gd name="p0x5" fmla="*/ 0 w 45"/>
                <a:gd name="p0y5" fmla="*/ 2529 h 2539"/>
                <a:gd name="p0x6" fmla="*/ 19 w 45"/>
                <a:gd name="p0y6" fmla="*/ 2510 h 2539"/>
                <a:gd name="p0x7" fmla="*/ 30 w 45"/>
                <a:gd name="p0y7" fmla="*/ 2483 h 2539"/>
                <a:gd name="p0x8" fmla="*/ 30 w 45"/>
                <a:gd name="p0y8" fmla="*/ 2454 h 2539"/>
                <a:gd name="p0x9" fmla="*/ 30 w 45"/>
                <a:gd name="p0y9" fmla="*/ 60 h 2539"/>
                <a:gd name="p0x10" fmla="*/ 30 w 45"/>
                <a:gd name="p0y10" fmla="*/ 43 h 2539"/>
                <a:gd name="p0x11" fmla="*/ 25 w 45"/>
                <a:gd name="p0y11" fmla="*/ 28 h 2539"/>
                <a:gd name="p0x12" fmla="*/ 16 w 45"/>
                <a:gd name="p0y12" fmla="*/ 15 h 2539"/>
                <a:gd name="p0x13" fmla="*/ 29 w 45"/>
                <a:gd name="p0y13" fmla="*/ 0 h 2539"/>
                <a:gd name="p0x14" fmla="*/ 29 w 45"/>
                <a:gd name="p0y14" fmla="*/ 0 h 2539"/>
                <a:gd name="p0x15" fmla="*/ 39 w 45"/>
                <a:gd name="p0y15" fmla="*/ 17 h 2539"/>
                <a:gd name="p0x16" fmla="*/ 45 w 45"/>
                <a:gd name="p0y16" fmla="*/ 38 h 2539"/>
                <a:gd name="p0x17" fmla="*/ 45 w 45"/>
                <a:gd name="p0y17" fmla="*/ 60 h 25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8"/>
              </p:custDataLst>
            </p:nvPr>
          </p:nvSpPr>
          <p:spPr>
            <a:xfrm>
              <a:off x="9505" y="4329"/>
              <a:ext cx="8759" cy="45"/>
            </a:xfrm>
            <a:custGeom>
              <a:avLst/>
              <a:gdLst>
                <a:gd name="sw" fmla="*/ 1 w 8759"/>
                <a:gd name="sh" fmla="*/ 1 h 45"/>
                <a:gd name="mins" fmla="min sw sh"/>
                <a:gd name="dsw" fmla="+- 0 sw mins"/>
                <a:gd name="dsh" fmla="+- 0 sh mins"/>
                <a:gd name="p0x0" fmla="*/ 8674 w 8759"/>
                <a:gd name="p0y0" fmla="*/ 45 h 45"/>
                <a:gd name="p0x1" fmla="*/ 84 w 8759"/>
                <a:gd name="p0y1" fmla="*/ 45 h 45"/>
                <a:gd name="p0x2" fmla="*/ 51 w 8759"/>
                <a:gd name="p0y2" fmla="*/ 45 h 45"/>
                <a:gd name="p0x3" fmla="*/ 21 w 8759"/>
                <a:gd name="p0y3" fmla="*/ 32 h 45"/>
                <a:gd name="p0x4" fmla="*/ 0 w 8759"/>
                <a:gd name="p0y4" fmla="*/ 10 h 45"/>
                <a:gd name="p0x5" fmla="*/ 10 w 8759"/>
                <a:gd name="p0y5" fmla="*/ 0 h 45"/>
                <a:gd name="p0x6" fmla="*/ 29 w 8759"/>
                <a:gd name="p0y6" fmla="*/ 19 h 45"/>
                <a:gd name="p0x7" fmla="*/ 55 w 8759"/>
                <a:gd name="p0y7" fmla="*/ 30 h 45"/>
                <a:gd name="p0x8" fmla="*/ 84 w 8759"/>
                <a:gd name="p0y8" fmla="*/ 30 h 45"/>
                <a:gd name="p0x9" fmla="*/ 8674 w 8759"/>
                <a:gd name="p0y9" fmla="*/ 30 h 45"/>
                <a:gd name="p0x10" fmla="*/ 8703 w 8759"/>
                <a:gd name="p0y10" fmla="*/ 30 h 45"/>
                <a:gd name="p0x11" fmla="*/ 8729 w 8759"/>
                <a:gd name="p0y11" fmla="*/ 19 h 45"/>
                <a:gd name="p0x12" fmla="*/ 8748 w 8759"/>
                <a:gd name="p0y12" fmla="*/ 0 h 45"/>
                <a:gd name="p0x13" fmla="*/ 8759 w 8759"/>
                <a:gd name="p0y13" fmla="*/ 10 h 45"/>
                <a:gd name="p0x14" fmla="*/ 8737 w 8759"/>
                <a:gd name="p0y14" fmla="*/ 32 h 45"/>
                <a:gd name="p0x15" fmla="*/ 8707 w 8759"/>
                <a:gd name="p0y15" fmla="*/ 45 h 45"/>
                <a:gd name="p0x16" fmla="*/ 8674 w 8759"/>
                <a:gd name="p0y16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9"/>
              </p:custDataLst>
            </p:nvPr>
          </p:nvSpPr>
          <p:spPr>
            <a:xfrm>
              <a:off x="9470" y="1799"/>
              <a:ext cx="46" cy="2540"/>
            </a:xfrm>
            <a:custGeom>
              <a:avLst/>
              <a:gdLst>
                <a:gd name="sw" fmla="*/ 1 w 45"/>
                <a:gd name="sh" fmla="*/ 1 h 2539"/>
                <a:gd name="mins" fmla="min sw sh"/>
                <a:gd name="dsw" fmla="+- 0 sw mins"/>
                <a:gd name="dsh" fmla="+- 0 sh mins"/>
                <a:gd name="p0x0" fmla="*/ 0 w 45"/>
                <a:gd name="p0y0" fmla="*/ 2454 h 2539"/>
                <a:gd name="p0x1" fmla="*/ 0 w 45"/>
                <a:gd name="p0y1" fmla="*/ 60 h 2539"/>
                <a:gd name="p0x2" fmla="*/ 0 w 45"/>
                <a:gd name="p0y2" fmla="*/ 38 h 2539"/>
                <a:gd name="p0x3" fmla="*/ 5 w 45"/>
                <a:gd name="p0y3" fmla="*/ 17 h 2539"/>
                <a:gd name="p0x4" fmla="*/ 16 w 45"/>
                <a:gd name="p0y4" fmla="*/ 0 h 2539"/>
                <a:gd name="p0x5" fmla="*/ 29 w 45"/>
                <a:gd name="p0y5" fmla="*/ 15 h 2539"/>
                <a:gd name="p0x6" fmla="*/ 29 w 45"/>
                <a:gd name="p0y6" fmla="*/ 15 h 2539"/>
                <a:gd name="p0x7" fmla="*/ 20 w 45"/>
                <a:gd name="p0y7" fmla="*/ 28 h 2539"/>
                <a:gd name="p0x8" fmla="*/ 15 w 45"/>
                <a:gd name="p0y8" fmla="*/ 43 h 2539"/>
                <a:gd name="p0x9" fmla="*/ 15 w 45"/>
                <a:gd name="p0y9" fmla="*/ 60 h 2539"/>
                <a:gd name="p0x10" fmla="*/ 15 w 45"/>
                <a:gd name="p0y10" fmla="*/ 2454 h 2539"/>
                <a:gd name="p0x11" fmla="*/ 15 w 45"/>
                <a:gd name="p0y11" fmla="*/ 2483 h 2539"/>
                <a:gd name="p0x12" fmla="*/ 26 w 45"/>
                <a:gd name="p0y12" fmla="*/ 2510 h 2539"/>
                <a:gd name="p0x13" fmla="*/ 45 w 45"/>
                <a:gd name="p0y13" fmla="*/ 2529 h 2539"/>
                <a:gd name="p0x14" fmla="*/ 35 w 45"/>
                <a:gd name="p0y14" fmla="*/ 2539 h 2539"/>
                <a:gd name="p0x15" fmla="*/ 13 w 45"/>
                <a:gd name="p0y15" fmla="*/ 2518 h 2539"/>
                <a:gd name="p0x16" fmla="*/ 0 w 45"/>
                <a:gd name="p0y16" fmla="*/ 2488 h 2539"/>
                <a:gd name="p0x17" fmla="*/ 0 w 45"/>
                <a:gd name="p0y17" fmla="*/ 2454 h 25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6213720" y="1298257"/>
            <a:ext cx="520667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毕达哥拉斯</a:t>
            </a:r>
            <a:endParaRPr sz="2100" b="1" spc="42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6213475" y="163576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6213720" y="1764582"/>
            <a:ext cx="520667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相传</a:t>
            </a:r>
            <a:r>
              <a:rPr lang="en-US" altLang="zh-CN"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2500</a:t>
            </a:r>
            <a:r>
              <a:rPr lang="zh-CN" altLang="en-US"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多年前，古希腊数学家在朋友家做客时，发现地砖图案隐藏着直角三角形三边的特殊关系。</a:t>
            </a:r>
            <a:endParaRPr lang="zh-CN" altLang="en-US" sz="150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6217920" y="2384425"/>
            <a:ext cx="695960" cy="238125"/>
          </a:xfrm>
          <a:custGeom>
            <a:avLst/>
            <a:gdLst>
              <a:gd name="sw" fmla="*/ 1 w 1095"/>
              <a:gd name="sh" fmla="*/ 1 h 375"/>
              <a:gd name="mins" fmla="min sw sh"/>
              <a:gd name="dsw" fmla="+- 0 sw mins"/>
              <a:gd name="dsh" fmla="+- 0 sh mins"/>
              <a:gd name="p0x0" fmla="*/ 187 w 1095"/>
              <a:gd name="p0y0" fmla="*/ 0 h 375"/>
              <a:gd name="p0x1" fmla="*/ 907 w 1095"/>
              <a:gd name="p0y1" fmla="*/ 0 h 375"/>
              <a:gd name="p0x2" fmla="*/ 1011 w 1095"/>
              <a:gd name="p0y2" fmla="*/ 0 h 375"/>
              <a:gd name="p0x3" fmla="*/ 1095 w 1095"/>
              <a:gd name="p0y3" fmla="*/ 83 h 375"/>
              <a:gd name="p0x4" fmla="*/ 1095 w 1095"/>
              <a:gd name="p0y4" fmla="*/ 187 h 375"/>
              <a:gd name="p0x5" fmla="*/ 1095 w 1095"/>
              <a:gd name="p0y5" fmla="*/ 291 h 375"/>
              <a:gd name="p0x6" fmla="*/ 1011 w 1095"/>
              <a:gd name="p0y6" fmla="*/ 375 h 375"/>
              <a:gd name="p0x7" fmla="*/ 907 w 1095"/>
              <a:gd name="p0y7" fmla="*/ 375 h 375"/>
              <a:gd name="p0x8" fmla="*/ 187 w 1095"/>
              <a:gd name="p0y8" fmla="*/ 375 h 375"/>
              <a:gd name="p0x9" fmla="*/ 83 w 1095"/>
              <a:gd name="p0y9" fmla="*/ 375 h 375"/>
              <a:gd name="p0x10" fmla="*/ 0 w 1095"/>
              <a:gd name="p0y10" fmla="*/ 291 h 375"/>
              <a:gd name="p0x11" fmla="*/ 0 w 1095"/>
              <a:gd name="p0y11" fmla="*/ 187 h 375"/>
              <a:gd name="p0x12" fmla="*/ 0 w 1095"/>
              <a:gd name="p0y12" fmla="*/ 83 h 375"/>
              <a:gd name="p0x13" fmla="*/ 83 w 1095"/>
              <a:gd name="p0y13" fmla="*/ 0 h 375"/>
              <a:gd name="p0x14" fmla="*/ 187 w 109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8D5C0"/>
          </a:solidFill>
          <a:ln w="9525" cmpd="sng">
            <a:solidFill>
              <a:srgbClr val="E8D5C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6337545" y="2419264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3E1F0A"/>
                </a:solidFill>
                <a:latin typeface="汉仪正圆-45W" panose="00020600040101010101" charset="-122"/>
                <a:ea typeface="汉仪正圆-45W" panose="00020600040101010101" charset="-122"/>
              </a:rPr>
              <a:t>古希腊</a:t>
            </a:r>
            <a:endParaRPr sz="1200">
              <a:solidFill>
                <a:srgbClr val="3E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6999605" y="2384425"/>
            <a:ext cx="695325" cy="238125"/>
          </a:xfrm>
          <a:custGeom>
            <a:avLst/>
            <a:gdLst>
              <a:gd name="sw" fmla="*/ 1 w 1095"/>
              <a:gd name="sh" fmla="*/ 1 h 375"/>
              <a:gd name="mins" fmla="min sw sh"/>
              <a:gd name="dsw" fmla="+- 0 sw mins"/>
              <a:gd name="dsh" fmla="+- 0 sh mins"/>
              <a:gd name="p0x0" fmla="*/ 187 w 1095"/>
              <a:gd name="p0y0" fmla="*/ 0 h 375"/>
              <a:gd name="p0x1" fmla="*/ 907 w 1095"/>
              <a:gd name="p0y1" fmla="*/ 0 h 375"/>
              <a:gd name="p0x2" fmla="*/ 1011 w 1095"/>
              <a:gd name="p0y2" fmla="*/ 0 h 375"/>
              <a:gd name="p0x3" fmla="*/ 1095 w 1095"/>
              <a:gd name="p0y3" fmla="*/ 83 h 375"/>
              <a:gd name="p0x4" fmla="*/ 1095 w 1095"/>
              <a:gd name="p0y4" fmla="*/ 187 h 375"/>
              <a:gd name="p0x5" fmla="*/ 1095 w 1095"/>
              <a:gd name="p0y5" fmla="*/ 291 h 375"/>
              <a:gd name="p0x6" fmla="*/ 1011 w 1095"/>
              <a:gd name="p0y6" fmla="*/ 375 h 375"/>
              <a:gd name="p0x7" fmla="*/ 907 w 1095"/>
              <a:gd name="p0y7" fmla="*/ 375 h 375"/>
              <a:gd name="p0x8" fmla="*/ 187 w 1095"/>
              <a:gd name="p0y8" fmla="*/ 375 h 375"/>
              <a:gd name="p0x9" fmla="*/ 83 w 1095"/>
              <a:gd name="p0y9" fmla="*/ 375 h 375"/>
              <a:gd name="p0x10" fmla="*/ 0 w 1095"/>
              <a:gd name="p0y10" fmla="*/ 291 h 375"/>
              <a:gd name="p0x11" fmla="*/ 0 w 1095"/>
              <a:gd name="p0y11" fmla="*/ 187 h 375"/>
              <a:gd name="p0x12" fmla="*/ 0 w 1095"/>
              <a:gd name="p0y12" fmla="*/ 83 h 375"/>
              <a:gd name="p0x13" fmla="*/ 83 w 1095"/>
              <a:gd name="p0y13" fmla="*/ 0 h 375"/>
              <a:gd name="p0x14" fmla="*/ 187 w 109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8D5C0"/>
          </a:solidFill>
          <a:ln w="9525" cmpd="sng">
            <a:solidFill>
              <a:srgbClr val="E8D5C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7118671" y="2419264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3E1F0A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数学家</a:t>
            </a:r>
            <a:endParaRPr sz="1200">
              <a:solidFill>
                <a:srgbClr val="3E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013450" y="2967990"/>
            <a:ext cx="5605780" cy="1672590"/>
            <a:chOff x="9470" y="4674"/>
            <a:chExt cx="8828" cy="2634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20" name="任意多边形 19"/>
            <p:cNvSpPr/>
            <p:nvPr>
              <p:custDataLst>
                <p:tags r:id="rId17"/>
              </p:custDataLst>
            </p:nvPr>
          </p:nvSpPr>
          <p:spPr>
            <a:xfrm>
              <a:off x="9470" y="4674"/>
              <a:ext cx="8829" cy="2635"/>
            </a:xfrm>
            <a:custGeom>
              <a:avLst/>
              <a:gdLst>
                <a:gd name="sw" fmla="*/ 1 w 8829"/>
                <a:gd name="sh" fmla="*/ 1 h 2634"/>
                <a:gd name="mins" fmla="min sw sh"/>
                <a:gd name="dsw" fmla="+- 0 sw mins"/>
                <a:gd name="dsh" fmla="+- 0 sh mins"/>
                <a:gd name="p0x0" fmla="*/ 120 w 8829"/>
                <a:gd name="p0y0" fmla="*/ 0 h 2634"/>
                <a:gd name="p0x1" fmla="*/ 8709 w 8829"/>
                <a:gd name="p0y1" fmla="*/ 0 h 2634"/>
                <a:gd name="p0x2" fmla="*/ 8775 w 8829"/>
                <a:gd name="p0y2" fmla="*/ 0 h 2634"/>
                <a:gd name="p0x3" fmla="*/ 8829 w 8829"/>
                <a:gd name="p0y3" fmla="*/ 53 h 2634"/>
                <a:gd name="p0x4" fmla="*/ 8829 w 8829"/>
                <a:gd name="p0y4" fmla="*/ 120 h 2634"/>
                <a:gd name="p0x5" fmla="*/ 8829 w 8829"/>
                <a:gd name="p0y5" fmla="*/ 2514 h 2634"/>
                <a:gd name="p0x6" fmla="*/ 8829 w 8829"/>
                <a:gd name="p0y6" fmla="*/ 2581 h 2634"/>
                <a:gd name="p0x7" fmla="*/ 8775 w 8829"/>
                <a:gd name="p0y7" fmla="*/ 2634 h 2634"/>
                <a:gd name="p0x8" fmla="*/ 8709 w 8829"/>
                <a:gd name="p0y8" fmla="*/ 2634 h 2634"/>
                <a:gd name="p0x9" fmla="*/ 120 w 8829"/>
                <a:gd name="p0y9" fmla="*/ 2634 h 2634"/>
                <a:gd name="p0x10" fmla="*/ 53 w 8829"/>
                <a:gd name="p0y10" fmla="*/ 2634 h 2634"/>
                <a:gd name="p0x11" fmla="*/ 0 w 8829"/>
                <a:gd name="p0y11" fmla="*/ 2581 h 2634"/>
                <a:gd name="p0x12" fmla="*/ 0 w 8829"/>
                <a:gd name="p0y12" fmla="*/ 2514 h 2634"/>
                <a:gd name="p0x13" fmla="*/ 0 w 8829"/>
                <a:gd name="p0y13" fmla="*/ 120 h 2634"/>
                <a:gd name="p0x14" fmla="*/ 0 w 8829"/>
                <a:gd name="p0y14" fmla="*/ 53 h 2634"/>
                <a:gd name="p0x15" fmla="*/ 53 w 8829"/>
                <a:gd name="p0y15" fmla="*/ 0 h 2634"/>
                <a:gd name="p0x16" fmla="*/ 120 w 8829"/>
                <a:gd name="p0y16" fmla="*/ 0 h 263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18"/>
              </p:custDataLst>
            </p:nvPr>
          </p:nvSpPr>
          <p:spPr>
            <a:xfrm>
              <a:off x="9486" y="4674"/>
              <a:ext cx="8797" cy="75"/>
            </a:xfrm>
            <a:custGeom>
              <a:avLst/>
              <a:gdLst>
                <a:gd name="sw" fmla="*/ 1 w 8797"/>
                <a:gd name="sh" fmla="*/ 1 h 75"/>
                <a:gd name="mins" fmla="min sw sh"/>
                <a:gd name="dsw" fmla="+- 0 sw mins"/>
                <a:gd name="dsh" fmla="+- 0 sh mins"/>
                <a:gd name="p0x0" fmla="*/ 103 w 8797"/>
                <a:gd name="p0y0" fmla="*/ 0 h 75"/>
                <a:gd name="p0x1" fmla="*/ 8693 w 8797"/>
                <a:gd name="p0y1" fmla="*/ 0 h 75"/>
                <a:gd name="p0x2" fmla="*/ 8737 w 8797"/>
                <a:gd name="p0y2" fmla="*/ 0 h 75"/>
                <a:gd name="p0x3" fmla="*/ 8776 w 8797"/>
                <a:gd name="p0y3" fmla="*/ 24 h 75"/>
                <a:gd name="p0x4" fmla="*/ 8797 w 8797"/>
                <a:gd name="p0y4" fmla="*/ 59 h 75"/>
                <a:gd name="p0x5" fmla="*/ 8784 w 8797"/>
                <a:gd name="p0y5" fmla="*/ 75 h 75"/>
                <a:gd name="p0x6" fmla="*/ 8784 w 8797"/>
                <a:gd name="p0y6" fmla="*/ 74 h 75"/>
                <a:gd name="p0x7" fmla="*/ 8766 w 8797"/>
                <a:gd name="p0y7" fmla="*/ 48 h 75"/>
                <a:gd name="p0x8" fmla="*/ 8732 w 8797"/>
                <a:gd name="p0y8" fmla="*/ 30 h 75"/>
                <a:gd name="p0x9" fmla="*/ 8693 w 8797"/>
                <a:gd name="p0y9" fmla="*/ 30 h 75"/>
                <a:gd name="p0x10" fmla="*/ 103 w 8797"/>
                <a:gd name="p0y10" fmla="*/ 30 h 75"/>
                <a:gd name="p0x11" fmla="*/ 65 w 8797"/>
                <a:gd name="p0y11" fmla="*/ 30 h 75"/>
                <a:gd name="p0x12" fmla="*/ 31 w 8797"/>
                <a:gd name="p0y12" fmla="*/ 48 h 75"/>
                <a:gd name="p0x13" fmla="*/ 12 w 8797"/>
                <a:gd name="p0y13" fmla="*/ 74 h 75"/>
                <a:gd name="p0x14" fmla="*/ 0 w 8797"/>
                <a:gd name="p0y14" fmla="*/ 60 h 75"/>
                <a:gd name="p0x15" fmla="*/ 0 w 8797"/>
                <a:gd name="p0y15" fmla="*/ 59 h 75"/>
                <a:gd name="p0x16" fmla="*/ 20 w 8797"/>
                <a:gd name="p0y16" fmla="*/ 24 h 75"/>
                <a:gd name="p0x17" fmla="*/ 59 w 8797"/>
                <a:gd name="p0y17" fmla="*/ 0 h 75"/>
                <a:gd name="p0x18" fmla="*/ 103 w 8797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19"/>
              </p:custDataLst>
            </p:nvPr>
          </p:nvSpPr>
          <p:spPr>
            <a:xfrm>
              <a:off x="18254" y="4734"/>
              <a:ext cx="45" cy="2540"/>
            </a:xfrm>
            <a:custGeom>
              <a:avLst/>
              <a:gdLst>
                <a:gd name="sw" fmla="*/ 1 w 45"/>
                <a:gd name="sh" fmla="*/ 1 h 2539"/>
                <a:gd name="mins" fmla="min sw sh"/>
                <a:gd name="dsw" fmla="+- 0 sw mins"/>
                <a:gd name="dsh" fmla="+- 0 sh mins"/>
                <a:gd name="p0x0" fmla="*/ 45 w 45"/>
                <a:gd name="p0y0" fmla="*/ 60 h 2539"/>
                <a:gd name="p0x1" fmla="*/ 45 w 45"/>
                <a:gd name="p0y1" fmla="*/ 2454 h 2539"/>
                <a:gd name="p0x2" fmla="*/ 45 w 45"/>
                <a:gd name="p0y2" fmla="*/ 2488 h 2539"/>
                <a:gd name="p0x3" fmla="*/ 32 w 45"/>
                <a:gd name="p0y3" fmla="*/ 2518 h 2539"/>
                <a:gd name="p0x4" fmla="*/ 10 w 45"/>
                <a:gd name="p0y4" fmla="*/ 2539 h 2539"/>
                <a:gd name="p0x5" fmla="*/ 0 w 45"/>
                <a:gd name="p0y5" fmla="*/ 2529 h 2539"/>
                <a:gd name="p0x6" fmla="*/ 19 w 45"/>
                <a:gd name="p0y6" fmla="*/ 2510 h 2539"/>
                <a:gd name="p0x7" fmla="*/ 30 w 45"/>
                <a:gd name="p0y7" fmla="*/ 2483 h 2539"/>
                <a:gd name="p0x8" fmla="*/ 30 w 45"/>
                <a:gd name="p0y8" fmla="*/ 2454 h 2539"/>
                <a:gd name="p0x9" fmla="*/ 30 w 45"/>
                <a:gd name="p0y9" fmla="*/ 60 h 2539"/>
                <a:gd name="p0x10" fmla="*/ 30 w 45"/>
                <a:gd name="p0y10" fmla="*/ 43 h 2539"/>
                <a:gd name="p0x11" fmla="*/ 25 w 45"/>
                <a:gd name="p0y11" fmla="*/ 28 h 2539"/>
                <a:gd name="p0x12" fmla="*/ 16 w 45"/>
                <a:gd name="p0y12" fmla="*/ 15 h 2539"/>
                <a:gd name="p0x13" fmla="*/ 29 w 45"/>
                <a:gd name="p0y13" fmla="*/ 0 h 2539"/>
                <a:gd name="p0x14" fmla="*/ 29 w 45"/>
                <a:gd name="p0y14" fmla="*/ 0 h 2539"/>
                <a:gd name="p0x15" fmla="*/ 39 w 45"/>
                <a:gd name="p0y15" fmla="*/ 17 h 2539"/>
                <a:gd name="p0x16" fmla="*/ 45 w 45"/>
                <a:gd name="p0y16" fmla="*/ 38 h 2539"/>
                <a:gd name="p0x17" fmla="*/ 45 w 45"/>
                <a:gd name="p0y17" fmla="*/ 60 h 25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20"/>
              </p:custDataLst>
            </p:nvPr>
          </p:nvSpPr>
          <p:spPr>
            <a:xfrm>
              <a:off x="9505" y="7264"/>
              <a:ext cx="8759" cy="45"/>
            </a:xfrm>
            <a:custGeom>
              <a:avLst/>
              <a:gdLst>
                <a:gd name="sw" fmla="*/ 1 w 8759"/>
                <a:gd name="sh" fmla="*/ 1 h 45"/>
                <a:gd name="mins" fmla="min sw sh"/>
                <a:gd name="dsw" fmla="+- 0 sw mins"/>
                <a:gd name="dsh" fmla="+- 0 sh mins"/>
                <a:gd name="p0x0" fmla="*/ 8674 w 8759"/>
                <a:gd name="p0y0" fmla="*/ 45 h 45"/>
                <a:gd name="p0x1" fmla="*/ 84 w 8759"/>
                <a:gd name="p0y1" fmla="*/ 45 h 45"/>
                <a:gd name="p0x2" fmla="*/ 51 w 8759"/>
                <a:gd name="p0y2" fmla="*/ 45 h 45"/>
                <a:gd name="p0x3" fmla="*/ 21 w 8759"/>
                <a:gd name="p0y3" fmla="*/ 32 h 45"/>
                <a:gd name="p0x4" fmla="*/ 0 w 8759"/>
                <a:gd name="p0y4" fmla="*/ 10 h 45"/>
                <a:gd name="p0x5" fmla="*/ 10 w 8759"/>
                <a:gd name="p0y5" fmla="*/ 0 h 45"/>
                <a:gd name="p0x6" fmla="*/ 29 w 8759"/>
                <a:gd name="p0y6" fmla="*/ 19 h 45"/>
                <a:gd name="p0x7" fmla="*/ 55 w 8759"/>
                <a:gd name="p0y7" fmla="*/ 30 h 45"/>
                <a:gd name="p0x8" fmla="*/ 84 w 8759"/>
                <a:gd name="p0y8" fmla="*/ 30 h 45"/>
                <a:gd name="p0x9" fmla="*/ 8674 w 8759"/>
                <a:gd name="p0y9" fmla="*/ 30 h 45"/>
                <a:gd name="p0x10" fmla="*/ 8703 w 8759"/>
                <a:gd name="p0y10" fmla="*/ 30 h 45"/>
                <a:gd name="p0x11" fmla="*/ 8729 w 8759"/>
                <a:gd name="p0y11" fmla="*/ 19 h 45"/>
                <a:gd name="p0x12" fmla="*/ 8748 w 8759"/>
                <a:gd name="p0y12" fmla="*/ 0 h 45"/>
                <a:gd name="p0x13" fmla="*/ 8759 w 8759"/>
                <a:gd name="p0y13" fmla="*/ 10 h 45"/>
                <a:gd name="p0x14" fmla="*/ 8737 w 8759"/>
                <a:gd name="p0y14" fmla="*/ 32 h 45"/>
                <a:gd name="p0x15" fmla="*/ 8707 w 8759"/>
                <a:gd name="p0y15" fmla="*/ 45 h 45"/>
                <a:gd name="p0x16" fmla="*/ 8674 w 8759"/>
                <a:gd name="p0y16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1"/>
              </p:custDataLst>
            </p:nvPr>
          </p:nvSpPr>
          <p:spPr>
            <a:xfrm>
              <a:off x="9470" y="4734"/>
              <a:ext cx="46" cy="2540"/>
            </a:xfrm>
            <a:custGeom>
              <a:avLst/>
              <a:gdLst>
                <a:gd name="sw" fmla="*/ 1 w 45"/>
                <a:gd name="sh" fmla="*/ 1 h 2539"/>
                <a:gd name="mins" fmla="min sw sh"/>
                <a:gd name="dsw" fmla="+- 0 sw mins"/>
                <a:gd name="dsh" fmla="+- 0 sh mins"/>
                <a:gd name="p0x0" fmla="*/ 0 w 45"/>
                <a:gd name="p0y0" fmla="*/ 2454 h 2539"/>
                <a:gd name="p0x1" fmla="*/ 0 w 45"/>
                <a:gd name="p0y1" fmla="*/ 60 h 2539"/>
                <a:gd name="p0x2" fmla="*/ 0 w 45"/>
                <a:gd name="p0y2" fmla="*/ 38 h 2539"/>
                <a:gd name="p0x3" fmla="*/ 5 w 45"/>
                <a:gd name="p0y3" fmla="*/ 17 h 2539"/>
                <a:gd name="p0x4" fmla="*/ 16 w 45"/>
                <a:gd name="p0y4" fmla="*/ 0 h 2539"/>
                <a:gd name="p0x5" fmla="*/ 29 w 45"/>
                <a:gd name="p0y5" fmla="*/ 15 h 2539"/>
                <a:gd name="p0x6" fmla="*/ 29 w 45"/>
                <a:gd name="p0y6" fmla="*/ 15 h 2539"/>
                <a:gd name="p0x7" fmla="*/ 20 w 45"/>
                <a:gd name="p0y7" fmla="*/ 28 h 2539"/>
                <a:gd name="p0x8" fmla="*/ 15 w 45"/>
                <a:gd name="p0y8" fmla="*/ 43 h 2539"/>
                <a:gd name="p0x9" fmla="*/ 15 w 45"/>
                <a:gd name="p0y9" fmla="*/ 60 h 2539"/>
                <a:gd name="p0x10" fmla="*/ 15 w 45"/>
                <a:gd name="p0y10" fmla="*/ 2454 h 2539"/>
                <a:gd name="p0x11" fmla="*/ 15 w 45"/>
                <a:gd name="p0y11" fmla="*/ 2483 h 2539"/>
                <a:gd name="p0x12" fmla="*/ 26 w 45"/>
                <a:gd name="p0y12" fmla="*/ 2510 h 2539"/>
                <a:gd name="p0x13" fmla="*/ 45 w 45"/>
                <a:gd name="p0y13" fmla="*/ 2529 h 2539"/>
                <a:gd name="p0x14" fmla="*/ 35 w 45"/>
                <a:gd name="p0y14" fmla="*/ 2539 h 2539"/>
                <a:gd name="p0x15" fmla="*/ 13 w 45"/>
                <a:gd name="p0y15" fmla="*/ 2518 h 2539"/>
                <a:gd name="p0x16" fmla="*/ 0 w 45"/>
                <a:gd name="p0y16" fmla="*/ 2488 h 2539"/>
                <a:gd name="p0x17" fmla="*/ 0 w 45"/>
                <a:gd name="p0y17" fmla="*/ 2454 h 25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8388468" y="3139097"/>
            <a:ext cx="857097" cy="6829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4800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"</a:t>
            </a:r>
            <a:endParaRPr sz="4800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3"/>
            </p:custDataLst>
          </p:nvPr>
        </p:nvSpPr>
        <p:spPr>
          <a:xfrm>
            <a:off x="7683551" y="3640217"/>
            <a:ext cx="226695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斜边的平方等于</a:t>
            </a:r>
            <a:endParaRPr sz="2100" b="1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两直角边的平方和</a:t>
            </a:r>
            <a:endParaRPr sz="2100" b="1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6245276" y="4168826"/>
            <a:ext cx="5143576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以等腰直角三角形两直角边为边长的小正方形面积之和，恰好等于以斜边为边长的大正方形面积</a:t>
            </a:r>
            <a:endParaRPr sz="135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A0A"/>
                </a:solidFill>
                <a:latin typeface="汉仪正圆-75W" panose="00020600040101010101" charset="-122"/>
                <a:ea typeface="汉仪正圆-75W" panose="00020600040101010101" charset="-122"/>
              </a:rPr>
              <a:t>从特殊到一般的探索</a:t>
            </a:r>
            <a:endParaRPr sz="3000" b="1">
              <a:solidFill>
                <a:srgbClr val="2C1A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2a7df0ad-8ca7-11f1-b760-228e93cd61d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533775" y="1104900"/>
            <a:ext cx="8086725" cy="666750"/>
          </a:xfrm>
          <a:custGeom>
            <a:avLst/>
            <a:gdLst>
              <a:gd name="sw" fmla="*/ 1 w 12735"/>
              <a:gd name="sh" fmla="*/ 1 h 1050"/>
              <a:gd name="mins" fmla="min sw sh"/>
              <a:gd name="dsw" fmla="+- 0 sw mins"/>
              <a:gd name="dsh" fmla="+- 0 sh mins"/>
              <a:gd name="p0x0" fmla="*/ 120 w 12735"/>
              <a:gd name="p0y0" fmla="*/ 0 h 1050"/>
              <a:gd name="p0x1" fmla="*/ 12615 w 12735"/>
              <a:gd name="p0y1" fmla="*/ 0 h 1050"/>
              <a:gd name="p0x2" fmla="*/ 12681 w 12735"/>
              <a:gd name="p0y2" fmla="*/ 0 h 1050"/>
              <a:gd name="p0x3" fmla="*/ 12735 w 12735"/>
              <a:gd name="p0y3" fmla="*/ 53 h 1050"/>
              <a:gd name="p0x4" fmla="*/ 12735 w 12735"/>
              <a:gd name="p0y4" fmla="*/ 120 h 1050"/>
              <a:gd name="p0x5" fmla="*/ 12735 w 12735"/>
              <a:gd name="p0y5" fmla="*/ 930 h 1050"/>
              <a:gd name="p0x6" fmla="*/ 12735 w 12735"/>
              <a:gd name="p0y6" fmla="*/ 996 h 1050"/>
              <a:gd name="p0x7" fmla="*/ 12681 w 12735"/>
              <a:gd name="p0y7" fmla="*/ 1050 h 1050"/>
              <a:gd name="p0x8" fmla="*/ 12615 w 12735"/>
              <a:gd name="p0y8" fmla="*/ 1050 h 1050"/>
              <a:gd name="p0x9" fmla="*/ 120 w 12735"/>
              <a:gd name="p0y9" fmla="*/ 1050 h 1050"/>
              <a:gd name="p0x10" fmla="*/ 53 w 12735"/>
              <a:gd name="p0y10" fmla="*/ 1050 h 1050"/>
              <a:gd name="p0x11" fmla="*/ 0 w 12735"/>
              <a:gd name="p0y11" fmla="*/ 996 h 1050"/>
              <a:gd name="p0x12" fmla="*/ 0 w 12735"/>
              <a:gd name="p0y12" fmla="*/ 930 h 1050"/>
              <a:gd name="p0x13" fmla="*/ 0 w 12735"/>
              <a:gd name="p0y13" fmla="*/ 120 h 1050"/>
              <a:gd name="p0x14" fmla="*/ 0 w 12735"/>
              <a:gd name="p0y14" fmla="*/ 53 h 1050"/>
              <a:gd name="p0x15" fmla="*/ 53 w 12735"/>
              <a:gd name="p0y15" fmla="*/ 0 h 1050"/>
              <a:gd name="p0x16" fmla="*/ 120 w 12735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AF37"/>
          </a:solidFill>
          <a:ln>
            <a:noFill/>
          </a:ln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724275" y="1280160"/>
            <a:ext cx="41150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从特殊到一般</a:t>
            </a:r>
            <a:r>
              <a:rPr lang="en-US" altLang="zh-CN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数学发现</a:t>
            </a:r>
            <a:r>
              <a:rPr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的重要阶梯</a:t>
            </a:r>
            <a:endParaRPr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3533775" y="1962150"/>
            <a:ext cx="2765425" cy="3328035"/>
            <a:chOff x="5565" y="3090"/>
            <a:chExt cx="4355" cy="5241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10" name="任意多边形 9"/>
            <p:cNvSpPr/>
            <p:nvPr>
              <p:custDataLst>
                <p:tags r:id="rId6"/>
              </p:custDataLst>
            </p:nvPr>
          </p:nvSpPr>
          <p:spPr>
            <a:xfrm>
              <a:off x="5565" y="3090"/>
              <a:ext cx="4355" cy="5241"/>
            </a:xfrm>
            <a:custGeom>
              <a:avLst/>
              <a:gdLst>
                <a:gd name="sw" fmla="*/ 1 w 4355"/>
                <a:gd name="sh" fmla="*/ 1 h 5241"/>
                <a:gd name="mins" fmla="min sw sh"/>
                <a:gd name="dsw" fmla="+- 0 sw mins"/>
                <a:gd name="dsh" fmla="+- 0 sh mins"/>
                <a:gd name="p0x0" fmla="*/ 120 w 4355"/>
                <a:gd name="p0y0" fmla="*/ 0 h 5241"/>
                <a:gd name="p0x1" fmla="*/ 4235 w 4355"/>
                <a:gd name="p0y1" fmla="*/ 0 h 5241"/>
                <a:gd name="p0x2" fmla="*/ 4301 w 4355"/>
                <a:gd name="p0y2" fmla="*/ 0 h 5241"/>
                <a:gd name="p0x3" fmla="*/ 4355 w 4355"/>
                <a:gd name="p0y3" fmla="*/ 53 h 5241"/>
                <a:gd name="p0x4" fmla="*/ 4355 w 4355"/>
                <a:gd name="p0y4" fmla="*/ 120 h 5241"/>
                <a:gd name="p0x5" fmla="*/ 4355 w 4355"/>
                <a:gd name="p0y5" fmla="*/ 5121 h 5241"/>
                <a:gd name="p0x6" fmla="*/ 4355 w 4355"/>
                <a:gd name="p0y6" fmla="*/ 5187 h 5241"/>
                <a:gd name="p0x7" fmla="*/ 4301 w 4355"/>
                <a:gd name="p0y7" fmla="*/ 5241 h 5241"/>
                <a:gd name="p0x8" fmla="*/ 4235 w 4355"/>
                <a:gd name="p0y8" fmla="*/ 5241 h 5241"/>
                <a:gd name="p0x9" fmla="*/ 120 w 4355"/>
                <a:gd name="p0y9" fmla="*/ 5241 h 5241"/>
                <a:gd name="p0x10" fmla="*/ 53 w 4355"/>
                <a:gd name="p0y10" fmla="*/ 5241 h 5241"/>
                <a:gd name="p0x11" fmla="*/ 0 w 4355"/>
                <a:gd name="p0y11" fmla="*/ 5187 h 5241"/>
                <a:gd name="p0x12" fmla="*/ 0 w 4355"/>
                <a:gd name="p0y12" fmla="*/ 5121 h 5241"/>
                <a:gd name="p0x13" fmla="*/ 0 w 4355"/>
                <a:gd name="p0y13" fmla="*/ 120 h 5241"/>
                <a:gd name="p0x14" fmla="*/ 0 w 4355"/>
                <a:gd name="p0y14" fmla="*/ 53 h 5241"/>
                <a:gd name="p0x15" fmla="*/ 53 w 4355"/>
                <a:gd name="p0y15" fmla="*/ 0 h 5241"/>
                <a:gd name="p0x16" fmla="*/ 120 w 4355"/>
                <a:gd name="p0y16" fmla="*/ 0 h 524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7"/>
              </p:custDataLst>
            </p:nvPr>
          </p:nvSpPr>
          <p:spPr>
            <a:xfrm>
              <a:off x="5581" y="3090"/>
              <a:ext cx="4322" cy="75"/>
            </a:xfrm>
            <a:custGeom>
              <a:avLst/>
              <a:gdLst>
                <a:gd name="sw" fmla="*/ 1 w 4322"/>
                <a:gd name="sh" fmla="*/ 1 h 75"/>
                <a:gd name="mins" fmla="min sw sh"/>
                <a:gd name="dsw" fmla="+- 0 sw mins"/>
                <a:gd name="dsh" fmla="+- 0 sh mins"/>
                <a:gd name="p0x0" fmla="*/ 103 w 4322"/>
                <a:gd name="p0y0" fmla="*/ 0 h 75"/>
                <a:gd name="p0x1" fmla="*/ 4218 w 4322"/>
                <a:gd name="p0y1" fmla="*/ 0 h 75"/>
                <a:gd name="p0x2" fmla="*/ 4263 w 4322"/>
                <a:gd name="p0y2" fmla="*/ 0 h 75"/>
                <a:gd name="p0x3" fmla="*/ 4302 w 4322"/>
                <a:gd name="p0y3" fmla="*/ 24 h 75"/>
                <a:gd name="p0x4" fmla="*/ 4322 w 4322"/>
                <a:gd name="p0y4" fmla="*/ 59 h 75"/>
                <a:gd name="p0x5" fmla="*/ 4309 w 4322"/>
                <a:gd name="p0y5" fmla="*/ 75 h 75"/>
                <a:gd name="p0x6" fmla="*/ 4309 w 4322"/>
                <a:gd name="p0y6" fmla="*/ 74 h 75"/>
                <a:gd name="p0x7" fmla="*/ 4291 w 4322"/>
                <a:gd name="p0y7" fmla="*/ 48 h 75"/>
                <a:gd name="p0x8" fmla="*/ 4257 w 4322"/>
                <a:gd name="p0y8" fmla="*/ 30 h 75"/>
                <a:gd name="p0x9" fmla="*/ 4218 w 4322"/>
                <a:gd name="p0y9" fmla="*/ 30 h 75"/>
                <a:gd name="p0x10" fmla="*/ 103 w 4322"/>
                <a:gd name="p0y10" fmla="*/ 30 h 75"/>
                <a:gd name="p0x11" fmla="*/ 65 w 4322"/>
                <a:gd name="p0y11" fmla="*/ 30 h 75"/>
                <a:gd name="p0x12" fmla="*/ 31 w 4322"/>
                <a:gd name="p0y12" fmla="*/ 48 h 75"/>
                <a:gd name="p0x13" fmla="*/ 12 w 4322"/>
                <a:gd name="p0y13" fmla="*/ 74 h 75"/>
                <a:gd name="p0x14" fmla="*/ 0 w 4322"/>
                <a:gd name="p0y14" fmla="*/ 60 h 75"/>
                <a:gd name="p0x15" fmla="*/ 0 w 4322"/>
                <a:gd name="p0y15" fmla="*/ 59 h 75"/>
                <a:gd name="p0x16" fmla="*/ 20 w 4322"/>
                <a:gd name="p0y16" fmla="*/ 24 h 75"/>
                <a:gd name="p0x17" fmla="*/ 59 w 4322"/>
                <a:gd name="p0y17" fmla="*/ 0 h 75"/>
                <a:gd name="p0x18" fmla="*/ 103 w 4322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8"/>
              </p:custDataLst>
            </p:nvPr>
          </p:nvSpPr>
          <p:spPr>
            <a:xfrm>
              <a:off x="9874" y="3149"/>
              <a:ext cx="46" cy="5146"/>
            </a:xfrm>
            <a:custGeom>
              <a:avLst/>
              <a:gdLst>
                <a:gd name="sw" fmla="*/ 1 w 45"/>
                <a:gd name="sh" fmla="*/ 1 h 5145"/>
                <a:gd name="mins" fmla="min sw sh"/>
                <a:gd name="dsw" fmla="+- 0 sw mins"/>
                <a:gd name="dsh" fmla="+- 0 sh mins"/>
                <a:gd name="p0x0" fmla="*/ 45 w 45"/>
                <a:gd name="p0y0" fmla="*/ 60 h 5145"/>
                <a:gd name="p0x1" fmla="*/ 45 w 45"/>
                <a:gd name="p0y1" fmla="*/ 5061 h 5145"/>
                <a:gd name="p0x2" fmla="*/ 45 w 45"/>
                <a:gd name="p0y2" fmla="*/ 5094 h 5145"/>
                <a:gd name="p0x3" fmla="*/ 32 w 45"/>
                <a:gd name="p0y3" fmla="*/ 5124 h 5145"/>
                <a:gd name="p0x4" fmla="*/ 10 w 45"/>
                <a:gd name="p0y4" fmla="*/ 5145 h 5145"/>
                <a:gd name="p0x5" fmla="*/ 0 w 45"/>
                <a:gd name="p0y5" fmla="*/ 5135 h 5145"/>
                <a:gd name="p0x6" fmla="*/ 19 w 45"/>
                <a:gd name="p0y6" fmla="*/ 5116 h 5145"/>
                <a:gd name="p0x7" fmla="*/ 30 w 45"/>
                <a:gd name="p0y7" fmla="*/ 5090 h 5145"/>
                <a:gd name="p0x8" fmla="*/ 30 w 45"/>
                <a:gd name="p0y8" fmla="*/ 5061 h 5145"/>
                <a:gd name="p0x9" fmla="*/ 30 w 45"/>
                <a:gd name="p0y9" fmla="*/ 60 h 5145"/>
                <a:gd name="p0x10" fmla="*/ 30 w 45"/>
                <a:gd name="p0y10" fmla="*/ 43 h 5145"/>
                <a:gd name="p0x11" fmla="*/ 25 w 45"/>
                <a:gd name="p0y11" fmla="*/ 28 h 5145"/>
                <a:gd name="p0x12" fmla="*/ 16 w 45"/>
                <a:gd name="p0y12" fmla="*/ 15 h 5145"/>
                <a:gd name="p0x13" fmla="*/ 29 w 45"/>
                <a:gd name="p0y13" fmla="*/ 0 h 5145"/>
                <a:gd name="p0x14" fmla="*/ 29 w 45"/>
                <a:gd name="p0y14" fmla="*/ 0 h 5145"/>
                <a:gd name="p0x15" fmla="*/ 39 w 45"/>
                <a:gd name="p0y15" fmla="*/ 17 h 5145"/>
                <a:gd name="p0x16" fmla="*/ 45 w 45"/>
                <a:gd name="p0y16" fmla="*/ 38 h 5145"/>
                <a:gd name="p0x17" fmla="*/ 45 w 45"/>
                <a:gd name="p0y17" fmla="*/ 60 h 51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9"/>
              </p:custDataLst>
            </p:nvPr>
          </p:nvSpPr>
          <p:spPr>
            <a:xfrm>
              <a:off x="5600" y="8285"/>
              <a:ext cx="4284" cy="46"/>
            </a:xfrm>
            <a:custGeom>
              <a:avLst/>
              <a:gdLst>
                <a:gd name="sw" fmla="*/ 1 w 4284"/>
                <a:gd name="sh" fmla="*/ 1 h 45"/>
                <a:gd name="mins" fmla="min sw sh"/>
                <a:gd name="dsw" fmla="+- 0 sw mins"/>
                <a:gd name="dsh" fmla="+- 0 sh mins"/>
                <a:gd name="p0x0" fmla="*/ 4199 w 4284"/>
                <a:gd name="p0y0" fmla="*/ 45 h 45"/>
                <a:gd name="p0x1" fmla="*/ 84 w 4284"/>
                <a:gd name="p0y1" fmla="*/ 45 h 45"/>
                <a:gd name="p0x2" fmla="*/ 51 w 4284"/>
                <a:gd name="p0y2" fmla="*/ 45 h 45"/>
                <a:gd name="p0x3" fmla="*/ 21 w 4284"/>
                <a:gd name="p0y3" fmla="*/ 32 h 45"/>
                <a:gd name="p0x4" fmla="*/ 0 w 4284"/>
                <a:gd name="p0y4" fmla="*/ 10 h 45"/>
                <a:gd name="p0x5" fmla="*/ 10 w 4284"/>
                <a:gd name="p0y5" fmla="*/ 0 h 45"/>
                <a:gd name="p0x6" fmla="*/ 29 w 4284"/>
                <a:gd name="p0y6" fmla="*/ 19 h 45"/>
                <a:gd name="p0x7" fmla="*/ 55 w 4284"/>
                <a:gd name="p0y7" fmla="*/ 30 h 45"/>
                <a:gd name="p0x8" fmla="*/ 84 w 4284"/>
                <a:gd name="p0y8" fmla="*/ 30 h 45"/>
                <a:gd name="p0x9" fmla="*/ 4199 w 4284"/>
                <a:gd name="p0y9" fmla="*/ 30 h 45"/>
                <a:gd name="p0x10" fmla="*/ 4228 w 4284"/>
                <a:gd name="p0y10" fmla="*/ 30 h 45"/>
                <a:gd name="p0x11" fmla="*/ 4255 w 4284"/>
                <a:gd name="p0y11" fmla="*/ 19 h 45"/>
                <a:gd name="p0x12" fmla="*/ 4274 w 4284"/>
                <a:gd name="p0y12" fmla="*/ 0 h 45"/>
                <a:gd name="p0x13" fmla="*/ 4284 w 4284"/>
                <a:gd name="p0y13" fmla="*/ 10 h 45"/>
                <a:gd name="p0x14" fmla="*/ 4263 w 4284"/>
                <a:gd name="p0y14" fmla="*/ 32 h 45"/>
                <a:gd name="p0x15" fmla="*/ 4233 w 4284"/>
                <a:gd name="p0y15" fmla="*/ 45 h 45"/>
                <a:gd name="p0x16" fmla="*/ 4199 w 4284"/>
                <a:gd name="p0y16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10"/>
              </p:custDataLst>
            </p:nvPr>
          </p:nvSpPr>
          <p:spPr>
            <a:xfrm>
              <a:off x="5565" y="3149"/>
              <a:ext cx="45" cy="5146"/>
            </a:xfrm>
            <a:custGeom>
              <a:avLst/>
              <a:gdLst>
                <a:gd name="sw" fmla="*/ 1 w 45"/>
                <a:gd name="sh" fmla="*/ 1 h 5145"/>
                <a:gd name="mins" fmla="min sw sh"/>
                <a:gd name="dsw" fmla="+- 0 sw mins"/>
                <a:gd name="dsh" fmla="+- 0 sh mins"/>
                <a:gd name="p0x0" fmla="*/ 0 w 45"/>
                <a:gd name="p0y0" fmla="*/ 5061 h 5145"/>
                <a:gd name="p0x1" fmla="*/ 0 w 45"/>
                <a:gd name="p0y1" fmla="*/ 60 h 5145"/>
                <a:gd name="p0x2" fmla="*/ 0 w 45"/>
                <a:gd name="p0y2" fmla="*/ 38 h 5145"/>
                <a:gd name="p0x3" fmla="*/ 5 w 45"/>
                <a:gd name="p0y3" fmla="*/ 17 h 5145"/>
                <a:gd name="p0x4" fmla="*/ 16 w 45"/>
                <a:gd name="p0y4" fmla="*/ 0 h 5145"/>
                <a:gd name="p0x5" fmla="*/ 29 w 45"/>
                <a:gd name="p0y5" fmla="*/ 15 h 5145"/>
                <a:gd name="p0x6" fmla="*/ 29 w 45"/>
                <a:gd name="p0y6" fmla="*/ 15 h 5145"/>
                <a:gd name="p0x7" fmla="*/ 20 w 45"/>
                <a:gd name="p0y7" fmla="*/ 28 h 5145"/>
                <a:gd name="p0x8" fmla="*/ 15 w 45"/>
                <a:gd name="p0y8" fmla="*/ 43 h 5145"/>
                <a:gd name="p0x9" fmla="*/ 15 w 45"/>
                <a:gd name="p0y9" fmla="*/ 60 h 5145"/>
                <a:gd name="p0x10" fmla="*/ 15 w 45"/>
                <a:gd name="p0y10" fmla="*/ 5061 h 5145"/>
                <a:gd name="p0x11" fmla="*/ 15 w 45"/>
                <a:gd name="p0y11" fmla="*/ 5090 h 5145"/>
                <a:gd name="p0x12" fmla="*/ 26 w 45"/>
                <a:gd name="p0y12" fmla="*/ 5116 h 5145"/>
                <a:gd name="p0x13" fmla="*/ 45 w 45"/>
                <a:gd name="p0y13" fmla="*/ 5135 h 5145"/>
                <a:gd name="p0x14" fmla="*/ 35 w 45"/>
                <a:gd name="p0y14" fmla="*/ 5145 h 5145"/>
                <a:gd name="p0x15" fmla="*/ 13 w 45"/>
                <a:gd name="p0y15" fmla="*/ 5124 h 5145"/>
                <a:gd name="p0x16" fmla="*/ 0 w 45"/>
                <a:gd name="p0y16" fmla="*/ 5094 h 5145"/>
                <a:gd name="p0x17" fmla="*/ 0 w 45"/>
                <a:gd name="p0y17" fmla="*/ 5061 h 51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3733800" y="2155508"/>
            <a:ext cx="23654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问题引入</a:t>
            </a:r>
            <a:endParaRPr sz="2100" b="1" spc="42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2"/>
            </p:custDataLst>
          </p:nvPr>
        </p:nvSpPr>
        <p:spPr>
          <a:xfrm>
            <a:off x="3733800" y="25812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 descr="2a7df4f9-8ca7-11f1-b760-228e93cd61dd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3819525" y="2667000"/>
            <a:ext cx="247650" cy="2476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4267200" y="2566035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等腰</a:t>
            </a:r>
            <a:r>
              <a:rPr lang="en-US" altLang="zh-CN" b="1" spc="36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→</a:t>
            </a:r>
            <a:r>
              <a:rPr lang="zh-CN" altLang="en-US" b="1" spc="36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一般</a:t>
            </a:r>
            <a:endParaRPr lang="zh-CN" altLang="en-US" b="1" spc="36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4267200" y="2889885"/>
            <a:ext cx="13716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性质能否推广？</a:t>
            </a:r>
            <a:endParaRPr sz="135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6489700" y="1962150"/>
            <a:ext cx="5130800" cy="3328035"/>
            <a:chOff x="10220" y="3090"/>
            <a:chExt cx="8080" cy="5241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22" name="任意多边形 21"/>
            <p:cNvSpPr/>
            <p:nvPr>
              <p:custDataLst>
                <p:tags r:id="rId18"/>
              </p:custDataLst>
            </p:nvPr>
          </p:nvSpPr>
          <p:spPr>
            <a:xfrm>
              <a:off x="10220" y="3090"/>
              <a:ext cx="8080" cy="5241"/>
            </a:xfrm>
            <a:custGeom>
              <a:avLst/>
              <a:gdLst>
                <a:gd name="sw" fmla="*/ 1 w 8079"/>
                <a:gd name="sh" fmla="*/ 1 h 5241"/>
                <a:gd name="mins" fmla="min sw sh"/>
                <a:gd name="dsw" fmla="+- 0 sw mins"/>
                <a:gd name="dsh" fmla="+- 0 sh mins"/>
                <a:gd name="p0x0" fmla="*/ 120 w 8079"/>
                <a:gd name="p0y0" fmla="*/ 0 h 5241"/>
                <a:gd name="p0x1" fmla="*/ 7959 w 8079"/>
                <a:gd name="p0y1" fmla="*/ 0 h 5241"/>
                <a:gd name="p0x2" fmla="*/ 8026 w 8079"/>
                <a:gd name="p0y2" fmla="*/ 0 h 5241"/>
                <a:gd name="p0x3" fmla="*/ 8079 w 8079"/>
                <a:gd name="p0y3" fmla="*/ 53 h 5241"/>
                <a:gd name="p0x4" fmla="*/ 8079 w 8079"/>
                <a:gd name="p0y4" fmla="*/ 120 h 5241"/>
                <a:gd name="p0x5" fmla="*/ 8079 w 8079"/>
                <a:gd name="p0y5" fmla="*/ 5121 h 5241"/>
                <a:gd name="p0x6" fmla="*/ 8079 w 8079"/>
                <a:gd name="p0y6" fmla="*/ 5187 h 5241"/>
                <a:gd name="p0x7" fmla="*/ 8026 w 8079"/>
                <a:gd name="p0y7" fmla="*/ 5241 h 5241"/>
                <a:gd name="p0x8" fmla="*/ 7959 w 8079"/>
                <a:gd name="p0y8" fmla="*/ 5241 h 5241"/>
                <a:gd name="p0x9" fmla="*/ 120 w 8079"/>
                <a:gd name="p0y9" fmla="*/ 5241 h 5241"/>
                <a:gd name="p0x10" fmla="*/ 53 w 8079"/>
                <a:gd name="p0y10" fmla="*/ 5241 h 5241"/>
                <a:gd name="p0x11" fmla="*/ 0 w 8079"/>
                <a:gd name="p0y11" fmla="*/ 5187 h 5241"/>
                <a:gd name="p0x12" fmla="*/ 0 w 8079"/>
                <a:gd name="p0y12" fmla="*/ 5121 h 5241"/>
                <a:gd name="p0x13" fmla="*/ 0 w 8079"/>
                <a:gd name="p0y13" fmla="*/ 120 h 5241"/>
                <a:gd name="p0x14" fmla="*/ 0 w 8079"/>
                <a:gd name="p0y14" fmla="*/ 53 h 5241"/>
                <a:gd name="p0x15" fmla="*/ 53 w 8079"/>
                <a:gd name="p0y15" fmla="*/ 0 h 5241"/>
                <a:gd name="p0x16" fmla="*/ 120 w 8079"/>
                <a:gd name="p0y16" fmla="*/ 0 h 524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19"/>
              </p:custDataLst>
            </p:nvPr>
          </p:nvSpPr>
          <p:spPr>
            <a:xfrm>
              <a:off x="10236" y="3090"/>
              <a:ext cx="8047" cy="75"/>
            </a:xfrm>
            <a:custGeom>
              <a:avLst/>
              <a:gdLst>
                <a:gd name="sw" fmla="*/ 1 w 8047"/>
                <a:gd name="sh" fmla="*/ 1 h 75"/>
                <a:gd name="mins" fmla="min sw sh"/>
                <a:gd name="dsw" fmla="+- 0 sw mins"/>
                <a:gd name="dsh" fmla="+- 0 sh mins"/>
                <a:gd name="p0x0" fmla="*/ 103 w 8047"/>
                <a:gd name="p0y0" fmla="*/ 0 h 75"/>
                <a:gd name="p0x1" fmla="*/ 7943 w 8047"/>
                <a:gd name="p0y1" fmla="*/ 0 h 75"/>
                <a:gd name="p0x2" fmla="*/ 7988 w 8047"/>
                <a:gd name="p0y2" fmla="*/ 0 h 75"/>
                <a:gd name="p0x3" fmla="*/ 8027 w 8047"/>
                <a:gd name="p0y3" fmla="*/ 24 h 75"/>
                <a:gd name="p0x4" fmla="*/ 8047 w 8047"/>
                <a:gd name="p0y4" fmla="*/ 59 h 75"/>
                <a:gd name="p0x5" fmla="*/ 8034 w 8047"/>
                <a:gd name="p0y5" fmla="*/ 75 h 75"/>
                <a:gd name="p0x6" fmla="*/ 8034 w 8047"/>
                <a:gd name="p0y6" fmla="*/ 74 h 75"/>
                <a:gd name="p0x7" fmla="*/ 8016 w 8047"/>
                <a:gd name="p0y7" fmla="*/ 48 h 75"/>
                <a:gd name="p0x8" fmla="*/ 7982 w 8047"/>
                <a:gd name="p0y8" fmla="*/ 30 h 75"/>
                <a:gd name="p0x9" fmla="*/ 7943 w 8047"/>
                <a:gd name="p0y9" fmla="*/ 30 h 75"/>
                <a:gd name="p0x10" fmla="*/ 103 w 8047"/>
                <a:gd name="p0y10" fmla="*/ 30 h 75"/>
                <a:gd name="p0x11" fmla="*/ 65 w 8047"/>
                <a:gd name="p0y11" fmla="*/ 30 h 75"/>
                <a:gd name="p0x12" fmla="*/ 31 w 8047"/>
                <a:gd name="p0y12" fmla="*/ 48 h 75"/>
                <a:gd name="p0x13" fmla="*/ 12 w 8047"/>
                <a:gd name="p0y13" fmla="*/ 74 h 75"/>
                <a:gd name="p0x14" fmla="*/ 0 w 8047"/>
                <a:gd name="p0y14" fmla="*/ 60 h 75"/>
                <a:gd name="p0x15" fmla="*/ 0 w 8047"/>
                <a:gd name="p0y15" fmla="*/ 59 h 75"/>
                <a:gd name="p0x16" fmla="*/ 20 w 8047"/>
                <a:gd name="p0y16" fmla="*/ 24 h 75"/>
                <a:gd name="p0x17" fmla="*/ 59 w 8047"/>
                <a:gd name="p0y17" fmla="*/ 0 h 75"/>
                <a:gd name="p0x18" fmla="*/ 103 w 8047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0"/>
              </p:custDataLst>
            </p:nvPr>
          </p:nvSpPr>
          <p:spPr>
            <a:xfrm>
              <a:off x="18254" y="3149"/>
              <a:ext cx="46" cy="5146"/>
            </a:xfrm>
            <a:custGeom>
              <a:avLst/>
              <a:gdLst>
                <a:gd name="sw" fmla="*/ 1 w 45"/>
                <a:gd name="sh" fmla="*/ 1 h 5145"/>
                <a:gd name="mins" fmla="min sw sh"/>
                <a:gd name="dsw" fmla="+- 0 sw mins"/>
                <a:gd name="dsh" fmla="+- 0 sh mins"/>
                <a:gd name="p0x0" fmla="*/ 45 w 45"/>
                <a:gd name="p0y0" fmla="*/ 60 h 5145"/>
                <a:gd name="p0x1" fmla="*/ 45 w 45"/>
                <a:gd name="p0y1" fmla="*/ 5061 h 5145"/>
                <a:gd name="p0x2" fmla="*/ 45 w 45"/>
                <a:gd name="p0y2" fmla="*/ 5094 h 5145"/>
                <a:gd name="p0x3" fmla="*/ 32 w 45"/>
                <a:gd name="p0y3" fmla="*/ 5124 h 5145"/>
                <a:gd name="p0x4" fmla="*/ 10 w 45"/>
                <a:gd name="p0y4" fmla="*/ 5145 h 5145"/>
                <a:gd name="p0x5" fmla="*/ 0 w 45"/>
                <a:gd name="p0y5" fmla="*/ 5135 h 5145"/>
                <a:gd name="p0x6" fmla="*/ 19 w 45"/>
                <a:gd name="p0y6" fmla="*/ 5116 h 5145"/>
                <a:gd name="p0x7" fmla="*/ 30 w 45"/>
                <a:gd name="p0y7" fmla="*/ 5090 h 5145"/>
                <a:gd name="p0x8" fmla="*/ 30 w 45"/>
                <a:gd name="p0y8" fmla="*/ 5061 h 5145"/>
                <a:gd name="p0x9" fmla="*/ 30 w 45"/>
                <a:gd name="p0y9" fmla="*/ 60 h 5145"/>
                <a:gd name="p0x10" fmla="*/ 30 w 45"/>
                <a:gd name="p0y10" fmla="*/ 43 h 5145"/>
                <a:gd name="p0x11" fmla="*/ 25 w 45"/>
                <a:gd name="p0y11" fmla="*/ 28 h 5145"/>
                <a:gd name="p0x12" fmla="*/ 16 w 45"/>
                <a:gd name="p0y12" fmla="*/ 15 h 5145"/>
                <a:gd name="p0x13" fmla="*/ 29 w 45"/>
                <a:gd name="p0y13" fmla="*/ 0 h 5145"/>
                <a:gd name="p0x14" fmla="*/ 29 w 45"/>
                <a:gd name="p0y14" fmla="*/ 0 h 5145"/>
                <a:gd name="p0x15" fmla="*/ 39 w 45"/>
                <a:gd name="p0y15" fmla="*/ 17 h 5145"/>
                <a:gd name="p0x16" fmla="*/ 45 w 45"/>
                <a:gd name="p0y16" fmla="*/ 38 h 5145"/>
                <a:gd name="p0x17" fmla="*/ 45 w 45"/>
                <a:gd name="p0y17" fmla="*/ 60 h 51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10255" y="8285"/>
              <a:ext cx="8009" cy="46"/>
            </a:xfrm>
            <a:custGeom>
              <a:avLst/>
              <a:gdLst>
                <a:gd name="sw" fmla="*/ 1 w 8009"/>
                <a:gd name="sh" fmla="*/ 1 h 45"/>
                <a:gd name="mins" fmla="min sw sh"/>
                <a:gd name="dsw" fmla="+- 0 sw mins"/>
                <a:gd name="dsh" fmla="+- 0 sh mins"/>
                <a:gd name="p0x0" fmla="*/ 7924 w 8009"/>
                <a:gd name="p0y0" fmla="*/ 45 h 45"/>
                <a:gd name="p0x1" fmla="*/ 84 w 8009"/>
                <a:gd name="p0y1" fmla="*/ 45 h 45"/>
                <a:gd name="p0x2" fmla="*/ 51 w 8009"/>
                <a:gd name="p0y2" fmla="*/ 45 h 45"/>
                <a:gd name="p0x3" fmla="*/ 21 w 8009"/>
                <a:gd name="p0y3" fmla="*/ 32 h 45"/>
                <a:gd name="p0x4" fmla="*/ 0 w 8009"/>
                <a:gd name="p0y4" fmla="*/ 10 h 45"/>
                <a:gd name="p0x5" fmla="*/ 10 w 8009"/>
                <a:gd name="p0y5" fmla="*/ 0 h 45"/>
                <a:gd name="p0x6" fmla="*/ 29 w 8009"/>
                <a:gd name="p0y6" fmla="*/ 19 h 45"/>
                <a:gd name="p0x7" fmla="*/ 55 w 8009"/>
                <a:gd name="p0y7" fmla="*/ 30 h 45"/>
                <a:gd name="p0x8" fmla="*/ 84 w 8009"/>
                <a:gd name="p0y8" fmla="*/ 30 h 45"/>
                <a:gd name="p0x9" fmla="*/ 7924 w 8009"/>
                <a:gd name="p0y9" fmla="*/ 30 h 45"/>
                <a:gd name="p0x10" fmla="*/ 7953 w 8009"/>
                <a:gd name="p0y10" fmla="*/ 30 h 45"/>
                <a:gd name="p0x11" fmla="*/ 7980 w 8009"/>
                <a:gd name="p0y11" fmla="*/ 19 h 45"/>
                <a:gd name="p0x12" fmla="*/ 7999 w 8009"/>
                <a:gd name="p0y12" fmla="*/ 0 h 45"/>
                <a:gd name="p0x13" fmla="*/ 8009 w 8009"/>
                <a:gd name="p0y13" fmla="*/ 10 h 45"/>
                <a:gd name="p0x14" fmla="*/ 7987 w 8009"/>
                <a:gd name="p0y14" fmla="*/ 32 h 45"/>
                <a:gd name="p0x15" fmla="*/ 7957 w 8009"/>
                <a:gd name="p0y15" fmla="*/ 45 h 45"/>
                <a:gd name="p0x16" fmla="*/ 7924 w 8009"/>
                <a:gd name="p0y16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2"/>
              </p:custDataLst>
            </p:nvPr>
          </p:nvSpPr>
          <p:spPr>
            <a:xfrm>
              <a:off x="10220" y="3149"/>
              <a:ext cx="45" cy="5146"/>
            </a:xfrm>
            <a:custGeom>
              <a:avLst/>
              <a:gdLst>
                <a:gd name="sw" fmla="*/ 1 w 45"/>
                <a:gd name="sh" fmla="*/ 1 h 5145"/>
                <a:gd name="mins" fmla="min sw sh"/>
                <a:gd name="dsw" fmla="+- 0 sw mins"/>
                <a:gd name="dsh" fmla="+- 0 sh mins"/>
                <a:gd name="p0x0" fmla="*/ 0 w 45"/>
                <a:gd name="p0y0" fmla="*/ 5061 h 5145"/>
                <a:gd name="p0x1" fmla="*/ 0 w 45"/>
                <a:gd name="p0y1" fmla="*/ 60 h 5145"/>
                <a:gd name="p0x2" fmla="*/ 0 w 45"/>
                <a:gd name="p0y2" fmla="*/ 38 h 5145"/>
                <a:gd name="p0x3" fmla="*/ 5 w 45"/>
                <a:gd name="p0y3" fmla="*/ 17 h 5145"/>
                <a:gd name="p0x4" fmla="*/ 16 w 45"/>
                <a:gd name="p0y4" fmla="*/ 0 h 5145"/>
                <a:gd name="p0x5" fmla="*/ 29 w 45"/>
                <a:gd name="p0y5" fmla="*/ 15 h 5145"/>
                <a:gd name="p0x6" fmla="*/ 29 w 45"/>
                <a:gd name="p0y6" fmla="*/ 15 h 5145"/>
                <a:gd name="p0x7" fmla="*/ 20 w 45"/>
                <a:gd name="p0y7" fmla="*/ 28 h 5145"/>
                <a:gd name="p0x8" fmla="*/ 15 w 45"/>
                <a:gd name="p0y8" fmla="*/ 43 h 5145"/>
                <a:gd name="p0x9" fmla="*/ 15 w 45"/>
                <a:gd name="p0y9" fmla="*/ 60 h 5145"/>
                <a:gd name="p0x10" fmla="*/ 15 w 45"/>
                <a:gd name="p0y10" fmla="*/ 5061 h 5145"/>
                <a:gd name="p0x11" fmla="*/ 15 w 45"/>
                <a:gd name="p0y11" fmla="*/ 5090 h 5145"/>
                <a:gd name="p0x12" fmla="*/ 26 w 45"/>
                <a:gd name="p0y12" fmla="*/ 5116 h 5145"/>
                <a:gd name="p0x13" fmla="*/ 45 w 45"/>
                <a:gd name="p0y13" fmla="*/ 5135 h 5145"/>
                <a:gd name="p0x14" fmla="*/ 35 w 45"/>
                <a:gd name="p0y14" fmla="*/ 5145 h 5145"/>
                <a:gd name="p0x15" fmla="*/ 13 w 45"/>
                <a:gd name="p0y15" fmla="*/ 5124 h 5145"/>
                <a:gd name="p0x16" fmla="*/ 0 w 45"/>
                <a:gd name="p0y16" fmla="*/ 5094 h 5145"/>
                <a:gd name="p0x17" fmla="*/ 0 w 45"/>
                <a:gd name="p0y17" fmla="*/ 5061 h 51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>
            <p:custDataLst>
              <p:tags r:id="rId23"/>
            </p:custDataLst>
          </p:nvPr>
        </p:nvSpPr>
        <p:spPr>
          <a:xfrm>
            <a:off x="6689751" y="2155508"/>
            <a:ext cx="473072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探究发现</a:t>
            </a:r>
            <a:endParaRPr sz="2100" b="1" spc="42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4"/>
            </p:custDataLst>
          </p:nvPr>
        </p:nvSpPr>
        <p:spPr>
          <a:xfrm>
            <a:off x="6689725" y="25812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5"/>
            </p:custDataLst>
          </p:nvPr>
        </p:nvSpPr>
        <p:spPr>
          <a:xfrm>
            <a:off x="6747196" y="2654617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24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6"/>
            </p:custDataLst>
          </p:nvPr>
        </p:nvSpPr>
        <p:spPr>
          <a:xfrm>
            <a:off x="7299351" y="2695575"/>
            <a:ext cx="192219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向外作正方形</a:t>
            </a:r>
            <a:r>
              <a:rPr lang="en-US" altLang="zh-CN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A/B/C</a:t>
            </a:r>
            <a:endParaRPr lang="en-US" altLang="zh-CN" sz="1500" b="1" spc="3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27"/>
            </p:custDataLst>
          </p:nvPr>
        </p:nvSpPr>
        <p:spPr>
          <a:xfrm>
            <a:off x="6689725" y="31908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8"/>
            </p:custDataLst>
          </p:nvPr>
        </p:nvSpPr>
        <p:spPr>
          <a:xfrm>
            <a:off x="6747196" y="3264217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24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29"/>
            </p:custDataLst>
          </p:nvPr>
        </p:nvSpPr>
        <p:spPr>
          <a:xfrm>
            <a:off x="7299351" y="3305175"/>
            <a:ext cx="135641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计算网格面积</a:t>
            </a:r>
            <a:endParaRPr sz="1500" b="1" spc="3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0"/>
            </p:custDataLst>
          </p:nvPr>
        </p:nvSpPr>
        <p:spPr>
          <a:xfrm>
            <a:off x="6689725" y="38004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1"/>
            </p:custDataLst>
          </p:nvPr>
        </p:nvSpPr>
        <p:spPr>
          <a:xfrm>
            <a:off x="6747196" y="3873817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24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2"/>
            </p:custDataLst>
          </p:nvPr>
        </p:nvSpPr>
        <p:spPr>
          <a:xfrm>
            <a:off x="7299351" y="3914775"/>
            <a:ext cx="130685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对比</a:t>
            </a:r>
            <a:r>
              <a:rPr lang="en-US" altLang="zh-CN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A+B</a:t>
            </a:r>
            <a:r>
              <a:rPr lang="zh-CN" altLang="en-US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与</a:t>
            </a:r>
            <a:r>
              <a:rPr lang="en-US" altLang="zh-CN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C</a:t>
            </a:r>
            <a:endParaRPr lang="en-US" altLang="zh-CN" sz="1500" b="1" spc="3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3533775" y="5480685"/>
            <a:ext cx="8086725" cy="996315"/>
            <a:chOff x="5565" y="8631"/>
            <a:chExt cx="12735" cy="1569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38" name="任意多边形 37"/>
            <p:cNvSpPr/>
            <p:nvPr>
              <p:custDataLst>
                <p:tags r:id="rId33"/>
              </p:custDataLst>
            </p:nvPr>
          </p:nvSpPr>
          <p:spPr>
            <a:xfrm>
              <a:off x="5565" y="8631"/>
              <a:ext cx="12735" cy="1569"/>
            </a:xfrm>
            <a:custGeom>
              <a:avLst/>
              <a:gdLst>
                <a:gd name="sw" fmla="*/ 1 w 12735"/>
                <a:gd name="sh" fmla="*/ 1 h 1568"/>
                <a:gd name="mins" fmla="min sw sh"/>
                <a:gd name="dsw" fmla="+- 0 sw mins"/>
                <a:gd name="dsh" fmla="+- 0 sh mins"/>
                <a:gd name="p0x0" fmla="*/ 120 w 12735"/>
                <a:gd name="p0y0" fmla="*/ 0 h 1568"/>
                <a:gd name="p0x1" fmla="*/ 12615 w 12735"/>
                <a:gd name="p0y1" fmla="*/ 0 h 1568"/>
                <a:gd name="p0x2" fmla="*/ 12681 w 12735"/>
                <a:gd name="p0y2" fmla="*/ 0 h 1568"/>
                <a:gd name="p0x3" fmla="*/ 12735 w 12735"/>
                <a:gd name="p0y3" fmla="*/ 53 h 1568"/>
                <a:gd name="p0x4" fmla="*/ 12735 w 12735"/>
                <a:gd name="p0y4" fmla="*/ 120 h 1568"/>
                <a:gd name="p0x5" fmla="*/ 12735 w 12735"/>
                <a:gd name="p0y5" fmla="*/ 1448 h 1568"/>
                <a:gd name="p0x6" fmla="*/ 12735 w 12735"/>
                <a:gd name="p0y6" fmla="*/ 1515 h 1568"/>
                <a:gd name="p0x7" fmla="*/ 12681 w 12735"/>
                <a:gd name="p0y7" fmla="*/ 1568 h 1568"/>
                <a:gd name="p0x8" fmla="*/ 12615 w 12735"/>
                <a:gd name="p0y8" fmla="*/ 1568 h 1568"/>
                <a:gd name="p0x9" fmla="*/ 120 w 12735"/>
                <a:gd name="p0y9" fmla="*/ 1568 h 1568"/>
                <a:gd name="p0x10" fmla="*/ 53 w 12735"/>
                <a:gd name="p0y10" fmla="*/ 1568 h 1568"/>
                <a:gd name="p0x11" fmla="*/ 0 w 12735"/>
                <a:gd name="p0y11" fmla="*/ 1515 h 1568"/>
                <a:gd name="p0x12" fmla="*/ 0 w 12735"/>
                <a:gd name="p0y12" fmla="*/ 1448 h 1568"/>
                <a:gd name="p0x13" fmla="*/ 0 w 12735"/>
                <a:gd name="p0y13" fmla="*/ 120 h 1568"/>
                <a:gd name="p0x14" fmla="*/ 0 w 12735"/>
                <a:gd name="p0y14" fmla="*/ 53 h 1568"/>
                <a:gd name="p0x15" fmla="*/ 53 w 12735"/>
                <a:gd name="p0y15" fmla="*/ 0 h 1568"/>
                <a:gd name="p0x16" fmla="*/ 120 w 12735"/>
                <a:gd name="p0y16" fmla="*/ 0 h 156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34"/>
              </p:custDataLst>
            </p:nvPr>
          </p:nvSpPr>
          <p:spPr>
            <a:xfrm>
              <a:off x="5581" y="8631"/>
              <a:ext cx="12702" cy="75"/>
            </a:xfrm>
            <a:custGeom>
              <a:avLst/>
              <a:gdLst>
                <a:gd name="sw" fmla="*/ 1 w 12702"/>
                <a:gd name="sh" fmla="*/ 1 h 75"/>
                <a:gd name="mins" fmla="min sw sh"/>
                <a:gd name="dsw" fmla="+- 0 sw mins"/>
                <a:gd name="dsh" fmla="+- 0 sh mins"/>
                <a:gd name="p0x0" fmla="*/ 103 w 12702"/>
                <a:gd name="p0y0" fmla="*/ 0 h 75"/>
                <a:gd name="p0x1" fmla="*/ 12598 w 12702"/>
                <a:gd name="p0y1" fmla="*/ 0 h 75"/>
                <a:gd name="p0x2" fmla="*/ 12643 w 12702"/>
                <a:gd name="p0y2" fmla="*/ 0 h 75"/>
                <a:gd name="p0x3" fmla="*/ 12682 w 12702"/>
                <a:gd name="p0y3" fmla="*/ 24 h 75"/>
                <a:gd name="p0x4" fmla="*/ 12702 w 12702"/>
                <a:gd name="p0y4" fmla="*/ 59 h 75"/>
                <a:gd name="p0x5" fmla="*/ 12689 w 12702"/>
                <a:gd name="p0y5" fmla="*/ 75 h 75"/>
                <a:gd name="p0x6" fmla="*/ 12689 w 12702"/>
                <a:gd name="p0y6" fmla="*/ 74 h 75"/>
                <a:gd name="p0x7" fmla="*/ 12671 w 12702"/>
                <a:gd name="p0y7" fmla="*/ 48 h 75"/>
                <a:gd name="p0x8" fmla="*/ 12637 w 12702"/>
                <a:gd name="p0y8" fmla="*/ 30 h 75"/>
                <a:gd name="p0x9" fmla="*/ 12598 w 12702"/>
                <a:gd name="p0y9" fmla="*/ 30 h 75"/>
                <a:gd name="p0x10" fmla="*/ 103 w 12702"/>
                <a:gd name="p0y10" fmla="*/ 30 h 75"/>
                <a:gd name="p0x11" fmla="*/ 65 w 12702"/>
                <a:gd name="p0y11" fmla="*/ 30 h 75"/>
                <a:gd name="p0x12" fmla="*/ 31 w 12702"/>
                <a:gd name="p0y12" fmla="*/ 48 h 75"/>
                <a:gd name="p0x13" fmla="*/ 12 w 12702"/>
                <a:gd name="p0y13" fmla="*/ 74 h 75"/>
                <a:gd name="p0x14" fmla="*/ 0 w 12702"/>
                <a:gd name="p0y14" fmla="*/ 60 h 75"/>
                <a:gd name="p0x15" fmla="*/ 0 w 12702"/>
                <a:gd name="p0y15" fmla="*/ 59 h 75"/>
                <a:gd name="p0x16" fmla="*/ 20 w 12702"/>
                <a:gd name="p0y16" fmla="*/ 24 h 75"/>
                <a:gd name="p0x17" fmla="*/ 59 w 12702"/>
                <a:gd name="p0y17" fmla="*/ 0 h 75"/>
                <a:gd name="p0x18" fmla="*/ 103 w 12702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>
              <p:custDataLst>
                <p:tags r:id="rId35"/>
              </p:custDataLst>
            </p:nvPr>
          </p:nvSpPr>
          <p:spPr>
            <a:xfrm>
              <a:off x="18254" y="8691"/>
              <a:ext cx="46" cy="1473"/>
            </a:xfrm>
            <a:custGeom>
              <a:avLst/>
              <a:gdLst>
                <a:gd name="sw" fmla="*/ 1 w 45"/>
                <a:gd name="sh" fmla="*/ 1 h 1473"/>
                <a:gd name="mins" fmla="min sw sh"/>
                <a:gd name="dsw" fmla="+- 0 sw mins"/>
                <a:gd name="dsh" fmla="+- 0 sh mins"/>
                <a:gd name="p0x0" fmla="*/ 45 w 45"/>
                <a:gd name="p0y0" fmla="*/ 60 h 1473"/>
                <a:gd name="p0x1" fmla="*/ 45 w 45"/>
                <a:gd name="p0y1" fmla="*/ 1388 h 1473"/>
                <a:gd name="p0x2" fmla="*/ 45 w 45"/>
                <a:gd name="p0y2" fmla="*/ 1422 h 1473"/>
                <a:gd name="p0x3" fmla="*/ 32 w 45"/>
                <a:gd name="p0y3" fmla="*/ 1452 h 1473"/>
                <a:gd name="p0x4" fmla="*/ 10 w 45"/>
                <a:gd name="p0y4" fmla="*/ 1473 h 1473"/>
                <a:gd name="p0x5" fmla="*/ 0 w 45"/>
                <a:gd name="p0y5" fmla="*/ 1463 h 1473"/>
                <a:gd name="p0x6" fmla="*/ 19 w 45"/>
                <a:gd name="p0y6" fmla="*/ 1444 h 1473"/>
                <a:gd name="p0x7" fmla="*/ 30 w 45"/>
                <a:gd name="p0y7" fmla="*/ 1417 h 1473"/>
                <a:gd name="p0x8" fmla="*/ 30 w 45"/>
                <a:gd name="p0y8" fmla="*/ 1388 h 1473"/>
                <a:gd name="p0x9" fmla="*/ 30 w 45"/>
                <a:gd name="p0y9" fmla="*/ 60 h 1473"/>
                <a:gd name="p0x10" fmla="*/ 30 w 45"/>
                <a:gd name="p0y10" fmla="*/ 43 h 1473"/>
                <a:gd name="p0x11" fmla="*/ 25 w 45"/>
                <a:gd name="p0y11" fmla="*/ 28 h 1473"/>
                <a:gd name="p0x12" fmla="*/ 16 w 45"/>
                <a:gd name="p0y12" fmla="*/ 15 h 1473"/>
                <a:gd name="p0x13" fmla="*/ 29 w 45"/>
                <a:gd name="p0y13" fmla="*/ 0 h 1473"/>
                <a:gd name="p0x14" fmla="*/ 29 w 45"/>
                <a:gd name="p0y14" fmla="*/ 0 h 1473"/>
                <a:gd name="p0x15" fmla="*/ 39 w 45"/>
                <a:gd name="p0y15" fmla="*/ 17 h 1473"/>
                <a:gd name="p0x16" fmla="*/ 45 w 45"/>
                <a:gd name="p0y16" fmla="*/ 38 h 1473"/>
                <a:gd name="p0x17" fmla="*/ 45 w 45"/>
                <a:gd name="p0y17" fmla="*/ 60 h 14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36"/>
              </p:custDataLst>
            </p:nvPr>
          </p:nvSpPr>
          <p:spPr>
            <a:xfrm>
              <a:off x="5600" y="10154"/>
              <a:ext cx="12664" cy="46"/>
            </a:xfrm>
            <a:custGeom>
              <a:avLst/>
              <a:gdLst>
                <a:gd name="sw" fmla="*/ 1 w 12664"/>
                <a:gd name="sh" fmla="*/ 1 h 45"/>
                <a:gd name="mins" fmla="min sw sh"/>
                <a:gd name="dsw" fmla="+- 0 sw mins"/>
                <a:gd name="dsh" fmla="+- 0 sh mins"/>
                <a:gd name="p0x0" fmla="*/ 12579 w 12664"/>
                <a:gd name="p0y0" fmla="*/ 45 h 45"/>
                <a:gd name="p0x1" fmla="*/ 84 w 12664"/>
                <a:gd name="p0y1" fmla="*/ 45 h 45"/>
                <a:gd name="p0x2" fmla="*/ 51 w 12664"/>
                <a:gd name="p0y2" fmla="*/ 45 h 45"/>
                <a:gd name="p0x3" fmla="*/ 21 w 12664"/>
                <a:gd name="p0y3" fmla="*/ 32 h 45"/>
                <a:gd name="p0x4" fmla="*/ 0 w 12664"/>
                <a:gd name="p0y4" fmla="*/ 10 h 45"/>
                <a:gd name="p0x5" fmla="*/ 10 w 12664"/>
                <a:gd name="p0y5" fmla="*/ 0 h 45"/>
                <a:gd name="p0x6" fmla="*/ 29 w 12664"/>
                <a:gd name="p0y6" fmla="*/ 19 h 45"/>
                <a:gd name="p0x7" fmla="*/ 55 w 12664"/>
                <a:gd name="p0y7" fmla="*/ 30 h 45"/>
                <a:gd name="p0x8" fmla="*/ 84 w 12664"/>
                <a:gd name="p0y8" fmla="*/ 30 h 45"/>
                <a:gd name="p0x9" fmla="*/ 12579 w 12664"/>
                <a:gd name="p0y9" fmla="*/ 30 h 45"/>
                <a:gd name="p0x10" fmla="*/ 12608 w 12664"/>
                <a:gd name="p0y10" fmla="*/ 30 h 45"/>
                <a:gd name="p0x11" fmla="*/ 12635 w 12664"/>
                <a:gd name="p0y11" fmla="*/ 19 h 45"/>
                <a:gd name="p0x12" fmla="*/ 12654 w 12664"/>
                <a:gd name="p0y12" fmla="*/ 0 h 45"/>
                <a:gd name="p0x13" fmla="*/ 12664 w 12664"/>
                <a:gd name="p0y13" fmla="*/ 10 h 45"/>
                <a:gd name="p0x14" fmla="*/ 12642 w 12664"/>
                <a:gd name="p0y14" fmla="*/ 32 h 45"/>
                <a:gd name="p0x15" fmla="*/ 12612 w 12664"/>
                <a:gd name="p0y15" fmla="*/ 45 h 45"/>
                <a:gd name="p0x16" fmla="*/ 12579 w 12664"/>
                <a:gd name="p0y16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37"/>
              </p:custDataLst>
            </p:nvPr>
          </p:nvSpPr>
          <p:spPr>
            <a:xfrm>
              <a:off x="5565" y="8691"/>
              <a:ext cx="45" cy="1473"/>
            </a:xfrm>
            <a:custGeom>
              <a:avLst/>
              <a:gdLst>
                <a:gd name="sw" fmla="*/ 1 w 45"/>
                <a:gd name="sh" fmla="*/ 1 h 1473"/>
                <a:gd name="mins" fmla="min sw sh"/>
                <a:gd name="dsw" fmla="+- 0 sw mins"/>
                <a:gd name="dsh" fmla="+- 0 sh mins"/>
                <a:gd name="p0x0" fmla="*/ 0 w 45"/>
                <a:gd name="p0y0" fmla="*/ 1388 h 1473"/>
                <a:gd name="p0x1" fmla="*/ 0 w 45"/>
                <a:gd name="p0y1" fmla="*/ 60 h 1473"/>
                <a:gd name="p0x2" fmla="*/ 0 w 45"/>
                <a:gd name="p0y2" fmla="*/ 38 h 1473"/>
                <a:gd name="p0x3" fmla="*/ 5 w 45"/>
                <a:gd name="p0y3" fmla="*/ 17 h 1473"/>
                <a:gd name="p0x4" fmla="*/ 16 w 45"/>
                <a:gd name="p0y4" fmla="*/ 0 h 1473"/>
                <a:gd name="p0x5" fmla="*/ 29 w 45"/>
                <a:gd name="p0y5" fmla="*/ 15 h 1473"/>
                <a:gd name="p0x6" fmla="*/ 29 w 45"/>
                <a:gd name="p0y6" fmla="*/ 15 h 1473"/>
                <a:gd name="p0x7" fmla="*/ 20 w 45"/>
                <a:gd name="p0y7" fmla="*/ 28 h 1473"/>
                <a:gd name="p0x8" fmla="*/ 15 w 45"/>
                <a:gd name="p0y8" fmla="*/ 43 h 1473"/>
                <a:gd name="p0x9" fmla="*/ 15 w 45"/>
                <a:gd name="p0y9" fmla="*/ 60 h 1473"/>
                <a:gd name="p0x10" fmla="*/ 15 w 45"/>
                <a:gd name="p0y10" fmla="*/ 1388 h 1473"/>
                <a:gd name="p0x11" fmla="*/ 15 w 45"/>
                <a:gd name="p0y11" fmla="*/ 1417 h 1473"/>
                <a:gd name="p0x12" fmla="*/ 26 w 45"/>
                <a:gd name="p0y12" fmla="*/ 1444 h 1473"/>
                <a:gd name="p0x13" fmla="*/ 45 w 45"/>
                <a:gd name="p0y13" fmla="*/ 1463 h 1473"/>
                <a:gd name="p0x14" fmla="*/ 35 w 45"/>
                <a:gd name="p0y14" fmla="*/ 1473 h 1473"/>
                <a:gd name="p0x15" fmla="*/ 13 w 45"/>
                <a:gd name="p0y15" fmla="*/ 1452 h 1473"/>
                <a:gd name="p0x16" fmla="*/ 0 w 45"/>
                <a:gd name="p0y16" fmla="*/ 1422 h 1473"/>
                <a:gd name="p0x17" fmla="*/ 0 w 45"/>
                <a:gd name="p0y17" fmla="*/ 1388 h 14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4" name="任意多边形 43"/>
          <p:cNvSpPr/>
          <p:nvPr>
            <p:custDataLst>
              <p:tags r:id="rId38"/>
            </p:custDataLst>
          </p:nvPr>
        </p:nvSpPr>
        <p:spPr>
          <a:xfrm>
            <a:off x="3738245" y="5864225"/>
            <a:ext cx="771525" cy="238125"/>
          </a:xfrm>
          <a:custGeom>
            <a:avLst/>
            <a:gdLst>
              <a:gd name="sw" fmla="*/ 1 w 1215"/>
              <a:gd name="sh" fmla="*/ 1 h 375"/>
              <a:gd name="mins" fmla="min sw sh"/>
              <a:gd name="dsw" fmla="+- 0 sw mins"/>
              <a:gd name="dsh" fmla="+- 0 sh mins"/>
              <a:gd name="p0x0" fmla="*/ 187 w 1215"/>
              <a:gd name="p0y0" fmla="*/ 0 h 375"/>
              <a:gd name="p0x1" fmla="*/ 1027 w 1215"/>
              <a:gd name="p0y1" fmla="*/ 0 h 375"/>
              <a:gd name="p0x2" fmla="*/ 1131 w 1215"/>
              <a:gd name="p0y2" fmla="*/ 0 h 375"/>
              <a:gd name="p0x3" fmla="*/ 1215 w 1215"/>
              <a:gd name="p0y3" fmla="*/ 83 h 375"/>
              <a:gd name="p0x4" fmla="*/ 1215 w 1215"/>
              <a:gd name="p0y4" fmla="*/ 187 h 375"/>
              <a:gd name="p0x5" fmla="*/ 1215 w 1215"/>
              <a:gd name="p0y5" fmla="*/ 291 h 375"/>
              <a:gd name="p0x6" fmla="*/ 1131 w 1215"/>
              <a:gd name="p0y6" fmla="*/ 375 h 375"/>
              <a:gd name="p0x7" fmla="*/ 1027 w 1215"/>
              <a:gd name="p0y7" fmla="*/ 375 h 375"/>
              <a:gd name="p0x8" fmla="*/ 187 w 1215"/>
              <a:gd name="p0y8" fmla="*/ 375 h 375"/>
              <a:gd name="p0x9" fmla="*/ 83 w 1215"/>
              <a:gd name="p0y9" fmla="*/ 375 h 375"/>
              <a:gd name="p0x10" fmla="*/ 0 w 1215"/>
              <a:gd name="p0y10" fmla="*/ 291 h 375"/>
              <a:gd name="p0x11" fmla="*/ 0 w 1215"/>
              <a:gd name="p0y11" fmla="*/ 187 h 375"/>
              <a:gd name="p0x12" fmla="*/ 0 w 1215"/>
              <a:gd name="p0y12" fmla="*/ 83 h 375"/>
              <a:gd name="p0x13" fmla="*/ 83 w 1215"/>
              <a:gd name="p0y13" fmla="*/ 0 h 375"/>
              <a:gd name="p0x14" fmla="*/ 187 w 12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8D5C0"/>
          </a:solidFill>
          <a:ln w="9525" cmpd="sng">
            <a:solidFill>
              <a:srgbClr val="E8D5C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39"/>
            </p:custDataLst>
          </p:nvPr>
        </p:nvSpPr>
        <p:spPr>
          <a:xfrm>
            <a:off x="3819525" y="5898861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3E1F0A"/>
                </a:solidFill>
                <a:latin typeface="汉仪正圆-45W" panose="00020600040101010101" charset="-122"/>
                <a:ea typeface="汉仪正圆-45W" panose="00020600040101010101" charset="-122"/>
              </a:rPr>
              <a:t>勾股定理</a:t>
            </a:r>
            <a:endParaRPr sz="1200">
              <a:solidFill>
                <a:srgbClr val="3E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40"/>
            </p:custDataLst>
          </p:nvPr>
        </p:nvSpPr>
        <p:spPr>
          <a:xfrm>
            <a:off x="6577165" y="5655050"/>
            <a:ext cx="350498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a² + b² = c²</a:t>
            </a:r>
            <a:endParaRPr sz="42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1787842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54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95846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1A0A"/>
                </a:solidFill>
                <a:latin typeface="汉仪正圆-75W" panose="00020600040101010101" charset="-122"/>
                <a:ea typeface="汉仪正圆-75W" panose="00020600040101010101" charset="-122"/>
              </a:rPr>
              <a:t>弦图证道</a:t>
            </a:r>
            <a:endParaRPr sz="4200" b="1" spc="84">
              <a:solidFill>
                <a:srgbClr val="2C1A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3871913"/>
            <a:ext cx="19393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出入相补，巧证天工</a:t>
            </a:r>
            <a:endParaRPr sz="1500" spc="3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786313"/>
            <a:ext cx="53416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出入相补，巧证天工</a:t>
            </a:r>
            <a:endParaRPr sz="1500" spc="3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赵爽以弦图证明勾股定理，用图形割补展现数学的和谐与精妙</a:t>
            </a:r>
            <a:endParaRPr sz="1500" spc="3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5"/>
            </p:custDataLst>
          </p:nvPr>
        </p:nvSpPr>
        <p:spPr>
          <a:xfrm>
            <a:off x="666750" y="14478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819150" y="14617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942975" y="14668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5624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C1A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赵爽弦图</a:t>
            </a:r>
            <a:r>
              <a:rPr lang="en-US" altLang="zh-CN" sz="3000" b="1">
                <a:solidFill>
                  <a:srgbClr val="2C1A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2C1A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巧证勾股</a:t>
            </a:r>
            <a:endParaRPr lang="zh-CN" altLang="en-US" sz="3000" b="1">
              <a:solidFill>
                <a:srgbClr val="2C1A0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pic>
        <p:nvPicPr>
          <p:cNvPr id="4" name="图片 3" descr="5e2de690-8ca7-11f1-bd7c-1a8da36eb8e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90" r="1118"/>
          <a:stretch>
            <a:fillRect/>
          </a:stretch>
        </p:blipFill>
        <p:spPr>
          <a:xfrm>
            <a:off x="571500" y="1104922"/>
            <a:ext cx="2155825" cy="537205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95" h="8460">
                <a:moveTo>
                  <a:pt x="120" y="0"/>
                </a:moveTo>
                <a:lnTo>
                  <a:pt x="3275" y="0"/>
                </a:lnTo>
                <a:cubicBezTo>
                  <a:pt x="3341" y="0"/>
                  <a:pt x="3395" y="54"/>
                  <a:pt x="3395" y="120"/>
                </a:cubicBezTo>
                <a:lnTo>
                  <a:pt x="3395" y="8340"/>
                </a:lnTo>
                <a:cubicBezTo>
                  <a:pt x="3395" y="8406"/>
                  <a:pt x="3341" y="8460"/>
                  <a:pt x="327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grpSp>
        <p:nvGrpSpPr>
          <p:cNvPr id="52" name="组合 51"/>
          <p:cNvGrpSpPr/>
          <p:nvPr/>
        </p:nvGrpSpPr>
        <p:grpSpPr>
          <a:xfrm>
            <a:off x="3032125" y="1143000"/>
            <a:ext cx="4160520" cy="2533650"/>
            <a:chOff x="4775" y="1800"/>
            <a:chExt cx="6552" cy="3990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7" name="任意多边形 6"/>
            <p:cNvSpPr/>
            <p:nvPr>
              <p:custDataLst>
                <p:tags r:id="rId4"/>
              </p:custDataLst>
            </p:nvPr>
          </p:nvSpPr>
          <p:spPr>
            <a:xfrm>
              <a:off x="4775" y="1800"/>
              <a:ext cx="6552" cy="3990"/>
            </a:xfrm>
            <a:custGeom>
              <a:avLst/>
              <a:gdLst>
                <a:gd name="sw" fmla="*/ 1 w 6551"/>
                <a:gd name="sh" fmla="*/ 1 h 3990"/>
                <a:gd name="mins" fmla="min sw sh"/>
                <a:gd name="dsw" fmla="+- 0 sw mins"/>
                <a:gd name="dsh" fmla="+- 0 sh mins"/>
                <a:gd name="p0x0" fmla="*/ 120 w 6551"/>
                <a:gd name="p0y0" fmla="*/ 0 h 3990"/>
                <a:gd name="p0x1" fmla="*/ 6431 w 6551"/>
                <a:gd name="p0y1" fmla="*/ 0 h 3990"/>
                <a:gd name="p0x2" fmla="*/ 6498 w 6551"/>
                <a:gd name="p0y2" fmla="*/ 0 h 3990"/>
                <a:gd name="p0x3" fmla="*/ 6551 w 6551"/>
                <a:gd name="p0y3" fmla="*/ 53 h 3990"/>
                <a:gd name="p0x4" fmla="*/ 6551 w 6551"/>
                <a:gd name="p0y4" fmla="*/ 120 h 3990"/>
                <a:gd name="p0x5" fmla="*/ 6551 w 6551"/>
                <a:gd name="p0y5" fmla="*/ 3870 h 3990"/>
                <a:gd name="p0x6" fmla="*/ 6551 w 6551"/>
                <a:gd name="p0y6" fmla="*/ 3936 h 3990"/>
                <a:gd name="p0x7" fmla="*/ 6498 w 6551"/>
                <a:gd name="p0y7" fmla="*/ 3990 h 3990"/>
                <a:gd name="p0x8" fmla="*/ 6431 w 6551"/>
                <a:gd name="p0y8" fmla="*/ 3990 h 3990"/>
                <a:gd name="p0x9" fmla="*/ 120 w 6551"/>
                <a:gd name="p0y9" fmla="*/ 3990 h 3990"/>
                <a:gd name="p0x10" fmla="*/ 53 w 6551"/>
                <a:gd name="p0y10" fmla="*/ 3990 h 3990"/>
                <a:gd name="p0x11" fmla="*/ 0 w 6551"/>
                <a:gd name="p0y11" fmla="*/ 3936 h 3990"/>
                <a:gd name="p0x12" fmla="*/ 0 w 6551"/>
                <a:gd name="p0y12" fmla="*/ 3870 h 3990"/>
                <a:gd name="p0x13" fmla="*/ 0 w 6551"/>
                <a:gd name="p0y13" fmla="*/ 120 h 3990"/>
                <a:gd name="p0x14" fmla="*/ 0 w 6551"/>
                <a:gd name="p0y14" fmla="*/ 53 h 3990"/>
                <a:gd name="p0x15" fmla="*/ 53 w 6551"/>
                <a:gd name="p0y15" fmla="*/ 0 h 3990"/>
                <a:gd name="p0x16" fmla="*/ 120 w 6551"/>
                <a:gd name="p0y16" fmla="*/ 0 h 39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5"/>
              </p:custDataLst>
            </p:nvPr>
          </p:nvSpPr>
          <p:spPr>
            <a:xfrm>
              <a:off x="4792" y="1800"/>
              <a:ext cx="6519" cy="75"/>
            </a:xfrm>
            <a:custGeom>
              <a:avLst/>
              <a:gdLst>
                <a:gd name="sw" fmla="*/ 1 w 6519"/>
                <a:gd name="sh" fmla="*/ 1 h 75"/>
                <a:gd name="mins" fmla="min sw sh"/>
                <a:gd name="dsw" fmla="+- 0 sw mins"/>
                <a:gd name="dsh" fmla="+- 0 sh mins"/>
                <a:gd name="p0x0" fmla="*/ 103 w 6519"/>
                <a:gd name="p0y0" fmla="*/ 0 h 75"/>
                <a:gd name="p0x1" fmla="*/ 6415 w 6519"/>
                <a:gd name="p0y1" fmla="*/ 0 h 75"/>
                <a:gd name="p0x2" fmla="*/ 6460 w 6519"/>
                <a:gd name="p0y2" fmla="*/ 0 h 75"/>
                <a:gd name="p0x3" fmla="*/ 6499 w 6519"/>
                <a:gd name="p0y3" fmla="*/ 24 h 75"/>
                <a:gd name="p0x4" fmla="*/ 6519 w 6519"/>
                <a:gd name="p0y4" fmla="*/ 59 h 75"/>
                <a:gd name="p0x5" fmla="*/ 6506 w 6519"/>
                <a:gd name="p0y5" fmla="*/ 75 h 75"/>
                <a:gd name="p0x6" fmla="*/ 6506 w 6519"/>
                <a:gd name="p0y6" fmla="*/ 74 h 75"/>
                <a:gd name="p0x7" fmla="*/ 6488 w 6519"/>
                <a:gd name="p0y7" fmla="*/ 48 h 75"/>
                <a:gd name="p0x8" fmla="*/ 6454 w 6519"/>
                <a:gd name="p0y8" fmla="*/ 30 h 75"/>
                <a:gd name="p0x9" fmla="*/ 6415 w 6519"/>
                <a:gd name="p0y9" fmla="*/ 30 h 75"/>
                <a:gd name="p0x10" fmla="*/ 103 w 6519"/>
                <a:gd name="p0y10" fmla="*/ 30 h 75"/>
                <a:gd name="p0x11" fmla="*/ 65 w 6519"/>
                <a:gd name="p0y11" fmla="*/ 30 h 75"/>
                <a:gd name="p0x12" fmla="*/ 31 w 6519"/>
                <a:gd name="p0y12" fmla="*/ 48 h 75"/>
                <a:gd name="p0x13" fmla="*/ 12 w 6519"/>
                <a:gd name="p0y13" fmla="*/ 74 h 75"/>
                <a:gd name="p0x14" fmla="*/ 0 w 6519"/>
                <a:gd name="p0y14" fmla="*/ 60 h 75"/>
                <a:gd name="p0x15" fmla="*/ 0 w 6519"/>
                <a:gd name="p0y15" fmla="*/ 59 h 75"/>
                <a:gd name="p0x16" fmla="*/ 20 w 6519"/>
                <a:gd name="p0y16" fmla="*/ 24 h 75"/>
                <a:gd name="p0x17" fmla="*/ 59 w 6519"/>
                <a:gd name="p0y17" fmla="*/ 0 h 75"/>
                <a:gd name="p0x18" fmla="*/ 103 w 6519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11282" y="1859"/>
              <a:ext cx="45" cy="3895"/>
            </a:xfrm>
            <a:custGeom>
              <a:avLst/>
              <a:gdLst>
                <a:gd name="sw" fmla="*/ 1 w 45"/>
                <a:gd name="sh" fmla="*/ 1 h 3894"/>
                <a:gd name="mins" fmla="min sw sh"/>
                <a:gd name="dsw" fmla="+- 0 sw mins"/>
                <a:gd name="dsh" fmla="+- 0 sh mins"/>
                <a:gd name="p0x0" fmla="*/ 45 w 45"/>
                <a:gd name="p0y0" fmla="*/ 60 h 3894"/>
                <a:gd name="p0x1" fmla="*/ 45 w 45"/>
                <a:gd name="p0y1" fmla="*/ 3810 h 3894"/>
                <a:gd name="p0x2" fmla="*/ 45 w 45"/>
                <a:gd name="p0y2" fmla="*/ 3843 h 3894"/>
                <a:gd name="p0x3" fmla="*/ 32 w 45"/>
                <a:gd name="p0y3" fmla="*/ 3873 h 3894"/>
                <a:gd name="p0x4" fmla="*/ 10 w 45"/>
                <a:gd name="p0y4" fmla="*/ 3894 h 3894"/>
                <a:gd name="p0x5" fmla="*/ 0 w 45"/>
                <a:gd name="p0y5" fmla="*/ 3884 h 3894"/>
                <a:gd name="p0x6" fmla="*/ 19 w 45"/>
                <a:gd name="p0y6" fmla="*/ 3865 h 3894"/>
                <a:gd name="p0x7" fmla="*/ 30 w 45"/>
                <a:gd name="p0y7" fmla="*/ 3839 h 3894"/>
                <a:gd name="p0x8" fmla="*/ 30 w 45"/>
                <a:gd name="p0y8" fmla="*/ 3810 h 3894"/>
                <a:gd name="p0x9" fmla="*/ 30 w 45"/>
                <a:gd name="p0y9" fmla="*/ 60 h 3894"/>
                <a:gd name="p0x10" fmla="*/ 30 w 45"/>
                <a:gd name="p0y10" fmla="*/ 43 h 3894"/>
                <a:gd name="p0x11" fmla="*/ 25 w 45"/>
                <a:gd name="p0y11" fmla="*/ 28 h 3894"/>
                <a:gd name="p0x12" fmla="*/ 16 w 45"/>
                <a:gd name="p0y12" fmla="*/ 15 h 3894"/>
                <a:gd name="p0x13" fmla="*/ 29 w 45"/>
                <a:gd name="p0y13" fmla="*/ 0 h 3894"/>
                <a:gd name="p0x14" fmla="*/ 29 w 45"/>
                <a:gd name="p0y14" fmla="*/ 0 h 3894"/>
                <a:gd name="p0x15" fmla="*/ 39 w 45"/>
                <a:gd name="p0y15" fmla="*/ 17 h 3894"/>
                <a:gd name="p0x16" fmla="*/ 45 w 45"/>
                <a:gd name="p0y16" fmla="*/ 38 h 3894"/>
                <a:gd name="p0x17" fmla="*/ 45 w 45"/>
                <a:gd name="p0y17" fmla="*/ 60 h 38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7"/>
              </p:custDataLst>
            </p:nvPr>
          </p:nvSpPr>
          <p:spPr>
            <a:xfrm>
              <a:off x="4811" y="5744"/>
              <a:ext cx="6481" cy="46"/>
            </a:xfrm>
            <a:custGeom>
              <a:avLst/>
              <a:gdLst>
                <a:gd name="sw" fmla="*/ 1 w 6481"/>
                <a:gd name="sh" fmla="*/ 1 h 45"/>
                <a:gd name="mins" fmla="min sw sh"/>
                <a:gd name="dsw" fmla="+- 0 sw mins"/>
                <a:gd name="dsh" fmla="+- 0 sh mins"/>
                <a:gd name="p0x0" fmla="*/ 6396 w 6481"/>
                <a:gd name="p0y0" fmla="*/ 45 h 45"/>
                <a:gd name="p0x1" fmla="*/ 84 w 6481"/>
                <a:gd name="p0y1" fmla="*/ 45 h 45"/>
                <a:gd name="p0x2" fmla="*/ 51 w 6481"/>
                <a:gd name="p0y2" fmla="*/ 45 h 45"/>
                <a:gd name="p0x3" fmla="*/ 21 w 6481"/>
                <a:gd name="p0y3" fmla="*/ 32 h 45"/>
                <a:gd name="p0x4" fmla="*/ 0 w 6481"/>
                <a:gd name="p0y4" fmla="*/ 10 h 45"/>
                <a:gd name="p0x5" fmla="*/ 10 w 6481"/>
                <a:gd name="p0y5" fmla="*/ 0 h 45"/>
                <a:gd name="p0x6" fmla="*/ 29 w 6481"/>
                <a:gd name="p0y6" fmla="*/ 19 h 45"/>
                <a:gd name="p0x7" fmla="*/ 55 w 6481"/>
                <a:gd name="p0y7" fmla="*/ 30 h 45"/>
                <a:gd name="p0x8" fmla="*/ 84 w 6481"/>
                <a:gd name="p0y8" fmla="*/ 30 h 45"/>
                <a:gd name="p0x9" fmla="*/ 6396 w 6481"/>
                <a:gd name="p0y9" fmla="*/ 30 h 45"/>
                <a:gd name="p0x10" fmla="*/ 6425 w 6481"/>
                <a:gd name="p0y10" fmla="*/ 30 h 45"/>
                <a:gd name="p0x11" fmla="*/ 6452 w 6481"/>
                <a:gd name="p0y11" fmla="*/ 19 h 45"/>
                <a:gd name="p0x12" fmla="*/ 6471 w 6481"/>
                <a:gd name="p0y12" fmla="*/ 0 h 45"/>
                <a:gd name="p0x13" fmla="*/ 6481 w 6481"/>
                <a:gd name="p0y13" fmla="*/ 10 h 45"/>
                <a:gd name="p0x14" fmla="*/ 6459 w 6481"/>
                <a:gd name="p0y14" fmla="*/ 32 h 45"/>
                <a:gd name="p0x15" fmla="*/ 6429 w 6481"/>
                <a:gd name="p0y15" fmla="*/ 45 h 45"/>
                <a:gd name="p0x16" fmla="*/ 6396 w 6481"/>
                <a:gd name="p0y16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8"/>
              </p:custDataLst>
            </p:nvPr>
          </p:nvSpPr>
          <p:spPr>
            <a:xfrm>
              <a:off x="4775" y="1859"/>
              <a:ext cx="46" cy="3895"/>
            </a:xfrm>
            <a:custGeom>
              <a:avLst/>
              <a:gdLst>
                <a:gd name="sw" fmla="*/ 1 w 45"/>
                <a:gd name="sh" fmla="*/ 1 h 3894"/>
                <a:gd name="mins" fmla="min sw sh"/>
                <a:gd name="dsw" fmla="+- 0 sw mins"/>
                <a:gd name="dsh" fmla="+- 0 sh mins"/>
                <a:gd name="p0x0" fmla="*/ 0 w 45"/>
                <a:gd name="p0y0" fmla="*/ 3810 h 3894"/>
                <a:gd name="p0x1" fmla="*/ 0 w 45"/>
                <a:gd name="p0y1" fmla="*/ 60 h 3894"/>
                <a:gd name="p0x2" fmla="*/ 0 w 45"/>
                <a:gd name="p0y2" fmla="*/ 38 h 3894"/>
                <a:gd name="p0x3" fmla="*/ 5 w 45"/>
                <a:gd name="p0y3" fmla="*/ 17 h 3894"/>
                <a:gd name="p0x4" fmla="*/ 16 w 45"/>
                <a:gd name="p0y4" fmla="*/ 0 h 3894"/>
                <a:gd name="p0x5" fmla="*/ 29 w 45"/>
                <a:gd name="p0y5" fmla="*/ 15 h 3894"/>
                <a:gd name="p0x6" fmla="*/ 29 w 45"/>
                <a:gd name="p0y6" fmla="*/ 15 h 3894"/>
                <a:gd name="p0x7" fmla="*/ 20 w 45"/>
                <a:gd name="p0y7" fmla="*/ 28 h 3894"/>
                <a:gd name="p0x8" fmla="*/ 15 w 45"/>
                <a:gd name="p0y8" fmla="*/ 43 h 3894"/>
                <a:gd name="p0x9" fmla="*/ 15 w 45"/>
                <a:gd name="p0y9" fmla="*/ 60 h 3894"/>
                <a:gd name="p0x10" fmla="*/ 15 w 45"/>
                <a:gd name="p0y10" fmla="*/ 3810 h 3894"/>
                <a:gd name="p0x11" fmla="*/ 15 w 45"/>
                <a:gd name="p0y11" fmla="*/ 3839 h 3894"/>
                <a:gd name="p0x12" fmla="*/ 26 w 45"/>
                <a:gd name="p0y12" fmla="*/ 3865 h 3894"/>
                <a:gd name="p0x13" fmla="*/ 45 w 45"/>
                <a:gd name="p0y13" fmla="*/ 3884 h 3894"/>
                <a:gd name="p0x14" fmla="*/ 35 w 45"/>
                <a:gd name="p0y14" fmla="*/ 3894 h 3894"/>
                <a:gd name="p0x15" fmla="*/ 13 w 45"/>
                <a:gd name="p0y15" fmla="*/ 3873 h 3894"/>
                <a:gd name="p0x16" fmla="*/ 0 w 45"/>
                <a:gd name="p0y16" fmla="*/ 3843 h 3894"/>
                <a:gd name="p0x17" fmla="*/ 0 w 45"/>
                <a:gd name="p0y17" fmla="*/ 3810 h 38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3232150" y="22047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5e2de7f0-8ca7-11f1-bd7c-1a8da36eb8e4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48" t="-128" r="248" b="128"/>
          <a:stretch>
            <a:fillRect/>
          </a:stretch>
        </p:blipFill>
        <p:spPr>
          <a:xfrm>
            <a:off x="3317875" y="2290445"/>
            <a:ext cx="247650" cy="2476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3766166" y="2118360"/>
            <a:ext cx="320270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赵爽</a:t>
            </a:r>
            <a:r>
              <a:rPr lang="en-US" altLang="zh-CN" b="1" spc="36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b="1" spc="36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公元</a:t>
            </a:r>
            <a:r>
              <a:rPr lang="en-US" altLang="zh-CN" b="1" spc="36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b="1" spc="36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世纪</a:t>
            </a:r>
            <a:endParaRPr lang="zh-CN" altLang="en-US" b="1" spc="36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3766166" y="2443163"/>
            <a:ext cx="339320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为《周髀算经》作注，首创</a:t>
            </a:r>
            <a:r>
              <a:rPr lang="en-US" altLang="zh-CN"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弦图</a:t>
            </a:r>
            <a:r>
              <a:rPr lang="en-US" altLang="zh-CN"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证法</a:t>
            </a:r>
            <a:endParaRPr lang="zh-CN" altLang="en-US" sz="150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7421245" y="1143000"/>
            <a:ext cx="4161155" cy="2533650"/>
            <a:chOff x="11687" y="1800"/>
            <a:chExt cx="6553" cy="3990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18" name="任意多边形 17"/>
            <p:cNvSpPr/>
            <p:nvPr>
              <p:custDataLst>
                <p:tags r:id="rId15"/>
              </p:custDataLst>
            </p:nvPr>
          </p:nvSpPr>
          <p:spPr>
            <a:xfrm>
              <a:off x="11687" y="1800"/>
              <a:ext cx="6553" cy="3990"/>
            </a:xfrm>
            <a:custGeom>
              <a:avLst/>
              <a:gdLst>
                <a:gd name="sw" fmla="*/ 1 w 6552"/>
                <a:gd name="sh" fmla="*/ 1 h 3990"/>
                <a:gd name="mins" fmla="min sw sh"/>
                <a:gd name="dsw" fmla="+- 0 sw mins"/>
                <a:gd name="dsh" fmla="+- 0 sh mins"/>
                <a:gd name="p0x0" fmla="*/ 120 w 6552"/>
                <a:gd name="p0y0" fmla="*/ 0 h 3990"/>
                <a:gd name="p0x1" fmla="*/ 6432 w 6552"/>
                <a:gd name="p0y1" fmla="*/ 0 h 3990"/>
                <a:gd name="p0x2" fmla="*/ 6498 w 6552"/>
                <a:gd name="p0y2" fmla="*/ 0 h 3990"/>
                <a:gd name="p0x3" fmla="*/ 6552 w 6552"/>
                <a:gd name="p0y3" fmla="*/ 53 h 3990"/>
                <a:gd name="p0x4" fmla="*/ 6552 w 6552"/>
                <a:gd name="p0y4" fmla="*/ 120 h 3990"/>
                <a:gd name="p0x5" fmla="*/ 6552 w 6552"/>
                <a:gd name="p0y5" fmla="*/ 3870 h 3990"/>
                <a:gd name="p0x6" fmla="*/ 6552 w 6552"/>
                <a:gd name="p0y6" fmla="*/ 3936 h 3990"/>
                <a:gd name="p0x7" fmla="*/ 6498 w 6552"/>
                <a:gd name="p0y7" fmla="*/ 3990 h 3990"/>
                <a:gd name="p0x8" fmla="*/ 6432 w 6552"/>
                <a:gd name="p0y8" fmla="*/ 3990 h 3990"/>
                <a:gd name="p0x9" fmla="*/ 120 w 6552"/>
                <a:gd name="p0y9" fmla="*/ 3990 h 3990"/>
                <a:gd name="p0x10" fmla="*/ 53 w 6552"/>
                <a:gd name="p0y10" fmla="*/ 3990 h 3990"/>
                <a:gd name="p0x11" fmla="*/ 0 w 6552"/>
                <a:gd name="p0y11" fmla="*/ 3936 h 3990"/>
                <a:gd name="p0x12" fmla="*/ 0 w 6552"/>
                <a:gd name="p0y12" fmla="*/ 3870 h 3990"/>
                <a:gd name="p0x13" fmla="*/ 0 w 6552"/>
                <a:gd name="p0y13" fmla="*/ 120 h 3990"/>
                <a:gd name="p0x14" fmla="*/ 0 w 6552"/>
                <a:gd name="p0y14" fmla="*/ 53 h 3990"/>
                <a:gd name="p0x15" fmla="*/ 53 w 6552"/>
                <a:gd name="p0y15" fmla="*/ 0 h 3990"/>
                <a:gd name="p0x16" fmla="*/ 120 w 6552"/>
                <a:gd name="p0y16" fmla="*/ 0 h 39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6"/>
              </p:custDataLst>
            </p:nvPr>
          </p:nvSpPr>
          <p:spPr>
            <a:xfrm>
              <a:off x="11703" y="1800"/>
              <a:ext cx="6520" cy="75"/>
            </a:xfrm>
            <a:custGeom>
              <a:avLst/>
              <a:gdLst>
                <a:gd name="sw" fmla="*/ 1 w 6519"/>
                <a:gd name="sh" fmla="*/ 1 h 75"/>
                <a:gd name="mins" fmla="min sw sh"/>
                <a:gd name="dsw" fmla="+- 0 sw mins"/>
                <a:gd name="dsh" fmla="+- 0 sh mins"/>
                <a:gd name="p0x0" fmla="*/ 103 w 6519"/>
                <a:gd name="p0y0" fmla="*/ 0 h 75"/>
                <a:gd name="p0x1" fmla="*/ 6416 w 6519"/>
                <a:gd name="p0y1" fmla="*/ 0 h 75"/>
                <a:gd name="p0x2" fmla="*/ 6460 w 6519"/>
                <a:gd name="p0y2" fmla="*/ 0 h 75"/>
                <a:gd name="p0x3" fmla="*/ 6499 w 6519"/>
                <a:gd name="p0y3" fmla="*/ 24 h 75"/>
                <a:gd name="p0x4" fmla="*/ 6519 w 6519"/>
                <a:gd name="p0y4" fmla="*/ 59 h 75"/>
                <a:gd name="p0x5" fmla="*/ 6506 w 6519"/>
                <a:gd name="p0y5" fmla="*/ 75 h 75"/>
                <a:gd name="p0x6" fmla="*/ 6506 w 6519"/>
                <a:gd name="p0y6" fmla="*/ 74 h 75"/>
                <a:gd name="p0x7" fmla="*/ 6488 w 6519"/>
                <a:gd name="p0y7" fmla="*/ 48 h 75"/>
                <a:gd name="p0x8" fmla="*/ 6454 w 6519"/>
                <a:gd name="p0y8" fmla="*/ 30 h 75"/>
                <a:gd name="p0x9" fmla="*/ 6416 w 6519"/>
                <a:gd name="p0y9" fmla="*/ 30 h 75"/>
                <a:gd name="p0x10" fmla="*/ 103 w 6519"/>
                <a:gd name="p0y10" fmla="*/ 30 h 75"/>
                <a:gd name="p0x11" fmla="*/ 65 w 6519"/>
                <a:gd name="p0y11" fmla="*/ 30 h 75"/>
                <a:gd name="p0x12" fmla="*/ 31 w 6519"/>
                <a:gd name="p0y12" fmla="*/ 48 h 75"/>
                <a:gd name="p0x13" fmla="*/ 12 w 6519"/>
                <a:gd name="p0y13" fmla="*/ 74 h 75"/>
                <a:gd name="p0x14" fmla="*/ 0 w 6519"/>
                <a:gd name="p0y14" fmla="*/ 60 h 75"/>
                <a:gd name="p0x15" fmla="*/ 0 w 6519"/>
                <a:gd name="p0y15" fmla="*/ 59 h 75"/>
                <a:gd name="p0x16" fmla="*/ 20 w 6519"/>
                <a:gd name="p0y16" fmla="*/ 24 h 75"/>
                <a:gd name="p0x17" fmla="*/ 59 w 6519"/>
                <a:gd name="p0y17" fmla="*/ 0 h 75"/>
                <a:gd name="p0x18" fmla="*/ 103 w 6519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7"/>
              </p:custDataLst>
            </p:nvPr>
          </p:nvSpPr>
          <p:spPr>
            <a:xfrm>
              <a:off x="18194" y="1859"/>
              <a:ext cx="46" cy="3895"/>
            </a:xfrm>
            <a:custGeom>
              <a:avLst/>
              <a:gdLst>
                <a:gd name="sw" fmla="*/ 1 w 45"/>
                <a:gd name="sh" fmla="*/ 1 h 3894"/>
                <a:gd name="mins" fmla="min sw sh"/>
                <a:gd name="dsw" fmla="+- 0 sw mins"/>
                <a:gd name="dsh" fmla="+- 0 sh mins"/>
                <a:gd name="p0x0" fmla="*/ 45 w 45"/>
                <a:gd name="p0y0" fmla="*/ 60 h 3894"/>
                <a:gd name="p0x1" fmla="*/ 45 w 45"/>
                <a:gd name="p0y1" fmla="*/ 3810 h 3894"/>
                <a:gd name="p0x2" fmla="*/ 45 w 45"/>
                <a:gd name="p0y2" fmla="*/ 3843 h 3894"/>
                <a:gd name="p0x3" fmla="*/ 32 w 45"/>
                <a:gd name="p0y3" fmla="*/ 3873 h 3894"/>
                <a:gd name="p0x4" fmla="*/ 10 w 45"/>
                <a:gd name="p0y4" fmla="*/ 3894 h 3894"/>
                <a:gd name="p0x5" fmla="*/ 0 w 45"/>
                <a:gd name="p0y5" fmla="*/ 3884 h 3894"/>
                <a:gd name="p0x6" fmla="*/ 19 w 45"/>
                <a:gd name="p0y6" fmla="*/ 3865 h 3894"/>
                <a:gd name="p0x7" fmla="*/ 30 w 45"/>
                <a:gd name="p0y7" fmla="*/ 3839 h 3894"/>
                <a:gd name="p0x8" fmla="*/ 30 w 45"/>
                <a:gd name="p0y8" fmla="*/ 3810 h 3894"/>
                <a:gd name="p0x9" fmla="*/ 30 w 45"/>
                <a:gd name="p0y9" fmla="*/ 60 h 3894"/>
                <a:gd name="p0x10" fmla="*/ 30 w 45"/>
                <a:gd name="p0y10" fmla="*/ 43 h 3894"/>
                <a:gd name="p0x11" fmla="*/ 25 w 45"/>
                <a:gd name="p0y11" fmla="*/ 28 h 3894"/>
                <a:gd name="p0x12" fmla="*/ 16 w 45"/>
                <a:gd name="p0y12" fmla="*/ 15 h 3894"/>
                <a:gd name="p0x13" fmla="*/ 29 w 45"/>
                <a:gd name="p0y13" fmla="*/ 0 h 3894"/>
                <a:gd name="p0x14" fmla="*/ 29 w 45"/>
                <a:gd name="p0y14" fmla="*/ 0 h 3894"/>
                <a:gd name="p0x15" fmla="*/ 39 w 45"/>
                <a:gd name="p0y15" fmla="*/ 17 h 3894"/>
                <a:gd name="p0x16" fmla="*/ 45 w 45"/>
                <a:gd name="p0y16" fmla="*/ 38 h 3894"/>
                <a:gd name="p0x17" fmla="*/ 45 w 45"/>
                <a:gd name="p0y17" fmla="*/ 60 h 38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18"/>
              </p:custDataLst>
            </p:nvPr>
          </p:nvSpPr>
          <p:spPr>
            <a:xfrm>
              <a:off x="11723" y="5744"/>
              <a:ext cx="6481" cy="46"/>
            </a:xfrm>
            <a:custGeom>
              <a:avLst/>
              <a:gdLst>
                <a:gd name="sw" fmla="*/ 1 w 6481"/>
                <a:gd name="sh" fmla="*/ 1 h 45"/>
                <a:gd name="mins" fmla="min sw sh"/>
                <a:gd name="dsw" fmla="+- 0 sw mins"/>
                <a:gd name="dsh" fmla="+- 0 sh mins"/>
                <a:gd name="p0x0" fmla="*/ 6396 w 6481"/>
                <a:gd name="p0y0" fmla="*/ 45 h 45"/>
                <a:gd name="p0x1" fmla="*/ 84 w 6481"/>
                <a:gd name="p0y1" fmla="*/ 45 h 45"/>
                <a:gd name="p0x2" fmla="*/ 51 w 6481"/>
                <a:gd name="p0y2" fmla="*/ 45 h 45"/>
                <a:gd name="p0x3" fmla="*/ 21 w 6481"/>
                <a:gd name="p0y3" fmla="*/ 32 h 45"/>
                <a:gd name="p0x4" fmla="*/ 0 w 6481"/>
                <a:gd name="p0y4" fmla="*/ 10 h 45"/>
                <a:gd name="p0x5" fmla="*/ 10 w 6481"/>
                <a:gd name="p0y5" fmla="*/ 0 h 45"/>
                <a:gd name="p0x6" fmla="*/ 29 w 6481"/>
                <a:gd name="p0y6" fmla="*/ 19 h 45"/>
                <a:gd name="p0x7" fmla="*/ 55 w 6481"/>
                <a:gd name="p0y7" fmla="*/ 30 h 45"/>
                <a:gd name="p0x8" fmla="*/ 84 w 6481"/>
                <a:gd name="p0y8" fmla="*/ 30 h 45"/>
                <a:gd name="p0x9" fmla="*/ 6396 w 6481"/>
                <a:gd name="p0y9" fmla="*/ 30 h 45"/>
                <a:gd name="p0x10" fmla="*/ 6425 w 6481"/>
                <a:gd name="p0y10" fmla="*/ 30 h 45"/>
                <a:gd name="p0x11" fmla="*/ 6452 w 6481"/>
                <a:gd name="p0y11" fmla="*/ 19 h 45"/>
                <a:gd name="p0x12" fmla="*/ 6471 w 6481"/>
                <a:gd name="p0y12" fmla="*/ 0 h 45"/>
                <a:gd name="p0x13" fmla="*/ 6481 w 6481"/>
                <a:gd name="p0y13" fmla="*/ 10 h 45"/>
                <a:gd name="p0x14" fmla="*/ 6460 w 6481"/>
                <a:gd name="p0y14" fmla="*/ 32 h 45"/>
                <a:gd name="p0x15" fmla="*/ 6430 w 6481"/>
                <a:gd name="p0y15" fmla="*/ 45 h 45"/>
                <a:gd name="p0x16" fmla="*/ 6396 w 6481"/>
                <a:gd name="p0y16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19"/>
              </p:custDataLst>
            </p:nvPr>
          </p:nvSpPr>
          <p:spPr>
            <a:xfrm>
              <a:off x="11687" y="1859"/>
              <a:ext cx="46" cy="3895"/>
            </a:xfrm>
            <a:custGeom>
              <a:avLst/>
              <a:gdLst>
                <a:gd name="sw" fmla="*/ 1 w 45"/>
                <a:gd name="sh" fmla="*/ 1 h 3894"/>
                <a:gd name="mins" fmla="min sw sh"/>
                <a:gd name="dsw" fmla="+- 0 sw mins"/>
                <a:gd name="dsh" fmla="+- 0 sh mins"/>
                <a:gd name="p0x0" fmla="*/ 0 w 45"/>
                <a:gd name="p0y0" fmla="*/ 3810 h 3894"/>
                <a:gd name="p0x1" fmla="*/ 0 w 45"/>
                <a:gd name="p0y1" fmla="*/ 60 h 3894"/>
                <a:gd name="p0x2" fmla="*/ 0 w 45"/>
                <a:gd name="p0y2" fmla="*/ 38 h 3894"/>
                <a:gd name="p0x3" fmla="*/ 5 w 45"/>
                <a:gd name="p0y3" fmla="*/ 17 h 3894"/>
                <a:gd name="p0x4" fmla="*/ 16 w 45"/>
                <a:gd name="p0y4" fmla="*/ 0 h 3894"/>
                <a:gd name="p0x5" fmla="*/ 29 w 45"/>
                <a:gd name="p0y5" fmla="*/ 15 h 3894"/>
                <a:gd name="p0x6" fmla="*/ 29 w 45"/>
                <a:gd name="p0y6" fmla="*/ 15 h 3894"/>
                <a:gd name="p0x7" fmla="*/ 20 w 45"/>
                <a:gd name="p0y7" fmla="*/ 28 h 3894"/>
                <a:gd name="p0x8" fmla="*/ 15 w 45"/>
                <a:gd name="p0y8" fmla="*/ 43 h 3894"/>
                <a:gd name="p0x9" fmla="*/ 15 w 45"/>
                <a:gd name="p0y9" fmla="*/ 60 h 3894"/>
                <a:gd name="p0x10" fmla="*/ 15 w 45"/>
                <a:gd name="p0y10" fmla="*/ 3810 h 3894"/>
                <a:gd name="p0x11" fmla="*/ 15 w 45"/>
                <a:gd name="p0y11" fmla="*/ 3839 h 3894"/>
                <a:gd name="p0x12" fmla="*/ 26 w 45"/>
                <a:gd name="p0y12" fmla="*/ 3865 h 3894"/>
                <a:gd name="p0x13" fmla="*/ 45 w 45"/>
                <a:gd name="p0y13" fmla="*/ 3884 h 3894"/>
                <a:gd name="p0x14" fmla="*/ 35 w 45"/>
                <a:gd name="p0y14" fmla="*/ 3894 h 3894"/>
                <a:gd name="p0x15" fmla="*/ 13 w 45"/>
                <a:gd name="p0y15" fmla="*/ 3873 h 3894"/>
                <a:gd name="p0x16" fmla="*/ 0 w 45"/>
                <a:gd name="p0y16" fmla="*/ 3843 h 3894"/>
                <a:gd name="p0x17" fmla="*/ 0 w 45"/>
                <a:gd name="p0y17" fmla="*/ 3810 h 38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任意多边形 23"/>
          <p:cNvSpPr/>
          <p:nvPr>
            <p:custDataLst>
              <p:tags r:id="rId20"/>
            </p:custDataLst>
          </p:nvPr>
        </p:nvSpPr>
        <p:spPr>
          <a:xfrm>
            <a:off x="7621270" y="22047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5e2de7f7-8ca7-11f1-bd7c-1a8da36eb8e4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37" t="-128" r="237" b="128"/>
          <a:stretch>
            <a:fillRect/>
          </a:stretch>
        </p:blipFill>
        <p:spPr>
          <a:xfrm>
            <a:off x="7706995" y="2290445"/>
            <a:ext cx="247650" cy="2476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8155257" y="1999298"/>
            <a:ext cx="322711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弦图构造</a:t>
            </a:r>
            <a:endParaRPr b="1" spc="36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8155257" y="2324100"/>
            <a:ext cx="30480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四个全等直角三角形围成大正方形，中间小正方形边长为</a:t>
            </a:r>
            <a:r>
              <a:rPr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勾股之差</a:t>
            </a:r>
            <a:endParaRPr sz="15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3032125" y="3905250"/>
            <a:ext cx="4160520" cy="2533650"/>
            <a:chOff x="4775" y="6150"/>
            <a:chExt cx="6552" cy="3990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29" name="任意多边形 28"/>
            <p:cNvSpPr/>
            <p:nvPr>
              <p:custDataLst>
                <p:tags r:id="rId26"/>
              </p:custDataLst>
            </p:nvPr>
          </p:nvSpPr>
          <p:spPr>
            <a:xfrm>
              <a:off x="4775" y="6150"/>
              <a:ext cx="6552" cy="3990"/>
            </a:xfrm>
            <a:custGeom>
              <a:avLst/>
              <a:gdLst>
                <a:gd name="sw" fmla="*/ 1 w 6551"/>
                <a:gd name="sh" fmla="*/ 1 h 3990"/>
                <a:gd name="mins" fmla="min sw sh"/>
                <a:gd name="dsw" fmla="+- 0 sw mins"/>
                <a:gd name="dsh" fmla="+- 0 sh mins"/>
                <a:gd name="p0x0" fmla="*/ 120 w 6551"/>
                <a:gd name="p0y0" fmla="*/ 0 h 3990"/>
                <a:gd name="p0x1" fmla="*/ 6431 w 6551"/>
                <a:gd name="p0y1" fmla="*/ 0 h 3990"/>
                <a:gd name="p0x2" fmla="*/ 6498 w 6551"/>
                <a:gd name="p0y2" fmla="*/ 0 h 3990"/>
                <a:gd name="p0x3" fmla="*/ 6551 w 6551"/>
                <a:gd name="p0y3" fmla="*/ 53 h 3990"/>
                <a:gd name="p0x4" fmla="*/ 6551 w 6551"/>
                <a:gd name="p0y4" fmla="*/ 120 h 3990"/>
                <a:gd name="p0x5" fmla="*/ 6551 w 6551"/>
                <a:gd name="p0y5" fmla="*/ 3870 h 3990"/>
                <a:gd name="p0x6" fmla="*/ 6551 w 6551"/>
                <a:gd name="p0y6" fmla="*/ 3936 h 3990"/>
                <a:gd name="p0x7" fmla="*/ 6498 w 6551"/>
                <a:gd name="p0y7" fmla="*/ 3990 h 3990"/>
                <a:gd name="p0x8" fmla="*/ 6431 w 6551"/>
                <a:gd name="p0y8" fmla="*/ 3990 h 3990"/>
                <a:gd name="p0x9" fmla="*/ 120 w 6551"/>
                <a:gd name="p0y9" fmla="*/ 3990 h 3990"/>
                <a:gd name="p0x10" fmla="*/ 53 w 6551"/>
                <a:gd name="p0y10" fmla="*/ 3990 h 3990"/>
                <a:gd name="p0x11" fmla="*/ 0 w 6551"/>
                <a:gd name="p0y11" fmla="*/ 3936 h 3990"/>
                <a:gd name="p0x12" fmla="*/ 0 w 6551"/>
                <a:gd name="p0y12" fmla="*/ 3870 h 3990"/>
                <a:gd name="p0x13" fmla="*/ 0 w 6551"/>
                <a:gd name="p0y13" fmla="*/ 120 h 3990"/>
                <a:gd name="p0x14" fmla="*/ 0 w 6551"/>
                <a:gd name="p0y14" fmla="*/ 53 h 3990"/>
                <a:gd name="p0x15" fmla="*/ 53 w 6551"/>
                <a:gd name="p0y15" fmla="*/ 0 h 3990"/>
                <a:gd name="p0x16" fmla="*/ 120 w 6551"/>
                <a:gd name="p0y16" fmla="*/ 0 h 39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27"/>
              </p:custDataLst>
            </p:nvPr>
          </p:nvSpPr>
          <p:spPr>
            <a:xfrm>
              <a:off x="4792" y="6150"/>
              <a:ext cx="6519" cy="75"/>
            </a:xfrm>
            <a:custGeom>
              <a:avLst/>
              <a:gdLst>
                <a:gd name="sw" fmla="*/ 1 w 6519"/>
                <a:gd name="sh" fmla="*/ 1 h 75"/>
                <a:gd name="mins" fmla="min sw sh"/>
                <a:gd name="dsw" fmla="+- 0 sw mins"/>
                <a:gd name="dsh" fmla="+- 0 sh mins"/>
                <a:gd name="p0x0" fmla="*/ 103 w 6519"/>
                <a:gd name="p0y0" fmla="*/ 0 h 75"/>
                <a:gd name="p0x1" fmla="*/ 6415 w 6519"/>
                <a:gd name="p0y1" fmla="*/ 0 h 75"/>
                <a:gd name="p0x2" fmla="*/ 6460 w 6519"/>
                <a:gd name="p0y2" fmla="*/ 0 h 75"/>
                <a:gd name="p0x3" fmla="*/ 6499 w 6519"/>
                <a:gd name="p0y3" fmla="*/ 24 h 75"/>
                <a:gd name="p0x4" fmla="*/ 6519 w 6519"/>
                <a:gd name="p0y4" fmla="*/ 59 h 75"/>
                <a:gd name="p0x5" fmla="*/ 6506 w 6519"/>
                <a:gd name="p0y5" fmla="*/ 75 h 75"/>
                <a:gd name="p0x6" fmla="*/ 6506 w 6519"/>
                <a:gd name="p0y6" fmla="*/ 74 h 75"/>
                <a:gd name="p0x7" fmla="*/ 6488 w 6519"/>
                <a:gd name="p0y7" fmla="*/ 48 h 75"/>
                <a:gd name="p0x8" fmla="*/ 6454 w 6519"/>
                <a:gd name="p0y8" fmla="*/ 30 h 75"/>
                <a:gd name="p0x9" fmla="*/ 6415 w 6519"/>
                <a:gd name="p0y9" fmla="*/ 30 h 75"/>
                <a:gd name="p0x10" fmla="*/ 103 w 6519"/>
                <a:gd name="p0y10" fmla="*/ 30 h 75"/>
                <a:gd name="p0x11" fmla="*/ 65 w 6519"/>
                <a:gd name="p0y11" fmla="*/ 30 h 75"/>
                <a:gd name="p0x12" fmla="*/ 31 w 6519"/>
                <a:gd name="p0y12" fmla="*/ 48 h 75"/>
                <a:gd name="p0x13" fmla="*/ 12 w 6519"/>
                <a:gd name="p0y13" fmla="*/ 74 h 75"/>
                <a:gd name="p0x14" fmla="*/ 0 w 6519"/>
                <a:gd name="p0y14" fmla="*/ 60 h 75"/>
                <a:gd name="p0x15" fmla="*/ 0 w 6519"/>
                <a:gd name="p0y15" fmla="*/ 59 h 75"/>
                <a:gd name="p0x16" fmla="*/ 20 w 6519"/>
                <a:gd name="p0y16" fmla="*/ 24 h 75"/>
                <a:gd name="p0x17" fmla="*/ 59 w 6519"/>
                <a:gd name="p0y17" fmla="*/ 0 h 75"/>
                <a:gd name="p0x18" fmla="*/ 103 w 6519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>
              <p:custDataLst>
                <p:tags r:id="rId28"/>
              </p:custDataLst>
            </p:nvPr>
          </p:nvSpPr>
          <p:spPr>
            <a:xfrm>
              <a:off x="11282" y="6209"/>
              <a:ext cx="45" cy="3895"/>
            </a:xfrm>
            <a:custGeom>
              <a:avLst/>
              <a:gdLst>
                <a:gd name="sw" fmla="*/ 1 w 45"/>
                <a:gd name="sh" fmla="*/ 1 h 3894"/>
                <a:gd name="mins" fmla="min sw sh"/>
                <a:gd name="dsw" fmla="+- 0 sw mins"/>
                <a:gd name="dsh" fmla="+- 0 sh mins"/>
                <a:gd name="p0x0" fmla="*/ 45 w 45"/>
                <a:gd name="p0y0" fmla="*/ 60 h 3894"/>
                <a:gd name="p0x1" fmla="*/ 45 w 45"/>
                <a:gd name="p0y1" fmla="*/ 3810 h 3894"/>
                <a:gd name="p0x2" fmla="*/ 45 w 45"/>
                <a:gd name="p0y2" fmla="*/ 3843 h 3894"/>
                <a:gd name="p0x3" fmla="*/ 32 w 45"/>
                <a:gd name="p0y3" fmla="*/ 3873 h 3894"/>
                <a:gd name="p0x4" fmla="*/ 10 w 45"/>
                <a:gd name="p0y4" fmla="*/ 3894 h 3894"/>
                <a:gd name="p0x5" fmla="*/ 0 w 45"/>
                <a:gd name="p0y5" fmla="*/ 3884 h 3894"/>
                <a:gd name="p0x6" fmla="*/ 19 w 45"/>
                <a:gd name="p0y6" fmla="*/ 3865 h 3894"/>
                <a:gd name="p0x7" fmla="*/ 30 w 45"/>
                <a:gd name="p0y7" fmla="*/ 3839 h 3894"/>
                <a:gd name="p0x8" fmla="*/ 30 w 45"/>
                <a:gd name="p0y8" fmla="*/ 3810 h 3894"/>
                <a:gd name="p0x9" fmla="*/ 30 w 45"/>
                <a:gd name="p0y9" fmla="*/ 60 h 3894"/>
                <a:gd name="p0x10" fmla="*/ 30 w 45"/>
                <a:gd name="p0y10" fmla="*/ 43 h 3894"/>
                <a:gd name="p0x11" fmla="*/ 25 w 45"/>
                <a:gd name="p0y11" fmla="*/ 28 h 3894"/>
                <a:gd name="p0x12" fmla="*/ 16 w 45"/>
                <a:gd name="p0y12" fmla="*/ 15 h 3894"/>
                <a:gd name="p0x13" fmla="*/ 29 w 45"/>
                <a:gd name="p0y13" fmla="*/ 0 h 3894"/>
                <a:gd name="p0x14" fmla="*/ 29 w 45"/>
                <a:gd name="p0y14" fmla="*/ 0 h 3894"/>
                <a:gd name="p0x15" fmla="*/ 39 w 45"/>
                <a:gd name="p0y15" fmla="*/ 17 h 3894"/>
                <a:gd name="p0x16" fmla="*/ 45 w 45"/>
                <a:gd name="p0y16" fmla="*/ 38 h 3894"/>
                <a:gd name="p0x17" fmla="*/ 45 w 45"/>
                <a:gd name="p0y17" fmla="*/ 60 h 38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29"/>
              </p:custDataLst>
            </p:nvPr>
          </p:nvSpPr>
          <p:spPr>
            <a:xfrm>
              <a:off x="4811" y="10094"/>
              <a:ext cx="6481" cy="46"/>
            </a:xfrm>
            <a:custGeom>
              <a:avLst/>
              <a:gdLst>
                <a:gd name="sw" fmla="*/ 1 w 6481"/>
                <a:gd name="sh" fmla="*/ 1 h 45"/>
                <a:gd name="mins" fmla="min sw sh"/>
                <a:gd name="dsw" fmla="+- 0 sw mins"/>
                <a:gd name="dsh" fmla="+- 0 sh mins"/>
                <a:gd name="p0x0" fmla="*/ 6396 w 6481"/>
                <a:gd name="p0y0" fmla="*/ 45 h 45"/>
                <a:gd name="p0x1" fmla="*/ 84 w 6481"/>
                <a:gd name="p0y1" fmla="*/ 45 h 45"/>
                <a:gd name="p0x2" fmla="*/ 51 w 6481"/>
                <a:gd name="p0y2" fmla="*/ 45 h 45"/>
                <a:gd name="p0x3" fmla="*/ 21 w 6481"/>
                <a:gd name="p0y3" fmla="*/ 32 h 45"/>
                <a:gd name="p0x4" fmla="*/ 0 w 6481"/>
                <a:gd name="p0y4" fmla="*/ 10 h 45"/>
                <a:gd name="p0x5" fmla="*/ 10 w 6481"/>
                <a:gd name="p0y5" fmla="*/ 0 h 45"/>
                <a:gd name="p0x6" fmla="*/ 29 w 6481"/>
                <a:gd name="p0y6" fmla="*/ 19 h 45"/>
                <a:gd name="p0x7" fmla="*/ 55 w 6481"/>
                <a:gd name="p0y7" fmla="*/ 30 h 45"/>
                <a:gd name="p0x8" fmla="*/ 84 w 6481"/>
                <a:gd name="p0y8" fmla="*/ 30 h 45"/>
                <a:gd name="p0x9" fmla="*/ 6396 w 6481"/>
                <a:gd name="p0y9" fmla="*/ 30 h 45"/>
                <a:gd name="p0x10" fmla="*/ 6425 w 6481"/>
                <a:gd name="p0y10" fmla="*/ 30 h 45"/>
                <a:gd name="p0x11" fmla="*/ 6452 w 6481"/>
                <a:gd name="p0y11" fmla="*/ 19 h 45"/>
                <a:gd name="p0x12" fmla="*/ 6471 w 6481"/>
                <a:gd name="p0y12" fmla="*/ 0 h 45"/>
                <a:gd name="p0x13" fmla="*/ 6481 w 6481"/>
                <a:gd name="p0y13" fmla="*/ 10 h 45"/>
                <a:gd name="p0x14" fmla="*/ 6459 w 6481"/>
                <a:gd name="p0y14" fmla="*/ 32 h 45"/>
                <a:gd name="p0x15" fmla="*/ 6429 w 6481"/>
                <a:gd name="p0y15" fmla="*/ 45 h 45"/>
                <a:gd name="p0x16" fmla="*/ 6396 w 6481"/>
                <a:gd name="p0y16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30"/>
              </p:custDataLst>
            </p:nvPr>
          </p:nvSpPr>
          <p:spPr>
            <a:xfrm>
              <a:off x="4775" y="6209"/>
              <a:ext cx="46" cy="3895"/>
            </a:xfrm>
            <a:custGeom>
              <a:avLst/>
              <a:gdLst>
                <a:gd name="sw" fmla="*/ 1 w 45"/>
                <a:gd name="sh" fmla="*/ 1 h 3894"/>
                <a:gd name="mins" fmla="min sw sh"/>
                <a:gd name="dsw" fmla="+- 0 sw mins"/>
                <a:gd name="dsh" fmla="+- 0 sh mins"/>
                <a:gd name="p0x0" fmla="*/ 0 w 45"/>
                <a:gd name="p0y0" fmla="*/ 3810 h 3894"/>
                <a:gd name="p0x1" fmla="*/ 0 w 45"/>
                <a:gd name="p0y1" fmla="*/ 60 h 3894"/>
                <a:gd name="p0x2" fmla="*/ 0 w 45"/>
                <a:gd name="p0y2" fmla="*/ 38 h 3894"/>
                <a:gd name="p0x3" fmla="*/ 5 w 45"/>
                <a:gd name="p0y3" fmla="*/ 17 h 3894"/>
                <a:gd name="p0x4" fmla="*/ 16 w 45"/>
                <a:gd name="p0y4" fmla="*/ 0 h 3894"/>
                <a:gd name="p0x5" fmla="*/ 29 w 45"/>
                <a:gd name="p0y5" fmla="*/ 15 h 3894"/>
                <a:gd name="p0x6" fmla="*/ 29 w 45"/>
                <a:gd name="p0y6" fmla="*/ 15 h 3894"/>
                <a:gd name="p0x7" fmla="*/ 20 w 45"/>
                <a:gd name="p0y7" fmla="*/ 28 h 3894"/>
                <a:gd name="p0x8" fmla="*/ 15 w 45"/>
                <a:gd name="p0y8" fmla="*/ 43 h 3894"/>
                <a:gd name="p0x9" fmla="*/ 15 w 45"/>
                <a:gd name="p0y9" fmla="*/ 60 h 3894"/>
                <a:gd name="p0x10" fmla="*/ 15 w 45"/>
                <a:gd name="p0y10" fmla="*/ 3810 h 3894"/>
                <a:gd name="p0x11" fmla="*/ 15 w 45"/>
                <a:gd name="p0y11" fmla="*/ 3839 h 3894"/>
                <a:gd name="p0x12" fmla="*/ 26 w 45"/>
                <a:gd name="p0y12" fmla="*/ 3865 h 3894"/>
                <a:gd name="p0x13" fmla="*/ 45 w 45"/>
                <a:gd name="p0y13" fmla="*/ 3884 h 3894"/>
                <a:gd name="p0x14" fmla="*/ 35 w 45"/>
                <a:gd name="p0y14" fmla="*/ 3894 h 3894"/>
                <a:gd name="p0x15" fmla="*/ 13 w 45"/>
                <a:gd name="p0y15" fmla="*/ 3873 h 3894"/>
                <a:gd name="p0x16" fmla="*/ 0 w 45"/>
                <a:gd name="p0y16" fmla="*/ 3843 h 3894"/>
                <a:gd name="p0x17" fmla="*/ 0 w 45"/>
                <a:gd name="p0y17" fmla="*/ 3810 h 38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5" name="任意多边形 34"/>
          <p:cNvSpPr/>
          <p:nvPr>
            <p:custDataLst>
              <p:tags r:id="rId31"/>
            </p:custDataLst>
          </p:nvPr>
        </p:nvSpPr>
        <p:spPr>
          <a:xfrm>
            <a:off x="3232150" y="45694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 descr="5e2de856-8ca7-11f1-bd7c-1a8da36eb8e4"/>
          <p:cNvPicPr/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48" t="-64" r="248" b="64"/>
          <a:stretch>
            <a:fillRect/>
          </a:stretch>
        </p:blipFill>
        <p:spPr>
          <a:xfrm>
            <a:off x="3317875" y="4655185"/>
            <a:ext cx="247650" cy="24765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5"/>
            </p:custDataLst>
          </p:nvPr>
        </p:nvSpPr>
        <p:spPr>
          <a:xfrm>
            <a:off x="3766166" y="4482941"/>
            <a:ext cx="2667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出入相补法</a:t>
            </a:r>
            <a:endParaRPr b="1" spc="36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36"/>
            </p:custDataLst>
          </p:nvPr>
        </p:nvSpPr>
        <p:spPr>
          <a:xfrm>
            <a:off x="3766166" y="4807744"/>
            <a:ext cx="2857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图形切割拼接，以面积关系证明</a:t>
            </a:r>
            <a:endParaRPr sz="150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37"/>
            </p:custDataLst>
          </p:nvPr>
        </p:nvSpPr>
        <p:spPr>
          <a:xfrm>
            <a:off x="4116657" y="5288756"/>
            <a:ext cx="2335559" cy="4524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700" b="1" spc="54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a² + b² = c²</a:t>
            </a:r>
            <a:endParaRPr sz="2700" b="1" spc="54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7421245" y="3905250"/>
            <a:ext cx="4161155" cy="2533650"/>
            <a:chOff x="11687" y="6150"/>
            <a:chExt cx="6553" cy="3990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41" name="任意多边形 40"/>
            <p:cNvSpPr/>
            <p:nvPr>
              <p:custDataLst>
                <p:tags r:id="rId38"/>
              </p:custDataLst>
            </p:nvPr>
          </p:nvSpPr>
          <p:spPr>
            <a:xfrm>
              <a:off x="11687" y="6150"/>
              <a:ext cx="6553" cy="3990"/>
            </a:xfrm>
            <a:custGeom>
              <a:avLst/>
              <a:gdLst>
                <a:gd name="sw" fmla="*/ 1 w 6552"/>
                <a:gd name="sh" fmla="*/ 1 h 3990"/>
                <a:gd name="mins" fmla="min sw sh"/>
                <a:gd name="dsw" fmla="+- 0 sw mins"/>
                <a:gd name="dsh" fmla="+- 0 sh mins"/>
                <a:gd name="p0x0" fmla="*/ 120 w 6552"/>
                <a:gd name="p0y0" fmla="*/ 0 h 3990"/>
                <a:gd name="p0x1" fmla="*/ 6432 w 6552"/>
                <a:gd name="p0y1" fmla="*/ 0 h 3990"/>
                <a:gd name="p0x2" fmla="*/ 6498 w 6552"/>
                <a:gd name="p0y2" fmla="*/ 0 h 3990"/>
                <a:gd name="p0x3" fmla="*/ 6552 w 6552"/>
                <a:gd name="p0y3" fmla="*/ 53 h 3990"/>
                <a:gd name="p0x4" fmla="*/ 6552 w 6552"/>
                <a:gd name="p0y4" fmla="*/ 120 h 3990"/>
                <a:gd name="p0x5" fmla="*/ 6552 w 6552"/>
                <a:gd name="p0y5" fmla="*/ 3870 h 3990"/>
                <a:gd name="p0x6" fmla="*/ 6552 w 6552"/>
                <a:gd name="p0y6" fmla="*/ 3936 h 3990"/>
                <a:gd name="p0x7" fmla="*/ 6498 w 6552"/>
                <a:gd name="p0y7" fmla="*/ 3990 h 3990"/>
                <a:gd name="p0x8" fmla="*/ 6432 w 6552"/>
                <a:gd name="p0y8" fmla="*/ 3990 h 3990"/>
                <a:gd name="p0x9" fmla="*/ 120 w 6552"/>
                <a:gd name="p0y9" fmla="*/ 3990 h 3990"/>
                <a:gd name="p0x10" fmla="*/ 53 w 6552"/>
                <a:gd name="p0y10" fmla="*/ 3990 h 3990"/>
                <a:gd name="p0x11" fmla="*/ 0 w 6552"/>
                <a:gd name="p0y11" fmla="*/ 3936 h 3990"/>
                <a:gd name="p0x12" fmla="*/ 0 w 6552"/>
                <a:gd name="p0y12" fmla="*/ 3870 h 3990"/>
                <a:gd name="p0x13" fmla="*/ 0 w 6552"/>
                <a:gd name="p0y13" fmla="*/ 120 h 3990"/>
                <a:gd name="p0x14" fmla="*/ 0 w 6552"/>
                <a:gd name="p0y14" fmla="*/ 53 h 3990"/>
                <a:gd name="p0x15" fmla="*/ 53 w 6552"/>
                <a:gd name="p0y15" fmla="*/ 0 h 3990"/>
                <a:gd name="p0x16" fmla="*/ 120 w 6552"/>
                <a:gd name="p0y16" fmla="*/ 0 h 39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39"/>
              </p:custDataLst>
            </p:nvPr>
          </p:nvSpPr>
          <p:spPr>
            <a:xfrm>
              <a:off x="11703" y="6150"/>
              <a:ext cx="6520" cy="75"/>
            </a:xfrm>
            <a:custGeom>
              <a:avLst/>
              <a:gdLst>
                <a:gd name="sw" fmla="*/ 1 w 6519"/>
                <a:gd name="sh" fmla="*/ 1 h 75"/>
                <a:gd name="mins" fmla="min sw sh"/>
                <a:gd name="dsw" fmla="+- 0 sw mins"/>
                <a:gd name="dsh" fmla="+- 0 sh mins"/>
                <a:gd name="p0x0" fmla="*/ 103 w 6519"/>
                <a:gd name="p0y0" fmla="*/ 0 h 75"/>
                <a:gd name="p0x1" fmla="*/ 6416 w 6519"/>
                <a:gd name="p0y1" fmla="*/ 0 h 75"/>
                <a:gd name="p0x2" fmla="*/ 6460 w 6519"/>
                <a:gd name="p0y2" fmla="*/ 0 h 75"/>
                <a:gd name="p0x3" fmla="*/ 6499 w 6519"/>
                <a:gd name="p0y3" fmla="*/ 24 h 75"/>
                <a:gd name="p0x4" fmla="*/ 6519 w 6519"/>
                <a:gd name="p0y4" fmla="*/ 59 h 75"/>
                <a:gd name="p0x5" fmla="*/ 6506 w 6519"/>
                <a:gd name="p0y5" fmla="*/ 75 h 75"/>
                <a:gd name="p0x6" fmla="*/ 6506 w 6519"/>
                <a:gd name="p0y6" fmla="*/ 74 h 75"/>
                <a:gd name="p0x7" fmla="*/ 6488 w 6519"/>
                <a:gd name="p0y7" fmla="*/ 48 h 75"/>
                <a:gd name="p0x8" fmla="*/ 6454 w 6519"/>
                <a:gd name="p0y8" fmla="*/ 30 h 75"/>
                <a:gd name="p0x9" fmla="*/ 6416 w 6519"/>
                <a:gd name="p0y9" fmla="*/ 30 h 75"/>
                <a:gd name="p0x10" fmla="*/ 103 w 6519"/>
                <a:gd name="p0y10" fmla="*/ 30 h 75"/>
                <a:gd name="p0x11" fmla="*/ 65 w 6519"/>
                <a:gd name="p0y11" fmla="*/ 30 h 75"/>
                <a:gd name="p0x12" fmla="*/ 31 w 6519"/>
                <a:gd name="p0y12" fmla="*/ 48 h 75"/>
                <a:gd name="p0x13" fmla="*/ 12 w 6519"/>
                <a:gd name="p0y13" fmla="*/ 74 h 75"/>
                <a:gd name="p0x14" fmla="*/ 0 w 6519"/>
                <a:gd name="p0y14" fmla="*/ 60 h 75"/>
                <a:gd name="p0x15" fmla="*/ 0 w 6519"/>
                <a:gd name="p0y15" fmla="*/ 59 h 75"/>
                <a:gd name="p0x16" fmla="*/ 20 w 6519"/>
                <a:gd name="p0y16" fmla="*/ 24 h 75"/>
                <a:gd name="p0x17" fmla="*/ 59 w 6519"/>
                <a:gd name="p0y17" fmla="*/ 0 h 75"/>
                <a:gd name="p0x18" fmla="*/ 103 w 6519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40"/>
              </p:custDataLst>
            </p:nvPr>
          </p:nvSpPr>
          <p:spPr>
            <a:xfrm>
              <a:off x="18194" y="6209"/>
              <a:ext cx="46" cy="3895"/>
            </a:xfrm>
            <a:custGeom>
              <a:avLst/>
              <a:gdLst>
                <a:gd name="sw" fmla="*/ 1 w 45"/>
                <a:gd name="sh" fmla="*/ 1 h 3894"/>
                <a:gd name="mins" fmla="min sw sh"/>
                <a:gd name="dsw" fmla="+- 0 sw mins"/>
                <a:gd name="dsh" fmla="+- 0 sh mins"/>
                <a:gd name="p0x0" fmla="*/ 45 w 45"/>
                <a:gd name="p0y0" fmla="*/ 60 h 3894"/>
                <a:gd name="p0x1" fmla="*/ 45 w 45"/>
                <a:gd name="p0y1" fmla="*/ 3810 h 3894"/>
                <a:gd name="p0x2" fmla="*/ 45 w 45"/>
                <a:gd name="p0y2" fmla="*/ 3843 h 3894"/>
                <a:gd name="p0x3" fmla="*/ 32 w 45"/>
                <a:gd name="p0y3" fmla="*/ 3873 h 3894"/>
                <a:gd name="p0x4" fmla="*/ 10 w 45"/>
                <a:gd name="p0y4" fmla="*/ 3894 h 3894"/>
                <a:gd name="p0x5" fmla="*/ 0 w 45"/>
                <a:gd name="p0y5" fmla="*/ 3884 h 3894"/>
                <a:gd name="p0x6" fmla="*/ 19 w 45"/>
                <a:gd name="p0y6" fmla="*/ 3865 h 3894"/>
                <a:gd name="p0x7" fmla="*/ 30 w 45"/>
                <a:gd name="p0y7" fmla="*/ 3839 h 3894"/>
                <a:gd name="p0x8" fmla="*/ 30 w 45"/>
                <a:gd name="p0y8" fmla="*/ 3810 h 3894"/>
                <a:gd name="p0x9" fmla="*/ 30 w 45"/>
                <a:gd name="p0y9" fmla="*/ 60 h 3894"/>
                <a:gd name="p0x10" fmla="*/ 30 w 45"/>
                <a:gd name="p0y10" fmla="*/ 43 h 3894"/>
                <a:gd name="p0x11" fmla="*/ 25 w 45"/>
                <a:gd name="p0y11" fmla="*/ 28 h 3894"/>
                <a:gd name="p0x12" fmla="*/ 16 w 45"/>
                <a:gd name="p0y12" fmla="*/ 15 h 3894"/>
                <a:gd name="p0x13" fmla="*/ 29 w 45"/>
                <a:gd name="p0y13" fmla="*/ 0 h 3894"/>
                <a:gd name="p0x14" fmla="*/ 29 w 45"/>
                <a:gd name="p0y14" fmla="*/ 0 h 3894"/>
                <a:gd name="p0x15" fmla="*/ 39 w 45"/>
                <a:gd name="p0y15" fmla="*/ 17 h 3894"/>
                <a:gd name="p0x16" fmla="*/ 45 w 45"/>
                <a:gd name="p0y16" fmla="*/ 38 h 3894"/>
                <a:gd name="p0x17" fmla="*/ 45 w 45"/>
                <a:gd name="p0y17" fmla="*/ 60 h 38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41"/>
              </p:custDataLst>
            </p:nvPr>
          </p:nvSpPr>
          <p:spPr>
            <a:xfrm>
              <a:off x="11723" y="10094"/>
              <a:ext cx="6481" cy="46"/>
            </a:xfrm>
            <a:custGeom>
              <a:avLst/>
              <a:gdLst>
                <a:gd name="sw" fmla="*/ 1 w 6481"/>
                <a:gd name="sh" fmla="*/ 1 h 45"/>
                <a:gd name="mins" fmla="min sw sh"/>
                <a:gd name="dsw" fmla="+- 0 sw mins"/>
                <a:gd name="dsh" fmla="+- 0 sh mins"/>
                <a:gd name="p0x0" fmla="*/ 6396 w 6481"/>
                <a:gd name="p0y0" fmla="*/ 45 h 45"/>
                <a:gd name="p0x1" fmla="*/ 84 w 6481"/>
                <a:gd name="p0y1" fmla="*/ 45 h 45"/>
                <a:gd name="p0x2" fmla="*/ 51 w 6481"/>
                <a:gd name="p0y2" fmla="*/ 45 h 45"/>
                <a:gd name="p0x3" fmla="*/ 21 w 6481"/>
                <a:gd name="p0y3" fmla="*/ 32 h 45"/>
                <a:gd name="p0x4" fmla="*/ 0 w 6481"/>
                <a:gd name="p0y4" fmla="*/ 10 h 45"/>
                <a:gd name="p0x5" fmla="*/ 10 w 6481"/>
                <a:gd name="p0y5" fmla="*/ 0 h 45"/>
                <a:gd name="p0x6" fmla="*/ 29 w 6481"/>
                <a:gd name="p0y6" fmla="*/ 19 h 45"/>
                <a:gd name="p0x7" fmla="*/ 55 w 6481"/>
                <a:gd name="p0y7" fmla="*/ 30 h 45"/>
                <a:gd name="p0x8" fmla="*/ 84 w 6481"/>
                <a:gd name="p0y8" fmla="*/ 30 h 45"/>
                <a:gd name="p0x9" fmla="*/ 6396 w 6481"/>
                <a:gd name="p0y9" fmla="*/ 30 h 45"/>
                <a:gd name="p0x10" fmla="*/ 6425 w 6481"/>
                <a:gd name="p0y10" fmla="*/ 30 h 45"/>
                <a:gd name="p0x11" fmla="*/ 6452 w 6481"/>
                <a:gd name="p0y11" fmla="*/ 19 h 45"/>
                <a:gd name="p0x12" fmla="*/ 6471 w 6481"/>
                <a:gd name="p0y12" fmla="*/ 0 h 45"/>
                <a:gd name="p0x13" fmla="*/ 6481 w 6481"/>
                <a:gd name="p0y13" fmla="*/ 10 h 45"/>
                <a:gd name="p0x14" fmla="*/ 6460 w 6481"/>
                <a:gd name="p0y14" fmla="*/ 32 h 45"/>
                <a:gd name="p0x15" fmla="*/ 6430 w 6481"/>
                <a:gd name="p0y15" fmla="*/ 45 h 45"/>
                <a:gd name="p0x16" fmla="*/ 6396 w 6481"/>
                <a:gd name="p0y16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>
              <p:custDataLst>
                <p:tags r:id="rId42"/>
              </p:custDataLst>
            </p:nvPr>
          </p:nvSpPr>
          <p:spPr>
            <a:xfrm>
              <a:off x="11687" y="6209"/>
              <a:ext cx="46" cy="3895"/>
            </a:xfrm>
            <a:custGeom>
              <a:avLst/>
              <a:gdLst>
                <a:gd name="sw" fmla="*/ 1 w 45"/>
                <a:gd name="sh" fmla="*/ 1 h 3894"/>
                <a:gd name="mins" fmla="min sw sh"/>
                <a:gd name="dsw" fmla="+- 0 sw mins"/>
                <a:gd name="dsh" fmla="+- 0 sh mins"/>
                <a:gd name="p0x0" fmla="*/ 0 w 45"/>
                <a:gd name="p0y0" fmla="*/ 3810 h 3894"/>
                <a:gd name="p0x1" fmla="*/ 0 w 45"/>
                <a:gd name="p0y1" fmla="*/ 60 h 3894"/>
                <a:gd name="p0x2" fmla="*/ 0 w 45"/>
                <a:gd name="p0y2" fmla="*/ 38 h 3894"/>
                <a:gd name="p0x3" fmla="*/ 5 w 45"/>
                <a:gd name="p0y3" fmla="*/ 17 h 3894"/>
                <a:gd name="p0x4" fmla="*/ 16 w 45"/>
                <a:gd name="p0y4" fmla="*/ 0 h 3894"/>
                <a:gd name="p0x5" fmla="*/ 29 w 45"/>
                <a:gd name="p0y5" fmla="*/ 15 h 3894"/>
                <a:gd name="p0x6" fmla="*/ 29 w 45"/>
                <a:gd name="p0y6" fmla="*/ 15 h 3894"/>
                <a:gd name="p0x7" fmla="*/ 20 w 45"/>
                <a:gd name="p0y7" fmla="*/ 28 h 3894"/>
                <a:gd name="p0x8" fmla="*/ 15 w 45"/>
                <a:gd name="p0y8" fmla="*/ 43 h 3894"/>
                <a:gd name="p0x9" fmla="*/ 15 w 45"/>
                <a:gd name="p0y9" fmla="*/ 60 h 3894"/>
                <a:gd name="p0x10" fmla="*/ 15 w 45"/>
                <a:gd name="p0y10" fmla="*/ 3810 h 3894"/>
                <a:gd name="p0x11" fmla="*/ 15 w 45"/>
                <a:gd name="p0y11" fmla="*/ 3839 h 3894"/>
                <a:gd name="p0x12" fmla="*/ 26 w 45"/>
                <a:gd name="p0y12" fmla="*/ 3865 h 3894"/>
                <a:gd name="p0x13" fmla="*/ 45 w 45"/>
                <a:gd name="p0y13" fmla="*/ 3884 h 3894"/>
                <a:gd name="p0x14" fmla="*/ 35 w 45"/>
                <a:gd name="p0y14" fmla="*/ 3894 h 3894"/>
                <a:gd name="p0x15" fmla="*/ 13 w 45"/>
                <a:gd name="p0y15" fmla="*/ 3873 h 3894"/>
                <a:gd name="p0x16" fmla="*/ 0 w 45"/>
                <a:gd name="p0y16" fmla="*/ 3843 h 3894"/>
                <a:gd name="p0x17" fmla="*/ 0 w 45"/>
                <a:gd name="p0y17" fmla="*/ 3810 h 38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7" name="任意多边形 46"/>
          <p:cNvSpPr/>
          <p:nvPr>
            <p:custDataLst>
              <p:tags r:id="rId43"/>
            </p:custDataLst>
          </p:nvPr>
        </p:nvSpPr>
        <p:spPr>
          <a:xfrm>
            <a:off x="7621270" y="49669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8" name="图片 47" descr="5e2de965-8ca7-11f1-bd7c-1a8da36eb8e4"/>
          <p:cNvPicPr/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l="-237" t="-128" r="237" b="128"/>
          <a:stretch>
            <a:fillRect/>
          </a:stretch>
        </p:blipFill>
        <p:spPr>
          <a:xfrm>
            <a:off x="7706995" y="5052695"/>
            <a:ext cx="247650" cy="247650"/>
          </a:xfrm>
          <a:prstGeom prst="rect">
            <a:avLst/>
          </a:prstGeom>
        </p:spPr>
      </p:pic>
      <p:sp>
        <p:nvSpPr>
          <p:cNvPr id="50" name="文本框 49"/>
          <p:cNvSpPr txBox="1"/>
          <p:nvPr>
            <p:custDataLst>
              <p:tags r:id="rId47"/>
            </p:custDataLst>
          </p:nvPr>
        </p:nvSpPr>
        <p:spPr>
          <a:xfrm>
            <a:off x="8155257" y="4761547"/>
            <a:ext cx="322711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文化价值</a:t>
            </a:r>
            <a:endParaRPr b="1" spc="36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48"/>
            </p:custDataLst>
          </p:nvPr>
        </p:nvSpPr>
        <p:spPr>
          <a:xfrm>
            <a:off x="8155257" y="5086350"/>
            <a:ext cx="3227118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2002</a:t>
            </a:r>
            <a:r>
              <a:rPr lang="zh-CN" altLang="en-US"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年国际数学家大会会徽，弦图</a:t>
            </a:r>
            <a:r>
              <a:rPr lang="en-US" altLang="zh-CN"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中华数学智慧的永恒印记</a:t>
            </a:r>
            <a:endParaRPr lang="zh-CN" altLang="en-US" sz="150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A0A"/>
                </a:solidFill>
                <a:latin typeface="汉仪正圆-75W" panose="00020600040101010101" charset="-122"/>
                <a:ea typeface="汉仪正圆-75W" panose="00020600040101010101" charset="-122"/>
              </a:rPr>
              <a:t>勾股定理的实际应用</a:t>
            </a:r>
            <a:endParaRPr sz="3000" b="1">
              <a:solidFill>
                <a:srgbClr val="2C1A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71500" y="1104900"/>
            <a:ext cx="5410200" cy="4098290"/>
            <a:chOff x="900" y="1740"/>
            <a:chExt cx="8520" cy="6454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4" name="任意多边形 3"/>
            <p:cNvSpPr/>
            <p:nvPr>
              <p:custDataLst>
                <p:tags r:id="rId2"/>
              </p:custDataLst>
            </p:nvPr>
          </p:nvSpPr>
          <p:spPr>
            <a:xfrm>
              <a:off x="900" y="1740"/>
              <a:ext cx="8520" cy="6455"/>
            </a:xfrm>
            <a:custGeom>
              <a:avLst/>
              <a:gdLst>
                <a:gd name="sw" fmla="*/ 1 w 8520"/>
                <a:gd name="sh" fmla="*/ 1 h 6455"/>
                <a:gd name="mins" fmla="min sw sh"/>
                <a:gd name="dsw" fmla="+- 0 sw mins"/>
                <a:gd name="dsh" fmla="+- 0 sh mins"/>
                <a:gd name="p0x0" fmla="*/ 120 w 8520"/>
                <a:gd name="p0y0" fmla="*/ 0 h 6455"/>
                <a:gd name="p0x1" fmla="*/ 8400 w 8520"/>
                <a:gd name="p0y1" fmla="*/ 0 h 6455"/>
                <a:gd name="p0x2" fmla="*/ 8466 w 8520"/>
                <a:gd name="p0y2" fmla="*/ 0 h 6455"/>
                <a:gd name="p0x3" fmla="*/ 8520 w 8520"/>
                <a:gd name="p0y3" fmla="*/ 53 h 6455"/>
                <a:gd name="p0x4" fmla="*/ 8520 w 8520"/>
                <a:gd name="p0y4" fmla="*/ 120 h 6455"/>
                <a:gd name="p0x5" fmla="*/ 8520 w 8520"/>
                <a:gd name="p0y5" fmla="*/ 6335 h 6455"/>
                <a:gd name="p0x6" fmla="*/ 8520 w 8520"/>
                <a:gd name="p0y6" fmla="*/ 6402 h 6455"/>
                <a:gd name="p0x7" fmla="*/ 8466 w 8520"/>
                <a:gd name="p0y7" fmla="*/ 6455 h 6455"/>
                <a:gd name="p0x8" fmla="*/ 8400 w 8520"/>
                <a:gd name="p0y8" fmla="*/ 6455 h 6455"/>
                <a:gd name="p0x9" fmla="*/ 120 w 8520"/>
                <a:gd name="p0y9" fmla="*/ 6455 h 6455"/>
                <a:gd name="p0x10" fmla="*/ 53 w 8520"/>
                <a:gd name="p0y10" fmla="*/ 6455 h 6455"/>
                <a:gd name="p0x11" fmla="*/ 0 w 8520"/>
                <a:gd name="p0y11" fmla="*/ 6402 h 6455"/>
                <a:gd name="p0x12" fmla="*/ 0 w 8520"/>
                <a:gd name="p0y12" fmla="*/ 6335 h 6455"/>
                <a:gd name="p0x13" fmla="*/ 0 w 8520"/>
                <a:gd name="p0y13" fmla="*/ 120 h 6455"/>
                <a:gd name="p0x14" fmla="*/ 0 w 8520"/>
                <a:gd name="p0y14" fmla="*/ 53 h 6455"/>
                <a:gd name="p0x15" fmla="*/ 53 w 8520"/>
                <a:gd name="p0y15" fmla="*/ 0 h 6455"/>
                <a:gd name="p0x16" fmla="*/ 120 w 8520"/>
                <a:gd name="p0y16" fmla="*/ 0 h 64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916" y="1740"/>
              <a:ext cx="8487" cy="75"/>
            </a:xfrm>
            <a:custGeom>
              <a:avLst/>
              <a:gdLst>
                <a:gd name="sw" fmla="*/ 1 w 8487"/>
                <a:gd name="sh" fmla="*/ 1 h 75"/>
                <a:gd name="mins" fmla="min sw sh"/>
                <a:gd name="dsw" fmla="+- 0 sw mins"/>
                <a:gd name="dsh" fmla="+- 0 sh mins"/>
                <a:gd name="p0x0" fmla="*/ 103 w 8487"/>
                <a:gd name="p0y0" fmla="*/ 0 h 75"/>
                <a:gd name="p0x1" fmla="*/ 8383 w 8487"/>
                <a:gd name="p0y1" fmla="*/ 0 h 75"/>
                <a:gd name="p0x2" fmla="*/ 8428 w 8487"/>
                <a:gd name="p0y2" fmla="*/ 0 h 75"/>
                <a:gd name="p0x3" fmla="*/ 8467 w 8487"/>
                <a:gd name="p0y3" fmla="*/ 24 h 75"/>
                <a:gd name="p0x4" fmla="*/ 8487 w 8487"/>
                <a:gd name="p0y4" fmla="*/ 59 h 75"/>
                <a:gd name="p0x5" fmla="*/ 8474 w 8487"/>
                <a:gd name="p0y5" fmla="*/ 75 h 75"/>
                <a:gd name="p0x6" fmla="*/ 8474 w 8487"/>
                <a:gd name="p0y6" fmla="*/ 74 h 75"/>
                <a:gd name="p0x7" fmla="*/ 8456 w 8487"/>
                <a:gd name="p0y7" fmla="*/ 48 h 75"/>
                <a:gd name="p0x8" fmla="*/ 8422 w 8487"/>
                <a:gd name="p0y8" fmla="*/ 30 h 75"/>
                <a:gd name="p0x9" fmla="*/ 8383 w 8487"/>
                <a:gd name="p0y9" fmla="*/ 30 h 75"/>
                <a:gd name="p0x10" fmla="*/ 103 w 8487"/>
                <a:gd name="p0y10" fmla="*/ 30 h 75"/>
                <a:gd name="p0x11" fmla="*/ 65 w 8487"/>
                <a:gd name="p0y11" fmla="*/ 30 h 75"/>
                <a:gd name="p0x12" fmla="*/ 31 w 8487"/>
                <a:gd name="p0y12" fmla="*/ 48 h 75"/>
                <a:gd name="p0x13" fmla="*/ 12 w 8487"/>
                <a:gd name="p0y13" fmla="*/ 74 h 75"/>
                <a:gd name="p0x14" fmla="*/ 0 w 8487"/>
                <a:gd name="p0y14" fmla="*/ 60 h 75"/>
                <a:gd name="p0x15" fmla="*/ 0 w 8487"/>
                <a:gd name="p0y15" fmla="*/ 59 h 75"/>
                <a:gd name="p0x16" fmla="*/ 20 w 8487"/>
                <a:gd name="p0y16" fmla="*/ 24 h 75"/>
                <a:gd name="p0x17" fmla="*/ 59 w 8487"/>
                <a:gd name="p0y17" fmla="*/ 0 h 75"/>
                <a:gd name="p0x18" fmla="*/ 103 w 8487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9374" y="1799"/>
              <a:ext cx="46" cy="6361"/>
            </a:xfrm>
            <a:custGeom>
              <a:avLst/>
              <a:gdLst>
                <a:gd name="sw" fmla="*/ 1 w 45"/>
                <a:gd name="sh" fmla="*/ 1 h 6360"/>
                <a:gd name="mins" fmla="min sw sh"/>
                <a:gd name="dsw" fmla="+- 0 sw mins"/>
                <a:gd name="dsh" fmla="+- 0 sh mins"/>
                <a:gd name="p0x0" fmla="*/ 45 w 45"/>
                <a:gd name="p0y0" fmla="*/ 60 h 6360"/>
                <a:gd name="p0x1" fmla="*/ 45 w 45"/>
                <a:gd name="p0y1" fmla="*/ 6275 h 6360"/>
                <a:gd name="p0x2" fmla="*/ 45 w 45"/>
                <a:gd name="p0y2" fmla="*/ 6309 h 6360"/>
                <a:gd name="p0x3" fmla="*/ 32 w 45"/>
                <a:gd name="p0y3" fmla="*/ 6339 h 6360"/>
                <a:gd name="p0x4" fmla="*/ 10 w 45"/>
                <a:gd name="p0y4" fmla="*/ 6360 h 6360"/>
                <a:gd name="p0x5" fmla="*/ 0 w 45"/>
                <a:gd name="p0y5" fmla="*/ 6350 h 6360"/>
                <a:gd name="p0x6" fmla="*/ 19 w 45"/>
                <a:gd name="p0y6" fmla="*/ 6331 h 6360"/>
                <a:gd name="p0x7" fmla="*/ 30 w 45"/>
                <a:gd name="p0y7" fmla="*/ 6304 h 6360"/>
                <a:gd name="p0x8" fmla="*/ 30 w 45"/>
                <a:gd name="p0y8" fmla="*/ 6275 h 6360"/>
                <a:gd name="p0x9" fmla="*/ 30 w 45"/>
                <a:gd name="p0y9" fmla="*/ 60 h 6360"/>
                <a:gd name="p0x10" fmla="*/ 30 w 45"/>
                <a:gd name="p0y10" fmla="*/ 43 h 6360"/>
                <a:gd name="p0x11" fmla="*/ 25 w 45"/>
                <a:gd name="p0y11" fmla="*/ 28 h 6360"/>
                <a:gd name="p0x12" fmla="*/ 16 w 45"/>
                <a:gd name="p0y12" fmla="*/ 15 h 6360"/>
                <a:gd name="p0x13" fmla="*/ 29 w 45"/>
                <a:gd name="p0y13" fmla="*/ 0 h 6360"/>
                <a:gd name="p0x14" fmla="*/ 29 w 45"/>
                <a:gd name="p0y14" fmla="*/ 0 h 6360"/>
                <a:gd name="p0x15" fmla="*/ 39 w 45"/>
                <a:gd name="p0y15" fmla="*/ 17 h 6360"/>
                <a:gd name="p0x16" fmla="*/ 45 w 45"/>
                <a:gd name="p0y16" fmla="*/ 38 h 6360"/>
                <a:gd name="p0x17" fmla="*/ 45 w 45"/>
                <a:gd name="p0y17" fmla="*/ 60 h 63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935" y="8150"/>
              <a:ext cx="8449" cy="45"/>
            </a:xfrm>
            <a:custGeom>
              <a:avLst/>
              <a:gdLst>
                <a:gd name="sw" fmla="*/ 1 w 8449"/>
                <a:gd name="sh" fmla="*/ 1 h 45"/>
                <a:gd name="mins" fmla="min sw sh"/>
                <a:gd name="dsw" fmla="+- 0 sw mins"/>
                <a:gd name="dsh" fmla="+- 0 sh mins"/>
                <a:gd name="p0x0" fmla="*/ 8364 w 8449"/>
                <a:gd name="p0y0" fmla="*/ 45 h 45"/>
                <a:gd name="p0x1" fmla="*/ 84 w 8449"/>
                <a:gd name="p0y1" fmla="*/ 45 h 45"/>
                <a:gd name="p0x2" fmla="*/ 51 w 8449"/>
                <a:gd name="p0y2" fmla="*/ 45 h 45"/>
                <a:gd name="p0x3" fmla="*/ 21 w 8449"/>
                <a:gd name="p0y3" fmla="*/ 32 h 45"/>
                <a:gd name="p0x4" fmla="*/ 0 w 8449"/>
                <a:gd name="p0y4" fmla="*/ 10 h 45"/>
                <a:gd name="p0x5" fmla="*/ 10 w 8449"/>
                <a:gd name="p0y5" fmla="*/ 0 h 45"/>
                <a:gd name="p0x6" fmla="*/ 10 w 8449"/>
                <a:gd name="p0y6" fmla="*/ 0 h 45"/>
                <a:gd name="p0x7" fmla="*/ 29 w 8449"/>
                <a:gd name="p0y7" fmla="*/ 19 h 45"/>
                <a:gd name="p0x8" fmla="*/ 55 w 8449"/>
                <a:gd name="p0y8" fmla="*/ 30 h 45"/>
                <a:gd name="p0x9" fmla="*/ 84 w 8449"/>
                <a:gd name="p0y9" fmla="*/ 30 h 45"/>
                <a:gd name="p0x10" fmla="*/ 8364 w 8449"/>
                <a:gd name="p0y10" fmla="*/ 30 h 45"/>
                <a:gd name="p0x11" fmla="*/ 8393 w 8449"/>
                <a:gd name="p0y11" fmla="*/ 30 h 45"/>
                <a:gd name="p0x12" fmla="*/ 8420 w 8449"/>
                <a:gd name="p0y12" fmla="*/ 19 h 45"/>
                <a:gd name="p0x13" fmla="*/ 8439 w 8449"/>
                <a:gd name="p0y13" fmla="*/ 0 h 45"/>
                <a:gd name="p0x14" fmla="*/ 8449 w 8449"/>
                <a:gd name="p0y14" fmla="*/ 10 h 45"/>
                <a:gd name="p0x15" fmla="*/ 8427 w 8449"/>
                <a:gd name="p0y15" fmla="*/ 32 h 45"/>
                <a:gd name="p0x16" fmla="*/ 8397 w 8449"/>
                <a:gd name="p0y16" fmla="*/ 45 h 45"/>
                <a:gd name="p0x17" fmla="*/ 8364 w 8449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6"/>
              </p:custDataLst>
            </p:nvPr>
          </p:nvSpPr>
          <p:spPr>
            <a:xfrm>
              <a:off x="900" y="1799"/>
              <a:ext cx="45" cy="6361"/>
            </a:xfrm>
            <a:custGeom>
              <a:avLst/>
              <a:gdLst>
                <a:gd name="sw" fmla="*/ 1 w 45"/>
                <a:gd name="sh" fmla="*/ 1 h 6360"/>
                <a:gd name="mins" fmla="min sw sh"/>
                <a:gd name="dsw" fmla="+- 0 sw mins"/>
                <a:gd name="dsh" fmla="+- 0 sh mins"/>
                <a:gd name="p0x0" fmla="*/ 0 w 45"/>
                <a:gd name="p0y0" fmla="*/ 6275 h 6360"/>
                <a:gd name="p0x1" fmla="*/ 0 w 45"/>
                <a:gd name="p0y1" fmla="*/ 60 h 6360"/>
                <a:gd name="p0x2" fmla="*/ 0 w 45"/>
                <a:gd name="p0y2" fmla="*/ 38 h 6360"/>
                <a:gd name="p0x3" fmla="*/ 5 w 45"/>
                <a:gd name="p0y3" fmla="*/ 17 h 6360"/>
                <a:gd name="p0x4" fmla="*/ 16 w 45"/>
                <a:gd name="p0y4" fmla="*/ 0 h 6360"/>
                <a:gd name="p0x5" fmla="*/ 29 w 45"/>
                <a:gd name="p0y5" fmla="*/ 15 h 6360"/>
                <a:gd name="p0x6" fmla="*/ 29 w 45"/>
                <a:gd name="p0y6" fmla="*/ 15 h 6360"/>
                <a:gd name="p0x7" fmla="*/ 20 w 45"/>
                <a:gd name="p0y7" fmla="*/ 28 h 6360"/>
                <a:gd name="p0x8" fmla="*/ 15 w 45"/>
                <a:gd name="p0y8" fmla="*/ 43 h 6360"/>
                <a:gd name="p0x9" fmla="*/ 15 w 45"/>
                <a:gd name="p0y9" fmla="*/ 60 h 6360"/>
                <a:gd name="p0x10" fmla="*/ 15 w 45"/>
                <a:gd name="p0y10" fmla="*/ 6275 h 6360"/>
                <a:gd name="p0x11" fmla="*/ 15 w 45"/>
                <a:gd name="p0y11" fmla="*/ 6304 h 6360"/>
                <a:gd name="p0x12" fmla="*/ 26 w 45"/>
                <a:gd name="p0y12" fmla="*/ 6331 h 6360"/>
                <a:gd name="p0x13" fmla="*/ 45 w 45"/>
                <a:gd name="p0y13" fmla="*/ 6350 h 6360"/>
                <a:gd name="p0x14" fmla="*/ 35 w 45"/>
                <a:gd name="p0y14" fmla="*/ 6360 h 6360"/>
                <a:gd name="p0x15" fmla="*/ 35 w 45"/>
                <a:gd name="p0y15" fmla="*/ 6360 h 6360"/>
                <a:gd name="p0x16" fmla="*/ 13 w 45"/>
                <a:gd name="p0y16" fmla="*/ 6339 h 6360"/>
                <a:gd name="p0x17" fmla="*/ 0 w 45"/>
                <a:gd name="p0y17" fmla="*/ 6309 h 6360"/>
                <a:gd name="p0x18" fmla="*/ 0 w 45"/>
                <a:gd name="p0y18" fmla="*/ 6275 h 63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1525" y="1298257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门框能否通过薄木板</a:t>
            </a:r>
            <a:endParaRPr sz="2100" b="1" spc="42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pic>
        <p:nvPicPr>
          <p:cNvPr id="11" name="图片 10" descr="3f759a0d-8ca7-11f1-8987-5ed2403de4e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1" t="905" r="1" b="924"/>
          <a:stretch>
            <a:fillRect/>
          </a:stretch>
        </p:blipFill>
        <p:spPr>
          <a:xfrm>
            <a:off x="771540" y="1800225"/>
            <a:ext cx="2447896" cy="32035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855" h="5045">
                <a:moveTo>
                  <a:pt x="120" y="0"/>
                </a:moveTo>
                <a:lnTo>
                  <a:pt x="3735" y="0"/>
                </a:lnTo>
                <a:cubicBezTo>
                  <a:pt x="3801" y="0"/>
                  <a:pt x="3855" y="54"/>
                  <a:pt x="3855" y="120"/>
                </a:cubicBezTo>
                <a:lnTo>
                  <a:pt x="3855" y="4925"/>
                </a:lnTo>
                <a:cubicBezTo>
                  <a:pt x="3855" y="4991"/>
                  <a:pt x="3801" y="5045"/>
                  <a:pt x="3735" y="5045"/>
                </a:cubicBezTo>
                <a:lnTo>
                  <a:pt x="120" y="5045"/>
                </a:lnTo>
                <a:cubicBezTo>
                  <a:pt x="54" y="5045"/>
                  <a:pt x="0" y="4991"/>
                  <a:pt x="0" y="492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3333750" y="20027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1569" t="-8824" r="-1569" b="-8824"/>
          <a:stretch>
            <a:fillRect/>
          </a:stretch>
        </p:blipFill>
        <p:spPr>
          <a:xfrm>
            <a:off x="3459480" y="2117090"/>
            <a:ext cx="167005" cy="1905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3867150" y="1785938"/>
            <a:ext cx="19145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关键数据</a:t>
            </a:r>
            <a:endParaRPr sz="1500" b="1" spc="3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3867150" y="2061210"/>
            <a:ext cx="1629518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门框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1m</a:t>
            </a:r>
            <a:r>
              <a:rPr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×</a:t>
            </a:r>
            <a:r>
              <a:rPr sz="1350" b="1" spc="-13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2m</a:t>
            </a:r>
            <a:r>
              <a:rPr 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，木板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endParaRPr lang="en-US" altLang="zh-CN" sz="135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3m</a:t>
            </a:r>
            <a:r>
              <a:rPr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×</a:t>
            </a:r>
            <a:r>
              <a:rPr sz="1350" b="1" spc="-13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2.2m</a:t>
            </a:r>
            <a:endParaRPr sz="1350" b="1" spc="-13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3333750" y="2700655"/>
            <a:ext cx="2447925" cy="1485900"/>
          </a:xfrm>
          <a:custGeom>
            <a:avLst/>
            <a:gdLst>
              <a:gd name="sw" fmla="*/ 1 w 3855"/>
              <a:gd name="sh" fmla="*/ 1 h 2340"/>
              <a:gd name="mins" fmla="min sw sh"/>
              <a:gd name="dsw" fmla="+- 0 sw mins"/>
              <a:gd name="dsh" fmla="+- 0 sh mins"/>
              <a:gd name="p0x0" fmla="*/ 120 w 3855"/>
              <a:gd name="p0y0" fmla="*/ 0 h 2340"/>
              <a:gd name="p0x1" fmla="*/ 3735 w 3855"/>
              <a:gd name="p0y1" fmla="*/ 0 h 2340"/>
              <a:gd name="p0x2" fmla="*/ 3801 w 3855"/>
              <a:gd name="p0y2" fmla="*/ 0 h 2340"/>
              <a:gd name="p0x3" fmla="*/ 3855 w 3855"/>
              <a:gd name="p0y3" fmla="*/ 53 h 2340"/>
              <a:gd name="p0x4" fmla="*/ 3855 w 3855"/>
              <a:gd name="p0y4" fmla="*/ 120 h 2340"/>
              <a:gd name="p0x5" fmla="*/ 3855 w 3855"/>
              <a:gd name="p0y5" fmla="*/ 2220 h 2340"/>
              <a:gd name="p0x6" fmla="*/ 3855 w 3855"/>
              <a:gd name="p0y6" fmla="*/ 2286 h 2340"/>
              <a:gd name="p0x7" fmla="*/ 3801 w 3855"/>
              <a:gd name="p0y7" fmla="*/ 2340 h 2340"/>
              <a:gd name="p0x8" fmla="*/ 3735 w 3855"/>
              <a:gd name="p0y8" fmla="*/ 2340 h 2340"/>
              <a:gd name="p0x9" fmla="*/ 120 w 3855"/>
              <a:gd name="p0y9" fmla="*/ 2340 h 2340"/>
              <a:gd name="p0x10" fmla="*/ 53 w 3855"/>
              <a:gd name="p0y10" fmla="*/ 2340 h 2340"/>
              <a:gd name="p0x11" fmla="*/ 0 w 3855"/>
              <a:gd name="p0y11" fmla="*/ 2286 h 2340"/>
              <a:gd name="p0x12" fmla="*/ 0 w 3855"/>
              <a:gd name="p0y12" fmla="*/ 2220 h 2340"/>
              <a:gd name="p0x13" fmla="*/ 0 w 3855"/>
              <a:gd name="p0y13" fmla="*/ 120 h 2340"/>
              <a:gd name="p0x14" fmla="*/ 0 w 3855"/>
              <a:gd name="p0y14" fmla="*/ 53 h 2340"/>
              <a:gd name="p0x15" fmla="*/ 53 w 3855"/>
              <a:gd name="p0y15" fmla="*/ 0 h 2340"/>
              <a:gd name="p0x16" fmla="*/ 120 w 3855"/>
              <a:gd name="p0y16" fmla="*/ 0 h 23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3448050" y="2815533"/>
            <a:ext cx="221932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计算过程</a:t>
            </a:r>
            <a:endParaRPr sz="135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3448050" y="3067945"/>
            <a:ext cx="2140296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对角线</a:t>
            </a:r>
            <a:r>
              <a:rPr lang="en-US" altLang="zh-CN"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AC² = 1² + 2² = </a:t>
            </a:r>
            <a:endParaRPr lang="en-US" altLang="zh-CN" sz="150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1500" b="1" spc="-15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5</a:t>
            </a:r>
            <a:endParaRPr sz="1500" b="1" spc="-15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3448050" y="3582295"/>
            <a:ext cx="2219325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AC = √5 ≈ </a:t>
            </a:r>
            <a:r>
              <a:rPr sz="1500" b="1" spc="-15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2.24m</a:t>
            </a:r>
            <a:r>
              <a:rPr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 &gt; 2.2m</a:t>
            </a:r>
            <a:endParaRPr sz="150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3448050" y="4805350"/>
            <a:ext cx="1371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木板可以斜着通过</a:t>
            </a:r>
            <a:endParaRPr sz="120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6210300" y="1104900"/>
            <a:ext cx="5410200" cy="4098290"/>
            <a:chOff x="9780" y="1740"/>
            <a:chExt cx="8520" cy="6454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24" name="任意多边形 23"/>
            <p:cNvSpPr/>
            <p:nvPr>
              <p:custDataLst>
                <p:tags r:id="rId21"/>
              </p:custDataLst>
            </p:nvPr>
          </p:nvSpPr>
          <p:spPr>
            <a:xfrm>
              <a:off x="9780" y="1740"/>
              <a:ext cx="8520" cy="6455"/>
            </a:xfrm>
            <a:custGeom>
              <a:avLst/>
              <a:gdLst>
                <a:gd name="sw" fmla="*/ 1 w 8520"/>
                <a:gd name="sh" fmla="*/ 1 h 6455"/>
                <a:gd name="mins" fmla="min sw sh"/>
                <a:gd name="dsw" fmla="+- 0 sw mins"/>
                <a:gd name="dsh" fmla="+- 0 sh mins"/>
                <a:gd name="p0x0" fmla="*/ 120 w 8520"/>
                <a:gd name="p0y0" fmla="*/ 0 h 6455"/>
                <a:gd name="p0x1" fmla="*/ 8400 w 8520"/>
                <a:gd name="p0y1" fmla="*/ 0 h 6455"/>
                <a:gd name="p0x2" fmla="*/ 8466 w 8520"/>
                <a:gd name="p0y2" fmla="*/ 0 h 6455"/>
                <a:gd name="p0x3" fmla="*/ 8520 w 8520"/>
                <a:gd name="p0y3" fmla="*/ 53 h 6455"/>
                <a:gd name="p0x4" fmla="*/ 8520 w 8520"/>
                <a:gd name="p0y4" fmla="*/ 120 h 6455"/>
                <a:gd name="p0x5" fmla="*/ 8520 w 8520"/>
                <a:gd name="p0y5" fmla="*/ 6335 h 6455"/>
                <a:gd name="p0x6" fmla="*/ 8520 w 8520"/>
                <a:gd name="p0y6" fmla="*/ 6402 h 6455"/>
                <a:gd name="p0x7" fmla="*/ 8466 w 8520"/>
                <a:gd name="p0y7" fmla="*/ 6455 h 6455"/>
                <a:gd name="p0x8" fmla="*/ 8400 w 8520"/>
                <a:gd name="p0y8" fmla="*/ 6455 h 6455"/>
                <a:gd name="p0x9" fmla="*/ 120 w 8520"/>
                <a:gd name="p0y9" fmla="*/ 6455 h 6455"/>
                <a:gd name="p0x10" fmla="*/ 53 w 8520"/>
                <a:gd name="p0y10" fmla="*/ 6455 h 6455"/>
                <a:gd name="p0x11" fmla="*/ 0 w 8520"/>
                <a:gd name="p0y11" fmla="*/ 6402 h 6455"/>
                <a:gd name="p0x12" fmla="*/ 0 w 8520"/>
                <a:gd name="p0y12" fmla="*/ 6335 h 6455"/>
                <a:gd name="p0x13" fmla="*/ 0 w 8520"/>
                <a:gd name="p0y13" fmla="*/ 120 h 6455"/>
                <a:gd name="p0x14" fmla="*/ 0 w 8520"/>
                <a:gd name="p0y14" fmla="*/ 53 h 6455"/>
                <a:gd name="p0x15" fmla="*/ 53 w 8520"/>
                <a:gd name="p0y15" fmla="*/ 0 h 6455"/>
                <a:gd name="p0x16" fmla="*/ 120 w 8520"/>
                <a:gd name="p0y16" fmla="*/ 0 h 64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2"/>
              </p:custDataLst>
            </p:nvPr>
          </p:nvSpPr>
          <p:spPr>
            <a:xfrm>
              <a:off x="9796" y="1740"/>
              <a:ext cx="8487" cy="75"/>
            </a:xfrm>
            <a:custGeom>
              <a:avLst/>
              <a:gdLst>
                <a:gd name="sw" fmla="*/ 1 w 8487"/>
                <a:gd name="sh" fmla="*/ 1 h 75"/>
                <a:gd name="mins" fmla="min sw sh"/>
                <a:gd name="dsw" fmla="+- 0 sw mins"/>
                <a:gd name="dsh" fmla="+- 0 sh mins"/>
                <a:gd name="p0x0" fmla="*/ 103 w 8487"/>
                <a:gd name="p0y0" fmla="*/ 0 h 75"/>
                <a:gd name="p0x1" fmla="*/ 8383 w 8487"/>
                <a:gd name="p0y1" fmla="*/ 0 h 75"/>
                <a:gd name="p0x2" fmla="*/ 8428 w 8487"/>
                <a:gd name="p0y2" fmla="*/ 0 h 75"/>
                <a:gd name="p0x3" fmla="*/ 8467 w 8487"/>
                <a:gd name="p0y3" fmla="*/ 24 h 75"/>
                <a:gd name="p0x4" fmla="*/ 8487 w 8487"/>
                <a:gd name="p0y4" fmla="*/ 59 h 75"/>
                <a:gd name="p0x5" fmla="*/ 8474 w 8487"/>
                <a:gd name="p0y5" fmla="*/ 75 h 75"/>
                <a:gd name="p0x6" fmla="*/ 8474 w 8487"/>
                <a:gd name="p0y6" fmla="*/ 74 h 75"/>
                <a:gd name="p0x7" fmla="*/ 8456 w 8487"/>
                <a:gd name="p0y7" fmla="*/ 48 h 75"/>
                <a:gd name="p0x8" fmla="*/ 8422 w 8487"/>
                <a:gd name="p0y8" fmla="*/ 30 h 75"/>
                <a:gd name="p0x9" fmla="*/ 8383 w 8487"/>
                <a:gd name="p0y9" fmla="*/ 30 h 75"/>
                <a:gd name="p0x10" fmla="*/ 103 w 8487"/>
                <a:gd name="p0y10" fmla="*/ 30 h 75"/>
                <a:gd name="p0x11" fmla="*/ 65 w 8487"/>
                <a:gd name="p0y11" fmla="*/ 30 h 75"/>
                <a:gd name="p0x12" fmla="*/ 31 w 8487"/>
                <a:gd name="p0y12" fmla="*/ 48 h 75"/>
                <a:gd name="p0x13" fmla="*/ 12 w 8487"/>
                <a:gd name="p0y13" fmla="*/ 74 h 75"/>
                <a:gd name="p0x14" fmla="*/ 0 w 8487"/>
                <a:gd name="p0y14" fmla="*/ 60 h 75"/>
                <a:gd name="p0x15" fmla="*/ 0 w 8487"/>
                <a:gd name="p0y15" fmla="*/ 59 h 75"/>
                <a:gd name="p0x16" fmla="*/ 20 w 8487"/>
                <a:gd name="p0y16" fmla="*/ 24 h 75"/>
                <a:gd name="p0x17" fmla="*/ 59 w 8487"/>
                <a:gd name="p0y17" fmla="*/ 0 h 75"/>
                <a:gd name="p0x18" fmla="*/ 103 w 8487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3"/>
              </p:custDataLst>
            </p:nvPr>
          </p:nvSpPr>
          <p:spPr>
            <a:xfrm>
              <a:off x="18254" y="1799"/>
              <a:ext cx="46" cy="6361"/>
            </a:xfrm>
            <a:custGeom>
              <a:avLst/>
              <a:gdLst>
                <a:gd name="sw" fmla="*/ 1 w 45"/>
                <a:gd name="sh" fmla="*/ 1 h 6360"/>
                <a:gd name="mins" fmla="min sw sh"/>
                <a:gd name="dsw" fmla="+- 0 sw mins"/>
                <a:gd name="dsh" fmla="+- 0 sh mins"/>
                <a:gd name="p0x0" fmla="*/ 45 w 45"/>
                <a:gd name="p0y0" fmla="*/ 60 h 6360"/>
                <a:gd name="p0x1" fmla="*/ 45 w 45"/>
                <a:gd name="p0y1" fmla="*/ 6275 h 6360"/>
                <a:gd name="p0x2" fmla="*/ 45 w 45"/>
                <a:gd name="p0y2" fmla="*/ 6309 h 6360"/>
                <a:gd name="p0x3" fmla="*/ 32 w 45"/>
                <a:gd name="p0y3" fmla="*/ 6339 h 6360"/>
                <a:gd name="p0x4" fmla="*/ 10 w 45"/>
                <a:gd name="p0y4" fmla="*/ 6360 h 6360"/>
                <a:gd name="p0x5" fmla="*/ 0 w 45"/>
                <a:gd name="p0y5" fmla="*/ 6350 h 6360"/>
                <a:gd name="p0x6" fmla="*/ 19 w 45"/>
                <a:gd name="p0y6" fmla="*/ 6331 h 6360"/>
                <a:gd name="p0x7" fmla="*/ 30 w 45"/>
                <a:gd name="p0y7" fmla="*/ 6304 h 6360"/>
                <a:gd name="p0x8" fmla="*/ 30 w 45"/>
                <a:gd name="p0y8" fmla="*/ 6275 h 6360"/>
                <a:gd name="p0x9" fmla="*/ 30 w 45"/>
                <a:gd name="p0y9" fmla="*/ 60 h 6360"/>
                <a:gd name="p0x10" fmla="*/ 30 w 45"/>
                <a:gd name="p0y10" fmla="*/ 43 h 6360"/>
                <a:gd name="p0x11" fmla="*/ 25 w 45"/>
                <a:gd name="p0y11" fmla="*/ 28 h 6360"/>
                <a:gd name="p0x12" fmla="*/ 16 w 45"/>
                <a:gd name="p0y12" fmla="*/ 15 h 6360"/>
                <a:gd name="p0x13" fmla="*/ 29 w 45"/>
                <a:gd name="p0y13" fmla="*/ 0 h 6360"/>
                <a:gd name="p0x14" fmla="*/ 29 w 45"/>
                <a:gd name="p0y14" fmla="*/ 0 h 6360"/>
                <a:gd name="p0x15" fmla="*/ 39 w 45"/>
                <a:gd name="p0y15" fmla="*/ 17 h 6360"/>
                <a:gd name="p0x16" fmla="*/ 45 w 45"/>
                <a:gd name="p0y16" fmla="*/ 38 h 6360"/>
                <a:gd name="p0x17" fmla="*/ 45 w 45"/>
                <a:gd name="p0y17" fmla="*/ 60 h 63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4"/>
              </p:custDataLst>
            </p:nvPr>
          </p:nvSpPr>
          <p:spPr>
            <a:xfrm>
              <a:off x="9815" y="8150"/>
              <a:ext cx="8449" cy="45"/>
            </a:xfrm>
            <a:custGeom>
              <a:avLst/>
              <a:gdLst>
                <a:gd name="sw" fmla="*/ 1 w 8449"/>
                <a:gd name="sh" fmla="*/ 1 h 45"/>
                <a:gd name="mins" fmla="min sw sh"/>
                <a:gd name="dsw" fmla="+- 0 sw mins"/>
                <a:gd name="dsh" fmla="+- 0 sh mins"/>
                <a:gd name="p0x0" fmla="*/ 8364 w 8449"/>
                <a:gd name="p0y0" fmla="*/ 45 h 45"/>
                <a:gd name="p0x1" fmla="*/ 84 w 8449"/>
                <a:gd name="p0y1" fmla="*/ 45 h 45"/>
                <a:gd name="p0x2" fmla="*/ 51 w 8449"/>
                <a:gd name="p0y2" fmla="*/ 45 h 45"/>
                <a:gd name="p0x3" fmla="*/ 21 w 8449"/>
                <a:gd name="p0y3" fmla="*/ 32 h 45"/>
                <a:gd name="p0x4" fmla="*/ 0 w 8449"/>
                <a:gd name="p0y4" fmla="*/ 10 h 45"/>
                <a:gd name="p0x5" fmla="*/ 10 w 8449"/>
                <a:gd name="p0y5" fmla="*/ 0 h 45"/>
                <a:gd name="p0x6" fmla="*/ 29 w 8449"/>
                <a:gd name="p0y6" fmla="*/ 19 h 45"/>
                <a:gd name="p0x7" fmla="*/ 55 w 8449"/>
                <a:gd name="p0y7" fmla="*/ 30 h 45"/>
                <a:gd name="p0x8" fmla="*/ 84 w 8449"/>
                <a:gd name="p0y8" fmla="*/ 30 h 45"/>
                <a:gd name="p0x9" fmla="*/ 8364 w 8449"/>
                <a:gd name="p0y9" fmla="*/ 30 h 45"/>
                <a:gd name="p0x10" fmla="*/ 8393 w 8449"/>
                <a:gd name="p0y10" fmla="*/ 30 h 45"/>
                <a:gd name="p0x11" fmla="*/ 8420 w 8449"/>
                <a:gd name="p0y11" fmla="*/ 19 h 45"/>
                <a:gd name="p0x12" fmla="*/ 8439 w 8449"/>
                <a:gd name="p0y12" fmla="*/ 0 h 45"/>
                <a:gd name="p0x13" fmla="*/ 8449 w 8449"/>
                <a:gd name="p0y13" fmla="*/ 10 h 45"/>
                <a:gd name="p0x14" fmla="*/ 8427 w 8449"/>
                <a:gd name="p0y14" fmla="*/ 32 h 45"/>
                <a:gd name="p0x15" fmla="*/ 8397 w 8449"/>
                <a:gd name="p0y15" fmla="*/ 45 h 45"/>
                <a:gd name="p0x16" fmla="*/ 8364 w 8449"/>
                <a:gd name="p0y16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5"/>
              </p:custDataLst>
            </p:nvPr>
          </p:nvSpPr>
          <p:spPr>
            <a:xfrm>
              <a:off x="9780" y="1799"/>
              <a:ext cx="45" cy="6361"/>
            </a:xfrm>
            <a:custGeom>
              <a:avLst/>
              <a:gdLst>
                <a:gd name="sw" fmla="*/ 1 w 45"/>
                <a:gd name="sh" fmla="*/ 1 h 6360"/>
                <a:gd name="mins" fmla="min sw sh"/>
                <a:gd name="dsw" fmla="+- 0 sw mins"/>
                <a:gd name="dsh" fmla="+- 0 sh mins"/>
                <a:gd name="p0x0" fmla="*/ 0 w 45"/>
                <a:gd name="p0y0" fmla="*/ 6275 h 6360"/>
                <a:gd name="p0x1" fmla="*/ 0 w 45"/>
                <a:gd name="p0y1" fmla="*/ 60 h 6360"/>
                <a:gd name="p0x2" fmla="*/ 0 w 45"/>
                <a:gd name="p0y2" fmla="*/ 38 h 6360"/>
                <a:gd name="p0x3" fmla="*/ 5 w 45"/>
                <a:gd name="p0y3" fmla="*/ 17 h 6360"/>
                <a:gd name="p0x4" fmla="*/ 16 w 45"/>
                <a:gd name="p0y4" fmla="*/ 0 h 6360"/>
                <a:gd name="p0x5" fmla="*/ 29 w 45"/>
                <a:gd name="p0y5" fmla="*/ 15 h 6360"/>
                <a:gd name="p0x6" fmla="*/ 29 w 45"/>
                <a:gd name="p0y6" fmla="*/ 15 h 6360"/>
                <a:gd name="p0x7" fmla="*/ 20 w 45"/>
                <a:gd name="p0y7" fmla="*/ 28 h 6360"/>
                <a:gd name="p0x8" fmla="*/ 15 w 45"/>
                <a:gd name="p0y8" fmla="*/ 43 h 6360"/>
                <a:gd name="p0x9" fmla="*/ 15 w 45"/>
                <a:gd name="p0y9" fmla="*/ 60 h 6360"/>
                <a:gd name="p0x10" fmla="*/ 15 w 45"/>
                <a:gd name="p0y10" fmla="*/ 6275 h 6360"/>
                <a:gd name="p0x11" fmla="*/ 15 w 45"/>
                <a:gd name="p0y11" fmla="*/ 6304 h 6360"/>
                <a:gd name="p0x12" fmla="*/ 26 w 45"/>
                <a:gd name="p0y12" fmla="*/ 6331 h 6360"/>
                <a:gd name="p0x13" fmla="*/ 45 w 45"/>
                <a:gd name="p0y13" fmla="*/ 6350 h 6360"/>
                <a:gd name="p0x14" fmla="*/ 35 w 45"/>
                <a:gd name="p0y14" fmla="*/ 6360 h 6360"/>
                <a:gd name="p0x15" fmla="*/ 13 w 45"/>
                <a:gd name="p0y15" fmla="*/ 6339 h 6360"/>
                <a:gd name="p0x16" fmla="*/ 0 w 45"/>
                <a:gd name="p0y16" fmla="*/ 6309 h 6360"/>
                <a:gd name="p0x17" fmla="*/ 0 w 45"/>
                <a:gd name="p0y17" fmla="*/ 6275 h 63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6410325" y="1298257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梯子下滑距离的奥秘</a:t>
            </a:r>
            <a:endParaRPr sz="2100" b="1" spc="42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pic>
        <p:nvPicPr>
          <p:cNvPr id="31" name="图片 30" descr="3f759acc-8ca7-11f1-8987-5ed2403de4e7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/>
          <a:srcRect l="1" t="905" r="1" b="924"/>
          <a:stretch>
            <a:fillRect/>
          </a:stretch>
        </p:blipFill>
        <p:spPr>
          <a:xfrm>
            <a:off x="6410340" y="1800225"/>
            <a:ext cx="2447896" cy="32035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855" h="5045">
                <a:moveTo>
                  <a:pt x="120" y="0"/>
                </a:moveTo>
                <a:lnTo>
                  <a:pt x="3735" y="0"/>
                </a:lnTo>
                <a:cubicBezTo>
                  <a:pt x="3801" y="0"/>
                  <a:pt x="3855" y="54"/>
                  <a:pt x="3855" y="120"/>
                </a:cubicBezTo>
                <a:lnTo>
                  <a:pt x="3855" y="4925"/>
                </a:lnTo>
                <a:cubicBezTo>
                  <a:pt x="3855" y="4991"/>
                  <a:pt x="3801" y="5045"/>
                  <a:pt x="3735" y="5045"/>
                </a:cubicBezTo>
                <a:lnTo>
                  <a:pt x="120" y="5045"/>
                </a:lnTo>
                <a:cubicBezTo>
                  <a:pt x="54" y="5045"/>
                  <a:pt x="0" y="4991"/>
                  <a:pt x="0" y="492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34" name="任意多边形 33"/>
          <p:cNvSpPr/>
          <p:nvPr>
            <p:custDataLst>
              <p:tags r:id="rId29"/>
            </p:custDataLst>
          </p:nvPr>
        </p:nvSpPr>
        <p:spPr>
          <a:xfrm>
            <a:off x="8972550" y="20027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5000" r="-5000"/>
          <a:stretch>
            <a:fillRect/>
          </a:stretch>
        </p:blipFill>
        <p:spPr>
          <a:xfrm>
            <a:off x="9134475" y="2117090"/>
            <a:ext cx="95250" cy="19050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9505950" y="1785938"/>
            <a:ext cx="19145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关键数据</a:t>
            </a:r>
            <a:endParaRPr sz="1500" b="1" spc="3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4"/>
            </p:custDataLst>
          </p:nvPr>
        </p:nvSpPr>
        <p:spPr>
          <a:xfrm>
            <a:off x="9505950" y="2061210"/>
            <a:ext cx="192346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梯子长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2.6m</a:t>
            </a:r>
            <a:r>
              <a:rPr 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，顶端距地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endParaRPr lang="en-US" altLang="zh-CN" sz="135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2.4m</a:t>
            </a:r>
            <a:endParaRPr sz="1350" b="1" spc="-13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35"/>
            </p:custDataLst>
          </p:nvPr>
        </p:nvSpPr>
        <p:spPr>
          <a:xfrm>
            <a:off x="8972550" y="2700655"/>
            <a:ext cx="2447925" cy="1314450"/>
          </a:xfrm>
          <a:custGeom>
            <a:avLst/>
            <a:gdLst>
              <a:gd name="sw" fmla="*/ 1 w 3855"/>
              <a:gd name="sh" fmla="*/ 1 h 2070"/>
              <a:gd name="mins" fmla="min sw sh"/>
              <a:gd name="dsw" fmla="+- 0 sw mins"/>
              <a:gd name="dsh" fmla="+- 0 sh mins"/>
              <a:gd name="p0x0" fmla="*/ 120 w 3855"/>
              <a:gd name="p0y0" fmla="*/ 0 h 2070"/>
              <a:gd name="p0x1" fmla="*/ 3735 w 3855"/>
              <a:gd name="p0y1" fmla="*/ 0 h 2070"/>
              <a:gd name="p0x2" fmla="*/ 3801 w 3855"/>
              <a:gd name="p0y2" fmla="*/ 0 h 2070"/>
              <a:gd name="p0x3" fmla="*/ 3855 w 3855"/>
              <a:gd name="p0y3" fmla="*/ 53 h 2070"/>
              <a:gd name="p0x4" fmla="*/ 3855 w 3855"/>
              <a:gd name="p0y4" fmla="*/ 120 h 2070"/>
              <a:gd name="p0x5" fmla="*/ 3855 w 3855"/>
              <a:gd name="p0y5" fmla="*/ 1950 h 2070"/>
              <a:gd name="p0x6" fmla="*/ 3855 w 3855"/>
              <a:gd name="p0y6" fmla="*/ 2016 h 2070"/>
              <a:gd name="p0x7" fmla="*/ 3801 w 3855"/>
              <a:gd name="p0y7" fmla="*/ 2070 h 2070"/>
              <a:gd name="p0x8" fmla="*/ 3735 w 3855"/>
              <a:gd name="p0y8" fmla="*/ 2070 h 2070"/>
              <a:gd name="p0x9" fmla="*/ 120 w 3855"/>
              <a:gd name="p0y9" fmla="*/ 2070 h 2070"/>
              <a:gd name="p0x10" fmla="*/ 53 w 3855"/>
              <a:gd name="p0y10" fmla="*/ 2070 h 2070"/>
              <a:gd name="p0x11" fmla="*/ 0 w 3855"/>
              <a:gd name="p0y11" fmla="*/ 2016 h 2070"/>
              <a:gd name="p0x12" fmla="*/ 0 w 3855"/>
              <a:gd name="p0y12" fmla="*/ 1950 h 2070"/>
              <a:gd name="p0x13" fmla="*/ 0 w 3855"/>
              <a:gd name="p0y13" fmla="*/ 120 h 2070"/>
              <a:gd name="p0x14" fmla="*/ 0 w 3855"/>
              <a:gd name="p0y14" fmla="*/ 53 h 2070"/>
              <a:gd name="p0x15" fmla="*/ 53 w 3855"/>
              <a:gd name="p0y15" fmla="*/ 0 h 2070"/>
              <a:gd name="p0x16" fmla="*/ 120 w 3855"/>
              <a:gd name="p0y16" fmla="*/ 0 h 20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6"/>
            </p:custDataLst>
          </p:nvPr>
        </p:nvSpPr>
        <p:spPr>
          <a:xfrm>
            <a:off x="9086850" y="2815533"/>
            <a:ext cx="221932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对比发现</a:t>
            </a:r>
            <a:endParaRPr sz="135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37"/>
            </p:custDataLst>
          </p:nvPr>
        </p:nvSpPr>
        <p:spPr>
          <a:xfrm>
            <a:off x="9086850" y="3067945"/>
            <a:ext cx="147034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顶端下滑</a:t>
            </a:r>
            <a:r>
              <a:rPr lang="en-US" altLang="zh-CN"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 spc="-15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0.5m</a:t>
            </a:r>
            <a:endParaRPr sz="1500" b="1" spc="-15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38"/>
            </p:custDataLst>
          </p:nvPr>
        </p:nvSpPr>
        <p:spPr>
          <a:xfrm>
            <a:off x="9086850" y="3344170"/>
            <a:ext cx="183966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底端外移</a:t>
            </a:r>
            <a:r>
              <a:rPr lang="en-US" altLang="zh-CN"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≈ </a:t>
            </a:r>
            <a:r>
              <a:rPr sz="1500" b="1" spc="-15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0.77m</a:t>
            </a:r>
            <a:endParaRPr sz="1500" b="1" spc="-15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39"/>
            </p:custDataLst>
          </p:nvPr>
        </p:nvSpPr>
        <p:spPr>
          <a:xfrm>
            <a:off x="9086850" y="3672783"/>
            <a:ext cx="221932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≠ </a:t>
            </a:r>
            <a:r>
              <a:rPr lang="zh-CN" altLang="en-US"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直觉认为的</a:t>
            </a:r>
            <a:r>
              <a:rPr lang="en-US" altLang="zh-CN"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0.5m</a:t>
            </a:r>
            <a:endParaRPr lang="en-US" altLang="zh-CN" sz="135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40"/>
            </p:custDataLst>
          </p:nvPr>
        </p:nvSpPr>
        <p:spPr>
          <a:xfrm>
            <a:off x="9086850" y="4805350"/>
            <a:ext cx="1013517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zh-CN" altLang="en-US" sz="12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直觉</a:t>
            </a:r>
            <a:r>
              <a:rPr lang="en-US" altLang="zh-CN" sz="12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≠ </a:t>
            </a:r>
            <a:r>
              <a:rPr lang="zh-CN" altLang="en-US" sz="12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事实</a:t>
            </a:r>
            <a:endParaRPr lang="zh-CN" altLang="en-US" sz="120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41"/>
            </p:custDataLst>
          </p:nvPr>
        </p:nvSpPr>
        <p:spPr>
          <a:xfrm>
            <a:off x="571500" y="562102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AF37"/>
          </a:solidFill>
          <a:ln>
            <a:noFill/>
          </a:ln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2"/>
            </p:custDataLst>
          </p:nvPr>
        </p:nvSpPr>
        <p:spPr>
          <a:xfrm>
            <a:off x="762000" y="5796867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直觉与数学计算的差异，正是</a:t>
            </a:r>
            <a:r>
              <a:rPr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勾股定理的价值</a:t>
            </a:r>
            <a:r>
              <a:rPr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所在</a:t>
            </a:r>
            <a:endParaRPr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A0A"/>
                </a:solidFill>
                <a:latin typeface="汉仪正圆-75W" panose="00020600040101010101" charset="-122"/>
                <a:ea typeface="汉仪正圆-75W" panose="00020600040101010101" charset="-122"/>
              </a:rPr>
              <a:t>勾股定理的拓展应用</a:t>
            </a:r>
            <a:endParaRPr sz="3000" b="1">
              <a:solidFill>
                <a:srgbClr val="2C1A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57c49078-8ca7-11f1-a875-fe5bd89252b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1" r="1206"/>
          <a:stretch>
            <a:fillRect/>
          </a:stretch>
        </p:blipFill>
        <p:spPr>
          <a:xfrm>
            <a:off x="571500" y="1104904"/>
            <a:ext cx="4097020" cy="537209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452" h="8460">
                <a:moveTo>
                  <a:pt x="120" y="0"/>
                </a:moveTo>
                <a:lnTo>
                  <a:pt x="6332" y="0"/>
                </a:lnTo>
                <a:cubicBezTo>
                  <a:pt x="6398" y="0"/>
                  <a:pt x="6452" y="54"/>
                  <a:pt x="6452" y="120"/>
                </a:cubicBezTo>
                <a:lnTo>
                  <a:pt x="6452" y="8340"/>
                </a:lnTo>
                <a:cubicBezTo>
                  <a:pt x="6452" y="8406"/>
                  <a:pt x="6398" y="8460"/>
                  <a:pt x="6332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4935220" y="1104900"/>
            <a:ext cx="6685280" cy="685800"/>
          </a:xfrm>
          <a:custGeom>
            <a:avLst/>
            <a:gdLst>
              <a:gd name="sw" fmla="*/ 1 w 10527"/>
              <a:gd name="sh" fmla="*/ 1 h 1080"/>
              <a:gd name="mins" fmla="min sw sh"/>
              <a:gd name="dsw" fmla="+- 0 sw mins"/>
              <a:gd name="dsh" fmla="+- 0 sh mins"/>
              <a:gd name="p0x0" fmla="*/ 120 w 10527"/>
              <a:gd name="p0y0" fmla="*/ 0 h 1080"/>
              <a:gd name="p0x1" fmla="*/ 10407 w 10527"/>
              <a:gd name="p0y1" fmla="*/ 0 h 1080"/>
              <a:gd name="p0x2" fmla="*/ 10473 w 10527"/>
              <a:gd name="p0y2" fmla="*/ 0 h 1080"/>
              <a:gd name="p0x3" fmla="*/ 10527 w 10527"/>
              <a:gd name="p0y3" fmla="*/ 53 h 1080"/>
              <a:gd name="p0x4" fmla="*/ 10527 w 10527"/>
              <a:gd name="p0y4" fmla="*/ 120 h 1080"/>
              <a:gd name="p0x5" fmla="*/ 10527 w 10527"/>
              <a:gd name="p0y5" fmla="*/ 960 h 1080"/>
              <a:gd name="p0x6" fmla="*/ 10527 w 10527"/>
              <a:gd name="p0y6" fmla="*/ 1026 h 1080"/>
              <a:gd name="p0x7" fmla="*/ 10473 w 10527"/>
              <a:gd name="p0y7" fmla="*/ 1080 h 1080"/>
              <a:gd name="p0x8" fmla="*/ 10407 w 10527"/>
              <a:gd name="p0y8" fmla="*/ 1080 h 1080"/>
              <a:gd name="p0x9" fmla="*/ 120 w 10527"/>
              <a:gd name="p0y9" fmla="*/ 1080 h 1080"/>
              <a:gd name="p0x10" fmla="*/ 53 w 10527"/>
              <a:gd name="p0y10" fmla="*/ 1080 h 1080"/>
              <a:gd name="p0x11" fmla="*/ 0 w 10527"/>
              <a:gd name="p0y11" fmla="*/ 1026 h 1080"/>
              <a:gd name="p0x12" fmla="*/ 0 w 10527"/>
              <a:gd name="p0y12" fmla="*/ 960 h 1080"/>
              <a:gd name="p0x13" fmla="*/ 0 w 10527"/>
              <a:gd name="p0y13" fmla="*/ 120 h 1080"/>
              <a:gd name="p0x14" fmla="*/ 0 w 10527"/>
              <a:gd name="p0y14" fmla="*/ 53 h 1080"/>
              <a:gd name="p0x15" fmla="*/ 53 w 10527"/>
              <a:gd name="p0y15" fmla="*/ 0 h 1080"/>
              <a:gd name="p0x16" fmla="*/ 120 w 10527"/>
              <a:gd name="p0y16" fmla="*/ 0 h 10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AF3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125936" y="1281113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勾股定理是连接代数与几何的桥梁</a:t>
            </a:r>
            <a:endParaRPr sz="1500" b="1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935220" y="1905000"/>
            <a:ext cx="6685280" cy="4572000"/>
            <a:chOff x="7772" y="3000"/>
            <a:chExt cx="10528" cy="7200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7772" y="3000"/>
              <a:ext cx="10528" cy="7200"/>
            </a:xfrm>
            <a:custGeom>
              <a:avLst/>
              <a:gdLst>
                <a:gd name="sw" fmla="*/ 1 w 10527"/>
                <a:gd name="sh" fmla="*/ 1 h 7200"/>
                <a:gd name="mins" fmla="min sw sh"/>
                <a:gd name="dsw" fmla="+- 0 sw mins"/>
                <a:gd name="dsh" fmla="+- 0 sh mins"/>
                <a:gd name="p0x0" fmla="*/ 120 w 10527"/>
                <a:gd name="p0y0" fmla="*/ 0 h 7200"/>
                <a:gd name="p0x1" fmla="*/ 10407 w 10527"/>
                <a:gd name="p0y1" fmla="*/ 0 h 7200"/>
                <a:gd name="p0x2" fmla="*/ 10473 w 10527"/>
                <a:gd name="p0y2" fmla="*/ 0 h 7200"/>
                <a:gd name="p0x3" fmla="*/ 10527 w 10527"/>
                <a:gd name="p0y3" fmla="*/ 53 h 7200"/>
                <a:gd name="p0x4" fmla="*/ 10527 w 10527"/>
                <a:gd name="p0y4" fmla="*/ 120 h 7200"/>
                <a:gd name="p0x5" fmla="*/ 10527 w 10527"/>
                <a:gd name="p0y5" fmla="*/ 7080 h 7200"/>
                <a:gd name="p0x6" fmla="*/ 10527 w 10527"/>
                <a:gd name="p0y6" fmla="*/ 7146 h 7200"/>
                <a:gd name="p0x7" fmla="*/ 10473 w 10527"/>
                <a:gd name="p0y7" fmla="*/ 7200 h 7200"/>
                <a:gd name="p0x8" fmla="*/ 10407 w 10527"/>
                <a:gd name="p0y8" fmla="*/ 7200 h 7200"/>
                <a:gd name="p0x9" fmla="*/ 120 w 10527"/>
                <a:gd name="p0y9" fmla="*/ 7200 h 7200"/>
                <a:gd name="p0x10" fmla="*/ 53 w 10527"/>
                <a:gd name="p0y10" fmla="*/ 7200 h 7200"/>
                <a:gd name="p0x11" fmla="*/ 0 w 10527"/>
                <a:gd name="p0y11" fmla="*/ 7146 h 7200"/>
                <a:gd name="p0x12" fmla="*/ 0 w 10527"/>
                <a:gd name="p0y12" fmla="*/ 7080 h 7200"/>
                <a:gd name="p0x13" fmla="*/ 0 w 10527"/>
                <a:gd name="p0y13" fmla="*/ 120 h 7200"/>
                <a:gd name="p0x14" fmla="*/ 0 w 10527"/>
                <a:gd name="p0y14" fmla="*/ 53 h 7200"/>
                <a:gd name="p0x15" fmla="*/ 53 w 10527"/>
                <a:gd name="p0y15" fmla="*/ 0 h 7200"/>
                <a:gd name="p0x16" fmla="*/ 120 w 10527"/>
                <a:gd name="p0y16" fmla="*/ 0 h 72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7"/>
              </p:custDataLst>
            </p:nvPr>
          </p:nvSpPr>
          <p:spPr>
            <a:xfrm>
              <a:off x="7788" y="3000"/>
              <a:ext cx="10495" cy="75"/>
            </a:xfrm>
            <a:custGeom>
              <a:avLst/>
              <a:gdLst>
                <a:gd name="sw" fmla="*/ 1 w 10495"/>
                <a:gd name="sh" fmla="*/ 1 h 75"/>
                <a:gd name="mins" fmla="min sw sh"/>
                <a:gd name="dsw" fmla="+- 0 sw mins"/>
                <a:gd name="dsh" fmla="+- 0 sh mins"/>
                <a:gd name="p0x0" fmla="*/ 103 w 10495"/>
                <a:gd name="p0y0" fmla="*/ 0 h 75"/>
                <a:gd name="p0x1" fmla="*/ 10391 w 10495"/>
                <a:gd name="p0y1" fmla="*/ 0 h 75"/>
                <a:gd name="p0x2" fmla="*/ 10436 w 10495"/>
                <a:gd name="p0y2" fmla="*/ 0 h 75"/>
                <a:gd name="p0x3" fmla="*/ 10474 w 10495"/>
                <a:gd name="p0y3" fmla="*/ 24 h 75"/>
                <a:gd name="p0x4" fmla="*/ 10495 w 10495"/>
                <a:gd name="p0y4" fmla="*/ 59 h 75"/>
                <a:gd name="p0x5" fmla="*/ 10482 w 10495"/>
                <a:gd name="p0y5" fmla="*/ 75 h 75"/>
                <a:gd name="p0x6" fmla="*/ 10482 w 10495"/>
                <a:gd name="p0y6" fmla="*/ 74 h 75"/>
                <a:gd name="p0x7" fmla="*/ 10464 w 10495"/>
                <a:gd name="p0y7" fmla="*/ 48 h 75"/>
                <a:gd name="p0x8" fmla="*/ 10430 w 10495"/>
                <a:gd name="p0y8" fmla="*/ 30 h 75"/>
                <a:gd name="p0x9" fmla="*/ 10391 w 10495"/>
                <a:gd name="p0y9" fmla="*/ 30 h 75"/>
                <a:gd name="p0x10" fmla="*/ 103 w 10495"/>
                <a:gd name="p0y10" fmla="*/ 30 h 75"/>
                <a:gd name="p0x11" fmla="*/ 65 w 10495"/>
                <a:gd name="p0y11" fmla="*/ 30 h 75"/>
                <a:gd name="p0x12" fmla="*/ 31 w 10495"/>
                <a:gd name="p0y12" fmla="*/ 48 h 75"/>
                <a:gd name="p0x13" fmla="*/ 12 w 10495"/>
                <a:gd name="p0y13" fmla="*/ 74 h 75"/>
                <a:gd name="p0x14" fmla="*/ 0 w 10495"/>
                <a:gd name="p0y14" fmla="*/ 60 h 75"/>
                <a:gd name="p0x15" fmla="*/ 0 w 10495"/>
                <a:gd name="p0y15" fmla="*/ 59 h 75"/>
                <a:gd name="p0x16" fmla="*/ 20 w 10495"/>
                <a:gd name="p0y16" fmla="*/ 24 h 75"/>
                <a:gd name="p0x17" fmla="*/ 59 w 10495"/>
                <a:gd name="p0y17" fmla="*/ 0 h 75"/>
                <a:gd name="p0x18" fmla="*/ 103 w 10495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8"/>
              </p:custDataLst>
            </p:nvPr>
          </p:nvSpPr>
          <p:spPr>
            <a:xfrm>
              <a:off x="18254" y="3059"/>
              <a:ext cx="46" cy="7105"/>
            </a:xfrm>
            <a:custGeom>
              <a:avLst/>
              <a:gdLst>
                <a:gd name="sw" fmla="*/ 1 w 45"/>
                <a:gd name="sh" fmla="*/ 1 h 7104"/>
                <a:gd name="mins" fmla="min sw sh"/>
                <a:gd name="dsw" fmla="+- 0 sw mins"/>
                <a:gd name="dsh" fmla="+- 0 sh mins"/>
                <a:gd name="p0x0" fmla="*/ 45 w 45"/>
                <a:gd name="p0y0" fmla="*/ 60 h 7104"/>
                <a:gd name="p0x1" fmla="*/ 45 w 45"/>
                <a:gd name="p0y1" fmla="*/ 7020 h 7104"/>
                <a:gd name="p0x2" fmla="*/ 45 w 45"/>
                <a:gd name="p0y2" fmla="*/ 7053 h 7104"/>
                <a:gd name="p0x3" fmla="*/ 32 w 45"/>
                <a:gd name="p0y3" fmla="*/ 7083 h 7104"/>
                <a:gd name="p0x4" fmla="*/ 10 w 45"/>
                <a:gd name="p0y4" fmla="*/ 7104 h 7104"/>
                <a:gd name="p0x5" fmla="*/ 0 w 45"/>
                <a:gd name="p0y5" fmla="*/ 7094 h 7104"/>
                <a:gd name="p0x6" fmla="*/ 19 w 45"/>
                <a:gd name="p0y6" fmla="*/ 7075 h 7104"/>
                <a:gd name="p0x7" fmla="*/ 30 w 45"/>
                <a:gd name="p0y7" fmla="*/ 7049 h 7104"/>
                <a:gd name="p0x8" fmla="*/ 30 w 45"/>
                <a:gd name="p0y8" fmla="*/ 7020 h 7104"/>
                <a:gd name="p0x9" fmla="*/ 30 w 45"/>
                <a:gd name="p0y9" fmla="*/ 60 h 7104"/>
                <a:gd name="p0x10" fmla="*/ 30 w 45"/>
                <a:gd name="p0y10" fmla="*/ 43 h 7104"/>
                <a:gd name="p0x11" fmla="*/ 25 w 45"/>
                <a:gd name="p0y11" fmla="*/ 28 h 7104"/>
                <a:gd name="p0x12" fmla="*/ 16 w 45"/>
                <a:gd name="p0y12" fmla="*/ 15 h 7104"/>
                <a:gd name="p0x13" fmla="*/ 29 w 45"/>
                <a:gd name="p0y13" fmla="*/ 0 h 7104"/>
                <a:gd name="p0x14" fmla="*/ 29 w 45"/>
                <a:gd name="p0y14" fmla="*/ 0 h 7104"/>
                <a:gd name="p0x15" fmla="*/ 39 w 45"/>
                <a:gd name="p0y15" fmla="*/ 17 h 7104"/>
                <a:gd name="p0x16" fmla="*/ 45 w 45"/>
                <a:gd name="p0y16" fmla="*/ 38 h 7104"/>
                <a:gd name="p0x17" fmla="*/ 45 w 45"/>
                <a:gd name="p0y17" fmla="*/ 60 h 710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9"/>
              </p:custDataLst>
            </p:nvPr>
          </p:nvSpPr>
          <p:spPr>
            <a:xfrm>
              <a:off x="7807" y="10154"/>
              <a:ext cx="10457" cy="46"/>
            </a:xfrm>
            <a:custGeom>
              <a:avLst/>
              <a:gdLst>
                <a:gd name="sw" fmla="*/ 1 w 10457"/>
                <a:gd name="sh" fmla="*/ 1 h 45"/>
                <a:gd name="mins" fmla="min sw sh"/>
                <a:gd name="dsw" fmla="+- 0 sw mins"/>
                <a:gd name="dsh" fmla="+- 0 sh mins"/>
                <a:gd name="p0x0" fmla="*/ 10372 w 10457"/>
                <a:gd name="p0y0" fmla="*/ 45 h 45"/>
                <a:gd name="p0x1" fmla="*/ 84 w 10457"/>
                <a:gd name="p0y1" fmla="*/ 45 h 45"/>
                <a:gd name="p0x2" fmla="*/ 51 w 10457"/>
                <a:gd name="p0y2" fmla="*/ 45 h 45"/>
                <a:gd name="p0x3" fmla="*/ 21 w 10457"/>
                <a:gd name="p0y3" fmla="*/ 32 h 45"/>
                <a:gd name="p0x4" fmla="*/ 0 w 10457"/>
                <a:gd name="p0y4" fmla="*/ 10 h 45"/>
                <a:gd name="p0x5" fmla="*/ 10 w 10457"/>
                <a:gd name="p0y5" fmla="*/ 0 h 45"/>
                <a:gd name="p0x6" fmla="*/ 29 w 10457"/>
                <a:gd name="p0y6" fmla="*/ 19 h 45"/>
                <a:gd name="p0x7" fmla="*/ 55 w 10457"/>
                <a:gd name="p0y7" fmla="*/ 30 h 45"/>
                <a:gd name="p0x8" fmla="*/ 84 w 10457"/>
                <a:gd name="p0y8" fmla="*/ 30 h 45"/>
                <a:gd name="p0x9" fmla="*/ 10372 w 10457"/>
                <a:gd name="p0y9" fmla="*/ 30 h 45"/>
                <a:gd name="p0x10" fmla="*/ 10401 w 10457"/>
                <a:gd name="p0y10" fmla="*/ 30 h 45"/>
                <a:gd name="p0x11" fmla="*/ 10427 w 10457"/>
                <a:gd name="p0y11" fmla="*/ 19 h 45"/>
                <a:gd name="p0x12" fmla="*/ 10446 w 10457"/>
                <a:gd name="p0y12" fmla="*/ 0 h 45"/>
                <a:gd name="p0x13" fmla="*/ 10457 w 10457"/>
                <a:gd name="p0y13" fmla="*/ 10 h 45"/>
                <a:gd name="p0x14" fmla="*/ 10435 w 10457"/>
                <a:gd name="p0y14" fmla="*/ 32 h 45"/>
                <a:gd name="p0x15" fmla="*/ 10405 w 10457"/>
                <a:gd name="p0y15" fmla="*/ 45 h 45"/>
                <a:gd name="p0x16" fmla="*/ 10372 w 10457"/>
                <a:gd name="p0y16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10"/>
              </p:custDataLst>
            </p:nvPr>
          </p:nvSpPr>
          <p:spPr>
            <a:xfrm>
              <a:off x="7772" y="3059"/>
              <a:ext cx="46" cy="7105"/>
            </a:xfrm>
            <a:custGeom>
              <a:avLst/>
              <a:gdLst>
                <a:gd name="sw" fmla="*/ 1 w 45"/>
                <a:gd name="sh" fmla="*/ 1 h 7104"/>
                <a:gd name="mins" fmla="min sw sh"/>
                <a:gd name="dsw" fmla="+- 0 sw mins"/>
                <a:gd name="dsh" fmla="+- 0 sh mins"/>
                <a:gd name="p0x0" fmla="*/ 0 w 45"/>
                <a:gd name="p0y0" fmla="*/ 7020 h 7104"/>
                <a:gd name="p0x1" fmla="*/ 0 w 45"/>
                <a:gd name="p0y1" fmla="*/ 60 h 7104"/>
                <a:gd name="p0x2" fmla="*/ 0 w 45"/>
                <a:gd name="p0y2" fmla="*/ 38 h 7104"/>
                <a:gd name="p0x3" fmla="*/ 5 w 45"/>
                <a:gd name="p0y3" fmla="*/ 17 h 7104"/>
                <a:gd name="p0x4" fmla="*/ 16 w 45"/>
                <a:gd name="p0y4" fmla="*/ 0 h 7104"/>
                <a:gd name="p0x5" fmla="*/ 29 w 45"/>
                <a:gd name="p0y5" fmla="*/ 15 h 7104"/>
                <a:gd name="p0x6" fmla="*/ 29 w 45"/>
                <a:gd name="p0y6" fmla="*/ 15 h 7104"/>
                <a:gd name="p0x7" fmla="*/ 20 w 45"/>
                <a:gd name="p0y7" fmla="*/ 28 h 7104"/>
                <a:gd name="p0x8" fmla="*/ 15 w 45"/>
                <a:gd name="p0y8" fmla="*/ 43 h 7104"/>
                <a:gd name="p0x9" fmla="*/ 15 w 45"/>
                <a:gd name="p0y9" fmla="*/ 60 h 7104"/>
                <a:gd name="p0x10" fmla="*/ 15 w 45"/>
                <a:gd name="p0y10" fmla="*/ 7020 h 7104"/>
                <a:gd name="p0x11" fmla="*/ 15 w 45"/>
                <a:gd name="p0y11" fmla="*/ 7049 h 7104"/>
                <a:gd name="p0x12" fmla="*/ 26 w 45"/>
                <a:gd name="p0y12" fmla="*/ 7075 h 7104"/>
                <a:gd name="p0x13" fmla="*/ 45 w 45"/>
                <a:gd name="p0y13" fmla="*/ 7094 h 7104"/>
                <a:gd name="p0x14" fmla="*/ 35 w 45"/>
                <a:gd name="p0y14" fmla="*/ 7104 h 7104"/>
                <a:gd name="p0x15" fmla="*/ 13 w 45"/>
                <a:gd name="p0y15" fmla="*/ 7083 h 7104"/>
                <a:gd name="p0x16" fmla="*/ 0 w 45"/>
                <a:gd name="p0y16" fmla="*/ 7053 h 7104"/>
                <a:gd name="p0x17" fmla="*/ 0 w 45"/>
                <a:gd name="p0y17" fmla="*/ 7020 h 710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5135461" y="2098358"/>
            <a:ext cx="628501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拓展应用</a:t>
            </a:r>
            <a:endParaRPr sz="2100" b="1" spc="42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5135245" y="25241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57c4935b-8ca7-11f1-a875-fe5bd89252b3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87" r="87"/>
          <a:stretch>
            <a:fillRect/>
          </a:stretch>
        </p:blipFill>
        <p:spPr>
          <a:xfrm>
            <a:off x="5220970" y="2609850"/>
            <a:ext cx="247650" cy="2476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5668861" y="2508885"/>
            <a:ext cx="575161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数轴上表示</a:t>
            </a:r>
            <a:r>
              <a:rPr lang="en-US" altLang="zh-CN" b="1" spc="36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√13</a:t>
            </a:r>
            <a:endParaRPr lang="en-US" altLang="zh-CN" b="1" spc="36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5668861" y="2832735"/>
            <a:ext cx="5751614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取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OA=3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，过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 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作垂线取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AB=2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，连接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OB 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得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√13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，以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O 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为圆心画弧交数轴于点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C</a:t>
            </a:r>
            <a:endParaRPr lang="en-US" altLang="zh-CN" sz="135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5135245" y="34721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57c49237-8ca7-11f1-a875-fe5bd89252b3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87" t="-233" r="87" b="233"/>
          <a:stretch>
            <a:fillRect/>
          </a:stretch>
        </p:blipFill>
        <p:spPr>
          <a:xfrm>
            <a:off x="5220970" y="3557905"/>
            <a:ext cx="247650" cy="2476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5668861" y="3457518"/>
            <a:ext cx="403286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无理数家族</a:t>
            </a:r>
            <a:endParaRPr b="1" spc="36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5668861" y="3781368"/>
            <a:ext cx="437576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依次作出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√2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√3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√5 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等，实现数与形的完美统一</a:t>
            </a:r>
            <a:endParaRPr lang="zh-CN" altLang="en-US" sz="135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5135245" y="41465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 descr="57c4922e-8ca7-11f1-a875-fe5bd89252b3"/>
          <p:cNvPicPr/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87" t="-222" r="87" b="222"/>
          <a:stretch>
            <a:fillRect/>
          </a:stretch>
        </p:blipFill>
        <p:spPr>
          <a:xfrm>
            <a:off x="5220970" y="4232275"/>
            <a:ext cx="247650" cy="24765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8"/>
            </p:custDataLst>
          </p:nvPr>
        </p:nvSpPr>
        <p:spPr>
          <a:xfrm>
            <a:off x="5668861" y="4131859"/>
            <a:ext cx="37719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 spc="36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HL </a:t>
            </a:r>
            <a:r>
              <a:rPr lang="zh-CN" b="1" spc="36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定理</a:t>
            </a:r>
            <a:endParaRPr lang="zh-CN" b="1" spc="36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9"/>
            </p:custDataLst>
          </p:nvPr>
        </p:nvSpPr>
        <p:spPr>
          <a:xfrm>
            <a:off x="5668861" y="4455709"/>
            <a:ext cx="4114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斜边和一条直角边对应相等的两个直角三角形全等</a:t>
            </a:r>
            <a:endParaRPr sz="135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1787842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54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95846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1A0A"/>
                </a:solidFill>
                <a:latin typeface="汉仪正圆-75W" panose="00020600040101010101" charset="-122"/>
                <a:ea typeface="汉仪正圆-75W" panose="00020600040101010101" charset="-122"/>
              </a:rPr>
              <a:t>古为今用</a:t>
            </a:r>
            <a:endParaRPr sz="4200" b="1" spc="84">
              <a:solidFill>
                <a:srgbClr val="2C1A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3871913"/>
            <a:ext cx="252226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反之亦然，数学的对称之美</a:t>
            </a:r>
            <a:endParaRPr sz="1500" spc="3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786313"/>
            <a:ext cx="47587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反之亦然，数学的对称之美</a:t>
            </a:r>
            <a:endParaRPr sz="1500" spc="3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学习勾股定理的逆定理，用古人的智慧解决今天的问题</a:t>
            </a:r>
            <a:endParaRPr sz="1500" spc="3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5"/>
            </p:custDataLst>
          </p:nvPr>
        </p:nvSpPr>
        <p:spPr>
          <a:xfrm>
            <a:off x="666750" y="14478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819150" y="14617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942975" y="14668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5624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A0A"/>
                </a:solidFill>
                <a:latin typeface="汉仪正圆-75W" panose="00020600040101010101" charset="-122"/>
                <a:ea typeface="汉仪正圆-75W" panose="00020600040101010101" charset="-122"/>
              </a:rPr>
              <a:t>古埃及绳结与逆命题</a:t>
            </a:r>
            <a:endParaRPr sz="3000" b="1">
              <a:solidFill>
                <a:srgbClr val="2C1A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283ab9af-8ca7-11f1-b71c-3618c74c752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20" r="1136"/>
          <a:stretch>
            <a:fillRect/>
          </a:stretch>
        </p:blipFill>
        <p:spPr>
          <a:xfrm>
            <a:off x="571500" y="1104912"/>
            <a:ext cx="3773170" cy="537207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942" h="8460">
                <a:moveTo>
                  <a:pt x="120" y="0"/>
                </a:moveTo>
                <a:lnTo>
                  <a:pt x="5822" y="0"/>
                </a:lnTo>
                <a:cubicBezTo>
                  <a:pt x="5888" y="0"/>
                  <a:pt x="5942" y="54"/>
                  <a:pt x="5942" y="120"/>
                </a:cubicBezTo>
                <a:lnTo>
                  <a:pt x="5942" y="8340"/>
                </a:lnTo>
                <a:cubicBezTo>
                  <a:pt x="5942" y="8406"/>
                  <a:pt x="5888" y="8460"/>
                  <a:pt x="5822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grpSp>
        <p:nvGrpSpPr>
          <p:cNvPr id="30" name="组合 29"/>
          <p:cNvGrpSpPr/>
          <p:nvPr/>
        </p:nvGrpSpPr>
        <p:grpSpPr>
          <a:xfrm>
            <a:off x="4611370" y="1104900"/>
            <a:ext cx="7007860" cy="5372100"/>
            <a:chOff x="7262" y="1740"/>
            <a:chExt cx="11036" cy="8460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7" name="任意多边形 6"/>
            <p:cNvSpPr/>
            <p:nvPr>
              <p:custDataLst>
                <p:tags r:id="rId4"/>
              </p:custDataLst>
            </p:nvPr>
          </p:nvSpPr>
          <p:spPr>
            <a:xfrm>
              <a:off x="7262" y="1740"/>
              <a:ext cx="11037" cy="8460"/>
            </a:xfrm>
            <a:custGeom>
              <a:avLst/>
              <a:gdLst>
                <a:gd name="sw" fmla="*/ 1 w 11036"/>
                <a:gd name="sh" fmla="*/ 1 h 8460"/>
                <a:gd name="mins" fmla="min sw sh"/>
                <a:gd name="dsw" fmla="+- 0 sw mins"/>
                <a:gd name="dsh" fmla="+- 0 sh mins"/>
                <a:gd name="p0x0" fmla="*/ 120 w 11036"/>
                <a:gd name="p0y0" fmla="*/ 0 h 8460"/>
                <a:gd name="p0x1" fmla="*/ 10916 w 11036"/>
                <a:gd name="p0y1" fmla="*/ 0 h 8460"/>
                <a:gd name="p0x2" fmla="*/ 10983 w 11036"/>
                <a:gd name="p0y2" fmla="*/ 0 h 8460"/>
                <a:gd name="p0x3" fmla="*/ 11036 w 11036"/>
                <a:gd name="p0y3" fmla="*/ 53 h 8460"/>
                <a:gd name="p0x4" fmla="*/ 11036 w 11036"/>
                <a:gd name="p0y4" fmla="*/ 120 h 8460"/>
                <a:gd name="p0x5" fmla="*/ 11036 w 11036"/>
                <a:gd name="p0y5" fmla="*/ 8340 h 8460"/>
                <a:gd name="p0x6" fmla="*/ 11036 w 11036"/>
                <a:gd name="p0y6" fmla="*/ 8406 h 8460"/>
                <a:gd name="p0x7" fmla="*/ 10983 w 11036"/>
                <a:gd name="p0y7" fmla="*/ 8460 h 8460"/>
                <a:gd name="p0x8" fmla="*/ 10916 w 11036"/>
                <a:gd name="p0y8" fmla="*/ 8460 h 8460"/>
                <a:gd name="p0x9" fmla="*/ 120 w 11036"/>
                <a:gd name="p0y9" fmla="*/ 8460 h 8460"/>
                <a:gd name="p0x10" fmla="*/ 53 w 11036"/>
                <a:gd name="p0y10" fmla="*/ 8460 h 8460"/>
                <a:gd name="p0x11" fmla="*/ 0 w 11036"/>
                <a:gd name="p0y11" fmla="*/ 8406 h 8460"/>
                <a:gd name="p0x12" fmla="*/ 0 w 11036"/>
                <a:gd name="p0y12" fmla="*/ 8340 h 8460"/>
                <a:gd name="p0x13" fmla="*/ 0 w 11036"/>
                <a:gd name="p0y13" fmla="*/ 120 h 8460"/>
                <a:gd name="p0x14" fmla="*/ 0 w 11036"/>
                <a:gd name="p0y14" fmla="*/ 53 h 8460"/>
                <a:gd name="p0x15" fmla="*/ 53 w 11036"/>
                <a:gd name="p0y15" fmla="*/ 0 h 8460"/>
                <a:gd name="p0x16" fmla="*/ 120 w 11036"/>
                <a:gd name="p0y16" fmla="*/ 0 h 84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5"/>
              </p:custDataLst>
            </p:nvPr>
          </p:nvSpPr>
          <p:spPr>
            <a:xfrm>
              <a:off x="7278" y="1740"/>
              <a:ext cx="11005" cy="75"/>
            </a:xfrm>
            <a:custGeom>
              <a:avLst/>
              <a:gdLst>
                <a:gd name="sw" fmla="*/ 1 w 11004"/>
                <a:gd name="sh" fmla="*/ 1 h 75"/>
                <a:gd name="mins" fmla="min sw sh"/>
                <a:gd name="dsw" fmla="+- 0 sw mins"/>
                <a:gd name="dsh" fmla="+- 0 sh mins"/>
                <a:gd name="p0x0" fmla="*/ 103 w 11004"/>
                <a:gd name="p0y0" fmla="*/ 0 h 75"/>
                <a:gd name="p0x1" fmla="*/ 10900 w 11004"/>
                <a:gd name="p0y1" fmla="*/ 0 h 75"/>
                <a:gd name="p0x2" fmla="*/ 10945 w 11004"/>
                <a:gd name="p0y2" fmla="*/ 0 h 75"/>
                <a:gd name="p0x3" fmla="*/ 10984 w 11004"/>
                <a:gd name="p0y3" fmla="*/ 24 h 75"/>
                <a:gd name="p0x4" fmla="*/ 11004 w 11004"/>
                <a:gd name="p0y4" fmla="*/ 59 h 75"/>
                <a:gd name="p0x5" fmla="*/ 10991 w 11004"/>
                <a:gd name="p0y5" fmla="*/ 75 h 75"/>
                <a:gd name="p0x6" fmla="*/ 10991 w 11004"/>
                <a:gd name="p0y6" fmla="*/ 74 h 75"/>
                <a:gd name="p0x7" fmla="*/ 10973 w 11004"/>
                <a:gd name="p0y7" fmla="*/ 48 h 75"/>
                <a:gd name="p0x8" fmla="*/ 10939 w 11004"/>
                <a:gd name="p0y8" fmla="*/ 30 h 75"/>
                <a:gd name="p0x9" fmla="*/ 10900 w 11004"/>
                <a:gd name="p0y9" fmla="*/ 30 h 75"/>
                <a:gd name="p0x10" fmla="*/ 103 w 11004"/>
                <a:gd name="p0y10" fmla="*/ 30 h 75"/>
                <a:gd name="p0x11" fmla="*/ 65 w 11004"/>
                <a:gd name="p0y11" fmla="*/ 30 h 75"/>
                <a:gd name="p0x12" fmla="*/ 31 w 11004"/>
                <a:gd name="p0y12" fmla="*/ 48 h 75"/>
                <a:gd name="p0x13" fmla="*/ 12 w 11004"/>
                <a:gd name="p0y13" fmla="*/ 74 h 75"/>
                <a:gd name="p0x14" fmla="*/ 0 w 11004"/>
                <a:gd name="p0y14" fmla="*/ 60 h 75"/>
                <a:gd name="p0x15" fmla="*/ 0 w 11004"/>
                <a:gd name="p0y15" fmla="*/ 59 h 75"/>
                <a:gd name="p0x16" fmla="*/ 20 w 11004"/>
                <a:gd name="p0y16" fmla="*/ 24 h 75"/>
                <a:gd name="p0x17" fmla="*/ 59 w 11004"/>
                <a:gd name="p0y17" fmla="*/ 0 h 75"/>
                <a:gd name="p0x18" fmla="*/ 103 w 11004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18254" y="1799"/>
              <a:ext cx="45" cy="8365"/>
            </a:xfrm>
            <a:custGeom>
              <a:avLst/>
              <a:gdLst>
                <a:gd name="sw" fmla="*/ 1 w 45"/>
                <a:gd name="sh" fmla="*/ 1 h 8364"/>
                <a:gd name="mins" fmla="min sw sh"/>
                <a:gd name="dsw" fmla="+- 0 sw mins"/>
                <a:gd name="dsh" fmla="+- 0 sh mins"/>
                <a:gd name="p0x0" fmla="*/ 45 w 45"/>
                <a:gd name="p0y0" fmla="*/ 60 h 8364"/>
                <a:gd name="p0x1" fmla="*/ 45 w 45"/>
                <a:gd name="p0y1" fmla="*/ 8280 h 8364"/>
                <a:gd name="p0x2" fmla="*/ 45 w 45"/>
                <a:gd name="p0y2" fmla="*/ 8313 h 8364"/>
                <a:gd name="p0x3" fmla="*/ 32 w 45"/>
                <a:gd name="p0y3" fmla="*/ 8343 h 8364"/>
                <a:gd name="p0x4" fmla="*/ 10 w 45"/>
                <a:gd name="p0y4" fmla="*/ 8364 h 8364"/>
                <a:gd name="p0x5" fmla="*/ 0 w 45"/>
                <a:gd name="p0y5" fmla="*/ 8354 h 8364"/>
                <a:gd name="p0x6" fmla="*/ 19 w 45"/>
                <a:gd name="p0y6" fmla="*/ 8335 h 8364"/>
                <a:gd name="p0x7" fmla="*/ 30 w 45"/>
                <a:gd name="p0y7" fmla="*/ 8309 h 8364"/>
                <a:gd name="p0x8" fmla="*/ 30 w 45"/>
                <a:gd name="p0y8" fmla="*/ 8280 h 8364"/>
                <a:gd name="p0x9" fmla="*/ 30 w 45"/>
                <a:gd name="p0y9" fmla="*/ 60 h 8364"/>
                <a:gd name="p0x10" fmla="*/ 30 w 45"/>
                <a:gd name="p0y10" fmla="*/ 43 h 8364"/>
                <a:gd name="p0x11" fmla="*/ 25 w 45"/>
                <a:gd name="p0y11" fmla="*/ 28 h 8364"/>
                <a:gd name="p0x12" fmla="*/ 16 w 45"/>
                <a:gd name="p0y12" fmla="*/ 15 h 8364"/>
                <a:gd name="p0x13" fmla="*/ 29 w 45"/>
                <a:gd name="p0y13" fmla="*/ 0 h 8364"/>
                <a:gd name="p0x14" fmla="*/ 29 w 45"/>
                <a:gd name="p0y14" fmla="*/ 0 h 8364"/>
                <a:gd name="p0x15" fmla="*/ 39 w 45"/>
                <a:gd name="p0y15" fmla="*/ 17 h 8364"/>
                <a:gd name="p0x16" fmla="*/ 45 w 45"/>
                <a:gd name="p0y16" fmla="*/ 38 h 8364"/>
                <a:gd name="p0x17" fmla="*/ 45 w 45"/>
                <a:gd name="p0y17" fmla="*/ 60 h 836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7"/>
              </p:custDataLst>
            </p:nvPr>
          </p:nvSpPr>
          <p:spPr>
            <a:xfrm>
              <a:off x="7298" y="10154"/>
              <a:ext cx="10966" cy="46"/>
            </a:xfrm>
            <a:custGeom>
              <a:avLst/>
              <a:gdLst>
                <a:gd name="sw" fmla="*/ 1 w 10966"/>
                <a:gd name="sh" fmla="*/ 1 h 45"/>
                <a:gd name="mins" fmla="min sw sh"/>
                <a:gd name="dsw" fmla="+- 0 sw mins"/>
                <a:gd name="dsh" fmla="+- 0 sh mins"/>
                <a:gd name="p0x0" fmla="*/ 10881 w 10966"/>
                <a:gd name="p0y0" fmla="*/ 45 h 45"/>
                <a:gd name="p0x1" fmla="*/ 84 w 10966"/>
                <a:gd name="p0y1" fmla="*/ 45 h 45"/>
                <a:gd name="p0x2" fmla="*/ 51 w 10966"/>
                <a:gd name="p0y2" fmla="*/ 45 h 45"/>
                <a:gd name="p0x3" fmla="*/ 21 w 10966"/>
                <a:gd name="p0y3" fmla="*/ 32 h 45"/>
                <a:gd name="p0x4" fmla="*/ 0 w 10966"/>
                <a:gd name="p0y4" fmla="*/ 10 h 45"/>
                <a:gd name="p0x5" fmla="*/ 10 w 10966"/>
                <a:gd name="p0y5" fmla="*/ 0 h 45"/>
                <a:gd name="p0x6" fmla="*/ 29 w 10966"/>
                <a:gd name="p0y6" fmla="*/ 19 h 45"/>
                <a:gd name="p0x7" fmla="*/ 55 w 10966"/>
                <a:gd name="p0y7" fmla="*/ 30 h 45"/>
                <a:gd name="p0x8" fmla="*/ 84 w 10966"/>
                <a:gd name="p0y8" fmla="*/ 30 h 45"/>
                <a:gd name="p0x9" fmla="*/ 10881 w 10966"/>
                <a:gd name="p0y9" fmla="*/ 30 h 45"/>
                <a:gd name="p0x10" fmla="*/ 10910 w 10966"/>
                <a:gd name="p0y10" fmla="*/ 30 h 45"/>
                <a:gd name="p0x11" fmla="*/ 10937 w 10966"/>
                <a:gd name="p0y11" fmla="*/ 19 h 45"/>
                <a:gd name="p0x12" fmla="*/ 10956 w 10966"/>
                <a:gd name="p0y12" fmla="*/ 0 h 45"/>
                <a:gd name="p0x13" fmla="*/ 10966 w 10966"/>
                <a:gd name="p0y13" fmla="*/ 10 h 45"/>
                <a:gd name="p0x14" fmla="*/ 10944 w 10966"/>
                <a:gd name="p0y14" fmla="*/ 32 h 45"/>
                <a:gd name="p0x15" fmla="*/ 10914 w 10966"/>
                <a:gd name="p0y15" fmla="*/ 45 h 45"/>
                <a:gd name="p0x16" fmla="*/ 10881 w 10966"/>
                <a:gd name="p0y16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8"/>
              </p:custDataLst>
            </p:nvPr>
          </p:nvSpPr>
          <p:spPr>
            <a:xfrm>
              <a:off x="7262" y="1799"/>
              <a:ext cx="46" cy="8365"/>
            </a:xfrm>
            <a:custGeom>
              <a:avLst/>
              <a:gdLst>
                <a:gd name="sw" fmla="*/ 1 w 45"/>
                <a:gd name="sh" fmla="*/ 1 h 8364"/>
                <a:gd name="mins" fmla="min sw sh"/>
                <a:gd name="dsw" fmla="+- 0 sw mins"/>
                <a:gd name="dsh" fmla="+- 0 sh mins"/>
                <a:gd name="p0x0" fmla="*/ 0 w 45"/>
                <a:gd name="p0y0" fmla="*/ 8280 h 8364"/>
                <a:gd name="p0x1" fmla="*/ 0 w 45"/>
                <a:gd name="p0y1" fmla="*/ 60 h 8364"/>
                <a:gd name="p0x2" fmla="*/ 0 w 45"/>
                <a:gd name="p0y2" fmla="*/ 38 h 8364"/>
                <a:gd name="p0x3" fmla="*/ 5 w 45"/>
                <a:gd name="p0y3" fmla="*/ 17 h 8364"/>
                <a:gd name="p0x4" fmla="*/ 16 w 45"/>
                <a:gd name="p0y4" fmla="*/ 0 h 8364"/>
                <a:gd name="p0x5" fmla="*/ 29 w 45"/>
                <a:gd name="p0y5" fmla="*/ 15 h 8364"/>
                <a:gd name="p0x6" fmla="*/ 29 w 45"/>
                <a:gd name="p0y6" fmla="*/ 15 h 8364"/>
                <a:gd name="p0x7" fmla="*/ 20 w 45"/>
                <a:gd name="p0y7" fmla="*/ 28 h 8364"/>
                <a:gd name="p0x8" fmla="*/ 15 w 45"/>
                <a:gd name="p0y8" fmla="*/ 43 h 8364"/>
                <a:gd name="p0x9" fmla="*/ 15 w 45"/>
                <a:gd name="p0y9" fmla="*/ 60 h 8364"/>
                <a:gd name="p0x10" fmla="*/ 15 w 45"/>
                <a:gd name="p0y10" fmla="*/ 8280 h 8364"/>
                <a:gd name="p0x11" fmla="*/ 15 w 45"/>
                <a:gd name="p0y11" fmla="*/ 8309 h 8364"/>
                <a:gd name="p0x12" fmla="*/ 26 w 45"/>
                <a:gd name="p0y12" fmla="*/ 8335 h 8364"/>
                <a:gd name="p0x13" fmla="*/ 45 w 45"/>
                <a:gd name="p0y13" fmla="*/ 8354 h 8364"/>
                <a:gd name="p0x14" fmla="*/ 35 w 45"/>
                <a:gd name="p0y14" fmla="*/ 8364 h 8364"/>
                <a:gd name="p0x15" fmla="*/ 13 w 45"/>
                <a:gd name="p0y15" fmla="*/ 8343 h 8364"/>
                <a:gd name="p0x16" fmla="*/ 0 w 45"/>
                <a:gd name="p0y16" fmla="*/ 8313 h 8364"/>
                <a:gd name="p0x17" fmla="*/ 0 w 45"/>
                <a:gd name="p0y17" fmla="*/ 8280 h 836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4811982" y="1298257"/>
            <a:ext cx="660841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古埃及绳结与逆命题</a:t>
            </a:r>
            <a:endParaRPr sz="2100" b="1" spc="42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4811395" y="17240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8333" t="-5263" r="-8333" b="-5263"/>
          <a:stretch>
            <a:fillRect/>
          </a:stretch>
        </p:blipFill>
        <p:spPr>
          <a:xfrm>
            <a:off x="4921250" y="1833245"/>
            <a:ext cx="200025" cy="20002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5345382" y="1724025"/>
            <a:ext cx="5164112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直角三角形判定</a:t>
            </a:r>
            <a:endParaRPr sz="1500" b="1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5345382" y="2014538"/>
            <a:ext cx="5507012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13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个等距结的长绳，以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个结间距为边钉成三角形，得到直角</a:t>
            </a:r>
            <a:endParaRPr lang="zh-CN" altLang="en-US" sz="135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4811395" y="23571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8833" t="-11765" r="-8833" b="-11765"/>
          <a:stretch>
            <a:fillRect/>
          </a:stretch>
        </p:blipFill>
        <p:spPr>
          <a:xfrm>
            <a:off x="4909185" y="2466975"/>
            <a:ext cx="224155" cy="20002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5345382" y="2357438"/>
            <a:ext cx="97133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数学原理</a:t>
            </a:r>
            <a:endParaRPr sz="1500" b="1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5345382" y="2647950"/>
            <a:ext cx="114278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3² + 4² = 5²</a:t>
            </a:r>
            <a:endParaRPr sz="135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4811395" y="29908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500" t="-2500" r="-2500" b="-2500"/>
          <a:stretch>
            <a:fillRect/>
          </a:stretch>
        </p:blipFill>
        <p:spPr>
          <a:xfrm>
            <a:off x="4921250" y="3100070"/>
            <a:ext cx="200025" cy="20002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5345382" y="2990850"/>
            <a:ext cx="3012577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逆命题</a:t>
            </a:r>
            <a:endParaRPr sz="1500" b="1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5345382" y="3281363"/>
            <a:ext cx="335547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若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a² + b² = c²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，则三角形为直角三角形</a:t>
            </a:r>
            <a:endParaRPr lang="zh-CN" altLang="en-US" sz="135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8"/>
            </p:custDataLst>
          </p:nvPr>
        </p:nvSpPr>
        <p:spPr>
          <a:xfrm>
            <a:off x="4811395" y="36239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500" t="-8333" r="-2500" b="-8333"/>
          <a:stretch>
            <a:fillRect/>
          </a:stretch>
        </p:blipFill>
        <p:spPr>
          <a:xfrm>
            <a:off x="4921250" y="3733800"/>
            <a:ext cx="200025" cy="20002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2"/>
            </p:custDataLst>
          </p:nvPr>
        </p:nvSpPr>
        <p:spPr>
          <a:xfrm>
            <a:off x="5345382" y="3624263"/>
            <a:ext cx="377197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互逆命题</a:t>
            </a:r>
            <a:endParaRPr sz="1500" b="1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5345382" y="3914775"/>
            <a:ext cx="4114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题设与结论互换；原命题成立，逆命题不一定成立</a:t>
            </a:r>
            <a:endParaRPr sz="135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A0A"/>
                </a:solidFill>
                <a:latin typeface="汉仪正圆-75W" panose="00020600040101010101" charset="-122"/>
                <a:ea typeface="汉仪正圆-75W" panose="00020600040101010101" charset="-122"/>
              </a:rPr>
              <a:t>逆定理的证明与判定</a:t>
            </a:r>
            <a:endParaRPr sz="3000" b="1">
              <a:solidFill>
                <a:srgbClr val="2C1A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64285"/>
            <a:ext cx="11049000" cy="762000"/>
          </a:xfrm>
          <a:custGeom>
            <a:avLst/>
            <a:gdLst>
              <a:gd name="sw" fmla="*/ 1 w 17400"/>
              <a:gd name="sh" fmla="*/ 1 h 1200"/>
              <a:gd name="mins" fmla="min sw sh"/>
              <a:gd name="dsw" fmla="+- 0 sw mins"/>
              <a:gd name="dsh" fmla="+- 0 sh mins"/>
              <a:gd name="p0x0" fmla="*/ 120 w 17400"/>
              <a:gd name="p0y0" fmla="*/ 0 h 1200"/>
              <a:gd name="p0x1" fmla="*/ 17280 w 17400"/>
              <a:gd name="p0y1" fmla="*/ 0 h 1200"/>
              <a:gd name="p0x2" fmla="*/ 17346 w 17400"/>
              <a:gd name="p0y2" fmla="*/ 0 h 1200"/>
              <a:gd name="p0x3" fmla="*/ 17400 w 17400"/>
              <a:gd name="p0y3" fmla="*/ 53 h 1200"/>
              <a:gd name="p0x4" fmla="*/ 17400 w 17400"/>
              <a:gd name="p0y4" fmla="*/ 120 h 1200"/>
              <a:gd name="p0x5" fmla="*/ 17400 w 17400"/>
              <a:gd name="p0y5" fmla="*/ 1080 h 1200"/>
              <a:gd name="p0x6" fmla="*/ 17400 w 17400"/>
              <a:gd name="p0y6" fmla="*/ 1146 h 1200"/>
              <a:gd name="p0x7" fmla="*/ 17346 w 17400"/>
              <a:gd name="p0y7" fmla="*/ 1200 h 1200"/>
              <a:gd name="p0x8" fmla="*/ 17280 w 17400"/>
              <a:gd name="p0y8" fmla="*/ 1200 h 1200"/>
              <a:gd name="p0x9" fmla="*/ 120 w 17400"/>
              <a:gd name="p0y9" fmla="*/ 1200 h 1200"/>
              <a:gd name="p0x10" fmla="*/ 53 w 17400"/>
              <a:gd name="p0y10" fmla="*/ 1200 h 1200"/>
              <a:gd name="p0x11" fmla="*/ 0 w 17400"/>
              <a:gd name="p0y11" fmla="*/ 1146 h 1200"/>
              <a:gd name="p0x12" fmla="*/ 0 w 17400"/>
              <a:gd name="p0y12" fmla="*/ 1080 h 1200"/>
              <a:gd name="p0x13" fmla="*/ 0 w 17400"/>
              <a:gd name="p0y13" fmla="*/ 120 h 1200"/>
              <a:gd name="p0x14" fmla="*/ 0 w 17400"/>
              <a:gd name="p0y14" fmla="*/ 53 h 1200"/>
              <a:gd name="p0x15" fmla="*/ 53 w 17400"/>
              <a:gd name="p0y15" fmla="*/ 0 h 1200"/>
              <a:gd name="p0x16" fmla="*/ 120 w 17400"/>
              <a:gd name="p0y16" fmla="*/ 0 h 12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AF37"/>
          </a:solidFill>
          <a:ln>
            <a:noFill/>
          </a:ln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33112"/>
            <a:ext cx="42672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逻辑证明是数学确定性的</a:t>
            </a:r>
            <a:r>
              <a:rPr sz="24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基石</a:t>
            </a:r>
            <a:endParaRPr sz="2400" b="1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571500" y="2414270"/>
            <a:ext cx="3556000" cy="2359660"/>
            <a:chOff x="900" y="3802"/>
            <a:chExt cx="5600" cy="3716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7" name="任意多边形 6"/>
            <p:cNvSpPr/>
            <p:nvPr>
              <p:custDataLst>
                <p:tags r:id="rId4"/>
              </p:custDataLst>
            </p:nvPr>
          </p:nvSpPr>
          <p:spPr>
            <a:xfrm>
              <a:off x="900" y="3802"/>
              <a:ext cx="5600" cy="3716"/>
            </a:xfrm>
            <a:custGeom>
              <a:avLst/>
              <a:gdLst>
                <a:gd name="sw" fmla="*/ 1 w 5600"/>
                <a:gd name="sh" fmla="*/ 1 h 3715"/>
                <a:gd name="mins" fmla="min sw sh"/>
                <a:gd name="dsw" fmla="+- 0 sw mins"/>
                <a:gd name="dsh" fmla="+- 0 sh mins"/>
                <a:gd name="p0x0" fmla="*/ 120 w 5600"/>
                <a:gd name="p0y0" fmla="*/ 0 h 3715"/>
                <a:gd name="p0x1" fmla="*/ 5480 w 5600"/>
                <a:gd name="p0y1" fmla="*/ 0 h 3715"/>
                <a:gd name="p0x2" fmla="*/ 5546 w 5600"/>
                <a:gd name="p0y2" fmla="*/ 0 h 3715"/>
                <a:gd name="p0x3" fmla="*/ 5600 w 5600"/>
                <a:gd name="p0y3" fmla="*/ 53 h 3715"/>
                <a:gd name="p0x4" fmla="*/ 5600 w 5600"/>
                <a:gd name="p0y4" fmla="*/ 120 h 3715"/>
                <a:gd name="p0x5" fmla="*/ 5600 w 5600"/>
                <a:gd name="p0y5" fmla="*/ 3595 h 3715"/>
                <a:gd name="p0x6" fmla="*/ 5600 w 5600"/>
                <a:gd name="p0y6" fmla="*/ 3661 h 3715"/>
                <a:gd name="p0x7" fmla="*/ 5546 w 5600"/>
                <a:gd name="p0y7" fmla="*/ 3715 h 3715"/>
                <a:gd name="p0x8" fmla="*/ 5480 w 5600"/>
                <a:gd name="p0y8" fmla="*/ 3715 h 3715"/>
                <a:gd name="p0x9" fmla="*/ 120 w 5600"/>
                <a:gd name="p0y9" fmla="*/ 3715 h 3715"/>
                <a:gd name="p0x10" fmla="*/ 53 w 5600"/>
                <a:gd name="p0y10" fmla="*/ 3715 h 3715"/>
                <a:gd name="p0x11" fmla="*/ 0 w 5600"/>
                <a:gd name="p0y11" fmla="*/ 3661 h 3715"/>
                <a:gd name="p0x12" fmla="*/ 0 w 5600"/>
                <a:gd name="p0y12" fmla="*/ 3595 h 3715"/>
                <a:gd name="p0x13" fmla="*/ 0 w 5600"/>
                <a:gd name="p0y13" fmla="*/ 120 h 3715"/>
                <a:gd name="p0x14" fmla="*/ 0 w 5600"/>
                <a:gd name="p0y14" fmla="*/ 53 h 3715"/>
                <a:gd name="p0x15" fmla="*/ 53 w 5600"/>
                <a:gd name="p0y15" fmla="*/ 0 h 3715"/>
                <a:gd name="p0x16" fmla="*/ 120 w 5600"/>
                <a:gd name="p0y16" fmla="*/ 0 h 37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5"/>
              </p:custDataLst>
            </p:nvPr>
          </p:nvSpPr>
          <p:spPr>
            <a:xfrm>
              <a:off x="916" y="3802"/>
              <a:ext cx="5567" cy="75"/>
            </a:xfrm>
            <a:custGeom>
              <a:avLst/>
              <a:gdLst>
                <a:gd name="sw" fmla="*/ 1 w 5567"/>
                <a:gd name="sh" fmla="*/ 1 h 75"/>
                <a:gd name="mins" fmla="min sw sh"/>
                <a:gd name="dsw" fmla="+- 0 sw mins"/>
                <a:gd name="dsh" fmla="+- 0 sh mins"/>
                <a:gd name="p0x0" fmla="*/ 103 w 5567"/>
                <a:gd name="p0y0" fmla="*/ 0 h 75"/>
                <a:gd name="p0x1" fmla="*/ 5463 w 5567"/>
                <a:gd name="p0y1" fmla="*/ 0 h 75"/>
                <a:gd name="p0x2" fmla="*/ 5508 w 5567"/>
                <a:gd name="p0y2" fmla="*/ 0 h 75"/>
                <a:gd name="p0x3" fmla="*/ 5547 w 5567"/>
                <a:gd name="p0y3" fmla="*/ 24 h 75"/>
                <a:gd name="p0x4" fmla="*/ 5567 w 5567"/>
                <a:gd name="p0y4" fmla="*/ 59 h 75"/>
                <a:gd name="p0x5" fmla="*/ 5554 w 5567"/>
                <a:gd name="p0y5" fmla="*/ 75 h 75"/>
                <a:gd name="p0x6" fmla="*/ 5554 w 5567"/>
                <a:gd name="p0y6" fmla="*/ 74 h 75"/>
                <a:gd name="p0x7" fmla="*/ 5536 w 5567"/>
                <a:gd name="p0y7" fmla="*/ 48 h 75"/>
                <a:gd name="p0x8" fmla="*/ 5502 w 5567"/>
                <a:gd name="p0y8" fmla="*/ 30 h 75"/>
                <a:gd name="p0x9" fmla="*/ 5463 w 5567"/>
                <a:gd name="p0y9" fmla="*/ 30 h 75"/>
                <a:gd name="p0x10" fmla="*/ 103 w 5567"/>
                <a:gd name="p0y10" fmla="*/ 30 h 75"/>
                <a:gd name="p0x11" fmla="*/ 65 w 5567"/>
                <a:gd name="p0y11" fmla="*/ 30 h 75"/>
                <a:gd name="p0x12" fmla="*/ 31 w 5567"/>
                <a:gd name="p0y12" fmla="*/ 48 h 75"/>
                <a:gd name="p0x13" fmla="*/ 12 w 5567"/>
                <a:gd name="p0y13" fmla="*/ 74 h 75"/>
                <a:gd name="p0x14" fmla="*/ 0 w 5567"/>
                <a:gd name="p0y14" fmla="*/ 60 h 75"/>
                <a:gd name="p0x15" fmla="*/ 0 w 5567"/>
                <a:gd name="p0y15" fmla="*/ 59 h 75"/>
                <a:gd name="p0x16" fmla="*/ 20 w 5567"/>
                <a:gd name="p0y16" fmla="*/ 24 h 75"/>
                <a:gd name="p0x17" fmla="*/ 59 w 5567"/>
                <a:gd name="p0y17" fmla="*/ 0 h 75"/>
                <a:gd name="p0x18" fmla="*/ 103 w 5567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6454" y="3862"/>
              <a:ext cx="46" cy="3620"/>
            </a:xfrm>
            <a:custGeom>
              <a:avLst/>
              <a:gdLst>
                <a:gd name="sw" fmla="*/ 1 w 45"/>
                <a:gd name="sh" fmla="*/ 1 h 3620"/>
                <a:gd name="mins" fmla="min sw sh"/>
                <a:gd name="dsw" fmla="+- 0 sw mins"/>
                <a:gd name="dsh" fmla="+- 0 sh mins"/>
                <a:gd name="p0x0" fmla="*/ 45 w 45"/>
                <a:gd name="p0y0" fmla="*/ 60 h 3620"/>
                <a:gd name="p0x1" fmla="*/ 45 w 45"/>
                <a:gd name="p0y1" fmla="*/ 3535 h 3620"/>
                <a:gd name="p0x2" fmla="*/ 45 w 45"/>
                <a:gd name="p0y2" fmla="*/ 3568 h 3620"/>
                <a:gd name="p0x3" fmla="*/ 32 w 45"/>
                <a:gd name="p0y3" fmla="*/ 3598 h 3620"/>
                <a:gd name="p0x4" fmla="*/ 10 w 45"/>
                <a:gd name="p0y4" fmla="*/ 3620 h 3620"/>
                <a:gd name="p0x5" fmla="*/ 0 w 45"/>
                <a:gd name="p0y5" fmla="*/ 3609 h 3620"/>
                <a:gd name="p0x6" fmla="*/ 19 w 45"/>
                <a:gd name="p0y6" fmla="*/ 3590 h 3620"/>
                <a:gd name="p0x7" fmla="*/ 30 w 45"/>
                <a:gd name="p0y7" fmla="*/ 3564 h 3620"/>
                <a:gd name="p0x8" fmla="*/ 30 w 45"/>
                <a:gd name="p0y8" fmla="*/ 3535 h 3620"/>
                <a:gd name="p0x9" fmla="*/ 30 w 45"/>
                <a:gd name="p0y9" fmla="*/ 60 h 3620"/>
                <a:gd name="p0x10" fmla="*/ 30 w 45"/>
                <a:gd name="p0y10" fmla="*/ 43 h 3620"/>
                <a:gd name="p0x11" fmla="*/ 25 w 45"/>
                <a:gd name="p0y11" fmla="*/ 28 h 3620"/>
                <a:gd name="p0x12" fmla="*/ 16 w 45"/>
                <a:gd name="p0y12" fmla="*/ 15 h 3620"/>
                <a:gd name="p0x13" fmla="*/ 29 w 45"/>
                <a:gd name="p0y13" fmla="*/ 0 h 3620"/>
                <a:gd name="p0x14" fmla="*/ 29 w 45"/>
                <a:gd name="p0y14" fmla="*/ 0 h 3620"/>
                <a:gd name="p0x15" fmla="*/ 39 w 45"/>
                <a:gd name="p0y15" fmla="*/ 17 h 3620"/>
                <a:gd name="p0x16" fmla="*/ 45 w 45"/>
                <a:gd name="p0y16" fmla="*/ 38 h 3620"/>
                <a:gd name="p0x17" fmla="*/ 45 w 45"/>
                <a:gd name="p0y17" fmla="*/ 60 h 36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7"/>
              </p:custDataLst>
            </p:nvPr>
          </p:nvSpPr>
          <p:spPr>
            <a:xfrm>
              <a:off x="935" y="7472"/>
              <a:ext cx="5529" cy="46"/>
            </a:xfrm>
            <a:custGeom>
              <a:avLst/>
              <a:gdLst>
                <a:gd name="sw" fmla="*/ 1 w 5529"/>
                <a:gd name="sh" fmla="*/ 1 h 45"/>
                <a:gd name="mins" fmla="min sw sh"/>
                <a:gd name="dsw" fmla="+- 0 sw mins"/>
                <a:gd name="dsh" fmla="+- 0 sh mins"/>
                <a:gd name="p0x0" fmla="*/ 5444 w 5529"/>
                <a:gd name="p0y0" fmla="*/ 45 h 45"/>
                <a:gd name="p0x1" fmla="*/ 84 w 5529"/>
                <a:gd name="p0y1" fmla="*/ 45 h 45"/>
                <a:gd name="p0x2" fmla="*/ 51 w 5529"/>
                <a:gd name="p0y2" fmla="*/ 45 h 45"/>
                <a:gd name="p0x3" fmla="*/ 21 w 5529"/>
                <a:gd name="p0y3" fmla="*/ 32 h 45"/>
                <a:gd name="p0x4" fmla="*/ 0 w 5529"/>
                <a:gd name="p0y4" fmla="*/ 10 h 45"/>
                <a:gd name="p0x5" fmla="*/ 10 w 5529"/>
                <a:gd name="p0y5" fmla="*/ 0 h 45"/>
                <a:gd name="p0x6" fmla="*/ 10 w 5529"/>
                <a:gd name="p0y6" fmla="*/ 0 h 45"/>
                <a:gd name="p0x7" fmla="*/ 29 w 5529"/>
                <a:gd name="p0y7" fmla="*/ 19 h 45"/>
                <a:gd name="p0x8" fmla="*/ 55 w 5529"/>
                <a:gd name="p0y8" fmla="*/ 30 h 45"/>
                <a:gd name="p0x9" fmla="*/ 84 w 5529"/>
                <a:gd name="p0y9" fmla="*/ 30 h 45"/>
                <a:gd name="p0x10" fmla="*/ 5444 w 5529"/>
                <a:gd name="p0y10" fmla="*/ 30 h 45"/>
                <a:gd name="p0x11" fmla="*/ 5473 w 5529"/>
                <a:gd name="p0y11" fmla="*/ 30 h 45"/>
                <a:gd name="p0x12" fmla="*/ 5500 w 5529"/>
                <a:gd name="p0y12" fmla="*/ 19 h 45"/>
                <a:gd name="p0x13" fmla="*/ 5519 w 5529"/>
                <a:gd name="p0y13" fmla="*/ 0 h 45"/>
                <a:gd name="p0x14" fmla="*/ 5529 w 5529"/>
                <a:gd name="p0y14" fmla="*/ 10 h 45"/>
                <a:gd name="p0x15" fmla="*/ 5508 w 5529"/>
                <a:gd name="p0y15" fmla="*/ 32 h 45"/>
                <a:gd name="p0x16" fmla="*/ 5478 w 5529"/>
                <a:gd name="p0y16" fmla="*/ 45 h 45"/>
                <a:gd name="p0x17" fmla="*/ 5444 w 5529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8"/>
              </p:custDataLst>
            </p:nvPr>
          </p:nvSpPr>
          <p:spPr>
            <a:xfrm>
              <a:off x="900" y="3862"/>
              <a:ext cx="45" cy="3620"/>
            </a:xfrm>
            <a:custGeom>
              <a:avLst/>
              <a:gdLst>
                <a:gd name="sw" fmla="*/ 1 w 45"/>
                <a:gd name="sh" fmla="*/ 1 h 3620"/>
                <a:gd name="mins" fmla="min sw sh"/>
                <a:gd name="dsw" fmla="+- 0 sw mins"/>
                <a:gd name="dsh" fmla="+- 0 sh mins"/>
                <a:gd name="p0x0" fmla="*/ 0 w 45"/>
                <a:gd name="p0y0" fmla="*/ 3535 h 3620"/>
                <a:gd name="p0x1" fmla="*/ 0 w 45"/>
                <a:gd name="p0y1" fmla="*/ 60 h 3620"/>
                <a:gd name="p0x2" fmla="*/ 0 w 45"/>
                <a:gd name="p0y2" fmla="*/ 38 h 3620"/>
                <a:gd name="p0x3" fmla="*/ 5 w 45"/>
                <a:gd name="p0y3" fmla="*/ 17 h 3620"/>
                <a:gd name="p0x4" fmla="*/ 16 w 45"/>
                <a:gd name="p0y4" fmla="*/ 0 h 3620"/>
                <a:gd name="p0x5" fmla="*/ 29 w 45"/>
                <a:gd name="p0y5" fmla="*/ 15 h 3620"/>
                <a:gd name="p0x6" fmla="*/ 29 w 45"/>
                <a:gd name="p0y6" fmla="*/ 15 h 3620"/>
                <a:gd name="p0x7" fmla="*/ 20 w 45"/>
                <a:gd name="p0y7" fmla="*/ 28 h 3620"/>
                <a:gd name="p0x8" fmla="*/ 15 w 45"/>
                <a:gd name="p0y8" fmla="*/ 43 h 3620"/>
                <a:gd name="p0x9" fmla="*/ 15 w 45"/>
                <a:gd name="p0y9" fmla="*/ 60 h 3620"/>
                <a:gd name="p0x10" fmla="*/ 15 w 45"/>
                <a:gd name="p0y10" fmla="*/ 3535 h 3620"/>
                <a:gd name="p0x11" fmla="*/ 15 w 45"/>
                <a:gd name="p0y11" fmla="*/ 3564 h 3620"/>
                <a:gd name="p0x12" fmla="*/ 26 w 45"/>
                <a:gd name="p0y12" fmla="*/ 3590 h 3620"/>
                <a:gd name="p0x13" fmla="*/ 45 w 45"/>
                <a:gd name="p0y13" fmla="*/ 3609 h 3620"/>
                <a:gd name="p0x14" fmla="*/ 35 w 45"/>
                <a:gd name="p0y14" fmla="*/ 3620 h 3620"/>
                <a:gd name="p0x15" fmla="*/ 35 w 45"/>
                <a:gd name="p0y15" fmla="*/ 3620 h 3620"/>
                <a:gd name="p0x16" fmla="*/ 13 w 45"/>
                <a:gd name="p0y16" fmla="*/ 3598 h 3620"/>
                <a:gd name="p0x17" fmla="*/ 0 w 45"/>
                <a:gd name="p0y17" fmla="*/ 3568 h 3620"/>
                <a:gd name="p0x18" fmla="*/ 0 w 45"/>
                <a:gd name="p0y18" fmla="*/ 3535 h 36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771525" y="2635177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证明思路</a:t>
            </a:r>
            <a:endParaRPr sz="2100" b="1" spc="42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771525" y="30988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771525" y="3098800"/>
            <a:ext cx="342900" cy="342900"/>
          </a:xfrm>
          <a:prstGeom prst="rect">
            <a:avLst/>
          </a:pr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771525" y="3081899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65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1228725" y="3137145"/>
            <a:ext cx="280556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已知△</a:t>
            </a:r>
            <a:r>
              <a:rPr lang="en-US" altLang="zh-CN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ABC</a:t>
            </a:r>
            <a:r>
              <a:rPr lang="zh-CN" altLang="en-US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三边满足</a:t>
            </a:r>
            <a:r>
              <a:rPr lang="en-US" altLang="zh-CN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a²+b²=c²</a:t>
            </a:r>
            <a:endParaRPr lang="en-US" altLang="zh-CN" sz="1500" b="1" spc="3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4"/>
            </p:custDataLst>
          </p:nvPr>
        </p:nvSpPr>
        <p:spPr>
          <a:xfrm>
            <a:off x="771525" y="35464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771525" y="3546475"/>
            <a:ext cx="342900" cy="342900"/>
          </a:xfrm>
          <a:prstGeom prst="rect">
            <a:avLst/>
          </a:pr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771525" y="3529574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65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1228725" y="3465757"/>
            <a:ext cx="2698775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构造</a:t>
            </a:r>
            <a:r>
              <a:rPr lang="en-US" altLang="zh-CN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Rt</a:t>
            </a:r>
            <a:r>
              <a:rPr lang="zh-CN" altLang="en-US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A'B'C'</a:t>
            </a:r>
            <a:r>
              <a:rPr lang="zh-CN" altLang="en-US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直角边为</a:t>
            </a:r>
            <a:r>
              <a:rPr lang="en-US" altLang="zh-CN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</a:t>
            </a:r>
            <a:r>
              <a:rPr lang="zh-CN" altLang="en-US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和</a:t>
            </a:r>
            <a:r>
              <a:rPr lang="en-US" altLang="zh-CN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b,</a:t>
            </a:r>
            <a:r>
              <a:rPr lang="zh-CN" altLang="en-US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斜边</a:t>
            </a:r>
            <a:r>
              <a:rPr lang="en-US" altLang="zh-CN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=c</a:t>
            </a:r>
            <a:endParaRPr lang="en-US" altLang="zh-CN" sz="1500" b="1" spc="3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8"/>
            </p:custDataLst>
          </p:nvPr>
        </p:nvSpPr>
        <p:spPr>
          <a:xfrm>
            <a:off x="771525" y="40608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>
            <p:custDataLst>
              <p:tags r:id="rId19"/>
            </p:custDataLst>
          </p:nvPr>
        </p:nvSpPr>
        <p:spPr>
          <a:xfrm>
            <a:off x="771525" y="4060825"/>
            <a:ext cx="342900" cy="342900"/>
          </a:xfrm>
          <a:prstGeom prst="rect">
            <a:avLst/>
          </a:pr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771525" y="4043924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165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1228725" y="3980107"/>
            <a:ext cx="2698775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证得△</a:t>
            </a:r>
            <a:r>
              <a:rPr lang="en-US" altLang="zh-CN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ABC≌</a:t>
            </a:r>
            <a:r>
              <a:rPr lang="zh-CN" altLang="en-US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A'B'C',∠C=90</a:t>
            </a:r>
            <a:r>
              <a:rPr lang="zh-CN" altLang="en-US" sz="1500" b="1" spc="3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°</a:t>
            </a:r>
            <a:endParaRPr lang="zh-CN" altLang="en-US" sz="1500" b="1" spc="3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4318000" y="2414270"/>
            <a:ext cx="3556000" cy="2359660"/>
            <a:chOff x="6800" y="3802"/>
            <a:chExt cx="5600" cy="3716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27" name="任意多边形 26"/>
            <p:cNvSpPr/>
            <p:nvPr>
              <p:custDataLst>
                <p:tags r:id="rId22"/>
              </p:custDataLst>
            </p:nvPr>
          </p:nvSpPr>
          <p:spPr>
            <a:xfrm>
              <a:off x="6800" y="3802"/>
              <a:ext cx="5600" cy="3716"/>
            </a:xfrm>
            <a:custGeom>
              <a:avLst/>
              <a:gdLst>
                <a:gd name="sw" fmla="*/ 1 w 5600"/>
                <a:gd name="sh" fmla="*/ 1 h 3715"/>
                <a:gd name="mins" fmla="min sw sh"/>
                <a:gd name="dsw" fmla="+- 0 sw mins"/>
                <a:gd name="dsh" fmla="+- 0 sh mins"/>
                <a:gd name="p0x0" fmla="*/ 120 w 5600"/>
                <a:gd name="p0y0" fmla="*/ 0 h 3715"/>
                <a:gd name="p0x1" fmla="*/ 5480 w 5600"/>
                <a:gd name="p0y1" fmla="*/ 0 h 3715"/>
                <a:gd name="p0x2" fmla="*/ 5546 w 5600"/>
                <a:gd name="p0y2" fmla="*/ 0 h 3715"/>
                <a:gd name="p0x3" fmla="*/ 5600 w 5600"/>
                <a:gd name="p0y3" fmla="*/ 53 h 3715"/>
                <a:gd name="p0x4" fmla="*/ 5600 w 5600"/>
                <a:gd name="p0y4" fmla="*/ 120 h 3715"/>
                <a:gd name="p0x5" fmla="*/ 5600 w 5600"/>
                <a:gd name="p0y5" fmla="*/ 3595 h 3715"/>
                <a:gd name="p0x6" fmla="*/ 5600 w 5600"/>
                <a:gd name="p0y6" fmla="*/ 3661 h 3715"/>
                <a:gd name="p0x7" fmla="*/ 5546 w 5600"/>
                <a:gd name="p0y7" fmla="*/ 3715 h 3715"/>
                <a:gd name="p0x8" fmla="*/ 5480 w 5600"/>
                <a:gd name="p0y8" fmla="*/ 3715 h 3715"/>
                <a:gd name="p0x9" fmla="*/ 120 w 5600"/>
                <a:gd name="p0y9" fmla="*/ 3715 h 3715"/>
                <a:gd name="p0x10" fmla="*/ 53 w 5600"/>
                <a:gd name="p0y10" fmla="*/ 3715 h 3715"/>
                <a:gd name="p0x11" fmla="*/ 0 w 5600"/>
                <a:gd name="p0y11" fmla="*/ 3661 h 3715"/>
                <a:gd name="p0x12" fmla="*/ 0 w 5600"/>
                <a:gd name="p0y12" fmla="*/ 3595 h 3715"/>
                <a:gd name="p0x13" fmla="*/ 0 w 5600"/>
                <a:gd name="p0y13" fmla="*/ 120 h 3715"/>
                <a:gd name="p0x14" fmla="*/ 0 w 5600"/>
                <a:gd name="p0y14" fmla="*/ 53 h 3715"/>
                <a:gd name="p0x15" fmla="*/ 53 w 5600"/>
                <a:gd name="p0y15" fmla="*/ 0 h 3715"/>
                <a:gd name="p0x16" fmla="*/ 120 w 5600"/>
                <a:gd name="p0y16" fmla="*/ 0 h 37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3"/>
              </p:custDataLst>
            </p:nvPr>
          </p:nvSpPr>
          <p:spPr>
            <a:xfrm>
              <a:off x="6816" y="3802"/>
              <a:ext cx="5568" cy="75"/>
            </a:xfrm>
            <a:custGeom>
              <a:avLst/>
              <a:gdLst>
                <a:gd name="sw" fmla="*/ 1 w 5567"/>
                <a:gd name="sh" fmla="*/ 1 h 75"/>
                <a:gd name="mins" fmla="min sw sh"/>
                <a:gd name="dsw" fmla="+- 0 sw mins"/>
                <a:gd name="dsh" fmla="+- 0 sh mins"/>
                <a:gd name="p0x0" fmla="*/ 103 w 5567"/>
                <a:gd name="p0y0" fmla="*/ 0 h 75"/>
                <a:gd name="p0x1" fmla="*/ 5463 w 5567"/>
                <a:gd name="p0y1" fmla="*/ 0 h 75"/>
                <a:gd name="p0x2" fmla="*/ 5508 w 5567"/>
                <a:gd name="p0y2" fmla="*/ 0 h 75"/>
                <a:gd name="p0x3" fmla="*/ 5547 w 5567"/>
                <a:gd name="p0y3" fmla="*/ 24 h 75"/>
                <a:gd name="p0x4" fmla="*/ 5567 w 5567"/>
                <a:gd name="p0y4" fmla="*/ 59 h 75"/>
                <a:gd name="p0x5" fmla="*/ 5554 w 5567"/>
                <a:gd name="p0y5" fmla="*/ 75 h 75"/>
                <a:gd name="p0x6" fmla="*/ 5554 w 5567"/>
                <a:gd name="p0y6" fmla="*/ 74 h 75"/>
                <a:gd name="p0x7" fmla="*/ 5536 w 5567"/>
                <a:gd name="p0y7" fmla="*/ 48 h 75"/>
                <a:gd name="p0x8" fmla="*/ 5502 w 5567"/>
                <a:gd name="p0y8" fmla="*/ 30 h 75"/>
                <a:gd name="p0x9" fmla="*/ 5463 w 5567"/>
                <a:gd name="p0y9" fmla="*/ 30 h 75"/>
                <a:gd name="p0x10" fmla="*/ 103 w 5567"/>
                <a:gd name="p0y10" fmla="*/ 30 h 75"/>
                <a:gd name="p0x11" fmla="*/ 65 w 5567"/>
                <a:gd name="p0y11" fmla="*/ 30 h 75"/>
                <a:gd name="p0x12" fmla="*/ 31 w 5567"/>
                <a:gd name="p0y12" fmla="*/ 48 h 75"/>
                <a:gd name="p0x13" fmla="*/ 12 w 5567"/>
                <a:gd name="p0y13" fmla="*/ 74 h 75"/>
                <a:gd name="p0x14" fmla="*/ 0 w 5567"/>
                <a:gd name="p0y14" fmla="*/ 60 h 75"/>
                <a:gd name="p0x15" fmla="*/ 0 w 5567"/>
                <a:gd name="p0y15" fmla="*/ 59 h 75"/>
                <a:gd name="p0x16" fmla="*/ 20 w 5567"/>
                <a:gd name="p0y16" fmla="*/ 24 h 75"/>
                <a:gd name="p0x17" fmla="*/ 59 w 5567"/>
                <a:gd name="p0y17" fmla="*/ 0 h 75"/>
                <a:gd name="p0x18" fmla="*/ 103 w 5567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24"/>
              </p:custDataLst>
            </p:nvPr>
          </p:nvSpPr>
          <p:spPr>
            <a:xfrm>
              <a:off x="12354" y="3862"/>
              <a:ext cx="46" cy="3620"/>
            </a:xfrm>
            <a:custGeom>
              <a:avLst/>
              <a:gdLst>
                <a:gd name="sw" fmla="*/ 1 w 45"/>
                <a:gd name="sh" fmla="*/ 1 h 3620"/>
                <a:gd name="mins" fmla="min sw sh"/>
                <a:gd name="dsw" fmla="+- 0 sw mins"/>
                <a:gd name="dsh" fmla="+- 0 sh mins"/>
                <a:gd name="p0x0" fmla="*/ 45 w 45"/>
                <a:gd name="p0y0" fmla="*/ 60 h 3620"/>
                <a:gd name="p0x1" fmla="*/ 45 w 45"/>
                <a:gd name="p0y1" fmla="*/ 3535 h 3620"/>
                <a:gd name="p0x2" fmla="*/ 45 w 45"/>
                <a:gd name="p0y2" fmla="*/ 3568 h 3620"/>
                <a:gd name="p0x3" fmla="*/ 32 w 45"/>
                <a:gd name="p0y3" fmla="*/ 3598 h 3620"/>
                <a:gd name="p0x4" fmla="*/ 10 w 45"/>
                <a:gd name="p0y4" fmla="*/ 3620 h 3620"/>
                <a:gd name="p0x5" fmla="*/ 0 w 45"/>
                <a:gd name="p0y5" fmla="*/ 3609 h 3620"/>
                <a:gd name="p0x6" fmla="*/ 19 w 45"/>
                <a:gd name="p0y6" fmla="*/ 3590 h 3620"/>
                <a:gd name="p0x7" fmla="*/ 30 w 45"/>
                <a:gd name="p0y7" fmla="*/ 3564 h 3620"/>
                <a:gd name="p0x8" fmla="*/ 30 w 45"/>
                <a:gd name="p0y8" fmla="*/ 3535 h 3620"/>
                <a:gd name="p0x9" fmla="*/ 30 w 45"/>
                <a:gd name="p0y9" fmla="*/ 60 h 3620"/>
                <a:gd name="p0x10" fmla="*/ 30 w 45"/>
                <a:gd name="p0y10" fmla="*/ 43 h 3620"/>
                <a:gd name="p0x11" fmla="*/ 25 w 45"/>
                <a:gd name="p0y11" fmla="*/ 28 h 3620"/>
                <a:gd name="p0x12" fmla="*/ 16 w 45"/>
                <a:gd name="p0y12" fmla="*/ 15 h 3620"/>
                <a:gd name="p0x13" fmla="*/ 29 w 45"/>
                <a:gd name="p0y13" fmla="*/ 0 h 3620"/>
                <a:gd name="p0x14" fmla="*/ 29 w 45"/>
                <a:gd name="p0y14" fmla="*/ 0 h 3620"/>
                <a:gd name="p0x15" fmla="*/ 39 w 45"/>
                <a:gd name="p0y15" fmla="*/ 17 h 3620"/>
                <a:gd name="p0x16" fmla="*/ 45 w 45"/>
                <a:gd name="p0y16" fmla="*/ 38 h 3620"/>
                <a:gd name="p0x17" fmla="*/ 45 w 45"/>
                <a:gd name="p0y17" fmla="*/ 60 h 36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25"/>
              </p:custDataLst>
            </p:nvPr>
          </p:nvSpPr>
          <p:spPr>
            <a:xfrm>
              <a:off x="6835" y="7472"/>
              <a:ext cx="5529" cy="46"/>
            </a:xfrm>
            <a:custGeom>
              <a:avLst/>
              <a:gdLst>
                <a:gd name="sw" fmla="*/ 1 w 5529"/>
                <a:gd name="sh" fmla="*/ 1 h 45"/>
                <a:gd name="mins" fmla="min sw sh"/>
                <a:gd name="dsw" fmla="+- 0 sw mins"/>
                <a:gd name="dsh" fmla="+- 0 sh mins"/>
                <a:gd name="p0x0" fmla="*/ 5444 w 5529"/>
                <a:gd name="p0y0" fmla="*/ 45 h 45"/>
                <a:gd name="p0x1" fmla="*/ 84 w 5529"/>
                <a:gd name="p0y1" fmla="*/ 45 h 45"/>
                <a:gd name="p0x2" fmla="*/ 51 w 5529"/>
                <a:gd name="p0y2" fmla="*/ 45 h 45"/>
                <a:gd name="p0x3" fmla="*/ 21 w 5529"/>
                <a:gd name="p0y3" fmla="*/ 32 h 45"/>
                <a:gd name="p0x4" fmla="*/ 0 w 5529"/>
                <a:gd name="p0y4" fmla="*/ 10 h 45"/>
                <a:gd name="p0x5" fmla="*/ 10 w 5529"/>
                <a:gd name="p0y5" fmla="*/ 0 h 45"/>
                <a:gd name="p0x6" fmla="*/ 29 w 5529"/>
                <a:gd name="p0y6" fmla="*/ 19 h 45"/>
                <a:gd name="p0x7" fmla="*/ 55 w 5529"/>
                <a:gd name="p0y7" fmla="*/ 30 h 45"/>
                <a:gd name="p0x8" fmla="*/ 84 w 5529"/>
                <a:gd name="p0y8" fmla="*/ 30 h 45"/>
                <a:gd name="p0x9" fmla="*/ 5444 w 5529"/>
                <a:gd name="p0y9" fmla="*/ 30 h 45"/>
                <a:gd name="p0x10" fmla="*/ 5473 w 5529"/>
                <a:gd name="p0y10" fmla="*/ 30 h 45"/>
                <a:gd name="p0x11" fmla="*/ 5500 w 5529"/>
                <a:gd name="p0y11" fmla="*/ 19 h 45"/>
                <a:gd name="p0x12" fmla="*/ 5519 w 5529"/>
                <a:gd name="p0y12" fmla="*/ 0 h 45"/>
                <a:gd name="p0x13" fmla="*/ 5529 w 5529"/>
                <a:gd name="p0y13" fmla="*/ 10 h 45"/>
                <a:gd name="p0x14" fmla="*/ 5508 w 5529"/>
                <a:gd name="p0y14" fmla="*/ 32 h 45"/>
                <a:gd name="p0x15" fmla="*/ 5478 w 5529"/>
                <a:gd name="p0y15" fmla="*/ 45 h 45"/>
                <a:gd name="p0x16" fmla="*/ 5444 w 5529"/>
                <a:gd name="p0y16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>
              <p:custDataLst>
                <p:tags r:id="rId26"/>
              </p:custDataLst>
            </p:nvPr>
          </p:nvSpPr>
          <p:spPr>
            <a:xfrm>
              <a:off x="6800" y="3862"/>
              <a:ext cx="45" cy="3620"/>
            </a:xfrm>
            <a:custGeom>
              <a:avLst/>
              <a:gdLst>
                <a:gd name="sw" fmla="*/ 1 w 45"/>
                <a:gd name="sh" fmla="*/ 1 h 3620"/>
                <a:gd name="mins" fmla="min sw sh"/>
                <a:gd name="dsw" fmla="+- 0 sw mins"/>
                <a:gd name="dsh" fmla="+- 0 sh mins"/>
                <a:gd name="p0x0" fmla="*/ 0 w 45"/>
                <a:gd name="p0y0" fmla="*/ 3535 h 3620"/>
                <a:gd name="p0x1" fmla="*/ 0 w 45"/>
                <a:gd name="p0y1" fmla="*/ 60 h 3620"/>
                <a:gd name="p0x2" fmla="*/ 0 w 45"/>
                <a:gd name="p0y2" fmla="*/ 38 h 3620"/>
                <a:gd name="p0x3" fmla="*/ 5 w 45"/>
                <a:gd name="p0y3" fmla="*/ 17 h 3620"/>
                <a:gd name="p0x4" fmla="*/ 16 w 45"/>
                <a:gd name="p0y4" fmla="*/ 0 h 3620"/>
                <a:gd name="p0x5" fmla="*/ 29 w 45"/>
                <a:gd name="p0y5" fmla="*/ 15 h 3620"/>
                <a:gd name="p0x6" fmla="*/ 29 w 45"/>
                <a:gd name="p0y6" fmla="*/ 15 h 3620"/>
                <a:gd name="p0x7" fmla="*/ 20 w 45"/>
                <a:gd name="p0y7" fmla="*/ 28 h 3620"/>
                <a:gd name="p0x8" fmla="*/ 15 w 45"/>
                <a:gd name="p0y8" fmla="*/ 43 h 3620"/>
                <a:gd name="p0x9" fmla="*/ 15 w 45"/>
                <a:gd name="p0y9" fmla="*/ 60 h 3620"/>
                <a:gd name="p0x10" fmla="*/ 15 w 45"/>
                <a:gd name="p0y10" fmla="*/ 3535 h 3620"/>
                <a:gd name="p0x11" fmla="*/ 15 w 45"/>
                <a:gd name="p0y11" fmla="*/ 3564 h 3620"/>
                <a:gd name="p0x12" fmla="*/ 26 w 45"/>
                <a:gd name="p0y12" fmla="*/ 3590 h 3620"/>
                <a:gd name="p0x13" fmla="*/ 45 w 45"/>
                <a:gd name="p0y13" fmla="*/ 3609 h 3620"/>
                <a:gd name="p0x14" fmla="*/ 35 w 45"/>
                <a:gd name="p0y14" fmla="*/ 3620 h 3620"/>
                <a:gd name="p0x15" fmla="*/ 13 w 45"/>
                <a:gd name="p0y15" fmla="*/ 3598 h 3620"/>
                <a:gd name="p0x16" fmla="*/ 0 w 45"/>
                <a:gd name="p0y16" fmla="*/ 3568 h 3620"/>
                <a:gd name="p0x17" fmla="*/ 0 w 45"/>
                <a:gd name="p0y17" fmla="*/ 3535 h 36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4518051" y="2635177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判定方法</a:t>
            </a:r>
            <a:endParaRPr sz="2100" b="1" spc="42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28"/>
            </p:custDataLst>
          </p:nvPr>
        </p:nvSpPr>
        <p:spPr>
          <a:xfrm>
            <a:off x="5238750" y="3085233"/>
            <a:ext cx="17145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两条较小边的平方和</a:t>
            </a:r>
            <a:endParaRPr sz="135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29"/>
            </p:custDataLst>
          </p:nvPr>
        </p:nvSpPr>
        <p:spPr>
          <a:xfrm>
            <a:off x="5879459" y="3463852"/>
            <a:ext cx="43316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=</a:t>
            </a:r>
            <a:endParaRPr sz="21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0"/>
            </p:custDataLst>
          </p:nvPr>
        </p:nvSpPr>
        <p:spPr>
          <a:xfrm>
            <a:off x="5495925" y="3980583"/>
            <a:ext cx="12002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最大边的平方</a:t>
            </a:r>
            <a:endParaRPr sz="135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8064500" y="2414270"/>
            <a:ext cx="3556000" cy="2359660"/>
            <a:chOff x="12700" y="3802"/>
            <a:chExt cx="5600" cy="3716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38" name="任意多边形 37"/>
            <p:cNvSpPr/>
            <p:nvPr>
              <p:custDataLst>
                <p:tags r:id="rId31"/>
              </p:custDataLst>
            </p:nvPr>
          </p:nvSpPr>
          <p:spPr>
            <a:xfrm>
              <a:off x="12700" y="3802"/>
              <a:ext cx="5600" cy="3716"/>
            </a:xfrm>
            <a:custGeom>
              <a:avLst/>
              <a:gdLst>
                <a:gd name="sw" fmla="*/ 1 w 5600"/>
                <a:gd name="sh" fmla="*/ 1 h 3715"/>
                <a:gd name="mins" fmla="min sw sh"/>
                <a:gd name="dsw" fmla="+- 0 sw mins"/>
                <a:gd name="dsh" fmla="+- 0 sh mins"/>
                <a:gd name="p0x0" fmla="*/ 120 w 5600"/>
                <a:gd name="p0y0" fmla="*/ 0 h 3715"/>
                <a:gd name="p0x1" fmla="*/ 5480 w 5600"/>
                <a:gd name="p0y1" fmla="*/ 0 h 3715"/>
                <a:gd name="p0x2" fmla="*/ 5546 w 5600"/>
                <a:gd name="p0y2" fmla="*/ 0 h 3715"/>
                <a:gd name="p0x3" fmla="*/ 5600 w 5600"/>
                <a:gd name="p0y3" fmla="*/ 53 h 3715"/>
                <a:gd name="p0x4" fmla="*/ 5600 w 5600"/>
                <a:gd name="p0y4" fmla="*/ 120 h 3715"/>
                <a:gd name="p0x5" fmla="*/ 5600 w 5600"/>
                <a:gd name="p0y5" fmla="*/ 3595 h 3715"/>
                <a:gd name="p0x6" fmla="*/ 5600 w 5600"/>
                <a:gd name="p0y6" fmla="*/ 3661 h 3715"/>
                <a:gd name="p0x7" fmla="*/ 5546 w 5600"/>
                <a:gd name="p0y7" fmla="*/ 3715 h 3715"/>
                <a:gd name="p0x8" fmla="*/ 5480 w 5600"/>
                <a:gd name="p0y8" fmla="*/ 3715 h 3715"/>
                <a:gd name="p0x9" fmla="*/ 120 w 5600"/>
                <a:gd name="p0y9" fmla="*/ 3715 h 3715"/>
                <a:gd name="p0x10" fmla="*/ 53 w 5600"/>
                <a:gd name="p0y10" fmla="*/ 3715 h 3715"/>
                <a:gd name="p0x11" fmla="*/ 0 w 5600"/>
                <a:gd name="p0y11" fmla="*/ 3661 h 3715"/>
                <a:gd name="p0x12" fmla="*/ 0 w 5600"/>
                <a:gd name="p0y12" fmla="*/ 3595 h 3715"/>
                <a:gd name="p0x13" fmla="*/ 0 w 5600"/>
                <a:gd name="p0y13" fmla="*/ 120 h 3715"/>
                <a:gd name="p0x14" fmla="*/ 0 w 5600"/>
                <a:gd name="p0y14" fmla="*/ 53 h 3715"/>
                <a:gd name="p0x15" fmla="*/ 53 w 5600"/>
                <a:gd name="p0y15" fmla="*/ 0 h 3715"/>
                <a:gd name="p0x16" fmla="*/ 120 w 5600"/>
                <a:gd name="p0y16" fmla="*/ 0 h 37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32"/>
              </p:custDataLst>
            </p:nvPr>
          </p:nvSpPr>
          <p:spPr>
            <a:xfrm>
              <a:off x="12716" y="3802"/>
              <a:ext cx="5568" cy="75"/>
            </a:xfrm>
            <a:custGeom>
              <a:avLst/>
              <a:gdLst>
                <a:gd name="sw" fmla="*/ 1 w 5567"/>
                <a:gd name="sh" fmla="*/ 1 h 75"/>
                <a:gd name="mins" fmla="min sw sh"/>
                <a:gd name="dsw" fmla="+- 0 sw mins"/>
                <a:gd name="dsh" fmla="+- 0 sh mins"/>
                <a:gd name="p0x0" fmla="*/ 103 w 5567"/>
                <a:gd name="p0y0" fmla="*/ 0 h 75"/>
                <a:gd name="p0x1" fmla="*/ 5463 w 5567"/>
                <a:gd name="p0y1" fmla="*/ 0 h 75"/>
                <a:gd name="p0x2" fmla="*/ 5508 w 5567"/>
                <a:gd name="p0y2" fmla="*/ 0 h 75"/>
                <a:gd name="p0x3" fmla="*/ 5547 w 5567"/>
                <a:gd name="p0y3" fmla="*/ 24 h 75"/>
                <a:gd name="p0x4" fmla="*/ 5567 w 5567"/>
                <a:gd name="p0y4" fmla="*/ 59 h 75"/>
                <a:gd name="p0x5" fmla="*/ 5554 w 5567"/>
                <a:gd name="p0y5" fmla="*/ 75 h 75"/>
                <a:gd name="p0x6" fmla="*/ 5554 w 5567"/>
                <a:gd name="p0y6" fmla="*/ 74 h 75"/>
                <a:gd name="p0x7" fmla="*/ 5536 w 5567"/>
                <a:gd name="p0y7" fmla="*/ 48 h 75"/>
                <a:gd name="p0x8" fmla="*/ 5502 w 5567"/>
                <a:gd name="p0y8" fmla="*/ 30 h 75"/>
                <a:gd name="p0x9" fmla="*/ 5463 w 5567"/>
                <a:gd name="p0y9" fmla="*/ 30 h 75"/>
                <a:gd name="p0x10" fmla="*/ 103 w 5567"/>
                <a:gd name="p0y10" fmla="*/ 30 h 75"/>
                <a:gd name="p0x11" fmla="*/ 65 w 5567"/>
                <a:gd name="p0y11" fmla="*/ 30 h 75"/>
                <a:gd name="p0x12" fmla="*/ 31 w 5567"/>
                <a:gd name="p0y12" fmla="*/ 48 h 75"/>
                <a:gd name="p0x13" fmla="*/ 12 w 5567"/>
                <a:gd name="p0y13" fmla="*/ 74 h 75"/>
                <a:gd name="p0x14" fmla="*/ 0 w 5567"/>
                <a:gd name="p0y14" fmla="*/ 60 h 75"/>
                <a:gd name="p0x15" fmla="*/ 0 w 5567"/>
                <a:gd name="p0y15" fmla="*/ 59 h 75"/>
                <a:gd name="p0x16" fmla="*/ 20 w 5567"/>
                <a:gd name="p0y16" fmla="*/ 24 h 75"/>
                <a:gd name="p0x17" fmla="*/ 59 w 5567"/>
                <a:gd name="p0y17" fmla="*/ 0 h 75"/>
                <a:gd name="p0x18" fmla="*/ 103 w 5567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>
              <p:custDataLst>
                <p:tags r:id="rId33"/>
              </p:custDataLst>
            </p:nvPr>
          </p:nvSpPr>
          <p:spPr>
            <a:xfrm>
              <a:off x="18254" y="3862"/>
              <a:ext cx="46" cy="3620"/>
            </a:xfrm>
            <a:custGeom>
              <a:avLst/>
              <a:gdLst>
                <a:gd name="sw" fmla="*/ 1 w 45"/>
                <a:gd name="sh" fmla="*/ 1 h 3620"/>
                <a:gd name="mins" fmla="min sw sh"/>
                <a:gd name="dsw" fmla="+- 0 sw mins"/>
                <a:gd name="dsh" fmla="+- 0 sh mins"/>
                <a:gd name="p0x0" fmla="*/ 45 w 45"/>
                <a:gd name="p0y0" fmla="*/ 60 h 3620"/>
                <a:gd name="p0x1" fmla="*/ 45 w 45"/>
                <a:gd name="p0y1" fmla="*/ 3535 h 3620"/>
                <a:gd name="p0x2" fmla="*/ 45 w 45"/>
                <a:gd name="p0y2" fmla="*/ 3568 h 3620"/>
                <a:gd name="p0x3" fmla="*/ 32 w 45"/>
                <a:gd name="p0y3" fmla="*/ 3598 h 3620"/>
                <a:gd name="p0x4" fmla="*/ 10 w 45"/>
                <a:gd name="p0y4" fmla="*/ 3620 h 3620"/>
                <a:gd name="p0x5" fmla="*/ 0 w 45"/>
                <a:gd name="p0y5" fmla="*/ 3609 h 3620"/>
                <a:gd name="p0x6" fmla="*/ 19 w 45"/>
                <a:gd name="p0y6" fmla="*/ 3590 h 3620"/>
                <a:gd name="p0x7" fmla="*/ 30 w 45"/>
                <a:gd name="p0y7" fmla="*/ 3564 h 3620"/>
                <a:gd name="p0x8" fmla="*/ 30 w 45"/>
                <a:gd name="p0y8" fmla="*/ 3535 h 3620"/>
                <a:gd name="p0x9" fmla="*/ 30 w 45"/>
                <a:gd name="p0y9" fmla="*/ 60 h 3620"/>
                <a:gd name="p0x10" fmla="*/ 30 w 45"/>
                <a:gd name="p0y10" fmla="*/ 43 h 3620"/>
                <a:gd name="p0x11" fmla="*/ 25 w 45"/>
                <a:gd name="p0y11" fmla="*/ 28 h 3620"/>
                <a:gd name="p0x12" fmla="*/ 16 w 45"/>
                <a:gd name="p0y12" fmla="*/ 15 h 3620"/>
                <a:gd name="p0x13" fmla="*/ 29 w 45"/>
                <a:gd name="p0y13" fmla="*/ 0 h 3620"/>
                <a:gd name="p0x14" fmla="*/ 29 w 45"/>
                <a:gd name="p0y14" fmla="*/ 0 h 3620"/>
                <a:gd name="p0x15" fmla="*/ 39 w 45"/>
                <a:gd name="p0y15" fmla="*/ 17 h 3620"/>
                <a:gd name="p0x16" fmla="*/ 45 w 45"/>
                <a:gd name="p0y16" fmla="*/ 38 h 3620"/>
                <a:gd name="p0x17" fmla="*/ 45 w 45"/>
                <a:gd name="p0y17" fmla="*/ 60 h 36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34"/>
              </p:custDataLst>
            </p:nvPr>
          </p:nvSpPr>
          <p:spPr>
            <a:xfrm>
              <a:off x="12735" y="7472"/>
              <a:ext cx="5529" cy="46"/>
            </a:xfrm>
            <a:custGeom>
              <a:avLst/>
              <a:gdLst>
                <a:gd name="sw" fmla="*/ 1 w 5529"/>
                <a:gd name="sh" fmla="*/ 1 h 45"/>
                <a:gd name="mins" fmla="min sw sh"/>
                <a:gd name="dsw" fmla="+- 0 sw mins"/>
                <a:gd name="dsh" fmla="+- 0 sh mins"/>
                <a:gd name="p0x0" fmla="*/ 5444 w 5529"/>
                <a:gd name="p0y0" fmla="*/ 45 h 45"/>
                <a:gd name="p0x1" fmla="*/ 84 w 5529"/>
                <a:gd name="p0y1" fmla="*/ 45 h 45"/>
                <a:gd name="p0x2" fmla="*/ 51 w 5529"/>
                <a:gd name="p0y2" fmla="*/ 45 h 45"/>
                <a:gd name="p0x3" fmla="*/ 21 w 5529"/>
                <a:gd name="p0y3" fmla="*/ 32 h 45"/>
                <a:gd name="p0x4" fmla="*/ 0 w 5529"/>
                <a:gd name="p0y4" fmla="*/ 10 h 45"/>
                <a:gd name="p0x5" fmla="*/ 10 w 5529"/>
                <a:gd name="p0y5" fmla="*/ 0 h 45"/>
                <a:gd name="p0x6" fmla="*/ 29 w 5529"/>
                <a:gd name="p0y6" fmla="*/ 19 h 45"/>
                <a:gd name="p0x7" fmla="*/ 55 w 5529"/>
                <a:gd name="p0y7" fmla="*/ 30 h 45"/>
                <a:gd name="p0x8" fmla="*/ 84 w 5529"/>
                <a:gd name="p0y8" fmla="*/ 30 h 45"/>
                <a:gd name="p0x9" fmla="*/ 5444 w 5529"/>
                <a:gd name="p0y9" fmla="*/ 30 h 45"/>
                <a:gd name="p0x10" fmla="*/ 5473 w 5529"/>
                <a:gd name="p0y10" fmla="*/ 30 h 45"/>
                <a:gd name="p0x11" fmla="*/ 5500 w 5529"/>
                <a:gd name="p0y11" fmla="*/ 19 h 45"/>
                <a:gd name="p0x12" fmla="*/ 5519 w 5529"/>
                <a:gd name="p0y12" fmla="*/ 0 h 45"/>
                <a:gd name="p0x13" fmla="*/ 5529 w 5529"/>
                <a:gd name="p0y13" fmla="*/ 10 h 45"/>
                <a:gd name="p0x14" fmla="*/ 5508 w 5529"/>
                <a:gd name="p0y14" fmla="*/ 32 h 45"/>
                <a:gd name="p0x15" fmla="*/ 5478 w 5529"/>
                <a:gd name="p0y15" fmla="*/ 45 h 45"/>
                <a:gd name="p0x16" fmla="*/ 5444 w 5529"/>
                <a:gd name="p0y16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35"/>
              </p:custDataLst>
            </p:nvPr>
          </p:nvSpPr>
          <p:spPr>
            <a:xfrm>
              <a:off x="12700" y="3862"/>
              <a:ext cx="45" cy="3620"/>
            </a:xfrm>
            <a:custGeom>
              <a:avLst/>
              <a:gdLst>
                <a:gd name="sw" fmla="*/ 1 w 45"/>
                <a:gd name="sh" fmla="*/ 1 h 3620"/>
                <a:gd name="mins" fmla="min sw sh"/>
                <a:gd name="dsw" fmla="+- 0 sw mins"/>
                <a:gd name="dsh" fmla="+- 0 sh mins"/>
                <a:gd name="p0x0" fmla="*/ 0 w 45"/>
                <a:gd name="p0y0" fmla="*/ 3535 h 3620"/>
                <a:gd name="p0x1" fmla="*/ 0 w 45"/>
                <a:gd name="p0y1" fmla="*/ 60 h 3620"/>
                <a:gd name="p0x2" fmla="*/ 0 w 45"/>
                <a:gd name="p0y2" fmla="*/ 38 h 3620"/>
                <a:gd name="p0x3" fmla="*/ 5 w 45"/>
                <a:gd name="p0y3" fmla="*/ 17 h 3620"/>
                <a:gd name="p0x4" fmla="*/ 16 w 45"/>
                <a:gd name="p0y4" fmla="*/ 0 h 3620"/>
                <a:gd name="p0x5" fmla="*/ 29 w 45"/>
                <a:gd name="p0y5" fmla="*/ 15 h 3620"/>
                <a:gd name="p0x6" fmla="*/ 29 w 45"/>
                <a:gd name="p0y6" fmla="*/ 15 h 3620"/>
                <a:gd name="p0x7" fmla="*/ 20 w 45"/>
                <a:gd name="p0y7" fmla="*/ 28 h 3620"/>
                <a:gd name="p0x8" fmla="*/ 15 w 45"/>
                <a:gd name="p0y8" fmla="*/ 43 h 3620"/>
                <a:gd name="p0x9" fmla="*/ 15 w 45"/>
                <a:gd name="p0y9" fmla="*/ 60 h 3620"/>
                <a:gd name="p0x10" fmla="*/ 15 w 45"/>
                <a:gd name="p0y10" fmla="*/ 3535 h 3620"/>
                <a:gd name="p0x11" fmla="*/ 15 w 45"/>
                <a:gd name="p0y11" fmla="*/ 3564 h 3620"/>
                <a:gd name="p0x12" fmla="*/ 26 w 45"/>
                <a:gd name="p0y12" fmla="*/ 3590 h 3620"/>
                <a:gd name="p0x13" fmla="*/ 45 w 45"/>
                <a:gd name="p0y13" fmla="*/ 3609 h 3620"/>
                <a:gd name="p0x14" fmla="*/ 35 w 45"/>
                <a:gd name="p0y14" fmla="*/ 3620 h 3620"/>
                <a:gd name="p0x15" fmla="*/ 13 w 45"/>
                <a:gd name="p0y15" fmla="*/ 3598 h 3620"/>
                <a:gd name="p0x16" fmla="*/ 0 w 45"/>
                <a:gd name="p0y16" fmla="*/ 3568 h 3620"/>
                <a:gd name="p0x17" fmla="*/ 0 w 45"/>
                <a:gd name="p0y17" fmla="*/ 3535 h 36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4" name="文本框 43"/>
          <p:cNvSpPr txBox="1"/>
          <p:nvPr>
            <p:custDataLst>
              <p:tags r:id="rId36"/>
            </p:custDataLst>
          </p:nvPr>
        </p:nvSpPr>
        <p:spPr>
          <a:xfrm>
            <a:off x="8264576" y="2608164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例题验证</a:t>
            </a:r>
            <a:endParaRPr sz="2100" b="1" spc="42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37"/>
            </p:custDataLst>
          </p:nvPr>
        </p:nvSpPr>
        <p:spPr>
          <a:xfrm>
            <a:off x="8264525" y="3071495"/>
            <a:ext cx="1539875" cy="1502410"/>
          </a:xfrm>
          <a:custGeom>
            <a:avLst/>
            <a:gdLst>
              <a:gd name="sw" fmla="*/ 1 w 2424"/>
              <a:gd name="sh" fmla="*/ 1 h 2365"/>
              <a:gd name="mins" fmla="min sw sh"/>
              <a:gd name="dsw" fmla="+- 0 sw mins"/>
              <a:gd name="dsh" fmla="+- 0 sh mins"/>
              <a:gd name="p0x0" fmla="*/ 120 w 2424"/>
              <a:gd name="p0y0" fmla="*/ 0 h 2365"/>
              <a:gd name="p0x1" fmla="*/ 2304 w 2424"/>
              <a:gd name="p0y1" fmla="*/ 0 h 2365"/>
              <a:gd name="p0x2" fmla="*/ 2371 w 2424"/>
              <a:gd name="p0y2" fmla="*/ 0 h 2365"/>
              <a:gd name="p0x3" fmla="*/ 2424 w 2424"/>
              <a:gd name="p0y3" fmla="*/ 53 h 2365"/>
              <a:gd name="p0x4" fmla="*/ 2424 w 2424"/>
              <a:gd name="p0y4" fmla="*/ 120 h 2365"/>
              <a:gd name="p0x5" fmla="*/ 2424 w 2424"/>
              <a:gd name="p0y5" fmla="*/ 2245 h 2365"/>
              <a:gd name="p0x6" fmla="*/ 2424 w 2424"/>
              <a:gd name="p0y6" fmla="*/ 2311 h 2365"/>
              <a:gd name="p0x7" fmla="*/ 2371 w 2424"/>
              <a:gd name="p0y7" fmla="*/ 2365 h 2365"/>
              <a:gd name="p0x8" fmla="*/ 2304 w 2424"/>
              <a:gd name="p0y8" fmla="*/ 2365 h 2365"/>
              <a:gd name="p0x9" fmla="*/ 120 w 2424"/>
              <a:gd name="p0y9" fmla="*/ 2365 h 2365"/>
              <a:gd name="p0x10" fmla="*/ 53 w 2424"/>
              <a:gd name="p0y10" fmla="*/ 2365 h 2365"/>
              <a:gd name="p0x11" fmla="*/ 0 w 2424"/>
              <a:gd name="p0y11" fmla="*/ 2311 h 2365"/>
              <a:gd name="p0x12" fmla="*/ 0 w 2424"/>
              <a:gd name="p0y12" fmla="*/ 2245 h 2365"/>
              <a:gd name="p0x13" fmla="*/ 0 w 2424"/>
              <a:gd name="p0y13" fmla="*/ 120 h 2365"/>
              <a:gd name="p0x14" fmla="*/ 0 w 2424"/>
              <a:gd name="p0y14" fmla="*/ 53 h 2365"/>
              <a:gd name="p0x15" fmla="*/ 53 w 2424"/>
              <a:gd name="p0y15" fmla="*/ 0 h 2365"/>
              <a:gd name="p0x16" fmla="*/ 120 w 2424"/>
              <a:gd name="p0y16" fmla="*/ 0 h 23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8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6" name="图片 45" descr="120936c5-8ca7-11f1-af70-3aadebc67006"/>
          <p:cNvPicPr/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33" t="-352" r="33" b="352"/>
          <a:stretch>
            <a:fillRect/>
          </a:stretch>
        </p:blipFill>
        <p:spPr>
          <a:xfrm>
            <a:off x="8378825" y="3195320"/>
            <a:ext cx="152400" cy="152400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41"/>
            </p:custDataLst>
          </p:nvPr>
        </p:nvSpPr>
        <p:spPr>
          <a:xfrm>
            <a:off x="8569376" y="3186331"/>
            <a:ext cx="112075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1A3A18"/>
                </a:solidFill>
                <a:latin typeface="汉仪正圆-45W" panose="00020600040101010101" charset="-122"/>
                <a:ea typeface="汉仪正圆-45W" panose="00020600040101010101" charset="-122"/>
              </a:rPr>
              <a:t>直角三角形</a:t>
            </a:r>
            <a:endParaRPr sz="1200" b="1">
              <a:solidFill>
                <a:srgbClr val="1A3A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42"/>
            </p:custDataLst>
          </p:nvPr>
        </p:nvSpPr>
        <p:spPr>
          <a:xfrm>
            <a:off x="8378876" y="3416360"/>
            <a:ext cx="131125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1A3A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边长</a:t>
            </a:r>
            <a:r>
              <a:rPr lang="en-US" altLang="zh-CN" sz="1050">
                <a:solidFill>
                  <a:srgbClr val="1A3A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15</a:t>
            </a:r>
            <a:r>
              <a:rPr lang="zh-CN" altLang="en-US" sz="1050">
                <a:solidFill>
                  <a:srgbClr val="1A3A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050">
                <a:solidFill>
                  <a:srgbClr val="1A3A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altLang="en-US" sz="1050">
                <a:solidFill>
                  <a:srgbClr val="1A3A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050">
                <a:solidFill>
                  <a:srgbClr val="1A3A1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17</a:t>
            </a:r>
            <a:endParaRPr lang="en-US" altLang="zh-CN" sz="1050">
              <a:solidFill>
                <a:srgbClr val="1A3A1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43"/>
            </p:custDataLst>
          </p:nvPr>
        </p:nvSpPr>
        <p:spPr>
          <a:xfrm>
            <a:off x="8378876" y="3583048"/>
            <a:ext cx="1311249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1A3A18"/>
                </a:solidFill>
                <a:latin typeface="汉仪正圆-45W" panose="00020600040101010101" charset="-122"/>
                <a:ea typeface="汉仪正圆-45W" panose="00020600040101010101" charset="-122"/>
              </a:rPr>
              <a:t>15²+8²=</a:t>
            </a:r>
            <a:r>
              <a:rPr sz="1050" b="1">
                <a:solidFill>
                  <a:srgbClr val="1A3A18"/>
                </a:solidFill>
                <a:latin typeface="汉仪正圆-45W" panose="00020600040101010101" charset="-122"/>
                <a:ea typeface="汉仪正圆-45W" panose="00020600040101010101" charset="-122"/>
              </a:rPr>
              <a:t>289</a:t>
            </a:r>
            <a:r>
              <a:rPr sz="1050">
                <a:solidFill>
                  <a:srgbClr val="1A3A18"/>
                </a:solidFill>
                <a:latin typeface="汉仪正圆-45W" panose="00020600040101010101" charset="-122"/>
                <a:ea typeface="汉仪正圆-45W" panose="00020600040101010101" charset="-122"/>
              </a:rPr>
              <a:t>=17²</a:t>
            </a:r>
            <a:endParaRPr sz="1050">
              <a:solidFill>
                <a:srgbClr val="1A3A1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1" name="任意多边形 50"/>
          <p:cNvSpPr/>
          <p:nvPr>
            <p:custDataLst>
              <p:tags r:id="rId44"/>
            </p:custDataLst>
          </p:nvPr>
        </p:nvSpPr>
        <p:spPr>
          <a:xfrm>
            <a:off x="9880600" y="3071495"/>
            <a:ext cx="1539875" cy="1502410"/>
          </a:xfrm>
          <a:custGeom>
            <a:avLst/>
            <a:gdLst>
              <a:gd name="sw" fmla="*/ 1 w 2425"/>
              <a:gd name="sh" fmla="*/ 1 h 2365"/>
              <a:gd name="mins" fmla="min sw sh"/>
              <a:gd name="dsw" fmla="+- 0 sw mins"/>
              <a:gd name="dsh" fmla="+- 0 sh mins"/>
              <a:gd name="p0x0" fmla="*/ 120 w 2425"/>
              <a:gd name="p0y0" fmla="*/ 0 h 2365"/>
              <a:gd name="p0x1" fmla="*/ 2305 w 2425"/>
              <a:gd name="p0y1" fmla="*/ 0 h 2365"/>
              <a:gd name="p0x2" fmla="*/ 2371 w 2425"/>
              <a:gd name="p0y2" fmla="*/ 0 h 2365"/>
              <a:gd name="p0x3" fmla="*/ 2425 w 2425"/>
              <a:gd name="p0y3" fmla="*/ 53 h 2365"/>
              <a:gd name="p0x4" fmla="*/ 2425 w 2425"/>
              <a:gd name="p0y4" fmla="*/ 120 h 2365"/>
              <a:gd name="p0x5" fmla="*/ 2425 w 2425"/>
              <a:gd name="p0y5" fmla="*/ 2245 h 2365"/>
              <a:gd name="p0x6" fmla="*/ 2425 w 2425"/>
              <a:gd name="p0y6" fmla="*/ 2311 h 2365"/>
              <a:gd name="p0x7" fmla="*/ 2371 w 2425"/>
              <a:gd name="p0y7" fmla="*/ 2365 h 2365"/>
              <a:gd name="p0x8" fmla="*/ 2305 w 2425"/>
              <a:gd name="p0y8" fmla="*/ 2365 h 2365"/>
              <a:gd name="p0x9" fmla="*/ 120 w 2425"/>
              <a:gd name="p0y9" fmla="*/ 2365 h 2365"/>
              <a:gd name="p0x10" fmla="*/ 53 w 2425"/>
              <a:gd name="p0y10" fmla="*/ 2365 h 2365"/>
              <a:gd name="p0x11" fmla="*/ 0 w 2425"/>
              <a:gd name="p0y11" fmla="*/ 2311 h 2365"/>
              <a:gd name="p0x12" fmla="*/ 0 w 2425"/>
              <a:gd name="p0y12" fmla="*/ 2245 h 2365"/>
              <a:gd name="p0x13" fmla="*/ 0 w 2425"/>
              <a:gd name="p0y13" fmla="*/ 120 h 2365"/>
              <a:gd name="p0x14" fmla="*/ 0 w 2425"/>
              <a:gd name="p0y14" fmla="*/ 53 h 2365"/>
              <a:gd name="p0x15" fmla="*/ 53 w 2425"/>
              <a:gd name="p0y15" fmla="*/ 0 h 2365"/>
              <a:gd name="p0x16" fmla="*/ 120 w 2425"/>
              <a:gd name="p0y16" fmla="*/ 0 h 23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D8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2" name="图片 51" descr="12093769-8ca7-11f1-af70-3aadebc67006"/>
          <p:cNvPicPr/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16" t="-352" r="16" b="352"/>
          <a:stretch>
            <a:fillRect/>
          </a:stretch>
        </p:blipFill>
        <p:spPr>
          <a:xfrm>
            <a:off x="9994900" y="3195320"/>
            <a:ext cx="152400" cy="152400"/>
          </a:xfrm>
          <a:prstGeom prst="rect">
            <a:avLst/>
          </a:prstGeom>
        </p:spPr>
      </p:pic>
      <p:sp>
        <p:nvSpPr>
          <p:cNvPr id="54" name="文本框 53"/>
          <p:cNvSpPr txBox="1"/>
          <p:nvPr>
            <p:custDataLst>
              <p:tags r:id="rId48"/>
            </p:custDataLst>
          </p:nvPr>
        </p:nvSpPr>
        <p:spPr>
          <a:xfrm>
            <a:off x="10185426" y="3186331"/>
            <a:ext cx="112082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4A1A1A"/>
                </a:solidFill>
                <a:latin typeface="汉仪正圆-45W" panose="00020600040101010101" charset="-122"/>
                <a:ea typeface="汉仪正圆-45W" panose="00020600040101010101" charset="-122"/>
              </a:rPr>
              <a:t>非直角三角形</a:t>
            </a:r>
            <a:endParaRPr sz="1200" b="1">
              <a:solidFill>
                <a:srgbClr val="4A1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49"/>
            </p:custDataLst>
          </p:nvPr>
        </p:nvSpPr>
        <p:spPr>
          <a:xfrm>
            <a:off x="9994926" y="3416360"/>
            <a:ext cx="131132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4A1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边长</a:t>
            </a:r>
            <a:r>
              <a:rPr lang="en-US" altLang="zh-CN" sz="1050">
                <a:solidFill>
                  <a:srgbClr val="4A1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13</a:t>
            </a:r>
            <a:r>
              <a:rPr lang="zh-CN" altLang="en-US" sz="1050">
                <a:solidFill>
                  <a:srgbClr val="4A1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050">
                <a:solidFill>
                  <a:srgbClr val="4A1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14</a:t>
            </a:r>
            <a:r>
              <a:rPr lang="zh-CN" altLang="en-US" sz="1050">
                <a:solidFill>
                  <a:srgbClr val="4A1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</a:t>
            </a:r>
            <a:r>
              <a:rPr lang="en-US" altLang="zh-CN" sz="1050">
                <a:solidFill>
                  <a:srgbClr val="4A1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15</a:t>
            </a:r>
            <a:endParaRPr lang="en-US" altLang="zh-CN" sz="1050">
              <a:solidFill>
                <a:srgbClr val="4A1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50"/>
            </p:custDataLst>
          </p:nvPr>
        </p:nvSpPr>
        <p:spPr>
          <a:xfrm>
            <a:off x="9994926" y="3583048"/>
            <a:ext cx="1375991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4A1A1A"/>
                </a:solidFill>
                <a:latin typeface="汉仪正圆-45W" panose="00020600040101010101" charset="-122"/>
                <a:ea typeface="汉仪正圆-45W" panose="00020600040101010101" charset="-122"/>
              </a:rPr>
              <a:t>13²+14²=</a:t>
            </a:r>
            <a:r>
              <a:rPr sz="1050" b="1">
                <a:solidFill>
                  <a:srgbClr val="4A1A1A"/>
                </a:solidFill>
                <a:latin typeface="汉仪正圆-45W" panose="00020600040101010101" charset="-122"/>
                <a:ea typeface="汉仪正圆-45W" panose="00020600040101010101" charset="-122"/>
              </a:rPr>
              <a:t>365</a:t>
            </a:r>
            <a:r>
              <a:rPr sz="1050">
                <a:solidFill>
                  <a:srgbClr val="4A1A1A"/>
                </a:solidFill>
                <a:latin typeface="汉仪正圆-45W" panose="00020600040101010101" charset="-122"/>
                <a:ea typeface="汉仪正圆-45W" panose="00020600040101010101" charset="-122"/>
              </a:rPr>
              <a:t>≠225</a:t>
            </a:r>
            <a:endParaRPr sz="1050">
              <a:solidFill>
                <a:srgbClr val="4A1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8" name="任意多边形 57"/>
          <p:cNvSpPr/>
          <p:nvPr>
            <p:custDataLst>
              <p:tags r:id="rId51"/>
            </p:custDataLst>
          </p:nvPr>
        </p:nvSpPr>
        <p:spPr>
          <a:xfrm>
            <a:off x="571500" y="5396865"/>
            <a:ext cx="11049000" cy="685800"/>
          </a:xfrm>
          <a:custGeom>
            <a:avLst/>
            <a:gdLst>
              <a:gd name="sw" fmla="*/ 1 w 17400"/>
              <a:gd name="sh" fmla="*/ 1 h 1080"/>
              <a:gd name="mins" fmla="min sw sh"/>
              <a:gd name="dsw" fmla="+- 0 sw mins"/>
              <a:gd name="dsh" fmla="+- 0 sh mins"/>
              <a:gd name="p0x0" fmla="*/ 120 w 17400"/>
              <a:gd name="p0y0" fmla="*/ 0 h 1080"/>
              <a:gd name="p0x1" fmla="*/ 17280 w 17400"/>
              <a:gd name="p0y1" fmla="*/ 0 h 1080"/>
              <a:gd name="p0x2" fmla="*/ 17346 w 17400"/>
              <a:gd name="p0y2" fmla="*/ 0 h 1080"/>
              <a:gd name="p0x3" fmla="*/ 17400 w 17400"/>
              <a:gd name="p0y3" fmla="*/ 53 h 1080"/>
              <a:gd name="p0x4" fmla="*/ 17400 w 17400"/>
              <a:gd name="p0y4" fmla="*/ 120 h 1080"/>
              <a:gd name="p0x5" fmla="*/ 17400 w 17400"/>
              <a:gd name="p0y5" fmla="*/ 960 h 1080"/>
              <a:gd name="p0x6" fmla="*/ 17400 w 17400"/>
              <a:gd name="p0y6" fmla="*/ 1026 h 1080"/>
              <a:gd name="p0x7" fmla="*/ 17346 w 17400"/>
              <a:gd name="p0y7" fmla="*/ 1080 h 1080"/>
              <a:gd name="p0x8" fmla="*/ 17280 w 17400"/>
              <a:gd name="p0y8" fmla="*/ 1080 h 1080"/>
              <a:gd name="p0x9" fmla="*/ 120 w 17400"/>
              <a:gd name="p0y9" fmla="*/ 1080 h 1080"/>
              <a:gd name="p0x10" fmla="*/ 53 w 17400"/>
              <a:gd name="p0y10" fmla="*/ 1080 h 1080"/>
              <a:gd name="p0x11" fmla="*/ 0 w 17400"/>
              <a:gd name="p0y11" fmla="*/ 1026 h 1080"/>
              <a:gd name="p0x12" fmla="*/ 0 w 17400"/>
              <a:gd name="p0y12" fmla="*/ 960 h 1080"/>
              <a:gd name="p0x13" fmla="*/ 0 w 17400"/>
              <a:gd name="p0y13" fmla="*/ 120 h 1080"/>
              <a:gd name="p0x14" fmla="*/ 0 w 17400"/>
              <a:gd name="p0y14" fmla="*/ 53 h 1080"/>
              <a:gd name="p0x15" fmla="*/ 53 w 17400"/>
              <a:gd name="p0y15" fmla="*/ 0 h 1080"/>
              <a:gd name="p0x16" fmla="*/ 120 w 17400"/>
              <a:gd name="p0y16" fmla="*/ 0 h 10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AF37"/>
          </a:solidFill>
          <a:ln>
            <a:noFill/>
          </a:ln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52"/>
            </p:custDataLst>
          </p:nvPr>
        </p:nvSpPr>
        <p:spPr>
          <a:xfrm>
            <a:off x="762000" y="5573087"/>
            <a:ext cx="1066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勾股定理的逆定理为判定直角三角形提供了便捷的</a:t>
            </a:r>
            <a:r>
              <a:rPr sz="15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代数方法</a:t>
            </a:r>
            <a:r>
              <a:rPr sz="15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，无需测量角度</a:t>
            </a:r>
            <a:endParaRPr sz="150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A0A"/>
                </a:solidFill>
                <a:latin typeface="汉仪正圆-75W" panose="00020600040101010101" charset="-122"/>
                <a:ea typeface="汉仪正圆-75W" panose="00020600040101010101" charset="-122"/>
              </a:rPr>
              <a:t>航海方向如何判定</a:t>
            </a:r>
            <a:endParaRPr sz="3000" b="1">
              <a:solidFill>
                <a:srgbClr val="2C1A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59fb8e62-8ca7-11f1-bd7c-1a8da36eb8e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344" r="344"/>
          <a:stretch>
            <a:fillRect/>
          </a:stretch>
        </p:blipFill>
        <p:spPr>
          <a:xfrm>
            <a:off x="571500" y="1104900"/>
            <a:ext cx="11049000" cy="23145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3645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3525"/>
                </a:lnTo>
                <a:cubicBezTo>
                  <a:pt x="17400" y="3591"/>
                  <a:pt x="17346" y="3645"/>
                  <a:pt x="17280" y="3645"/>
                </a:cubicBezTo>
                <a:lnTo>
                  <a:pt x="120" y="3645"/>
                </a:lnTo>
                <a:cubicBezTo>
                  <a:pt x="54" y="3645"/>
                  <a:pt x="0" y="3591"/>
                  <a:pt x="0" y="352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grpSp>
        <p:nvGrpSpPr>
          <p:cNvPr id="40" name="组合 39"/>
          <p:cNvGrpSpPr/>
          <p:nvPr/>
        </p:nvGrpSpPr>
        <p:grpSpPr>
          <a:xfrm>
            <a:off x="571500" y="3648075"/>
            <a:ext cx="3105150" cy="2828925"/>
            <a:chOff x="900" y="5745"/>
            <a:chExt cx="4890" cy="4455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7" name="任意多边形 6"/>
            <p:cNvSpPr/>
            <p:nvPr>
              <p:custDataLst>
                <p:tags r:id="rId4"/>
              </p:custDataLst>
            </p:nvPr>
          </p:nvSpPr>
          <p:spPr>
            <a:xfrm>
              <a:off x="900" y="5745"/>
              <a:ext cx="4890" cy="4455"/>
            </a:xfrm>
            <a:custGeom>
              <a:avLst/>
              <a:gdLst>
                <a:gd name="sw" fmla="*/ 1 w 4890"/>
                <a:gd name="sh" fmla="*/ 1 h 4455"/>
                <a:gd name="mins" fmla="min sw sh"/>
                <a:gd name="dsw" fmla="+- 0 sw mins"/>
                <a:gd name="dsh" fmla="+- 0 sh mins"/>
                <a:gd name="p0x0" fmla="*/ 120 w 4890"/>
                <a:gd name="p0y0" fmla="*/ 0 h 4455"/>
                <a:gd name="p0x1" fmla="*/ 4770 w 4890"/>
                <a:gd name="p0y1" fmla="*/ 0 h 4455"/>
                <a:gd name="p0x2" fmla="*/ 4836 w 4890"/>
                <a:gd name="p0y2" fmla="*/ 0 h 4455"/>
                <a:gd name="p0x3" fmla="*/ 4890 w 4890"/>
                <a:gd name="p0y3" fmla="*/ 53 h 4455"/>
                <a:gd name="p0x4" fmla="*/ 4890 w 4890"/>
                <a:gd name="p0y4" fmla="*/ 120 h 4455"/>
                <a:gd name="p0x5" fmla="*/ 4890 w 4890"/>
                <a:gd name="p0y5" fmla="*/ 4335 h 4455"/>
                <a:gd name="p0x6" fmla="*/ 4890 w 4890"/>
                <a:gd name="p0y6" fmla="*/ 4401 h 4455"/>
                <a:gd name="p0x7" fmla="*/ 4836 w 4890"/>
                <a:gd name="p0y7" fmla="*/ 4455 h 4455"/>
                <a:gd name="p0x8" fmla="*/ 4770 w 4890"/>
                <a:gd name="p0y8" fmla="*/ 4455 h 4455"/>
                <a:gd name="p0x9" fmla="*/ 120 w 4890"/>
                <a:gd name="p0y9" fmla="*/ 4455 h 4455"/>
                <a:gd name="p0x10" fmla="*/ 53 w 4890"/>
                <a:gd name="p0y10" fmla="*/ 4455 h 4455"/>
                <a:gd name="p0x11" fmla="*/ 0 w 4890"/>
                <a:gd name="p0y11" fmla="*/ 4401 h 4455"/>
                <a:gd name="p0x12" fmla="*/ 0 w 4890"/>
                <a:gd name="p0y12" fmla="*/ 4335 h 4455"/>
                <a:gd name="p0x13" fmla="*/ 0 w 4890"/>
                <a:gd name="p0y13" fmla="*/ 120 h 4455"/>
                <a:gd name="p0x14" fmla="*/ 0 w 4890"/>
                <a:gd name="p0y14" fmla="*/ 53 h 4455"/>
                <a:gd name="p0x15" fmla="*/ 53 w 4890"/>
                <a:gd name="p0y15" fmla="*/ 0 h 4455"/>
                <a:gd name="p0x16" fmla="*/ 120 w 4890"/>
                <a:gd name="p0y16" fmla="*/ 0 h 44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5"/>
              </p:custDataLst>
            </p:nvPr>
          </p:nvSpPr>
          <p:spPr>
            <a:xfrm>
              <a:off x="916" y="5745"/>
              <a:ext cx="4857" cy="75"/>
            </a:xfrm>
            <a:custGeom>
              <a:avLst/>
              <a:gdLst>
                <a:gd name="sw" fmla="*/ 1 w 4857"/>
                <a:gd name="sh" fmla="*/ 1 h 75"/>
                <a:gd name="mins" fmla="min sw sh"/>
                <a:gd name="dsw" fmla="+- 0 sw mins"/>
                <a:gd name="dsh" fmla="+- 0 sh mins"/>
                <a:gd name="p0x0" fmla="*/ 103 w 4857"/>
                <a:gd name="p0y0" fmla="*/ 0 h 75"/>
                <a:gd name="p0x1" fmla="*/ 4753 w 4857"/>
                <a:gd name="p0y1" fmla="*/ 0 h 75"/>
                <a:gd name="p0x2" fmla="*/ 4798 w 4857"/>
                <a:gd name="p0y2" fmla="*/ 0 h 75"/>
                <a:gd name="p0x3" fmla="*/ 4837 w 4857"/>
                <a:gd name="p0y3" fmla="*/ 24 h 75"/>
                <a:gd name="p0x4" fmla="*/ 4857 w 4857"/>
                <a:gd name="p0y4" fmla="*/ 59 h 75"/>
                <a:gd name="p0x5" fmla="*/ 4844 w 4857"/>
                <a:gd name="p0y5" fmla="*/ 75 h 75"/>
                <a:gd name="p0x6" fmla="*/ 4844 w 4857"/>
                <a:gd name="p0y6" fmla="*/ 74 h 75"/>
                <a:gd name="p0x7" fmla="*/ 4826 w 4857"/>
                <a:gd name="p0y7" fmla="*/ 48 h 75"/>
                <a:gd name="p0x8" fmla="*/ 4792 w 4857"/>
                <a:gd name="p0y8" fmla="*/ 30 h 75"/>
                <a:gd name="p0x9" fmla="*/ 4753 w 4857"/>
                <a:gd name="p0y9" fmla="*/ 30 h 75"/>
                <a:gd name="p0x10" fmla="*/ 103 w 4857"/>
                <a:gd name="p0y10" fmla="*/ 30 h 75"/>
                <a:gd name="p0x11" fmla="*/ 65 w 4857"/>
                <a:gd name="p0y11" fmla="*/ 30 h 75"/>
                <a:gd name="p0x12" fmla="*/ 31 w 4857"/>
                <a:gd name="p0y12" fmla="*/ 48 h 75"/>
                <a:gd name="p0x13" fmla="*/ 12 w 4857"/>
                <a:gd name="p0y13" fmla="*/ 74 h 75"/>
                <a:gd name="p0x14" fmla="*/ 0 w 4857"/>
                <a:gd name="p0y14" fmla="*/ 60 h 75"/>
                <a:gd name="p0x15" fmla="*/ 0 w 4857"/>
                <a:gd name="p0y15" fmla="*/ 59 h 75"/>
                <a:gd name="p0x16" fmla="*/ 20 w 4857"/>
                <a:gd name="p0y16" fmla="*/ 24 h 75"/>
                <a:gd name="p0x17" fmla="*/ 59 w 4857"/>
                <a:gd name="p0y17" fmla="*/ 0 h 75"/>
                <a:gd name="p0x18" fmla="*/ 103 w 4857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5744" y="5804"/>
              <a:ext cx="46" cy="4360"/>
            </a:xfrm>
            <a:custGeom>
              <a:avLst/>
              <a:gdLst>
                <a:gd name="sw" fmla="*/ 1 w 45"/>
                <a:gd name="sh" fmla="*/ 1 h 4359"/>
                <a:gd name="mins" fmla="min sw sh"/>
                <a:gd name="dsw" fmla="+- 0 sw mins"/>
                <a:gd name="dsh" fmla="+- 0 sh mins"/>
                <a:gd name="p0x0" fmla="*/ 45 w 45"/>
                <a:gd name="p0y0" fmla="*/ 60 h 4359"/>
                <a:gd name="p0x1" fmla="*/ 45 w 45"/>
                <a:gd name="p0y1" fmla="*/ 4275 h 4359"/>
                <a:gd name="p0x2" fmla="*/ 45 w 45"/>
                <a:gd name="p0y2" fmla="*/ 4308 h 4359"/>
                <a:gd name="p0x3" fmla="*/ 32 w 45"/>
                <a:gd name="p0y3" fmla="*/ 4338 h 4359"/>
                <a:gd name="p0x4" fmla="*/ 10 w 45"/>
                <a:gd name="p0y4" fmla="*/ 4359 h 4359"/>
                <a:gd name="p0x5" fmla="*/ 0 w 45"/>
                <a:gd name="p0y5" fmla="*/ 4349 h 4359"/>
                <a:gd name="p0x6" fmla="*/ 19 w 45"/>
                <a:gd name="p0y6" fmla="*/ 4330 h 4359"/>
                <a:gd name="p0x7" fmla="*/ 30 w 45"/>
                <a:gd name="p0y7" fmla="*/ 4304 h 4359"/>
                <a:gd name="p0x8" fmla="*/ 30 w 45"/>
                <a:gd name="p0y8" fmla="*/ 4275 h 4359"/>
                <a:gd name="p0x9" fmla="*/ 30 w 45"/>
                <a:gd name="p0y9" fmla="*/ 60 h 4359"/>
                <a:gd name="p0x10" fmla="*/ 30 w 45"/>
                <a:gd name="p0y10" fmla="*/ 43 h 4359"/>
                <a:gd name="p0x11" fmla="*/ 25 w 45"/>
                <a:gd name="p0y11" fmla="*/ 28 h 4359"/>
                <a:gd name="p0x12" fmla="*/ 16 w 45"/>
                <a:gd name="p0y12" fmla="*/ 15 h 4359"/>
                <a:gd name="p0x13" fmla="*/ 29 w 45"/>
                <a:gd name="p0y13" fmla="*/ 0 h 4359"/>
                <a:gd name="p0x14" fmla="*/ 29 w 45"/>
                <a:gd name="p0y14" fmla="*/ 0 h 4359"/>
                <a:gd name="p0x15" fmla="*/ 39 w 45"/>
                <a:gd name="p0y15" fmla="*/ 17 h 4359"/>
                <a:gd name="p0x16" fmla="*/ 45 w 45"/>
                <a:gd name="p0y16" fmla="*/ 38 h 4359"/>
                <a:gd name="p0x17" fmla="*/ 45 w 45"/>
                <a:gd name="p0y17" fmla="*/ 60 h 435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7"/>
              </p:custDataLst>
            </p:nvPr>
          </p:nvSpPr>
          <p:spPr>
            <a:xfrm>
              <a:off x="935" y="10154"/>
              <a:ext cx="4819" cy="46"/>
            </a:xfrm>
            <a:custGeom>
              <a:avLst/>
              <a:gdLst>
                <a:gd name="sw" fmla="*/ 1 w 4819"/>
                <a:gd name="sh" fmla="*/ 1 h 45"/>
                <a:gd name="mins" fmla="min sw sh"/>
                <a:gd name="dsw" fmla="+- 0 sw mins"/>
                <a:gd name="dsh" fmla="+- 0 sh mins"/>
                <a:gd name="p0x0" fmla="*/ 4734 w 4819"/>
                <a:gd name="p0y0" fmla="*/ 45 h 45"/>
                <a:gd name="p0x1" fmla="*/ 84 w 4819"/>
                <a:gd name="p0y1" fmla="*/ 45 h 45"/>
                <a:gd name="p0x2" fmla="*/ 51 w 4819"/>
                <a:gd name="p0y2" fmla="*/ 45 h 45"/>
                <a:gd name="p0x3" fmla="*/ 21 w 4819"/>
                <a:gd name="p0y3" fmla="*/ 32 h 45"/>
                <a:gd name="p0x4" fmla="*/ 0 w 4819"/>
                <a:gd name="p0y4" fmla="*/ 10 h 45"/>
                <a:gd name="p0x5" fmla="*/ 10 w 4819"/>
                <a:gd name="p0y5" fmla="*/ 0 h 45"/>
                <a:gd name="p0x6" fmla="*/ 10 w 4819"/>
                <a:gd name="p0y6" fmla="*/ 0 h 45"/>
                <a:gd name="p0x7" fmla="*/ 29 w 4819"/>
                <a:gd name="p0y7" fmla="*/ 19 h 45"/>
                <a:gd name="p0x8" fmla="*/ 55 w 4819"/>
                <a:gd name="p0y8" fmla="*/ 30 h 45"/>
                <a:gd name="p0x9" fmla="*/ 84 w 4819"/>
                <a:gd name="p0y9" fmla="*/ 30 h 45"/>
                <a:gd name="p0x10" fmla="*/ 4734 w 4819"/>
                <a:gd name="p0y10" fmla="*/ 30 h 45"/>
                <a:gd name="p0x11" fmla="*/ 4763 w 4819"/>
                <a:gd name="p0y11" fmla="*/ 30 h 45"/>
                <a:gd name="p0x12" fmla="*/ 4790 w 4819"/>
                <a:gd name="p0y12" fmla="*/ 19 h 45"/>
                <a:gd name="p0x13" fmla="*/ 4809 w 4819"/>
                <a:gd name="p0y13" fmla="*/ 0 h 45"/>
                <a:gd name="p0x14" fmla="*/ 4819 w 4819"/>
                <a:gd name="p0y14" fmla="*/ 10 h 45"/>
                <a:gd name="p0x15" fmla="*/ 4797 w 4819"/>
                <a:gd name="p0y15" fmla="*/ 32 h 45"/>
                <a:gd name="p0x16" fmla="*/ 4767 w 4819"/>
                <a:gd name="p0y16" fmla="*/ 45 h 45"/>
                <a:gd name="p0x17" fmla="*/ 4734 w 4819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8"/>
              </p:custDataLst>
            </p:nvPr>
          </p:nvSpPr>
          <p:spPr>
            <a:xfrm>
              <a:off x="900" y="5804"/>
              <a:ext cx="45" cy="4360"/>
            </a:xfrm>
            <a:custGeom>
              <a:avLst/>
              <a:gdLst>
                <a:gd name="sw" fmla="*/ 1 w 45"/>
                <a:gd name="sh" fmla="*/ 1 h 4359"/>
                <a:gd name="mins" fmla="min sw sh"/>
                <a:gd name="dsw" fmla="+- 0 sw mins"/>
                <a:gd name="dsh" fmla="+- 0 sh mins"/>
                <a:gd name="p0x0" fmla="*/ 0 w 45"/>
                <a:gd name="p0y0" fmla="*/ 4275 h 4359"/>
                <a:gd name="p0x1" fmla="*/ 0 w 45"/>
                <a:gd name="p0y1" fmla="*/ 60 h 4359"/>
                <a:gd name="p0x2" fmla="*/ 0 w 45"/>
                <a:gd name="p0y2" fmla="*/ 38 h 4359"/>
                <a:gd name="p0x3" fmla="*/ 5 w 45"/>
                <a:gd name="p0y3" fmla="*/ 17 h 4359"/>
                <a:gd name="p0x4" fmla="*/ 16 w 45"/>
                <a:gd name="p0y4" fmla="*/ 0 h 4359"/>
                <a:gd name="p0x5" fmla="*/ 29 w 45"/>
                <a:gd name="p0y5" fmla="*/ 15 h 4359"/>
                <a:gd name="p0x6" fmla="*/ 29 w 45"/>
                <a:gd name="p0y6" fmla="*/ 15 h 4359"/>
                <a:gd name="p0x7" fmla="*/ 20 w 45"/>
                <a:gd name="p0y7" fmla="*/ 28 h 4359"/>
                <a:gd name="p0x8" fmla="*/ 15 w 45"/>
                <a:gd name="p0y8" fmla="*/ 43 h 4359"/>
                <a:gd name="p0x9" fmla="*/ 15 w 45"/>
                <a:gd name="p0y9" fmla="*/ 60 h 4359"/>
                <a:gd name="p0x10" fmla="*/ 15 w 45"/>
                <a:gd name="p0y10" fmla="*/ 4275 h 4359"/>
                <a:gd name="p0x11" fmla="*/ 15 w 45"/>
                <a:gd name="p0y11" fmla="*/ 4304 h 4359"/>
                <a:gd name="p0x12" fmla="*/ 26 w 45"/>
                <a:gd name="p0y12" fmla="*/ 4330 h 4359"/>
                <a:gd name="p0x13" fmla="*/ 45 w 45"/>
                <a:gd name="p0y13" fmla="*/ 4349 h 4359"/>
                <a:gd name="p0x14" fmla="*/ 35 w 45"/>
                <a:gd name="p0y14" fmla="*/ 4359 h 4359"/>
                <a:gd name="p0x15" fmla="*/ 35 w 45"/>
                <a:gd name="p0y15" fmla="*/ 4359 h 4359"/>
                <a:gd name="p0x16" fmla="*/ 13 w 45"/>
                <a:gd name="p0y16" fmla="*/ 4338 h 4359"/>
                <a:gd name="p0x17" fmla="*/ 0 w 45"/>
                <a:gd name="p0y17" fmla="*/ 4308 h 4359"/>
                <a:gd name="p0x18" fmla="*/ 0 w 45"/>
                <a:gd name="p0y18" fmla="*/ 4275 h 435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1450705" y="4107237"/>
            <a:ext cx="770858" cy="4181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7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16</a:t>
            </a:r>
            <a:endParaRPr sz="27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1916763" y="4211060"/>
            <a:ext cx="1109215" cy="2771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n mile/h</a:t>
            </a:r>
            <a:endParaRPr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1312888" y="4543425"/>
            <a:ext cx="179374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远航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号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航向东北</a:t>
            </a:r>
            <a:endParaRPr lang="zh-CN" altLang="en-US" sz="135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矩形 15"/>
          <p:cNvSpPr/>
          <p:nvPr>
            <p:custDataLst>
              <p:tags r:id="rId12"/>
            </p:custDataLst>
          </p:nvPr>
        </p:nvSpPr>
        <p:spPr>
          <a:xfrm>
            <a:off x="771525" y="4886325"/>
            <a:ext cx="2705100" cy="9525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1450705" y="4989195"/>
            <a:ext cx="770858" cy="4181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7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12</a:t>
            </a:r>
            <a:endParaRPr sz="27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1916763" y="5093017"/>
            <a:ext cx="1109215" cy="2771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n mile/h</a:t>
            </a:r>
            <a:endParaRPr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1797253" y="5425383"/>
            <a:ext cx="82502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海天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号</a:t>
            </a:r>
            <a:endParaRPr lang="zh-CN" altLang="en-US" sz="135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1481880" y="5806383"/>
            <a:ext cx="128438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航行时间：</a:t>
            </a:r>
            <a:r>
              <a:rPr sz="12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1.5 h</a:t>
            </a:r>
            <a:endParaRPr sz="12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3867150" y="3648075"/>
            <a:ext cx="3556000" cy="2828925"/>
            <a:chOff x="6090" y="5745"/>
            <a:chExt cx="5600" cy="4455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21" name="任意多边形 20"/>
            <p:cNvSpPr/>
            <p:nvPr>
              <p:custDataLst>
                <p:tags r:id="rId17"/>
              </p:custDataLst>
            </p:nvPr>
          </p:nvSpPr>
          <p:spPr>
            <a:xfrm>
              <a:off x="6090" y="5745"/>
              <a:ext cx="5600" cy="4455"/>
            </a:xfrm>
            <a:custGeom>
              <a:avLst/>
              <a:gdLst>
                <a:gd name="sw" fmla="*/ 1 w 5600"/>
                <a:gd name="sh" fmla="*/ 1 h 4455"/>
                <a:gd name="mins" fmla="min sw sh"/>
                <a:gd name="dsw" fmla="+- 0 sw mins"/>
                <a:gd name="dsh" fmla="+- 0 sh mins"/>
                <a:gd name="p0x0" fmla="*/ 120 w 5600"/>
                <a:gd name="p0y0" fmla="*/ 0 h 4455"/>
                <a:gd name="p0x1" fmla="*/ 5480 w 5600"/>
                <a:gd name="p0y1" fmla="*/ 0 h 4455"/>
                <a:gd name="p0x2" fmla="*/ 5546 w 5600"/>
                <a:gd name="p0y2" fmla="*/ 0 h 4455"/>
                <a:gd name="p0x3" fmla="*/ 5600 w 5600"/>
                <a:gd name="p0y3" fmla="*/ 53 h 4455"/>
                <a:gd name="p0x4" fmla="*/ 5600 w 5600"/>
                <a:gd name="p0y4" fmla="*/ 120 h 4455"/>
                <a:gd name="p0x5" fmla="*/ 5600 w 5600"/>
                <a:gd name="p0y5" fmla="*/ 4335 h 4455"/>
                <a:gd name="p0x6" fmla="*/ 5600 w 5600"/>
                <a:gd name="p0y6" fmla="*/ 4401 h 4455"/>
                <a:gd name="p0x7" fmla="*/ 5546 w 5600"/>
                <a:gd name="p0y7" fmla="*/ 4455 h 4455"/>
                <a:gd name="p0x8" fmla="*/ 5480 w 5600"/>
                <a:gd name="p0y8" fmla="*/ 4455 h 4455"/>
                <a:gd name="p0x9" fmla="*/ 120 w 5600"/>
                <a:gd name="p0y9" fmla="*/ 4455 h 4455"/>
                <a:gd name="p0x10" fmla="*/ 53 w 5600"/>
                <a:gd name="p0y10" fmla="*/ 4455 h 4455"/>
                <a:gd name="p0x11" fmla="*/ 0 w 5600"/>
                <a:gd name="p0y11" fmla="*/ 4401 h 4455"/>
                <a:gd name="p0x12" fmla="*/ 0 w 5600"/>
                <a:gd name="p0y12" fmla="*/ 4335 h 4455"/>
                <a:gd name="p0x13" fmla="*/ 0 w 5600"/>
                <a:gd name="p0y13" fmla="*/ 120 h 4455"/>
                <a:gd name="p0x14" fmla="*/ 0 w 5600"/>
                <a:gd name="p0y14" fmla="*/ 53 h 4455"/>
                <a:gd name="p0x15" fmla="*/ 53 w 5600"/>
                <a:gd name="p0y15" fmla="*/ 0 h 4455"/>
                <a:gd name="p0x16" fmla="*/ 120 w 5600"/>
                <a:gd name="p0y16" fmla="*/ 0 h 44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18"/>
              </p:custDataLst>
            </p:nvPr>
          </p:nvSpPr>
          <p:spPr>
            <a:xfrm>
              <a:off x="6106" y="5745"/>
              <a:ext cx="5567" cy="75"/>
            </a:xfrm>
            <a:custGeom>
              <a:avLst/>
              <a:gdLst>
                <a:gd name="sw" fmla="*/ 1 w 5567"/>
                <a:gd name="sh" fmla="*/ 1 h 75"/>
                <a:gd name="mins" fmla="min sw sh"/>
                <a:gd name="dsw" fmla="+- 0 sw mins"/>
                <a:gd name="dsh" fmla="+- 0 sh mins"/>
                <a:gd name="p0x0" fmla="*/ 103 w 5567"/>
                <a:gd name="p0y0" fmla="*/ 0 h 75"/>
                <a:gd name="p0x1" fmla="*/ 5463 w 5567"/>
                <a:gd name="p0y1" fmla="*/ 0 h 75"/>
                <a:gd name="p0x2" fmla="*/ 5508 w 5567"/>
                <a:gd name="p0y2" fmla="*/ 0 h 75"/>
                <a:gd name="p0x3" fmla="*/ 5547 w 5567"/>
                <a:gd name="p0y3" fmla="*/ 24 h 75"/>
                <a:gd name="p0x4" fmla="*/ 5567 w 5567"/>
                <a:gd name="p0y4" fmla="*/ 59 h 75"/>
                <a:gd name="p0x5" fmla="*/ 5554 w 5567"/>
                <a:gd name="p0y5" fmla="*/ 75 h 75"/>
                <a:gd name="p0x6" fmla="*/ 5554 w 5567"/>
                <a:gd name="p0y6" fmla="*/ 74 h 75"/>
                <a:gd name="p0x7" fmla="*/ 5536 w 5567"/>
                <a:gd name="p0y7" fmla="*/ 48 h 75"/>
                <a:gd name="p0x8" fmla="*/ 5502 w 5567"/>
                <a:gd name="p0y8" fmla="*/ 30 h 75"/>
                <a:gd name="p0x9" fmla="*/ 5463 w 5567"/>
                <a:gd name="p0y9" fmla="*/ 30 h 75"/>
                <a:gd name="p0x10" fmla="*/ 103 w 5567"/>
                <a:gd name="p0y10" fmla="*/ 30 h 75"/>
                <a:gd name="p0x11" fmla="*/ 65 w 5567"/>
                <a:gd name="p0y11" fmla="*/ 30 h 75"/>
                <a:gd name="p0x12" fmla="*/ 31 w 5567"/>
                <a:gd name="p0y12" fmla="*/ 48 h 75"/>
                <a:gd name="p0x13" fmla="*/ 12 w 5567"/>
                <a:gd name="p0y13" fmla="*/ 74 h 75"/>
                <a:gd name="p0x14" fmla="*/ 0 w 5567"/>
                <a:gd name="p0y14" fmla="*/ 60 h 75"/>
                <a:gd name="p0x15" fmla="*/ 0 w 5567"/>
                <a:gd name="p0y15" fmla="*/ 59 h 75"/>
                <a:gd name="p0x16" fmla="*/ 20 w 5567"/>
                <a:gd name="p0y16" fmla="*/ 24 h 75"/>
                <a:gd name="p0x17" fmla="*/ 59 w 5567"/>
                <a:gd name="p0y17" fmla="*/ 0 h 75"/>
                <a:gd name="p0x18" fmla="*/ 103 w 5567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19"/>
              </p:custDataLst>
            </p:nvPr>
          </p:nvSpPr>
          <p:spPr>
            <a:xfrm>
              <a:off x="11644" y="5804"/>
              <a:ext cx="46" cy="4360"/>
            </a:xfrm>
            <a:custGeom>
              <a:avLst/>
              <a:gdLst>
                <a:gd name="sw" fmla="*/ 1 w 45"/>
                <a:gd name="sh" fmla="*/ 1 h 4359"/>
                <a:gd name="mins" fmla="min sw sh"/>
                <a:gd name="dsw" fmla="+- 0 sw mins"/>
                <a:gd name="dsh" fmla="+- 0 sh mins"/>
                <a:gd name="p0x0" fmla="*/ 45 w 45"/>
                <a:gd name="p0y0" fmla="*/ 60 h 4359"/>
                <a:gd name="p0x1" fmla="*/ 45 w 45"/>
                <a:gd name="p0y1" fmla="*/ 4275 h 4359"/>
                <a:gd name="p0x2" fmla="*/ 45 w 45"/>
                <a:gd name="p0y2" fmla="*/ 4308 h 4359"/>
                <a:gd name="p0x3" fmla="*/ 32 w 45"/>
                <a:gd name="p0y3" fmla="*/ 4338 h 4359"/>
                <a:gd name="p0x4" fmla="*/ 10 w 45"/>
                <a:gd name="p0y4" fmla="*/ 4359 h 4359"/>
                <a:gd name="p0x5" fmla="*/ 0 w 45"/>
                <a:gd name="p0y5" fmla="*/ 4349 h 4359"/>
                <a:gd name="p0x6" fmla="*/ 19 w 45"/>
                <a:gd name="p0y6" fmla="*/ 4330 h 4359"/>
                <a:gd name="p0x7" fmla="*/ 30 w 45"/>
                <a:gd name="p0y7" fmla="*/ 4304 h 4359"/>
                <a:gd name="p0x8" fmla="*/ 30 w 45"/>
                <a:gd name="p0y8" fmla="*/ 4275 h 4359"/>
                <a:gd name="p0x9" fmla="*/ 30 w 45"/>
                <a:gd name="p0y9" fmla="*/ 60 h 4359"/>
                <a:gd name="p0x10" fmla="*/ 30 w 45"/>
                <a:gd name="p0y10" fmla="*/ 43 h 4359"/>
                <a:gd name="p0x11" fmla="*/ 25 w 45"/>
                <a:gd name="p0y11" fmla="*/ 28 h 4359"/>
                <a:gd name="p0x12" fmla="*/ 16 w 45"/>
                <a:gd name="p0y12" fmla="*/ 15 h 4359"/>
                <a:gd name="p0x13" fmla="*/ 29 w 45"/>
                <a:gd name="p0y13" fmla="*/ 0 h 4359"/>
                <a:gd name="p0x14" fmla="*/ 29 w 45"/>
                <a:gd name="p0y14" fmla="*/ 0 h 4359"/>
                <a:gd name="p0x15" fmla="*/ 39 w 45"/>
                <a:gd name="p0y15" fmla="*/ 17 h 4359"/>
                <a:gd name="p0x16" fmla="*/ 45 w 45"/>
                <a:gd name="p0y16" fmla="*/ 38 h 4359"/>
                <a:gd name="p0x17" fmla="*/ 45 w 45"/>
                <a:gd name="p0y17" fmla="*/ 60 h 435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0"/>
              </p:custDataLst>
            </p:nvPr>
          </p:nvSpPr>
          <p:spPr>
            <a:xfrm>
              <a:off x="6125" y="10154"/>
              <a:ext cx="5529" cy="46"/>
            </a:xfrm>
            <a:custGeom>
              <a:avLst/>
              <a:gdLst>
                <a:gd name="sw" fmla="*/ 1 w 5529"/>
                <a:gd name="sh" fmla="*/ 1 h 45"/>
                <a:gd name="mins" fmla="min sw sh"/>
                <a:gd name="dsw" fmla="+- 0 sw mins"/>
                <a:gd name="dsh" fmla="+- 0 sh mins"/>
                <a:gd name="p0x0" fmla="*/ 5444 w 5529"/>
                <a:gd name="p0y0" fmla="*/ 45 h 45"/>
                <a:gd name="p0x1" fmla="*/ 84 w 5529"/>
                <a:gd name="p0y1" fmla="*/ 45 h 45"/>
                <a:gd name="p0x2" fmla="*/ 51 w 5529"/>
                <a:gd name="p0y2" fmla="*/ 45 h 45"/>
                <a:gd name="p0x3" fmla="*/ 21 w 5529"/>
                <a:gd name="p0y3" fmla="*/ 32 h 45"/>
                <a:gd name="p0x4" fmla="*/ 0 w 5529"/>
                <a:gd name="p0y4" fmla="*/ 10 h 45"/>
                <a:gd name="p0x5" fmla="*/ 10 w 5529"/>
                <a:gd name="p0y5" fmla="*/ 0 h 45"/>
                <a:gd name="p0x6" fmla="*/ 29 w 5529"/>
                <a:gd name="p0y6" fmla="*/ 19 h 45"/>
                <a:gd name="p0x7" fmla="*/ 55 w 5529"/>
                <a:gd name="p0y7" fmla="*/ 30 h 45"/>
                <a:gd name="p0x8" fmla="*/ 84 w 5529"/>
                <a:gd name="p0y8" fmla="*/ 30 h 45"/>
                <a:gd name="p0x9" fmla="*/ 5444 w 5529"/>
                <a:gd name="p0y9" fmla="*/ 30 h 45"/>
                <a:gd name="p0x10" fmla="*/ 5473 w 5529"/>
                <a:gd name="p0y10" fmla="*/ 30 h 45"/>
                <a:gd name="p0x11" fmla="*/ 5500 w 5529"/>
                <a:gd name="p0y11" fmla="*/ 19 h 45"/>
                <a:gd name="p0x12" fmla="*/ 5519 w 5529"/>
                <a:gd name="p0y12" fmla="*/ 0 h 45"/>
                <a:gd name="p0x13" fmla="*/ 5529 w 5529"/>
                <a:gd name="p0y13" fmla="*/ 10 h 45"/>
                <a:gd name="p0x14" fmla="*/ 5508 w 5529"/>
                <a:gd name="p0y14" fmla="*/ 32 h 45"/>
                <a:gd name="p0x15" fmla="*/ 5478 w 5529"/>
                <a:gd name="p0y15" fmla="*/ 45 h 45"/>
                <a:gd name="p0x16" fmla="*/ 5444 w 5529"/>
                <a:gd name="p0y16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6090" y="5804"/>
              <a:ext cx="45" cy="4360"/>
            </a:xfrm>
            <a:custGeom>
              <a:avLst/>
              <a:gdLst>
                <a:gd name="sw" fmla="*/ 1 w 45"/>
                <a:gd name="sh" fmla="*/ 1 h 4359"/>
                <a:gd name="mins" fmla="min sw sh"/>
                <a:gd name="dsw" fmla="+- 0 sw mins"/>
                <a:gd name="dsh" fmla="+- 0 sh mins"/>
                <a:gd name="p0x0" fmla="*/ 0 w 45"/>
                <a:gd name="p0y0" fmla="*/ 4275 h 4359"/>
                <a:gd name="p0x1" fmla="*/ 0 w 45"/>
                <a:gd name="p0y1" fmla="*/ 60 h 4359"/>
                <a:gd name="p0x2" fmla="*/ 0 w 45"/>
                <a:gd name="p0y2" fmla="*/ 38 h 4359"/>
                <a:gd name="p0x3" fmla="*/ 5 w 45"/>
                <a:gd name="p0y3" fmla="*/ 17 h 4359"/>
                <a:gd name="p0x4" fmla="*/ 16 w 45"/>
                <a:gd name="p0y4" fmla="*/ 0 h 4359"/>
                <a:gd name="p0x5" fmla="*/ 29 w 45"/>
                <a:gd name="p0y5" fmla="*/ 15 h 4359"/>
                <a:gd name="p0x6" fmla="*/ 29 w 45"/>
                <a:gd name="p0y6" fmla="*/ 15 h 4359"/>
                <a:gd name="p0x7" fmla="*/ 20 w 45"/>
                <a:gd name="p0y7" fmla="*/ 28 h 4359"/>
                <a:gd name="p0x8" fmla="*/ 15 w 45"/>
                <a:gd name="p0y8" fmla="*/ 43 h 4359"/>
                <a:gd name="p0x9" fmla="*/ 15 w 45"/>
                <a:gd name="p0y9" fmla="*/ 60 h 4359"/>
                <a:gd name="p0x10" fmla="*/ 15 w 45"/>
                <a:gd name="p0y10" fmla="*/ 4275 h 4359"/>
                <a:gd name="p0x11" fmla="*/ 15 w 45"/>
                <a:gd name="p0y11" fmla="*/ 4304 h 4359"/>
                <a:gd name="p0x12" fmla="*/ 26 w 45"/>
                <a:gd name="p0y12" fmla="*/ 4330 h 4359"/>
                <a:gd name="p0x13" fmla="*/ 45 w 45"/>
                <a:gd name="p0y13" fmla="*/ 4349 h 4359"/>
                <a:gd name="p0x14" fmla="*/ 35 w 45"/>
                <a:gd name="p0y14" fmla="*/ 4359 h 4359"/>
                <a:gd name="p0x15" fmla="*/ 13 w 45"/>
                <a:gd name="p0y15" fmla="*/ 4338 h 4359"/>
                <a:gd name="p0x16" fmla="*/ 0 w 45"/>
                <a:gd name="p0y16" fmla="*/ 4308 h 4359"/>
                <a:gd name="p0x17" fmla="*/ 0 w 45"/>
                <a:gd name="p0y17" fmla="*/ 4275 h 435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4067175" y="3841433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距离验证</a:t>
            </a:r>
            <a:endParaRPr sz="2100" b="1" spc="42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28" name="表格 27"/>
          <p:cNvGraphicFramePr/>
          <p:nvPr>
            <p:custDataLst>
              <p:tags r:id="rId23"/>
            </p:custDataLst>
          </p:nvPr>
        </p:nvGraphicFramePr>
        <p:xfrm>
          <a:off x="4067175" y="4267200"/>
          <a:ext cx="3155974" cy="2009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5758"/>
                <a:gridCol w="1960216"/>
              </a:tblGrid>
              <a:tr h="451469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1A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线段</a:t>
                      </a:r>
                      <a:endParaRPr sz="1800" b="1">
                        <a:solidFill>
                          <a:srgbClr val="2C1A0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E8D5C0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1A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距离</a:t>
                      </a:r>
                      <a:endParaRPr sz="1800" b="1">
                        <a:solidFill>
                          <a:srgbClr val="2C1A0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E8D5C0"/>
                    </a:solidFill>
                  </a:tcPr>
                </a:tc>
              </a:tr>
              <a:tr h="518368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C1A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PQ</a:t>
                      </a:r>
                      <a:endParaRPr sz="1500" b="1">
                        <a:solidFill>
                          <a:srgbClr val="2C1A0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DF9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4513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24 n mile</a:t>
                      </a:r>
                      <a:endParaRPr sz="1500" b="1">
                        <a:solidFill>
                          <a:srgbClr val="8B4513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DF9F2"/>
                    </a:solidFill>
                  </a:tcPr>
                </a:tc>
              </a:tr>
              <a:tr h="511968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C1A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PR</a:t>
                      </a:r>
                      <a:endParaRPr sz="1500" b="1">
                        <a:solidFill>
                          <a:srgbClr val="2C1A0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9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4513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18 n mile</a:t>
                      </a:r>
                      <a:endParaRPr sz="1500" b="1">
                        <a:solidFill>
                          <a:srgbClr val="8B4513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9F2"/>
                    </a:solidFill>
                  </a:tcPr>
                </a:tc>
              </a:tr>
              <a:tr h="518442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C1A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QR</a:t>
                      </a:r>
                      <a:endParaRPr sz="1500" b="1">
                        <a:solidFill>
                          <a:srgbClr val="2C1A0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9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8B4513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30 n mile</a:t>
                      </a:r>
                      <a:endParaRPr sz="1500" b="1">
                        <a:solidFill>
                          <a:srgbClr val="8B4513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F9F2"/>
                    </a:solidFill>
                  </a:tcPr>
                </a:tc>
              </a:tr>
            </a:tbl>
          </a:graphicData>
        </a:graphic>
      </p:graphicFrame>
      <p:grpSp>
        <p:nvGrpSpPr>
          <p:cNvPr id="42" name="组合 41"/>
          <p:cNvGrpSpPr/>
          <p:nvPr/>
        </p:nvGrpSpPr>
        <p:grpSpPr>
          <a:xfrm>
            <a:off x="7613650" y="3648075"/>
            <a:ext cx="4006850" cy="2828925"/>
            <a:chOff x="11990" y="5745"/>
            <a:chExt cx="6310" cy="4455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29" name="任意多边形 28"/>
            <p:cNvSpPr/>
            <p:nvPr>
              <p:custDataLst>
                <p:tags r:id="rId24"/>
              </p:custDataLst>
            </p:nvPr>
          </p:nvSpPr>
          <p:spPr>
            <a:xfrm>
              <a:off x="11990" y="5745"/>
              <a:ext cx="6310" cy="4455"/>
            </a:xfrm>
            <a:custGeom>
              <a:avLst/>
              <a:gdLst>
                <a:gd name="sw" fmla="*/ 1 w 6309"/>
                <a:gd name="sh" fmla="*/ 1 h 4455"/>
                <a:gd name="mins" fmla="min sw sh"/>
                <a:gd name="dsw" fmla="+- 0 sw mins"/>
                <a:gd name="dsh" fmla="+- 0 sh mins"/>
                <a:gd name="p0x0" fmla="*/ 120 w 6309"/>
                <a:gd name="p0y0" fmla="*/ 0 h 4455"/>
                <a:gd name="p0x1" fmla="*/ 6189 w 6309"/>
                <a:gd name="p0y1" fmla="*/ 0 h 4455"/>
                <a:gd name="p0x2" fmla="*/ 6256 w 6309"/>
                <a:gd name="p0y2" fmla="*/ 0 h 4455"/>
                <a:gd name="p0x3" fmla="*/ 6309 w 6309"/>
                <a:gd name="p0y3" fmla="*/ 53 h 4455"/>
                <a:gd name="p0x4" fmla="*/ 6309 w 6309"/>
                <a:gd name="p0y4" fmla="*/ 120 h 4455"/>
                <a:gd name="p0x5" fmla="*/ 6309 w 6309"/>
                <a:gd name="p0y5" fmla="*/ 4335 h 4455"/>
                <a:gd name="p0x6" fmla="*/ 6309 w 6309"/>
                <a:gd name="p0y6" fmla="*/ 4401 h 4455"/>
                <a:gd name="p0x7" fmla="*/ 6256 w 6309"/>
                <a:gd name="p0y7" fmla="*/ 4455 h 4455"/>
                <a:gd name="p0x8" fmla="*/ 6189 w 6309"/>
                <a:gd name="p0y8" fmla="*/ 4455 h 4455"/>
                <a:gd name="p0x9" fmla="*/ 120 w 6309"/>
                <a:gd name="p0y9" fmla="*/ 4455 h 4455"/>
                <a:gd name="p0x10" fmla="*/ 53 w 6309"/>
                <a:gd name="p0y10" fmla="*/ 4455 h 4455"/>
                <a:gd name="p0x11" fmla="*/ 0 w 6309"/>
                <a:gd name="p0y11" fmla="*/ 4401 h 4455"/>
                <a:gd name="p0x12" fmla="*/ 0 w 6309"/>
                <a:gd name="p0y12" fmla="*/ 4335 h 4455"/>
                <a:gd name="p0x13" fmla="*/ 0 w 6309"/>
                <a:gd name="p0y13" fmla="*/ 120 h 4455"/>
                <a:gd name="p0x14" fmla="*/ 0 w 6309"/>
                <a:gd name="p0y14" fmla="*/ 53 h 4455"/>
                <a:gd name="p0x15" fmla="*/ 53 w 6309"/>
                <a:gd name="p0y15" fmla="*/ 0 h 4455"/>
                <a:gd name="p0x16" fmla="*/ 120 w 6309"/>
                <a:gd name="p0y16" fmla="*/ 0 h 44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25"/>
              </p:custDataLst>
            </p:nvPr>
          </p:nvSpPr>
          <p:spPr>
            <a:xfrm>
              <a:off x="12006" y="5745"/>
              <a:ext cx="6277" cy="75"/>
            </a:xfrm>
            <a:custGeom>
              <a:avLst/>
              <a:gdLst>
                <a:gd name="sw" fmla="*/ 1 w 6277"/>
                <a:gd name="sh" fmla="*/ 1 h 75"/>
                <a:gd name="mins" fmla="min sw sh"/>
                <a:gd name="dsw" fmla="+- 0 sw mins"/>
                <a:gd name="dsh" fmla="+- 0 sh mins"/>
                <a:gd name="p0x0" fmla="*/ 103 w 6277"/>
                <a:gd name="p0y0" fmla="*/ 0 h 75"/>
                <a:gd name="p0x1" fmla="*/ 6173 w 6277"/>
                <a:gd name="p0y1" fmla="*/ 0 h 75"/>
                <a:gd name="p0x2" fmla="*/ 6218 w 6277"/>
                <a:gd name="p0y2" fmla="*/ 0 h 75"/>
                <a:gd name="p0x3" fmla="*/ 6257 w 6277"/>
                <a:gd name="p0y3" fmla="*/ 24 h 75"/>
                <a:gd name="p0x4" fmla="*/ 6277 w 6277"/>
                <a:gd name="p0y4" fmla="*/ 59 h 75"/>
                <a:gd name="p0x5" fmla="*/ 6264 w 6277"/>
                <a:gd name="p0y5" fmla="*/ 75 h 75"/>
                <a:gd name="p0x6" fmla="*/ 6264 w 6277"/>
                <a:gd name="p0y6" fmla="*/ 74 h 75"/>
                <a:gd name="p0x7" fmla="*/ 6246 w 6277"/>
                <a:gd name="p0y7" fmla="*/ 48 h 75"/>
                <a:gd name="p0x8" fmla="*/ 6212 w 6277"/>
                <a:gd name="p0y8" fmla="*/ 30 h 75"/>
                <a:gd name="p0x9" fmla="*/ 6173 w 6277"/>
                <a:gd name="p0y9" fmla="*/ 30 h 75"/>
                <a:gd name="p0x10" fmla="*/ 103 w 6277"/>
                <a:gd name="p0y10" fmla="*/ 30 h 75"/>
                <a:gd name="p0x11" fmla="*/ 65 w 6277"/>
                <a:gd name="p0y11" fmla="*/ 30 h 75"/>
                <a:gd name="p0x12" fmla="*/ 31 w 6277"/>
                <a:gd name="p0y12" fmla="*/ 48 h 75"/>
                <a:gd name="p0x13" fmla="*/ 12 w 6277"/>
                <a:gd name="p0y13" fmla="*/ 74 h 75"/>
                <a:gd name="p0x14" fmla="*/ 0 w 6277"/>
                <a:gd name="p0y14" fmla="*/ 60 h 75"/>
                <a:gd name="p0x15" fmla="*/ 0 w 6277"/>
                <a:gd name="p0y15" fmla="*/ 59 h 75"/>
                <a:gd name="p0x16" fmla="*/ 20 w 6277"/>
                <a:gd name="p0y16" fmla="*/ 24 h 75"/>
                <a:gd name="p0x17" fmla="*/ 59 w 6277"/>
                <a:gd name="p0y17" fmla="*/ 0 h 75"/>
                <a:gd name="p0x18" fmla="*/ 103 w 6277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>
              <p:custDataLst>
                <p:tags r:id="rId26"/>
              </p:custDataLst>
            </p:nvPr>
          </p:nvSpPr>
          <p:spPr>
            <a:xfrm>
              <a:off x="18254" y="5804"/>
              <a:ext cx="46" cy="4360"/>
            </a:xfrm>
            <a:custGeom>
              <a:avLst/>
              <a:gdLst>
                <a:gd name="sw" fmla="*/ 1 w 45"/>
                <a:gd name="sh" fmla="*/ 1 h 4359"/>
                <a:gd name="mins" fmla="min sw sh"/>
                <a:gd name="dsw" fmla="+- 0 sw mins"/>
                <a:gd name="dsh" fmla="+- 0 sh mins"/>
                <a:gd name="p0x0" fmla="*/ 45 w 45"/>
                <a:gd name="p0y0" fmla="*/ 60 h 4359"/>
                <a:gd name="p0x1" fmla="*/ 45 w 45"/>
                <a:gd name="p0y1" fmla="*/ 4275 h 4359"/>
                <a:gd name="p0x2" fmla="*/ 45 w 45"/>
                <a:gd name="p0y2" fmla="*/ 4308 h 4359"/>
                <a:gd name="p0x3" fmla="*/ 32 w 45"/>
                <a:gd name="p0y3" fmla="*/ 4338 h 4359"/>
                <a:gd name="p0x4" fmla="*/ 10 w 45"/>
                <a:gd name="p0y4" fmla="*/ 4359 h 4359"/>
                <a:gd name="p0x5" fmla="*/ 0 w 45"/>
                <a:gd name="p0y5" fmla="*/ 4349 h 4359"/>
                <a:gd name="p0x6" fmla="*/ 19 w 45"/>
                <a:gd name="p0y6" fmla="*/ 4330 h 4359"/>
                <a:gd name="p0x7" fmla="*/ 30 w 45"/>
                <a:gd name="p0y7" fmla="*/ 4304 h 4359"/>
                <a:gd name="p0x8" fmla="*/ 30 w 45"/>
                <a:gd name="p0y8" fmla="*/ 4275 h 4359"/>
                <a:gd name="p0x9" fmla="*/ 30 w 45"/>
                <a:gd name="p0y9" fmla="*/ 60 h 4359"/>
                <a:gd name="p0x10" fmla="*/ 30 w 45"/>
                <a:gd name="p0y10" fmla="*/ 43 h 4359"/>
                <a:gd name="p0x11" fmla="*/ 25 w 45"/>
                <a:gd name="p0y11" fmla="*/ 28 h 4359"/>
                <a:gd name="p0x12" fmla="*/ 16 w 45"/>
                <a:gd name="p0y12" fmla="*/ 15 h 4359"/>
                <a:gd name="p0x13" fmla="*/ 29 w 45"/>
                <a:gd name="p0y13" fmla="*/ 0 h 4359"/>
                <a:gd name="p0x14" fmla="*/ 29 w 45"/>
                <a:gd name="p0y14" fmla="*/ 0 h 4359"/>
                <a:gd name="p0x15" fmla="*/ 39 w 45"/>
                <a:gd name="p0y15" fmla="*/ 17 h 4359"/>
                <a:gd name="p0x16" fmla="*/ 45 w 45"/>
                <a:gd name="p0y16" fmla="*/ 38 h 4359"/>
                <a:gd name="p0x17" fmla="*/ 45 w 45"/>
                <a:gd name="p0y17" fmla="*/ 60 h 435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27"/>
              </p:custDataLst>
            </p:nvPr>
          </p:nvSpPr>
          <p:spPr>
            <a:xfrm>
              <a:off x="12025" y="10154"/>
              <a:ext cx="6239" cy="46"/>
            </a:xfrm>
            <a:custGeom>
              <a:avLst/>
              <a:gdLst>
                <a:gd name="sw" fmla="*/ 1 w 6239"/>
                <a:gd name="sh" fmla="*/ 1 h 45"/>
                <a:gd name="mins" fmla="min sw sh"/>
                <a:gd name="dsw" fmla="+- 0 sw mins"/>
                <a:gd name="dsh" fmla="+- 0 sh mins"/>
                <a:gd name="p0x0" fmla="*/ 6154 w 6239"/>
                <a:gd name="p0y0" fmla="*/ 45 h 45"/>
                <a:gd name="p0x1" fmla="*/ 84 w 6239"/>
                <a:gd name="p0y1" fmla="*/ 45 h 45"/>
                <a:gd name="p0x2" fmla="*/ 51 w 6239"/>
                <a:gd name="p0y2" fmla="*/ 45 h 45"/>
                <a:gd name="p0x3" fmla="*/ 21 w 6239"/>
                <a:gd name="p0y3" fmla="*/ 32 h 45"/>
                <a:gd name="p0x4" fmla="*/ 0 w 6239"/>
                <a:gd name="p0y4" fmla="*/ 10 h 45"/>
                <a:gd name="p0x5" fmla="*/ 10 w 6239"/>
                <a:gd name="p0y5" fmla="*/ 0 h 45"/>
                <a:gd name="p0x6" fmla="*/ 29 w 6239"/>
                <a:gd name="p0y6" fmla="*/ 19 h 45"/>
                <a:gd name="p0x7" fmla="*/ 55 w 6239"/>
                <a:gd name="p0y7" fmla="*/ 30 h 45"/>
                <a:gd name="p0x8" fmla="*/ 84 w 6239"/>
                <a:gd name="p0y8" fmla="*/ 30 h 45"/>
                <a:gd name="p0x9" fmla="*/ 6154 w 6239"/>
                <a:gd name="p0y9" fmla="*/ 30 h 45"/>
                <a:gd name="p0x10" fmla="*/ 6183 w 6239"/>
                <a:gd name="p0y10" fmla="*/ 30 h 45"/>
                <a:gd name="p0x11" fmla="*/ 6210 w 6239"/>
                <a:gd name="p0y11" fmla="*/ 19 h 45"/>
                <a:gd name="p0x12" fmla="*/ 6229 w 6239"/>
                <a:gd name="p0y12" fmla="*/ 0 h 45"/>
                <a:gd name="p0x13" fmla="*/ 6239 w 6239"/>
                <a:gd name="p0y13" fmla="*/ 10 h 45"/>
                <a:gd name="p0x14" fmla="*/ 6217 w 6239"/>
                <a:gd name="p0y14" fmla="*/ 32 h 45"/>
                <a:gd name="p0x15" fmla="*/ 6187 w 6239"/>
                <a:gd name="p0y15" fmla="*/ 45 h 45"/>
                <a:gd name="p0x16" fmla="*/ 6154 w 6239"/>
                <a:gd name="p0y16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28"/>
              </p:custDataLst>
            </p:nvPr>
          </p:nvSpPr>
          <p:spPr>
            <a:xfrm>
              <a:off x="11990" y="5804"/>
              <a:ext cx="45" cy="4360"/>
            </a:xfrm>
            <a:custGeom>
              <a:avLst/>
              <a:gdLst>
                <a:gd name="sw" fmla="*/ 1 w 45"/>
                <a:gd name="sh" fmla="*/ 1 h 4359"/>
                <a:gd name="mins" fmla="min sw sh"/>
                <a:gd name="dsw" fmla="+- 0 sw mins"/>
                <a:gd name="dsh" fmla="+- 0 sh mins"/>
                <a:gd name="p0x0" fmla="*/ 0 w 45"/>
                <a:gd name="p0y0" fmla="*/ 4275 h 4359"/>
                <a:gd name="p0x1" fmla="*/ 0 w 45"/>
                <a:gd name="p0y1" fmla="*/ 60 h 4359"/>
                <a:gd name="p0x2" fmla="*/ 0 w 45"/>
                <a:gd name="p0y2" fmla="*/ 38 h 4359"/>
                <a:gd name="p0x3" fmla="*/ 5 w 45"/>
                <a:gd name="p0y3" fmla="*/ 17 h 4359"/>
                <a:gd name="p0x4" fmla="*/ 16 w 45"/>
                <a:gd name="p0y4" fmla="*/ 0 h 4359"/>
                <a:gd name="p0x5" fmla="*/ 29 w 45"/>
                <a:gd name="p0y5" fmla="*/ 15 h 4359"/>
                <a:gd name="p0x6" fmla="*/ 29 w 45"/>
                <a:gd name="p0y6" fmla="*/ 15 h 4359"/>
                <a:gd name="p0x7" fmla="*/ 20 w 45"/>
                <a:gd name="p0y7" fmla="*/ 28 h 4359"/>
                <a:gd name="p0x8" fmla="*/ 15 w 45"/>
                <a:gd name="p0y8" fmla="*/ 43 h 4359"/>
                <a:gd name="p0x9" fmla="*/ 15 w 45"/>
                <a:gd name="p0y9" fmla="*/ 60 h 4359"/>
                <a:gd name="p0x10" fmla="*/ 15 w 45"/>
                <a:gd name="p0y10" fmla="*/ 4275 h 4359"/>
                <a:gd name="p0x11" fmla="*/ 15 w 45"/>
                <a:gd name="p0y11" fmla="*/ 4304 h 4359"/>
                <a:gd name="p0x12" fmla="*/ 26 w 45"/>
                <a:gd name="p0y12" fmla="*/ 4330 h 4359"/>
                <a:gd name="p0x13" fmla="*/ 45 w 45"/>
                <a:gd name="p0y13" fmla="*/ 4349 h 4359"/>
                <a:gd name="p0x14" fmla="*/ 35 w 45"/>
                <a:gd name="p0y14" fmla="*/ 4359 h 4359"/>
                <a:gd name="p0x15" fmla="*/ 13 w 45"/>
                <a:gd name="p0y15" fmla="*/ 4338 h 4359"/>
                <a:gd name="p0x16" fmla="*/ 0 w 45"/>
                <a:gd name="p0y16" fmla="*/ 4308 h 4359"/>
                <a:gd name="p0x17" fmla="*/ 0 w 45"/>
                <a:gd name="p0y17" fmla="*/ 4275 h 435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5" name="文本框 34"/>
          <p:cNvSpPr txBox="1"/>
          <p:nvPr>
            <p:custDataLst>
              <p:tags r:id="rId29"/>
            </p:custDataLst>
          </p:nvPr>
        </p:nvSpPr>
        <p:spPr>
          <a:xfrm>
            <a:off x="7813701" y="3841433"/>
            <a:ext cx="360677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逆定理判定</a:t>
            </a:r>
            <a:endParaRPr sz="2100" b="1" spc="42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0"/>
            </p:custDataLst>
          </p:nvPr>
        </p:nvSpPr>
        <p:spPr>
          <a:xfrm>
            <a:off x="7813701" y="4358611"/>
            <a:ext cx="3061687" cy="5372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24² + 18² = 576 + 324 = 900 = 30²</a:t>
            </a:r>
            <a:endParaRPr sz="135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25000"/>
              </a:lnSpc>
            </a:pPr>
            <a:r>
              <a:rPr lang="zh-CN"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满足勾股定理逆定理，</a:t>
            </a:r>
            <a:r>
              <a:rPr lang="en-US" altLang="zh-CN"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∴ ∠QPR = </a:t>
            </a:r>
            <a:r>
              <a:rPr lang="en-US" altLang="zh-CN"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90</a:t>
            </a:r>
            <a:r>
              <a:rPr lang="zh-CN" altLang="en-US"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°</a:t>
            </a:r>
            <a:endParaRPr lang="zh-CN" altLang="en-US" sz="135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1"/>
            </p:custDataLst>
          </p:nvPr>
        </p:nvSpPr>
        <p:spPr>
          <a:xfrm>
            <a:off x="7813701" y="4949161"/>
            <a:ext cx="3673592" cy="7943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lang="zh-CN" altLang="en-US"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已知</a:t>
            </a:r>
            <a:r>
              <a:rPr lang="en-US" altLang="zh-CN"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远航</a:t>
            </a:r>
            <a:r>
              <a:rPr lang="en-US" altLang="zh-CN"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号航向东北（</a:t>
            </a:r>
            <a:r>
              <a:rPr lang="en-US" altLang="zh-CN"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∠1 = </a:t>
            </a:r>
            <a:r>
              <a:rPr lang="en-US" altLang="zh-CN"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45</a:t>
            </a:r>
            <a:r>
              <a:rPr lang="zh-CN" altLang="en-US"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°</a:t>
            </a:r>
            <a:r>
              <a:rPr lang="zh-CN" altLang="en-US"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），则</a:t>
            </a:r>
            <a:r>
              <a:rPr lang="en-US" altLang="zh-CN"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∠2 = </a:t>
            </a:r>
            <a:endParaRPr lang="en-US" altLang="zh-CN" sz="135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25000"/>
              </a:lnSpc>
            </a:pPr>
            <a:r>
              <a:rPr lang="en-US" altLang="zh-CN"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45</a:t>
            </a:r>
            <a:r>
              <a:rPr lang="zh-CN" altLang="en-US"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°</a:t>
            </a:r>
            <a:endParaRPr lang="zh-CN" altLang="en-US" sz="135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25000"/>
              </a:lnSpc>
            </a:pPr>
            <a:r>
              <a:rPr lang="en-US" altLang="en-US"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海天</a:t>
            </a:r>
            <a:r>
              <a:rPr lang="en-US" altLang="zh-CN"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号沿西北方向航行</a:t>
            </a:r>
            <a:endParaRPr lang="zh-CN" altLang="en-US" sz="135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32"/>
            </p:custDataLst>
          </p:nvPr>
        </p:nvSpPr>
        <p:spPr>
          <a:xfrm>
            <a:off x="7813675" y="5807710"/>
            <a:ext cx="3606800" cy="365760"/>
          </a:xfrm>
          <a:custGeom>
            <a:avLst/>
            <a:gdLst>
              <a:gd name="sw" fmla="*/ 1 w 5679"/>
              <a:gd name="sh" fmla="*/ 1 h 575"/>
              <a:gd name="mins" fmla="min sw sh"/>
              <a:gd name="dsw" fmla="+- 0 sw mins"/>
              <a:gd name="dsh" fmla="+- 0 sh mins"/>
              <a:gd name="p0x0" fmla="*/ 120 w 5679"/>
              <a:gd name="p0y0" fmla="*/ 0 h 575"/>
              <a:gd name="p0x1" fmla="*/ 5559 w 5679"/>
              <a:gd name="p0y1" fmla="*/ 0 h 575"/>
              <a:gd name="p0x2" fmla="*/ 5626 w 5679"/>
              <a:gd name="p0y2" fmla="*/ 0 h 575"/>
              <a:gd name="p0x3" fmla="*/ 5679 w 5679"/>
              <a:gd name="p0y3" fmla="*/ 53 h 575"/>
              <a:gd name="p0x4" fmla="*/ 5679 w 5679"/>
              <a:gd name="p0y4" fmla="*/ 120 h 575"/>
              <a:gd name="p0x5" fmla="*/ 5679 w 5679"/>
              <a:gd name="p0y5" fmla="*/ 455 h 575"/>
              <a:gd name="p0x6" fmla="*/ 5679 w 5679"/>
              <a:gd name="p0y6" fmla="*/ 522 h 575"/>
              <a:gd name="p0x7" fmla="*/ 5626 w 5679"/>
              <a:gd name="p0y7" fmla="*/ 575 h 575"/>
              <a:gd name="p0x8" fmla="*/ 5559 w 5679"/>
              <a:gd name="p0y8" fmla="*/ 575 h 575"/>
              <a:gd name="p0x9" fmla="*/ 120 w 5679"/>
              <a:gd name="p0y9" fmla="*/ 575 h 575"/>
              <a:gd name="p0x10" fmla="*/ 53 w 5679"/>
              <a:gd name="p0y10" fmla="*/ 575 h 575"/>
              <a:gd name="p0x11" fmla="*/ 0 w 5679"/>
              <a:gd name="p0y11" fmla="*/ 522 h 575"/>
              <a:gd name="p0x12" fmla="*/ 0 w 5679"/>
              <a:gd name="p0y12" fmla="*/ 455 h 575"/>
              <a:gd name="p0x13" fmla="*/ 0 w 5679"/>
              <a:gd name="p0y13" fmla="*/ 120 h 575"/>
              <a:gd name="p0x14" fmla="*/ 0 w 5679"/>
              <a:gd name="p0y14" fmla="*/ 53 h 575"/>
              <a:gd name="p0x15" fmla="*/ 53 w 5679"/>
              <a:gd name="p0y15" fmla="*/ 0 h 575"/>
              <a:gd name="p0x16" fmla="*/ 120 w 5679"/>
              <a:gd name="p0y16" fmla="*/ 0 h 5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AF3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3"/>
            </p:custDataLst>
          </p:nvPr>
        </p:nvSpPr>
        <p:spPr>
          <a:xfrm>
            <a:off x="7928001" y="5874039"/>
            <a:ext cx="3378174" cy="2305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sz="12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已知两地距离和方位，即可判定第三地方向</a:t>
            </a:r>
            <a:endParaRPr sz="120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1787842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8B4513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5400" b="1">
              <a:solidFill>
                <a:srgbClr val="8B4513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95846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1A0A"/>
                </a:solidFill>
                <a:latin typeface="汉仪正圆-75W" panose="00020600040101010101" charset="-122"/>
                <a:ea typeface="汉仪正圆-75W" panose="00020600040101010101" charset="-122"/>
              </a:rPr>
              <a:t>数韵流芳</a:t>
            </a:r>
            <a:endParaRPr sz="4200" b="1" spc="84">
              <a:solidFill>
                <a:srgbClr val="2C1A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3871913"/>
            <a:ext cx="21336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一条定理，半部文明史</a:t>
            </a:r>
            <a:endParaRPr sz="1500" spc="3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786313"/>
            <a:ext cx="611891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一条定理，半部文明史</a:t>
            </a:r>
            <a:endParaRPr sz="1500" spc="3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从《周髀算经》到国际数学家大会会徽，勾股定理见证中华数学的辉煌</a:t>
            </a:r>
            <a:endParaRPr sz="1500" spc="3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5"/>
            </p:custDataLst>
          </p:nvPr>
        </p:nvSpPr>
        <p:spPr>
          <a:xfrm>
            <a:off x="666750" y="14478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819150" y="14617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942975" y="14668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5624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A0A"/>
                </a:solidFill>
                <a:latin typeface="汉仪正圆-75W" panose="00020600040101010101" charset="-122"/>
                <a:ea typeface="汉仪正圆-75W" panose="00020600040101010101" charset="-122"/>
              </a:rPr>
              <a:t>勾股定理的千古魅力</a:t>
            </a:r>
            <a:endParaRPr sz="3000" b="1">
              <a:solidFill>
                <a:srgbClr val="2C1A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39165"/>
          </a:xfrm>
          <a:custGeom>
            <a:avLst/>
            <a:gdLst>
              <a:gd name="sw" fmla="*/ 1 w 17400"/>
              <a:gd name="sh" fmla="*/ 1 h 1479"/>
              <a:gd name="mins" fmla="min sw sh"/>
              <a:gd name="dsw" fmla="+- 0 sw mins"/>
              <a:gd name="dsh" fmla="+- 0 sh mins"/>
              <a:gd name="p0x0" fmla="*/ 120 w 17400"/>
              <a:gd name="p0y0" fmla="*/ 0 h 1479"/>
              <a:gd name="p0x1" fmla="*/ 17280 w 17400"/>
              <a:gd name="p0y1" fmla="*/ 0 h 1479"/>
              <a:gd name="p0x2" fmla="*/ 17346 w 17400"/>
              <a:gd name="p0y2" fmla="*/ 0 h 1479"/>
              <a:gd name="p0x3" fmla="*/ 17400 w 17400"/>
              <a:gd name="p0y3" fmla="*/ 53 h 1479"/>
              <a:gd name="p0x4" fmla="*/ 17400 w 17400"/>
              <a:gd name="p0y4" fmla="*/ 120 h 1479"/>
              <a:gd name="p0x5" fmla="*/ 17400 w 17400"/>
              <a:gd name="p0y5" fmla="*/ 1359 h 1479"/>
              <a:gd name="p0x6" fmla="*/ 17400 w 17400"/>
              <a:gd name="p0y6" fmla="*/ 1425 h 1479"/>
              <a:gd name="p0x7" fmla="*/ 17346 w 17400"/>
              <a:gd name="p0y7" fmla="*/ 1479 h 1479"/>
              <a:gd name="p0x8" fmla="*/ 17280 w 17400"/>
              <a:gd name="p0y8" fmla="*/ 1479 h 1479"/>
              <a:gd name="p0x9" fmla="*/ 120 w 17400"/>
              <a:gd name="p0y9" fmla="*/ 1479 h 1479"/>
              <a:gd name="p0x10" fmla="*/ 53 w 17400"/>
              <a:gd name="p0y10" fmla="*/ 1479 h 1479"/>
              <a:gd name="p0x11" fmla="*/ 0 w 17400"/>
              <a:gd name="p0y11" fmla="*/ 1425 h 1479"/>
              <a:gd name="p0x12" fmla="*/ 0 w 17400"/>
              <a:gd name="p0y12" fmla="*/ 1359 h 1479"/>
              <a:gd name="p0x13" fmla="*/ 0 w 17400"/>
              <a:gd name="p0y13" fmla="*/ 120 h 1479"/>
              <a:gd name="p0x14" fmla="*/ 0 w 17400"/>
              <a:gd name="p0y14" fmla="*/ 53 h 1479"/>
              <a:gd name="p0x15" fmla="*/ 53 w 17400"/>
              <a:gd name="p0y15" fmla="*/ 0 h 1479"/>
              <a:gd name="p0x16" fmla="*/ 120 w 17400"/>
              <a:gd name="p0y16" fmla="*/ 0 h 14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AF37"/>
          </a:solidFill>
          <a:ln>
            <a:noFill/>
          </a:ln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16558"/>
            <a:ext cx="388635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一个定理引发了</a:t>
            </a:r>
            <a:r>
              <a:rPr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跨越千年的数学探索</a:t>
            </a:r>
            <a:endParaRPr b="1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71500" y="2272665"/>
            <a:ext cx="4869180" cy="4204335"/>
            <a:chOff x="900" y="3579"/>
            <a:chExt cx="7668" cy="6621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7" name="任意多边形 6"/>
            <p:cNvSpPr/>
            <p:nvPr>
              <p:custDataLst>
                <p:tags r:id="rId4"/>
              </p:custDataLst>
            </p:nvPr>
          </p:nvSpPr>
          <p:spPr>
            <a:xfrm>
              <a:off x="900" y="3579"/>
              <a:ext cx="7668" cy="6621"/>
            </a:xfrm>
            <a:custGeom>
              <a:avLst/>
              <a:gdLst>
                <a:gd name="sw" fmla="*/ 1 w 7668"/>
                <a:gd name="sh" fmla="*/ 1 h 6620"/>
                <a:gd name="mins" fmla="min sw sh"/>
                <a:gd name="dsw" fmla="+- 0 sw mins"/>
                <a:gd name="dsh" fmla="+- 0 sh mins"/>
                <a:gd name="p0x0" fmla="*/ 120 w 7668"/>
                <a:gd name="p0y0" fmla="*/ 0 h 6620"/>
                <a:gd name="p0x1" fmla="*/ 7548 w 7668"/>
                <a:gd name="p0y1" fmla="*/ 0 h 6620"/>
                <a:gd name="p0x2" fmla="*/ 7614 w 7668"/>
                <a:gd name="p0y2" fmla="*/ 0 h 6620"/>
                <a:gd name="p0x3" fmla="*/ 7668 w 7668"/>
                <a:gd name="p0y3" fmla="*/ 53 h 6620"/>
                <a:gd name="p0x4" fmla="*/ 7668 w 7668"/>
                <a:gd name="p0y4" fmla="*/ 120 h 6620"/>
                <a:gd name="p0x5" fmla="*/ 7668 w 7668"/>
                <a:gd name="p0y5" fmla="*/ 6500 h 6620"/>
                <a:gd name="p0x6" fmla="*/ 7668 w 7668"/>
                <a:gd name="p0y6" fmla="*/ 6566 h 6620"/>
                <a:gd name="p0x7" fmla="*/ 7614 w 7668"/>
                <a:gd name="p0y7" fmla="*/ 6620 h 6620"/>
                <a:gd name="p0x8" fmla="*/ 7548 w 7668"/>
                <a:gd name="p0y8" fmla="*/ 6620 h 6620"/>
                <a:gd name="p0x9" fmla="*/ 120 w 7668"/>
                <a:gd name="p0y9" fmla="*/ 6620 h 6620"/>
                <a:gd name="p0x10" fmla="*/ 53 w 7668"/>
                <a:gd name="p0y10" fmla="*/ 6620 h 6620"/>
                <a:gd name="p0x11" fmla="*/ 0 w 7668"/>
                <a:gd name="p0y11" fmla="*/ 6566 h 6620"/>
                <a:gd name="p0x12" fmla="*/ 0 w 7668"/>
                <a:gd name="p0y12" fmla="*/ 6500 h 6620"/>
                <a:gd name="p0x13" fmla="*/ 0 w 7668"/>
                <a:gd name="p0y13" fmla="*/ 120 h 6620"/>
                <a:gd name="p0x14" fmla="*/ 0 w 7668"/>
                <a:gd name="p0y14" fmla="*/ 53 h 6620"/>
                <a:gd name="p0x15" fmla="*/ 53 w 7668"/>
                <a:gd name="p0y15" fmla="*/ 0 h 6620"/>
                <a:gd name="p0x16" fmla="*/ 120 w 7668"/>
                <a:gd name="p0y16" fmla="*/ 0 h 66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5"/>
              </p:custDataLst>
            </p:nvPr>
          </p:nvSpPr>
          <p:spPr>
            <a:xfrm>
              <a:off x="916" y="3579"/>
              <a:ext cx="7635" cy="75"/>
            </a:xfrm>
            <a:custGeom>
              <a:avLst/>
              <a:gdLst>
                <a:gd name="sw" fmla="*/ 1 w 7635"/>
                <a:gd name="sh" fmla="*/ 1 h 75"/>
                <a:gd name="mins" fmla="min sw sh"/>
                <a:gd name="dsw" fmla="+- 0 sw mins"/>
                <a:gd name="dsh" fmla="+- 0 sh mins"/>
                <a:gd name="p0x0" fmla="*/ 103 w 7635"/>
                <a:gd name="p0y0" fmla="*/ 0 h 75"/>
                <a:gd name="p0x1" fmla="*/ 7531 w 7635"/>
                <a:gd name="p0y1" fmla="*/ 0 h 75"/>
                <a:gd name="p0x2" fmla="*/ 7576 w 7635"/>
                <a:gd name="p0y2" fmla="*/ 0 h 75"/>
                <a:gd name="p0x3" fmla="*/ 7615 w 7635"/>
                <a:gd name="p0y3" fmla="*/ 24 h 75"/>
                <a:gd name="p0x4" fmla="*/ 7635 w 7635"/>
                <a:gd name="p0y4" fmla="*/ 59 h 75"/>
                <a:gd name="p0x5" fmla="*/ 7622 w 7635"/>
                <a:gd name="p0y5" fmla="*/ 75 h 75"/>
                <a:gd name="p0x6" fmla="*/ 7622 w 7635"/>
                <a:gd name="p0y6" fmla="*/ 74 h 75"/>
                <a:gd name="p0x7" fmla="*/ 7604 w 7635"/>
                <a:gd name="p0y7" fmla="*/ 48 h 75"/>
                <a:gd name="p0x8" fmla="*/ 7570 w 7635"/>
                <a:gd name="p0y8" fmla="*/ 30 h 75"/>
                <a:gd name="p0x9" fmla="*/ 7531 w 7635"/>
                <a:gd name="p0y9" fmla="*/ 30 h 75"/>
                <a:gd name="p0x10" fmla="*/ 103 w 7635"/>
                <a:gd name="p0y10" fmla="*/ 30 h 75"/>
                <a:gd name="p0x11" fmla="*/ 65 w 7635"/>
                <a:gd name="p0y11" fmla="*/ 30 h 75"/>
                <a:gd name="p0x12" fmla="*/ 31 w 7635"/>
                <a:gd name="p0y12" fmla="*/ 48 h 75"/>
                <a:gd name="p0x13" fmla="*/ 12 w 7635"/>
                <a:gd name="p0y13" fmla="*/ 74 h 75"/>
                <a:gd name="p0x14" fmla="*/ 0 w 7635"/>
                <a:gd name="p0y14" fmla="*/ 60 h 75"/>
                <a:gd name="p0x15" fmla="*/ 0 w 7635"/>
                <a:gd name="p0y15" fmla="*/ 59 h 75"/>
                <a:gd name="p0x16" fmla="*/ 20 w 7635"/>
                <a:gd name="p0y16" fmla="*/ 24 h 75"/>
                <a:gd name="p0x17" fmla="*/ 59 w 7635"/>
                <a:gd name="p0y17" fmla="*/ 0 h 75"/>
                <a:gd name="p0x18" fmla="*/ 103 w 7635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8522" y="3639"/>
              <a:ext cx="46" cy="6525"/>
            </a:xfrm>
            <a:custGeom>
              <a:avLst/>
              <a:gdLst>
                <a:gd name="sw" fmla="*/ 1 w 45"/>
                <a:gd name="sh" fmla="*/ 1 h 6525"/>
                <a:gd name="mins" fmla="min sw sh"/>
                <a:gd name="dsw" fmla="+- 0 sw mins"/>
                <a:gd name="dsh" fmla="+- 0 sh mins"/>
                <a:gd name="p0x0" fmla="*/ 45 w 45"/>
                <a:gd name="p0y0" fmla="*/ 60 h 6525"/>
                <a:gd name="p0x1" fmla="*/ 45 w 45"/>
                <a:gd name="p0y1" fmla="*/ 6440 h 6525"/>
                <a:gd name="p0x2" fmla="*/ 45 w 45"/>
                <a:gd name="p0y2" fmla="*/ 6473 h 6525"/>
                <a:gd name="p0x3" fmla="*/ 32 w 45"/>
                <a:gd name="p0y3" fmla="*/ 6503 h 6525"/>
                <a:gd name="p0x4" fmla="*/ 10 w 45"/>
                <a:gd name="p0y4" fmla="*/ 6525 h 6525"/>
                <a:gd name="p0x5" fmla="*/ 0 w 45"/>
                <a:gd name="p0y5" fmla="*/ 6514 h 6525"/>
                <a:gd name="p0x6" fmla="*/ 19 w 45"/>
                <a:gd name="p0y6" fmla="*/ 6495 h 6525"/>
                <a:gd name="p0x7" fmla="*/ 30 w 45"/>
                <a:gd name="p0y7" fmla="*/ 6469 h 6525"/>
                <a:gd name="p0x8" fmla="*/ 30 w 45"/>
                <a:gd name="p0y8" fmla="*/ 6440 h 6525"/>
                <a:gd name="p0x9" fmla="*/ 30 w 45"/>
                <a:gd name="p0y9" fmla="*/ 60 h 6525"/>
                <a:gd name="p0x10" fmla="*/ 30 w 45"/>
                <a:gd name="p0y10" fmla="*/ 43 h 6525"/>
                <a:gd name="p0x11" fmla="*/ 25 w 45"/>
                <a:gd name="p0y11" fmla="*/ 28 h 6525"/>
                <a:gd name="p0x12" fmla="*/ 16 w 45"/>
                <a:gd name="p0y12" fmla="*/ 15 h 6525"/>
                <a:gd name="p0x13" fmla="*/ 29 w 45"/>
                <a:gd name="p0y13" fmla="*/ 0 h 6525"/>
                <a:gd name="p0x14" fmla="*/ 29 w 45"/>
                <a:gd name="p0y14" fmla="*/ 0 h 6525"/>
                <a:gd name="p0x15" fmla="*/ 39 w 45"/>
                <a:gd name="p0y15" fmla="*/ 17 h 6525"/>
                <a:gd name="p0x16" fmla="*/ 45 w 45"/>
                <a:gd name="p0y16" fmla="*/ 38 h 6525"/>
                <a:gd name="p0x17" fmla="*/ 45 w 45"/>
                <a:gd name="p0y17" fmla="*/ 60 h 652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7"/>
              </p:custDataLst>
            </p:nvPr>
          </p:nvSpPr>
          <p:spPr>
            <a:xfrm>
              <a:off x="935" y="10154"/>
              <a:ext cx="7597" cy="46"/>
            </a:xfrm>
            <a:custGeom>
              <a:avLst/>
              <a:gdLst>
                <a:gd name="sw" fmla="*/ 1 w 7597"/>
                <a:gd name="sh" fmla="*/ 1 h 45"/>
                <a:gd name="mins" fmla="min sw sh"/>
                <a:gd name="dsw" fmla="+- 0 sw mins"/>
                <a:gd name="dsh" fmla="+- 0 sh mins"/>
                <a:gd name="p0x0" fmla="*/ 7512 w 7597"/>
                <a:gd name="p0y0" fmla="*/ 45 h 45"/>
                <a:gd name="p0x1" fmla="*/ 84 w 7597"/>
                <a:gd name="p0y1" fmla="*/ 45 h 45"/>
                <a:gd name="p0x2" fmla="*/ 51 w 7597"/>
                <a:gd name="p0y2" fmla="*/ 45 h 45"/>
                <a:gd name="p0x3" fmla="*/ 21 w 7597"/>
                <a:gd name="p0y3" fmla="*/ 32 h 45"/>
                <a:gd name="p0x4" fmla="*/ 0 w 7597"/>
                <a:gd name="p0y4" fmla="*/ 10 h 45"/>
                <a:gd name="p0x5" fmla="*/ 10 w 7597"/>
                <a:gd name="p0y5" fmla="*/ 0 h 45"/>
                <a:gd name="p0x6" fmla="*/ 10 w 7597"/>
                <a:gd name="p0y6" fmla="*/ 0 h 45"/>
                <a:gd name="p0x7" fmla="*/ 29 w 7597"/>
                <a:gd name="p0y7" fmla="*/ 19 h 45"/>
                <a:gd name="p0x8" fmla="*/ 55 w 7597"/>
                <a:gd name="p0y8" fmla="*/ 30 h 45"/>
                <a:gd name="p0x9" fmla="*/ 84 w 7597"/>
                <a:gd name="p0y9" fmla="*/ 30 h 45"/>
                <a:gd name="p0x10" fmla="*/ 7512 w 7597"/>
                <a:gd name="p0y10" fmla="*/ 30 h 45"/>
                <a:gd name="p0x11" fmla="*/ 7541 w 7597"/>
                <a:gd name="p0y11" fmla="*/ 30 h 45"/>
                <a:gd name="p0x12" fmla="*/ 7568 w 7597"/>
                <a:gd name="p0y12" fmla="*/ 19 h 45"/>
                <a:gd name="p0x13" fmla="*/ 7587 w 7597"/>
                <a:gd name="p0y13" fmla="*/ 0 h 45"/>
                <a:gd name="p0x14" fmla="*/ 7597 w 7597"/>
                <a:gd name="p0y14" fmla="*/ 10 h 45"/>
                <a:gd name="p0x15" fmla="*/ 7576 w 7597"/>
                <a:gd name="p0y15" fmla="*/ 32 h 45"/>
                <a:gd name="p0x16" fmla="*/ 7546 w 7597"/>
                <a:gd name="p0y16" fmla="*/ 45 h 45"/>
                <a:gd name="p0x17" fmla="*/ 7512 w 7597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8"/>
              </p:custDataLst>
            </p:nvPr>
          </p:nvSpPr>
          <p:spPr>
            <a:xfrm>
              <a:off x="900" y="3639"/>
              <a:ext cx="45" cy="6525"/>
            </a:xfrm>
            <a:custGeom>
              <a:avLst/>
              <a:gdLst>
                <a:gd name="sw" fmla="*/ 1 w 45"/>
                <a:gd name="sh" fmla="*/ 1 h 6525"/>
                <a:gd name="mins" fmla="min sw sh"/>
                <a:gd name="dsw" fmla="+- 0 sw mins"/>
                <a:gd name="dsh" fmla="+- 0 sh mins"/>
                <a:gd name="p0x0" fmla="*/ 0 w 45"/>
                <a:gd name="p0y0" fmla="*/ 6440 h 6525"/>
                <a:gd name="p0x1" fmla="*/ 0 w 45"/>
                <a:gd name="p0y1" fmla="*/ 60 h 6525"/>
                <a:gd name="p0x2" fmla="*/ 0 w 45"/>
                <a:gd name="p0y2" fmla="*/ 38 h 6525"/>
                <a:gd name="p0x3" fmla="*/ 5 w 45"/>
                <a:gd name="p0y3" fmla="*/ 17 h 6525"/>
                <a:gd name="p0x4" fmla="*/ 16 w 45"/>
                <a:gd name="p0y4" fmla="*/ 0 h 6525"/>
                <a:gd name="p0x5" fmla="*/ 29 w 45"/>
                <a:gd name="p0y5" fmla="*/ 15 h 6525"/>
                <a:gd name="p0x6" fmla="*/ 29 w 45"/>
                <a:gd name="p0y6" fmla="*/ 15 h 6525"/>
                <a:gd name="p0x7" fmla="*/ 20 w 45"/>
                <a:gd name="p0y7" fmla="*/ 28 h 6525"/>
                <a:gd name="p0x8" fmla="*/ 15 w 45"/>
                <a:gd name="p0y8" fmla="*/ 43 h 6525"/>
                <a:gd name="p0x9" fmla="*/ 15 w 45"/>
                <a:gd name="p0y9" fmla="*/ 60 h 6525"/>
                <a:gd name="p0x10" fmla="*/ 15 w 45"/>
                <a:gd name="p0y10" fmla="*/ 6440 h 6525"/>
                <a:gd name="p0x11" fmla="*/ 15 w 45"/>
                <a:gd name="p0y11" fmla="*/ 6469 h 6525"/>
                <a:gd name="p0x12" fmla="*/ 26 w 45"/>
                <a:gd name="p0y12" fmla="*/ 6495 h 6525"/>
                <a:gd name="p0x13" fmla="*/ 45 w 45"/>
                <a:gd name="p0y13" fmla="*/ 6514 h 6525"/>
                <a:gd name="p0x14" fmla="*/ 35 w 45"/>
                <a:gd name="p0y14" fmla="*/ 6525 h 6525"/>
                <a:gd name="p0x15" fmla="*/ 35 w 45"/>
                <a:gd name="p0y15" fmla="*/ 6525 h 6525"/>
                <a:gd name="p0x16" fmla="*/ 13 w 45"/>
                <a:gd name="p0y16" fmla="*/ 6503 h 6525"/>
                <a:gd name="p0x17" fmla="*/ 0 w 45"/>
                <a:gd name="p0y17" fmla="*/ 6473 h 6525"/>
                <a:gd name="p0x18" fmla="*/ 0 w 45"/>
                <a:gd name="p0y18" fmla="*/ 6440 h 652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771525" y="2466413"/>
            <a:ext cx="44691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经典证法</a:t>
            </a:r>
            <a:endParaRPr sz="2100" b="1" spc="42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771525" y="33420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9091" t="-5139" r="-9091" b="-5139"/>
          <a:stretch>
            <a:fillRect/>
          </a:stretch>
        </p:blipFill>
        <p:spPr>
          <a:xfrm>
            <a:off x="857250" y="3423285"/>
            <a:ext cx="247650" cy="25209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1304925" y="3328321"/>
            <a:ext cx="37719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毕达哥拉斯证法</a:t>
            </a:r>
            <a:endParaRPr sz="1500" b="1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1304925" y="3603593"/>
            <a:ext cx="4114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四个直角三角形拼成两个不同大正方形，面积相等</a:t>
            </a:r>
            <a:endParaRPr sz="135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771525" y="42291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273" t="-10303" r="-2273" b="-10303"/>
          <a:stretch>
            <a:fillRect/>
          </a:stretch>
        </p:blipFill>
        <p:spPr>
          <a:xfrm>
            <a:off x="871220" y="4309745"/>
            <a:ext cx="219075" cy="2527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1304925" y="4214965"/>
            <a:ext cx="393575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赵爽弦图另证</a:t>
            </a:r>
            <a:endParaRPr sz="1500" b="1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1304925" y="4490238"/>
            <a:ext cx="393575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以斜边为边长的正方形面积加</a:t>
            </a:r>
            <a:r>
              <a:rPr lang="en-US" altLang="zh-CN"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个三角形面积等于外正方形面积</a:t>
            </a:r>
            <a:endParaRPr lang="zh-CN" altLang="en-US" sz="135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771525" y="53898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273" t="-3067" r="-2273" b="-3067"/>
          <a:stretch>
            <a:fillRect/>
          </a:stretch>
        </p:blipFill>
        <p:spPr>
          <a:xfrm>
            <a:off x="871220" y="5470525"/>
            <a:ext cx="219075" cy="2527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1304925" y="5375901"/>
            <a:ext cx="22289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欧几里得《原本》证法</a:t>
            </a:r>
            <a:endParaRPr sz="1500" b="1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1304925" y="5651173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利用全等三角形进行面积转化</a:t>
            </a:r>
            <a:endParaRPr sz="135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669280" y="2272665"/>
            <a:ext cx="5951220" cy="4204335"/>
            <a:chOff x="8928" y="3579"/>
            <a:chExt cx="9372" cy="6621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26" name="任意多边形 25"/>
            <p:cNvSpPr/>
            <p:nvPr>
              <p:custDataLst>
                <p:tags r:id="rId28"/>
              </p:custDataLst>
            </p:nvPr>
          </p:nvSpPr>
          <p:spPr>
            <a:xfrm>
              <a:off x="8928" y="3579"/>
              <a:ext cx="9372" cy="6621"/>
            </a:xfrm>
            <a:custGeom>
              <a:avLst/>
              <a:gdLst>
                <a:gd name="sw" fmla="*/ 1 w 9371"/>
                <a:gd name="sh" fmla="*/ 1 h 6620"/>
                <a:gd name="mins" fmla="min sw sh"/>
                <a:gd name="dsw" fmla="+- 0 sw mins"/>
                <a:gd name="dsh" fmla="+- 0 sh mins"/>
                <a:gd name="p0x0" fmla="*/ 120 w 9371"/>
                <a:gd name="p0y0" fmla="*/ 0 h 6620"/>
                <a:gd name="p0x1" fmla="*/ 9251 w 9371"/>
                <a:gd name="p0y1" fmla="*/ 0 h 6620"/>
                <a:gd name="p0x2" fmla="*/ 9318 w 9371"/>
                <a:gd name="p0y2" fmla="*/ 0 h 6620"/>
                <a:gd name="p0x3" fmla="*/ 9371 w 9371"/>
                <a:gd name="p0y3" fmla="*/ 53 h 6620"/>
                <a:gd name="p0x4" fmla="*/ 9371 w 9371"/>
                <a:gd name="p0y4" fmla="*/ 120 h 6620"/>
                <a:gd name="p0x5" fmla="*/ 9371 w 9371"/>
                <a:gd name="p0y5" fmla="*/ 6500 h 6620"/>
                <a:gd name="p0x6" fmla="*/ 9371 w 9371"/>
                <a:gd name="p0y6" fmla="*/ 6566 h 6620"/>
                <a:gd name="p0x7" fmla="*/ 9318 w 9371"/>
                <a:gd name="p0y7" fmla="*/ 6620 h 6620"/>
                <a:gd name="p0x8" fmla="*/ 9251 w 9371"/>
                <a:gd name="p0y8" fmla="*/ 6620 h 6620"/>
                <a:gd name="p0x9" fmla="*/ 120 w 9371"/>
                <a:gd name="p0y9" fmla="*/ 6620 h 6620"/>
                <a:gd name="p0x10" fmla="*/ 53 w 9371"/>
                <a:gd name="p0y10" fmla="*/ 6620 h 6620"/>
                <a:gd name="p0x11" fmla="*/ 0 w 9371"/>
                <a:gd name="p0y11" fmla="*/ 6566 h 6620"/>
                <a:gd name="p0x12" fmla="*/ 0 w 9371"/>
                <a:gd name="p0y12" fmla="*/ 6500 h 6620"/>
                <a:gd name="p0x13" fmla="*/ 0 w 9371"/>
                <a:gd name="p0y13" fmla="*/ 120 h 6620"/>
                <a:gd name="p0x14" fmla="*/ 0 w 9371"/>
                <a:gd name="p0y14" fmla="*/ 53 h 6620"/>
                <a:gd name="p0x15" fmla="*/ 53 w 9371"/>
                <a:gd name="p0y15" fmla="*/ 0 h 6620"/>
                <a:gd name="p0x16" fmla="*/ 120 w 9371"/>
                <a:gd name="p0y16" fmla="*/ 0 h 66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9"/>
              </p:custDataLst>
            </p:nvPr>
          </p:nvSpPr>
          <p:spPr>
            <a:xfrm>
              <a:off x="8944" y="3579"/>
              <a:ext cx="9339" cy="75"/>
            </a:xfrm>
            <a:custGeom>
              <a:avLst/>
              <a:gdLst>
                <a:gd name="sw" fmla="*/ 1 w 9339"/>
                <a:gd name="sh" fmla="*/ 1 h 75"/>
                <a:gd name="mins" fmla="min sw sh"/>
                <a:gd name="dsw" fmla="+- 0 sw mins"/>
                <a:gd name="dsh" fmla="+- 0 sh mins"/>
                <a:gd name="p0x0" fmla="*/ 103 w 9339"/>
                <a:gd name="p0y0" fmla="*/ 0 h 75"/>
                <a:gd name="p0x1" fmla="*/ 9235 w 9339"/>
                <a:gd name="p0y1" fmla="*/ 0 h 75"/>
                <a:gd name="p0x2" fmla="*/ 9280 w 9339"/>
                <a:gd name="p0y2" fmla="*/ 0 h 75"/>
                <a:gd name="p0x3" fmla="*/ 9319 w 9339"/>
                <a:gd name="p0y3" fmla="*/ 24 h 75"/>
                <a:gd name="p0x4" fmla="*/ 9339 w 9339"/>
                <a:gd name="p0y4" fmla="*/ 59 h 75"/>
                <a:gd name="p0x5" fmla="*/ 9326 w 9339"/>
                <a:gd name="p0y5" fmla="*/ 75 h 75"/>
                <a:gd name="p0x6" fmla="*/ 9326 w 9339"/>
                <a:gd name="p0y6" fmla="*/ 74 h 75"/>
                <a:gd name="p0x7" fmla="*/ 9308 w 9339"/>
                <a:gd name="p0y7" fmla="*/ 48 h 75"/>
                <a:gd name="p0x8" fmla="*/ 9274 w 9339"/>
                <a:gd name="p0y8" fmla="*/ 30 h 75"/>
                <a:gd name="p0x9" fmla="*/ 9235 w 9339"/>
                <a:gd name="p0y9" fmla="*/ 30 h 75"/>
                <a:gd name="p0x10" fmla="*/ 103 w 9339"/>
                <a:gd name="p0y10" fmla="*/ 30 h 75"/>
                <a:gd name="p0x11" fmla="*/ 65 w 9339"/>
                <a:gd name="p0y11" fmla="*/ 30 h 75"/>
                <a:gd name="p0x12" fmla="*/ 31 w 9339"/>
                <a:gd name="p0y12" fmla="*/ 48 h 75"/>
                <a:gd name="p0x13" fmla="*/ 12 w 9339"/>
                <a:gd name="p0y13" fmla="*/ 74 h 75"/>
                <a:gd name="p0x14" fmla="*/ 0 w 9339"/>
                <a:gd name="p0y14" fmla="*/ 60 h 75"/>
                <a:gd name="p0x15" fmla="*/ 0 w 9339"/>
                <a:gd name="p0y15" fmla="*/ 59 h 75"/>
                <a:gd name="p0x16" fmla="*/ 20 w 9339"/>
                <a:gd name="p0y16" fmla="*/ 24 h 75"/>
                <a:gd name="p0x17" fmla="*/ 59 w 9339"/>
                <a:gd name="p0y17" fmla="*/ 0 h 75"/>
                <a:gd name="p0x18" fmla="*/ 103 w 9339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30"/>
              </p:custDataLst>
            </p:nvPr>
          </p:nvSpPr>
          <p:spPr>
            <a:xfrm>
              <a:off x="18254" y="3639"/>
              <a:ext cx="46" cy="6525"/>
            </a:xfrm>
            <a:custGeom>
              <a:avLst/>
              <a:gdLst>
                <a:gd name="sw" fmla="*/ 1 w 45"/>
                <a:gd name="sh" fmla="*/ 1 h 6525"/>
                <a:gd name="mins" fmla="min sw sh"/>
                <a:gd name="dsw" fmla="+- 0 sw mins"/>
                <a:gd name="dsh" fmla="+- 0 sh mins"/>
                <a:gd name="p0x0" fmla="*/ 45 w 45"/>
                <a:gd name="p0y0" fmla="*/ 60 h 6525"/>
                <a:gd name="p0x1" fmla="*/ 45 w 45"/>
                <a:gd name="p0y1" fmla="*/ 6440 h 6525"/>
                <a:gd name="p0x2" fmla="*/ 45 w 45"/>
                <a:gd name="p0y2" fmla="*/ 6473 h 6525"/>
                <a:gd name="p0x3" fmla="*/ 32 w 45"/>
                <a:gd name="p0y3" fmla="*/ 6503 h 6525"/>
                <a:gd name="p0x4" fmla="*/ 10 w 45"/>
                <a:gd name="p0y4" fmla="*/ 6525 h 6525"/>
                <a:gd name="p0x5" fmla="*/ 0 w 45"/>
                <a:gd name="p0y5" fmla="*/ 6514 h 6525"/>
                <a:gd name="p0x6" fmla="*/ 19 w 45"/>
                <a:gd name="p0y6" fmla="*/ 6495 h 6525"/>
                <a:gd name="p0x7" fmla="*/ 30 w 45"/>
                <a:gd name="p0y7" fmla="*/ 6469 h 6525"/>
                <a:gd name="p0x8" fmla="*/ 30 w 45"/>
                <a:gd name="p0y8" fmla="*/ 6440 h 6525"/>
                <a:gd name="p0x9" fmla="*/ 30 w 45"/>
                <a:gd name="p0y9" fmla="*/ 60 h 6525"/>
                <a:gd name="p0x10" fmla="*/ 30 w 45"/>
                <a:gd name="p0y10" fmla="*/ 43 h 6525"/>
                <a:gd name="p0x11" fmla="*/ 25 w 45"/>
                <a:gd name="p0y11" fmla="*/ 28 h 6525"/>
                <a:gd name="p0x12" fmla="*/ 16 w 45"/>
                <a:gd name="p0y12" fmla="*/ 15 h 6525"/>
                <a:gd name="p0x13" fmla="*/ 29 w 45"/>
                <a:gd name="p0y13" fmla="*/ 0 h 6525"/>
                <a:gd name="p0x14" fmla="*/ 29 w 45"/>
                <a:gd name="p0y14" fmla="*/ 0 h 6525"/>
                <a:gd name="p0x15" fmla="*/ 39 w 45"/>
                <a:gd name="p0y15" fmla="*/ 17 h 6525"/>
                <a:gd name="p0x16" fmla="*/ 45 w 45"/>
                <a:gd name="p0y16" fmla="*/ 38 h 6525"/>
                <a:gd name="p0x17" fmla="*/ 45 w 45"/>
                <a:gd name="p0y17" fmla="*/ 60 h 652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31"/>
              </p:custDataLst>
            </p:nvPr>
          </p:nvSpPr>
          <p:spPr>
            <a:xfrm>
              <a:off x="8963" y="10154"/>
              <a:ext cx="9301" cy="46"/>
            </a:xfrm>
            <a:custGeom>
              <a:avLst/>
              <a:gdLst>
                <a:gd name="sw" fmla="*/ 1 w 9301"/>
                <a:gd name="sh" fmla="*/ 1 h 45"/>
                <a:gd name="mins" fmla="min sw sh"/>
                <a:gd name="dsw" fmla="+- 0 sw mins"/>
                <a:gd name="dsh" fmla="+- 0 sh mins"/>
                <a:gd name="p0x0" fmla="*/ 9216 w 9301"/>
                <a:gd name="p0y0" fmla="*/ 45 h 45"/>
                <a:gd name="p0x1" fmla="*/ 84 w 9301"/>
                <a:gd name="p0y1" fmla="*/ 45 h 45"/>
                <a:gd name="p0x2" fmla="*/ 51 w 9301"/>
                <a:gd name="p0y2" fmla="*/ 45 h 45"/>
                <a:gd name="p0x3" fmla="*/ 21 w 9301"/>
                <a:gd name="p0y3" fmla="*/ 32 h 45"/>
                <a:gd name="p0x4" fmla="*/ 0 w 9301"/>
                <a:gd name="p0y4" fmla="*/ 10 h 45"/>
                <a:gd name="p0x5" fmla="*/ 10 w 9301"/>
                <a:gd name="p0y5" fmla="*/ 0 h 45"/>
                <a:gd name="p0x6" fmla="*/ 29 w 9301"/>
                <a:gd name="p0y6" fmla="*/ 19 h 45"/>
                <a:gd name="p0x7" fmla="*/ 55 w 9301"/>
                <a:gd name="p0y7" fmla="*/ 30 h 45"/>
                <a:gd name="p0x8" fmla="*/ 84 w 9301"/>
                <a:gd name="p0y8" fmla="*/ 30 h 45"/>
                <a:gd name="p0x9" fmla="*/ 9216 w 9301"/>
                <a:gd name="p0y9" fmla="*/ 30 h 45"/>
                <a:gd name="p0x10" fmla="*/ 9245 w 9301"/>
                <a:gd name="p0y10" fmla="*/ 30 h 45"/>
                <a:gd name="p0x11" fmla="*/ 9272 w 9301"/>
                <a:gd name="p0y11" fmla="*/ 19 h 45"/>
                <a:gd name="p0x12" fmla="*/ 9291 w 9301"/>
                <a:gd name="p0y12" fmla="*/ 0 h 45"/>
                <a:gd name="p0x13" fmla="*/ 9301 w 9301"/>
                <a:gd name="p0y13" fmla="*/ 10 h 45"/>
                <a:gd name="p0x14" fmla="*/ 9279 w 9301"/>
                <a:gd name="p0y14" fmla="*/ 32 h 45"/>
                <a:gd name="p0x15" fmla="*/ 9249 w 9301"/>
                <a:gd name="p0y15" fmla="*/ 45 h 45"/>
                <a:gd name="p0x16" fmla="*/ 9216 w 9301"/>
                <a:gd name="p0y16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32"/>
              </p:custDataLst>
            </p:nvPr>
          </p:nvSpPr>
          <p:spPr>
            <a:xfrm>
              <a:off x="8928" y="3639"/>
              <a:ext cx="45" cy="6525"/>
            </a:xfrm>
            <a:custGeom>
              <a:avLst/>
              <a:gdLst>
                <a:gd name="sw" fmla="*/ 1 w 45"/>
                <a:gd name="sh" fmla="*/ 1 h 6525"/>
                <a:gd name="mins" fmla="min sw sh"/>
                <a:gd name="dsw" fmla="+- 0 sw mins"/>
                <a:gd name="dsh" fmla="+- 0 sh mins"/>
                <a:gd name="p0x0" fmla="*/ 0 w 45"/>
                <a:gd name="p0y0" fmla="*/ 6440 h 6525"/>
                <a:gd name="p0x1" fmla="*/ 0 w 45"/>
                <a:gd name="p0y1" fmla="*/ 60 h 6525"/>
                <a:gd name="p0x2" fmla="*/ 0 w 45"/>
                <a:gd name="p0y2" fmla="*/ 38 h 6525"/>
                <a:gd name="p0x3" fmla="*/ 5 w 45"/>
                <a:gd name="p0y3" fmla="*/ 17 h 6525"/>
                <a:gd name="p0x4" fmla="*/ 16 w 45"/>
                <a:gd name="p0y4" fmla="*/ 0 h 6525"/>
                <a:gd name="p0x5" fmla="*/ 29 w 45"/>
                <a:gd name="p0y5" fmla="*/ 15 h 6525"/>
                <a:gd name="p0x6" fmla="*/ 29 w 45"/>
                <a:gd name="p0y6" fmla="*/ 15 h 6525"/>
                <a:gd name="p0x7" fmla="*/ 20 w 45"/>
                <a:gd name="p0y7" fmla="*/ 28 h 6525"/>
                <a:gd name="p0x8" fmla="*/ 15 w 45"/>
                <a:gd name="p0y8" fmla="*/ 43 h 6525"/>
                <a:gd name="p0x9" fmla="*/ 15 w 45"/>
                <a:gd name="p0y9" fmla="*/ 60 h 6525"/>
                <a:gd name="p0x10" fmla="*/ 15 w 45"/>
                <a:gd name="p0y10" fmla="*/ 6440 h 6525"/>
                <a:gd name="p0x11" fmla="*/ 15 w 45"/>
                <a:gd name="p0y11" fmla="*/ 6469 h 6525"/>
                <a:gd name="p0x12" fmla="*/ 26 w 45"/>
                <a:gd name="p0y12" fmla="*/ 6495 h 6525"/>
                <a:gd name="p0x13" fmla="*/ 45 w 45"/>
                <a:gd name="p0y13" fmla="*/ 6514 h 6525"/>
                <a:gd name="p0x14" fmla="*/ 35 w 45"/>
                <a:gd name="p0y14" fmla="*/ 6525 h 6525"/>
                <a:gd name="p0x15" fmla="*/ 13 w 45"/>
                <a:gd name="p0y15" fmla="*/ 6503 h 6525"/>
                <a:gd name="p0x16" fmla="*/ 0 w 45"/>
                <a:gd name="p0y16" fmla="*/ 6473 h 6525"/>
                <a:gd name="p0x17" fmla="*/ 0 w 45"/>
                <a:gd name="p0y17" fmla="*/ 6440 h 652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>
            <p:custDataLst>
              <p:tags r:id="rId33"/>
            </p:custDataLst>
          </p:nvPr>
        </p:nvSpPr>
        <p:spPr>
          <a:xfrm>
            <a:off x="5869334" y="2466413"/>
            <a:ext cx="55511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费马大定理</a:t>
            </a:r>
            <a:endParaRPr sz="2100" b="1" spc="42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4"/>
            </p:custDataLst>
          </p:nvPr>
        </p:nvSpPr>
        <p:spPr>
          <a:xfrm>
            <a:off x="5869305" y="3006090"/>
            <a:ext cx="5551170" cy="1082040"/>
          </a:xfrm>
          <a:custGeom>
            <a:avLst/>
            <a:gdLst>
              <a:gd name="sw" fmla="*/ 1 w 8741"/>
              <a:gd name="sh" fmla="*/ 1 h 1703"/>
              <a:gd name="mins" fmla="min sw sh"/>
              <a:gd name="dsw" fmla="+- 0 sw mins"/>
              <a:gd name="dsh" fmla="+- 0 sh mins"/>
              <a:gd name="p0x0" fmla="*/ 120 w 8741"/>
              <a:gd name="p0y0" fmla="*/ 0 h 1703"/>
              <a:gd name="p0x1" fmla="*/ 8621 w 8741"/>
              <a:gd name="p0y1" fmla="*/ 0 h 1703"/>
              <a:gd name="p0x2" fmla="*/ 8688 w 8741"/>
              <a:gd name="p0y2" fmla="*/ 0 h 1703"/>
              <a:gd name="p0x3" fmla="*/ 8741 w 8741"/>
              <a:gd name="p0y3" fmla="*/ 53 h 1703"/>
              <a:gd name="p0x4" fmla="*/ 8741 w 8741"/>
              <a:gd name="p0y4" fmla="*/ 120 h 1703"/>
              <a:gd name="p0x5" fmla="*/ 8741 w 8741"/>
              <a:gd name="p0y5" fmla="*/ 1583 h 1703"/>
              <a:gd name="p0x6" fmla="*/ 8741 w 8741"/>
              <a:gd name="p0y6" fmla="*/ 1650 h 1703"/>
              <a:gd name="p0x7" fmla="*/ 8688 w 8741"/>
              <a:gd name="p0y7" fmla="*/ 1703 h 1703"/>
              <a:gd name="p0x8" fmla="*/ 8621 w 8741"/>
              <a:gd name="p0y8" fmla="*/ 1703 h 1703"/>
              <a:gd name="p0x9" fmla="*/ 120 w 8741"/>
              <a:gd name="p0y9" fmla="*/ 1703 h 1703"/>
              <a:gd name="p0x10" fmla="*/ 53 w 8741"/>
              <a:gd name="p0y10" fmla="*/ 1703 h 1703"/>
              <a:gd name="p0x11" fmla="*/ 0 w 8741"/>
              <a:gd name="p0y11" fmla="*/ 1650 h 1703"/>
              <a:gd name="p0x12" fmla="*/ 0 w 8741"/>
              <a:gd name="p0y12" fmla="*/ 1583 h 1703"/>
              <a:gd name="p0x13" fmla="*/ 0 w 8741"/>
              <a:gd name="p0y13" fmla="*/ 120 h 1703"/>
              <a:gd name="p0x14" fmla="*/ 0 w 8741"/>
              <a:gd name="p0y14" fmla="*/ 53 h 1703"/>
              <a:gd name="p0x15" fmla="*/ 53 w 8741"/>
              <a:gd name="p0y15" fmla="*/ 0 h 1703"/>
              <a:gd name="p0x16" fmla="*/ 120 w 8741"/>
              <a:gd name="p0y16" fmla="*/ 0 h 170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5"/>
            </p:custDataLst>
          </p:nvPr>
        </p:nvSpPr>
        <p:spPr>
          <a:xfrm>
            <a:off x="7569174" y="3085538"/>
            <a:ext cx="2684859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xⁿ+yⁿ=zⁿ</a:t>
            </a:r>
            <a:endParaRPr sz="42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6"/>
            </p:custDataLst>
          </p:nvPr>
        </p:nvSpPr>
        <p:spPr>
          <a:xfrm>
            <a:off x="7799118" y="3745563"/>
            <a:ext cx="186303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当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n≥3 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时无正整数解</a:t>
            </a:r>
            <a:endParaRPr lang="zh-CN" altLang="en-US" sz="135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7"/>
            </p:custDataLst>
          </p:nvPr>
        </p:nvSpPr>
        <p:spPr>
          <a:xfrm>
            <a:off x="5869305" y="42024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5935980" y="4264660"/>
            <a:ext cx="209550" cy="213995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41"/>
            </p:custDataLst>
          </p:nvPr>
        </p:nvSpPr>
        <p:spPr>
          <a:xfrm>
            <a:off x="6326534" y="4188476"/>
            <a:ext cx="264266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这一猜想困扰数学家</a:t>
            </a:r>
            <a:r>
              <a:rPr lang="en-US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300</a:t>
            </a:r>
            <a:r>
              <a:rPr lang="zh-CN" altLang="en-US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余年</a:t>
            </a:r>
            <a:endParaRPr lang="zh-CN" altLang="en-US" sz="15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42"/>
            </p:custDataLst>
          </p:nvPr>
        </p:nvSpPr>
        <p:spPr>
          <a:xfrm>
            <a:off x="5869305" y="46596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5935980" y="4721860"/>
            <a:ext cx="209550" cy="213995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46"/>
            </p:custDataLst>
          </p:nvPr>
        </p:nvSpPr>
        <p:spPr>
          <a:xfrm>
            <a:off x="6326534" y="4645676"/>
            <a:ext cx="50939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英国数学家</a:t>
            </a:r>
            <a:r>
              <a:rPr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怀尔斯</a:t>
            </a:r>
            <a:r>
              <a:rPr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于</a:t>
            </a:r>
            <a:r>
              <a:rPr lang="en-US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1995</a:t>
            </a:r>
            <a:r>
              <a:rPr lang="zh-CN" altLang="en-US"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r>
              <a:rPr lang="zh-CN" altLang="en-US"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完成证明，被称为</a:t>
            </a:r>
            <a:r>
              <a:rPr lang="en-US" altLang="zh-CN"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sz="15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世纪性的成就</a:t>
            </a:r>
            <a:r>
              <a:rPr sz="150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"</a:t>
            </a:r>
            <a:endParaRPr sz="150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1A0A"/>
                </a:solidFill>
                <a:latin typeface="汉仪正圆-75W" panose="00020600040101010101" charset="-122"/>
                <a:ea typeface="汉仪正圆-75W" panose="00020600040101010101" charset="-122"/>
              </a:rPr>
              <a:t>古算题中的勾股智慧</a:t>
            </a:r>
            <a:endParaRPr sz="3000" b="1">
              <a:solidFill>
                <a:srgbClr val="2C1A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571500" y="1104900"/>
            <a:ext cx="5175250" cy="5372100"/>
            <a:chOff x="900" y="1740"/>
            <a:chExt cx="8150" cy="8460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4" name="任意多边形 3"/>
            <p:cNvSpPr/>
            <p:nvPr>
              <p:custDataLst>
                <p:tags r:id="rId2"/>
              </p:custDataLst>
            </p:nvPr>
          </p:nvSpPr>
          <p:spPr>
            <a:xfrm>
              <a:off x="900" y="1740"/>
              <a:ext cx="8150" cy="8460"/>
            </a:xfrm>
            <a:custGeom>
              <a:avLst/>
              <a:gdLst>
                <a:gd name="sw" fmla="*/ 1 w 8150"/>
                <a:gd name="sh" fmla="*/ 1 h 8460"/>
                <a:gd name="mins" fmla="min sw sh"/>
                <a:gd name="dsw" fmla="+- 0 sw mins"/>
                <a:gd name="dsh" fmla="+- 0 sh mins"/>
                <a:gd name="p0x0" fmla="*/ 120 w 8150"/>
                <a:gd name="p0y0" fmla="*/ 0 h 8460"/>
                <a:gd name="p0x1" fmla="*/ 8030 w 8150"/>
                <a:gd name="p0y1" fmla="*/ 0 h 8460"/>
                <a:gd name="p0x2" fmla="*/ 8096 w 8150"/>
                <a:gd name="p0y2" fmla="*/ 0 h 8460"/>
                <a:gd name="p0x3" fmla="*/ 8150 w 8150"/>
                <a:gd name="p0y3" fmla="*/ 53 h 8460"/>
                <a:gd name="p0x4" fmla="*/ 8150 w 8150"/>
                <a:gd name="p0y4" fmla="*/ 120 h 8460"/>
                <a:gd name="p0x5" fmla="*/ 8150 w 8150"/>
                <a:gd name="p0y5" fmla="*/ 8340 h 8460"/>
                <a:gd name="p0x6" fmla="*/ 8150 w 8150"/>
                <a:gd name="p0y6" fmla="*/ 8406 h 8460"/>
                <a:gd name="p0x7" fmla="*/ 8096 w 8150"/>
                <a:gd name="p0y7" fmla="*/ 8460 h 8460"/>
                <a:gd name="p0x8" fmla="*/ 8030 w 8150"/>
                <a:gd name="p0y8" fmla="*/ 8460 h 8460"/>
                <a:gd name="p0x9" fmla="*/ 120 w 8150"/>
                <a:gd name="p0y9" fmla="*/ 8460 h 8460"/>
                <a:gd name="p0x10" fmla="*/ 53 w 8150"/>
                <a:gd name="p0y10" fmla="*/ 8460 h 8460"/>
                <a:gd name="p0x11" fmla="*/ 0 w 8150"/>
                <a:gd name="p0y11" fmla="*/ 8406 h 8460"/>
                <a:gd name="p0x12" fmla="*/ 0 w 8150"/>
                <a:gd name="p0y12" fmla="*/ 8340 h 8460"/>
                <a:gd name="p0x13" fmla="*/ 0 w 8150"/>
                <a:gd name="p0y13" fmla="*/ 120 h 8460"/>
                <a:gd name="p0x14" fmla="*/ 0 w 8150"/>
                <a:gd name="p0y14" fmla="*/ 53 h 8460"/>
                <a:gd name="p0x15" fmla="*/ 53 w 8150"/>
                <a:gd name="p0y15" fmla="*/ 0 h 8460"/>
                <a:gd name="p0x16" fmla="*/ 120 w 8150"/>
                <a:gd name="p0y16" fmla="*/ 0 h 84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916" y="1740"/>
              <a:ext cx="8118" cy="75"/>
            </a:xfrm>
            <a:custGeom>
              <a:avLst/>
              <a:gdLst>
                <a:gd name="sw" fmla="*/ 1 w 8118"/>
                <a:gd name="sh" fmla="*/ 1 h 75"/>
                <a:gd name="mins" fmla="min sw sh"/>
                <a:gd name="dsw" fmla="+- 0 sw mins"/>
                <a:gd name="dsh" fmla="+- 0 sh mins"/>
                <a:gd name="p0x0" fmla="*/ 103 w 8118"/>
                <a:gd name="p0y0" fmla="*/ 0 h 75"/>
                <a:gd name="p0x1" fmla="*/ 8014 w 8118"/>
                <a:gd name="p0y1" fmla="*/ 0 h 75"/>
                <a:gd name="p0x2" fmla="*/ 8058 w 8118"/>
                <a:gd name="p0y2" fmla="*/ 0 h 75"/>
                <a:gd name="p0x3" fmla="*/ 8097 w 8118"/>
                <a:gd name="p0y3" fmla="*/ 24 h 75"/>
                <a:gd name="p0x4" fmla="*/ 8118 w 8118"/>
                <a:gd name="p0y4" fmla="*/ 59 h 75"/>
                <a:gd name="p0x5" fmla="*/ 8105 w 8118"/>
                <a:gd name="p0y5" fmla="*/ 75 h 75"/>
                <a:gd name="p0x6" fmla="*/ 8105 w 8118"/>
                <a:gd name="p0y6" fmla="*/ 74 h 75"/>
                <a:gd name="p0x7" fmla="*/ 8087 w 8118"/>
                <a:gd name="p0y7" fmla="*/ 48 h 75"/>
                <a:gd name="p0x8" fmla="*/ 8053 w 8118"/>
                <a:gd name="p0y8" fmla="*/ 30 h 75"/>
                <a:gd name="p0x9" fmla="*/ 8014 w 8118"/>
                <a:gd name="p0y9" fmla="*/ 30 h 75"/>
                <a:gd name="p0x10" fmla="*/ 103 w 8118"/>
                <a:gd name="p0y10" fmla="*/ 30 h 75"/>
                <a:gd name="p0x11" fmla="*/ 65 w 8118"/>
                <a:gd name="p0y11" fmla="*/ 30 h 75"/>
                <a:gd name="p0x12" fmla="*/ 31 w 8118"/>
                <a:gd name="p0y12" fmla="*/ 48 h 75"/>
                <a:gd name="p0x13" fmla="*/ 12 w 8118"/>
                <a:gd name="p0y13" fmla="*/ 74 h 75"/>
                <a:gd name="p0x14" fmla="*/ 0 w 8118"/>
                <a:gd name="p0y14" fmla="*/ 60 h 75"/>
                <a:gd name="p0x15" fmla="*/ 0 w 8118"/>
                <a:gd name="p0y15" fmla="*/ 59 h 75"/>
                <a:gd name="p0x16" fmla="*/ 20 w 8118"/>
                <a:gd name="p0y16" fmla="*/ 24 h 75"/>
                <a:gd name="p0x17" fmla="*/ 59 w 8118"/>
                <a:gd name="p0y17" fmla="*/ 0 h 75"/>
                <a:gd name="p0x18" fmla="*/ 103 w 8118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9004" y="1799"/>
              <a:ext cx="46" cy="8365"/>
            </a:xfrm>
            <a:custGeom>
              <a:avLst/>
              <a:gdLst>
                <a:gd name="sw" fmla="*/ 1 w 45"/>
                <a:gd name="sh" fmla="*/ 1 h 8364"/>
                <a:gd name="mins" fmla="min sw sh"/>
                <a:gd name="dsw" fmla="+- 0 sw mins"/>
                <a:gd name="dsh" fmla="+- 0 sh mins"/>
                <a:gd name="p0x0" fmla="*/ 45 w 45"/>
                <a:gd name="p0y0" fmla="*/ 60 h 8364"/>
                <a:gd name="p0x1" fmla="*/ 45 w 45"/>
                <a:gd name="p0y1" fmla="*/ 8280 h 8364"/>
                <a:gd name="p0x2" fmla="*/ 45 w 45"/>
                <a:gd name="p0y2" fmla="*/ 8313 h 8364"/>
                <a:gd name="p0x3" fmla="*/ 32 w 45"/>
                <a:gd name="p0y3" fmla="*/ 8343 h 8364"/>
                <a:gd name="p0x4" fmla="*/ 10 w 45"/>
                <a:gd name="p0y4" fmla="*/ 8364 h 8364"/>
                <a:gd name="p0x5" fmla="*/ 0 w 45"/>
                <a:gd name="p0y5" fmla="*/ 8354 h 8364"/>
                <a:gd name="p0x6" fmla="*/ 19 w 45"/>
                <a:gd name="p0y6" fmla="*/ 8335 h 8364"/>
                <a:gd name="p0x7" fmla="*/ 30 w 45"/>
                <a:gd name="p0y7" fmla="*/ 8309 h 8364"/>
                <a:gd name="p0x8" fmla="*/ 30 w 45"/>
                <a:gd name="p0y8" fmla="*/ 8280 h 8364"/>
                <a:gd name="p0x9" fmla="*/ 30 w 45"/>
                <a:gd name="p0y9" fmla="*/ 60 h 8364"/>
                <a:gd name="p0x10" fmla="*/ 30 w 45"/>
                <a:gd name="p0y10" fmla="*/ 43 h 8364"/>
                <a:gd name="p0x11" fmla="*/ 25 w 45"/>
                <a:gd name="p0y11" fmla="*/ 28 h 8364"/>
                <a:gd name="p0x12" fmla="*/ 16 w 45"/>
                <a:gd name="p0y12" fmla="*/ 15 h 8364"/>
                <a:gd name="p0x13" fmla="*/ 29 w 45"/>
                <a:gd name="p0y13" fmla="*/ 0 h 8364"/>
                <a:gd name="p0x14" fmla="*/ 29 w 45"/>
                <a:gd name="p0y14" fmla="*/ 0 h 8364"/>
                <a:gd name="p0x15" fmla="*/ 39 w 45"/>
                <a:gd name="p0y15" fmla="*/ 17 h 8364"/>
                <a:gd name="p0x16" fmla="*/ 45 w 45"/>
                <a:gd name="p0y16" fmla="*/ 38 h 8364"/>
                <a:gd name="p0x17" fmla="*/ 45 w 45"/>
                <a:gd name="p0y17" fmla="*/ 60 h 836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935" y="10154"/>
              <a:ext cx="8080" cy="46"/>
            </a:xfrm>
            <a:custGeom>
              <a:avLst/>
              <a:gdLst>
                <a:gd name="sw" fmla="*/ 1 w 8080"/>
                <a:gd name="sh" fmla="*/ 1 h 45"/>
                <a:gd name="mins" fmla="min sw sh"/>
                <a:gd name="dsw" fmla="+- 0 sw mins"/>
                <a:gd name="dsh" fmla="+- 0 sh mins"/>
                <a:gd name="p0x0" fmla="*/ 7995 w 8080"/>
                <a:gd name="p0y0" fmla="*/ 45 h 45"/>
                <a:gd name="p0x1" fmla="*/ 84 w 8080"/>
                <a:gd name="p0y1" fmla="*/ 45 h 45"/>
                <a:gd name="p0x2" fmla="*/ 51 w 8080"/>
                <a:gd name="p0y2" fmla="*/ 45 h 45"/>
                <a:gd name="p0x3" fmla="*/ 21 w 8080"/>
                <a:gd name="p0y3" fmla="*/ 32 h 45"/>
                <a:gd name="p0x4" fmla="*/ 0 w 8080"/>
                <a:gd name="p0y4" fmla="*/ 10 h 45"/>
                <a:gd name="p0x5" fmla="*/ 10 w 8080"/>
                <a:gd name="p0y5" fmla="*/ 0 h 45"/>
                <a:gd name="p0x6" fmla="*/ 10 w 8080"/>
                <a:gd name="p0y6" fmla="*/ 0 h 45"/>
                <a:gd name="p0x7" fmla="*/ 29 w 8080"/>
                <a:gd name="p0y7" fmla="*/ 19 h 45"/>
                <a:gd name="p0x8" fmla="*/ 55 w 8080"/>
                <a:gd name="p0y8" fmla="*/ 30 h 45"/>
                <a:gd name="p0x9" fmla="*/ 84 w 8080"/>
                <a:gd name="p0y9" fmla="*/ 30 h 45"/>
                <a:gd name="p0x10" fmla="*/ 7995 w 8080"/>
                <a:gd name="p0y10" fmla="*/ 30 h 45"/>
                <a:gd name="p0x11" fmla="*/ 8024 w 8080"/>
                <a:gd name="p0y11" fmla="*/ 30 h 45"/>
                <a:gd name="p0x12" fmla="*/ 8050 w 8080"/>
                <a:gd name="p0y12" fmla="*/ 19 h 45"/>
                <a:gd name="p0x13" fmla="*/ 8069 w 8080"/>
                <a:gd name="p0y13" fmla="*/ 0 h 45"/>
                <a:gd name="p0x14" fmla="*/ 8080 w 8080"/>
                <a:gd name="p0y14" fmla="*/ 10 h 45"/>
                <a:gd name="p0x15" fmla="*/ 8058 w 8080"/>
                <a:gd name="p0y15" fmla="*/ 32 h 45"/>
                <a:gd name="p0x16" fmla="*/ 8028 w 8080"/>
                <a:gd name="p0y16" fmla="*/ 45 h 45"/>
                <a:gd name="p0x17" fmla="*/ 7995 w 808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6"/>
              </p:custDataLst>
            </p:nvPr>
          </p:nvSpPr>
          <p:spPr>
            <a:xfrm>
              <a:off x="900" y="1799"/>
              <a:ext cx="45" cy="8365"/>
            </a:xfrm>
            <a:custGeom>
              <a:avLst/>
              <a:gdLst>
                <a:gd name="sw" fmla="*/ 1 w 45"/>
                <a:gd name="sh" fmla="*/ 1 h 8364"/>
                <a:gd name="mins" fmla="min sw sh"/>
                <a:gd name="dsw" fmla="+- 0 sw mins"/>
                <a:gd name="dsh" fmla="+- 0 sh mins"/>
                <a:gd name="p0x0" fmla="*/ 0 w 45"/>
                <a:gd name="p0y0" fmla="*/ 8280 h 8364"/>
                <a:gd name="p0x1" fmla="*/ 0 w 45"/>
                <a:gd name="p0y1" fmla="*/ 60 h 8364"/>
                <a:gd name="p0x2" fmla="*/ 0 w 45"/>
                <a:gd name="p0y2" fmla="*/ 38 h 8364"/>
                <a:gd name="p0x3" fmla="*/ 5 w 45"/>
                <a:gd name="p0y3" fmla="*/ 17 h 8364"/>
                <a:gd name="p0x4" fmla="*/ 16 w 45"/>
                <a:gd name="p0y4" fmla="*/ 0 h 8364"/>
                <a:gd name="p0x5" fmla="*/ 29 w 45"/>
                <a:gd name="p0y5" fmla="*/ 15 h 8364"/>
                <a:gd name="p0x6" fmla="*/ 29 w 45"/>
                <a:gd name="p0y6" fmla="*/ 15 h 8364"/>
                <a:gd name="p0x7" fmla="*/ 20 w 45"/>
                <a:gd name="p0y7" fmla="*/ 28 h 8364"/>
                <a:gd name="p0x8" fmla="*/ 15 w 45"/>
                <a:gd name="p0y8" fmla="*/ 43 h 8364"/>
                <a:gd name="p0x9" fmla="*/ 15 w 45"/>
                <a:gd name="p0y9" fmla="*/ 60 h 8364"/>
                <a:gd name="p0x10" fmla="*/ 15 w 45"/>
                <a:gd name="p0y10" fmla="*/ 8280 h 8364"/>
                <a:gd name="p0x11" fmla="*/ 15 w 45"/>
                <a:gd name="p0y11" fmla="*/ 8309 h 8364"/>
                <a:gd name="p0x12" fmla="*/ 26 w 45"/>
                <a:gd name="p0y12" fmla="*/ 8335 h 8364"/>
                <a:gd name="p0x13" fmla="*/ 45 w 45"/>
                <a:gd name="p0y13" fmla="*/ 8354 h 8364"/>
                <a:gd name="p0x14" fmla="*/ 35 w 45"/>
                <a:gd name="p0y14" fmla="*/ 8364 h 8364"/>
                <a:gd name="p0x15" fmla="*/ 35 w 45"/>
                <a:gd name="p0y15" fmla="*/ 8364 h 8364"/>
                <a:gd name="p0x16" fmla="*/ 13 w 45"/>
                <a:gd name="p0y16" fmla="*/ 8343 h 8364"/>
                <a:gd name="p0x17" fmla="*/ 0 w 45"/>
                <a:gd name="p0y17" fmla="*/ 8313 h 8364"/>
                <a:gd name="p0x18" fmla="*/ 0 w 45"/>
                <a:gd name="p0y18" fmla="*/ 8280 h 836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1525" y="1298257"/>
            <a:ext cx="477544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水池芦苇问题</a:t>
            </a:r>
            <a:endParaRPr sz="2100" b="1" spc="42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pic>
        <p:nvPicPr>
          <p:cNvPr id="11" name="图片 10" descr="328315f6-8ca7-11f1-bd7c-1a8da36eb8e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11503" r="11507"/>
          <a:stretch>
            <a:fillRect/>
          </a:stretch>
        </p:blipFill>
        <p:spPr>
          <a:xfrm>
            <a:off x="771525" y="1838329"/>
            <a:ext cx="2563494" cy="443864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037" h="6990">
                <a:moveTo>
                  <a:pt x="120" y="0"/>
                </a:moveTo>
                <a:lnTo>
                  <a:pt x="3917" y="0"/>
                </a:lnTo>
                <a:cubicBezTo>
                  <a:pt x="3983" y="0"/>
                  <a:pt x="4037" y="53"/>
                  <a:pt x="4037" y="119"/>
                </a:cubicBezTo>
                <a:lnTo>
                  <a:pt x="4037" y="6871"/>
                </a:lnTo>
                <a:cubicBezTo>
                  <a:pt x="4037" y="6937"/>
                  <a:pt x="3983" y="6990"/>
                  <a:pt x="3917" y="6990"/>
                </a:cubicBezTo>
                <a:lnTo>
                  <a:pt x="120" y="6990"/>
                </a:lnTo>
                <a:cubicBezTo>
                  <a:pt x="54" y="6990"/>
                  <a:pt x="0" y="6936"/>
                  <a:pt x="0" y="687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3449460" y="1822133"/>
            <a:ext cx="75202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10</a:t>
            </a:r>
            <a:r>
              <a:rPr sz="12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尺</a:t>
            </a:r>
            <a:endParaRPr sz="12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3463452" y="2209800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池边长</a:t>
            </a:r>
            <a:endParaRPr sz="120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4156320" y="1822133"/>
            <a:ext cx="58564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r>
              <a:rPr sz="12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尺</a:t>
            </a:r>
            <a:endParaRPr sz="12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4010987" y="220980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高出水面</a:t>
            </a:r>
            <a:endParaRPr sz="120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4696863" y="1822133"/>
            <a:ext cx="75202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12</a:t>
            </a:r>
            <a:r>
              <a:rPr sz="12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尺</a:t>
            </a:r>
            <a:endParaRPr sz="12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4787055" y="2209800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水深</a:t>
            </a:r>
            <a:endParaRPr sz="120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3449460" y="2488883"/>
            <a:ext cx="75202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13</a:t>
            </a:r>
            <a:r>
              <a:rPr sz="12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尺</a:t>
            </a:r>
            <a:endParaRPr sz="12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3463452" y="2876550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芦苇长</a:t>
            </a:r>
            <a:endParaRPr sz="120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8"/>
            </p:custDataLst>
          </p:nvPr>
        </p:nvSpPr>
        <p:spPr>
          <a:xfrm>
            <a:off x="3449320" y="3209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 descr="32831a5d-8ca7-11f1-bd7c-1a8da36eb8e4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56" r="56"/>
          <a:stretch>
            <a:fillRect/>
          </a:stretch>
        </p:blipFill>
        <p:spPr>
          <a:xfrm>
            <a:off x="3535045" y="3295650"/>
            <a:ext cx="247650" cy="24765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3982860" y="3194685"/>
            <a:ext cx="1564110" cy="112005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《九章算术》记载：正方形水池边长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尺，中央芦苇高出水面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尺</a:t>
            </a:r>
            <a:endParaRPr lang="zh-CN" altLang="en-US" sz="135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3449320" y="43827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 descr="32831c1f-8ca7-11f1-bd7c-1a8da36eb8e4"/>
          <p:cNvPicPr/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56" t="-210" r="56" b="210"/>
          <a:stretch>
            <a:fillRect/>
          </a:stretch>
        </p:blipFill>
        <p:spPr>
          <a:xfrm>
            <a:off x="3535045" y="4468495"/>
            <a:ext cx="247650" cy="24765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3982860" y="4368051"/>
            <a:ext cx="156411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列方程求得：水深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12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尺，芦苇长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13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尺</a:t>
            </a:r>
            <a:endParaRPr lang="zh-CN" altLang="en-US" sz="135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6013450" y="1104900"/>
            <a:ext cx="5605780" cy="5372100"/>
            <a:chOff x="9470" y="1740"/>
            <a:chExt cx="8828" cy="8460"/>
          </a:xfrm>
          <a:effectLst>
            <a:outerShdw blurRad="42863" dist="9525" dir="5399999" algn="ctr" rotWithShape="0">
              <a:srgbClr val="8B4513">
                <a:alpha val="5882"/>
              </a:srgbClr>
            </a:outerShdw>
          </a:effectLst>
        </p:grpSpPr>
        <p:sp>
          <p:nvSpPr>
            <p:cNvPr id="30" name="任意多边形 29"/>
            <p:cNvSpPr/>
            <p:nvPr>
              <p:custDataLst>
                <p:tags r:id="rId28"/>
              </p:custDataLst>
            </p:nvPr>
          </p:nvSpPr>
          <p:spPr>
            <a:xfrm>
              <a:off x="9470" y="1740"/>
              <a:ext cx="8829" cy="8460"/>
            </a:xfrm>
            <a:custGeom>
              <a:avLst/>
              <a:gdLst>
                <a:gd name="sw" fmla="*/ 1 w 8829"/>
                <a:gd name="sh" fmla="*/ 1 h 8460"/>
                <a:gd name="mins" fmla="min sw sh"/>
                <a:gd name="dsw" fmla="+- 0 sw mins"/>
                <a:gd name="dsh" fmla="+- 0 sh mins"/>
                <a:gd name="p0x0" fmla="*/ 120 w 8829"/>
                <a:gd name="p0y0" fmla="*/ 0 h 8460"/>
                <a:gd name="p0x1" fmla="*/ 8709 w 8829"/>
                <a:gd name="p0y1" fmla="*/ 0 h 8460"/>
                <a:gd name="p0x2" fmla="*/ 8775 w 8829"/>
                <a:gd name="p0y2" fmla="*/ 0 h 8460"/>
                <a:gd name="p0x3" fmla="*/ 8829 w 8829"/>
                <a:gd name="p0y3" fmla="*/ 53 h 8460"/>
                <a:gd name="p0x4" fmla="*/ 8829 w 8829"/>
                <a:gd name="p0y4" fmla="*/ 120 h 8460"/>
                <a:gd name="p0x5" fmla="*/ 8829 w 8829"/>
                <a:gd name="p0y5" fmla="*/ 8340 h 8460"/>
                <a:gd name="p0x6" fmla="*/ 8829 w 8829"/>
                <a:gd name="p0y6" fmla="*/ 8406 h 8460"/>
                <a:gd name="p0x7" fmla="*/ 8775 w 8829"/>
                <a:gd name="p0y7" fmla="*/ 8460 h 8460"/>
                <a:gd name="p0x8" fmla="*/ 8709 w 8829"/>
                <a:gd name="p0y8" fmla="*/ 8460 h 8460"/>
                <a:gd name="p0x9" fmla="*/ 120 w 8829"/>
                <a:gd name="p0y9" fmla="*/ 8460 h 8460"/>
                <a:gd name="p0x10" fmla="*/ 53 w 8829"/>
                <a:gd name="p0y10" fmla="*/ 8460 h 8460"/>
                <a:gd name="p0x11" fmla="*/ 0 w 8829"/>
                <a:gd name="p0y11" fmla="*/ 8406 h 8460"/>
                <a:gd name="p0x12" fmla="*/ 0 w 8829"/>
                <a:gd name="p0y12" fmla="*/ 8340 h 8460"/>
                <a:gd name="p0x13" fmla="*/ 0 w 8829"/>
                <a:gd name="p0y13" fmla="*/ 120 h 8460"/>
                <a:gd name="p0x14" fmla="*/ 0 w 8829"/>
                <a:gd name="p0y14" fmla="*/ 53 h 8460"/>
                <a:gd name="p0x15" fmla="*/ 53 w 8829"/>
                <a:gd name="p0y15" fmla="*/ 0 h 8460"/>
                <a:gd name="p0x16" fmla="*/ 120 w 8829"/>
                <a:gd name="p0y16" fmla="*/ 0 h 84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DF9F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>
              <p:custDataLst>
                <p:tags r:id="rId29"/>
              </p:custDataLst>
            </p:nvPr>
          </p:nvSpPr>
          <p:spPr>
            <a:xfrm>
              <a:off x="9486" y="1740"/>
              <a:ext cx="8797" cy="75"/>
            </a:xfrm>
            <a:custGeom>
              <a:avLst/>
              <a:gdLst>
                <a:gd name="sw" fmla="*/ 1 w 8797"/>
                <a:gd name="sh" fmla="*/ 1 h 75"/>
                <a:gd name="mins" fmla="min sw sh"/>
                <a:gd name="dsw" fmla="+- 0 sw mins"/>
                <a:gd name="dsh" fmla="+- 0 sh mins"/>
                <a:gd name="p0x0" fmla="*/ 103 w 8797"/>
                <a:gd name="p0y0" fmla="*/ 0 h 75"/>
                <a:gd name="p0x1" fmla="*/ 8693 w 8797"/>
                <a:gd name="p0y1" fmla="*/ 0 h 75"/>
                <a:gd name="p0x2" fmla="*/ 8737 w 8797"/>
                <a:gd name="p0y2" fmla="*/ 0 h 75"/>
                <a:gd name="p0x3" fmla="*/ 8776 w 8797"/>
                <a:gd name="p0y3" fmla="*/ 24 h 75"/>
                <a:gd name="p0x4" fmla="*/ 8797 w 8797"/>
                <a:gd name="p0y4" fmla="*/ 59 h 75"/>
                <a:gd name="p0x5" fmla="*/ 8784 w 8797"/>
                <a:gd name="p0y5" fmla="*/ 75 h 75"/>
                <a:gd name="p0x6" fmla="*/ 8784 w 8797"/>
                <a:gd name="p0y6" fmla="*/ 74 h 75"/>
                <a:gd name="p0x7" fmla="*/ 8766 w 8797"/>
                <a:gd name="p0y7" fmla="*/ 48 h 75"/>
                <a:gd name="p0x8" fmla="*/ 8732 w 8797"/>
                <a:gd name="p0y8" fmla="*/ 30 h 75"/>
                <a:gd name="p0x9" fmla="*/ 8693 w 8797"/>
                <a:gd name="p0y9" fmla="*/ 30 h 75"/>
                <a:gd name="p0x10" fmla="*/ 103 w 8797"/>
                <a:gd name="p0y10" fmla="*/ 30 h 75"/>
                <a:gd name="p0x11" fmla="*/ 65 w 8797"/>
                <a:gd name="p0y11" fmla="*/ 30 h 75"/>
                <a:gd name="p0x12" fmla="*/ 31 w 8797"/>
                <a:gd name="p0y12" fmla="*/ 48 h 75"/>
                <a:gd name="p0x13" fmla="*/ 12 w 8797"/>
                <a:gd name="p0y13" fmla="*/ 74 h 75"/>
                <a:gd name="p0x14" fmla="*/ 0 w 8797"/>
                <a:gd name="p0y14" fmla="*/ 60 h 75"/>
                <a:gd name="p0x15" fmla="*/ 0 w 8797"/>
                <a:gd name="p0y15" fmla="*/ 59 h 75"/>
                <a:gd name="p0x16" fmla="*/ 20 w 8797"/>
                <a:gd name="p0y16" fmla="*/ 24 h 75"/>
                <a:gd name="p0x17" fmla="*/ 59 w 8797"/>
                <a:gd name="p0y17" fmla="*/ 0 h 75"/>
                <a:gd name="p0x18" fmla="*/ 103 w 8797"/>
                <a:gd name="p0y18" fmla="*/ 0 h 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30"/>
              </p:custDataLst>
            </p:nvPr>
          </p:nvSpPr>
          <p:spPr>
            <a:xfrm>
              <a:off x="18254" y="1799"/>
              <a:ext cx="45" cy="8365"/>
            </a:xfrm>
            <a:custGeom>
              <a:avLst/>
              <a:gdLst>
                <a:gd name="sw" fmla="*/ 1 w 45"/>
                <a:gd name="sh" fmla="*/ 1 h 8364"/>
                <a:gd name="mins" fmla="min sw sh"/>
                <a:gd name="dsw" fmla="+- 0 sw mins"/>
                <a:gd name="dsh" fmla="+- 0 sh mins"/>
                <a:gd name="p0x0" fmla="*/ 45 w 45"/>
                <a:gd name="p0y0" fmla="*/ 60 h 8364"/>
                <a:gd name="p0x1" fmla="*/ 45 w 45"/>
                <a:gd name="p0y1" fmla="*/ 8280 h 8364"/>
                <a:gd name="p0x2" fmla="*/ 45 w 45"/>
                <a:gd name="p0y2" fmla="*/ 8313 h 8364"/>
                <a:gd name="p0x3" fmla="*/ 32 w 45"/>
                <a:gd name="p0y3" fmla="*/ 8343 h 8364"/>
                <a:gd name="p0x4" fmla="*/ 10 w 45"/>
                <a:gd name="p0y4" fmla="*/ 8364 h 8364"/>
                <a:gd name="p0x5" fmla="*/ 0 w 45"/>
                <a:gd name="p0y5" fmla="*/ 8354 h 8364"/>
                <a:gd name="p0x6" fmla="*/ 19 w 45"/>
                <a:gd name="p0y6" fmla="*/ 8335 h 8364"/>
                <a:gd name="p0x7" fmla="*/ 30 w 45"/>
                <a:gd name="p0y7" fmla="*/ 8309 h 8364"/>
                <a:gd name="p0x8" fmla="*/ 30 w 45"/>
                <a:gd name="p0y8" fmla="*/ 8280 h 8364"/>
                <a:gd name="p0x9" fmla="*/ 30 w 45"/>
                <a:gd name="p0y9" fmla="*/ 60 h 8364"/>
                <a:gd name="p0x10" fmla="*/ 30 w 45"/>
                <a:gd name="p0y10" fmla="*/ 43 h 8364"/>
                <a:gd name="p0x11" fmla="*/ 25 w 45"/>
                <a:gd name="p0y11" fmla="*/ 28 h 8364"/>
                <a:gd name="p0x12" fmla="*/ 16 w 45"/>
                <a:gd name="p0y12" fmla="*/ 15 h 8364"/>
                <a:gd name="p0x13" fmla="*/ 29 w 45"/>
                <a:gd name="p0y13" fmla="*/ 0 h 8364"/>
                <a:gd name="p0x14" fmla="*/ 29 w 45"/>
                <a:gd name="p0y14" fmla="*/ 0 h 8364"/>
                <a:gd name="p0x15" fmla="*/ 39 w 45"/>
                <a:gd name="p0y15" fmla="*/ 17 h 8364"/>
                <a:gd name="p0x16" fmla="*/ 45 w 45"/>
                <a:gd name="p0y16" fmla="*/ 38 h 8364"/>
                <a:gd name="p0x17" fmla="*/ 45 w 45"/>
                <a:gd name="p0y17" fmla="*/ 60 h 836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31"/>
              </p:custDataLst>
            </p:nvPr>
          </p:nvSpPr>
          <p:spPr>
            <a:xfrm>
              <a:off x="9505" y="10154"/>
              <a:ext cx="8759" cy="46"/>
            </a:xfrm>
            <a:custGeom>
              <a:avLst/>
              <a:gdLst>
                <a:gd name="sw" fmla="*/ 1 w 8759"/>
                <a:gd name="sh" fmla="*/ 1 h 45"/>
                <a:gd name="mins" fmla="min sw sh"/>
                <a:gd name="dsw" fmla="+- 0 sw mins"/>
                <a:gd name="dsh" fmla="+- 0 sh mins"/>
                <a:gd name="p0x0" fmla="*/ 8674 w 8759"/>
                <a:gd name="p0y0" fmla="*/ 45 h 45"/>
                <a:gd name="p0x1" fmla="*/ 84 w 8759"/>
                <a:gd name="p0y1" fmla="*/ 45 h 45"/>
                <a:gd name="p0x2" fmla="*/ 51 w 8759"/>
                <a:gd name="p0y2" fmla="*/ 45 h 45"/>
                <a:gd name="p0x3" fmla="*/ 21 w 8759"/>
                <a:gd name="p0y3" fmla="*/ 32 h 45"/>
                <a:gd name="p0x4" fmla="*/ 0 w 8759"/>
                <a:gd name="p0y4" fmla="*/ 10 h 45"/>
                <a:gd name="p0x5" fmla="*/ 10 w 8759"/>
                <a:gd name="p0y5" fmla="*/ 0 h 45"/>
                <a:gd name="p0x6" fmla="*/ 29 w 8759"/>
                <a:gd name="p0y6" fmla="*/ 19 h 45"/>
                <a:gd name="p0x7" fmla="*/ 55 w 8759"/>
                <a:gd name="p0y7" fmla="*/ 30 h 45"/>
                <a:gd name="p0x8" fmla="*/ 84 w 8759"/>
                <a:gd name="p0y8" fmla="*/ 30 h 45"/>
                <a:gd name="p0x9" fmla="*/ 8674 w 8759"/>
                <a:gd name="p0y9" fmla="*/ 30 h 45"/>
                <a:gd name="p0x10" fmla="*/ 8703 w 8759"/>
                <a:gd name="p0y10" fmla="*/ 30 h 45"/>
                <a:gd name="p0x11" fmla="*/ 8729 w 8759"/>
                <a:gd name="p0y11" fmla="*/ 19 h 45"/>
                <a:gd name="p0x12" fmla="*/ 8748 w 8759"/>
                <a:gd name="p0y12" fmla="*/ 0 h 45"/>
                <a:gd name="p0x13" fmla="*/ 8759 w 8759"/>
                <a:gd name="p0y13" fmla="*/ 10 h 45"/>
                <a:gd name="p0x14" fmla="*/ 8737 w 8759"/>
                <a:gd name="p0y14" fmla="*/ 32 h 45"/>
                <a:gd name="p0x15" fmla="*/ 8707 w 8759"/>
                <a:gd name="p0y15" fmla="*/ 45 h 45"/>
                <a:gd name="p0x16" fmla="*/ 8674 w 8759"/>
                <a:gd name="p0y16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32"/>
              </p:custDataLst>
            </p:nvPr>
          </p:nvSpPr>
          <p:spPr>
            <a:xfrm>
              <a:off x="9470" y="1799"/>
              <a:ext cx="46" cy="8365"/>
            </a:xfrm>
            <a:custGeom>
              <a:avLst/>
              <a:gdLst>
                <a:gd name="sw" fmla="*/ 1 w 45"/>
                <a:gd name="sh" fmla="*/ 1 h 8364"/>
                <a:gd name="mins" fmla="min sw sh"/>
                <a:gd name="dsw" fmla="+- 0 sw mins"/>
                <a:gd name="dsh" fmla="+- 0 sh mins"/>
                <a:gd name="p0x0" fmla="*/ 0 w 45"/>
                <a:gd name="p0y0" fmla="*/ 8280 h 8364"/>
                <a:gd name="p0x1" fmla="*/ 0 w 45"/>
                <a:gd name="p0y1" fmla="*/ 60 h 8364"/>
                <a:gd name="p0x2" fmla="*/ 0 w 45"/>
                <a:gd name="p0y2" fmla="*/ 38 h 8364"/>
                <a:gd name="p0x3" fmla="*/ 5 w 45"/>
                <a:gd name="p0y3" fmla="*/ 17 h 8364"/>
                <a:gd name="p0x4" fmla="*/ 16 w 45"/>
                <a:gd name="p0y4" fmla="*/ 0 h 8364"/>
                <a:gd name="p0x5" fmla="*/ 29 w 45"/>
                <a:gd name="p0y5" fmla="*/ 15 h 8364"/>
                <a:gd name="p0x6" fmla="*/ 29 w 45"/>
                <a:gd name="p0y6" fmla="*/ 15 h 8364"/>
                <a:gd name="p0x7" fmla="*/ 20 w 45"/>
                <a:gd name="p0y7" fmla="*/ 28 h 8364"/>
                <a:gd name="p0x8" fmla="*/ 15 w 45"/>
                <a:gd name="p0y8" fmla="*/ 43 h 8364"/>
                <a:gd name="p0x9" fmla="*/ 15 w 45"/>
                <a:gd name="p0y9" fmla="*/ 60 h 8364"/>
                <a:gd name="p0x10" fmla="*/ 15 w 45"/>
                <a:gd name="p0y10" fmla="*/ 8280 h 8364"/>
                <a:gd name="p0x11" fmla="*/ 15 w 45"/>
                <a:gd name="p0y11" fmla="*/ 8309 h 8364"/>
                <a:gd name="p0x12" fmla="*/ 26 w 45"/>
                <a:gd name="p0y12" fmla="*/ 8335 h 8364"/>
                <a:gd name="p0x13" fmla="*/ 45 w 45"/>
                <a:gd name="p0y13" fmla="*/ 8354 h 8364"/>
                <a:gd name="p0x14" fmla="*/ 35 w 45"/>
                <a:gd name="p0y14" fmla="*/ 8364 h 8364"/>
                <a:gd name="p0x15" fmla="*/ 13 w 45"/>
                <a:gd name="p0y15" fmla="*/ 8343 h 8364"/>
                <a:gd name="p0x16" fmla="*/ 0 w 45"/>
                <a:gd name="p0y16" fmla="*/ 8313 h 8364"/>
                <a:gd name="p0x17" fmla="*/ 0 w 45"/>
                <a:gd name="p0y17" fmla="*/ 8280 h 836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E8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6213720" y="1298257"/>
            <a:ext cx="520667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折竹问题</a:t>
            </a:r>
            <a:endParaRPr sz="2100" b="1" spc="42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pic>
        <p:nvPicPr>
          <p:cNvPr id="37" name="图片 36" descr="32831d3a-8ca7-11f1-bd7c-1a8da36eb8e4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/>
          <a:srcRect l="-8" t="2497" r="25" b="2499"/>
          <a:stretch>
            <a:fillRect/>
          </a:stretch>
        </p:blipFill>
        <p:spPr>
          <a:xfrm>
            <a:off x="6213481" y="1838325"/>
            <a:ext cx="2800344" cy="35471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410" h="5586">
                <a:moveTo>
                  <a:pt x="120" y="0"/>
                </a:moveTo>
                <a:lnTo>
                  <a:pt x="4291" y="0"/>
                </a:lnTo>
                <a:cubicBezTo>
                  <a:pt x="4352" y="0"/>
                  <a:pt x="4402" y="46"/>
                  <a:pt x="4410" y="105"/>
                </a:cubicBezTo>
                <a:lnTo>
                  <a:pt x="4410" y="5481"/>
                </a:lnTo>
                <a:cubicBezTo>
                  <a:pt x="4402" y="5540"/>
                  <a:pt x="4352" y="5586"/>
                  <a:pt x="4291" y="5586"/>
                </a:cubicBezTo>
                <a:lnTo>
                  <a:pt x="120" y="5586"/>
                </a:lnTo>
                <a:cubicBezTo>
                  <a:pt x="54" y="5586"/>
                  <a:pt x="0" y="5532"/>
                  <a:pt x="0" y="5466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40" name="文本框 39"/>
          <p:cNvSpPr txBox="1"/>
          <p:nvPr>
            <p:custDataLst>
              <p:tags r:id="rId36"/>
            </p:custDataLst>
          </p:nvPr>
        </p:nvSpPr>
        <p:spPr>
          <a:xfrm>
            <a:off x="9128817" y="1822133"/>
            <a:ext cx="58564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r>
              <a:rPr sz="12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丈</a:t>
            </a:r>
            <a:endParaRPr sz="12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37"/>
            </p:custDataLst>
          </p:nvPr>
        </p:nvSpPr>
        <p:spPr>
          <a:xfrm>
            <a:off x="9135808" y="2209800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原高</a:t>
            </a:r>
            <a:endParaRPr sz="120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38"/>
            </p:custDataLst>
          </p:nvPr>
        </p:nvSpPr>
        <p:spPr>
          <a:xfrm>
            <a:off x="9593085" y="1822133"/>
            <a:ext cx="58564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sz="12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尺</a:t>
            </a:r>
            <a:endParaRPr sz="12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39"/>
            </p:custDataLst>
          </p:nvPr>
        </p:nvSpPr>
        <p:spPr>
          <a:xfrm>
            <a:off x="9523952" y="2209800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离根部</a:t>
            </a:r>
            <a:endParaRPr sz="120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40"/>
            </p:custDataLst>
          </p:nvPr>
        </p:nvSpPr>
        <p:spPr>
          <a:xfrm>
            <a:off x="10057429" y="1822133"/>
            <a:ext cx="9883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4.55</a:t>
            </a:r>
            <a:r>
              <a:rPr sz="1200" b="1">
                <a:solidFill>
                  <a:srgbClr val="8B4513"/>
                </a:solidFill>
                <a:latin typeface="汉仪正圆-45W" panose="00020600040101010101" charset="-122"/>
                <a:ea typeface="汉仪正圆-45W" panose="00020600040101010101" charset="-122"/>
              </a:rPr>
              <a:t>尺</a:t>
            </a:r>
            <a:endParaRPr sz="1200" b="1">
              <a:solidFill>
                <a:srgbClr val="8B451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41"/>
            </p:custDataLst>
          </p:nvPr>
        </p:nvSpPr>
        <p:spPr>
          <a:xfrm>
            <a:off x="10113388" y="220980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折断处高</a:t>
            </a:r>
            <a:endParaRPr sz="1200">
              <a:solidFill>
                <a:srgbClr val="2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42"/>
            </p:custDataLst>
          </p:nvPr>
        </p:nvSpPr>
        <p:spPr>
          <a:xfrm>
            <a:off x="9128760" y="25431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 descr="328315a1-8ca7-11f1-bd7c-1a8da36eb8e4"/>
          <p:cNvPicPr/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l="-23" r="23"/>
          <a:stretch>
            <a:fillRect/>
          </a:stretch>
        </p:blipFill>
        <p:spPr>
          <a:xfrm>
            <a:off x="9214485" y="2628900"/>
            <a:ext cx="247650" cy="24765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46"/>
            </p:custDataLst>
          </p:nvPr>
        </p:nvSpPr>
        <p:spPr>
          <a:xfrm>
            <a:off x="9662217" y="2527935"/>
            <a:ext cx="1758182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竹子原高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丈（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尺），折断后竹梢触地处离根部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尺</a:t>
            </a:r>
            <a:endParaRPr lang="zh-CN" altLang="en-US" sz="135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50" name="任意多边形 49"/>
          <p:cNvSpPr/>
          <p:nvPr>
            <p:custDataLst>
              <p:tags r:id="rId47"/>
            </p:custDataLst>
          </p:nvPr>
        </p:nvSpPr>
        <p:spPr>
          <a:xfrm>
            <a:off x="9128760" y="3441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1" name="图片 50" descr="32831ac1-8ca7-11f1-bd7c-1a8da36eb8e4"/>
          <p:cNvPicPr/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l="-23" t="-222" r="23" b="222"/>
          <a:stretch>
            <a:fillRect/>
          </a:stretch>
        </p:blipFill>
        <p:spPr>
          <a:xfrm>
            <a:off x="9214485" y="3527425"/>
            <a:ext cx="247650" cy="247650"/>
          </a:xfrm>
          <a:prstGeom prst="rect">
            <a:avLst/>
          </a:prstGeom>
        </p:spPr>
      </p:pic>
      <p:sp>
        <p:nvSpPr>
          <p:cNvPr id="53" name="文本框 52"/>
          <p:cNvSpPr txBox="1"/>
          <p:nvPr>
            <p:custDataLst>
              <p:tags r:id="rId51"/>
            </p:custDataLst>
          </p:nvPr>
        </p:nvSpPr>
        <p:spPr>
          <a:xfrm>
            <a:off x="9662217" y="3427009"/>
            <a:ext cx="1758182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列方程解得折断处高</a:t>
            </a:r>
            <a:r>
              <a:rPr lang="en-US" altLang="zh-CN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4.55</a:t>
            </a:r>
            <a:r>
              <a:rPr lang="zh-CN" altLang="en-US" sz="135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尺</a:t>
            </a:r>
            <a:endParaRPr lang="zh-CN" altLang="en-US" sz="135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54" name="任意多边形 53"/>
          <p:cNvSpPr/>
          <p:nvPr>
            <p:custDataLst>
              <p:tags r:id="rId52"/>
            </p:custDataLst>
          </p:nvPr>
        </p:nvSpPr>
        <p:spPr>
          <a:xfrm>
            <a:off x="6213475" y="5499735"/>
            <a:ext cx="5206365" cy="776605"/>
          </a:xfrm>
          <a:custGeom>
            <a:avLst/>
            <a:gdLst>
              <a:gd name="sw" fmla="*/ 1 w 8199"/>
              <a:gd name="sh" fmla="*/ 1 h 1223"/>
              <a:gd name="mins" fmla="min sw sh"/>
              <a:gd name="dsw" fmla="+- 0 sw mins"/>
              <a:gd name="dsh" fmla="+- 0 sh mins"/>
              <a:gd name="p0x0" fmla="*/ 120 w 8199"/>
              <a:gd name="p0y0" fmla="*/ 0 h 1223"/>
              <a:gd name="p0x1" fmla="*/ 8079 w 8199"/>
              <a:gd name="p0y1" fmla="*/ 0 h 1223"/>
              <a:gd name="p0x2" fmla="*/ 8145 w 8199"/>
              <a:gd name="p0y2" fmla="*/ 0 h 1223"/>
              <a:gd name="p0x3" fmla="*/ 8199 w 8199"/>
              <a:gd name="p0y3" fmla="*/ 53 h 1223"/>
              <a:gd name="p0x4" fmla="*/ 8199 w 8199"/>
              <a:gd name="p0y4" fmla="*/ 120 h 1223"/>
              <a:gd name="p0x5" fmla="*/ 8199 w 8199"/>
              <a:gd name="p0y5" fmla="*/ 1103 h 1223"/>
              <a:gd name="p0x6" fmla="*/ 8199 w 8199"/>
              <a:gd name="p0y6" fmla="*/ 1170 h 1223"/>
              <a:gd name="p0x7" fmla="*/ 8145 w 8199"/>
              <a:gd name="p0y7" fmla="*/ 1223 h 1223"/>
              <a:gd name="p0x8" fmla="*/ 8079 w 8199"/>
              <a:gd name="p0y8" fmla="*/ 1223 h 1223"/>
              <a:gd name="p0x9" fmla="*/ 120 w 8199"/>
              <a:gd name="p0y9" fmla="*/ 1223 h 1223"/>
              <a:gd name="p0x10" fmla="*/ 53 w 8199"/>
              <a:gd name="p0y10" fmla="*/ 1223 h 1223"/>
              <a:gd name="p0x11" fmla="*/ 0 w 8199"/>
              <a:gd name="p0y11" fmla="*/ 1170 h 1223"/>
              <a:gd name="p0x12" fmla="*/ 0 w 8199"/>
              <a:gd name="p0y12" fmla="*/ 1103 h 1223"/>
              <a:gd name="p0x13" fmla="*/ 0 w 8199"/>
              <a:gd name="p0y13" fmla="*/ 120 h 1223"/>
              <a:gd name="p0x14" fmla="*/ 0 w 8199"/>
              <a:gd name="p0y14" fmla="*/ 53 h 1223"/>
              <a:gd name="p0x15" fmla="*/ 53 w 8199"/>
              <a:gd name="p0y15" fmla="*/ 0 h 1223"/>
              <a:gd name="p0x16" fmla="*/ 120 w 8199"/>
              <a:gd name="p0y16" fmla="*/ 0 h 12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AF3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>
            <p:custDataLst>
              <p:tags r:id="rId53"/>
            </p:custDataLst>
          </p:nvPr>
        </p:nvSpPr>
        <p:spPr>
          <a:xfrm>
            <a:off x="6328020" y="5598852"/>
            <a:ext cx="4972279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35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古人巧用勾股定理</a:t>
            </a:r>
            <a:r>
              <a:rPr sz="1350">
                <a:solidFill>
                  <a:srgbClr val="2C1A0A"/>
                </a:solidFill>
                <a:latin typeface="汉仪正圆-45W" panose="00020600040101010101" charset="-122"/>
                <a:ea typeface="汉仪正圆-45W" panose="00020600040101010101" charset="-122"/>
              </a:rPr>
              <a:t>解决生产生活中的测量难题，勾股定理已成为</a:t>
            </a:r>
            <a:r>
              <a:rPr sz="135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中华数学的瑰宝</a:t>
            </a:r>
            <a:endParaRPr sz="1350" b="1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545099"/>
            <a:ext cx="543006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1A0A"/>
                </a:solidFill>
                <a:latin typeface="汉仪正圆-75W" panose="00020600040101010101" charset="-122"/>
                <a:ea typeface="汉仪正圆-75W" panose="00020600040101010101" charset="-122"/>
              </a:rPr>
              <a:t>千年一脉，数韵悠长</a:t>
            </a:r>
            <a:endParaRPr sz="4200" b="1" spc="84">
              <a:solidFill>
                <a:srgbClr val="2C1A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3763347"/>
            <a:ext cx="58217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勾三股四弦五，不只是公式，更是华夏先贤留给世界的智慧印记</a:t>
            </a:r>
            <a:endParaRPr sz="1500" spc="30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295794"/>
            <a:ext cx="349418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spc="27">
                <a:solidFill>
                  <a:srgbClr val="6B4D3A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数学之美，穿越时空；文化之根，生生不息</a:t>
            </a:r>
            <a:endParaRPr sz="1350" spc="27">
              <a:solidFill>
                <a:srgbClr val="6B4D3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227266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19150" y="228663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42975" y="229171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4513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353949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2068</Words>
  <Application>WPS 演示</Application>
  <PresentationFormat>宽屏</PresentationFormat>
  <Paragraphs>377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3" baseType="lpstr">
      <vt:lpstr>Arial</vt:lpstr>
      <vt:lpstr>宋体</vt:lpstr>
      <vt:lpstr>Wingdings</vt:lpstr>
      <vt:lpstr>汉仪正圆-75W</vt:lpstr>
      <vt:lpstr>汉仪正圆-45W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2026-07-31T06:16:30Z</dcterms:created>
  <dcterms:modified xsi:type="dcterms:W3CDTF">2026-07-31T06:16:30Z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3B8B55486EAC9DF7BE3D6C6A59B44B5F_41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biCXLdQ24leWch3PgJnLYADJgUyeVuWTK5Hqi0vIrX9b3lz4YPPePl5LdUn4VlFm/z61PWpjt7MiuCGOIBZMkkiq+r8WVhW1EFt4A4nacmoGuIB3uqgNmv/mWqcuHr6xjUX/l0YFQDE26JAnPVZ+szsrlK9eXSEhikXB4lHpz8R2r42cOS3GNE+WLcDCGQAme79xdH+ilzqsRRDkX+uXvRkdoCLa/yoQbtQNZ8yB/959oabIKkJTAXdYmJs9Wx3fcwNgduIVjKL5axLO+cu0xsx0UWKHlEYZfj4mQRSJz7E9BquSe4Yn6l/M92SJMFzJtykWrxFgQEUrkTGc1MNg+g==</vt:lpwstr>
  </property>
</Properties>
</file>