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1.svg" ContentType="image/svg+xml"/>
  <Override PartName="/ppt/media/image14.svg" ContentType="image/svg+xml"/>
  <Override PartName="/ppt/media/image16.svg" ContentType="image/svg+xml"/>
  <Override PartName="/ppt/media/image18.svg" ContentType="image/svg+xml"/>
  <Override PartName="/ppt/media/image20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28.svg" ContentType="image/svg+xml"/>
  <Override PartName="/ppt/media/image30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6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handoutMaster" Target="handoutMasters/handoutMaster1.xml"/><Relationship Id="rId20" Type="http://schemas.openxmlformats.org/officeDocument/2006/relationships/notesMaster" Target="notesMasters/notesMaster1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1.xml"/><Relationship Id="rId13" Type="http://schemas.openxmlformats.org/officeDocument/2006/relationships/image" Target="../media/image4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image" Target="../media/image6.svg"/><Relationship Id="rId7" Type="http://schemas.openxmlformats.org/officeDocument/2006/relationships/image" Target="../media/image5.png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0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7.xml"/><Relationship Id="rId8" Type="http://schemas.openxmlformats.org/officeDocument/2006/relationships/tags" Target="../tags/tag16.xml"/><Relationship Id="rId7" Type="http://schemas.openxmlformats.org/officeDocument/2006/relationships/tags" Target="../tags/tag15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3" Type="http://schemas.openxmlformats.org/officeDocument/2006/relationships/slideLayout" Target="../slideLayouts/slideLayout7.xml"/><Relationship Id="rId22" Type="http://schemas.openxmlformats.org/officeDocument/2006/relationships/tags" Target="../tags/tag30.xml"/><Relationship Id="rId21" Type="http://schemas.openxmlformats.org/officeDocument/2006/relationships/tags" Target="../tags/tag29.xml"/><Relationship Id="rId20" Type="http://schemas.openxmlformats.org/officeDocument/2006/relationships/tags" Target="../tags/tag28.xml"/><Relationship Id="rId2" Type="http://schemas.openxmlformats.org/officeDocument/2006/relationships/tags" Target="../tags/tag10.xml"/><Relationship Id="rId19" Type="http://schemas.openxmlformats.org/officeDocument/2006/relationships/tags" Target="../tags/tag27.xml"/><Relationship Id="rId18" Type="http://schemas.openxmlformats.org/officeDocument/2006/relationships/tags" Target="../tags/tag26.xml"/><Relationship Id="rId17" Type="http://schemas.openxmlformats.org/officeDocument/2006/relationships/tags" Target="../tags/tag25.xml"/><Relationship Id="rId16" Type="http://schemas.openxmlformats.org/officeDocument/2006/relationships/tags" Target="../tags/tag24.xml"/><Relationship Id="rId15" Type="http://schemas.openxmlformats.org/officeDocument/2006/relationships/tags" Target="../tags/tag23.xml"/><Relationship Id="rId14" Type="http://schemas.openxmlformats.org/officeDocument/2006/relationships/tags" Target="../tags/tag22.xml"/><Relationship Id="rId13" Type="http://schemas.openxmlformats.org/officeDocument/2006/relationships/tags" Target="../tags/tag21.xml"/><Relationship Id="rId12" Type="http://schemas.openxmlformats.org/officeDocument/2006/relationships/tags" Target="../tags/tag20.xml"/><Relationship Id="rId11" Type="http://schemas.openxmlformats.org/officeDocument/2006/relationships/tags" Target="../tags/tag19.xml"/><Relationship Id="rId10" Type="http://schemas.openxmlformats.org/officeDocument/2006/relationships/tags" Target="../tags/tag18.xml"/><Relationship Id="rId1" Type="http://schemas.openxmlformats.org/officeDocument/2006/relationships/tags" Target="../tags/tag9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tags" Target="../tags/tag3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42.xml"/><Relationship Id="rId8" Type="http://schemas.openxmlformats.org/officeDocument/2006/relationships/tags" Target="../tags/tag41.xml"/><Relationship Id="rId7" Type="http://schemas.openxmlformats.org/officeDocument/2006/relationships/tags" Target="../tags/tag40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image" Target="../media/image7.jpeg"/><Relationship Id="rId20" Type="http://schemas.openxmlformats.org/officeDocument/2006/relationships/slideLayout" Target="../slideLayouts/slideLayout7.xml"/><Relationship Id="rId2" Type="http://schemas.openxmlformats.org/officeDocument/2006/relationships/tags" Target="../tags/tag36.xml"/><Relationship Id="rId19" Type="http://schemas.openxmlformats.org/officeDocument/2006/relationships/tags" Target="../tags/tag48.xml"/><Relationship Id="rId18" Type="http://schemas.openxmlformats.org/officeDocument/2006/relationships/tags" Target="../tags/tag47.xml"/><Relationship Id="rId17" Type="http://schemas.openxmlformats.org/officeDocument/2006/relationships/image" Target="../media/image11.svg"/><Relationship Id="rId16" Type="http://schemas.openxmlformats.org/officeDocument/2006/relationships/image" Target="../media/image10.png"/><Relationship Id="rId15" Type="http://schemas.openxmlformats.org/officeDocument/2006/relationships/tags" Target="../tags/tag46.xml"/><Relationship Id="rId14" Type="http://schemas.openxmlformats.org/officeDocument/2006/relationships/tags" Target="../tags/tag45.xml"/><Relationship Id="rId13" Type="http://schemas.openxmlformats.org/officeDocument/2006/relationships/tags" Target="../tags/tag44.xml"/><Relationship Id="rId12" Type="http://schemas.openxmlformats.org/officeDocument/2006/relationships/tags" Target="../tags/tag43.xml"/><Relationship Id="rId11" Type="http://schemas.openxmlformats.org/officeDocument/2006/relationships/image" Target="../media/image9.svg"/><Relationship Id="rId10" Type="http://schemas.openxmlformats.org/officeDocument/2006/relationships/image" Target="../media/image8.png"/><Relationship Id="rId1" Type="http://schemas.openxmlformats.org/officeDocument/2006/relationships/tags" Target="../tags/tag35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svg"/><Relationship Id="rId8" Type="http://schemas.openxmlformats.org/officeDocument/2006/relationships/image" Target="../media/image13.png"/><Relationship Id="rId7" Type="http://schemas.openxmlformats.org/officeDocument/2006/relationships/tags" Target="../tags/tag54.xml"/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tags" Target="../tags/tag51.xml"/><Relationship Id="rId3" Type="http://schemas.openxmlformats.org/officeDocument/2006/relationships/image" Target="../media/image12.jpeg"/><Relationship Id="rId26" Type="http://schemas.openxmlformats.org/officeDocument/2006/relationships/slideLayout" Target="../slideLayouts/slideLayout7.xml"/><Relationship Id="rId25" Type="http://schemas.openxmlformats.org/officeDocument/2006/relationships/tags" Target="../tags/tag66.xml"/><Relationship Id="rId24" Type="http://schemas.openxmlformats.org/officeDocument/2006/relationships/tags" Target="../tags/tag65.xml"/><Relationship Id="rId23" Type="http://schemas.openxmlformats.org/officeDocument/2006/relationships/tags" Target="../tags/tag64.xml"/><Relationship Id="rId22" Type="http://schemas.openxmlformats.org/officeDocument/2006/relationships/tags" Target="../tags/tag63.xml"/><Relationship Id="rId21" Type="http://schemas.openxmlformats.org/officeDocument/2006/relationships/image" Target="../media/image18.svg"/><Relationship Id="rId20" Type="http://schemas.openxmlformats.org/officeDocument/2006/relationships/image" Target="../media/image17.png"/><Relationship Id="rId2" Type="http://schemas.openxmlformats.org/officeDocument/2006/relationships/tags" Target="../tags/tag50.xml"/><Relationship Id="rId19" Type="http://schemas.openxmlformats.org/officeDocument/2006/relationships/tags" Target="../tags/tag62.xml"/><Relationship Id="rId18" Type="http://schemas.openxmlformats.org/officeDocument/2006/relationships/tags" Target="../tags/tag61.xml"/><Relationship Id="rId17" Type="http://schemas.openxmlformats.org/officeDocument/2006/relationships/tags" Target="../tags/tag60.xml"/><Relationship Id="rId16" Type="http://schemas.openxmlformats.org/officeDocument/2006/relationships/tags" Target="../tags/tag59.xml"/><Relationship Id="rId15" Type="http://schemas.openxmlformats.org/officeDocument/2006/relationships/image" Target="../media/image16.svg"/><Relationship Id="rId14" Type="http://schemas.openxmlformats.org/officeDocument/2006/relationships/image" Target="../media/image15.png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tags" Target="../tags/tag56.xml"/><Relationship Id="rId10" Type="http://schemas.openxmlformats.org/officeDocument/2006/relationships/tags" Target="../tags/tag55.xml"/><Relationship Id="rId1" Type="http://schemas.openxmlformats.org/officeDocument/2006/relationships/tags" Target="../tags/tag49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tags" Target="../tags/tag67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svg"/><Relationship Id="rId8" Type="http://schemas.openxmlformats.org/officeDocument/2006/relationships/image" Target="../media/image19.png"/><Relationship Id="rId7" Type="http://schemas.openxmlformats.org/officeDocument/2006/relationships/tags" Target="../tags/tag77.xml"/><Relationship Id="rId6" Type="http://schemas.openxmlformats.org/officeDocument/2006/relationships/tags" Target="../tags/tag76.xml"/><Relationship Id="rId5" Type="http://schemas.openxmlformats.org/officeDocument/2006/relationships/tags" Target="../tags/tag75.xml"/><Relationship Id="rId44" Type="http://schemas.openxmlformats.org/officeDocument/2006/relationships/slideLayout" Target="../slideLayouts/slideLayout7.xml"/><Relationship Id="rId43" Type="http://schemas.openxmlformats.org/officeDocument/2006/relationships/tags" Target="../tags/tag101.xml"/><Relationship Id="rId42" Type="http://schemas.openxmlformats.org/officeDocument/2006/relationships/tags" Target="../tags/tag100.xml"/><Relationship Id="rId41" Type="http://schemas.openxmlformats.org/officeDocument/2006/relationships/image" Target="../media/image30.svg"/><Relationship Id="rId40" Type="http://schemas.openxmlformats.org/officeDocument/2006/relationships/image" Target="../media/image29.png"/><Relationship Id="rId4" Type="http://schemas.openxmlformats.org/officeDocument/2006/relationships/tags" Target="../tags/tag74.xml"/><Relationship Id="rId39" Type="http://schemas.openxmlformats.org/officeDocument/2006/relationships/tags" Target="../tags/tag99.xml"/><Relationship Id="rId38" Type="http://schemas.openxmlformats.org/officeDocument/2006/relationships/tags" Target="../tags/tag98.xml"/><Relationship Id="rId37" Type="http://schemas.openxmlformats.org/officeDocument/2006/relationships/tags" Target="../tags/tag97.xml"/><Relationship Id="rId36" Type="http://schemas.openxmlformats.org/officeDocument/2006/relationships/tags" Target="../tags/tag96.xml"/><Relationship Id="rId35" Type="http://schemas.openxmlformats.org/officeDocument/2006/relationships/image" Target="../media/image28.svg"/><Relationship Id="rId34" Type="http://schemas.openxmlformats.org/officeDocument/2006/relationships/image" Target="../media/image27.png"/><Relationship Id="rId33" Type="http://schemas.openxmlformats.org/officeDocument/2006/relationships/tags" Target="../tags/tag95.xml"/><Relationship Id="rId32" Type="http://schemas.openxmlformats.org/officeDocument/2006/relationships/tags" Target="../tags/tag94.xml"/><Relationship Id="rId31" Type="http://schemas.openxmlformats.org/officeDocument/2006/relationships/tags" Target="../tags/tag93.xml"/><Relationship Id="rId30" Type="http://schemas.openxmlformats.org/officeDocument/2006/relationships/tags" Target="../tags/tag92.xml"/><Relationship Id="rId3" Type="http://schemas.openxmlformats.org/officeDocument/2006/relationships/tags" Target="../tags/tag73.xml"/><Relationship Id="rId29" Type="http://schemas.openxmlformats.org/officeDocument/2006/relationships/image" Target="../media/image26.svg"/><Relationship Id="rId28" Type="http://schemas.openxmlformats.org/officeDocument/2006/relationships/image" Target="../media/image25.png"/><Relationship Id="rId27" Type="http://schemas.openxmlformats.org/officeDocument/2006/relationships/tags" Target="../tags/tag91.xml"/><Relationship Id="rId26" Type="http://schemas.openxmlformats.org/officeDocument/2006/relationships/tags" Target="../tags/tag90.xml"/><Relationship Id="rId25" Type="http://schemas.openxmlformats.org/officeDocument/2006/relationships/tags" Target="../tags/tag89.xml"/><Relationship Id="rId24" Type="http://schemas.openxmlformats.org/officeDocument/2006/relationships/tags" Target="../tags/tag88.xml"/><Relationship Id="rId23" Type="http://schemas.openxmlformats.org/officeDocument/2006/relationships/tags" Target="../tags/tag87.xml"/><Relationship Id="rId22" Type="http://schemas.openxmlformats.org/officeDocument/2006/relationships/tags" Target="../tags/tag86.xml"/><Relationship Id="rId21" Type="http://schemas.openxmlformats.org/officeDocument/2006/relationships/image" Target="../media/image24.svg"/><Relationship Id="rId20" Type="http://schemas.openxmlformats.org/officeDocument/2006/relationships/image" Target="../media/image23.png"/><Relationship Id="rId2" Type="http://schemas.openxmlformats.org/officeDocument/2006/relationships/tags" Target="../tags/tag72.xml"/><Relationship Id="rId19" Type="http://schemas.openxmlformats.org/officeDocument/2006/relationships/tags" Target="../tags/tag85.xml"/><Relationship Id="rId18" Type="http://schemas.openxmlformats.org/officeDocument/2006/relationships/tags" Target="../tags/tag84.xml"/><Relationship Id="rId17" Type="http://schemas.openxmlformats.org/officeDocument/2006/relationships/tags" Target="../tags/tag83.xml"/><Relationship Id="rId16" Type="http://schemas.openxmlformats.org/officeDocument/2006/relationships/tags" Target="../tags/tag82.xml"/><Relationship Id="rId15" Type="http://schemas.openxmlformats.org/officeDocument/2006/relationships/image" Target="../media/image22.svg"/><Relationship Id="rId14" Type="http://schemas.openxmlformats.org/officeDocument/2006/relationships/image" Target="../media/image21.png"/><Relationship Id="rId13" Type="http://schemas.openxmlformats.org/officeDocument/2006/relationships/tags" Target="../tags/tag81.xml"/><Relationship Id="rId12" Type="http://schemas.openxmlformats.org/officeDocument/2006/relationships/tags" Target="../tags/tag80.xml"/><Relationship Id="rId11" Type="http://schemas.openxmlformats.org/officeDocument/2006/relationships/tags" Target="../tags/tag79.xml"/><Relationship Id="rId10" Type="http://schemas.openxmlformats.org/officeDocument/2006/relationships/tags" Target="../tags/tag78.xml"/><Relationship Id="rId1" Type="http://schemas.openxmlformats.org/officeDocument/2006/relationships/tags" Target="../tags/tag71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tags" Target="../tags/tag105.xml"/><Relationship Id="rId3" Type="http://schemas.openxmlformats.org/officeDocument/2006/relationships/tags" Target="../tags/tag104.xml"/><Relationship Id="rId26" Type="http://schemas.openxmlformats.org/officeDocument/2006/relationships/slideLayout" Target="../slideLayouts/slideLayout7.xml"/><Relationship Id="rId25" Type="http://schemas.openxmlformats.org/officeDocument/2006/relationships/tags" Target="../tags/tag126.xml"/><Relationship Id="rId24" Type="http://schemas.openxmlformats.org/officeDocument/2006/relationships/tags" Target="../tags/tag125.xml"/><Relationship Id="rId23" Type="http://schemas.openxmlformats.org/officeDocument/2006/relationships/tags" Target="../tags/tag124.xml"/><Relationship Id="rId22" Type="http://schemas.openxmlformats.org/officeDocument/2006/relationships/tags" Target="../tags/tag123.xml"/><Relationship Id="rId21" Type="http://schemas.openxmlformats.org/officeDocument/2006/relationships/tags" Target="../tags/tag122.xml"/><Relationship Id="rId20" Type="http://schemas.openxmlformats.org/officeDocument/2006/relationships/tags" Target="../tags/tag121.xml"/><Relationship Id="rId2" Type="http://schemas.openxmlformats.org/officeDocument/2006/relationships/tags" Target="../tags/tag103.xml"/><Relationship Id="rId19" Type="http://schemas.openxmlformats.org/officeDocument/2006/relationships/tags" Target="../tags/tag120.xml"/><Relationship Id="rId18" Type="http://schemas.openxmlformats.org/officeDocument/2006/relationships/tags" Target="../tags/tag119.xml"/><Relationship Id="rId17" Type="http://schemas.openxmlformats.org/officeDocument/2006/relationships/tags" Target="../tags/tag118.xml"/><Relationship Id="rId16" Type="http://schemas.openxmlformats.org/officeDocument/2006/relationships/tags" Target="../tags/tag117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tags" Target="../tags/tag102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.xml"/><Relationship Id="rId4" Type="http://schemas.openxmlformats.org/officeDocument/2006/relationships/tags" Target="../tags/tag130.xml"/><Relationship Id="rId3" Type="http://schemas.openxmlformats.org/officeDocument/2006/relationships/tags" Target="../tags/tag129.xml"/><Relationship Id="rId2" Type="http://schemas.openxmlformats.org/officeDocument/2006/relationships/tags" Target="../tags/tag128.xml"/><Relationship Id="rId1" Type="http://schemas.openxmlformats.org/officeDocument/2006/relationships/tags" Target="../tags/tag127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39.xml"/><Relationship Id="rId8" Type="http://schemas.openxmlformats.org/officeDocument/2006/relationships/tags" Target="../tags/tag138.xml"/><Relationship Id="rId7" Type="http://schemas.openxmlformats.org/officeDocument/2006/relationships/tags" Target="../tags/tag137.xml"/><Relationship Id="rId6" Type="http://schemas.openxmlformats.org/officeDocument/2006/relationships/tags" Target="../tags/tag136.xml"/><Relationship Id="rId5" Type="http://schemas.openxmlformats.org/officeDocument/2006/relationships/tags" Target="../tags/tag135.xml"/><Relationship Id="rId4" Type="http://schemas.openxmlformats.org/officeDocument/2006/relationships/tags" Target="../tags/tag134.xml"/><Relationship Id="rId3" Type="http://schemas.openxmlformats.org/officeDocument/2006/relationships/tags" Target="../tags/tag133.xml"/><Relationship Id="rId20" Type="http://schemas.openxmlformats.org/officeDocument/2006/relationships/slideLayout" Target="../slideLayouts/slideLayout7.xml"/><Relationship Id="rId2" Type="http://schemas.openxmlformats.org/officeDocument/2006/relationships/tags" Target="../tags/tag132.xml"/><Relationship Id="rId19" Type="http://schemas.openxmlformats.org/officeDocument/2006/relationships/tags" Target="../tags/tag149.xml"/><Relationship Id="rId18" Type="http://schemas.openxmlformats.org/officeDocument/2006/relationships/tags" Target="../tags/tag148.xml"/><Relationship Id="rId17" Type="http://schemas.openxmlformats.org/officeDocument/2006/relationships/tags" Target="../tags/tag147.xml"/><Relationship Id="rId16" Type="http://schemas.openxmlformats.org/officeDocument/2006/relationships/tags" Target="../tags/tag146.xml"/><Relationship Id="rId15" Type="http://schemas.openxmlformats.org/officeDocument/2006/relationships/tags" Target="../tags/tag145.xml"/><Relationship Id="rId14" Type="http://schemas.openxmlformats.org/officeDocument/2006/relationships/tags" Target="../tags/tag144.xml"/><Relationship Id="rId13" Type="http://schemas.openxmlformats.org/officeDocument/2006/relationships/tags" Target="../tags/tag143.xml"/><Relationship Id="rId12" Type="http://schemas.openxmlformats.org/officeDocument/2006/relationships/tags" Target="../tags/tag142.xml"/><Relationship Id="rId11" Type="http://schemas.openxmlformats.org/officeDocument/2006/relationships/tags" Target="../tags/tag141.xml"/><Relationship Id="rId10" Type="http://schemas.openxmlformats.org/officeDocument/2006/relationships/tags" Target="../tags/tag140.xml"/><Relationship Id="rId1" Type="http://schemas.openxmlformats.org/officeDocument/2006/relationships/tags" Target="../tags/tag131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2.png"/><Relationship Id="rId8" Type="http://schemas.openxmlformats.org/officeDocument/2006/relationships/tags" Target="../tags/tag156.xml"/><Relationship Id="rId7" Type="http://schemas.openxmlformats.org/officeDocument/2006/relationships/tags" Target="../tags/tag155.xml"/><Relationship Id="rId6" Type="http://schemas.openxmlformats.org/officeDocument/2006/relationships/tags" Target="../tags/tag154.xml"/><Relationship Id="rId5" Type="http://schemas.openxmlformats.org/officeDocument/2006/relationships/tags" Target="../tags/tag153.xml"/><Relationship Id="rId4" Type="http://schemas.openxmlformats.org/officeDocument/2006/relationships/tags" Target="../tags/tag152.xml"/><Relationship Id="rId3" Type="http://schemas.openxmlformats.org/officeDocument/2006/relationships/image" Target="../media/image31.jpeg"/><Relationship Id="rId25" Type="http://schemas.openxmlformats.org/officeDocument/2006/relationships/slideLayout" Target="../slideLayouts/slideLayout7.xml"/><Relationship Id="rId24" Type="http://schemas.openxmlformats.org/officeDocument/2006/relationships/tags" Target="../tags/tag166.xml"/><Relationship Id="rId23" Type="http://schemas.openxmlformats.org/officeDocument/2006/relationships/tags" Target="../tags/tag165.xml"/><Relationship Id="rId22" Type="http://schemas.openxmlformats.org/officeDocument/2006/relationships/image" Target="../media/image37.svg"/><Relationship Id="rId21" Type="http://schemas.openxmlformats.org/officeDocument/2006/relationships/image" Target="../media/image36.png"/><Relationship Id="rId20" Type="http://schemas.openxmlformats.org/officeDocument/2006/relationships/tags" Target="../tags/tag164.xml"/><Relationship Id="rId2" Type="http://schemas.openxmlformats.org/officeDocument/2006/relationships/tags" Target="../tags/tag151.xml"/><Relationship Id="rId19" Type="http://schemas.openxmlformats.org/officeDocument/2006/relationships/tags" Target="../tags/tag163.xml"/><Relationship Id="rId18" Type="http://schemas.openxmlformats.org/officeDocument/2006/relationships/tags" Target="../tags/tag162.xml"/><Relationship Id="rId17" Type="http://schemas.openxmlformats.org/officeDocument/2006/relationships/tags" Target="../tags/tag161.xml"/><Relationship Id="rId16" Type="http://schemas.openxmlformats.org/officeDocument/2006/relationships/image" Target="../media/image35.svg"/><Relationship Id="rId15" Type="http://schemas.openxmlformats.org/officeDocument/2006/relationships/image" Target="../media/image34.png"/><Relationship Id="rId14" Type="http://schemas.openxmlformats.org/officeDocument/2006/relationships/tags" Target="../tags/tag160.xml"/><Relationship Id="rId13" Type="http://schemas.openxmlformats.org/officeDocument/2006/relationships/tags" Target="../tags/tag159.xml"/><Relationship Id="rId12" Type="http://schemas.openxmlformats.org/officeDocument/2006/relationships/tags" Target="../tags/tag158.xml"/><Relationship Id="rId11" Type="http://schemas.openxmlformats.org/officeDocument/2006/relationships/tags" Target="../tags/tag157.xml"/><Relationship Id="rId10" Type="http://schemas.openxmlformats.org/officeDocument/2006/relationships/image" Target="../media/image33.svg"/><Relationship Id="rId1" Type="http://schemas.openxmlformats.org/officeDocument/2006/relationships/tags" Target="../tags/tag150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173.xml"/><Relationship Id="rId8" Type="http://schemas.openxmlformats.org/officeDocument/2006/relationships/tags" Target="../tags/tag172.xml"/><Relationship Id="rId7" Type="http://schemas.openxmlformats.org/officeDocument/2006/relationships/tags" Target="../tags/tag171.xml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47" Type="http://schemas.openxmlformats.org/officeDocument/2006/relationships/slideLayout" Target="../slideLayouts/slideLayout7.xml"/><Relationship Id="rId46" Type="http://schemas.openxmlformats.org/officeDocument/2006/relationships/tags" Target="../tags/tag200.xml"/><Relationship Id="rId45" Type="http://schemas.openxmlformats.org/officeDocument/2006/relationships/tags" Target="../tags/tag199.xml"/><Relationship Id="rId44" Type="http://schemas.openxmlformats.org/officeDocument/2006/relationships/image" Target="../media/image43.svg"/><Relationship Id="rId43" Type="http://schemas.openxmlformats.org/officeDocument/2006/relationships/image" Target="../media/image42.png"/><Relationship Id="rId42" Type="http://schemas.openxmlformats.org/officeDocument/2006/relationships/tags" Target="../tags/tag198.xml"/><Relationship Id="rId41" Type="http://schemas.openxmlformats.org/officeDocument/2006/relationships/tags" Target="../tags/tag197.xml"/><Relationship Id="rId40" Type="http://schemas.openxmlformats.org/officeDocument/2006/relationships/tags" Target="../tags/tag196.xml"/><Relationship Id="rId4" Type="http://schemas.openxmlformats.org/officeDocument/2006/relationships/tags" Target="../tags/tag170.xml"/><Relationship Id="rId39" Type="http://schemas.openxmlformats.org/officeDocument/2006/relationships/tags" Target="../tags/tag195.xml"/><Relationship Id="rId38" Type="http://schemas.openxmlformats.org/officeDocument/2006/relationships/image" Target="../media/image41.svg"/><Relationship Id="rId37" Type="http://schemas.openxmlformats.org/officeDocument/2006/relationships/image" Target="../media/image40.png"/><Relationship Id="rId36" Type="http://schemas.openxmlformats.org/officeDocument/2006/relationships/tags" Target="../tags/tag194.xml"/><Relationship Id="rId35" Type="http://schemas.openxmlformats.org/officeDocument/2006/relationships/tags" Target="../tags/tag193.xml"/><Relationship Id="rId34" Type="http://schemas.openxmlformats.org/officeDocument/2006/relationships/tags" Target="../tags/tag192.xml"/><Relationship Id="rId33" Type="http://schemas.openxmlformats.org/officeDocument/2006/relationships/tags" Target="../tags/tag191.xml"/><Relationship Id="rId32" Type="http://schemas.openxmlformats.org/officeDocument/2006/relationships/image" Target="../media/image22.svg"/><Relationship Id="rId31" Type="http://schemas.openxmlformats.org/officeDocument/2006/relationships/image" Target="../media/image21.png"/><Relationship Id="rId30" Type="http://schemas.openxmlformats.org/officeDocument/2006/relationships/tags" Target="../tags/tag190.xml"/><Relationship Id="rId3" Type="http://schemas.openxmlformats.org/officeDocument/2006/relationships/tags" Target="../tags/tag169.xml"/><Relationship Id="rId29" Type="http://schemas.openxmlformats.org/officeDocument/2006/relationships/tags" Target="../tags/tag189.xml"/><Relationship Id="rId28" Type="http://schemas.openxmlformats.org/officeDocument/2006/relationships/tags" Target="../tags/tag188.xml"/><Relationship Id="rId27" Type="http://schemas.openxmlformats.org/officeDocument/2006/relationships/tags" Target="../tags/tag187.xml"/><Relationship Id="rId26" Type="http://schemas.openxmlformats.org/officeDocument/2006/relationships/tags" Target="../tags/tag186.xml"/><Relationship Id="rId25" Type="http://schemas.openxmlformats.org/officeDocument/2006/relationships/tags" Target="../tags/tag185.xml"/><Relationship Id="rId24" Type="http://schemas.openxmlformats.org/officeDocument/2006/relationships/image" Target="../media/image24.svg"/><Relationship Id="rId23" Type="http://schemas.openxmlformats.org/officeDocument/2006/relationships/image" Target="../media/image23.png"/><Relationship Id="rId22" Type="http://schemas.openxmlformats.org/officeDocument/2006/relationships/tags" Target="../tags/tag184.xml"/><Relationship Id="rId21" Type="http://schemas.openxmlformats.org/officeDocument/2006/relationships/tags" Target="../tags/tag183.xml"/><Relationship Id="rId20" Type="http://schemas.openxmlformats.org/officeDocument/2006/relationships/tags" Target="../tags/tag182.xml"/><Relationship Id="rId2" Type="http://schemas.openxmlformats.org/officeDocument/2006/relationships/tags" Target="../tags/tag168.xml"/><Relationship Id="rId19" Type="http://schemas.openxmlformats.org/officeDocument/2006/relationships/tags" Target="../tags/tag181.xml"/><Relationship Id="rId18" Type="http://schemas.openxmlformats.org/officeDocument/2006/relationships/tags" Target="../tags/tag180.xml"/><Relationship Id="rId17" Type="http://schemas.openxmlformats.org/officeDocument/2006/relationships/tags" Target="../tags/tag179.xml"/><Relationship Id="rId16" Type="http://schemas.openxmlformats.org/officeDocument/2006/relationships/tags" Target="../tags/tag178.xml"/><Relationship Id="rId15" Type="http://schemas.openxmlformats.org/officeDocument/2006/relationships/image" Target="../media/image14.svg"/><Relationship Id="rId14" Type="http://schemas.openxmlformats.org/officeDocument/2006/relationships/image" Target="../media/image13.png"/><Relationship Id="rId13" Type="http://schemas.openxmlformats.org/officeDocument/2006/relationships/tags" Target="../tags/tag177.xml"/><Relationship Id="rId12" Type="http://schemas.openxmlformats.org/officeDocument/2006/relationships/tags" Target="../tags/tag176.xml"/><Relationship Id="rId11" Type="http://schemas.openxmlformats.org/officeDocument/2006/relationships/tags" Target="../tags/tag175.xml"/><Relationship Id="rId10" Type="http://schemas.openxmlformats.org/officeDocument/2006/relationships/tags" Target="../tags/tag174.xml"/><Relationship Id="rId1" Type="http://schemas.openxmlformats.org/officeDocument/2006/relationships/tags" Target="../tags/tag167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209.xml"/><Relationship Id="rId8" Type="http://schemas.openxmlformats.org/officeDocument/2006/relationships/tags" Target="../tags/tag208.xml"/><Relationship Id="rId7" Type="http://schemas.openxmlformats.org/officeDocument/2006/relationships/tags" Target="../tags/tag207.xml"/><Relationship Id="rId6" Type="http://schemas.openxmlformats.org/officeDocument/2006/relationships/tags" Target="../tags/tag206.xml"/><Relationship Id="rId5" Type="http://schemas.openxmlformats.org/officeDocument/2006/relationships/tags" Target="../tags/tag205.xml"/><Relationship Id="rId4" Type="http://schemas.openxmlformats.org/officeDocument/2006/relationships/tags" Target="../tags/tag204.xml"/><Relationship Id="rId3" Type="http://schemas.openxmlformats.org/officeDocument/2006/relationships/tags" Target="../tags/tag203.xml"/><Relationship Id="rId26" Type="http://schemas.openxmlformats.org/officeDocument/2006/relationships/slideLayout" Target="../slideLayouts/slideLayout7.xml"/><Relationship Id="rId25" Type="http://schemas.openxmlformats.org/officeDocument/2006/relationships/tags" Target="../tags/tag225.xml"/><Relationship Id="rId24" Type="http://schemas.openxmlformats.org/officeDocument/2006/relationships/tags" Target="../tags/tag224.xml"/><Relationship Id="rId23" Type="http://schemas.openxmlformats.org/officeDocument/2006/relationships/tags" Target="../tags/tag223.xml"/><Relationship Id="rId22" Type="http://schemas.openxmlformats.org/officeDocument/2006/relationships/tags" Target="../tags/tag222.xml"/><Relationship Id="rId21" Type="http://schemas.openxmlformats.org/officeDocument/2006/relationships/tags" Target="../tags/tag221.xml"/><Relationship Id="rId20" Type="http://schemas.openxmlformats.org/officeDocument/2006/relationships/tags" Target="../tags/tag220.xml"/><Relationship Id="rId2" Type="http://schemas.openxmlformats.org/officeDocument/2006/relationships/tags" Target="../tags/tag202.xml"/><Relationship Id="rId19" Type="http://schemas.openxmlformats.org/officeDocument/2006/relationships/tags" Target="../tags/tag219.xml"/><Relationship Id="rId18" Type="http://schemas.openxmlformats.org/officeDocument/2006/relationships/tags" Target="../tags/tag218.xml"/><Relationship Id="rId17" Type="http://schemas.openxmlformats.org/officeDocument/2006/relationships/tags" Target="../tags/tag217.xml"/><Relationship Id="rId16" Type="http://schemas.openxmlformats.org/officeDocument/2006/relationships/tags" Target="../tags/tag216.xml"/><Relationship Id="rId15" Type="http://schemas.openxmlformats.org/officeDocument/2006/relationships/tags" Target="../tags/tag215.xml"/><Relationship Id="rId14" Type="http://schemas.openxmlformats.org/officeDocument/2006/relationships/tags" Target="../tags/tag214.xml"/><Relationship Id="rId13" Type="http://schemas.openxmlformats.org/officeDocument/2006/relationships/tags" Target="../tags/tag213.xml"/><Relationship Id="rId12" Type="http://schemas.openxmlformats.org/officeDocument/2006/relationships/tags" Target="../tags/tag212.xml"/><Relationship Id="rId11" Type="http://schemas.openxmlformats.org/officeDocument/2006/relationships/tags" Target="../tags/tag211.xml"/><Relationship Id="rId10" Type="http://schemas.openxmlformats.org/officeDocument/2006/relationships/tags" Target="../tags/tag210.xml"/><Relationship Id="rId1" Type="http://schemas.openxmlformats.org/officeDocument/2006/relationships/tags" Target="../tags/tag201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.xml"/><Relationship Id="rId4" Type="http://schemas.openxmlformats.org/officeDocument/2006/relationships/tags" Target="../tags/tag229.xml"/><Relationship Id="rId3" Type="http://schemas.openxmlformats.org/officeDocument/2006/relationships/tags" Target="../tags/tag228.xml"/><Relationship Id="rId2" Type="http://schemas.openxmlformats.org/officeDocument/2006/relationships/tags" Target="../tags/tag227.xml"/><Relationship Id="rId1" Type="http://schemas.openxmlformats.org/officeDocument/2006/relationships/tags" Target="../tags/tag226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45.svg"/><Relationship Id="rId8" Type="http://schemas.openxmlformats.org/officeDocument/2006/relationships/image" Target="../media/image44.png"/><Relationship Id="rId7" Type="http://schemas.openxmlformats.org/officeDocument/2006/relationships/tags" Target="../tags/tag236.xml"/><Relationship Id="rId6" Type="http://schemas.openxmlformats.org/officeDocument/2006/relationships/tags" Target="../tags/tag235.xml"/><Relationship Id="rId5" Type="http://schemas.openxmlformats.org/officeDocument/2006/relationships/tags" Target="../tags/tag234.xml"/><Relationship Id="rId4" Type="http://schemas.openxmlformats.org/officeDocument/2006/relationships/tags" Target="../tags/tag233.xml"/><Relationship Id="rId3" Type="http://schemas.openxmlformats.org/officeDocument/2006/relationships/tags" Target="../tags/tag232.xml"/><Relationship Id="rId20" Type="http://schemas.openxmlformats.org/officeDocument/2006/relationships/slideLayout" Target="../slideLayouts/slideLayout7.xml"/><Relationship Id="rId2" Type="http://schemas.openxmlformats.org/officeDocument/2006/relationships/tags" Target="../tags/tag231.xml"/><Relationship Id="rId19" Type="http://schemas.openxmlformats.org/officeDocument/2006/relationships/tags" Target="../tags/tag246.xml"/><Relationship Id="rId18" Type="http://schemas.openxmlformats.org/officeDocument/2006/relationships/tags" Target="../tags/tag245.xml"/><Relationship Id="rId17" Type="http://schemas.openxmlformats.org/officeDocument/2006/relationships/tags" Target="../tags/tag244.xml"/><Relationship Id="rId16" Type="http://schemas.openxmlformats.org/officeDocument/2006/relationships/tags" Target="../tags/tag243.xml"/><Relationship Id="rId15" Type="http://schemas.openxmlformats.org/officeDocument/2006/relationships/tags" Target="../tags/tag242.xml"/><Relationship Id="rId14" Type="http://schemas.openxmlformats.org/officeDocument/2006/relationships/tags" Target="../tags/tag241.xml"/><Relationship Id="rId13" Type="http://schemas.openxmlformats.org/officeDocument/2006/relationships/tags" Target="../tags/tag240.xml"/><Relationship Id="rId12" Type="http://schemas.openxmlformats.org/officeDocument/2006/relationships/tags" Target="../tags/tag239.xml"/><Relationship Id="rId11" Type="http://schemas.openxmlformats.org/officeDocument/2006/relationships/tags" Target="../tags/tag238.xml"/><Relationship Id="rId10" Type="http://schemas.openxmlformats.org/officeDocument/2006/relationships/tags" Target="../tags/tag237.xml"/><Relationship Id="rId1" Type="http://schemas.openxmlformats.org/officeDocument/2006/relationships/tags" Target="../tags/tag230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253.xml"/><Relationship Id="rId8" Type="http://schemas.openxmlformats.org/officeDocument/2006/relationships/image" Target="../media/image24.svg"/><Relationship Id="rId7" Type="http://schemas.openxmlformats.org/officeDocument/2006/relationships/image" Target="../media/image23.png"/><Relationship Id="rId6" Type="http://schemas.openxmlformats.org/officeDocument/2006/relationships/tags" Target="../tags/tag252.xml"/><Relationship Id="rId5" Type="http://schemas.openxmlformats.org/officeDocument/2006/relationships/tags" Target="../tags/tag251.xml"/><Relationship Id="rId4" Type="http://schemas.openxmlformats.org/officeDocument/2006/relationships/tags" Target="../tags/tag250.xml"/><Relationship Id="rId3" Type="http://schemas.openxmlformats.org/officeDocument/2006/relationships/tags" Target="../tags/tag249.xml"/><Relationship Id="rId27" Type="http://schemas.openxmlformats.org/officeDocument/2006/relationships/slideLayout" Target="../slideLayouts/slideLayout7.xml"/><Relationship Id="rId26" Type="http://schemas.openxmlformats.org/officeDocument/2006/relationships/tags" Target="../tags/tag266.xml"/><Relationship Id="rId25" Type="http://schemas.openxmlformats.org/officeDocument/2006/relationships/tags" Target="../tags/tag265.xml"/><Relationship Id="rId24" Type="http://schemas.openxmlformats.org/officeDocument/2006/relationships/tags" Target="../tags/tag264.xml"/><Relationship Id="rId23" Type="http://schemas.openxmlformats.org/officeDocument/2006/relationships/tags" Target="../tags/tag263.xml"/><Relationship Id="rId22" Type="http://schemas.openxmlformats.org/officeDocument/2006/relationships/image" Target="../media/image49.svg"/><Relationship Id="rId21" Type="http://schemas.openxmlformats.org/officeDocument/2006/relationships/image" Target="../media/image48.png"/><Relationship Id="rId20" Type="http://schemas.openxmlformats.org/officeDocument/2006/relationships/tags" Target="../tags/tag262.xml"/><Relationship Id="rId2" Type="http://schemas.openxmlformats.org/officeDocument/2006/relationships/tags" Target="../tags/tag248.xml"/><Relationship Id="rId19" Type="http://schemas.openxmlformats.org/officeDocument/2006/relationships/tags" Target="../tags/tag261.xml"/><Relationship Id="rId18" Type="http://schemas.openxmlformats.org/officeDocument/2006/relationships/tags" Target="../tags/tag260.xml"/><Relationship Id="rId17" Type="http://schemas.openxmlformats.org/officeDocument/2006/relationships/tags" Target="../tags/tag259.xml"/><Relationship Id="rId16" Type="http://schemas.openxmlformats.org/officeDocument/2006/relationships/tags" Target="../tags/tag258.xml"/><Relationship Id="rId15" Type="http://schemas.openxmlformats.org/officeDocument/2006/relationships/image" Target="../media/image47.svg"/><Relationship Id="rId14" Type="http://schemas.openxmlformats.org/officeDocument/2006/relationships/image" Target="../media/image46.png"/><Relationship Id="rId13" Type="http://schemas.openxmlformats.org/officeDocument/2006/relationships/tags" Target="../tags/tag257.xml"/><Relationship Id="rId12" Type="http://schemas.openxmlformats.org/officeDocument/2006/relationships/tags" Target="../tags/tag256.xml"/><Relationship Id="rId11" Type="http://schemas.openxmlformats.org/officeDocument/2006/relationships/tags" Target="../tags/tag255.xml"/><Relationship Id="rId10" Type="http://schemas.openxmlformats.org/officeDocument/2006/relationships/tags" Target="../tags/tag254.xml"/><Relationship Id="rId1" Type="http://schemas.openxmlformats.org/officeDocument/2006/relationships/tags" Target="../tags/tag247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273.xml"/><Relationship Id="rId8" Type="http://schemas.openxmlformats.org/officeDocument/2006/relationships/image" Target="../media/image6.svg"/><Relationship Id="rId7" Type="http://schemas.openxmlformats.org/officeDocument/2006/relationships/image" Target="../media/image5.png"/><Relationship Id="rId6" Type="http://schemas.openxmlformats.org/officeDocument/2006/relationships/tags" Target="../tags/tag272.xml"/><Relationship Id="rId5" Type="http://schemas.openxmlformats.org/officeDocument/2006/relationships/tags" Target="../tags/tag271.xml"/><Relationship Id="rId4" Type="http://schemas.openxmlformats.org/officeDocument/2006/relationships/tags" Target="../tags/tag270.xml"/><Relationship Id="rId3" Type="http://schemas.openxmlformats.org/officeDocument/2006/relationships/tags" Target="../tags/tag269.xml"/><Relationship Id="rId2" Type="http://schemas.openxmlformats.org/officeDocument/2006/relationships/tags" Target="../tags/tag268.x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26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666750" y="1989773"/>
            <a:ext cx="840134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 spc="63">
                <a:solidFill>
                  <a:srgbClr val="C49A3C"/>
                </a:solidFill>
                <a:latin typeface="汉仪书宋二简" panose="02010600000101010101" charset="-122"/>
                <a:ea typeface="汉仪书宋二简" panose="02010600000101010101" charset="-122"/>
              </a:rPr>
              <a:t>数学与文化</a:t>
            </a:r>
            <a:endParaRPr sz="1050" spc="63">
              <a:solidFill>
                <a:srgbClr val="C49A3C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666750" y="2354104"/>
            <a:ext cx="5791276" cy="159734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800" b="1">
                <a:solidFill>
                  <a:srgbClr val="2C241E"/>
                </a:solidFill>
                <a:latin typeface="汉仪中宋简" panose="02010600000101010101" charset="-122"/>
                <a:ea typeface="汉仪中宋简" panose="02010600000101010101" charset="-122"/>
              </a:rPr>
              <a:t>探秘</a:t>
            </a:r>
            <a:r>
              <a:rPr sz="4800" b="1">
                <a:solidFill>
                  <a:srgbClr val="C49A3C"/>
                </a:solidFill>
                <a:latin typeface="汉仪中宋简" panose="02010600000101010101" charset="-122"/>
                <a:ea typeface="汉仪中宋简" panose="02010600000101010101" charset="-122"/>
              </a:rPr>
              <a:t>三角形</a:t>
            </a:r>
            <a:r>
              <a:rPr sz="4800" b="1">
                <a:solidFill>
                  <a:srgbClr val="2C241E"/>
                </a:solidFill>
                <a:latin typeface="汉仪中宋简" panose="02010600000101010101" charset="-122"/>
                <a:ea typeface="汉仪中宋简" panose="02010600000101010101" charset="-122"/>
              </a:rPr>
              <a:t>——</a:t>
            </a:r>
            <a:endParaRPr sz="4800" b="1">
              <a:solidFill>
                <a:srgbClr val="2C241E"/>
              </a:solidFill>
              <a:latin typeface="汉仪中宋简" panose="02010600000101010101" charset="-122"/>
              <a:ea typeface="汉仪中宋简" panose="02010600000101010101" charset="-122"/>
            </a:endParaRPr>
          </a:p>
          <a:p>
            <a:pPr algn="l">
              <a:lnSpc>
                <a:spcPct val="104000"/>
              </a:lnSpc>
            </a:pPr>
            <a:r>
              <a:rPr sz="4800" b="1">
                <a:solidFill>
                  <a:srgbClr val="2C241E"/>
                </a:solidFill>
                <a:latin typeface="汉仪中宋简" panose="02010600000101010101" charset="-122"/>
                <a:ea typeface="汉仪中宋简" panose="02010600000101010101" charset="-122"/>
              </a:rPr>
              <a:t>当数学遇见传统文化</a:t>
            </a:r>
            <a:endParaRPr sz="4800" b="1">
              <a:solidFill>
                <a:srgbClr val="2C24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666750" y="4131469"/>
            <a:ext cx="52387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从古埃及金字塔到中国古建筑，三角形承载着智慧与美学</a:t>
            </a:r>
            <a:endParaRPr sz="1500" spc="30">
              <a:solidFill>
                <a:srgbClr val="5C524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" name="矩形 2"/>
          <p:cNvSpPr/>
          <p:nvPr>
            <p:custDataLst>
              <p:tags r:id="rId4"/>
            </p:custDataLst>
          </p:nvPr>
        </p:nvSpPr>
        <p:spPr>
          <a:xfrm>
            <a:off x="666750" y="1759585"/>
            <a:ext cx="381000" cy="9525"/>
          </a:xfrm>
          <a:prstGeom prst="rect">
            <a:avLst/>
          </a:prstGeom>
          <a:solidFill>
            <a:srgbClr val="C49A3C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666750" y="4730810"/>
            <a:ext cx="78804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350" spc="27">
                <a:solidFill>
                  <a:srgbClr val="5C5248">
                    <a:alpha val="70001"/>
                  </a:srgbClr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2026</a:t>
            </a:r>
            <a:r>
              <a:rPr lang="zh-CN" sz="1350" spc="27">
                <a:solidFill>
                  <a:srgbClr val="5C5248">
                    <a:alpha val="70001"/>
                  </a:srgbClr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年</a:t>
            </a:r>
            <a:endParaRPr lang="zh-CN" sz="1350" spc="27">
              <a:solidFill>
                <a:srgbClr val="5C5248">
                  <a:alpha val="70001"/>
                </a:srgbClr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1480000">
            <a:off x="1397635" y="4678680"/>
            <a:ext cx="419100" cy="419100"/>
          </a:xfrm>
          <a:prstGeom prst="rect">
            <a:avLst/>
          </a:prstGeom>
          <a:noFill/>
        </p:spPr>
      </p:pic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 rot="21480000">
            <a:off x="1533525" y="4767580"/>
            <a:ext cx="280035" cy="2292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050" b="1" spc="105">
                <a:solidFill>
                  <a:srgbClr val="C49A3C">
                    <a:alpha val="70001"/>
                  </a:srgbClr>
                </a:solidFill>
                <a:latin typeface="汉仪中宋简" panose="02010600000101010101" charset="-122"/>
                <a:ea typeface="汉仪中宋简" panose="02010600000101010101" charset="-122"/>
              </a:rPr>
              <a:t>印</a:t>
            </a:r>
            <a:endParaRPr sz="1050" b="1" spc="105">
              <a:solidFill>
                <a:srgbClr val="C49A3C">
                  <a:alpha val="70001"/>
                </a:srgbClr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C241E"/>
                </a:solidFill>
                <a:latin typeface="汉仪中宋简" panose="02010600000101010101" charset="-122"/>
                <a:ea typeface="汉仪中宋简" panose="02010600000101010101" charset="-122"/>
              </a:rPr>
              <a:t>内容导航</a:t>
            </a:r>
            <a:endParaRPr sz="4200" b="1">
              <a:solidFill>
                <a:srgbClr val="2C24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rgbClr val="C49A3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5"/>
          </a:solidFill>
          <a:ln w="9525" cmpd="sng">
            <a:solidFill>
              <a:srgbClr val="D4C9BA"/>
            </a:solidFill>
            <a:prstDash val="solid"/>
          </a:ln>
          <a:effectLst>
            <a:outerShdw blurRad="114300" dist="19050" dir="5399999" algn="ctr" rotWithShape="0">
              <a:srgbClr val="594F45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C49A3C"/>
                </a:solidFill>
                <a:latin typeface="汉仪中宋简" panose="02010600000101010101" charset="-122"/>
                <a:ea typeface="汉仪中宋简" panose="02010600000101010101" charset="-122"/>
              </a:rPr>
              <a:t>01</a:t>
            </a:r>
            <a:endParaRPr sz="3600" b="1">
              <a:solidFill>
                <a:srgbClr val="C49A3C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2314575" cy="9525"/>
          </a:xfrm>
          <a:prstGeom prst="rect">
            <a:avLst/>
          </a:prstGeom>
          <a:solidFill>
            <a:srgbClr val="E0D8C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23145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241E"/>
                </a:solidFill>
                <a:latin typeface="汉仪中宋简" panose="02010600000101010101" charset="-122"/>
                <a:ea typeface="汉仪中宋简" panose="02010600000101010101" charset="-122"/>
              </a:rPr>
              <a:t>古韵</a:t>
            </a:r>
            <a:r>
              <a:rPr sz="2100" b="1">
                <a:solidFill>
                  <a:srgbClr val="C49A3C"/>
                </a:solidFill>
                <a:latin typeface="汉仪中宋简" panose="02010600000101010101" charset="-122"/>
                <a:ea typeface="汉仪中宋简" panose="02010600000101010101" charset="-122"/>
              </a:rPr>
              <a:t>启新</a:t>
            </a:r>
            <a:r>
              <a:rPr sz="2100" b="1">
                <a:solidFill>
                  <a:srgbClr val="2C241E"/>
                </a:solidFill>
                <a:latin typeface="汉仪中宋简" panose="02010600000101010101" charset="-122"/>
                <a:ea typeface="汉仪中宋简" panose="02010600000101010101" charset="-122"/>
              </a:rPr>
              <a:t>知</a:t>
            </a:r>
            <a:endParaRPr sz="2100" b="1">
              <a:solidFill>
                <a:srgbClr val="2C24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95325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C5248"/>
                </a:solidFill>
                <a:latin typeface="汉仪中宋简" panose="02010600000101010101" charset="-122"/>
                <a:ea typeface="汉仪中宋简" panose="02010600000101010101" charset="-122"/>
              </a:rPr>
              <a:t>传统文化中的三角形意象，开启数学探索之旅</a:t>
            </a:r>
            <a:endParaRPr sz="1350">
              <a:solidFill>
                <a:srgbClr val="5C5248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336677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5"/>
          </a:solidFill>
          <a:ln w="9525" cmpd="sng">
            <a:solidFill>
              <a:srgbClr val="D4C9BA"/>
            </a:solidFill>
            <a:prstDash val="solid"/>
          </a:ln>
          <a:effectLst>
            <a:outerShdw blurRad="114300" dist="19050" dir="5399999" algn="ctr" rotWithShape="0">
              <a:srgbClr val="594F45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352425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C49A3C"/>
                </a:solidFill>
                <a:latin typeface="汉仪中宋简" panose="02010600000101010101" charset="-122"/>
                <a:ea typeface="汉仪中宋简" panose="02010600000101010101" charset="-122"/>
              </a:rPr>
              <a:t>02</a:t>
            </a:r>
            <a:endParaRPr sz="3600" b="1">
              <a:solidFill>
                <a:srgbClr val="C49A3C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3524250" y="3790950"/>
            <a:ext cx="2314575" cy="9525"/>
          </a:xfrm>
          <a:prstGeom prst="rect">
            <a:avLst/>
          </a:prstGeom>
          <a:solidFill>
            <a:srgbClr val="E0D8C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3524250" y="3936683"/>
            <a:ext cx="23145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241E"/>
                </a:solidFill>
                <a:latin typeface="汉仪中宋简" panose="02010600000101010101" charset="-122"/>
                <a:ea typeface="汉仪中宋简" panose="02010600000101010101" charset="-122"/>
              </a:rPr>
              <a:t>概念</a:t>
            </a:r>
            <a:r>
              <a:rPr sz="2100" b="1">
                <a:solidFill>
                  <a:srgbClr val="C49A3C"/>
                </a:solidFill>
                <a:latin typeface="汉仪中宋简" panose="02010600000101010101" charset="-122"/>
                <a:ea typeface="汉仪中宋简" panose="02010600000101010101" charset="-122"/>
              </a:rPr>
              <a:t>筑基</a:t>
            </a:r>
            <a:r>
              <a:rPr sz="2100" b="1">
                <a:solidFill>
                  <a:srgbClr val="2C241E"/>
                </a:solidFill>
                <a:latin typeface="汉仪中宋简" panose="02010600000101010101" charset="-122"/>
                <a:ea typeface="汉仪中宋简" panose="02010600000101010101" charset="-122"/>
              </a:rPr>
              <a:t>本</a:t>
            </a:r>
            <a:endParaRPr sz="2100" b="1">
              <a:solidFill>
                <a:srgbClr val="2C24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3524250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C5248"/>
                </a:solidFill>
                <a:latin typeface="汉仪中宋简" panose="02010600000101010101" charset="-122"/>
                <a:ea typeface="汉仪中宋简" panose="02010600000101010101" charset="-122"/>
              </a:rPr>
              <a:t>三角形的定义、分类与符号表示</a:t>
            </a:r>
            <a:endParaRPr sz="1350">
              <a:solidFill>
                <a:srgbClr val="5C5248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619569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5"/>
          </a:solidFill>
          <a:ln w="9525" cmpd="sng">
            <a:solidFill>
              <a:srgbClr val="D4C9BA"/>
            </a:solidFill>
            <a:prstDash val="solid"/>
          </a:ln>
          <a:effectLst>
            <a:outerShdw blurRad="114300" dist="19050" dir="5399999" algn="ctr" rotWithShape="0">
              <a:srgbClr val="594F45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635317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C49A3C"/>
                </a:solidFill>
                <a:latin typeface="汉仪中宋简" panose="02010600000101010101" charset="-122"/>
                <a:ea typeface="汉仪中宋简" panose="02010600000101010101" charset="-122"/>
              </a:rPr>
              <a:t>03</a:t>
            </a:r>
            <a:endParaRPr sz="3600" b="1">
              <a:solidFill>
                <a:srgbClr val="C49A3C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6353175" y="3790950"/>
            <a:ext cx="2314575" cy="9525"/>
          </a:xfrm>
          <a:prstGeom prst="rect">
            <a:avLst/>
          </a:prstGeom>
          <a:solidFill>
            <a:srgbClr val="E0D8C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6353175" y="3936683"/>
            <a:ext cx="23145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241E"/>
                </a:solidFill>
                <a:latin typeface="汉仪中宋简" panose="02010600000101010101" charset="-122"/>
                <a:ea typeface="汉仪中宋简" panose="02010600000101010101" charset="-122"/>
              </a:rPr>
              <a:t>边角</a:t>
            </a:r>
            <a:r>
              <a:rPr sz="2100" b="1">
                <a:solidFill>
                  <a:srgbClr val="C49A3C"/>
                </a:solidFill>
                <a:latin typeface="汉仪中宋简" panose="02010600000101010101" charset="-122"/>
                <a:ea typeface="汉仪中宋简" panose="02010600000101010101" charset="-122"/>
              </a:rPr>
              <a:t>探秘</a:t>
            </a:r>
            <a:r>
              <a:rPr sz="2100" b="1">
                <a:solidFill>
                  <a:srgbClr val="2C241E"/>
                </a:solidFill>
                <a:latin typeface="汉仪中宋简" panose="02010600000101010101" charset="-122"/>
                <a:ea typeface="汉仪中宋简" panose="02010600000101010101" charset="-122"/>
              </a:rPr>
              <a:t>境</a:t>
            </a:r>
            <a:endParaRPr sz="2100" b="1">
              <a:solidFill>
                <a:srgbClr val="2C24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6353175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C5248"/>
                </a:solidFill>
                <a:latin typeface="汉仪中宋简" panose="02010600000101010101" charset="-122"/>
                <a:ea typeface="汉仪中宋简" panose="02010600000101010101" charset="-122"/>
              </a:rPr>
              <a:t>三边关系、内角和定理与重要线段</a:t>
            </a:r>
            <a:endParaRPr sz="1350">
              <a:solidFill>
                <a:srgbClr val="5C5248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18"/>
            </p:custDataLst>
          </p:nvPr>
        </p:nvSpPr>
        <p:spPr>
          <a:xfrm>
            <a:off x="902462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5"/>
          </a:solidFill>
          <a:ln w="9525" cmpd="sng">
            <a:solidFill>
              <a:srgbClr val="D4C9BA"/>
            </a:solidFill>
            <a:prstDash val="solid"/>
          </a:ln>
          <a:effectLst>
            <a:outerShdw blurRad="114300" dist="19050" dir="5399999" algn="ctr" rotWithShape="0">
              <a:srgbClr val="594F45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19"/>
            </p:custDataLst>
          </p:nvPr>
        </p:nvSpPr>
        <p:spPr>
          <a:xfrm>
            <a:off x="918210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C49A3C"/>
                </a:solidFill>
                <a:latin typeface="汉仪中宋简" panose="02010600000101010101" charset="-122"/>
                <a:ea typeface="汉仪中宋简" panose="02010600000101010101" charset="-122"/>
              </a:rPr>
              <a:t>04</a:t>
            </a:r>
            <a:endParaRPr sz="3600" b="1">
              <a:solidFill>
                <a:srgbClr val="C49A3C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5" name="矩形 24"/>
          <p:cNvSpPr/>
          <p:nvPr>
            <p:custDataLst>
              <p:tags r:id="rId20"/>
            </p:custDataLst>
          </p:nvPr>
        </p:nvSpPr>
        <p:spPr>
          <a:xfrm>
            <a:off x="9182100" y="3790950"/>
            <a:ext cx="2314575" cy="9525"/>
          </a:xfrm>
          <a:prstGeom prst="rect">
            <a:avLst/>
          </a:prstGeom>
          <a:solidFill>
            <a:srgbClr val="E0D8C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1"/>
            </p:custDataLst>
          </p:nvPr>
        </p:nvSpPr>
        <p:spPr>
          <a:xfrm>
            <a:off x="9182100" y="3936683"/>
            <a:ext cx="23145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241E"/>
                </a:solidFill>
                <a:latin typeface="汉仪中宋简" panose="02010600000101010101" charset="-122"/>
                <a:ea typeface="汉仪中宋简" panose="02010600000101010101" charset="-122"/>
              </a:rPr>
              <a:t>数理</a:t>
            </a:r>
            <a:r>
              <a:rPr sz="2100" b="1">
                <a:solidFill>
                  <a:srgbClr val="C49A3C"/>
                </a:solidFill>
                <a:latin typeface="汉仪中宋简" panose="02010600000101010101" charset="-122"/>
                <a:ea typeface="汉仪中宋简" panose="02010600000101010101" charset="-122"/>
              </a:rPr>
              <a:t>融通</a:t>
            </a:r>
            <a:r>
              <a:rPr sz="2100" b="1">
                <a:solidFill>
                  <a:srgbClr val="2C241E"/>
                </a:solidFill>
                <a:latin typeface="汉仪中宋简" panose="02010600000101010101" charset="-122"/>
                <a:ea typeface="汉仪中宋简" panose="02010600000101010101" charset="-122"/>
              </a:rPr>
              <a:t>达</a:t>
            </a:r>
            <a:endParaRPr sz="2100" b="1">
              <a:solidFill>
                <a:srgbClr val="2C24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2"/>
            </p:custDataLst>
          </p:nvPr>
        </p:nvSpPr>
        <p:spPr>
          <a:xfrm>
            <a:off x="9182100" y="4310539"/>
            <a:ext cx="24003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C5248"/>
                </a:solidFill>
                <a:latin typeface="汉仪中宋简" panose="02010600000101010101" charset="-122"/>
                <a:ea typeface="汉仪中宋简" panose="02010600000101010101" charset="-122"/>
              </a:rPr>
              <a:t>三角形的外角性质与推理证明</a:t>
            </a:r>
            <a:endParaRPr sz="1350">
              <a:solidFill>
                <a:srgbClr val="5C5248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666750" y="3429953"/>
            <a:ext cx="3360468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2C241E"/>
                </a:solidFill>
                <a:latin typeface="汉仪中宋简" panose="02010600000101010101" charset="-122"/>
                <a:ea typeface="汉仪中宋简" panose="02010600000101010101" charset="-122"/>
              </a:rPr>
              <a:t>古韵启新知</a:t>
            </a:r>
            <a:endParaRPr sz="4200" b="1" spc="252">
              <a:solidFill>
                <a:srgbClr val="2C24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666750" y="4343400"/>
            <a:ext cx="3398568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数学之美，藏于千年文明之中</a:t>
            </a:r>
            <a:endParaRPr sz="1500" spc="30">
              <a:solidFill>
                <a:srgbClr val="5C524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从古建筑到传统纹样，三角形无处不在</a:t>
            </a:r>
            <a:endParaRPr sz="1500" spc="30">
              <a:solidFill>
                <a:srgbClr val="5C524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666750" y="1819275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>
                <a:solidFill>
                  <a:srgbClr val="C49A3C">
                    <a:alpha val="90001"/>
                  </a:srgbClr>
                </a:solidFill>
                <a:latin typeface="汉仪中宋简" panose="02010600000101010101" charset="-122"/>
                <a:ea typeface="汉仪中宋简" panose="02010600000101010101" charset="-122"/>
              </a:rPr>
              <a:t>01</a:t>
            </a:r>
            <a:endParaRPr sz="9000" b="1">
              <a:solidFill>
                <a:srgbClr val="C49A3C">
                  <a:alpha val="90001"/>
                </a:srgbClr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4"/>
            </p:custDataLst>
          </p:nvPr>
        </p:nvSpPr>
        <p:spPr>
          <a:xfrm>
            <a:off x="666750" y="3261995"/>
            <a:ext cx="381000" cy="9525"/>
          </a:xfrm>
          <a:prstGeom prst="rect">
            <a:avLst/>
          </a:prstGeom>
          <a:solidFill>
            <a:srgbClr val="C49A3C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41E"/>
                </a:solidFill>
                <a:latin typeface="汉仪中宋简" panose="02010600000101010101" charset="-122"/>
                <a:ea typeface="汉仪中宋简" panose="02010600000101010101" charset="-122"/>
              </a:rPr>
              <a:t>古建中的三角形智慧</a:t>
            </a:r>
            <a:endParaRPr sz="3000" b="1">
              <a:solidFill>
                <a:srgbClr val="2C24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pic>
        <p:nvPicPr>
          <p:cNvPr id="4" name="图片 3" descr="6baff28c-8ca4-11f1-b760-228e93cd61d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07" r="1215"/>
          <a:stretch>
            <a:fillRect/>
          </a:stretch>
        </p:blipFill>
        <p:spPr>
          <a:xfrm>
            <a:off x="571500" y="1104906"/>
            <a:ext cx="4528185" cy="537208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131" h="8460">
                <a:moveTo>
                  <a:pt x="120" y="0"/>
                </a:moveTo>
                <a:lnTo>
                  <a:pt x="7011" y="0"/>
                </a:lnTo>
                <a:cubicBezTo>
                  <a:pt x="7077" y="0"/>
                  <a:pt x="7131" y="54"/>
                  <a:pt x="7131" y="120"/>
                </a:cubicBezTo>
                <a:lnTo>
                  <a:pt x="7131" y="8340"/>
                </a:lnTo>
                <a:cubicBezTo>
                  <a:pt x="7131" y="8406"/>
                  <a:pt x="7077" y="8460"/>
                  <a:pt x="7011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5371465" y="1109345"/>
            <a:ext cx="6243955" cy="5362575"/>
          </a:xfrm>
          <a:prstGeom prst="rect">
            <a:avLst/>
          </a:prstGeom>
          <a:solidFill>
            <a:srgbClr val="FCFAF5"/>
          </a:solidFill>
          <a:ln w="9525" cmpd="sng">
            <a:solidFill>
              <a:srgbClr val="E8E0D4"/>
            </a:solidFill>
            <a:prstDash val="solid"/>
          </a:ln>
          <a:effectLst>
            <a:outerShdw blurRad="114300" dist="19050" dir="5399999" algn="ctr" rotWithShape="0">
              <a:srgbClr val="594F45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5566772" y="1288732"/>
            <a:ext cx="585363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古建中的三角形智慧</a:t>
            </a:r>
            <a:endParaRPr sz="2100" b="1" spc="42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5566410" y="1752600"/>
            <a:ext cx="5853430" cy="480695"/>
          </a:xfrm>
          <a:custGeom>
            <a:avLst/>
            <a:gdLst>
              <a:gd name="sw" fmla="*/ 1 w 9218"/>
              <a:gd name="sh" fmla="*/ 1 h 757"/>
              <a:gd name="mins" fmla="min sw sh"/>
              <a:gd name="dsw" fmla="+- 0 sw mins"/>
              <a:gd name="dsh" fmla="+- 0 sh mins"/>
              <a:gd name="p0x0" fmla="*/ 120 w 9218"/>
              <a:gd name="p0y0" fmla="*/ 0 h 757"/>
              <a:gd name="p0x1" fmla="*/ 9098 w 9218"/>
              <a:gd name="p0y1" fmla="*/ 0 h 757"/>
              <a:gd name="p0x2" fmla="*/ 9164 w 9218"/>
              <a:gd name="p0y2" fmla="*/ 0 h 757"/>
              <a:gd name="p0x3" fmla="*/ 9218 w 9218"/>
              <a:gd name="p0y3" fmla="*/ 53 h 757"/>
              <a:gd name="p0x4" fmla="*/ 9218 w 9218"/>
              <a:gd name="p0y4" fmla="*/ 120 h 757"/>
              <a:gd name="p0x5" fmla="*/ 9218 w 9218"/>
              <a:gd name="p0y5" fmla="*/ 637 h 757"/>
              <a:gd name="p0x6" fmla="*/ 9218 w 9218"/>
              <a:gd name="p0y6" fmla="*/ 703 h 757"/>
              <a:gd name="p0x7" fmla="*/ 9164 w 9218"/>
              <a:gd name="p0y7" fmla="*/ 757 h 757"/>
              <a:gd name="p0x8" fmla="*/ 9098 w 9218"/>
              <a:gd name="p0y8" fmla="*/ 757 h 757"/>
              <a:gd name="p0x9" fmla="*/ 120 w 9218"/>
              <a:gd name="p0y9" fmla="*/ 757 h 757"/>
              <a:gd name="p0x10" fmla="*/ 53 w 9218"/>
              <a:gd name="p0y10" fmla="*/ 757 h 757"/>
              <a:gd name="p0x11" fmla="*/ 0 w 9218"/>
              <a:gd name="p0y11" fmla="*/ 703 h 757"/>
              <a:gd name="p0x12" fmla="*/ 0 w 9218"/>
              <a:gd name="p0y12" fmla="*/ 637 h 757"/>
              <a:gd name="p0x13" fmla="*/ 0 w 9218"/>
              <a:gd name="p0y13" fmla="*/ 120 h 757"/>
              <a:gd name="p0x14" fmla="*/ 0 w 9218"/>
              <a:gd name="p0y14" fmla="*/ 53 h 757"/>
              <a:gd name="p0x15" fmla="*/ 53 w 9218"/>
              <a:gd name="p0y15" fmla="*/ 0 h 757"/>
              <a:gd name="p0x16" fmla="*/ 120 w 9218"/>
              <a:gd name="p0y16" fmla="*/ 0 h 75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49A3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5719172" y="1866900"/>
            <a:ext cx="2857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FFFFFF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三角形，是跨越文明的几何语言</a:t>
            </a:r>
            <a:endParaRPr sz="1500" b="1">
              <a:solidFill>
                <a:srgbClr val="FFFFFF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5566410" y="234759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6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-5238" t="-106250" r="-5238" b="-106250"/>
          <a:stretch>
            <a:fillRect/>
          </a:stretch>
        </p:blipFill>
        <p:spPr>
          <a:xfrm>
            <a:off x="5740400" y="2476500"/>
            <a:ext cx="147320" cy="238125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6176372" y="2331720"/>
            <a:ext cx="394342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金字塔</a:t>
            </a:r>
            <a:endParaRPr sz="2100" b="1" spc="42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6176372" y="2704148"/>
            <a:ext cx="42863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历经四千余年屹立不倒，秘密在于稳固的三角形结构</a:t>
            </a:r>
            <a:endParaRPr sz="1350">
              <a:solidFill>
                <a:srgbClr val="5C524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4"/>
            </p:custDataLst>
          </p:nvPr>
        </p:nvSpPr>
        <p:spPr>
          <a:xfrm>
            <a:off x="5566410" y="314579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6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-2083" t="-2083" r="-2083" b="-2083"/>
          <a:stretch>
            <a:fillRect/>
          </a:stretch>
        </p:blipFill>
        <p:spPr>
          <a:xfrm>
            <a:off x="5695315" y="3274060"/>
            <a:ext cx="238125" cy="23812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8"/>
            </p:custDataLst>
          </p:nvPr>
        </p:nvSpPr>
        <p:spPr>
          <a:xfrm>
            <a:off x="6176372" y="3129886"/>
            <a:ext cx="360052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斗拱古建</a:t>
            </a:r>
            <a:endParaRPr sz="2100" b="1" spc="42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9"/>
            </p:custDataLst>
          </p:nvPr>
        </p:nvSpPr>
        <p:spPr>
          <a:xfrm>
            <a:off x="6176372" y="3502314"/>
            <a:ext cx="39434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层层出挑，形成无数三角形受力单元，以柔克刚</a:t>
            </a:r>
            <a:endParaRPr sz="1350">
              <a:solidFill>
                <a:srgbClr val="5C524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41E"/>
                </a:solidFill>
                <a:latin typeface="汉仪中宋简" panose="02010600000101010101" charset="-122"/>
                <a:ea typeface="汉仪中宋简" panose="02010600000101010101" charset="-122"/>
              </a:rPr>
              <a:t>纹样里的三角形美学</a:t>
            </a:r>
            <a:endParaRPr sz="3000" b="1">
              <a:solidFill>
                <a:srgbClr val="2C24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pic>
        <p:nvPicPr>
          <p:cNvPr id="4" name="图片 3" descr="6a43c36e-8ca4-11f1-a242-aa26548ec78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06" r="1220"/>
          <a:stretch>
            <a:fillRect/>
          </a:stretch>
        </p:blipFill>
        <p:spPr>
          <a:xfrm>
            <a:off x="571500" y="1104911"/>
            <a:ext cx="4312284" cy="537207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791" h="8460">
                <a:moveTo>
                  <a:pt x="120" y="0"/>
                </a:moveTo>
                <a:lnTo>
                  <a:pt x="6671" y="0"/>
                </a:lnTo>
                <a:cubicBezTo>
                  <a:pt x="6737" y="0"/>
                  <a:pt x="6791" y="53"/>
                  <a:pt x="6791" y="119"/>
                </a:cubicBezTo>
                <a:lnTo>
                  <a:pt x="6791" y="8341"/>
                </a:lnTo>
                <a:cubicBezTo>
                  <a:pt x="6791" y="8407"/>
                  <a:pt x="6737" y="8460"/>
                  <a:pt x="6671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5155565" y="1109345"/>
            <a:ext cx="6459855" cy="4505325"/>
          </a:xfrm>
          <a:prstGeom prst="rect">
            <a:avLst/>
          </a:prstGeom>
          <a:solidFill>
            <a:srgbClr val="FCFAF5"/>
          </a:solidFill>
          <a:ln w="9525" cmpd="sng">
            <a:solidFill>
              <a:srgbClr val="E8E0D4"/>
            </a:solidFill>
            <a:prstDash val="solid"/>
          </a:ln>
          <a:effectLst>
            <a:outerShdw blurRad="114300" dist="19050" dir="5399999" algn="ctr" rotWithShape="0">
              <a:srgbClr val="594F45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5351116" y="1288732"/>
            <a:ext cx="60693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纹样里的三角形美学</a:t>
            </a:r>
            <a:endParaRPr sz="2100" b="1" spc="42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5350510" y="209867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6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 descr="6a43c4e5-8ca4-11f1-a242-aa26548ec789"/>
          <p:cNvPicPr/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199" t="-202" r="199" b="202"/>
          <a:stretch>
            <a:fillRect/>
          </a:stretch>
        </p:blipFill>
        <p:spPr>
          <a:xfrm>
            <a:off x="5445760" y="2193925"/>
            <a:ext cx="304800" cy="30480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5960716" y="2083098"/>
            <a:ext cx="360052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剪纸</a:t>
            </a:r>
            <a:endParaRPr sz="2100" b="1" spc="42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5960716" y="2455526"/>
            <a:ext cx="39434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对折剪出的三角形图案，正是轴对称的直观体现</a:t>
            </a:r>
            <a:endParaRPr sz="1350">
              <a:solidFill>
                <a:srgbClr val="5C524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5350510" y="324358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6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 descr="6a43c50c-8ca4-11f1-a242-aa26548ec789"/>
          <p:cNvPicPr/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199" t="-189" r="199" b="189"/>
          <a:stretch>
            <a:fillRect/>
          </a:stretch>
        </p:blipFill>
        <p:spPr>
          <a:xfrm>
            <a:off x="5445760" y="3338830"/>
            <a:ext cx="304800" cy="30480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5960716" y="3227965"/>
            <a:ext cx="428632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刺绣</a:t>
            </a:r>
            <a:endParaRPr sz="2100" b="1" spc="42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5960716" y="3600393"/>
            <a:ext cx="46292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锯齿纹、菱角纹，由连续三角形构成，象征吉祥与生命力</a:t>
            </a:r>
            <a:endParaRPr sz="1350">
              <a:solidFill>
                <a:srgbClr val="5C524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8"/>
            </p:custDataLst>
          </p:nvPr>
        </p:nvSpPr>
        <p:spPr>
          <a:xfrm>
            <a:off x="5350510" y="438848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6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 descr="6a43c43f-8ca4-11f1-a242-aa26548ec789"/>
          <p:cNvPicPr/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199" t="-174" r="199" b="174"/>
          <a:stretch>
            <a:fillRect/>
          </a:stretch>
        </p:blipFill>
        <p:spPr>
          <a:xfrm>
            <a:off x="5445760" y="4483735"/>
            <a:ext cx="304800" cy="30480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2"/>
            </p:custDataLst>
          </p:nvPr>
        </p:nvSpPr>
        <p:spPr>
          <a:xfrm>
            <a:off x="5960716" y="4372823"/>
            <a:ext cx="480067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彩陶</a:t>
            </a:r>
            <a:endParaRPr sz="2100" b="1" spc="42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3"/>
            </p:custDataLst>
          </p:nvPr>
        </p:nvSpPr>
        <p:spPr>
          <a:xfrm>
            <a:off x="5960716" y="4745250"/>
            <a:ext cx="51435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新石器时代的三角形纹饰，是先民对自然形态的抽象与几何表达</a:t>
            </a:r>
            <a:endParaRPr sz="1350">
              <a:solidFill>
                <a:srgbClr val="5C524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4"/>
            </p:custDataLst>
          </p:nvPr>
        </p:nvSpPr>
        <p:spPr>
          <a:xfrm>
            <a:off x="5150485" y="5810250"/>
            <a:ext cx="6470015" cy="666750"/>
          </a:xfrm>
          <a:custGeom>
            <a:avLst/>
            <a:gdLst>
              <a:gd name="sw" fmla="*/ 1 w 10188"/>
              <a:gd name="sh" fmla="*/ 1 h 1050"/>
              <a:gd name="mins" fmla="min sw sh"/>
              <a:gd name="dsw" fmla="+- 0 sw mins"/>
              <a:gd name="dsh" fmla="+- 0 sh mins"/>
              <a:gd name="p0x0" fmla="*/ 120 w 10188"/>
              <a:gd name="p0y0" fmla="*/ 0 h 1050"/>
              <a:gd name="p0x1" fmla="*/ 10068 w 10188"/>
              <a:gd name="p0y1" fmla="*/ 0 h 1050"/>
              <a:gd name="p0x2" fmla="*/ 10134 w 10188"/>
              <a:gd name="p0y2" fmla="*/ 0 h 1050"/>
              <a:gd name="p0x3" fmla="*/ 10188 w 10188"/>
              <a:gd name="p0y3" fmla="*/ 53 h 1050"/>
              <a:gd name="p0x4" fmla="*/ 10188 w 10188"/>
              <a:gd name="p0y4" fmla="*/ 120 h 1050"/>
              <a:gd name="p0x5" fmla="*/ 10188 w 10188"/>
              <a:gd name="p0y5" fmla="*/ 930 h 1050"/>
              <a:gd name="p0x6" fmla="*/ 10188 w 10188"/>
              <a:gd name="p0y6" fmla="*/ 996 h 1050"/>
              <a:gd name="p0x7" fmla="*/ 10134 w 10188"/>
              <a:gd name="p0y7" fmla="*/ 1050 h 1050"/>
              <a:gd name="p0x8" fmla="*/ 10068 w 10188"/>
              <a:gd name="p0y8" fmla="*/ 1050 h 1050"/>
              <a:gd name="p0x9" fmla="*/ 120 w 10188"/>
              <a:gd name="p0y9" fmla="*/ 1050 h 1050"/>
              <a:gd name="p0x10" fmla="*/ 53 w 10188"/>
              <a:gd name="p0y10" fmla="*/ 1050 h 1050"/>
              <a:gd name="p0x11" fmla="*/ 0 w 10188"/>
              <a:gd name="p0y11" fmla="*/ 996 h 1050"/>
              <a:gd name="p0x12" fmla="*/ 0 w 10188"/>
              <a:gd name="p0y12" fmla="*/ 930 h 1050"/>
              <a:gd name="p0x13" fmla="*/ 0 w 10188"/>
              <a:gd name="p0y13" fmla="*/ 120 h 1050"/>
              <a:gd name="p0x14" fmla="*/ 0 w 10188"/>
              <a:gd name="p0y14" fmla="*/ 53 h 1050"/>
              <a:gd name="p0x15" fmla="*/ 53 w 10188"/>
              <a:gd name="p0y15" fmla="*/ 0 h 1050"/>
              <a:gd name="p0x16" fmla="*/ 120 w 10188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49A3C"/>
          </a:solidFill>
          <a:ln>
            <a:noFill/>
          </a:ln>
          <a:effectLst>
            <a:outerShdw blurRad="114300" dist="19050" dir="5399999" algn="ctr" rotWithShape="0">
              <a:srgbClr val="594F45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5"/>
            </p:custDataLst>
          </p:nvPr>
        </p:nvSpPr>
        <p:spPr>
          <a:xfrm>
            <a:off x="5341591" y="5985510"/>
            <a:ext cx="5943752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一纸一剪，一线一绣，三角形在匠人指尖绽放</a:t>
            </a:r>
            <a:r>
              <a:rPr b="1">
                <a:solidFill>
                  <a:srgbClr val="FFFFFF"/>
                </a:solidFill>
                <a:latin typeface="汉仪书宋二简" panose="02010600000101010101" charset="-122"/>
                <a:ea typeface="汉仪书宋二简" panose="02010600000101010101" charset="-122"/>
              </a:rPr>
              <a:t>千年之美</a:t>
            </a:r>
            <a:endParaRPr b="1">
              <a:solidFill>
                <a:srgbClr val="FFFFFF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666750" y="3429953"/>
            <a:ext cx="3360468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2C241E"/>
                </a:solidFill>
                <a:latin typeface="汉仪中宋简" panose="02010600000101010101" charset="-122"/>
                <a:ea typeface="汉仪中宋简" panose="02010600000101010101" charset="-122"/>
              </a:rPr>
              <a:t>概念筑基本</a:t>
            </a:r>
            <a:endParaRPr sz="4200" b="1" spc="252">
              <a:solidFill>
                <a:srgbClr val="2C24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666750" y="4343400"/>
            <a:ext cx="3204267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万丈高楼平地起，概念是数学的基石</a:t>
            </a:r>
            <a:endParaRPr sz="1500" spc="30">
              <a:solidFill>
                <a:srgbClr val="5C524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掌握三角形的定义、分类与符号语言</a:t>
            </a:r>
            <a:endParaRPr sz="1500" spc="30">
              <a:solidFill>
                <a:srgbClr val="5C524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666750" y="1819275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>
                <a:solidFill>
                  <a:srgbClr val="C49A3C">
                    <a:alpha val="90001"/>
                  </a:srgbClr>
                </a:solidFill>
                <a:latin typeface="汉仪中宋简" panose="02010600000101010101" charset="-122"/>
                <a:ea typeface="汉仪中宋简" panose="02010600000101010101" charset="-122"/>
              </a:rPr>
              <a:t>02</a:t>
            </a:r>
            <a:endParaRPr sz="9000" b="1">
              <a:solidFill>
                <a:srgbClr val="C49A3C">
                  <a:alpha val="90001"/>
                </a:srgbClr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4"/>
            </p:custDataLst>
          </p:nvPr>
        </p:nvSpPr>
        <p:spPr>
          <a:xfrm>
            <a:off x="666750" y="3261995"/>
            <a:ext cx="381000" cy="9525"/>
          </a:xfrm>
          <a:prstGeom prst="rect">
            <a:avLst/>
          </a:prstGeom>
          <a:solidFill>
            <a:srgbClr val="C49A3C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41E"/>
                </a:solidFill>
                <a:latin typeface="汉仪中宋简" panose="02010600000101010101" charset="-122"/>
                <a:ea typeface="汉仪中宋简" panose="02010600000101010101" charset="-122"/>
              </a:rPr>
              <a:t>三角形的定义与表示</a:t>
            </a:r>
            <a:endParaRPr sz="3000" b="1">
              <a:solidFill>
                <a:srgbClr val="2C24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29286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49A3C"/>
          </a:solidFill>
          <a:ln>
            <a:noFill/>
          </a:ln>
          <a:effectLst>
            <a:outerShdw blurRad="114300" dist="19050" dir="5399999" algn="ctr" rotWithShape="0">
              <a:srgbClr val="594F45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468726"/>
            <a:ext cx="106680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汉仪书宋二简" panose="02010600000101010101" charset="-122"/>
                <a:ea typeface="汉仪书宋二简" panose="02010600000101010101" charset="-122"/>
              </a:rPr>
              <a:t>由不在同一条直线上的三条线段</a:t>
            </a:r>
            <a:r>
              <a:rPr b="1">
                <a:solidFill>
                  <a:srgbClr val="FFFFFF"/>
                </a:solidFill>
                <a:latin typeface="汉仪书宋二简" panose="02010600000101010101" charset="-122"/>
                <a:ea typeface="汉仪书宋二简" panose="02010600000101010101" charset="-122"/>
              </a:rPr>
              <a:t>首尾顺次相接</a:t>
            </a:r>
            <a:r>
              <a:rPr>
                <a:solidFill>
                  <a:srgbClr val="FFFFFF"/>
                </a:solidFill>
                <a:latin typeface="汉仪书宋二简" panose="02010600000101010101" charset="-122"/>
                <a:ea typeface="汉仪书宋二简" panose="02010600000101010101" charset="-122"/>
              </a:rPr>
              <a:t>所组成的图形叫作三角形</a:t>
            </a:r>
            <a:endParaRPr>
              <a:solidFill>
                <a:srgbClr val="FFFFFF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575945" y="2381885"/>
            <a:ext cx="4318635" cy="4090035"/>
          </a:xfrm>
          <a:prstGeom prst="rect">
            <a:avLst/>
          </a:prstGeom>
          <a:solidFill>
            <a:srgbClr val="FCFAF5"/>
          </a:solidFill>
          <a:ln w="9525" cmpd="sng">
            <a:solidFill>
              <a:srgbClr val="E8E0D4"/>
            </a:solidFill>
            <a:prstDash val="solid"/>
          </a:ln>
          <a:effectLst>
            <a:outerShdw blurRad="114300" dist="19050" dir="5399999" algn="ctr" rotWithShape="0">
              <a:srgbClr val="594F45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2561292"/>
            <a:ext cx="392809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构成元素</a:t>
            </a:r>
            <a:endParaRPr sz="2100" b="1" spc="42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302514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6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 descr="5d990de4-8ca4-11f1-a875-fe5bd89252b3"/>
          <p:cNvPicPr/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-9" b="9"/>
          <a:stretch>
            <a:fillRect/>
          </a:stretch>
        </p:blipFill>
        <p:spPr>
          <a:xfrm>
            <a:off x="838200" y="3091815"/>
            <a:ext cx="209550" cy="20955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1266825" y="3008967"/>
            <a:ext cx="108287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三条边</a:t>
            </a:r>
            <a:endParaRPr sz="2100" b="1" spc="42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1266825" y="3381394"/>
            <a:ext cx="81617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线段</a:t>
            </a:r>
            <a:endParaRPr sz="1350">
              <a:solidFill>
                <a:srgbClr val="5C524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771525" y="37846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6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 descr="5d990e21-8ca4-11f1-a875-fe5bd89252b3"/>
          <p:cNvPicPr/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-298" b="298"/>
          <a:stretch>
            <a:fillRect/>
          </a:stretch>
        </p:blipFill>
        <p:spPr>
          <a:xfrm>
            <a:off x="838200" y="3851275"/>
            <a:ext cx="209550" cy="20955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1266825" y="3769033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三个顶点</a:t>
            </a:r>
            <a:endParaRPr sz="2100" b="1" spc="42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1266825" y="4141460"/>
            <a:ext cx="12002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边的公共端点</a:t>
            </a:r>
            <a:endParaRPr sz="1350">
              <a:solidFill>
                <a:srgbClr val="5C524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8"/>
            </p:custDataLst>
          </p:nvPr>
        </p:nvSpPr>
        <p:spPr>
          <a:xfrm>
            <a:off x="771525" y="45446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6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 descr="5d990f66-8ca4-11f1-a875-fe5bd89252b3"/>
          <p:cNvPicPr/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t="-284" b="284"/>
          <a:stretch>
            <a:fillRect/>
          </a:stretch>
        </p:blipFill>
        <p:spPr>
          <a:xfrm>
            <a:off x="838200" y="4611370"/>
            <a:ext cx="209550" cy="20955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2"/>
            </p:custDataLst>
          </p:nvPr>
        </p:nvSpPr>
        <p:spPr>
          <a:xfrm>
            <a:off x="1266825" y="4529100"/>
            <a:ext cx="137167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三个内角</a:t>
            </a:r>
            <a:endParaRPr sz="2100" b="1" spc="42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3"/>
            </p:custDataLst>
          </p:nvPr>
        </p:nvSpPr>
        <p:spPr>
          <a:xfrm>
            <a:off x="1266825" y="4901527"/>
            <a:ext cx="15431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相邻两边组成的角</a:t>
            </a:r>
            <a:endParaRPr sz="1350">
              <a:solidFill>
                <a:srgbClr val="5C524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4" name="矩形 23"/>
          <p:cNvSpPr/>
          <p:nvPr>
            <p:custDataLst>
              <p:tags r:id="rId24"/>
            </p:custDataLst>
          </p:nvPr>
        </p:nvSpPr>
        <p:spPr>
          <a:xfrm>
            <a:off x="5132705" y="2381885"/>
            <a:ext cx="6482715" cy="4090035"/>
          </a:xfrm>
          <a:prstGeom prst="rect">
            <a:avLst/>
          </a:prstGeom>
          <a:solidFill>
            <a:srgbClr val="FCFAF5"/>
          </a:solidFill>
          <a:ln w="9525" cmpd="sng">
            <a:solidFill>
              <a:srgbClr val="E8E0D4"/>
            </a:solidFill>
            <a:prstDash val="solid"/>
          </a:ln>
          <a:effectLst>
            <a:outerShdw blurRad="114300" dist="19050" dir="5399999" algn="ctr" rotWithShape="0">
              <a:srgbClr val="594F45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5"/>
            </p:custDataLst>
          </p:nvPr>
        </p:nvSpPr>
        <p:spPr>
          <a:xfrm>
            <a:off x="5328266" y="2561292"/>
            <a:ext cx="609220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符号表示</a:t>
            </a:r>
            <a:endParaRPr sz="2100" b="1" spc="42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6"/>
            </p:custDataLst>
          </p:nvPr>
        </p:nvSpPr>
        <p:spPr>
          <a:xfrm>
            <a:off x="5327650" y="302514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6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 descr="5d990edc-8ca4-11f1-a875-fe5bd89252b3"/>
          <p:cNvPicPr/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293" t="-9" r="293" b="9"/>
          <a:stretch>
            <a:fillRect/>
          </a:stretch>
        </p:blipFill>
        <p:spPr>
          <a:xfrm>
            <a:off x="5394325" y="3091815"/>
            <a:ext cx="209550" cy="20955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0"/>
            </p:custDataLst>
          </p:nvPr>
        </p:nvSpPr>
        <p:spPr>
          <a:xfrm>
            <a:off x="5823566" y="3008967"/>
            <a:ext cx="430358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△</a:t>
            </a:r>
            <a:r>
              <a:rPr lang="en-US" altLang="zh-CN" sz="2100" b="1" spc="42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ABC</a:t>
            </a:r>
            <a:endParaRPr lang="en-US" altLang="zh-CN" sz="2100" b="1" spc="42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1"/>
            </p:custDataLst>
          </p:nvPr>
        </p:nvSpPr>
        <p:spPr>
          <a:xfrm>
            <a:off x="5823566" y="3381394"/>
            <a:ext cx="464649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顶点为</a:t>
            </a:r>
            <a:r>
              <a:rPr lang="en-US" altLang="zh-CN"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A</a:t>
            </a:r>
            <a:r>
              <a:rPr lang="zh-CN" altLang="en-US"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、</a:t>
            </a:r>
            <a:r>
              <a:rPr lang="en-US" altLang="zh-CN"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B</a:t>
            </a:r>
            <a:r>
              <a:rPr lang="zh-CN" altLang="en-US"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、</a:t>
            </a:r>
            <a:r>
              <a:rPr lang="en-US" altLang="zh-CN"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C</a:t>
            </a:r>
            <a:r>
              <a:rPr lang="zh-CN" altLang="en-US"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的三角形记作</a:t>
            </a:r>
            <a:r>
              <a:rPr lang="zh-CN" altLang="en-US" sz="1350" b="1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△</a:t>
            </a:r>
            <a:r>
              <a:rPr lang="en-US" altLang="zh-CN" sz="1350" b="1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ABC</a:t>
            </a:r>
            <a:r>
              <a:rPr lang="zh-CN" altLang="zh-CN"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，读作</a:t>
            </a:r>
            <a:r>
              <a:rPr lang="en-US" altLang="zh-CN"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三角形</a:t>
            </a:r>
            <a:r>
              <a:rPr lang="en-US" altLang="zh-CN"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ABC"</a:t>
            </a:r>
            <a:endParaRPr lang="en-US" altLang="zh-CN" sz="1350">
              <a:solidFill>
                <a:srgbClr val="5C5248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2"/>
            </p:custDataLst>
          </p:nvPr>
        </p:nvSpPr>
        <p:spPr>
          <a:xfrm>
            <a:off x="5327650" y="37846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6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2" name="图片 31" descr="5d99124a-8ca4-11f1-a875-fe5bd89252b3"/>
          <p:cNvPicPr/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293" t="-298" r="293" b="298"/>
          <a:stretch>
            <a:fillRect/>
          </a:stretch>
        </p:blipFill>
        <p:spPr>
          <a:xfrm>
            <a:off x="5394325" y="3851275"/>
            <a:ext cx="209550" cy="209550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36"/>
            </p:custDataLst>
          </p:nvPr>
        </p:nvSpPr>
        <p:spPr>
          <a:xfrm>
            <a:off x="5823566" y="3769033"/>
            <a:ext cx="2003603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边</a:t>
            </a:r>
            <a:r>
              <a:rPr lang="en-US" altLang="zh-CN" sz="2100" b="1" spc="42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a</a:t>
            </a:r>
            <a:endParaRPr lang="en-US" altLang="zh-CN" sz="2100" b="1" spc="42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37"/>
            </p:custDataLst>
          </p:nvPr>
        </p:nvSpPr>
        <p:spPr>
          <a:xfrm>
            <a:off x="5823566" y="4141460"/>
            <a:ext cx="217505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顶点</a:t>
            </a:r>
            <a:r>
              <a:rPr lang="en-US" altLang="zh-CN"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A</a:t>
            </a:r>
            <a:r>
              <a:rPr lang="zh-CN" altLang="en-US"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所对的边</a:t>
            </a:r>
            <a:r>
              <a:rPr lang="en-US" altLang="zh-CN"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BC</a:t>
            </a:r>
            <a:r>
              <a:rPr lang="zh-CN" altLang="en-US"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用</a:t>
            </a:r>
            <a:r>
              <a:rPr sz="1350" b="1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a</a:t>
            </a:r>
            <a:r>
              <a:rPr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表示</a:t>
            </a:r>
            <a:endParaRPr sz="1350">
              <a:solidFill>
                <a:srgbClr val="5C524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38"/>
            </p:custDataLst>
          </p:nvPr>
        </p:nvSpPr>
        <p:spPr>
          <a:xfrm>
            <a:off x="5327650" y="45446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6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7" name="图片 36" descr="5d9911fa-8ca4-11f1-a875-fe5bd89252b3"/>
          <p:cNvPicPr/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l="-293" t="-284" r="293" b="284"/>
          <a:stretch>
            <a:fillRect/>
          </a:stretch>
        </p:blipFill>
        <p:spPr>
          <a:xfrm>
            <a:off x="5394325" y="4611370"/>
            <a:ext cx="209550" cy="209550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42"/>
            </p:custDataLst>
          </p:nvPr>
        </p:nvSpPr>
        <p:spPr>
          <a:xfrm>
            <a:off x="5823566" y="4529100"/>
            <a:ext cx="418043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边</a:t>
            </a:r>
            <a:r>
              <a:rPr lang="en-US" altLang="zh-CN" sz="2100" b="1" spc="42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b</a:t>
            </a:r>
            <a:r>
              <a:rPr lang="zh-CN" altLang="en-US" sz="2100" b="1" spc="42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、</a:t>
            </a:r>
            <a:r>
              <a:rPr lang="en-US" altLang="zh-CN" sz="2100" b="1" spc="42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c</a:t>
            </a:r>
            <a:endParaRPr lang="en-US" altLang="zh-CN" sz="2100" b="1" spc="42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43"/>
            </p:custDataLst>
          </p:nvPr>
        </p:nvSpPr>
        <p:spPr>
          <a:xfrm>
            <a:off x="5823566" y="4901527"/>
            <a:ext cx="452333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顶点</a:t>
            </a:r>
            <a:r>
              <a:rPr lang="en-US" altLang="zh-CN"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B</a:t>
            </a:r>
            <a:r>
              <a:rPr lang="zh-CN" altLang="en-US"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所对的边</a:t>
            </a:r>
            <a:r>
              <a:rPr lang="en-US" altLang="zh-CN"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AC</a:t>
            </a:r>
            <a:r>
              <a:rPr lang="zh-CN" altLang="en-US"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用</a:t>
            </a:r>
            <a:r>
              <a:rPr sz="1350" b="1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b</a:t>
            </a:r>
            <a:r>
              <a:rPr lang="zh-CN"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表示，顶点</a:t>
            </a:r>
            <a:r>
              <a:rPr lang="en-US" altLang="zh-CN"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C</a:t>
            </a:r>
            <a:r>
              <a:rPr lang="zh-CN" altLang="en-US"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所对的边</a:t>
            </a:r>
            <a:r>
              <a:rPr lang="en-US" altLang="zh-CN"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AB</a:t>
            </a:r>
            <a:r>
              <a:rPr lang="zh-CN" altLang="en-US"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用</a:t>
            </a:r>
            <a:r>
              <a:rPr sz="1350" b="1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c</a:t>
            </a:r>
            <a:r>
              <a:rPr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表示</a:t>
            </a:r>
            <a:endParaRPr sz="1350">
              <a:solidFill>
                <a:srgbClr val="5C524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41E"/>
                </a:solidFill>
                <a:latin typeface="汉仪中宋简" panose="02010600000101010101" charset="-122"/>
                <a:ea typeface="汉仪中宋简" panose="02010600000101010101" charset="-122"/>
              </a:rPr>
              <a:t>三角形的分类</a:t>
            </a:r>
            <a:endParaRPr sz="3000" b="1">
              <a:solidFill>
                <a:srgbClr val="2C24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4303395" cy="5362575"/>
          </a:xfrm>
          <a:prstGeom prst="rect">
            <a:avLst/>
          </a:prstGeom>
          <a:solidFill>
            <a:srgbClr val="FCFAF5"/>
          </a:solidFill>
          <a:ln w="9525" cmpd="sng">
            <a:solidFill>
              <a:srgbClr val="E8E0D4"/>
            </a:solidFill>
            <a:prstDash val="solid"/>
          </a:ln>
          <a:effectLst>
            <a:outerShdw blurRad="114300" dist="19050" dir="5399999" algn="ctr" rotWithShape="0">
              <a:srgbClr val="594F45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71525" y="1288732"/>
            <a:ext cx="391284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按内角大小分类</a:t>
            </a:r>
            <a:endParaRPr sz="2100" b="1" spc="42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771525" y="171450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C49A3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71525" y="2664460"/>
            <a:ext cx="3912235" cy="871220"/>
          </a:xfrm>
          <a:custGeom>
            <a:avLst/>
            <a:gdLst>
              <a:gd name="sw" fmla="*/ 1 w 6161"/>
              <a:gd name="sh" fmla="*/ 1 h 1372"/>
              <a:gd name="mins" fmla="min sw sh"/>
              <a:gd name="dsw" fmla="+- 0 sw mins"/>
              <a:gd name="dsh" fmla="+- 0 sh mins"/>
              <a:gd name="p0x0" fmla="*/ 120 w 6161"/>
              <a:gd name="p0y0" fmla="*/ 0 h 1372"/>
              <a:gd name="p0x1" fmla="*/ 6041 w 6161"/>
              <a:gd name="p0y1" fmla="*/ 0 h 1372"/>
              <a:gd name="p0x2" fmla="*/ 6108 w 6161"/>
              <a:gd name="p0y2" fmla="*/ 0 h 1372"/>
              <a:gd name="p0x3" fmla="*/ 6161 w 6161"/>
              <a:gd name="p0y3" fmla="*/ 53 h 1372"/>
              <a:gd name="p0x4" fmla="*/ 6161 w 6161"/>
              <a:gd name="p0y4" fmla="*/ 120 h 1372"/>
              <a:gd name="p0x5" fmla="*/ 6161 w 6161"/>
              <a:gd name="p0y5" fmla="*/ 1252 h 1372"/>
              <a:gd name="p0x6" fmla="*/ 6161 w 6161"/>
              <a:gd name="p0y6" fmla="*/ 1318 h 1372"/>
              <a:gd name="p0x7" fmla="*/ 6108 w 6161"/>
              <a:gd name="p0y7" fmla="*/ 1372 h 1372"/>
              <a:gd name="p0x8" fmla="*/ 6041 w 6161"/>
              <a:gd name="p0y8" fmla="*/ 1372 h 1372"/>
              <a:gd name="p0x9" fmla="*/ 120 w 6161"/>
              <a:gd name="p0y9" fmla="*/ 1372 h 1372"/>
              <a:gd name="p0x10" fmla="*/ 53 w 6161"/>
              <a:gd name="p0y10" fmla="*/ 1372 h 1372"/>
              <a:gd name="p0x11" fmla="*/ 0 w 6161"/>
              <a:gd name="p0y11" fmla="*/ 1318 h 1372"/>
              <a:gd name="p0x12" fmla="*/ 0 w 6161"/>
              <a:gd name="p0y12" fmla="*/ 1252 h 1372"/>
              <a:gd name="p0x13" fmla="*/ 0 w 6161"/>
              <a:gd name="p0y13" fmla="*/ 120 h 1372"/>
              <a:gd name="p0x14" fmla="*/ 0 w 6161"/>
              <a:gd name="p0y14" fmla="*/ 53 h 1372"/>
              <a:gd name="p0x15" fmla="*/ 53 w 6161"/>
              <a:gd name="p0y15" fmla="*/ 0 h 1372"/>
              <a:gd name="p0x16" fmla="*/ 120 w 6161"/>
              <a:gd name="p0y16" fmla="*/ 0 h 137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885825" y="2778919"/>
            <a:ext cx="3684241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锐角三角形</a:t>
            </a:r>
            <a:endParaRPr b="1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885825" y="3102769"/>
            <a:ext cx="3684241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三个角都是锐角</a:t>
            </a:r>
            <a:endParaRPr sz="1500">
              <a:solidFill>
                <a:srgbClr val="5C524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771525" y="3649980"/>
            <a:ext cx="3912235" cy="871855"/>
          </a:xfrm>
          <a:custGeom>
            <a:avLst/>
            <a:gdLst>
              <a:gd name="sw" fmla="*/ 1 w 6161"/>
              <a:gd name="sh" fmla="*/ 1 h 1372"/>
              <a:gd name="mins" fmla="min sw sh"/>
              <a:gd name="dsw" fmla="+- 0 sw mins"/>
              <a:gd name="dsh" fmla="+- 0 sh mins"/>
              <a:gd name="p0x0" fmla="*/ 120 w 6161"/>
              <a:gd name="p0y0" fmla="*/ 0 h 1372"/>
              <a:gd name="p0x1" fmla="*/ 6041 w 6161"/>
              <a:gd name="p0y1" fmla="*/ 0 h 1372"/>
              <a:gd name="p0x2" fmla="*/ 6108 w 6161"/>
              <a:gd name="p0y2" fmla="*/ 0 h 1372"/>
              <a:gd name="p0x3" fmla="*/ 6161 w 6161"/>
              <a:gd name="p0y3" fmla="*/ 53 h 1372"/>
              <a:gd name="p0x4" fmla="*/ 6161 w 6161"/>
              <a:gd name="p0y4" fmla="*/ 120 h 1372"/>
              <a:gd name="p0x5" fmla="*/ 6161 w 6161"/>
              <a:gd name="p0y5" fmla="*/ 1252 h 1372"/>
              <a:gd name="p0x6" fmla="*/ 6161 w 6161"/>
              <a:gd name="p0y6" fmla="*/ 1318 h 1372"/>
              <a:gd name="p0x7" fmla="*/ 6108 w 6161"/>
              <a:gd name="p0y7" fmla="*/ 1372 h 1372"/>
              <a:gd name="p0x8" fmla="*/ 6041 w 6161"/>
              <a:gd name="p0y8" fmla="*/ 1372 h 1372"/>
              <a:gd name="p0x9" fmla="*/ 120 w 6161"/>
              <a:gd name="p0y9" fmla="*/ 1372 h 1372"/>
              <a:gd name="p0x10" fmla="*/ 53 w 6161"/>
              <a:gd name="p0y10" fmla="*/ 1372 h 1372"/>
              <a:gd name="p0x11" fmla="*/ 0 w 6161"/>
              <a:gd name="p0y11" fmla="*/ 1318 h 1372"/>
              <a:gd name="p0x12" fmla="*/ 0 w 6161"/>
              <a:gd name="p0y12" fmla="*/ 1252 h 1372"/>
              <a:gd name="p0x13" fmla="*/ 0 w 6161"/>
              <a:gd name="p0y13" fmla="*/ 120 h 1372"/>
              <a:gd name="p0x14" fmla="*/ 0 w 6161"/>
              <a:gd name="p0y14" fmla="*/ 53 h 1372"/>
              <a:gd name="p0x15" fmla="*/ 53 w 6161"/>
              <a:gd name="p0y15" fmla="*/ 0 h 1372"/>
              <a:gd name="p0x16" fmla="*/ 120 w 6161"/>
              <a:gd name="p0y16" fmla="*/ 0 h 137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885825" y="3764756"/>
            <a:ext cx="3684241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直角三角形</a:t>
            </a:r>
            <a:endParaRPr b="1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885825" y="4088606"/>
            <a:ext cx="3684241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有一个角是直角</a:t>
            </a:r>
            <a:endParaRPr sz="1500">
              <a:solidFill>
                <a:srgbClr val="5C524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771525" y="4636135"/>
            <a:ext cx="3912235" cy="871220"/>
          </a:xfrm>
          <a:custGeom>
            <a:avLst/>
            <a:gdLst>
              <a:gd name="sw" fmla="*/ 1 w 6161"/>
              <a:gd name="sh" fmla="*/ 1 h 1372"/>
              <a:gd name="mins" fmla="min sw sh"/>
              <a:gd name="dsw" fmla="+- 0 sw mins"/>
              <a:gd name="dsh" fmla="+- 0 sh mins"/>
              <a:gd name="p0x0" fmla="*/ 120 w 6161"/>
              <a:gd name="p0y0" fmla="*/ 0 h 1372"/>
              <a:gd name="p0x1" fmla="*/ 6041 w 6161"/>
              <a:gd name="p0y1" fmla="*/ 0 h 1372"/>
              <a:gd name="p0x2" fmla="*/ 6108 w 6161"/>
              <a:gd name="p0y2" fmla="*/ 0 h 1372"/>
              <a:gd name="p0x3" fmla="*/ 6161 w 6161"/>
              <a:gd name="p0y3" fmla="*/ 53 h 1372"/>
              <a:gd name="p0x4" fmla="*/ 6161 w 6161"/>
              <a:gd name="p0y4" fmla="*/ 120 h 1372"/>
              <a:gd name="p0x5" fmla="*/ 6161 w 6161"/>
              <a:gd name="p0y5" fmla="*/ 1252 h 1372"/>
              <a:gd name="p0x6" fmla="*/ 6161 w 6161"/>
              <a:gd name="p0y6" fmla="*/ 1318 h 1372"/>
              <a:gd name="p0x7" fmla="*/ 6108 w 6161"/>
              <a:gd name="p0y7" fmla="*/ 1372 h 1372"/>
              <a:gd name="p0x8" fmla="*/ 6041 w 6161"/>
              <a:gd name="p0y8" fmla="*/ 1372 h 1372"/>
              <a:gd name="p0x9" fmla="*/ 120 w 6161"/>
              <a:gd name="p0y9" fmla="*/ 1372 h 1372"/>
              <a:gd name="p0x10" fmla="*/ 53 w 6161"/>
              <a:gd name="p0y10" fmla="*/ 1372 h 1372"/>
              <a:gd name="p0x11" fmla="*/ 0 w 6161"/>
              <a:gd name="p0y11" fmla="*/ 1318 h 1372"/>
              <a:gd name="p0x12" fmla="*/ 0 w 6161"/>
              <a:gd name="p0y12" fmla="*/ 1252 h 1372"/>
              <a:gd name="p0x13" fmla="*/ 0 w 6161"/>
              <a:gd name="p0y13" fmla="*/ 120 h 1372"/>
              <a:gd name="p0x14" fmla="*/ 0 w 6161"/>
              <a:gd name="p0y14" fmla="*/ 53 h 1372"/>
              <a:gd name="p0x15" fmla="*/ 53 w 6161"/>
              <a:gd name="p0y15" fmla="*/ 0 h 1372"/>
              <a:gd name="p0x16" fmla="*/ 120 w 6161"/>
              <a:gd name="p0y16" fmla="*/ 0 h 137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885825" y="4750594"/>
            <a:ext cx="3684241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钝角三角形</a:t>
            </a:r>
            <a:endParaRPr b="1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885825" y="5074444"/>
            <a:ext cx="3684241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有一个角是钝角</a:t>
            </a:r>
            <a:endParaRPr sz="1500">
              <a:solidFill>
                <a:srgbClr val="5C524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6" name="矩形 15"/>
          <p:cNvSpPr/>
          <p:nvPr>
            <p:custDataLst>
              <p:tags r:id="rId14"/>
            </p:custDataLst>
          </p:nvPr>
        </p:nvSpPr>
        <p:spPr>
          <a:xfrm>
            <a:off x="5155565" y="1109345"/>
            <a:ext cx="6459855" cy="5362575"/>
          </a:xfrm>
          <a:prstGeom prst="rect">
            <a:avLst/>
          </a:prstGeom>
          <a:solidFill>
            <a:srgbClr val="FCFAF5"/>
          </a:solidFill>
          <a:ln w="9525" cmpd="sng">
            <a:solidFill>
              <a:srgbClr val="E8E0D4"/>
            </a:solidFill>
            <a:prstDash val="solid"/>
          </a:ln>
          <a:effectLst>
            <a:outerShdw blurRad="114300" dist="19050" dir="5399999" algn="ctr" rotWithShape="0">
              <a:srgbClr val="594F45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5351116" y="1288732"/>
            <a:ext cx="60693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按边的相等关系分类</a:t>
            </a:r>
            <a:endParaRPr sz="2100" b="1" spc="42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6"/>
            </p:custDataLst>
          </p:nvPr>
        </p:nvSpPr>
        <p:spPr>
          <a:xfrm>
            <a:off x="5350510" y="171450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C49A3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17"/>
            </p:custDataLst>
          </p:nvPr>
        </p:nvSpPr>
        <p:spPr>
          <a:xfrm>
            <a:off x="5350510" y="2512060"/>
            <a:ext cx="6069965" cy="871220"/>
          </a:xfrm>
          <a:custGeom>
            <a:avLst/>
            <a:gdLst>
              <a:gd name="sw" fmla="*/ 1 w 9558"/>
              <a:gd name="sh" fmla="*/ 1 h 1372"/>
              <a:gd name="mins" fmla="min sw sh"/>
              <a:gd name="dsw" fmla="+- 0 sw mins"/>
              <a:gd name="dsh" fmla="+- 0 sh mins"/>
              <a:gd name="p0x0" fmla="*/ 120 w 9558"/>
              <a:gd name="p0y0" fmla="*/ 0 h 1372"/>
              <a:gd name="p0x1" fmla="*/ 9438 w 9558"/>
              <a:gd name="p0y1" fmla="*/ 0 h 1372"/>
              <a:gd name="p0x2" fmla="*/ 9504 w 9558"/>
              <a:gd name="p0y2" fmla="*/ 0 h 1372"/>
              <a:gd name="p0x3" fmla="*/ 9558 w 9558"/>
              <a:gd name="p0y3" fmla="*/ 53 h 1372"/>
              <a:gd name="p0x4" fmla="*/ 9558 w 9558"/>
              <a:gd name="p0y4" fmla="*/ 120 h 1372"/>
              <a:gd name="p0x5" fmla="*/ 9558 w 9558"/>
              <a:gd name="p0y5" fmla="*/ 1252 h 1372"/>
              <a:gd name="p0x6" fmla="*/ 9558 w 9558"/>
              <a:gd name="p0y6" fmla="*/ 1318 h 1372"/>
              <a:gd name="p0x7" fmla="*/ 9504 w 9558"/>
              <a:gd name="p0y7" fmla="*/ 1372 h 1372"/>
              <a:gd name="p0x8" fmla="*/ 9438 w 9558"/>
              <a:gd name="p0y8" fmla="*/ 1372 h 1372"/>
              <a:gd name="p0x9" fmla="*/ 120 w 9558"/>
              <a:gd name="p0y9" fmla="*/ 1372 h 1372"/>
              <a:gd name="p0x10" fmla="*/ 53 w 9558"/>
              <a:gd name="p0y10" fmla="*/ 1372 h 1372"/>
              <a:gd name="p0x11" fmla="*/ 0 w 9558"/>
              <a:gd name="p0y11" fmla="*/ 1318 h 1372"/>
              <a:gd name="p0x12" fmla="*/ 0 w 9558"/>
              <a:gd name="p0y12" fmla="*/ 1252 h 1372"/>
              <a:gd name="p0x13" fmla="*/ 0 w 9558"/>
              <a:gd name="p0y13" fmla="*/ 120 h 1372"/>
              <a:gd name="p0x14" fmla="*/ 0 w 9558"/>
              <a:gd name="p0y14" fmla="*/ 53 h 1372"/>
              <a:gd name="p0x15" fmla="*/ 53 w 9558"/>
              <a:gd name="p0y15" fmla="*/ 0 h 1372"/>
              <a:gd name="p0x16" fmla="*/ 120 w 9558"/>
              <a:gd name="p0y16" fmla="*/ 0 h 137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5465416" y="2626519"/>
            <a:ext cx="5840759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不等边三角形</a:t>
            </a:r>
            <a:endParaRPr b="1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5465416" y="2950369"/>
            <a:ext cx="584075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三边都不相等</a:t>
            </a:r>
            <a:endParaRPr sz="1500">
              <a:solidFill>
                <a:srgbClr val="5C524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0"/>
            </p:custDataLst>
          </p:nvPr>
        </p:nvSpPr>
        <p:spPr>
          <a:xfrm>
            <a:off x="5350510" y="3497580"/>
            <a:ext cx="6069965" cy="1176655"/>
          </a:xfrm>
          <a:custGeom>
            <a:avLst/>
            <a:gdLst>
              <a:gd name="sw" fmla="*/ 1 w 9558"/>
              <a:gd name="sh" fmla="*/ 1 h 1852"/>
              <a:gd name="mins" fmla="min sw sh"/>
              <a:gd name="dsw" fmla="+- 0 sw mins"/>
              <a:gd name="dsh" fmla="+- 0 sh mins"/>
              <a:gd name="p0x0" fmla="*/ 120 w 9558"/>
              <a:gd name="p0y0" fmla="*/ 0 h 1852"/>
              <a:gd name="p0x1" fmla="*/ 9438 w 9558"/>
              <a:gd name="p0y1" fmla="*/ 0 h 1852"/>
              <a:gd name="p0x2" fmla="*/ 9504 w 9558"/>
              <a:gd name="p0y2" fmla="*/ 0 h 1852"/>
              <a:gd name="p0x3" fmla="*/ 9558 w 9558"/>
              <a:gd name="p0y3" fmla="*/ 53 h 1852"/>
              <a:gd name="p0x4" fmla="*/ 9558 w 9558"/>
              <a:gd name="p0y4" fmla="*/ 120 h 1852"/>
              <a:gd name="p0x5" fmla="*/ 9558 w 9558"/>
              <a:gd name="p0y5" fmla="*/ 1732 h 1852"/>
              <a:gd name="p0x6" fmla="*/ 9558 w 9558"/>
              <a:gd name="p0y6" fmla="*/ 1798 h 1852"/>
              <a:gd name="p0x7" fmla="*/ 9504 w 9558"/>
              <a:gd name="p0y7" fmla="*/ 1852 h 1852"/>
              <a:gd name="p0x8" fmla="*/ 9438 w 9558"/>
              <a:gd name="p0y8" fmla="*/ 1852 h 1852"/>
              <a:gd name="p0x9" fmla="*/ 120 w 9558"/>
              <a:gd name="p0y9" fmla="*/ 1852 h 1852"/>
              <a:gd name="p0x10" fmla="*/ 53 w 9558"/>
              <a:gd name="p0y10" fmla="*/ 1852 h 1852"/>
              <a:gd name="p0x11" fmla="*/ 0 w 9558"/>
              <a:gd name="p0y11" fmla="*/ 1798 h 1852"/>
              <a:gd name="p0x12" fmla="*/ 0 w 9558"/>
              <a:gd name="p0y12" fmla="*/ 1732 h 1852"/>
              <a:gd name="p0x13" fmla="*/ 0 w 9558"/>
              <a:gd name="p0y13" fmla="*/ 120 h 1852"/>
              <a:gd name="p0x14" fmla="*/ 0 w 9558"/>
              <a:gd name="p0y14" fmla="*/ 53 h 1852"/>
              <a:gd name="p0x15" fmla="*/ 53 w 9558"/>
              <a:gd name="p0y15" fmla="*/ 0 h 1852"/>
              <a:gd name="p0x16" fmla="*/ 120 w 9558"/>
              <a:gd name="p0y16" fmla="*/ 0 h 185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5465416" y="3612356"/>
            <a:ext cx="5840759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等腰三角形</a:t>
            </a:r>
            <a:endParaRPr b="1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2"/>
            </p:custDataLst>
          </p:nvPr>
        </p:nvSpPr>
        <p:spPr>
          <a:xfrm>
            <a:off x="5465416" y="3936206"/>
            <a:ext cx="58102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有两边相等：相等的两边叫作</a:t>
            </a:r>
            <a:r>
              <a:rPr sz="1500" b="1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腰</a:t>
            </a:r>
            <a:r>
              <a:rPr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，另一边叫作</a:t>
            </a:r>
            <a:r>
              <a:rPr sz="1500" b="1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底边</a:t>
            </a:r>
            <a:r>
              <a:rPr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；两腰的夹角叫作</a:t>
            </a:r>
            <a:endParaRPr sz="1500">
              <a:solidFill>
                <a:srgbClr val="5C524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  <a:p>
            <a:pPr algn="l">
              <a:lnSpc>
                <a:spcPct val="133000"/>
              </a:lnSpc>
            </a:pPr>
            <a:r>
              <a:rPr sz="1500" b="1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顶角</a:t>
            </a:r>
            <a:r>
              <a:rPr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，腰和底边的夹角叫作</a:t>
            </a:r>
            <a:r>
              <a:rPr sz="1500" b="1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底角</a:t>
            </a:r>
            <a:endParaRPr sz="1500" b="1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3"/>
            </p:custDataLst>
          </p:nvPr>
        </p:nvSpPr>
        <p:spPr>
          <a:xfrm>
            <a:off x="5350510" y="4788535"/>
            <a:ext cx="6069965" cy="871220"/>
          </a:xfrm>
          <a:custGeom>
            <a:avLst/>
            <a:gdLst>
              <a:gd name="sw" fmla="*/ 1 w 9558"/>
              <a:gd name="sh" fmla="*/ 1 h 1372"/>
              <a:gd name="mins" fmla="min sw sh"/>
              <a:gd name="dsw" fmla="+- 0 sw mins"/>
              <a:gd name="dsh" fmla="+- 0 sh mins"/>
              <a:gd name="p0x0" fmla="*/ 120 w 9558"/>
              <a:gd name="p0y0" fmla="*/ 0 h 1372"/>
              <a:gd name="p0x1" fmla="*/ 9438 w 9558"/>
              <a:gd name="p0y1" fmla="*/ 0 h 1372"/>
              <a:gd name="p0x2" fmla="*/ 9504 w 9558"/>
              <a:gd name="p0y2" fmla="*/ 0 h 1372"/>
              <a:gd name="p0x3" fmla="*/ 9558 w 9558"/>
              <a:gd name="p0y3" fmla="*/ 53 h 1372"/>
              <a:gd name="p0x4" fmla="*/ 9558 w 9558"/>
              <a:gd name="p0y4" fmla="*/ 120 h 1372"/>
              <a:gd name="p0x5" fmla="*/ 9558 w 9558"/>
              <a:gd name="p0y5" fmla="*/ 1252 h 1372"/>
              <a:gd name="p0x6" fmla="*/ 9558 w 9558"/>
              <a:gd name="p0y6" fmla="*/ 1318 h 1372"/>
              <a:gd name="p0x7" fmla="*/ 9504 w 9558"/>
              <a:gd name="p0y7" fmla="*/ 1372 h 1372"/>
              <a:gd name="p0x8" fmla="*/ 9438 w 9558"/>
              <a:gd name="p0y8" fmla="*/ 1372 h 1372"/>
              <a:gd name="p0x9" fmla="*/ 120 w 9558"/>
              <a:gd name="p0y9" fmla="*/ 1372 h 1372"/>
              <a:gd name="p0x10" fmla="*/ 53 w 9558"/>
              <a:gd name="p0y10" fmla="*/ 1372 h 1372"/>
              <a:gd name="p0x11" fmla="*/ 0 w 9558"/>
              <a:gd name="p0y11" fmla="*/ 1318 h 1372"/>
              <a:gd name="p0x12" fmla="*/ 0 w 9558"/>
              <a:gd name="p0y12" fmla="*/ 1252 h 1372"/>
              <a:gd name="p0x13" fmla="*/ 0 w 9558"/>
              <a:gd name="p0y13" fmla="*/ 120 h 1372"/>
              <a:gd name="p0x14" fmla="*/ 0 w 9558"/>
              <a:gd name="p0y14" fmla="*/ 53 h 1372"/>
              <a:gd name="p0x15" fmla="*/ 53 w 9558"/>
              <a:gd name="p0y15" fmla="*/ 0 h 1372"/>
              <a:gd name="p0x16" fmla="*/ 120 w 9558"/>
              <a:gd name="p0y16" fmla="*/ 0 h 137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4"/>
            </p:custDataLst>
          </p:nvPr>
        </p:nvSpPr>
        <p:spPr>
          <a:xfrm>
            <a:off x="5465416" y="4902994"/>
            <a:ext cx="5840759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等边三角形</a:t>
            </a:r>
            <a:endParaRPr b="1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5"/>
            </p:custDataLst>
          </p:nvPr>
        </p:nvSpPr>
        <p:spPr>
          <a:xfrm>
            <a:off x="5465416" y="5226844"/>
            <a:ext cx="584075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三边都相等，是</a:t>
            </a:r>
            <a:r>
              <a:rPr sz="1500" b="1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特殊</a:t>
            </a:r>
            <a:r>
              <a:rPr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的等腰三角形</a:t>
            </a:r>
            <a:endParaRPr sz="1500">
              <a:solidFill>
                <a:srgbClr val="5C524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666750" y="3429953"/>
            <a:ext cx="3360468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2C241E"/>
                </a:solidFill>
                <a:latin typeface="汉仪中宋简" panose="02010600000101010101" charset="-122"/>
                <a:ea typeface="汉仪中宋简" panose="02010600000101010101" charset="-122"/>
              </a:rPr>
              <a:t>边角探秘境</a:t>
            </a:r>
            <a:endParaRPr sz="4200" b="1" spc="252">
              <a:solidFill>
                <a:srgbClr val="2C24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666750" y="4343400"/>
            <a:ext cx="3398568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边与角的和谐，揭示三角形的内在规律</a:t>
            </a:r>
            <a:endParaRPr sz="1500" spc="30">
              <a:solidFill>
                <a:srgbClr val="5C524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探究三边关系、内角和定理与重要线段</a:t>
            </a:r>
            <a:endParaRPr sz="1500" spc="30">
              <a:solidFill>
                <a:srgbClr val="5C524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666750" y="1819275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>
                <a:solidFill>
                  <a:srgbClr val="C49A3C">
                    <a:alpha val="90001"/>
                  </a:srgbClr>
                </a:solidFill>
                <a:latin typeface="汉仪中宋简" panose="02010600000101010101" charset="-122"/>
                <a:ea typeface="汉仪中宋简" panose="02010600000101010101" charset="-122"/>
              </a:rPr>
              <a:t>03</a:t>
            </a:r>
            <a:endParaRPr sz="9000" b="1">
              <a:solidFill>
                <a:srgbClr val="C49A3C">
                  <a:alpha val="90001"/>
                </a:srgbClr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4"/>
            </p:custDataLst>
          </p:nvPr>
        </p:nvSpPr>
        <p:spPr>
          <a:xfrm>
            <a:off x="666750" y="3261995"/>
            <a:ext cx="381000" cy="9525"/>
          </a:xfrm>
          <a:prstGeom prst="rect">
            <a:avLst/>
          </a:prstGeom>
          <a:solidFill>
            <a:srgbClr val="C49A3C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41E"/>
                </a:solidFill>
                <a:latin typeface="汉仪中宋简" panose="02010600000101010101" charset="-122"/>
                <a:ea typeface="汉仪中宋简" panose="02010600000101010101" charset="-122"/>
              </a:rPr>
              <a:t>三角形三边的关系</a:t>
            </a:r>
            <a:endParaRPr sz="3000" b="1">
              <a:solidFill>
                <a:srgbClr val="2C24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2"/>
            </p:custDataLst>
          </p:nvPr>
        </p:nvSpPr>
        <p:spPr>
          <a:xfrm>
            <a:off x="571500" y="22796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6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626488" y="2352294"/>
            <a:ext cx="556765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C49A3C"/>
                </a:solidFill>
                <a:latin typeface="汉仪书宋二简" panose="02010600000101010101" charset="-122"/>
                <a:ea typeface="汉仪书宋二简" panose="02010600000101010101" charset="-122"/>
              </a:rPr>
              <a:t>01</a:t>
            </a:r>
            <a:endParaRPr sz="1950" b="1">
              <a:solidFill>
                <a:srgbClr val="C49A3C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1143000" y="2264664"/>
            <a:ext cx="10477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两边之和大于第三边</a:t>
            </a:r>
            <a:endParaRPr b="1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1143000" y="2589467"/>
            <a:ext cx="10477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△</a:t>
            </a:r>
            <a:r>
              <a:rPr lang="en-US" altLang="zh-CN"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ABC </a:t>
            </a:r>
            <a:r>
              <a:rPr lang="zh-CN" altLang="en-US"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中，</a:t>
            </a:r>
            <a:r>
              <a:rPr lang="en-US" altLang="en-US" sz="1500" b="1">
                <a:solidFill>
                  <a:srgbClr val="C49A3C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AB</a:t>
            </a:r>
            <a:r>
              <a:rPr lang="zh-CN" altLang="en-US" sz="1500" b="1">
                <a:solidFill>
                  <a:srgbClr val="C49A3C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＋</a:t>
            </a:r>
            <a:r>
              <a:rPr lang="en-US" altLang="zh-CN" sz="1500" b="1">
                <a:solidFill>
                  <a:srgbClr val="C49A3C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AC</a:t>
            </a:r>
            <a:r>
              <a:rPr lang="zh-CN" altLang="en-US" sz="1500" b="1">
                <a:solidFill>
                  <a:srgbClr val="C49A3C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＞</a:t>
            </a:r>
            <a:r>
              <a:rPr lang="en-US" altLang="zh-CN" sz="1500" b="1">
                <a:solidFill>
                  <a:srgbClr val="C49A3C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BC</a:t>
            </a:r>
            <a:r>
              <a:rPr lang="zh-CN" altLang="zh-CN"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，依据</a:t>
            </a:r>
            <a:r>
              <a:rPr lang="en-US" altLang="zh-CN"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两点之间，线段最短</a:t>
            </a:r>
            <a:r>
              <a:rPr lang="en-US" altLang="zh-CN"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endParaRPr lang="en-US" altLang="zh-CN" sz="1500">
              <a:solidFill>
                <a:srgbClr val="5C5248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1143000" y="2932367"/>
            <a:ext cx="3311728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同理：</a:t>
            </a:r>
            <a:r>
              <a:rPr lang="en-US" sz="1500" b="1">
                <a:solidFill>
                  <a:srgbClr val="C49A3C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AC</a:t>
            </a:r>
            <a:r>
              <a:rPr lang="zh-CN" altLang="en-US" sz="1500" b="1">
                <a:solidFill>
                  <a:srgbClr val="C49A3C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＋</a:t>
            </a:r>
            <a:r>
              <a:rPr lang="en-US" altLang="zh-CN" sz="1500" b="1">
                <a:solidFill>
                  <a:srgbClr val="C49A3C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BC</a:t>
            </a:r>
            <a:r>
              <a:rPr lang="zh-CN" altLang="en-US" sz="1500" b="1">
                <a:solidFill>
                  <a:srgbClr val="C49A3C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＞</a:t>
            </a:r>
            <a:r>
              <a:rPr lang="en-US" altLang="zh-CN" sz="1500" b="1">
                <a:solidFill>
                  <a:srgbClr val="C49A3C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AB</a:t>
            </a:r>
            <a:r>
              <a:rPr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、</a:t>
            </a:r>
            <a:r>
              <a:rPr lang="en-US" sz="1500" b="1">
                <a:solidFill>
                  <a:srgbClr val="C49A3C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AB</a:t>
            </a:r>
            <a:r>
              <a:rPr lang="zh-CN" altLang="en-US" sz="1500" b="1">
                <a:solidFill>
                  <a:srgbClr val="C49A3C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＋</a:t>
            </a:r>
            <a:r>
              <a:rPr lang="en-US" altLang="zh-CN" sz="1500" b="1">
                <a:solidFill>
                  <a:srgbClr val="C49A3C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BC</a:t>
            </a:r>
            <a:r>
              <a:rPr lang="zh-CN" altLang="en-US" sz="1500" b="1">
                <a:solidFill>
                  <a:srgbClr val="C49A3C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＞</a:t>
            </a:r>
            <a:r>
              <a:rPr lang="en-US" altLang="zh-CN" sz="1500" b="1">
                <a:solidFill>
                  <a:srgbClr val="C49A3C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AC</a:t>
            </a:r>
            <a:endParaRPr lang="en-US" altLang="zh-CN" sz="1500" b="1">
              <a:solidFill>
                <a:srgbClr val="C49A3C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7"/>
            </p:custDataLst>
          </p:nvPr>
        </p:nvSpPr>
        <p:spPr>
          <a:xfrm>
            <a:off x="571500" y="34270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6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626488" y="3499828"/>
            <a:ext cx="556765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C49A3C"/>
                </a:solidFill>
                <a:latin typeface="汉仪书宋二简" panose="02010600000101010101" charset="-122"/>
                <a:ea typeface="汉仪书宋二简" panose="02010600000101010101" charset="-122"/>
              </a:rPr>
              <a:t>02</a:t>
            </a:r>
            <a:endParaRPr sz="1950" b="1">
              <a:solidFill>
                <a:srgbClr val="C49A3C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1143000" y="3412198"/>
            <a:ext cx="10477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两边之差小于第三边</a:t>
            </a:r>
            <a:endParaRPr b="1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1143000" y="3737001"/>
            <a:ext cx="2384527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由移项可得</a:t>
            </a:r>
            <a:r>
              <a:rPr lang="en-US" altLang="zh-CN"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en-US" altLang="zh-CN" sz="1500" b="1">
                <a:solidFill>
                  <a:srgbClr val="C49A3C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BC</a:t>
            </a:r>
            <a:r>
              <a:rPr lang="zh-CN" altLang="en-US" sz="1500" b="1">
                <a:solidFill>
                  <a:srgbClr val="C49A3C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＞</a:t>
            </a:r>
            <a:r>
              <a:rPr lang="en-US" altLang="zh-CN" sz="1500" b="1">
                <a:solidFill>
                  <a:srgbClr val="C49A3C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AB</a:t>
            </a:r>
            <a:r>
              <a:rPr lang="zh-CN" altLang="en-US" sz="1500" b="1">
                <a:solidFill>
                  <a:srgbClr val="C49A3C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－</a:t>
            </a:r>
            <a:r>
              <a:rPr lang="en-US" altLang="zh-CN" sz="1500" b="1">
                <a:solidFill>
                  <a:srgbClr val="C49A3C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AC</a:t>
            </a:r>
            <a:endParaRPr lang="en-US" altLang="zh-CN" sz="1500" b="1">
              <a:solidFill>
                <a:srgbClr val="C49A3C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1"/>
            </p:custDataLst>
          </p:nvPr>
        </p:nvSpPr>
        <p:spPr>
          <a:xfrm>
            <a:off x="571500" y="423164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6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626488" y="4304471"/>
            <a:ext cx="556765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C49A3C"/>
                </a:solidFill>
                <a:latin typeface="汉仪书宋二简" panose="02010600000101010101" charset="-122"/>
                <a:ea typeface="汉仪书宋二简" panose="02010600000101010101" charset="-122"/>
              </a:rPr>
              <a:t>03</a:t>
            </a:r>
            <a:endParaRPr sz="1950" b="1">
              <a:solidFill>
                <a:srgbClr val="C49A3C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3"/>
            </p:custDataLst>
          </p:nvPr>
        </p:nvSpPr>
        <p:spPr>
          <a:xfrm>
            <a:off x="1143000" y="4216841"/>
            <a:ext cx="10477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判定能否构成三角形</a:t>
            </a:r>
            <a:endParaRPr b="1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1143000" y="4541644"/>
            <a:ext cx="10477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任意两条线段之和</a:t>
            </a:r>
            <a:r>
              <a:rPr lang="en-US" altLang="zh-CN"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500" b="1">
                <a:solidFill>
                  <a:srgbClr val="5B8A5B"/>
                </a:solidFill>
                <a:latin typeface="汉仪书宋二简" panose="02010600000101010101" charset="-122"/>
                <a:ea typeface="汉仪书宋二简" panose="02010600000101010101" charset="-122"/>
              </a:rPr>
              <a:t>都大于</a:t>
            </a:r>
            <a:r>
              <a:rPr lang="en-US"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第三条</a:t>
            </a:r>
            <a:r>
              <a:rPr lang="en-US" altLang="zh-CN"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→ </a:t>
            </a:r>
            <a:r>
              <a:rPr lang="zh-CN" altLang="en-US"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能组成三角形</a:t>
            </a:r>
            <a:endParaRPr lang="zh-CN" altLang="en-US" sz="1500">
              <a:solidFill>
                <a:srgbClr val="5C5248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5"/>
            </p:custDataLst>
          </p:nvPr>
        </p:nvSpPr>
        <p:spPr>
          <a:xfrm>
            <a:off x="1143000" y="4884544"/>
            <a:ext cx="10477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若存在两条线段之和</a:t>
            </a:r>
            <a:r>
              <a:rPr lang="en-US" altLang="zh-CN"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500" b="1">
                <a:solidFill>
                  <a:srgbClr val="A84040"/>
                </a:solidFill>
                <a:latin typeface="汉仪书宋二简" panose="02010600000101010101" charset="-122"/>
                <a:ea typeface="汉仪书宋二简" panose="02010600000101010101" charset="-122"/>
              </a:rPr>
              <a:t>小于或等于</a:t>
            </a:r>
            <a:r>
              <a:rPr lang="en-US"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第三条</a:t>
            </a:r>
            <a:r>
              <a:rPr lang="en-US" altLang="zh-CN"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→ </a:t>
            </a:r>
            <a:r>
              <a:rPr lang="zh-CN" altLang="en-US"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不能组成三角形</a:t>
            </a:r>
            <a:endParaRPr lang="zh-CN" altLang="en-US" sz="1500">
              <a:solidFill>
                <a:srgbClr val="5C5248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16"/>
            </p:custDataLst>
          </p:nvPr>
        </p:nvSpPr>
        <p:spPr>
          <a:xfrm>
            <a:off x="571500" y="1104900"/>
            <a:ext cx="11049000" cy="884555"/>
          </a:xfrm>
          <a:custGeom>
            <a:avLst/>
            <a:gdLst>
              <a:gd name="sw" fmla="*/ 1 w 17400"/>
              <a:gd name="sh" fmla="*/ 1 h 1393"/>
              <a:gd name="mins" fmla="min sw sh"/>
              <a:gd name="dsw" fmla="+- 0 sw mins"/>
              <a:gd name="dsh" fmla="+- 0 sh mins"/>
              <a:gd name="p0x0" fmla="*/ 120 w 17400"/>
              <a:gd name="p0y0" fmla="*/ 0 h 1393"/>
              <a:gd name="p0x1" fmla="*/ 17280 w 17400"/>
              <a:gd name="p0y1" fmla="*/ 0 h 1393"/>
              <a:gd name="p0x2" fmla="*/ 17346 w 17400"/>
              <a:gd name="p0y2" fmla="*/ 0 h 1393"/>
              <a:gd name="p0x3" fmla="*/ 17400 w 17400"/>
              <a:gd name="p0y3" fmla="*/ 53 h 1393"/>
              <a:gd name="p0x4" fmla="*/ 17400 w 17400"/>
              <a:gd name="p0y4" fmla="*/ 120 h 1393"/>
              <a:gd name="p0x5" fmla="*/ 17400 w 17400"/>
              <a:gd name="p0y5" fmla="*/ 1273 h 1393"/>
              <a:gd name="p0x6" fmla="*/ 17400 w 17400"/>
              <a:gd name="p0y6" fmla="*/ 1339 h 1393"/>
              <a:gd name="p0x7" fmla="*/ 17346 w 17400"/>
              <a:gd name="p0y7" fmla="*/ 1393 h 1393"/>
              <a:gd name="p0x8" fmla="*/ 17280 w 17400"/>
              <a:gd name="p0y8" fmla="*/ 1393 h 1393"/>
              <a:gd name="p0x9" fmla="*/ 120 w 17400"/>
              <a:gd name="p0y9" fmla="*/ 1393 h 1393"/>
              <a:gd name="p0x10" fmla="*/ 53 w 17400"/>
              <a:gd name="p0y10" fmla="*/ 1393 h 1393"/>
              <a:gd name="p0x11" fmla="*/ 0 w 17400"/>
              <a:gd name="p0y11" fmla="*/ 1339 h 1393"/>
              <a:gd name="p0x12" fmla="*/ 0 w 17400"/>
              <a:gd name="p0y12" fmla="*/ 1273 h 1393"/>
              <a:gd name="p0x13" fmla="*/ 0 w 17400"/>
              <a:gd name="p0y13" fmla="*/ 120 h 1393"/>
              <a:gd name="p0x14" fmla="*/ 0 w 17400"/>
              <a:gd name="p0y14" fmla="*/ 53 h 1393"/>
              <a:gd name="p0x15" fmla="*/ 53 w 17400"/>
              <a:gd name="p0y15" fmla="*/ 0 h 1393"/>
              <a:gd name="p0x16" fmla="*/ 120 w 17400"/>
              <a:gd name="p0y16" fmla="*/ 0 h 139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49A3C"/>
          </a:solidFill>
          <a:ln>
            <a:noFill/>
          </a:ln>
          <a:effectLst>
            <a:outerShdw blurRad="114300" dist="19050" dir="5399999" algn="ctr" rotWithShape="0">
              <a:srgbClr val="594F45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17"/>
            </p:custDataLst>
          </p:nvPr>
        </p:nvSpPr>
        <p:spPr>
          <a:xfrm>
            <a:off x="762000" y="1389107"/>
            <a:ext cx="5635161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两点之间，</a:t>
            </a:r>
            <a:r>
              <a:rPr b="1">
                <a:solidFill>
                  <a:srgbClr val="FFFFFF"/>
                </a:solidFill>
                <a:latin typeface="汉仪书宋二简" panose="02010600000101010101" charset="-122"/>
                <a:ea typeface="汉仪书宋二简" panose="02010600000101010101" charset="-122"/>
              </a:rPr>
              <a:t>线段最短</a:t>
            </a:r>
            <a:r>
              <a:rPr lang="en-US">
                <a:solidFill>
                  <a:srgbClr val="FFFFFF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—— </a:t>
            </a:r>
            <a:r>
              <a:rPr lang="zh-CN" altLang="en-US">
                <a:solidFill>
                  <a:srgbClr val="FFFFFF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这是三边关系的根本依据</a:t>
            </a:r>
            <a:endParaRPr lang="zh-CN" altLang="en-US">
              <a:solidFill>
                <a:srgbClr val="FFFFFF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8"/>
            </p:custDataLst>
          </p:nvPr>
        </p:nvSpPr>
        <p:spPr>
          <a:xfrm>
            <a:off x="571500" y="5494020"/>
            <a:ext cx="11049000" cy="982980"/>
          </a:xfrm>
          <a:custGeom>
            <a:avLst/>
            <a:gdLst>
              <a:gd name="sw" fmla="*/ 1 w 17400"/>
              <a:gd name="sh" fmla="*/ 1 h 1548"/>
              <a:gd name="mins" fmla="min sw sh"/>
              <a:gd name="dsw" fmla="+- 0 sw mins"/>
              <a:gd name="dsh" fmla="+- 0 sh mins"/>
              <a:gd name="p0x0" fmla="*/ 120 w 17400"/>
              <a:gd name="p0y0" fmla="*/ 0 h 1548"/>
              <a:gd name="p0x1" fmla="*/ 17280 w 17400"/>
              <a:gd name="p0y1" fmla="*/ 0 h 1548"/>
              <a:gd name="p0x2" fmla="*/ 17346 w 17400"/>
              <a:gd name="p0y2" fmla="*/ 0 h 1548"/>
              <a:gd name="p0x3" fmla="*/ 17400 w 17400"/>
              <a:gd name="p0y3" fmla="*/ 53 h 1548"/>
              <a:gd name="p0x4" fmla="*/ 17400 w 17400"/>
              <a:gd name="p0y4" fmla="*/ 120 h 1548"/>
              <a:gd name="p0x5" fmla="*/ 17400 w 17400"/>
              <a:gd name="p0y5" fmla="*/ 1428 h 1548"/>
              <a:gd name="p0x6" fmla="*/ 17400 w 17400"/>
              <a:gd name="p0y6" fmla="*/ 1494 h 1548"/>
              <a:gd name="p0x7" fmla="*/ 17346 w 17400"/>
              <a:gd name="p0y7" fmla="*/ 1548 h 1548"/>
              <a:gd name="p0x8" fmla="*/ 17280 w 17400"/>
              <a:gd name="p0y8" fmla="*/ 1548 h 1548"/>
              <a:gd name="p0x9" fmla="*/ 120 w 17400"/>
              <a:gd name="p0y9" fmla="*/ 1548 h 1548"/>
              <a:gd name="p0x10" fmla="*/ 53 w 17400"/>
              <a:gd name="p0y10" fmla="*/ 1548 h 1548"/>
              <a:gd name="p0x11" fmla="*/ 0 w 17400"/>
              <a:gd name="p0y11" fmla="*/ 1494 h 1548"/>
              <a:gd name="p0x12" fmla="*/ 0 w 17400"/>
              <a:gd name="p0y12" fmla="*/ 1428 h 1548"/>
              <a:gd name="p0x13" fmla="*/ 0 w 17400"/>
              <a:gd name="p0y13" fmla="*/ 120 h 1548"/>
              <a:gd name="p0x14" fmla="*/ 0 w 17400"/>
              <a:gd name="p0y14" fmla="*/ 53 h 1548"/>
              <a:gd name="p0x15" fmla="*/ 53 w 17400"/>
              <a:gd name="p0y15" fmla="*/ 0 h 1548"/>
              <a:gd name="p0x16" fmla="*/ 120 w 17400"/>
              <a:gd name="p0y16" fmla="*/ 0 h 154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49A3C"/>
          </a:solidFill>
          <a:ln>
            <a:noFill/>
          </a:ln>
          <a:effectLst>
            <a:outerShdw blurRad="114300" dist="19050" dir="5399999" algn="ctr" rotWithShape="0">
              <a:srgbClr val="594F45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762000" y="5827462"/>
            <a:ext cx="32006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FFFFF"/>
                </a:solidFill>
                <a:latin typeface="汉仪书宋二简" panose="02010600000101010101" charset="-122"/>
                <a:ea typeface="汉仪书宋二简" panose="02010600000101010101" charset="-122"/>
              </a:rPr>
              <a:t>和大于则成</a:t>
            </a:r>
            <a:r>
              <a:rPr>
                <a:solidFill>
                  <a:srgbClr val="FFFFFF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</a:t>
            </a:r>
            <a:r>
              <a:rPr b="1">
                <a:solidFill>
                  <a:srgbClr val="FFFFFF"/>
                </a:solidFill>
                <a:latin typeface="汉仪书宋二简" panose="02010600000101010101" charset="-122"/>
                <a:ea typeface="汉仪书宋二简" panose="02010600000101010101" charset="-122"/>
              </a:rPr>
              <a:t>和小于等于则否</a:t>
            </a:r>
            <a:endParaRPr b="1">
              <a:solidFill>
                <a:srgbClr val="FFFFFF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41E"/>
                </a:solidFill>
                <a:latin typeface="汉仪中宋简" panose="02010600000101010101" charset="-122"/>
                <a:ea typeface="汉仪中宋简" panose="02010600000101010101" charset="-122"/>
              </a:rPr>
              <a:t>三角形的稳定性</a:t>
            </a:r>
            <a:endParaRPr sz="3000" b="1">
              <a:solidFill>
                <a:srgbClr val="2C24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pic>
        <p:nvPicPr>
          <p:cNvPr id="4" name="图片 3" descr="49ac3d24-8ca4-11f1-bd7c-1a8da36eb8e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06" r="1220"/>
          <a:stretch>
            <a:fillRect/>
          </a:stretch>
        </p:blipFill>
        <p:spPr>
          <a:xfrm>
            <a:off x="571500" y="1104911"/>
            <a:ext cx="4312284" cy="537207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791" h="8460">
                <a:moveTo>
                  <a:pt x="120" y="0"/>
                </a:moveTo>
                <a:lnTo>
                  <a:pt x="6671" y="0"/>
                </a:lnTo>
                <a:cubicBezTo>
                  <a:pt x="6737" y="0"/>
                  <a:pt x="6791" y="53"/>
                  <a:pt x="6791" y="119"/>
                </a:cubicBezTo>
                <a:lnTo>
                  <a:pt x="6791" y="8341"/>
                </a:lnTo>
                <a:cubicBezTo>
                  <a:pt x="6791" y="8407"/>
                  <a:pt x="6737" y="8460"/>
                  <a:pt x="6671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150485" y="1104900"/>
            <a:ext cx="6470015" cy="952500"/>
          </a:xfrm>
          <a:custGeom>
            <a:avLst/>
            <a:gdLst>
              <a:gd name="sw" fmla="*/ 1 w 10188"/>
              <a:gd name="sh" fmla="*/ 1 h 1500"/>
              <a:gd name="mins" fmla="min sw sh"/>
              <a:gd name="dsw" fmla="+- 0 sw mins"/>
              <a:gd name="dsh" fmla="+- 0 sh mins"/>
              <a:gd name="p0x0" fmla="*/ 120 w 10188"/>
              <a:gd name="p0y0" fmla="*/ 0 h 1500"/>
              <a:gd name="p0x1" fmla="*/ 10068 w 10188"/>
              <a:gd name="p0y1" fmla="*/ 0 h 1500"/>
              <a:gd name="p0x2" fmla="*/ 10134 w 10188"/>
              <a:gd name="p0y2" fmla="*/ 0 h 1500"/>
              <a:gd name="p0x3" fmla="*/ 10188 w 10188"/>
              <a:gd name="p0y3" fmla="*/ 53 h 1500"/>
              <a:gd name="p0x4" fmla="*/ 10188 w 10188"/>
              <a:gd name="p0y4" fmla="*/ 120 h 1500"/>
              <a:gd name="p0x5" fmla="*/ 10188 w 10188"/>
              <a:gd name="p0y5" fmla="*/ 1380 h 1500"/>
              <a:gd name="p0x6" fmla="*/ 10188 w 10188"/>
              <a:gd name="p0y6" fmla="*/ 1446 h 1500"/>
              <a:gd name="p0x7" fmla="*/ 10134 w 10188"/>
              <a:gd name="p0y7" fmla="*/ 1500 h 1500"/>
              <a:gd name="p0x8" fmla="*/ 10068 w 10188"/>
              <a:gd name="p0y8" fmla="*/ 1500 h 1500"/>
              <a:gd name="p0x9" fmla="*/ 120 w 10188"/>
              <a:gd name="p0y9" fmla="*/ 1500 h 1500"/>
              <a:gd name="p0x10" fmla="*/ 53 w 10188"/>
              <a:gd name="p0y10" fmla="*/ 1500 h 1500"/>
              <a:gd name="p0x11" fmla="*/ 0 w 10188"/>
              <a:gd name="p0y11" fmla="*/ 1446 h 1500"/>
              <a:gd name="p0x12" fmla="*/ 0 w 10188"/>
              <a:gd name="p0y12" fmla="*/ 1380 h 1500"/>
              <a:gd name="p0x13" fmla="*/ 0 w 10188"/>
              <a:gd name="p0y13" fmla="*/ 120 h 1500"/>
              <a:gd name="p0x14" fmla="*/ 0 w 10188"/>
              <a:gd name="p0y14" fmla="*/ 53 h 1500"/>
              <a:gd name="p0x15" fmla="*/ 53 w 10188"/>
              <a:gd name="p0y15" fmla="*/ 0 h 1500"/>
              <a:gd name="p0x16" fmla="*/ 120 w 10188"/>
              <a:gd name="p0y16" fmla="*/ 0 h 15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49A3C"/>
          </a:solidFill>
          <a:ln>
            <a:noFill/>
          </a:ln>
          <a:effectLst>
            <a:outerShdw blurRad="114300" dist="19050" dir="5399999" algn="ctr" rotWithShape="0">
              <a:srgbClr val="594F45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5341591" y="1280160"/>
            <a:ext cx="6088409" cy="59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三角形的三边长度一旦确定，其形状与大小便</a:t>
            </a:r>
            <a:r>
              <a:rPr b="1">
                <a:solidFill>
                  <a:srgbClr val="FFFFFF"/>
                </a:solidFill>
                <a:latin typeface="汉仪书宋二简" panose="02010600000101010101" charset="-122"/>
                <a:ea typeface="汉仪书宋二简" panose="02010600000101010101" charset="-122"/>
              </a:rPr>
              <a:t>唯一</a:t>
            </a:r>
            <a:r>
              <a:rPr lang="zh-CN">
                <a:solidFill>
                  <a:srgbClr val="FFFFFF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确定</a:t>
            </a:r>
            <a:r>
              <a:rPr lang="en-US" altLang="zh-CN">
                <a:solidFill>
                  <a:srgbClr val="FFFFFF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lang="zh-CN" altLang="en-US">
                <a:solidFill>
                  <a:srgbClr val="FFFFFF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这是稳定性的本质</a:t>
            </a:r>
            <a:endParaRPr lang="zh-CN" altLang="en-US">
              <a:solidFill>
                <a:srgbClr val="FFFFFF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0" name="矩形 9"/>
          <p:cNvSpPr/>
          <p:nvPr>
            <p:custDataLst>
              <p:tags r:id="rId6"/>
            </p:custDataLst>
          </p:nvPr>
        </p:nvSpPr>
        <p:spPr>
          <a:xfrm>
            <a:off x="5155565" y="2252345"/>
            <a:ext cx="6459855" cy="4219575"/>
          </a:xfrm>
          <a:prstGeom prst="rect">
            <a:avLst/>
          </a:prstGeom>
          <a:solidFill>
            <a:srgbClr val="FCFAF5"/>
          </a:solidFill>
          <a:ln w="9525" cmpd="sng">
            <a:solidFill>
              <a:srgbClr val="E8E0D4"/>
            </a:solidFill>
            <a:prstDash val="solid"/>
          </a:ln>
          <a:effectLst>
            <a:outerShdw blurRad="114300" dist="19050" dir="5399999" algn="ctr" rotWithShape="0">
              <a:srgbClr val="594F45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7"/>
            </p:custDataLst>
          </p:nvPr>
        </p:nvSpPr>
        <p:spPr>
          <a:xfrm>
            <a:off x="5350510" y="286321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6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-2381" t="-2083" r="-2381" b="-2083"/>
          <a:stretch>
            <a:fillRect/>
          </a:stretch>
        </p:blipFill>
        <p:spPr>
          <a:xfrm>
            <a:off x="5493385" y="2992120"/>
            <a:ext cx="209550" cy="238125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5960716" y="2847480"/>
            <a:ext cx="3600602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实验验证</a:t>
            </a:r>
            <a:endParaRPr sz="2100" b="1" spc="42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5960716" y="3219907"/>
            <a:ext cx="394350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三根木条钉成三角形木架，扭动后形状</a:t>
            </a:r>
            <a:r>
              <a:rPr sz="1350" b="1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不会改变</a:t>
            </a:r>
            <a:endParaRPr sz="1350" b="1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3"/>
            </p:custDataLst>
          </p:nvPr>
        </p:nvSpPr>
        <p:spPr>
          <a:xfrm>
            <a:off x="5350510" y="403923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6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-2083" t="-9524" r="-2083" b="-9524"/>
          <a:stretch>
            <a:fillRect/>
          </a:stretch>
        </p:blipFill>
        <p:spPr>
          <a:xfrm>
            <a:off x="5479415" y="4167505"/>
            <a:ext cx="238125" cy="23812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7"/>
            </p:custDataLst>
          </p:nvPr>
        </p:nvSpPr>
        <p:spPr>
          <a:xfrm>
            <a:off x="5960716" y="4023303"/>
            <a:ext cx="428646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工程应用</a:t>
            </a:r>
            <a:endParaRPr sz="2100" b="1" spc="42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8"/>
            </p:custDataLst>
          </p:nvPr>
        </p:nvSpPr>
        <p:spPr>
          <a:xfrm>
            <a:off x="5960716" y="4395731"/>
            <a:ext cx="462937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屋顶</a:t>
            </a:r>
            <a:r>
              <a:rPr sz="1350" b="1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钢架</a:t>
            </a:r>
            <a:r>
              <a:rPr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、起重机吊臂、钢架桥桁架广泛采用三角形结构</a:t>
            </a:r>
            <a:endParaRPr sz="1350">
              <a:solidFill>
                <a:srgbClr val="5C524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9"/>
            </p:custDataLst>
          </p:nvPr>
        </p:nvSpPr>
        <p:spPr>
          <a:xfrm>
            <a:off x="5350510" y="521525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6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2083" t="-2083" r="-2083" b="-2083"/>
          <a:stretch>
            <a:fillRect/>
          </a:stretch>
        </p:blipFill>
        <p:spPr>
          <a:xfrm>
            <a:off x="5479415" y="5343525"/>
            <a:ext cx="238125" cy="238125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3"/>
            </p:custDataLst>
          </p:nvPr>
        </p:nvSpPr>
        <p:spPr>
          <a:xfrm>
            <a:off x="5960716" y="5199116"/>
            <a:ext cx="497226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古建典范</a:t>
            </a:r>
            <a:endParaRPr sz="2100" b="1" spc="42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4"/>
            </p:custDataLst>
          </p:nvPr>
        </p:nvSpPr>
        <p:spPr>
          <a:xfrm>
            <a:off x="5960716" y="5571544"/>
            <a:ext cx="531517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隋代</a:t>
            </a:r>
            <a:r>
              <a:rPr sz="1350" b="1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赵州桥</a:t>
            </a:r>
            <a:r>
              <a:rPr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敞肩拱以三角形支撑分散载荷，历经千余年仍坚固如初</a:t>
            </a:r>
            <a:endParaRPr sz="1350">
              <a:solidFill>
                <a:srgbClr val="5C524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41E"/>
                </a:solidFill>
                <a:latin typeface="汉仪中宋简" panose="02010600000101010101" charset="-122"/>
                <a:ea typeface="汉仪中宋简" panose="02010600000101010101" charset="-122"/>
              </a:rPr>
              <a:t>三角形的三种重要线段</a:t>
            </a:r>
            <a:endParaRPr sz="3000" b="1">
              <a:solidFill>
                <a:srgbClr val="2C24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473450" cy="5362575"/>
          </a:xfrm>
          <a:prstGeom prst="rect">
            <a:avLst/>
          </a:prstGeom>
          <a:solidFill>
            <a:srgbClr val="FCFAF5"/>
          </a:solidFill>
          <a:ln w="9525" cmpd="sng">
            <a:solidFill>
              <a:srgbClr val="E8E0D4"/>
            </a:solidFill>
            <a:prstDash val="solid"/>
          </a:ln>
          <a:effectLst>
            <a:outerShdw blurRad="114300" dist="19050" dir="5399999" algn="ctr" rotWithShape="0">
              <a:srgbClr val="594F45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2065020" y="13049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6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 descr="5c0b0a85-8ca4-11f1-af70-3aadebc67006"/>
          <p:cNvPicPr/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62" r="62"/>
          <a:stretch>
            <a:fillRect/>
          </a:stretch>
        </p:blipFill>
        <p:spPr>
          <a:xfrm>
            <a:off x="2160270" y="1400175"/>
            <a:ext cx="304800" cy="30480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1907457" y="1936433"/>
            <a:ext cx="81081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42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中线</a:t>
            </a:r>
            <a:endParaRPr sz="2100" b="1" spc="42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8"/>
            </p:custDataLst>
          </p:nvPr>
        </p:nvSpPr>
        <p:spPr>
          <a:xfrm>
            <a:off x="2122170" y="236220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C49A3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884110" y="2528888"/>
            <a:ext cx="2857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连接顶点与它所对边</a:t>
            </a:r>
            <a:r>
              <a:rPr sz="1500" b="1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中点</a:t>
            </a:r>
            <a:r>
              <a:rPr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的线段</a:t>
            </a:r>
            <a:endParaRPr sz="1500">
              <a:solidFill>
                <a:srgbClr val="5C524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1198369" y="2985135"/>
            <a:ext cx="222900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350">
                <a:solidFill>
                  <a:srgbClr val="7A7066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三条中线交于一点</a:t>
            </a:r>
            <a:r>
              <a:rPr lang="en-US" altLang="zh-CN" sz="1350">
                <a:solidFill>
                  <a:srgbClr val="7A7066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sz="1350" b="1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重心</a:t>
            </a:r>
            <a:endParaRPr sz="1350" b="1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4306570" y="1109345"/>
            <a:ext cx="3472815" cy="5362575"/>
          </a:xfrm>
          <a:prstGeom prst="rect">
            <a:avLst/>
          </a:prstGeom>
          <a:solidFill>
            <a:srgbClr val="FCFAF5"/>
          </a:solidFill>
          <a:ln w="9525" cmpd="sng">
            <a:solidFill>
              <a:srgbClr val="E8E0D4"/>
            </a:solidFill>
            <a:prstDash val="solid"/>
          </a:ln>
          <a:effectLst>
            <a:outerShdw blurRad="114300" dist="19050" dir="5399999" algn="ctr" rotWithShape="0">
              <a:srgbClr val="594F45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2"/>
            </p:custDataLst>
          </p:nvPr>
        </p:nvSpPr>
        <p:spPr>
          <a:xfrm>
            <a:off x="5795010" y="13049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6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 descr="5c0b0afc-8ca4-11f1-af70-3aadebc67006"/>
          <p:cNvPicPr/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191" r="191"/>
          <a:stretch>
            <a:fillRect/>
          </a:stretch>
        </p:blipFill>
        <p:spPr>
          <a:xfrm>
            <a:off x="5890260" y="1400175"/>
            <a:ext cx="304800" cy="30480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5365776" y="1936433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42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角平分线</a:t>
            </a:r>
            <a:endParaRPr sz="2100" b="1" spc="42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7"/>
            </p:custDataLst>
          </p:nvPr>
        </p:nvSpPr>
        <p:spPr>
          <a:xfrm>
            <a:off x="5852160" y="236220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C49A3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8"/>
            </p:custDataLst>
          </p:nvPr>
        </p:nvSpPr>
        <p:spPr>
          <a:xfrm>
            <a:off x="4519241" y="2528888"/>
            <a:ext cx="30480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画角的平分线，交对边于一点，所得线段</a:t>
            </a:r>
            <a:endParaRPr sz="1500">
              <a:solidFill>
                <a:srgbClr val="5C524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9"/>
            </p:custDataLst>
          </p:nvPr>
        </p:nvSpPr>
        <p:spPr>
          <a:xfrm>
            <a:off x="4757300" y="3289935"/>
            <a:ext cx="257190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350">
                <a:solidFill>
                  <a:srgbClr val="7A7066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三条角平分线交于一点</a:t>
            </a:r>
            <a:r>
              <a:rPr lang="en-US" altLang="zh-CN" sz="1350">
                <a:solidFill>
                  <a:srgbClr val="7A7066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sz="1350" b="1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内心</a:t>
            </a:r>
            <a:endParaRPr sz="1350" b="1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0" name="矩形 19"/>
          <p:cNvSpPr/>
          <p:nvPr>
            <p:custDataLst>
              <p:tags r:id="rId20"/>
            </p:custDataLst>
          </p:nvPr>
        </p:nvSpPr>
        <p:spPr>
          <a:xfrm>
            <a:off x="8036560" y="1109345"/>
            <a:ext cx="3578860" cy="5362575"/>
          </a:xfrm>
          <a:prstGeom prst="rect">
            <a:avLst/>
          </a:prstGeom>
          <a:solidFill>
            <a:srgbClr val="FCFAF5"/>
          </a:solidFill>
          <a:ln w="9525" cmpd="sng">
            <a:solidFill>
              <a:srgbClr val="E8E0D4"/>
            </a:solidFill>
            <a:prstDash val="solid"/>
          </a:ln>
          <a:effectLst>
            <a:outerShdw blurRad="114300" dist="19050" dir="5399999" algn="ctr" rotWithShape="0">
              <a:srgbClr val="594F45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1"/>
            </p:custDataLst>
          </p:nvPr>
        </p:nvSpPr>
        <p:spPr>
          <a:xfrm>
            <a:off x="9578340" y="13049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6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 descr="5c0b0bb6-8ca4-11f1-af70-3aadebc67006"/>
          <p:cNvPicPr/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-125" r="125"/>
          <a:stretch>
            <a:fillRect/>
          </a:stretch>
        </p:blipFill>
        <p:spPr>
          <a:xfrm>
            <a:off x="9673590" y="1400175"/>
            <a:ext cx="304800" cy="30480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5"/>
            </p:custDataLst>
          </p:nvPr>
        </p:nvSpPr>
        <p:spPr>
          <a:xfrm>
            <a:off x="9556994" y="1898333"/>
            <a:ext cx="538763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42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高</a:t>
            </a:r>
            <a:endParaRPr sz="2100" b="1" spc="42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6"/>
            </p:custDataLst>
          </p:nvPr>
        </p:nvSpPr>
        <p:spPr>
          <a:xfrm>
            <a:off x="9635490" y="232410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C49A3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7"/>
            </p:custDataLst>
          </p:nvPr>
        </p:nvSpPr>
        <p:spPr>
          <a:xfrm>
            <a:off x="8302371" y="2452688"/>
            <a:ext cx="30480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从顶点向对边所在直线画垂线，顶点与垂足间的线段</a:t>
            </a:r>
            <a:endParaRPr sz="1500">
              <a:solidFill>
                <a:srgbClr val="5C524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8"/>
            </p:custDataLst>
          </p:nvPr>
        </p:nvSpPr>
        <p:spPr>
          <a:xfrm>
            <a:off x="8540429" y="3175635"/>
            <a:ext cx="25718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7A7066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三条高的位置因三角形类型而异</a:t>
            </a:r>
            <a:endParaRPr sz="1350">
              <a:solidFill>
                <a:srgbClr val="7A706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9"/>
            </p:custDataLst>
          </p:nvPr>
        </p:nvSpPr>
        <p:spPr>
          <a:xfrm>
            <a:off x="8384540" y="365506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6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 descr="5c0b0c28-8ca4-11f1-af70-3aadebc67006"/>
          <p:cNvPicPr/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l="-89" t="-398" r="89" b="398"/>
          <a:stretch>
            <a:fillRect/>
          </a:stretch>
        </p:blipFill>
        <p:spPr>
          <a:xfrm>
            <a:off x="8441690" y="3712210"/>
            <a:ext cx="152400" cy="15240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33"/>
            </p:custDataLst>
          </p:nvPr>
        </p:nvSpPr>
        <p:spPr>
          <a:xfrm>
            <a:off x="8765677" y="3655666"/>
            <a:ext cx="1200302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锐角三角形</a:t>
            </a:r>
            <a:endParaRPr sz="1500" b="1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4"/>
            </p:custDataLst>
          </p:nvPr>
        </p:nvSpPr>
        <p:spPr>
          <a:xfrm>
            <a:off x="8765677" y="3930939"/>
            <a:ext cx="137175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三条高都在</a:t>
            </a:r>
            <a:r>
              <a:rPr sz="1350" b="1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内部</a:t>
            </a:r>
            <a:endParaRPr sz="1350" b="1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35"/>
            </p:custDataLst>
          </p:nvPr>
        </p:nvSpPr>
        <p:spPr>
          <a:xfrm>
            <a:off x="8384540" y="429641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6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 descr="5c0b0e6a-8ca4-11f1-af70-3aadebc67006"/>
          <p:cNvPicPr/>
          <p:nvPr>
            <p:custDataLst>
              <p:tags r:id="rId36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l="-89" t="-171" r="89" b="171"/>
          <a:stretch>
            <a:fillRect/>
          </a:stretch>
        </p:blipFill>
        <p:spPr>
          <a:xfrm>
            <a:off x="8441690" y="4353560"/>
            <a:ext cx="152400" cy="152400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39"/>
            </p:custDataLst>
          </p:nvPr>
        </p:nvSpPr>
        <p:spPr>
          <a:xfrm>
            <a:off x="8765677" y="4296670"/>
            <a:ext cx="1371752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直角三角形</a:t>
            </a:r>
            <a:endParaRPr sz="1500" b="1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40"/>
            </p:custDataLst>
          </p:nvPr>
        </p:nvSpPr>
        <p:spPr>
          <a:xfrm>
            <a:off x="8765677" y="4571943"/>
            <a:ext cx="154320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两条高恰是</a:t>
            </a:r>
            <a:r>
              <a:rPr sz="1350" b="1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直角边</a:t>
            </a:r>
            <a:endParaRPr sz="1350" b="1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41"/>
            </p:custDataLst>
          </p:nvPr>
        </p:nvSpPr>
        <p:spPr>
          <a:xfrm>
            <a:off x="8384540" y="493712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6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9" name="图片 38" descr="5c0b0e60-8ca4-11f1-af70-3aadebc67006"/>
          <p:cNvPicPr/>
          <p:nvPr>
            <p:custDataLst>
              <p:tags r:id="rId42"/>
            </p:custDataLst>
          </p:nvPr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 l="-89" t="-360" r="89" b="360"/>
          <a:stretch>
            <a:fillRect/>
          </a:stretch>
        </p:blipFill>
        <p:spPr>
          <a:xfrm>
            <a:off x="8441690" y="4994275"/>
            <a:ext cx="152400" cy="152400"/>
          </a:xfrm>
          <a:prstGeom prst="rect">
            <a:avLst/>
          </a:prstGeom>
        </p:spPr>
      </p:pic>
      <p:sp>
        <p:nvSpPr>
          <p:cNvPr id="41" name="文本框 40"/>
          <p:cNvSpPr txBox="1"/>
          <p:nvPr>
            <p:custDataLst>
              <p:tags r:id="rId45"/>
            </p:custDataLst>
          </p:nvPr>
        </p:nvSpPr>
        <p:spPr>
          <a:xfrm>
            <a:off x="8765677" y="4937674"/>
            <a:ext cx="1143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钝角三角形</a:t>
            </a:r>
            <a:endParaRPr sz="1500" b="1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2" name="文本框 41"/>
          <p:cNvSpPr txBox="1"/>
          <p:nvPr>
            <p:custDataLst>
              <p:tags r:id="rId46"/>
            </p:custDataLst>
          </p:nvPr>
        </p:nvSpPr>
        <p:spPr>
          <a:xfrm>
            <a:off x="8765677" y="5212947"/>
            <a:ext cx="120030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两条高在</a:t>
            </a:r>
            <a:r>
              <a:rPr sz="1350" b="1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外部</a:t>
            </a:r>
            <a:endParaRPr sz="1350" b="1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41E"/>
                </a:solidFill>
                <a:latin typeface="汉仪中宋简" panose="02010600000101010101" charset="-122"/>
                <a:ea typeface="汉仪中宋简" panose="02010600000101010101" charset="-122"/>
              </a:rPr>
              <a:t>三角形的内角和定理</a:t>
            </a:r>
            <a:endParaRPr sz="3000" b="1">
              <a:solidFill>
                <a:srgbClr val="2C24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2"/>
            </p:custDataLst>
          </p:nvPr>
        </p:nvSpPr>
        <p:spPr>
          <a:xfrm>
            <a:off x="571500" y="30048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6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3"/>
            </p:custDataLst>
          </p:nvPr>
        </p:nvSpPr>
        <p:spPr>
          <a:xfrm>
            <a:off x="626488" y="3077308"/>
            <a:ext cx="556765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C49A3C"/>
                </a:solidFill>
                <a:latin typeface="汉仪书宋二简" panose="02010600000101010101" charset="-122"/>
                <a:ea typeface="汉仪书宋二简" panose="02010600000101010101" charset="-122"/>
              </a:rPr>
              <a:t>01</a:t>
            </a:r>
            <a:endParaRPr sz="1950" b="1">
              <a:solidFill>
                <a:srgbClr val="C49A3C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4"/>
            </p:custDataLst>
          </p:nvPr>
        </p:nvSpPr>
        <p:spPr>
          <a:xfrm>
            <a:off x="1104900" y="3047781"/>
            <a:ext cx="3238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过三角形的一个顶点作对边的平行线</a:t>
            </a:r>
            <a:endParaRPr sz="1500">
              <a:solidFill>
                <a:srgbClr val="5C524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5"/>
            </p:custDataLst>
          </p:nvPr>
        </p:nvSpPr>
        <p:spPr>
          <a:xfrm>
            <a:off x="571500" y="363474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6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626488" y="3707749"/>
            <a:ext cx="556765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C49A3C"/>
                </a:solidFill>
                <a:latin typeface="汉仪书宋二简" panose="02010600000101010101" charset="-122"/>
                <a:ea typeface="汉仪书宋二简" panose="02010600000101010101" charset="-122"/>
              </a:rPr>
              <a:t>02</a:t>
            </a:r>
            <a:endParaRPr sz="1950" b="1">
              <a:solidFill>
                <a:srgbClr val="C49A3C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7"/>
            </p:custDataLst>
          </p:nvPr>
        </p:nvSpPr>
        <p:spPr>
          <a:xfrm>
            <a:off x="1104900" y="3678222"/>
            <a:ext cx="2667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利用</a:t>
            </a:r>
            <a:r>
              <a:rPr sz="1500" b="1">
                <a:solidFill>
                  <a:srgbClr val="C49A3C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两直线平行，内错角相等</a:t>
            </a:r>
            <a:endParaRPr sz="1500" b="1">
              <a:solidFill>
                <a:srgbClr val="C49A3C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8"/>
            </p:custDataLst>
          </p:nvPr>
        </p:nvSpPr>
        <p:spPr>
          <a:xfrm>
            <a:off x="571500" y="42652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6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9"/>
            </p:custDataLst>
          </p:nvPr>
        </p:nvSpPr>
        <p:spPr>
          <a:xfrm>
            <a:off x="626488" y="4338180"/>
            <a:ext cx="556765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C49A3C"/>
                </a:solidFill>
                <a:latin typeface="汉仪书宋二简" panose="02010600000101010101" charset="-122"/>
                <a:ea typeface="汉仪书宋二简" panose="02010600000101010101" charset="-122"/>
              </a:rPr>
              <a:t>03</a:t>
            </a:r>
            <a:endParaRPr sz="1950" b="1">
              <a:solidFill>
                <a:srgbClr val="C49A3C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0"/>
            </p:custDataLst>
          </p:nvPr>
        </p:nvSpPr>
        <p:spPr>
          <a:xfrm>
            <a:off x="1104900" y="4308653"/>
            <a:ext cx="2476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将三个内角转化为一个平角</a:t>
            </a:r>
            <a:endParaRPr sz="1500">
              <a:solidFill>
                <a:srgbClr val="5C524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1"/>
            </p:custDataLst>
          </p:nvPr>
        </p:nvSpPr>
        <p:spPr>
          <a:xfrm>
            <a:off x="571500" y="48958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6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2"/>
            </p:custDataLst>
          </p:nvPr>
        </p:nvSpPr>
        <p:spPr>
          <a:xfrm>
            <a:off x="626488" y="4968621"/>
            <a:ext cx="556765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C49A3C"/>
                </a:solidFill>
                <a:latin typeface="汉仪书宋二简" panose="02010600000101010101" charset="-122"/>
                <a:ea typeface="汉仪书宋二简" panose="02010600000101010101" charset="-122"/>
              </a:rPr>
              <a:t>04</a:t>
            </a:r>
            <a:endParaRPr sz="1950" b="1">
              <a:solidFill>
                <a:srgbClr val="C49A3C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3"/>
            </p:custDataLst>
          </p:nvPr>
        </p:nvSpPr>
        <p:spPr>
          <a:xfrm>
            <a:off x="1104900" y="4939093"/>
            <a:ext cx="514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证明过程将实验几何升华为</a:t>
            </a:r>
            <a:r>
              <a:rPr sz="1500" b="1">
                <a:solidFill>
                  <a:srgbClr val="C49A3C"/>
                </a:solidFill>
                <a:latin typeface="汉仪书宋二简" panose="02010600000101010101" charset="-122"/>
                <a:ea typeface="汉仪书宋二简" panose="02010600000101010101" charset="-122"/>
              </a:rPr>
              <a:t>论证几何</a:t>
            </a:r>
            <a:r>
              <a:rPr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，体现数学的严谨性</a:t>
            </a:r>
            <a:endParaRPr sz="1500">
              <a:solidFill>
                <a:srgbClr val="5C524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14"/>
            </p:custDataLst>
          </p:nvPr>
        </p:nvSpPr>
        <p:spPr>
          <a:xfrm>
            <a:off x="571500" y="1104900"/>
            <a:ext cx="11049000" cy="884555"/>
          </a:xfrm>
          <a:custGeom>
            <a:avLst/>
            <a:gdLst>
              <a:gd name="sw" fmla="*/ 1 w 17400"/>
              <a:gd name="sh" fmla="*/ 1 h 1393"/>
              <a:gd name="mins" fmla="min sw sh"/>
              <a:gd name="dsw" fmla="+- 0 sw mins"/>
              <a:gd name="dsh" fmla="+- 0 sh mins"/>
              <a:gd name="p0x0" fmla="*/ 120 w 17400"/>
              <a:gd name="p0y0" fmla="*/ 0 h 1393"/>
              <a:gd name="p0x1" fmla="*/ 17280 w 17400"/>
              <a:gd name="p0y1" fmla="*/ 0 h 1393"/>
              <a:gd name="p0x2" fmla="*/ 17346 w 17400"/>
              <a:gd name="p0y2" fmla="*/ 0 h 1393"/>
              <a:gd name="p0x3" fmla="*/ 17400 w 17400"/>
              <a:gd name="p0y3" fmla="*/ 53 h 1393"/>
              <a:gd name="p0x4" fmla="*/ 17400 w 17400"/>
              <a:gd name="p0y4" fmla="*/ 120 h 1393"/>
              <a:gd name="p0x5" fmla="*/ 17400 w 17400"/>
              <a:gd name="p0y5" fmla="*/ 1273 h 1393"/>
              <a:gd name="p0x6" fmla="*/ 17400 w 17400"/>
              <a:gd name="p0y6" fmla="*/ 1339 h 1393"/>
              <a:gd name="p0x7" fmla="*/ 17346 w 17400"/>
              <a:gd name="p0y7" fmla="*/ 1393 h 1393"/>
              <a:gd name="p0x8" fmla="*/ 17280 w 17400"/>
              <a:gd name="p0y8" fmla="*/ 1393 h 1393"/>
              <a:gd name="p0x9" fmla="*/ 120 w 17400"/>
              <a:gd name="p0y9" fmla="*/ 1393 h 1393"/>
              <a:gd name="p0x10" fmla="*/ 53 w 17400"/>
              <a:gd name="p0y10" fmla="*/ 1393 h 1393"/>
              <a:gd name="p0x11" fmla="*/ 0 w 17400"/>
              <a:gd name="p0y11" fmla="*/ 1339 h 1393"/>
              <a:gd name="p0x12" fmla="*/ 0 w 17400"/>
              <a:gd name="p0y12" fmla="*/ 1273 h 1393"/>
              <a:gd name="p0x13" fmla="*/ 0 w 17400"/>
              <a:gd name="p0y13" fmla="*/ 120 h 1393"/>
              <a:gd name="p0x14" fmla="*/ 0 w 17400"/>
              <a:gd name="p0y14" fmla="*/ 53 h 1393"/>
              <a:gd name="p0x15" fmla="*/ 53 w 17400"/>
              <a:gd name="p0y15" fmla="*/ 0 h 1393"/>
              <a:gd name="p0x16" fmla="*/ 120 w 17400"/>
              <a:gd name="p0y16" fmla="*/ 0 h 139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49A3C"/>
          </a:solidFill>
          <a:ln>
            <a:noFill/>
          </a:ln>
          <a:effectLst>
            <a:outerShdw blurRad="114300" dist="19050" dir="5399999" algn="ctr" rotWithShape="0">
              <a:srgbClr val="594F45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15"/>
            </p:custDataLst>
          </p:nvPr>
        </p:nvSpPr>
        <p:spPr>
          <a:xfrm>
            <a:off x="762000" y="1389107"/>
            <a:ext cx="4343552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FFFFF"/>
                </a:solidFill>
                <a:latin typeface="汉仪书宋二简" panose="02010600000101010101" charset="-122"/>
                <a:ea typeface="汉仪书宋二简" panose="02010600000101010101" charset="-122"/>
              </a:rPr>
              <a:t>从剪拼实验到严谨证明，体验推理的力量</a:t>
            </a:r>
            <a:endParaRPr b="1">
              <a:solidFill>
                <a:srgbClr val="FFFFFF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6" name="矩形 5"/>
          <p:cNvSpPr/>
          <p:nvPr>
            <p:custDataLst>
              <p:tags r:id="rId16"/>
            </p:custDataLst>
          </p:nvPr>
        </p:nvSpPr>
        <p:spPr>
          <a:xfrm>
            <a:off x="575945" y="2222500"/>
            <a:ext cx="11039475" cy="614680"/>
          </a:xfrm>
          <a:prstGeom prst="rect">
            <a:avLst/>
          </a:prstGeom>
          <a:solidFill>
            <a:srgbClr val="FCFAF5"/>
          </a:solidFill>
          <a:ln w="9525" cmpd="sng">
            <a:solidFill>
              <a:srgbClr val="E8E0D4"/>
            </a:solidFill>
            <a:prstDash val="solid"/>
          </a:ln>
          <a:effectLst>
            <a:outerShdw blurRad="114300" dist="19050" dir="5399999" algn="ctr" rotWithShape="0">
              <a:srgbClr val="594F45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17"/>
            </p:custDataLst>
          </p:nvPr>
        </p:nvSpPr>
        <p:spPr>
          <a:xfrm>
            <a:off x="771525" y="2380136"/>
            <a:ext cx="3490170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定理：三角形的内角和等于</a:t>
            </a:r>
            <a:r>
              <a:rPr lang="en-US" b="1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180</a:t>
            </a:r>
            <a:r>
              <a:rPr lang="zh-CN" altLang="en-US" b="1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°</a:t>
            </a:r>
            <a:endParaRPr lang="zh-CN" altLang="en-US" b="1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8"/>
            </p:custDataLst>
          </p:nvPr>
        </p:nvSpPr>
        <p:spPr>
          <a:xfrm>
            <a:off x="575945" y="5596890"/>
            <a:ext cx="5514975" cy="875030"/>
          </a:xfrm>
          <a:custGeom>
            <a:avLst/>
            <a:gdLst>
              <a:gd name="sw" fmla="*/ 1 w 8685"/>
              <a:gd name="sh" fmla="*/ 1 h 1378"/>
              <a:gd name="mins" fmla="min sw sh"/>
              <a:gd name="dsw" fmla="+- 0 sw mins"/>
              <a:gd name="dsh" fmla="+- 0 sh mins"/>
              <a:gd name="p0x0" fmla="*/ 180 w 8685"/>
              <a:gd name="p0y0" fmla="*/ 0 h 1378"/>
              <a:gd name="p0x1" fmla="*/ 8685 w 8685"/>
              <a:gd name="p0y1" fmla="*/ 0 h 1378"/>
              <a:gd name="p0x2" fmla="*/ 8685 w 8685"/>
              <a:gd name="p0y2" fmla="*/ 1378 h 1378"/>
              <a:gd name="p0x3" fmla="*/ 180 w 8685"/>
              <a:gd name="p0y3" fmla="*/ 1378 h 1378"/>
              <a:gd name="p0x4" fmla="*/ 80 w 8685"/>
              <a:gd name="p0y4" fmla="*/ 1378 h 1378"/>
              <a:gd name="p0x5" fmla="*/ 0 w 8685"/>
              <a:gd name="p0y5" fmla="*/ 1297 h 1378"/>
              <a:gd name="p0x6" fmla="*/ 0 w 8685"/>
              <a:gd name="p0y6" fmla="*/ 1198 h 1378"/>
              <a:gd name="p0x7" fmla="*/ 0 w 8685"/>
              <a:gd name="p0y7" fmla="*/ 180 h 1378"/>
              <a:gd name="p0x8" fmla="*/ 0 w 8685"/>
              <a:gd name="p0y8" fmla="*/ 80 h 1378"/>
              <a:gd name="p0x9" fmla="*/ 80 w 8685"/>
              <a:gd name="p0y9" fmla="*/ 0 h 1378"/>
              <a:gd name="p0x10" fmla="*/ 180 w 8685"/>
              <a:gd name="p0y10" fmla="*/ 0 h 137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cubicBezTo>
                  <a:pt x="p0x4" y="p0y4"/>
                  <a:pt x="p0x5" y="p0y5"/>
                  <a:pt x="p0x6" y="p0y6"/>
                </a:cubicBezTo>
                <a:lnTo>
                  <a:pt x="p0x7" y="p0y7"/>
                </a:lnTo>
                <a:cubicBezTo>
                  <a:pt x="p0x8" y="p0y8"/>
                  <a:pt x="p0x9" y="p0y9"/>
                  <a:pt x="p0x10" y="p0y10"/>
                </a:cubicBezTo>
                <a:close/>
              </a:path>
            </a:pathLst>
          </a:custGeom>
          <a:solidFill>
            <a:srgbClr val="F2E6C9"/>
          </a:solidFill>
          <a:ln w="9525" cmpd="sng">
            <a:solidFill>
              <a:srgbClr val="C49A3C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809625" y="5739050"/>
            <a:ext cx="3026721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D2E0E"/>
                </a:solidFill>
                <a:latin typeface="汉仪书宋二简" panose="02010600000101010101" charset="-122"/>
                <a:ea typeface="汉仪书宋二简" panose="02010600000101010101" charset="-122"/>
              </a:rPr>
              <a:t>直角三角形的两个锐角互余</a:t>
            </a:r>
            <a:endParaRPr b="1" spc="36">
              <a:solidFill>
                <a:srgbClr val="3D2E0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809625" y="6050680"/>
            <a:ext cx="1527343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>
                <a:solidFill>
                  <a:srgbClr val="3D2E0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∠A</a:t>
            </a:r>
            <a:r>
              <a:rPr lang="zh-CN" altLang="en-US" sz="1500">
                <a:solidFill>
                  <a:srgbClr val="3D2E0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＋</a:t>
            </a:r>
            <a:r>
              <a:rPr lang="en-US" altLang="zh-CN" sz="1500">
                <a:solidFill>
                  <a:srgbClr val="3D2E0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∠B</a:t>
            </a:r>
            <a:r>
              <a:rPr lang="zh-CN" altLang="en-US" sz="1500">
                <a:solidFill>
                  <a:srgbClr val="3D2E0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＝</a:t>
            </a:r>
            <a:r>
              <a:rPr lang="en-US" sz="1500" b="1">
                <a:solidFill>
                  <a:srgbClr val="3D2E0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90</a:t>
            </a:r>
            <a:r>
              <a:rPr lang="zh-CN" sz="1500" b="1">
                <a:solidFill>
                  <a:srgbClr val="3D2E0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°</a:t>
            </a:r>
            <a:endParaRPr lang="zh-CN" sz="1500" b="1">
              <a:solidFill>
                <a:srgbClr val="3D2E0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1"/>
            </p:custDataLst>
          </p:nvPr>
        </p:nvSpPr>
        <p:spPr>
          <a:xfrm>
            <a:off x="6100445" y="5596890"/>
            <a:ext cx="5514975" cy="875030"/>
          </a:xfrm>
          <a:custGeom>
            <a:avLst/>
            <a:gdLst>
              <a:gd name="sw" fmla="*/ 1 w 8685"/>
              <a:gd name="sh" fmla="*/ 1 h 1378"/>
              <a:gd name="mins" fmla="min sw sh"/>
              <a:gd name="dsw" fmla="+- 0 sw mins"/>
              <a:gd name="dsh" fmla="+- 0 sh mins"/>
              <a:gd name="p0x0" fmla="*/ 0 w 8685"/>
              <a:gd name="p0y0" fmla="*/ 0 h 1378"/>
              <a:gd name="p0x1" fmla="*/ 8505 w 8685"/>
              <a:gd name="p0y1" fmla="*/ 0 h 1378"/>
              <a:gd name="p0x2" fmla="*/ 8604 w 8685"/>
              <a:gd name="p0y2" fmla="*/ 0 h 1378"/>
              <a:gd name="p0x3" fmla="*/ 8685 w 8685"/>
              <a:gd name="p0y3" fmla="*/ 80 h 1378"/>
              <a:gd name="p0x4" fmla="*/ 8685 w 8685"/>
              <a:gd name="p0y4" fmla="*/ 180 h 1378"/>
              <a:gd name="p0x5" fmla="*/ 8685 w 8685"/>
              <a:gd name="p0y5" fmla="*/ 1198 h 1378"/>
              <a:gd name="p0x6" fmla="*/ 8685 w 8685"/>
              <a:gd name="p0y6" fmla="*/ 1297 h 1378"/>
              <a:gd name="p0x7" fmla="*/ 8604 w 8685"/>
              <a:gd name="p0y7" fmla="*/ 1378 h 1378"/>
              <a:gd name="p0x8" fmla="*/ 8505 w 8685"/>
              <a:gd name="p0y8" fmla="*/ 1378 h 1378"/>
              <a:gd name="p0x9" fmla="*/ 0 w 8685"/>
              <a:gd name="p0y9" fmla="*/ 1378 h 1378"/>
              <a:gd name="p0x10" fmla="*/ 0 w 8685"/>
              <a:gd name="p0y10" fmla="*/ 0 h 137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lnTo>
                  <a:pt x="p0x10" y="p0y10"/>
                </a:lnTo>
                <a:close/>
              </a:path>
            </a:pathLst>
          </a:custGeom>
          <a:solidFill>
            <a:srgbClr val="FCFAF5"/>
          </a:solidFill>
          <a:ln w="9525" cmpd="sng">
            <a:solidFill>
              <a:srgbClr val="D4C9BA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2"/>
            </p:custDataLst>
          </p:nvPr>
        </p:nvSpPr>
        <p:spPr>
          <a:xfrm>
            <a:off x="6562725" y="5739050"/>
            <a:ext cx="395941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有两个角互余的三角形是直角三角形</a:t>
            </a:r>
            <a:endParaRPr b="1" spc="36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3"/>
            </p:custDataLst>
          </p:nvPr>
        </p:nvSpPr>
        <p:spPr>
          <a:xfrm>
            <a:off x="6562725" y="6050680"/>
            <a:ext cx="48196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∠A</a:t>
            </a:r>
            <a:r>
              <a:rPr lang="zh-CN" altLang="en-US"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＋</a:t>
            </a:r>
            <a:r>
              <a:rPr lang="en-US" altLang="zh-CN"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∠B</a:t>
            </a:r>
            <a:r>
              <a:rPr lang="zh-CN" altLang="en-US"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＝</a:t>
            </a:r>
            <a:r>
              <a:rPr lang="en-US" sz="1500" b="1">
                <a:solidFill>
                  <a:srgbClr val="C49A3C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90</a:t>
            </a:r>
            <a:r>
              <a:rPr lang="zh-CN" sz="1500" b="1">
                <a:solidFill>
                  <a:srgbClr val="C49A3C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°</a:t>
            </a:r>
            <a:r>
              <a:rPr lang="en-US"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→ </a:t>
            </a:r>
            <a:r>
              <a:rPr lang="zh-CN" altLang="en-US"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直角三角形</a:t>
            </a:r>
            <a:endParaRPr lang="zh-CN" altLang="en-US" sz="1500">
              <a:solidFill>
                <a:srgbClr val="5C5248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4"/>
            </p:custDataLst>
          </p:nvPr>
        </p:nvSpPr>
        <p:spPr>
          <a:xfrm>
            <a:off x="5905500" y="5843905"/>
            <a:ext cx="381000" cy="381000"/>
          </a:xfrm>
          <a:custGeom>
            <a:avLst/>
            <a:gdLst>
              <a:gd name="sw" fmla="*/ 1 w 600"/>
              <a:gd name="sh" fmla="*/ 1 h 600"/>
              <a:gd name="mins" fmla="min sw sh"/>
              <a:gd name="dsw" fmla="+- 0 sw mins"/>
              <a:gd name="dsh" fmla="+- 0 sh mins"/>
              <a:gd name="p0x0" fmla="*/ 300 w 600"/>
              <a:gd name="p0y0" fmla="*/ 0 h 600"/>
              <a:gd name="p0x1" fmla="*/ 465 w 600"/>
              <a:gd name="p0y1" fmla="*/ 0 h 600"/>
              <a:gd name="p0x2" fmla="*/ 600 w 600"/>
              <a:gd name="p0y2" fmla="*/ 134 h 600"/>
              <a:gd name="p0x3" fmla="*/ 600 w 600"/>
              <a:gd name="p0y3" fmla="*/ 300 h 600"/>
              <a:gd name="p0x4" fmla="*/ 600 w 600"/>
              <a:gd name="p0y4" fmla="*/ 465 h 600"/>
              <a:gd name="p0x5" fmla="*/ 465 w 600"/>
              <a:gd name="p0y5" fmla="*/ 600 h 600"/>
              <a:gd name="p0x6" fmla="*/ 300 w 600"/>
              <a:gd name="p0y6" fmla="*/ 600 h 600"/>
              <a:gd name="p0x7" fmla="*/ 134 w 600"/>
              <a:gd name="p0y7" fmla="*/ 600 h 600"/>
              <a:gd name="p0x8" fmla="*/ 0 w 600"/>
              <a:gd name="p0y8" fmla="*/ 465 h 600"/>
              <a:gd name="p0x9" fmla="*/ 0 w 600"/>
              <a:gd name="p0y9" fmla="*/ 300 h 600"/>
              <a:gd name="p0x10" fmla="*/ 0 w 600"/>
              <a:gd name="p0y10" fmla="*/ 134 h 600"/>
              <a:gd name="p0x11" fmla="*/ 134 w 600"/>
              <a:gd name="p0y11" fmla="*/ 0 h 600"/>
              <a:gd name="p0x12" fmla="*/ 300 w 600"/>
              <a:gd name="p0y12" fmla="*/ 0 h 60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9A3C"/>
          </a:solidFill>
          <a:ln>
            <a:noFill/>
          </a:ln>
          <a:effectLst>
            <a:outerShdw blurRad="171450" dist="38100" dir="5399999" algn="ctr" rotWithShape="0">
              <a:srgbClr val="594F45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5"/>
            </p:custDataLst>
          </p:nvPr>
        </p:nvSpPr>
        <p:spPr>
          <a:xfrm>
            <a:off x="5983605" y="5920105"/>
            <a:ext cx="39624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FFFFFF"/>
                </a:solidFill>
                <a:latin typeface="汉仪书宋二简" panose="02010600000101010101" charset="-122"/>
                <a:ea typeface="汉仪书宋二简" panose="02010600000101010101" charset="-122"/>
              </a:rPr>
              <a:t>VS</a:t>
            </a:r>
            <a:endParaRPr sz="1350" b="1">
              <a:solidFill>
                <a:srgbClr val="FFFFFF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666750" y="3429953"/>
            <a:ext cx="3360468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2C241E"/>
                </a:solidFill>
                <a:latin typeface="汉仪中宋简" panose="02010600000101010101" charset="-122"/>
                <a:ea typeface="汉仪中宋简" panose="02010600000101010101" charset="-122"/>
              </a:rPr>
              <a:t>数理融通达</a:t>
            </a:r>
            <a:endParaRPr sz="4200" b="1" spc="252">
              <a:solidFill>
                <a:srgbClr val="2C24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666750" y="4343400"/>
            <a:ext cx="3398568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推理是数学的灵魂，证明是智慧的结晶</a:t>
            </a:r>
            <a:endParaRPr sz="1500" spc="30">
              <a:solidFill>
                <a:srgbClr val="5C524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学习外角性质，体会逻辑推理之美</a:t>
            </a:r>
            <a:endParaRPr sz="1500" spc="30">
              <a:solidFill>
                <a:srgbClr val="5C524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666750" y="1819275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>
                <a:solidFill>
                  <a:srgbClr val="C49A3C">
                    <a:alpha val="90001"/>
                  </a:srgbClr>
                </a:solidFill>
                <a:latin typeface="汉仪中宋简" panose="02010600000101010101" charset="-122"/>
                <a:ea typeface="汉仪中宋简" panose="02010600000101010101" charset="-122"/>
              </a:rPr>
              <a:t>04</a:t>
            </a:r>
            <a:endParaRPr sz="9000" b="1">
              <a:solidFill>
                <a:srgbClr val="C49A3C">
                  <a:alpha val="90001"/>
                </a:srgbClr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4"/>
            </p:custDataLst>
          </p:nvPr>
        </p:nvSpPr>
        <p:spPr>
          <a:xfrm>
            <a:off x="666750" y="3261995"/>
            <a:ext cx="381000" cy="9525"/>
          </a:xfrm>
          <a:prstGeom prst="rect">
            <a:avLst/>
          </a:prstGeom>
          <a:solidFill>
            <a:srgbClr val="C49A3C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41E"/>
                </a:solidFill>
                <a:latin typeface="汉仪中宋简" panose="02010600000101010101" charset="-122"/>
                <a:ea typeface="汉仪中宋简" panose="02010600000101010101" charset="-122"/>
              </a:rPr>
              <a:t>认识三角形的外角</a:t>
            </a:r>
            <a:endParaRPr sz="3000" b="1">
              <a:solidFill>
                <a:srgbClr val="2C24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1043940"/>
          </a:xfrm>
          <a:custGeom>
            <a:avLst/>
            <a:gdLst>
              <a:gd name="sw" fmla="*/ 1 w 17400"/>
              <a:gd name="sh" fmla="*/ 1 h 1644"/>
              <a:gd name="mins" fmla="min sw sh"/>
              <a:gd name="dsw" fmla="+- 0 sw mins"/>
              <a:gd name="dsh" fmla="+- 0 sh mins"/>
              <a:gd name="p0x0" fmla="*/ 120 w 17400"/>
              <a:gd name="p0y0" fmla="*/ 0 h 1644"/>
              <a:gd name="p0x1" fmla="*/ 17280 w 17400"/>
              <a:gd name="p0y1" fmla="*/ 0 h 1644"/>
              <a:gd name="p0x2" fmla="*/ 17346 w 17400"/>
              <a:gd name="p0y2" fmla="*/ 0 h 1644"/>
              <a:gd name="p0x3" fmla="*/ 17400 w 17400"/>
              <a:gd name="p0y3" fmla="*/ 53 h 1644"/>
              <a:gd name="p0x4" fmla="*/ 17400 w 17400"/>
              <a:gd name="p0y4" fmla="*/ 120 h 1644"/>
              <a:gd name="p0x5" fmla="*/ 17400 w 17400"/>
              <a:gd name="p0y5" fmla="*/ 1524 h 1644"/>
              <a:gd name="p0x6" fmla="*/ 17400 w 17400"/>
              <a:gd name="p0y6" fmla="*/ 1590 h 1644"/>
              <a:gd name="p0x7" fmla="*/ 17346 w 17400"/>
              <a:gd name="p0y7" fmla="*/ 1644 h 1644"/>
              <a:gd name="p0x8" fmla="*/ 17280 w 17400"/>
              <a:gd name="p0y8" fmla="*/ 1644 h 1644"/>
              <a:gd name="p0x9" fmla="*/ 120 w 17400"/>
              <a:gd name="p0y9" fmla="*/ 1644 h 1644"/>
              <a:gd name="p0x10" fmla="*/ 53 w 17400"/>
              <a:gd name="p0y10" fmla="*/ 1644 h 1644"/>
              <a:gd name="p0x11" fmla="*/ 0 w 17400"/>
              <a:gd name="p0y11" fmla="*/ 1590 h 1644"/>
              <a:gd name="p0x12" fmla="*/ 0 w 17400"/>
              <a:gd name="p0y12" fmla="*/ 1524 h 1644"/>
              <a:gd name="p0x13" fmla="*/ 0 w 17400"/>
              <a:gd name="p0y13" fmla="*/ 120 h 1644"/>
              <a:gd name="p0x14" fmla="*/ 0 w 17400"/>
              <a:gd name="p0y14" fmla="*/ 53 h 1644"/>
              <a:gd name="p0x15" fmla="*/ 53 w 17400"/>
              <a:gd name="p0y15" fmla="*/ 0 h 1644"/>
              <a:gd name="p0x16" fmla="*/ 120 w 17400"/>
              <a:gd name="p0y16" fmla="*/ 0 h 164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49A3C"/>
          </a:solidFill>
          <a:ln>
            <a:noFill/>
          </a:ln>
          <a:effectLst>
            <a:outerShdw blurRad="114300" dist="19050" dir="5399999" algn="ctr" rotWithShape="0">
              <a:srgbClr val="594F45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468726"/>
            <a:ext cx="48006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FFFFF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三角形的外角等于与它不相邻的两个内角的和</a:t>
            </a:r>
            <a:endParaRPr b="1">
              <a:solidFill>
                <a:srgbClr val="FFFFFF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575945" y="2381885"/>
            <a:ext cx="2695575" cy="4090035"/>
          </a:xfrm>
          <a:prstGeom prst="rect">
            <a:avLst/>
          </a:prstGeom>
          <a:solidFill>
            <a:srgbClr val="FCFAF5"/>
          </a:solidFill>
          <a:ln w="9525" cmpd="sng">
            <a:solidFill>
              <a:srgbClr val="E8E0D4"/>
            </a:solidFill>
            <a:prstDash val="solid"/>
          </a:ln>
          <a:effectLst>
            <a:outerShdw blurRad="114300" dist="19050" dir="5399999" algn="ctr" rotWithShape="0">
              <a:srgbClr val="594F45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771525" y="2561292"/>
            <a:ext cx="23050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定义</a:t>
            </a:r>
            <a:endParaRPr sz="2100" b="1" spc="42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771525" y="306324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6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5172" t="-1613" r="-5172" b="-1613"/>
          <a:stretch>
            <a:fillRect/>
          </a:stretch>
        </p:blipFill>
        <p:spPr>
          <a:xfrm>
            <a:off x="866775" y="3158490"/>
            <a:ext cx="304800" cy="30480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1419225" y="3048972"/>
            <a:ext cx="1657350" cy="1243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三角形的一边与另一边的</a:t>
            </a:r>
            <a:r>
              <a:rPr sz="1500" b="1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延长线</a:t>
            </a:r>
            <a:r>
              <a:rPr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组成的角，叫作三角形的外角</a:t>
            </a:r>
            <a:endParaRPr sz="1500">
              <a:solidFill>
                <a:srgbClr val="5C524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矩形 10"/>
          <p:cNvSpPr/>
          <p:nvPr>
            <p:custDataLst>
              <p:tags r:id="rId11"/>
            </p:custDataLst>
          </p:nvPr>
        </p:nvSpPr>
        <p:spPr>
          <a:xfrm>
            <a:off x="3509645" y="2381885"/>
            <a:ext cx="8105775" cy="4090035"/>
          </a:xfrm>
          <a:prstGeom prst="rect">
            <a:avLst/>
          </a:prstGeom>
          <a:solidFill>
            <a:srgbClr val="FCFAF5"/>
          </a:solidFill>
          <a:ln w="9525" cmpd="sng">
            <a:solidFill>
              <a:srgbClr val="E8E0D4"/>
            </a:solidFill>
            <a:prstDash val="solid"/>
          </a:ln>
          <a:effectLst>
            <a:outerShdw blurRad="114300" dist="19050" dir="5399999" algn="ctr" rotWithShape="0">
              <a:srgbClr val="594F45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3705225" y="2808465"/>
            <a:ext cx="7715250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性质</a:t>
            </a:r>
            <a:endParaRPr b="1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3705225" y="3131363"/>
            <a:ext cx="77152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三角形的外角等于与它</a:t>
            </a:r>
            <a:r>
              <a:rPr sz="1350" b="1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不相邻</a:t>
            </a:r>
            <a:r>
              <a:rPr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的两个内角的和</a:t>
            </a:r>
            <a:endParaRPr sz="1350">
              <a:solidFill>
                <a:srgbClr val="5C524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4" name="矩形 13"/>
          <p:cNvSpPr/>
          <p:nvPr>
            <p:custDataLst>
              <p:tags r:id="rId14"/>
            </p:custDataLst>
          </p:nvPr>
        </p:nvSpPr>
        <p:spPr>
          <a:xfrm>
            <a:off x="3705225" y="3765550"/>
            <a:ext cx="7715250" cy="9525"/>
          </a:xfrm>
          <a:prstGeom prst="rect">
            <a:avLst/>
          </a:prstGeom>
          <a:solidFill>
            <a:srgbClr val="FCFAF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5"/>
            </p:custDataLst>
          </p:nvPr>
        </p:nvSpPr>
        <p:spPr>
          <a:xfrm>
            <a:off x="3705225" y="4120982"/>
            <a:ext cx="7715250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证明依据</a:t>
            </a:r>
            <a:endParaRPr b="1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3705225" y="4443879"/>
            <a:ext cx="77152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由三角形内角和定理与</a:t>
            </a:r>
            <a:r>
              <a:rPr sz="1350" b="1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邻补角</a:t>
            </a:r>
            <a:r>
              <a:rPr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定义直接推出</a:t>
            </a:r>
            <a:endParaRPr sz="1350">
              <a:solidFill>
                <a:srgbClr val="5C524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7" name="矩形 16"/>
          <p:cNvSpPr/>
          <p:nvPr>
            <p:custDataLst>
              <p:tags r:id="rId17"/>
            </p:custDataLst>
          </p:nvPr>
        </p:nvSpPr>
        <p:spPr>
          <a:xfrm>
            <a:off x="3705225" y="5078095"/>
            <a:ext cx="7715250" cy="9525"/>
          </a:xfrm>
          <a:prstGeom prst="rect">
            <a:avLst/>
          </a:prstGeom>
          <a:solidFill>
            <a:srgbClr val="FCFAF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8"/>
            </p:custDataLst>
          </p:nvPr>
        </p:nvSpPr>
        <p:spPr>
          <a:xfrm>
            <a:off x="3705225" y="5433498"/>
            <a:ext cx="7715250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示例</a:t>
            </a:r>
            <a:endParaRPr b="1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9"/>
            </p:custDataLst>
          </p:nvPr>
        </p:nvSpPr>
        <p:spPr>
          <a:xfrm>
            <a:off x="3705225" y="5756396"/>
            <a:ext cx="77152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在</a:t>
            </a:r>
            <a:r>
              <a:rPr lang="en-US" altLang="zh-CN"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△</a:t>
            </a:r>
            <a:r>
              <a:rPr lang="en-US" altLang="zh-CN"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ABC </a:t>
            </a:r>
            <a:r>
              <a:rPr lang="zh-CN" altLang="en-US"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中，外角</a:t>
            </a:r>
            <a:r>
              <a:rPr lang="en-US" altLang="zh-CN"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∠ACD </a:t>
            </a:r>
            <a:r>
              <a:rPr lang="zh-CN" altLang="en-US"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＝</a:t>
            </a:r>
            <a:r>
              <a:rPr lang="en-US" altLang="zh-CN"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∠A </a:t>
            </a:r>
            <a:r>
              <a:rPr lang="zh-CN" altLang="en-US"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＋</a:t>
            </a:r>
            <a:r>
              <a:rPr lang="en-US" altLang="zh-CN"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∠B</a:t>
            </a:r>
            <a:endParaRPr lang="en-US" altLang="zh-CN" sz="1350">
              <a:solidFill>
                <a:srgbClr val="5C5248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41E"/>
                </a:solidFill>
                <a:latin typeface="汉仪中宋简" panose="02010600000101010101" charset="-122"/>
                <a:ea typeface="汉仪中宋简" panose="02010600000101010101" charset="-122"/>
              </a:rPr>
              <a:t>外角性质的灵活应用</a:t>
            </a:r>
            <a:endParaRPr sz="3000" b="1">
              <a:solidFill>
                <a:srgbClr val="2C24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404990" y="1025766"/>
            <a:ext cx="1991620" cy="7439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lang="en-US" sz="4800" b="1">
                <a:solidFill>
                  <a:srgbClr val="C49A3C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360</a:t>
            </a:r>
            <a:r>
              <a:rPr lang="zh-CN" sz="4800" b="1">
                <a:solidFill>
                  <a:srgbClr val="C49A3C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°</a:t>
            </a:r>
            <a:endParaRPr lang="zh-CN" sz="4800" b="1">
              <a:solidFill>
                <a:srgbClr val="C49A3C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5524500" y="1775365"/>
            <a:ext cx="1333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三角形外角和</a:t>
            </a:r>
            <a:endParaRPr sz="1500">
              <a:solidFill>
                <a:srgbClr val="5C524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575945" y="2222500"/>
            <a:ext cx="3546475" cy="3136265"/>
          </a:xfrm>
          <a:prstGeom prst="rect">
            <a:avLst/>
          </a:prstGeom>
          <a:solidFill>
            <a:srgbClr val="FCFAF5"/>
          </a:solidFill>
          <a:ln w="9525" cmpd="sng">
            <a:solidFill>
              <a:srgbClr val="E8E0D4"/>
            </a:solidFill>
            <a:prstDash val="solid"/>
          </a:ln>
          <a:effectLst>
            <a:outerShdw blurRad="114300" dist="19050" dir="5399999" algn="ctr" rotWithShape="0">
              <a:srgbClr val="594F45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71525" y="31857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6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 descr="61532c51-8ca4-11f1-b5ad-6a29742e6d4b"/>
          <p:cNvPicPr/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-128" b="128"/>
          <a:stretch>
            <a:fillRect/>
          </a:stretch>
        </p:blipFill>
        <p:spPr>
          <a:xfrm>
            <a:off x="857250" y="3271520"/>
            <a:ext cx="247650" cy="24765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1343025" y="3169920"/>
            <a:ext cx="189897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角的不等关系</a:t>
            </a:r>
            <a:endParaRPr sz="2100" b="1" spc="42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1419225" y="3704272"/>
            <a:ext cx="2508275" cy="8457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外角性质为证明角的大小关系提供了有效途径，是推理能力进阶的关键</a:t>
            </a:r>
            <a:endParaRPr sz="1350">
              <a:solidFill>
                <a:srgbClr val="5C524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4322445" y="2222500"/>
            <a:ext cx="3546475" cy="3136265"/>
          </a:xfrm>
          <a:prstGeom prst="rect">
            <a:avLst/>
          </a:prstGeom>
          <a:solidFill>
            <a:srgbClr val="FCFAF5"/>
          </a:solidFill>
          <a:ln w="9525" cmpd="sng">
            <a:solidFill>
              <a:srgbClr val="E8E0D4"/>
            </a:solidFill>
            <a:prstDash val="solid"/>
          </a:ln>
          <a:effectLst>
            <a:outerShdw blurRad="114300" dist="19050" dir="5399999" algn="ctr" rotWithShape="0">
              <a:srgbClr val="594F45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2"/>
            </p:custDataLst>
          </p:nvPr>
        </p:nvSpPr>
        <p:spPr>
          <a:xfrm>
            <a:off x="4518025" y="31857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6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 descr="61532c4f-8ca4-11f1-b5ad-6a29742e6d4b"/>
          <p:cNvPicPr/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10" t="-128" r="10" b="128"/>
          <a:stretch>
            <a:fillRect/>
          </a:stretch>
        </p:blipFill>
        <p:spPr>
          <a:xfrm>
            <a:off x="4603750" y="3271520"/>
            <a:ext cx="247650" cy="24765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5089551" y="3169920"/>
            <a:ext cx="189897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航海视角计算</a:t>
            </a:r>
            <a:endParaRPr sz="2100" b="1" spc="42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7"/>
            </p:custDataLst>
          </p:nvPr>
        </p:nvSpPr>
        <p:spPr>
          <a:xfrm>
            <a:off x="5165751" y="3704272"/>
            <a:ext cx="250827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利用外角性质可简洁解决方向角问题，如航海中的视角测算</a:t>
            </a:r>
            <a:endParaRPr sz="1350">
              <a:solidFill>
                <a:srgbClr val="5C524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8" name="矩形 17"/>
          <p:cNvSpPr/>
          <p:nvPr>
            <p:custDataLst>
              <p:tags r:id="rId18"/>
            </p:custDataLst>
          </p:nvPr>
        </p:nvSpPr>
        <p:spPr>
          <a:xfrm>
            <a:off x="8068945" y="2222500"/>
            <a:ext cx="3546475" cy="3136265"/>
          </a:xfrm>
          <a:prstGeom prst="rect">
            <a:avLst/>
          </a:prstGeom>
          <a:solidFill>
            <a:srgbClr val="FCFAF5"/>
          </a:solidFill>
          <a:ln w="9525" cmpd="sng">
            <a:solidFill>
              <a:srgbClr val="E8E0D4"/>
            </a:solidFill>
            <a:prstDash val="solid"/>
          </a:ln>
          <a:effectLst>
            <a:outerShdw blurRad="114300" dist="19050" dir="5399999" algn="ctr" rotWithShape="0">
              <a:srgbClr val="594F45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19"/>
            </p:custDataLst>
          </p:nvPr>
        </p:nvSpPr>
        <p:spPr>
          <a:xfrm>
            <a:off x="8264525" y="31857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6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 descr="61532e36-8ca4-11f1-b5ad-6a29742e6d4b"/>
          <p:cNvPicPr/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21" t="-128" r="21" b="128"/>
          <a:stretch>
            <a:fillRect/>
          </a:stretch>
        </p:blipFill>
        <p:spPr>
          <a:xfrm>
            <a:off x="8350250" y="3271520"/>
            <a:ext cx="247650" cy="24765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3"/>
            </p:custDataLst>
          </p:nvPr>
        </p:nvSpPr>
        <p:spPr>
          <a:xfrm>
            <a:off x="8836076" y="3169920"/>
            <a:ext cx="162691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逻辑链魅力</a:t>
            </a:r>
            <a:endParaRPr sz="2100" b="1" spc="42">
              <a:solidFill>
                <a:srgbClr val="2C24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4"/>
            </p:custDataLst>
          </p:nvPr>
        </p:nvSpPr>
        <p:spPr>
          <a:xfrm>
            <a:off x="8912276" y="3704272"/>
            <a:ext cx="250827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从内角和到外角性质，环环相扣的推理正是几何之美所在</a:t>
            </a:r>
            <a:endParaRPr sz="1350">
              <a:solidFill>
                <a:srgbClr val="5C524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5"/>
            </p:custDataLst>
          </p:nvPr>
        </p:nvSpPr>
        <p:spPr>
          <a:xfrm>
            <a:off x="571500" y="570103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49A3C"/>
          </a:solidFill>
          <a:ln>
            <a:noFill/>
          </a:ln>
          <a:effectLst>
            <a:outerShdw blurRad="114300" dist="19050" dir="5399999" algn="ctr" rotWithShape="0">
              <a:srgbClr val="594F45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6"/>
            </p:custDataLst>
          </p:nvPr>
        </p:nvSpPr>
        <p:spPr>
          <a:xfrm>
            <a:off x="762000" y="5876573"/>
            <a:ext cx="6172352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汉仪书宋二简" panose="02010600000101010101" charset="-122"/>
                <a:ea typeface="汉仪书宋二简" panose="02010600000101010101" charset="-122"/>
              </a:rPr>
              <a:t>推理是数学的灵魂，每一个定理都是这条链上</a:t>
            </a:r>
            <a:r>
              <a:rPr b="1">
                <a:solidFill>
                  <a:srgbClr val="FFFFFF"/>
                </a:solidFill>
                <a:latin typeface="汉仪书宋二简" panose="02010600000101010101" charset="-122"/>
                <a:ea typeface="汉仪书宋二简" panose="02010600000101010101" charset="-122"/>
              </a:rPr>
              <a:t>闪亮的珍珠</a:t>
            </a:r>
            <a:endParaRPr b="1">
              <a:solidFill>
                <a:srgbClr val="FFFFFF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666750" y="1986915"/>
            <a:ext cx="3360468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4200" b="1" spc="252">
                <a:solidFill>
                  <a:srgbClr val="2C241E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三角形</a:t>
            </a:r>
            <a:r>
              <a:rPr lang="en-US" altLang="zh-CN" sz="4200" b="1" spc="252">
                <a:solidFill>
                  <a:srgbClr val="2C241E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——</a:t>
            </a:r>
            <a:endParaRPr lang="en-US" altLang="zh-CN" sz="4200" b="1" spc="252">
              <a:solidFill>
                <a:srgbClr val="2C241E"/>
              </a:solidFill>
              <a:latin typeface="汉仪中宋简" panose="02010600000101010101" charset="-122"/>
              <a:ea typeface="汉仪中宋简" panose="02010600000101010101" charset="-122"/>
              <a:cs typeface="汉仪中宋简" panose="02010600000101010101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666750" y="2653665"/>
            <a:ext cx="5622055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2C241E"/>
                </a:solidFill>
                <a:latin typeface="汉仪中宋简" panose="02010600000101010101" charset="-122"/>
                <a:ea typeface="汉仪中宋简" panose="02010600000101010101" charset="-122"/>
              </a:rPr>
              <a:t>连接古今的智慧之形</a:t>
            </a:r>
            <a:endParaRPr sz="4200" b="1" spc="252">
              <a:solidFill>
                <a:srgbClr val="2C24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666750" y="4419600"/>
            <a:ext cx="4663440" cy="9525"/>
          </a:xfrm>
          <a:prstGeom prst="rect">
            <a:avLst/>
          </a:prstGeom>
          <a:solidFill>
            <a:srgbClr val="D4C9B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66750" y="3567113"/>
            <a:ext cx="475870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三角形，不仅是几何的起点，更是人类智慧的永恒坐标</a:t>
            </a:r>
            <a:endParaRPr sz="1500" spc="30">
              <a:solidFill>
                <a:srgbClr val="5C524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5248"/>
                </a:solidFill>
                <a:latin typeface="汉仪书宋二简" panose="02010600000101010101" charset="-122"/>
                <a:ea typeface="汉仪书宋二简" panose="02010600000101010101" charset="-122"/>
              </a:rPr>
              <a:t>数学与文化的交融，让学习更有温度</a:t>
            </a:r>
            <a:endParaRPr sz="1500" spc="30">
              <a:solidFill>
                <a:srgbClr val="5C524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>
            <a:off x="666750" y="1781175"/>
            <a:ext cx="381000" cy="9525"/>
          </a:xfrm>
          <a:prstGeom prst="rect">
            <a:avLst/>
          </a:prstGeom>
          <a:solidFill>
            <a:srgbClr val="C49A3C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1480000">
            <a:off x="781050" y="4657725"/>
            <a:ext cx="419100" cy="419100"/>
          </a:xfrm>
          <a:prstGeom prst="rect">
            <a:avLst/>
          </a:prstGeom>
          <a:noFill/>
        </p:spPr>
      </p:pic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 rot="21480000">
            <a:off x="916940" y="4745990"/>
            <a:ext cx="280035" cy="2292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050" b="1" spc="105">
                <a:solidFill>
                  <a:srgbClr val="C49A3C"/>
                </a:solidFill>
                <a:latin typeface="汉仪中宋简" panose="02010600000101010101" charset="-122"/>
                <a:ea typeface="汉仪中宋简" panose="02010600000101010101" charset="-122"/>
              </a:rPr>
              <a:t>智</a:t>
            </a:r>
            <a:endParaRPr sz="1050" b="1" spc="105">
              <a:solidFill>
                <a:srgbClr val="C49A3C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4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6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5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5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5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5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4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5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8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5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6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6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62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6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6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6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6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6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6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7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7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7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7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7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7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8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81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8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8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8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85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d"/>
  <p:tag name="KSO_WM_UNIT_INDEX" val="6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d"/>
  <p:tag name="KSO_WM_UNIT_INDEX" val="6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a"/>
  <p:tag name="KSO_WM_UNIT_INDEX" val="2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">
      <a:majorFont>
        <a:latin typeface="汉仪中宋简"/>
        <a:ea typeface="汉仪中宋简"/>
        <a:cs typeface=""/>
      </a:majorFont>
      <a:minorFont>
        <a:latin typeface="汉仪书宋二简"/>
        <a:ea typeface="汉仪书宋二简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1774</Words>
  <Application>WPS 演示</Application>
  <PresentationFormat>宽屏</PresentationFormat>
  <Paragraphs>317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3" baseType="lpstr">
      <vt:lpstr>Arial</vt:lpstr>
      <vt:lpstr>宋体</vt:lpstr>
      <vt:lpstr>Wingdings</vt:lpstr>
      <vt:lpstr>汉仪书宋二简</vt:lpstr>
      <vt:lpstr>汉仪中宋简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 </cp:lastModifiedBy>
  <dcterms:created xsi:type="dcterms:W3CDTF">2026-07-31T05:57:30Z</dcterms:created>
  <dcterms:modified xsi:type="dcterms:W3CDTF">2026-07-31T05:57:30Z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2052-12.9.0.25365</vt:lpwstr>
  </property>
  <property fmtid="{D5CDD505-2E9C-101B-9397-08002B2CF9AE}" pid="3" name="ICV">
    <vt:lpwstr>70FEC285DDDBE6744A396C6A194783E3_41</vt:lpwstr>
  </property>
  <property fmtid="{D5CDD505-2E9C-101B-9397-08002B2CF9AE}" pid="4" name="intentionCode">
    <vt:lpwstr>wps_wpp_generate_html_ppt_doc</vt:lpwstr>
  </property>
  <property fmtid="{D5CDD505-2E9C-101B-9397-08002B2CF9AE}" pid="5" name="KSOAIPPTCode">
    <vt:lpwstr>WDG7RNogrvdAs56i55ZqSYQOT9g85umVpcIyN/cPvL9VbLr2iER1MqMF/9cHReAalswtr/qWMUe6fAGqiXz5a7WjvebHL02bm8d60qi0c+nsrEzjXTlvOLqpJxKmHbm0fGMDPTGzuJUoQUdXqV5W0fnQMhGYeejpJy//yP0TPwZWv4P1Uqt/maJDUDqi9241tOoGcBf1fLR2Mb0CKDgDG+MbjJh/8XO9AF3Zm0TYsXuparWtHpysmi1w7k2qu+9Yhjary7V7YIUxQ96aWVSqAEqVYACK+DoZoCPFIsJkMCP1g5xwxh55hSh4AKCYbSpSPKkf6RP+o0UbQ9T+K0+MIg==</vt:lpwstr>
  </property>
</Properties>
</file>