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6.svg" ContentType="image/svg+xml"/>
  <Override PartName="/ppt/media/image7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crgbClr r="25818" g="5951" b="651">
                <a:alpha val="100000"/>
              </a:scrgbClr>
            </a:solidFill>
          </c:spPr>
          <c:explosion val="0"/>
          <c:dPt>
            <c:idx val="0"/>
            <c:bubble3D val="0"/>
            <c:spPr>
              <a:solidFill>
                <a:scrgbClr r="25818" g="5951" b="651">
                  <a:alpha val="100000"/>
                </a:scrgb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rgbClr r="47932" g="23840" b="335">
                  <a:alpha val="100000"/>
                </a:scrgbClr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rgbClr r="65837" g="42869" b="3820">
                  <a:alpha val="100000"/>
                </a:scrgbClr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rgbClr r="19462" g="10702" b="4231">
                  <a:alpha val="100000"/>
                </a:scrgbClr>
              </a:solidFill>
              <a:ln>
                <a:noFill/>
              </a:ln>
              <a:effectLst/>
            </c:spPr>
          </c:dPt>
          <c:dLbls>
            <c:dLbl>
              <c:idx val="0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不及格</c:v>
                </c:pt>
                <c:pt idx="1">
                  <c:v>及格</c:v>
                </c:pt>
                <c:pt idx="2">
                  <c:v>良好</c:v>
                </c:pt>
                <c:pt idx="3">
                  <c:v>优秀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8</c:v>
                </c:pt>
                <c:pt idx="2">
                  <c:v>17</c:v>
                </c:pt>
                <c:pt idx="3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1"/>
          <c:showLeaderLines val="1"/>
        </c:dLbls>
        <c:firstSliceAng val="0"/>
        <c:holeSize val="64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rgbClr r="10702" g="6848" b="4231">
                  <a:alpha val="100000"/>
                </a:scrgb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ef4f446-52f5-476f-80f9-8174ffbf7c8b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9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31.xml"/><Relationship Id="rId21" Type="http://schemas.openxmlformats.org/officeDocument/2006/relationships/tags" Target="../tags/tag30.xml"/><Relationship Id="rId20" Type="http://schemas.openxmlformats.org/officeDocument/2006/relationships/tags" Target="../tags/tag29.xml"/><Relationship Id="rId2" Type="http://schemas.openxmlformats.org/officeDocument/2006/relationships/tags" Target="../tags/tag11.xml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39.xml"/><Relationship Id="rId1" Type="http://schemas.openxmlformats.org/officeDocument/2006/relationships/tags" Target="../tags/tag3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8.jpeg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65.xml"/><Relationship Id="rId26" Type="http://schemas.openxmlformats.org/officeDocument/2006/relationships/tags" Target="../tags/tag64.xml"/><Relationship Id="rId25" Type="http://schemas.openxmlformats.org/officeDocument/2006/relationships/tags" Target="../tags/tag63.xml"/><Relationship Id="rId24" Type="http://schemas.openxmlformats.org/officeDocument/2006/relationships/tags" Target="../tags/tag62.xml"/><Relationship Id="rId23" Type="http://schemas.openxmlformats.org/officeDocument/2006/relationships/tags" Target="../tags/tag61.xml"/><Relationship Id="rId22" Type="http://schemas.openxmlformats.org/officeDocument/2006/relationships/tags" Target="../tags/tag60.xml"/><Relationship Id="rId21" Type="http://schemas.openxmlformats.org/officeDocument/2006/relationships/tags" Target="../tags/tag59.xml"/><Relationship Id="rId20" Type="http://schemas.openxmlformats.org/officeDocument/2006/relationships/tags" Target="../tags/tag58.xml"/><Relationship Id="rId2" Type="http://schemas.openxmlformats.org/officeDocument/2006/relationships/tags" Target="../tags/tag41.xml"/><Relationship Id="rId19" Type="http://schemas.openxmlformats.org/officeDocument/2006/relationships/tags" Target="../tags/tag57.xml"/><Relationship Id="rId18" Type="http://schemas.openxmlformats.org/officeDocument/2006/relationships/tags" Target="../tags/tag56.xml"/><Relationship Id="rId17" Type="http://schemas.openxmlformats.org/officeDocument/2006/relationships/tags" Target="../tags/tag55.xml"/><Relationship Id="rId16" Type="http://schemas.openxmlformats.org/officeDocument/2006/relationships/tags" Target="../tags/tag54.xml"/><Relationship Id="rId15" Type="http://schemas.openxmlformats.org/officeDocument/2006/relationships/tags" Target="../tags/tag53.xml"/><Relationship Id="rId14" Type="http://schemas.openxmlformats.org/officeDocument/2006/relationships/tags" Target="../tags/tag52.xml"/><Relationship Id="rId13" Type="http://schemas.openxmlformats.org/officeDocument/2006/relationships/tags" Target="../tags/tag51.xml"/><Relationship Id="rId12" Type="http://schemas.openxmlformats.org/officeDocument/2006/relationships/tags" Target="../tags/tag50.xml"/><Relationship Id="rId11" Type="http://schemas.openxmlformats.org/officeDocument/2006/relationships/tags" Target="../tags/tag49.xml"/><Relationship Id="rId10" Type="http://schemas.openxmlformats.org/officeDocument/2006/relationships/tags" Target="../tags/tag48.xml"/><Relationship Id="rId1" Type="http://schemas.openxmlformats.org/officeDocument/2006/relationships/tags" Target="../tags/tag4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73.xml"/><Relationship Id="rId1" Type="http://schemas.openxmlformats.org/officeDocument/2006/relationships/tags" Target="../tags/tag6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80.xml"/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image" Target="../media/image9.jpeg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91.xml"/><Relationship Id="rId20" Type="http://schemas.openxmlformats.org/officeDocument/2006/relationships/tags" Target="../tags/tag90.xml"/><Relationship Id="rId2" Type="http://schemas.openxmlformats.org/officeDocument/2006/relationships/tags" Target="../tags/tag75.xml"/><Relationship Id="rId19" Type="http://schemas.openxmlformats.org/officeDocument/2006/relationships/tags" Target="../tags/tag89.xml"/><Relationship Id="rId18" Type="http://schemas.openxmlformats.org/officeDocument/2006/relationships/tags" Target="../tags/tag88.xml"/><Relationship Id="rId17" Type="http://schemas.openxmlformats.org/officeDocument/2006/relationships/tags" Target="../tags/tag87.xml"/><Relationship Id="rId16" Type="http://schemas.openxmlformats.org/officeDocument/2006/relationships/tags" Target="../tags/tag86.xml"/><Relationship Id="rId15" Type="http://schemas.openxmlformats.org/officeDocument/2006/relationships/tags" Target="../tags/tag85.xml"/><Relationship Id="rId14" Type="http://schemas.openxmlformats.org/officeDocument/2006/relationships/tags" Target="../tags/tag84.xml"/><Relationship Id="rId13" Type="http://schemas.openxmlformats.org/officeDocument/2006/relationships/tags" Target="../tags/tag83.xml"/><Relationship Id="rId12" Type="http://schemas.openxmlformats.org/officeDocument/2006/relationships/tags" Target="../tags/tag82.xml"/><Relationship Id="rId11" Type="http://schemas.openxmlformats.org/officeDocument/2006/relationships/tags" Target="../tags/tag81.xml"/><Relationship Id="rId10" Type="http://schemas.openxmlformats.org/officeDocument/2006/relationships/image" Target="../media/image11.svg"/><Relationship Id="rId1" Type="http://schemas.openxmlformats.org/officeDocument/2006/relationships/tags" Target="../tags/tag7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00.xml"/><Relationship Id="rId8" Type="http://schemas.openxmlformats.org/officeDocument/2006/relationships/tags" Target="../tags/tag99.xml"/><Relationship Id="rId7" Type="http://schemas.openxmlformats.org/officeDocument/2006/relationships/tags" Target="../tags/tag98.x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4" Type="http://schemas.openxmlformats.org/officeDocument/2006/relationships/tags" Target="../tags/tag95.xml"/><Relationship Id="rId3" Type="http://schemas.openxmlformats.org/officeDocument/2006/relationships/tags" Target="../tags/tag94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116.xml"/><Relationship Id="rId24" Type="http://schemas.openxmlformats.org/officeDocument/2006/relationships/tags" Target="../tags/tag115.xml"/><Relationship Id="rId23" Type="http://schemas.openxmlformats.org/officeDocument/2006/relationships/tags" Target="../tags/tag114.xml"/><Relationship Id="rId22" Type="http://schemas.openxmlformats.org/officeDocument/2006/relationships/tags" Target="../tags/tag113.xml"/><Relationship Id="rId21" Type="http://schemas.openxmlformats.org/officeDocument/2006/relationships/tags" Target="../tags/tag112.xml"/><Relationship Id="rId20" Type="http://schemas.openxmlformats.org/officeDocument/2006/relationships/tags" Target="../tags/tag111.xml"/><Relationship Id="rId2" Type="http://schemas.openxmlformats.org/officeDocument/2006/relationships/tags" Target="../tags/tag93.xml"/><Relationship Id="rId19" Type="http://schemas.openxmlformats.org/officeDocument/2006/relationships/tags" Target="../tags/tag110.xml"/><Relationship Id="rId18" Type="http://schemas.openxmlformats.org/officeDocument/2006/relationships/tags" Target="../tags/tag109.xml"/><Relationship Id="rId17" Type="http://schemas.openxmlformats.org/officeDocument/2006/relationships/tags" Target="../tags/tag108.xml"/><Relationship Id="rId16" Type="http://schemas.openxmlformats.org/officeDocument/2006/relationships/tags" Target="../tags/tag107.xml"/><Relationship Id="rId15" Type="http://schemas.openxmlformats.org/officeDocument/2006/relationships/tags" Target="../tags/tag106.xml"/><Relationship Id="rId14" Type="http://schemas.openxmlformats.org/officeDocument/2006/relationships/tags" Target="../tags/tag105.xml"/><Relationship Id="rId13" Type="http://schemas.openxmlformats.org/officeDocument/2006/relationships/tags" Target="../tags/tag104.xml"/><Relationship Id="rId12" Type="http://schemas.openxmlformats.org/officeDocument/2006/relationships/tags" Target="../tags/tag103.xml"/><Relationship Id="rId11" Type="http://schemas.openxmlformats.org/officeDocument/2006/relationships/tags" Target="../tags/tag102.xml"/><Relationship Id="rId10" Type="http://schemas.openxmlformats.org/officeDocument/2006/relationships/tags" Target="../tags/tag101.xml"/><Relationship Id="rId1" Type="http://schemas.openxmlformats.org/officeDocument/2006/relationships/tags" Target="../tags/tag9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25.xml"/><Relationship Id="rId8" Type="http://schemas.openxmlformats.org/officeDocument/2006/relationships/tags" Target="../tags/tag124.xml"/><Relationship Id="rId7" Type="http://schemas.openxmlformats.org/officeDocument/2006/relationships/tags" Target="../tags/tag123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4" Type="http://schemas.openxmlformats.org/officeDocument/2006/relationships/tags" Target="../tags/tag120.xml"/><Relationship Id="rId3" Type="http://schemas.openxmlformats.org/officeDocument/2006/relationships/tags" Target="../tags/tag119.xml"/><Relationship Id="rId29" Type="http://schemas.openxmlformats.org/officeDocument/2006/relationships/slideLayout" Target="../slideLayouts/slideLayout7.xml"/><Relationship Id="rId28" Type="http://schemas.openxmlformats.org/officeDocument/2006/relationships/tags" Target="../tags/tag144.xml"/><Relationship Id="rId27" Type="http://schemas.openxmlformats.org/officeDocument/2006/relationships/tags" Target="../tags/tag143.xml"/><Relationship Id="rId26" Type="http://schemas.openxmlformats.org/officeDocument/2006/relationships/tags" Target="../tags/tag142.xml"/><Relationship Id="rId25" Type="http://schemas.openxmlformats.org/officeDocument/2006/relationships/tags" Target="../tags/tag141.xml"/><Relationship Id="rId24" Type="http://schemas.openxmlformats.org/officeDocument/2006/relationships/tags" Target="../tags/tag140.xml"/><Relationship Id="rId23" Type="http://schemas.openxmlformats.org/officeDocument/2006/relationships/tags" Target="../tags/tag139.xml"/><Relationship Id="rId22" Type="http://schemas.openxmlformats.org/officeDocument/2006/relationships/tags" Target="../tags/tag138.xml"/><Relationship Id="rId21" Type="http://schemas.openxmlformats.org/officeDocument/2006/relationships/tags" Target="../tags/tag137.xml"/><Relationship Id="rId20" Type="http://schemas.openxmlformats.org/officeDocument/2006/relationships/tags" Target="../tags/tag136.xml"/><Relationship Id="rId2" Type="http://schemas.openxmlformats.org/officeDocument/2006/relationships/tags" Target="../tags/tag118.xml"/><Relationship Id="rId19" Type="http://schemas.openxmlformats.org/officeDocument/2006/relationships/tags" Target="../tags/tag135.xml"/><Relationship Id="rId18" Type="http://schemas.openxmlformats.org/officeDocument/2006/relationships/tags" Target="../tags/tag134.xml"/><Relationship Id="rId17" Type="http://schemas.openxmlformats.org/officeDocument/2006/relationships/tags" Target="../tags/tag133.xml"/><Relationship Id="rId16" Type="http://schemas.openxmlformats.org/officeDocument/2006/relationships/tags" Target="../tags/tag132.xml"/><Relationship Id="rId15" Type="http://schemas.openxmlformats.org/officeDocument/2006/relationships/tags" Target="../tags/tag131.xml"/><Relationship Id="rId14" Type="http://schemas.openxmlformats.org/officeDocument/2006/relationships/tags" Target="../tags/tag130.xml"/><Relationship Id="rId13" Type="http://schemas.openxmlformats.org/officeDocument/2006/relationships/tags" Target="../tags/tag129.xml"/><Relationship Id="rId12" Type="http://schemas.openxmlformats.org/officeDocument/2006/relationships/tags" Target="../tags/tag128.xml"/><Relationship Id="rId11" Type="http://schemas.openxmlformats.org/officeDocument/2006/relationships/tags" Target="../tags/tag127.xml"/><Relationship Id="rId10" Type="http://schemas.openxmlformats.org/officeDocument/2006/relationships/tags" Target="../tags/tag126.xml"/><Relationship Id="rId1" Type="http://schemas.openxmlformats.org/officeDocument/2006/relationships/tags" Target="../tags/tag11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51.xml"/><Relationship Id="rId8" Type="http://schemas.openxmlformats.org/officeDocument/2006/relationships/tags" Target="../tags/tag150.xml"/><Relationship Id="rId7" Type="http://schemas.openxmlformats.org/officeDocument/2006/relationships/image" Target="../media/image13.svg"/><Relationship Id="rId6" Type="http://schemas.openxmlformats.org/officeDocument/2006/relationships/image" Target="../media/image12.png"/><Relationship Id="rId5" Type="http://schemas.openxmlformats.org/officeDocument/2006/relationships/tags" Target="../tags/tag149.xml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177.xml"/><Relationship Id="rId40" Type="http://schemas.openxmlformats.org/officeDocument/2006/relationships/tags" Target="../tags/tag176.xml"/><Relationship Id="rId4" Type="http://schemas.openxmlformats.org/officeDocument/2006/relationships/tags" Target="../tags/tag148.xml"/><Relationship Id="rId39" Type="http://schemas.openxmlformats.org/officeDocument/2006/relationships/tags" Target="../tags/tag175.xml"/><Relationship Id="rId38" Type="http://schemas.openxmlformats.org/officeDocument/2006/relationships/tags" Target="../tags/tag174.xml"/><Relationship Id="rId37" Type="http://schemas.openxmlformats.org/officeDocument/2006/relationships/image" Target="../media/image19.svg"/><Relationship Id="rId36" Type="http://schemas.openxmlformats.org/officeDocument/2006/relationships/image" Target="../media/image18.png"/><Relationship Id="rId35" Type="http://schemas.openxmlformats.org/officeDocument/2006/relationships/tags" Target="../tags/tag173.xml"/><Relationship Id="rId34" Type="http://schemas.openxmlformats.org/officeDocument/2006/relationships/tags" Target="../tags/tag172.xml"/><Relationship Id="rId33" Type="http://schemas.openxmlformats.org/officeDocument/2006/relationships/tags" Target="../tags/tag171.xml"/><Relationship Id="rId32" Type="http://schemas.openxmlformats.org/officeDocument/2006/relationships/tags" Target="../tags/tag170.xml"/><Relationship Id="rId31" Type="http://schemas.openxmlformats.org/officeDocument/2006/relationships/tags" Target="../tags/tag169.xml"/><Relationship Id="rId30" Type="http://schemas.openxmlformats.org/officeDocument/2006/relationships/image" Target="../media/image17.svg"/><Relationship Id="rId3" Type="http://schemas.openxmlformats.org/officeDocument/2006/relationships/tags" Target="../tags/tag147.xml"/><Relationship Id="rId29" Type="http://schemas.openxmlformats.org/officeDocument/2006/relationships/image" Target="../media/image16.png"/><Relationship Id="rId28" Type="http://schemas.openxmlformats.org/officeDocument/2006/relationships/tags" Target="../tags/tag168.xml"/><Relationship Id="rId27" Type="http://schemas.openxmlformats.org/officeDocument/2006/relationships/tags" Target="../tags/tag167.xml"/><Relationship Id="rId26" Type="http://schemas.openxmlformats.org/officeDocument/2006/relationships/tags" Target="../tags/tag166.xml"/><Relationship Id="rId25" Type="http://schemas.openxmlformats.org/officeDocument/2006/relationships/tags" Target="../tags/tag165.xml"/><Relationship Id="rId24" Type="http://schemas.openxmlformats.org/officeDocument/2006/relationships/tags" Target="../tags/tag164.xml"/><Relationship Id="rId23" Type="http://schemas.openxmlformats.org/officeDocument/2006/relationships/image" Target="../media/image15.svg"/><Relationship Id="rId22" Type="http://schemas.openxmlformats.org/officeDocument/2006/relationships/image" Target="../media/image14.png"/><Relationship Id="rId21" Type="http://schemas.openxmlformats.org/officeDocument/2006/relationships/tags" Target="../tags/tag163.xml"/><Relationship Id="rId20" Type="http://schemas.openxmlformats.org/officeDocument/2006/relationships/tags" Target="../tags/tag162.xml"/><Relationship Id="rId2" Type="http://schemas.openxmlformats.org/officeDocument/2006/relationships/tags" Target="../tags/tag146.xml"/><Relationship Id="rId19" Type="http://schemas.openxmlformats.org/officeDocument/2006/relationships/tags" Target="../tags/tag161.xml"/><Relationship Id="rId18" Type="http://schemas.openxmlformats.org/officeDocument/2006/relationships/tags" Target="../tags/tag160.xml"/><Relationship Id="rId17" Type="http://schemas.openxmlformats.org/officeDocument/2006/relationships/tags" Target="../tags/tag159.xml"/><Relationship Id="rId16" Type="http://schemas.openxmlformats.org/officeDocument/2006/relationships/tags" Target="../tags/tag158.xml"/><Relationship Id="rId15" Type="http://schemas.openxmlformats.org/officeDocument/2006/relationships/tags" Target="../tags/tag157.xml"/><Relationship Id="rId14" Type="http://schemas.openxmlformats.org/officeDocument/2006/relationships/tags" Target="../tags/tag156.xml"/><Relationship Id="rId13" Type="http://schemas.openxmlformats.org/officeDocument/2006/relationships/tags" Target="../tags/tag155.xml"/><Relationship Id="rId12" Type="http://schemas.openxmlformats.org/officeDocument/2006/relationships/tags" Target="../tags/tag154.xml"/><Relationship Id="rId11" Type="http://schemas.openxmlformats.org/officeDocument/2006/relationships/tags" Target="../tags/tag153.xml"/><Relationship Id="rId10" Type="http://schemas.openxmlformats.org/officeDocument/2006/relationships/tags" Target="../tags/tag152.xml"/><Relationship Id="rId1" Type="http://schemas.openxmlformats.org/officeDocument/2006/relationships/tags" Target="../tags/tag14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184.xml"/><Relationship Id="rId6" Type="http://schemas.openxmlformats.org/officeDocument/2006/relationships/tags" Target="../tags/tag183.xml"/><Relationship Id="rId5" Type="http://schemas.openxmlformats.org/officeDocument/2006/relationships/tags" Target="../tags/tag182.xml"/><Relationship Id="rId4" Type="http://schemas.openxmlformats.org/officeDocument/2006/relationships/tags" Target="../tags/tag181.xml"/><Relationship Id="rId3" Type="http://schemas.openxmlformats.org/officeDocument/2006/relationships/tags" Target="../tags/tag180.xml"/><Relationship Id="rId2" Type="http://schemas.openxmlformats.org/officeDocument/2006/relationships/tags" Target="../tags/tag179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185.xml"/><Relationship Id="rId1" Type="http://schemas.openxmlformats.org/officeDocument/2006/relationships/tags" Target="../tags/tag178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svg"/><Relationship Id="rId8" Type="http://schemas.openxmlformats.org/officeDocument/2006/relationships/image" Target="../media/image21.png"/><Relationship Id="rId7" Type="http://schemas.openxmlformats.org/officeDocument/2006/relationships/tags" Target="../tags/tag191.xml"/><Relationship Id="rId6" Type="http://schemas.openxmlformats.org/officeDocument/2006/relationships/tags" Target="../tags/tag190.xml"/><Relationship Id="rId5" Type="http://schemas.openxmlformats.org/officeDocument/2006/relationships/tags" Target="../tags/tag189.xml"/><Relationship Id="rId4" Type="http://schemas.openxmlformats.org/officeDocument/2006/relationships/tags" Target="../tags/tag188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213.xml"/><Relationship Id="rId32" Type="http://schemas.openxmlformats.org/officeDocument/2006/relationships/tags" Target="../tags/tag212.xml"/><Relationship Id="rId31" Type="http://schemas.openxmlformats.org/officeDocument/2006/relationships/image" Target="../media/image24.svg"/><Relationship Id="rId30" Type="http://schemas.openxmlformats.org/officeDocument/2006/relationships/image" Target="../media/image23.png"/><Relationship Id="rId3" Type="http://schemas.openxmlformats.org/officeDocument/2006/relationships/image" Target="../media/image20.jpeg"/><Relationship Id="rId29" Type="http://schemas.openxmlformats.org/officeDocument/2006/relationships/tags" Target="../tags/tag211.xml"/><Relationship Id="rId28" Type="http://schemas.openxmlformats.org/officeDocument/2006/relationships/tags" Target="../tags/tag210.xml"/><Relationship Id="rId27" Type="http://schemas.openxmlformats.org/officeDocument/2006/relationships/tags" Target="../tags/tag209.xml"/><Relationship Id="rId26" Type="http://schemas.openxmlformats.org/officeDocument/2006/relationships/tags" Target="../tags/tag208.xml"/><Relationship Id="rId25" Type="http://schemas.openxmlformats.org/officeDocument/2006/relationships/tags" Target="../tags/tag207.xml"/><Relationship Id="rId24" Type="http://schemas.openxmlformats.org/officeDocument/2006/relationships/tags" Target="../tags/tag206.xml"/><Relationship Id="rId23" Type="http://schemas.openxmlformats.org/officeDocument/2006/relationships/tags" Target="../tags/tag205.xml"/><Relationship Id="rId22" Type="http://schemas.openxmlformats.org/officeDocument/2006/relationships/tags" Target="../tags/tag204.xml"/><Relationship Id="rId21" Type="http://schemas.openxmlformats.org/officeDocument/2006/relationships/tags" Target="../tags/tag203.xml"/><Relationship Id="rId20" Type="http://schemas.openxmlformats.org/officeDocument/2006/relationships/tags" Target="../tags/tag202.xml"/><Relationship Id="rId2" Type="http://schemas.openxmlformats.org/officeDocument/2006/relationships/tags" Target="../tags/tag187.xml"/><Relationship Id="rId19" Type="http://schemas.openxmlformats.org/officeDocument/2006/relationships/tags" Target="../tags/tag201.xml"/><Relationship Id="rId18" Type="http://schemas.openxmlformats.org/officeDocument/2006/relationships/tags" Target="../tags/tag200.xml"/><Relationship Id="rId17" Type="http://schemas.openxmlformats.org/officeDocument/2006/relationships/tags" Target="../tags/tag199.xml"/><Relationship Id="rId16" Type="http://schemas.openxmlformats.org/officeDocument/2006/relationships/tags" Target="../tags/tag198.xml"/><Relationship Id="rId15" Type="http://schemas.openxmlformats.org/officeDocument/2006/relationships/tags" Target="../tags/tag197.xml"/><Relationship Id="rId14" Type="http://schemas.openxmlformats.org/officeDocument/2006/relationships/tags" Target="../tags/tag196.xml"/><Relationship Id="rId13" Type="http://schemas.openxmlformats.org/officeDocument/2006/relationships/tags" Target="../tags/tag195.xml"/><Relationship Id="rId12" Type="http://schemas.openxmlformats.org/officeDocument/2006/relationships/tags" Target="../tags/tag194.xml"/><Relationship Id="rId11" Type="http://schemas.openxmlformats.org/officeDocument/2006/relationships/tags" Target="../tags/tag193.xml"/><Relationship Id="rId10" Type="http://schemas.openxmlformats.org/officeDocument/2006/relationships/tags" Target="../tags/tag192.xml"/><Relationship Id="rId1" Type="http://schemas.openxmlformats.org/officeDocument/2006/relationships/tags" Target="../tags/tag18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svg"/><Relationship Id="rId8" Type="http://schemas.openxmlformats.org/officeDocument/2006/relationships/image" Target="../media/image14.png"/><Relationship Id="rId7" Type="http://schemas.openxmlformats.org/officeDocument/2006/relationships/tags" Target="../tags/tag220.xml"/><Relationship Id="rId6" Type="http://schemas.openxmlformats.org/officeDocument/2006/relationships/tags" Target="../tags/tag219.xml"/><Relationship Id="rId5" Type="http://schemas.openxmlformats.org/officeDocument/2006/relationships/tags" Target="../tags/tag218.xml"/><Relationship Id="rId4" Type="http://schemas.openxmlformats.org/officeDocument/2006/relationships/tags" Target="../tags/tag217.xml"/><Relationship Id="rId36" Type="http://schemas.openxmlformats.org/officeDocument/2006/relationships/slideLayout" Target="../slideLayouts/slideLayout7.xml"/><Relationship Id="rId35" Type="http://schemas.openxmlformats.org/officeDocument/2006/relationships/tags" Target="../tags/tag240.xml"/><Relationship Id="rId34" Type="http://schemas.openxmlformats.org/officeDocument/2006/relationships/tags" Target="../tags/tag239.xml"/><Relationship Id="rId33" Type="http://schemas.openxmlformats.org/officeDocument/2006/relationships/tags" Target="../tags/tag238.xml"/><Relationship Id="rId32" Type="http://schemas.openxmlformats.org/officeDocument/2006/relationships/tags" Target="../tags/tag237.xml"/><Relationship Id="rId31" Type="http://schemas.openxmlformats.org/officeDocument/2006/relationships/image" Target="../media/image30.svg"/><Relationship Id="rId30" Type="http://schemas.openxmlformats.org/officeDocument/2006/relationships/image" Target="../media/image29.png"/><Relationship Id="rId3" Type="http://schemas.openxmlformats.org/officeDocument/2006/relationships/tags" Target="../tags/tag216.xml"/><Relationship Id="rId29" Type="http://schemas.openxmlformats.org/officeDocument/2006/relationships/tags" Target="../tags/tag236.xml"/><Relationship Id="rId28" Type="http://schemas.openxmlformats.org/officeDocument/2006/relationships/tags" Target="../tags/tag235.xml"/><Relationship Id="rId27" Type="http://schemas.openxmlformats.org/officeDocument/2006/relationships/tags" Target="../tags/tag234.xml"/><Relationship Id="rId26" Type="http://schemas.openxmlformats.org/officeDocument/2006/relationships/tags" Target="../tags/tag233.xml"/><Relationship Id="rId25" Type="http://schemas.openxmlformats.org/officeDocument/2006/relationships/image" Target="../media/image28.svg"/><Relationship Id="rId24" Type="http://schemas.openxmlformats.org/officeDocument/2006/relationships/image" Target="../media/image27.png"/><Relationship Id="rId23" Type="http://schemas.openxmlformats.org/officeDocument/2006/relationships/tags" Target="../tags/tag232.xml"/><Relationship Id="rId22" Type="http://schemas.openxmlformats.org/officeDocument/2006/relationships/tags" Target="../tags/tag231.xml"/><Relationship Id="rId21" Type="http://schemas.openxmlformats.org/officeDocument/2006/relationships/tags" Target="../tags/tag230.xml"/><Relationship Id="rId20" Type="http://schemas.openxmlformats.org/officeDocument/2006/relationships/tags" Target="../tags/tag229.xml"/><Relationship Id="rId2" Type="http://schemas.openxmlformats.org/officeDocument/2006/relationships/tags" Target="../tags/tag215.xml"/><Relationship Id="rId19" Type="http://schemas.openxmlformats.org/officeDocument/2006/relationships/tags" Target="../tags/tag228.xml"/><Relationship Id="rId18" Type="http://schemas.openxmlformats.org/officeDocument/2006/relationships/tags" Target="../tags/tag227.xml"/><Relationship Id="rId17" Type="http://schemas.openxmlformats.org/officeDocument/2006/relationships/tags" Target="../tags/tag226.xml"/><Relationship Id="rId16" Type="http://schemas.openxmlformats.org/officeDocument/2006/relationships/tags" Target="../tags/tag225.xml"/><Relationship Id="rId15" Type="http://schemas.openxmlformats.org/officeDocument/2006/relationships/image" Target="../media/image26.svg"/><Relationship Id="rId14" Type="http://schemas.openxmlformats.org/officeDocument/2006/relationships/image" Target="../media/image25.png"/><Relationship Id="rId13" Type="http://schemas.openxmlformats.org/officeDocument/2006/relationships/tags" Target="../tags/tag224.xml"/><Relationship Id="rId12" Type="http://schemas.openxmlformats.org/officeDocument/2006/relationships/tags" Target="../tags/tag223.xml"/><Relationship Id="rId11" Type="http://schemas.openxmlformats.org/officeDocument/2006/relationships/tags" Target="../tags/tag222.xml"/><Relationship Id="rId10" Type="http://schemas.openxmlformats.org/officeDocument/2006/relationships/tags" Target="../tags/tag221.xml"/><Relationship Id="rId1" Type="http://schemas.openxmlformats.org/officeDocument/2006/relationships/tags" Target="../tags/tag214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49.xml"/><Relationship Id="rId8" Type="http://schemas.openxmlformats.org/officeDocument/2006/relationships/tags" Target="../tags/tag248.xml"/><Relationship Id="rId7" Type="http://schemas.openxmlformats.org/officeDocument/2006/relationships/tags" Target="../tags/tag247.xml"/><Relationship Id="rId6" Type="http://schemas.openxmlformats.org/officeDocument/2006/relationships/tags" Target="../tags/tag246.xml"/><Relationship Id="rId5" Type="http://schemas.openxmlformats.org/officeDocument/2006/relationships/tags" Target="../tags/tag245.xml"/><Relationship Id="rId4" Type="http://schemas.openxmlformats.org/officeDocument/2006/relationships/tags" Target="../tags/tag244.xml"/><Relationship Id="rId3" Type="http://schemas.openxmlformats.org/officeDocument/2006/relationships/tags" Target="../tags/tag243.xml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263.xml"/><Relationship Id="rId22" Type="http://schemas.openxmlformats.org/officeDocument/2006/relationships/tags" Target="../tags/tag262.xml"/><Relationship Id="rId21" Type="http://schemas.openxmlformats.org/officeDocument/2006/relationships/tags" Target="../tags/tag261.xml"/><Relationship Id="rId20" Type="http://schemas.openxmlformats.org/officeDocument/2006/relationships/tags" Target="../tags/tag260.xml"/><Relationship Id="rId2" Type="http://schemas.openxmlformats.org/officeDocument/2006/relationships/tags" Target="../tags/tag242.xml"/><Relationship Id="rId19" Type="http://schemas.openxmlformats.org/officeDocument/2006/relationships/tags" Target="../tags/tag259.xml"/><Relationship Id="rId18" Type="http://schemas.openxmlformats.org/officeDocument/2006/relationships/tags" Target="../tags/tag258.xml"/><Relationship Id="rId17" Type="http://schemas.openxmlformats.org/officeDocument/2006/relationships/tags" Target="../tags/tag257.xml"/><Relationship Id="rId16" Type="http://schemas.openxmlformats.org/officeDocument/2006/relationships/tags" Target="../tags/tag256.xml"/><Relationship Id="rId15" Type="http://schemas.openxmlformats.org/officeDocument/2006/relationships/tags" Target="../tags/tag255.xml"/><Relationship Id="rId14" Type="http://schemas.openxmlformats.org/officeDocument/2006/relationships/tags" Target="../tags/tag254.xml"/><Relationship Id="rId13" Type="http://schemas.openxmlformats.org/officeDocument/2006/relationships/tags" Target="../tags/tag253.xml"/><Relationship Id="rId12" Type="http://schemas.openxmlformats.org/officeDocument/2006/relationships/tags" Target="../tags/tag252.xml"/><Relationship Id="rId11" Type="http://schemas.openxmlformats.org/officeDocument/2006/relationships/tags" Target="../tags/tag251.xml"/><Relationship Id="rId10" Type="http://schemas.openxmlformats.org/officeDocument/2006/relationships/tags" Target="../tags/tag250.xml"/><Relationship Id="rId1" Type="http://schemas.openxmlformats.org/officeDocument/2006/relationships/tags" Target="../tags/tag24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270.xml"/><Relationship Id="rId6" Type="http://schemas.openxmlformats.org/officeDocument/2006/relationships/tags" Target="../tags/tag269.xml"/><Relationship Id="rId5" Type="http://schemas.openxmlformats.org/officeDocument/2006/relationships/tags" Target="../tags/tag268.xml"/><Relationship Id="rId4" Type="http://schemas.openxmlformats.org/officeDocument/2006/relationships/tags" Target="../tags/tag267.xml"/><Relationship Id="rId3" Type="http://schemas.openxmlformats.org/officeDocument/2006/relationships/tags" Target="../tags/tag266.xml"/><Relationship Id="rId2" Type="http://schemas.openxmlformats.org/officeDocument/2006/relationships/tags" Target="../tags/tag265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271.xml"/><Relationship Id="rId1" Type="http://schemas.openxmlformats.org/officeDocument/2006/relationships/tags" Target="../tags/tag264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0" Type="http://schemas.openxmlformats.org/officeDocument/2006/relationships/slideLayout" Target="../slideLayouts/slideLayout7.xml"/><Relationship Id="rId2" Type="http://schemas.openxmlformats.org/officeDocument/2006/relationships/tags" Target="../tags/tag272.xml"/><Relationship Id="rId19" Type="http://schemas.openxmlformats.org/officeDocument/2006/relationships/tags" Target="../tags/tag289.xml"/><Relationship Id="rId18" Type="http://schemas.openxmlformats.org/officeDocument/2006/relationships/tags" Target="../tags/tag288.xml"/><Relationship Id="rId17" Type="http://schemas.openxmlformats.org/officeDocument/2006/relationships/tags" Target="../tags/tag287.xml"/><Relationship Id="rId16" Type="http://schemas.openxmlformats.org/officeDocument/2006/relationships/tags" Target="../tags/tag286.xml"/><Relationship Id="rId15" Type="http://schemas.openxmlformats.org/officeDocument/2006/relationships/tags" Target="../tags/tag285.xml"/><Relationship Id="rId14" Type="http://schemas.openxmlformats.org/officeDocument/2006/relationships/tags" Target="../tags/tag284.xml"/><Relationship Id="rId13" Type="http://schemas.openxmlformats.org/officeDocument/2006/relationships/tags" Target="../tags/tag283.xml"/><Relationship Id="rId12" Type="http://schemas.openxmlformats.org/officeDocument/2006/relationships/tags" Target="../tags/tag282.xml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svg"/><Relationship Id="rId8" Type="http://schemas.openxmlformats.org/officeDocument/2006/relationships/image" Target="../media/image31.png"/><Relationship Id="rId7" Type="http://schemas.openxmlformats.org/officeDocument/2006/relationships/tags" Target="../tags/tag296.xml"/><Relationship Id="rId64" Type="http://schemas.openxmlformats.org/officeDocument/2006/relationships/slideLayout" Target="../slideLayouts/slideLayout7.xml"/><Relationship Id="rId63" Type="http://schemas.openxmlformats.org/officeDocument/2006/relationships/tags" Target="../tags/tag338.xml"/><Relationship Id="rId62" Type="http://schemas.openxmlformats.org/officeDocument/2006/relationships/tags" Target="../tags/tag337.xml"/><Relationship Id="rId61" Type="http://schemas.openxmlformats.org/officeDocument/2006/relationships/tags" Target="../tags/tag336.xml"/><Relationship Id="rId60" Type="http://schemas.openxmlformats.org/officeDocument/2006/relationships/tags" Target="../tags/tag335.xml"/><Relationship Id="rId6" Type="http://schemas.openxmlformats.org/officeDocument/2006/relationships/tags" Target="../tags/tag295.xml"/><Relationship Id="rId59" Type="http://schemas.openxmlformats.org/officeDocument/2006/relationships/tags" Target="../tags/tag334.xml"/><Relationship Id="rId58" Type="http://schemas.openxmlformats.org/officeDocument/2006/relationships/tags" Target="../tags/tag333.xml"/><Relationship Id="rId57" Type="http://schemas.openxmlformats.org/officeDocument/2006/relationships/tags" Target="../tags/tag332.xml"/><Relationship Id="rId56" Type="http://schemas.openxmlformats.org/officeDocument/2006/relationships/tags" Target="../tags/tag331.xml"/><Relationship Id="rId55" Type="http://schemas.openxmlformats.org/officeDocument/2006/relationships/tags" Target="../tags/tag330.xml"/><Relationship Id="rId54" Type="http://schemas.openxmlformats.org/officeDocument/2006/relationships/tags" Target="../tags/tag329.xml"/><Relationship Id="rId53" Type="http://schemas.openxmlformats.org/officeDocument/2006/relationships/tags" Target="../tags/tag328.xml"/><Relationship Id="rId52" Type="http://schemas.openxmlformats.org/officeDocument/2006/relationships/tags" Target="../tags/tag327.xml"/><Relationship Id="rId51" Type="http://schemas.openxmlformats.org/officeDocument/2006/relationships/tags" Target="../tags/tag326.xml"/><Relationship Id="rId50" Type="http://schemas.openxmlformats.org/officeDocument/2006/relationships/tags" Target="../tags/tag325.xml"/><Relationship Id="rId5" Type="http://schemas.openxmlformats.org/officeDocument/2006/relationships/tags" Target="../tags/tag294.xml"/><Relationship Id="rId49" Type="http://schemas.openxmlformats.org/officeDocument/2006/relationships/image" Target="../media/image42.svg"/><Relationship Id="rId48" Type="http://schemas.openxmlformats.org/officeDocument/2006/relationships/image" Target="../media/image41.png"/><Relationship Id="rId47" Type="http://schemas.openxmlformats.org/officeDocument/2006/relationships/tags" Target="../tags/tag324.xml"/><Relationship Id="rId46" Type="http://schemas.openxmlformats.org/officeDocument/2006/relationships/tags" Target="../tags/tag323.xml"/><Relationship Id="rId45" Type="http://schemas.openxmlformats.org/officeDocument/2006/relationships/tags" Target="../tags/tag322.xml"/><Relationship Id="rId44" Type="http://schemas.openxmlformats.org/officeDocument/2006/relationships/tags" Target="../tags/tag321.xml"/><Relationship Id="rId43" Type="http://schemas.openxmlformats.org/officeDocument/2006/relationships/image" Target="../media/image40.svg"/><Relationship Id="rId42" Type="http://schemas.openxmlformats.org/officeDocument/2006/relationships/image" Target="../media/image39.png"/><Relationship Id="rId41" Type="http://schemas.openxmlformats.org/officeDocument/2006/relationships/tags" Target="../tags/tag320.xml"/><Relationship Id="rId40" Type="http://schemas.openxmlformats.org/officeDocument/2006/relationships/tags" Target="../tags/tag319.xml"/><Relationship Id="rId4" Type="http://schemas.openxmlformats.org/officeDocument/2006/relationships/tags" Target="../tags/tag293.xml"/><Relationship Id="rId39" Type="http://schemas.openxmlformats.org/officeDocument/2006/relationships/tags" Target="../tags/tag318.xml"/><Relationship Id="rId38" Type="http://schemas.openxmlformats.org/officeDocument/2006/relationships/tags" Target="../tags/tag317.xml"/><Relationship Id="rId37" Type="http://schemas.openxmlformats.org/officeDocument/2006/relationships/tags" Target="../tags/tag316.xml"/><Relationship Id="rId36" Type="http://schemas.openxmlformats.org/officeDocument/2006/relationships/tags" Target="../tags/tag315.xml"/><Relationship Id="rId35" Type="http://schemas.openxmlformats.org/officeDocument/2006/relationships/image" Target="../media/image38.svg"/><Relationship Id="rId34" Type="http://schemas.openxmlformats.org/officeDocument/2006/relationships/image" Target="../media/image37.png"/><Relationship Id="rId33" Type="http://schemas.openxmlformats.org/officeDocument/2006/relationships/tags" Target="../tags/tag314.xml"/><Relationship Id="rId32" Type="http://schemas.openxmlformats.org/officeDocument/2006/relationships/tags" Target="../tags/tag313.xml"/><Relationship Id="rId31" Type="http://schemas.openxmlformats.org/officeDocument/2006/relationships/tags" Target="../tags/tag312.xml"/><Relationship Id="rId30" Type="http://schemas.openxmlformats.org/officeDocument/2006/relationships/tags" Target="../tags/tag311.xml"/><Relationship Id="rId3" Type="http://schemas.openxmlformats.org/officeDocument/2006/relationships/tags" Target="../tags/tag292.xml"/><Relationship Id="rId29" Type="http://schemas.openxmlformats.org/officeDocument/2006/relationships/tags" Target="../tags/tag310.xml"/><Relationship Id="rId28" Type="http://schemas.openxmlformats.org/officeDocument/2006/relationships/image" Target="../media/image36.svg"/><Relationship Id="rId27" Type="http://schemas.openxmlformats.org/officeDocument/2006/relationships/image" Target="../media/image35.png"/><Relationship Id="rId26" Type="http://schemas.openxmlformats.org/officeDocument/2006/relationships/tags" Target="../tags/tag309.xml"/><Relationship Id="rId25" Type="http://schemas.openxmlformats.org/officeDocument/2006/relationships/tags" Target="../tags/tag308.xml"/><Relationship Id="rId24" Type="http://schemas.openxmlformats.org/officeDocument/2006/relationships/tags" Target="../tags/tag307.xml"/><Relationship Id="rId23" Type="http://schemas.openxmlformats.org/officeDocument/2006/relationships/tags" Target="../tags/tag306.xml"/><Relationship Id="rId22" Type="http://schemas.openxmlformats.org/officeDocument/2006/relationships/tags" Target="../tags/tag305.xml"/><Relationship Id="rId21" Type="http://schemas.openxmlformats.org/officeDocument/2006/relationships/image" Target="../media/image15.svg"/><Relationship Id="rId20" Type="http://schemas.openxmlformats.org/officeDocument/2006/relationships/image" Target="../media/image14.png"/><Relationship Id="rId2" Type="http://schemas.openxmlformats.org/officeDocument/2006/relationships/tags" Target="../tags/tag291.xml"/><Relationship Id="rId19" Type="http://schemas.openxmlformats.org/officeDocument/2006/relationships/tags" Target="../tags/tag304.xml"/><Relationship Id="rId18" Type="http://schemas.openxmlformats.org/officeDocument/2006/relationships/tags" Target="../tags/tag303.xml"/><Relationship Id="rId17" Type="http://schemas.openxmlformats.org/officeDocument/2006/relationships/tags" Target="../tags/tag302.xml"/><Relationship Id="rId16" Type="http://schemas.openxmlformats.org/officeDocument/2006/relationships/tags" Target="../tags/tag301.xml"/><Relationship Id="rId15" Type="http://schemas.openxmlformats.org/officeDocument/2006/relationships/image" Target="../media/image34.svg"/><Relationship Id="rId14" Type="http://schemas.openxmlformats.org/officeDocument/2006/relationships/image" Target="../media/image33.png"/><Relationship Id="rId13" Type="http://schemas.openxmlformats.org/officeDocument/2006/relationships/tags" Target="../tags/tag300.xml"/><Relationship Id="rId12" Type="http://schemas.openxmlformats.org/officeDocument/2006/relationships/tags" Target="../tags/tag299.xml"/><Relationship Id="rId11" Type="http://schemas.openxmlformats.org/officeDocument/2006/relationships/tags" Target="../tags/tag298.xml"/><Relationship Id="rId10" Type="http://schemas.openxmlformats.org/officeDocument/2006/relationships/tags" Target="../tags/tag297.xml"/><Relationship Id="rId1" Type="http://schemas.openxmlformats.org/officeDocument/2006/relationships/tags" Target="../tags/tag290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345.xml"/><Relationship Id="rId6" Type="http://schemas.openxmlformats.org/officeDocument/2006/relationships/tags" Target="../tags/tag344.xml"/><Relationship Id="rId5" Type="http://schemas.openxmlformats.org/officeDocument/2006/relationships/tags" Target="../tags/tag343.xml"/><Relationship Id="rId4" Type="http://schemas.openxmlformats.org/officeDocument/2006/relationships/tags" Target="../tags/tag342.xml"/><Relationship Id="rId3" Type="http://schemas.openxmlformats.org/officeDocument/2006/relationships/tags" Target="../tags/tag341.xml"/><Relationship Id="rId2" Type="http://schemas.openxmlformats.org/officeDocument/2006/relationships/tags" Target="../tags/tag340.xml"/><Relationship Id="rId11" Type="http://schemas.openxmlformats.org/officeDocument/2006/relationships/slideLayout" Target="../slideLayouts/slideLayout12.xml"/><Relationship Id="rId10" Type="http://schemas.openxmlformats.org/officeDocument/2006/relationships/tags" Target="../tags/tag346.xml"/><Relationship Id="rId1" Type="http://schemas.openxmlformats.org/officeDocument/2006/relationships/tags" Target="../tags/tag3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1980248"/>
            <a:ext cx="4486723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 spc="288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数据的分析</a:t>
            </a:r>
            <a:r>
              <a:rPr sz="4800" b="1" spc="288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</a:rPr>
              <a:t>：</a:t>
            </a:r>
            <a:endParaRPr sz="4800" b="1" spc="288">
              <a:solidFill>
                <a:srgbClr val="2C1E12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2742248"/>
            <a:ext cx="6425212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 spc="288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</a:rPr>
              <a:t>当数学遇见传统文化</a:t>
            </a:r>
            <a:endParaRPr sz="4800" b="1" spc="288">
              <a:solidFill>
                <a:srgbClr val="2C1E12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666750" y="4267200"/>
            <a:ext cx="6038850" cy="9525"/>
          </a:xfrm>
          <a:prstGeom prst="rect">
            <a:avLst/>
          </a:prstGeom>
          <a:solidFill>
            <a:srgbClr val="D4C4B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66750" y="3757613"/>
            <a:ext cx="446156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从结绳记事到大数据时代，探寻数据背后的智慧</a:t>
            </a:r>
            <a:endParaRPr sz="1500" spc="3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666750" y="4633179"/>
            <a:ext cx="159268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spc="27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日期</a:t>
            </a:r>
            <a:r>
              <a:rPr sz="465"/>
              <a:t> </a:t>
            </a:r>
            <a:r>
              <a:rPr lang="en-US" sz="1350" spc="27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2026</a:t>
            </a:r>
            <a:r>
              <a:rPr lang="zh-CN" altLang="en-US" sz="1350" spc="27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年</a:t>
            </a:r>
            <a:r>
              <a:rPr lang="en-US" altLang="zh-CN" sz="1350" spc="27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07</a:t>
            </a:r>
            <a:r>
              <a:rPr lang="zh-CN" altLang="en-US" sz="1350" spc="27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月</a:t>
            </a:r>
            <a:endParaRPr lang="zh-CN" altLang="en-US" sz="1350" spc="27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666750" y="1857375"/>
            <a:ext cx="381000" cy="9525"/>
          </a:xfrm>
          <a:prstGeom prst="rect">
            <a:avLst/>
          </a:prstGeom>
          <a:solidFill>
            <a:srgbClr val="8B4513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2261235" y="4581525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rot="21480000">
            <a:off x="2397760" y="4669790"/>
            <a:ext cx="280035" cy="2292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 b="1" spc="105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数</a:t>
            </a:r>
            <a:endParaRPr sz="1050" b="1" spc="105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</a:rPr>
              <a:t>内容导航</a:t>
            </a:r>
            <a:endParaRPr sz="4200" b="1">
              <a:solidFill>
                <a:srgbClr val="2C1E12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D4C4B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3600" b="1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E0D4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</a:rPr>
              <a:t>古法</a:t>
            </a:r>
            <a:r>
              <a:rPr sz="2100" b="1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探源</a:t>
            </a:r>
            <a:endParaRPr sz="2100" b="1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A3A"/>
                </a:solidFill>
                <a:latin typeface="汉仪中宋简" panose="02010600000101010101" charset="-122"/>
                <a:ea typeface="汉仪中宋简" panose="02010600000101010101" charset="-122"/>
              </a:rPr>
              <a:t>从《九章算术》到现代统计，数据智慧一脉相承</a:t>
            </a:r>
            <a:endParaRPr sz="1350">
              <a:solidFill>
                <a:srgbClr val="5C4A3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D4C4B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3600" b="1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E0D4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</a:rPr>
              <a:t>数聚</a:t>
            </a:r>
            <a:r>
              <a:rPr sz="2100" b="1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之道</a:t>
            </a:r>
            <a:endParaRPr sz="2100" b="1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A3A"/>
                </a:solidFill>
                <a:latin typeface="汉仪中宋简" panose="02010600000101010101" charset="-122"/>
                <a:ea typeface="汉仪中宋简" panose="02010600000101010101" charset="-122"/>
              </a:rPr>
              <a:t>平均数、中位数、众数，古人早已运用的集中智慧</a:t>
            </a:r>
            <a:endParaRPr sz="1350">
              <a:solidFill>
                <a:srgbClr val="5C4A3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D4C4B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3600" b="1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E0D4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</a:rPr>
              <a:t>波动</a:t>
            </a:r>
            <a:r>
              <a:rPr sz="2100" b="1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之衡</a:t>
            </a:r>
            <a:endParaRPr sz="2100" b="1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A3A"/>
                </a:solidFill>
                <a:latin typeface="汉仪中宋简" panose="02010600000101010101" charset="-122"/>
                <a:ea typeface="汉仪中宋简" panose="02010600000101010101" charset="-122"/>
              </a:rPr>
              <a:t>方差与稳定性，古代工匠的质量控制哲学</a:t>
            </a:r>
            <a:endParaRPr sz="1350">
              <a:solidFill>
                <a:srgbClr val="5C4A3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D4C4B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04</a:t>
            </a:r>
            <a:endParaRPr sz="3600" b="1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E0D4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</a:rPr>
              <a:t>实践</a:t>
            </a:r>
            <a:r>
              <a:rPr sz="2100" b="1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求真</a:t>
            </a:r>
            <a:endParaRPr sz="2100" b="1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A3A"/>
                </a:solidFill>
                <a:latin typeface="汉仪中宋简" panose="02010600000101010101" charset="-122"/>
                <a:ea typeface="汉仪中宋简" panose="02010600000101010101" charset="-122"/>
              </a:rPr>
              <a:t>体质健康测试，用数据读懂自己的身体</a:t>
            </a:r>
            <a:endParaRPr sz="1350">
              <a:solidFill>
                <a:srgbClr val="5C4A3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66750" y="3015615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</a:rPr>
              <a:t>古法探源</a:t>
            </a:r>
            <a:endParaRPr sz="4200" b="1" spc="252">
              <a:solidFill>
                <a:srgbClr val="2C1E12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205288"/>
            <a:ext cx="650750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结绳记事，算筹推演，数据智慧源远流长</a:t>
            </a:r>
            <a:endParaRPr sz="1500" spc="3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从《九章算术》的粟米之法到现代数据分析，探寻中国人对数据的千年洞察</a:t>
            </a:r>
            <a:endParaRPr sz="1500" spc="3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66750" y="5255419"/>
            <a:ext cx="801443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050" spc="63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壹</a:t>
            </a:r>
            <a:r>
              <a:rPr lang="en-US" altLang="zh-CN" sz="1050" spc="63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1050" spc="63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溯源</a:t>
            </a:r>
            <a:endParaRPr lang="zh-CN" altLang="en-US" sz="1050" spc="63">
              <a:solidFill>
                <a:srgbClr val="8A7A6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0" y="1233488"/>
            <a:ext cx="2569521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>
                <a:solidFill>
                  <a:srgbClr val="8B4513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9000" b="1">
              <a:solidFill>
                <a:srgbClr val="8B4513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66750" y="2847975"/>
            <a:ext cx="381000" cy="9525"/>
          </a:xfrm>
          <a:prstGeom prst="rect">
            <a:avLst/>
          </a:prstGeom>
          <a:solidFill>
            <a:srgbClr val="8B4513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666750" y="3943350"/>
            <a:ext cx="381000" cy="9525"/>
          </a:xfrm>
          <a:prstGeom prst="rect">
            <a:avLst/>
          </a:prstGeom>
          <a:solidFill>
            <a:srgbClr val="8B4513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1449070" y="5133975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rot="21480000">
            <a:off x="1585595" y="5253355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数</a:t>
            </a:r>
            <a:endParaRPr sz="1050" b="1" spc="105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</a:rPr>
              <a:t>数据之慧，源远流长</a:t>
            </a:r>
            <a:endParaRPr sz="3000" b="1">
              <a:solidFill>
                <a:srgbClr val="2C1E12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386501f4-8ca7-11f1-af70-3aadebc6700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7" r="1215"/>
          <a:stretch>
            <a:fillRect/>
          </a:stretch>
        </p:blipFill>
        <p:spPr>
          <a:xfrm>
            <a:off x="571500" y="1104906"/>
            <a:ext cx="4528185" cy="537208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131" h="8460">
                <a:moveTo>
                  <a:pt x="120" y="0"/>
                </a:moveTo>
                <a:lnTo>
                  <a:pt x="7011" y="0"/>
                </a:lnTo>
                <a:cubicBezTo>
                  <a:pt x="7077" y="0"/>
                  <a:pt x="7131" y="54"/>
                  <a:pt x="7131" y="120"/>
                </a:cubicBezTo>
                <a:lnTo>
                  <a:pt x="7131" y="8340"/>
                </a:lnTo>
                <a:cubicBezTo>
                  <a:pt x="7131" y="8406"/>
                  <a:pt x="7077" y="8460"/>
                  <a:pt x="701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518785" y="1257300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5575935" y="1390650"/>
            <a:ext cx="19050" cy="842645"/>
          </a:xfrm>
          <a:prstGeom prst="rect">
            <a:avLst/>
          </a:prstGeom>
          <a:solidFill>
            <a:srgbClr val="C2956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6"/>
            </p:custDataLst>
          </p:nvPr>
        </p:nvSpPr>
        <p:spPr>
          <a:xfrm>
            <a:off x="5518785" y="2233295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5575935" y="2366645"/>
            <a:ext cx="19050" cy="843280"/>
          </a:xfrm>
          <a:prstGeom prst="rect">
            <a:avLst/>
          </a:prstGeom>
          <a:solidFill>
            <a:srgbClr val="C2956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8"/>
            </p:custDataLst>
          </p:nvPr>
        </p:nvSpPr>
        <p:spPr>
          <a:xfrm>
            <a:off x="5518785" y="3209925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9"/>
            </p:custDataLst>
          </p:nvPr>
        </p:nvSpPr>
        <p:spPr>
          <a:xfrm>
            <a:off x="5575935" y="3343275"/>
            <a:ext cx="19050" cy="842645"/>
          </a:xfrm>
          <a:prstGeom prst="rect">
            <a:avLst/>
          </a:prstGeom>
          <a:solidFill>
            <a:srgbClr val="C2956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10"/>
            </p:custDataLst>
          </p:nvPr>
        </p:nvSpPr>
        <p:spPr>
          <a:xfrm>
            <a:off x="5518785" y="4185920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11"/>
            </p:custDataLst>
          </p:nvPr>
        </p:nvSpPr>
        <p:spPr>
          <a:xfrm>
            <a:off x="5366385" y="5863590"/>
            <a:ext cx="6253480" cy="613410"/>
          </a:xfrm>
          <a:custGeom>
            <a:avLst/>
            <a:gdLst>
              <a:gd name="sw" fmla="*/ 1 w 9848"/>
              <a:gd name="sh" fmla="*/ 1 h 965"/>
              <a:gd name="mins" fmla="min sw sh"/>
              <a:gd name="dsw" fmla="+- 0 sw mins"/>
              <a:gd name="dsh" fmla="+- 0 sh mins"/>
              <a:gd name="p0x0" fmla="*/ 120 w 9848"/>
              <a:gd name="p0y0" fmla="*/ 0 h 965"/>
              <a:gd name="p0x1" fmla="*/ 9728 w 9848"/>
              <a:gd name="p0y1" fmla="*/ 0 h 965"/>
              <a:gd name="p0x2" fmla="*/ 9794 w 9848"/>
              <a:gd name="p0y2" fmla="*/ 0 h 965"/>
              <a:gd name="p0x3" fmla="*/ 9848 w 9848"/>
              <a:gd name="p0y3" fmla="*/ 53 h 965"/>
              <a:gd name="p0x4" fmla="*/ 9848 w 9848"/>
              <a:gd name="p0y4" fmla="*/ 120 h 965"/>
              <a:gd name="p0x5" fmla="*/ 9848 w 9848"/>
              <a:gd name="p0y5" fmla="*/ 845 h 965"/>
              <a:gd name="p0x6" fmla="*/ 9848 w 9848"/>
              <a:gd name="p0y6" fmla="*/ 912 h 965"/>
              <a:gd name="p0x7" fmla="*/ 9794 w 9848"/>
              <a:gd name="p0y7" fmla="*/ 965 h 965"/>
              <a:gd name="p0x8" fmla="*/ 9728 w 9848"/>
              <a:gd name="p0y8" fmla="*/ 965 h 965"/>
              <a:gd name="p0x9" fmla="*/ 120 w 9848"/>
              <a:gd name="p0y9" fmla="*/ 965 h 965"/>
              <a:gd name="p0x10" fmla="*/ 53 w 9848"/>
              <a:gd name="p0y10" fmla="*/ 965 h 965"/>
              <a:gd name="p0x11" fmla="*/ 0 w 9848"/>
              <a:gd name="p0y11" fmla="*/ 912 h 965"/>
              <a:gd name="p0x12" fmla="*/ 0 w 9848"/>
              <a:gd name="p0y12" fmla="*/ 845 h 965"/>
              <a:gd name="p0x13" fmla="*/ 0 w 9848"/>
              <a:gd name="p0y13" fmla="*/ 120 h 965"/>
              <a:gd name="p0x14" fmla="*/ 0 w 9848"/>
              <a:gd name="p0y14" fmla="*/ 53 h 965"/>
              <a:gd name="p0x15" fmla="*/ 53 w 9848"/>
              <a:gd name="p0y15" fmla="*/ 0 h 965"/>
              <a:gd name="p0x16" fmla="*/ 120 w 9848"/>
              <a:gd name="p0y16" fmla="*/ 0 h 9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12"/>
            </p:custDataLst>
          </p:nvPr>
        </p:nvSpPr>
        <p:spPr>
          <a:xfrm>
            <a:off x="5519147" y="6002674"/>
            <a:ext cx="6000903" cy="3314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350" b="1" i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数中有道，道法自然</a:t>
            </a:r>
            <a:r>
              <a:rPr lang="en-US" sz="1350" i="1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350" i="1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数据分析的种子，早已播撒在中华文明的沃土之中</a:t>
            </a:r>
            <a:endParaRPr lang="zh-CN" altLang="en-US" sz="1350" i="1">
              <a:solidFill>
                <a:srgbClr val="F5F0E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3"/>
            </p:custDataLst>
          </p:nvPr>
        </p:nvSpPr>
        <p:spPr>
          <a:xfrm>
            <a:off x="5771515" y="1261745"/>
            <a:ext cx="5691505" cy="967105"/>
          </a:xfrm>
          <a:custGeom>
            <a:avLst/>
            <a:gdLst>
              <a:gd name="sw" fmla="*/ 1 w 8963"/>
              <a:gd name="sh" fmla="*/ 1 h 1522"/>
              <a:gd name="mins" fmla="min sw sh"/>
              <a:gd name="dsw" fmla="+- 0 sw mins"/>
              <a:gd name="dsh" fmla="+- 0 sh mins"/>
              <a:gd name="p0x0" fmla="*/ 120 w 8963"/>
              <a:gd name="p0y0" fmla="*/ 0 h 1522"/>
              <a:gd name="p0x1" fmla="*/ 8843 w 8963"/>
              <a:gd name="p0y1" fmla="*/ 0 h 1522"/>
              <a:gd name="p0x2" fmla="*/ 8909 w 8963"/>
              <a:gd name="p0y2" fmla="*/ 0 h 1522"/>
              <a:gd name="p0x3" fmla="*/ 8963 w 8963"/>
              <a:gd name="p0y3" fmla="*/ 53 h 1522"/>
              <a:gd name="p0x4" fmla="*/ 8963 w 8963"/>
              <a:gd name="p0y4" fmla="*/ 120 h 1522"/>
              <a:gd name="p0x5" fmla="*/ 8963 w 8963"/>
              <a:gd name="p0y5" fmla="*/ 1402 h 1522"/>
              <a:gd name="p0x6" fmla="*/ 8963 w 8963"/>
              <a:gd name="p0y6" fmla="*/ 1468 h 1522"/>
              <a:gd name="p0x7" fmla="*/ 8909 w 8963"/>
              <a:gd name="p0y7" fmla="*/ 1522 h 1522"/>
              <a:gd name="p0x8" fmla="*/ 8843 w 8963"/>
              <a:gd name="p0y8" fmla="*/ 1522 h 1522"/>
              <a:gd name="p0x9" fmla="*/ 120 w 8963"/>
              <a:gd name="p0y9" fmla="*/ 1522 h 1522"/>
              <a:gd name="p0x10" fmla="*/ 53 w 8963"/>
              <a:gd name="p0y10" fmla="*/ 1522 h 1522"/>
              <a:gd name="p0x11" fmla="*/ 0 w 8963"/>
              <a:gd name="p0y11" fmla="*/ 1468 h 1522"/>
              <a:gd name="p0x12" fmla="*/ 0 w 8963"/>
              <a:gd name="p0y12" fmla="*/ 1402 h 1522"/>
              <a:gd name="p0x13" fmla="*/ 0 w 8963"/>
              <a:gd name="p0y13" fmla="*/ 120 h 1522"/>
              <a:gd name="p0x14" fmla="*/ 0 w 8963"/>
              <a:gd name="p0y14" fmla="*/ 53 h 1522"/>
              <a:gd name="p0x15" fmla="*/ 53 w 8963"/>
              <a:gd name="p0y15" fmla="*/ 0 h 1522"/>
              <a:gd name="p0x16" fmla="*/ 120 w 8963"/>
              <a:gd name="p0y16" fmla="*/ 0 h 152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4"/>
            </p:custDataLst>
          </p:nvPr>
        </p:nvSpPr>
        <p:spPr>
          <a:xfrm>
            <a:off x="5890622" y="1381125"/>
            <a:ext cx="545358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周礼</a:t>
            </a:r>
            <a:r>
              <a:rPr lang="en-US" altLang="zh-CN"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·</a:t>
            </a:r>
            <a:r>
              <a:rPr lang="zh-CN" altLang="en-US"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比闾族党</a:t>
            </a:r>
            <a:endParaRPr lang="zh-CN" altLang="en-US" sz="12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5"/>
            </p:custDataLst>
          </p:nvPr>
        </p:nvSpPr>
        <p:spPr>
          <a:xfrm>
            <a:off x="5890622" y="1619250"/>
            <a:ext cx="545358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最早的人口统计体系</a:t>
            </a:r>
            <a:endParaRPr sz="1500" b="1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6"/>
            </p:custDataLst>
          </p:nvPr>
        </p:nvSpPr>
        <p:spPr>
          <a:xfrm>
            <a:off x="5890622" y="1909763"/>
            <a:ext cx="545358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数据治国的制度源头</a:t>
            </a:r>
            <a:endParaRPr sz="120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5771515" y="2238375"/>
            <a:ext cx="5691505" cy="966470"/>
          </a:xfrm>
          <a:custGeom>
            <a:avLst/>
            <a:gdLst>
              <a:gd name="sw" fmla="*/ 1 w 8963"/>
              <a:gd name="sh" fmla="*/ 1 h 1522"/>
              <a:gd name="mins" fmla="min sw sh"/>
              <a:gd name="dsw" fmla="+- 0 sw mins"/>
              <a:gd name="dsh" fmla="+- 0 sh mins"/>
              <a:gd name="p0x0" fmla="*/ 120 w 8963"/>
              <a:gd name="p0y0" fmla="*/ 0 h 1522"/>
              <a:gd name="p0x1" fmla="*/ 8843 w 8963"/>
              <a:gd name="p0y1" fmla="*/ 0 h 1522"/>
              <a:gd name="p0x2" fmla="*/ 8909 w 8963"/>
              <a:gd name="p0y2" fmla="*/ 0 h 1522"/>
              <a:gd name="p0x3" fmla="*/ 8963 w 8963"/>
              <a:gd name="p0y3" fmla="*/ 53 h 1522"/>
              <a:gd name="p0x4" fmla="*/ 8963 w 8963"/>
              <a:gd name="p0y4" fmla="*/ 120 h 1522"/>
              <a:gd name="p0x5" fmla="*/ 8963 w 8963"/>
              <a:gd name="p0y5" fmla="*/ 1402 h 1522"/>
              <a:gd name="p0x6" fmla="*/ 8963 w 8963"/>
              <a:gd name="p0y6" fmla="*/ 1468 h 1522"/>
              <a:gd name="p0x7" fmla="*/ 8909 w 8963"/>
              <a:gd name="p0y7" fmla="*/ 1522 h 1522"/>
              <a:gd name="p0x8" fmla="*/ 8843 w 8963"/>
              <a:gd name="p0y8" fmla="*/ 1522 h 1522"/>
              <a:gd name="p0x9" fmla="*/ 120 w 8963"/>
              <a:gd name="p0y9" fmla="*/ 1522 h 1522"/>
              <a:gd name="p0x10" fmla="*/ 53 w 8963"/>
              <a:gd name="p0y10" fmla="*/ 1522 h 1522"/>
              <a:gd name="p0x11" fmla="*/ 0 w 8963"/>
              <a:gd name="p0y11" fmla="*/ 1468 h 1522"/>
              <a:gd name="p0x12" fmla="*/ 0 w 8963"/>
              <a:gd name="p0y12" fmla="*/ 1402 h 1522"/>
              <a:gd name="p0x13" fmla="*/ 0 w 8963"/>
              <a:gd name="p0y13" fmla="*/ 120 h 1522"/>
              <a:gd name="p0x14" fmla="*/ 0 w 8963"/>
              <a:gd name="p0y14" fmla="*/ 53 h 1522"/>
              <a:gd name="p0x15" fmla="*/ 53 w 8963"/>
              <a:gd name="p0y15" fmla="*/ 0 h 1522"/>
              <a:gd name="p0x16" fmla="*/ 120 w 8963"/>
              <a:gd name="p0y16" fmla="*/ 0 h 152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5890622" y="2357438"/>
            <a:ext cx="545358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汉代</a:t>
            </a:r>
            <a:r>
              <a:rPr lang="en-US" altLang="zh-CN"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·</a:t>
            </a:r>
            <a:r>
              <a:rPr lang="zh-CN" altLang="en-US"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案比</a:t>
            </a:r>
            <a:endParaRPr lang="zh-CN" altLang="en-US" sz="12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5890622" y="2595563"/>
            <a:ext cx="545358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逐户登记，精确普查</a:t>
            </a:r>
            <a:endParaRPr sz="1500" b="1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5890622" y="2886075"/>
            <a:ext cx="545358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年龄、性别、财产，千年先例</a:t>
            </a:r>
            <a:endParaRPr sz="120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5771515" y="3214370"/>
            <a:ext cx="5691505" cy="967105"/>
          </a:xfrm>
          <a:custGeom>
            <a:avLst/>
            <a:gdLst>
              <a:gd name="sw" fmla="*/ 1 w 8963"/>
              <a:gd name="sh" fmla="*/ 1 h 1522"/>
              <a:gd name="mins" fmla="min sw sh"/>
              <a:gd name="dsw" fmla="+- 0 sw mins"/>
              <a:gd name="dsh" fmla="+- 0 sh mins"/>
              <a:gd name="p0x0" fmla="*/ 120 w 8963"/>
              <a:gd name="p0y0" fmla="*/ 0 h 1522"/>
              <a:gd name="p0x1" fmla="*/ 8843 w 8963"/>
              <a:gd name="p0y1" fmla="*/ 0 h 1522"/>
              <a:gd name="p0x2" fmla="*/ 8909 w 8963"/>
              <a:gd name="p0y2" fmla="*/ 0 h 1522"/>
              <a:gd name="p0x3" fmla="*/ 8963 w 8963"/>
              <a:gd name="p0y3" fmla="*/ 53 h 1522"/>
              <a:gd name="p0x4" fmla="*/ 8963 w 8963"/>
              <a:gd name="p0y4" fmla="*/ 120 h 1522"/>
              <a:gd name="p0x5" fmla="*/ 8963 w 8963"/>
              <a:gd name="p0y5" fmla="*/ 1402 h 1522"/>
              <a:gd name="p0x6" fmla="*/ 8963 w 8963"/>
              <a:gd name="p0y6" fmla="*/ 1468 h 1522"/>
              <a:gd name="p0x7" fmla="*/ 8909 w 8963"/>
              <a:gd name="p0y7" fmla="*/ 1522 h 1522"/>
              <a:gd name="p0x8" fmla="*/ 8843 w 8963"/>
              <a:gd name="p0y8" fmla="*/ 1522 h 1522"/>
              <a:gd name="p0x9" fmla="*/ 120 w 8963"/>
              <a:gd name="p0y9" fmla="*/ 1522 h 1522"/>
              <a:gd name="p0x10" fmla="*/ 53 w 8963"/>
              <a:gd name="p0y10" fmla="*/ 1522 h 1522"/>
              <a:gd name="p0x11" fmla="*/ 0 w 8963"/>
              <a:gd name="p0y11" fmla="*/ 1468 h 1522"/>
              <a:gd name="p0x12" fmla="*/ 0 w 8963"/>
              <a:gd name="p0y12" fmla="*/ 1402 h 1522"/>
              <a:gd name="p0x13" fmla="*/ 0 w 8963"/>
              <a:gd name="p0y13" fmla="*/ 120 h 1522"/>
              <a:gd name="p0x14" fmla="*/ 0 w 8963"/>
              <a:gd name="p0y14" fmla="*/ 53 h 1522"/>
              <a:gd name="p0x15" fmla="*/ 53 w 8963"/>
              <a:gd name="p0y15" fmla="*/ 0 h 1522"/>
              <a:gd name="p0x16" fmla="*/ 120 w 8963"/>
              <a:gd name="p0y16" fmla="*/ 0 h 152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5890622" y="3333750"/>
            <a:ext cx="545358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九章</a:t>
            </a:r>
            <a:r>
              <a:rPr lang="en-US" altLang="zh-CN"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·</a:t>
            </a:r>
            <a:r>
              <a:rPr lang="zh-CN" altLang="en-US"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均输</a:t>
            </a:r>
            <a:endParaRPr lang="zh-CN" altLang="en-US" sz="12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5890622" y="3571875"/>
            <a:ext cx="545358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加权平均思想的远古雏形</a:t>
            </a:r>
            <a:endParaRPr sz="1500" b="1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5890622" y="3862388"/>
            <a:ext cx="545358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按人口、路程、物价赋权分配</a:t>
            </a:r>
            <a:endParaRPr sz="120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5"/>
            </p:custDataLst>
          </p:nvPr>
        </p:nvSpPr>
        <p:spPr>
          <a:xfrm>
            <a:off x="5771515" y="4191000"/>
            <a:ext cx="5691505" cy="728345"/>
          </a:xfrm>
          <a:custGeom>
            <a:avLst/>
            <a:gdLst>
              <a:gd name="sw" fmla="*/ 1 w 8963"/>
              <a:gd name="sh" fmla="*/ 1 h 1147"/>
              <a:gd name="mins" fmla="min sw sh"/>
              <a:gd name="dsw" fmla="+- 0 sw mins"/>
              <a:gd name="dsh" fmla="+- 0 sh mins"/>
              <a:gd name="p0x0" fmla="*/ 120 w 8963"/>
              <a:gd name="p0y0" fmla="*/ 0 h 1147"/>
              <a:gd name="p0x1" fmla="*/ 8843 w 8963"/>
              <a:gd name="p0y1" fmla="*/ 0 h 1147"/>
              <a:gd name="p0x2" fmla="*/ 8909 w 8963"/>
              <a:gd name="p0y2" fmla="*/ 0 h 1147"/>
              <a:gd name="p0x3" fmla="*/ 8963 w 8963"/>
              <a:gd name="p0y3" fmla="*/ 53 h 1147"/>
              <a:gd name="p0x4" fmla="*/ 8963 w 8963"/>
              <a:gd name="p0y4" fmla="*/ 120 h 1147"/>
              <a:gd name="p0x5" fmla="*/ 8963 w 8963"/>
              <a:gd name="p0y5" fmla="*/ 1027 h 1147"/>
              <a:gd name="p0x6" fmla="*/ 8963 w 8963"/>
              <a:gd name="p0y6" fmla="*/ 1093 h 1147"/>
              <a:gd name="p0x7" fmla="*/ 8909 w 8963"/>
              <a:gd name="p0y7" fmla="*/ 1147 h 1147"/>
              <a:gd name="p0x8" fmla="*/ 8843 w 8963"/>
              <a:gd name="p0y8" fmla="*/ 1147 h 1147"/>
              <a:gd name="p0x9" fmla="*/ 120 w 8963"/>
              <a:gd name="p0y9" fmla="*/ 1147 h 1147"/>
              <a:gd name="p0x10" fmla="*/ 53 w 8963"/>
              <a:gd name="p0y10" fmla="*/ 1147 h 1147"/>
              <a:gd name="p0x11" fmla="*/ 0 w 8963"/>
              <a:gd name="p0y11" fmla="*/ 1093 h 1147"/>
              <a:gd name="p0x12" fmla="*/ 0 w 8963"/>
              <a:gd name="p0y12" fmla="*/ 1027 h 1147"/>
              <a:gd name="p0x13" fmla="*/ 0 w 8963"/>
              <a:gd name="p0y13" fmla="*/ 120 h 1147"/>
              <a:gd name="p0x14" fmla="*/ 0 w 8963"/>
              <a:gd name="p0y14" fmla="*/ 53 h 1147"/>
              <a:gd name="p0x15" fmla="*/ 53 w 8963"/>
              <a:gd name="p0y15" fmla="*/ 0 h 1147"/>
              <a:gd name="p0x16" fmla="*/ 120 w 8963"/>
              <a:gd name="p0y16" fmla="*/ 0 h 11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5890622" y="4310063"/>
            <a:ext cx="545358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结绳记事</a:t>
            </a:r>
            <a:r>
              <a:rPr lang="en-US" altLang="zh-CN"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算筹推演</a:t>
            </a:r>
            <a:r>
              <a:rPr lang="en-US" altLang="zh-CN"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现代统计</a:t>
            </a:r>
            <a:endParaRPr lang="zh-CN" altLang="en-US" sz="12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5890622" y="4548188"/>
            <a:ext cx="545358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绵延数千年的数据智慧</a:t>
            </a:r>
            <a:endParaRPr sz="1500" b="1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66750" y="3015615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</a:rPr>
              <a:t>数聚之道</a:t>
            </a:r>
            <a:endParaRPr sz="4200" b="1" spc="252">
              <a:solidFill>
                <a:srgbClr val="2C1E12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205288"/>
            <a:ext cx="53416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spc="3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执两用中，允执厥中</a:t>
            </a:r>
            <a:r>
              <a:rPr lang="en-US" altLang="zh-CN" sz="1500" spc="3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500" spc="3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古人的集中智慧</a:t>
            </a:r>
            <a:endParaRPr lang="zh-CN" altLang="en-US" sz="1500" spc="3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平均数、中位数、众数，三种度量集中趋势的方法，各有其用</a:t>
            </a:r>
            <a:endParaRPr sz="1500" spc="3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66750" y="5255419"/>
            <a:ext cx="801443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050" spc="63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贰</a:t>
            </a:r>
            <a:r>
              <a:rPr lang="en-US" altLang="zh-CN" sz="1050" spc="63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1050" spc="63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度量</a:t>
            </a:r>
            <a:endParaRPr lang="zh-CN" altLang="en-US" sz="1050" spc="63">
              <a:solidFill>
                <a:srgbClr val="8A7A6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0" y="1233488"/>
            <a:ext cx="2569521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>
                <a:solidFill>
                  <a:srgbClr val="8B4513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9000" b="1">
              <a:solidFill>
                <a:srgbClr val="8B4513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66750" y="2847975"/>
            <a:ext cx="381000" cy="9525"/>
          </a:xfrm>
          <a:prstGeom prst="rect">
            <a:avLst/>
          </a:prstGeom>
          <a:solidFill>
            <a:srgbClr val="8B4513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666750" y="3943350"/>
            <a:ext cx="381000" cy="9525"/>
          </a:xfrm>
          <a:prstGeom prst="rect">
            <a:avLst/>
          </a:prstGeom>
          <a:solidFill>
            <a:srgbClr val="8B4513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1449070" y="5133975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rot="21480000">
            <a:off x="1585595" y="5253355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聚</a:t>
            </a:r>
            <a:endParaRPr sz="1050" b="1" spc="105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赋予数据不同的</a:t>
            </a:r>
            <a:r>
              <a:rPr lang="en-US" altLang="zh-CN" sz="30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"</a:t>
            </a:r>
            <a:r>
              <a:rPr lang="zh-CN" altLang="en-US" sz="30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分量</a:t>
            </a:r>
            <a:r>
              <a:rPr lang="en-US" altLang="zh-CN" sz="30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"</a:t>
            </a:r>
            <a:endParaRPr lang="en-US" altLang="zh-CN" sz="3000" b="1">
              <a:solidFill>
                <a:srgbClr val="2C1E12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pic>
        <p:nvPicPr>
          <p:cNvPr id="4" name="图片 3" descr="3c01c875-8ca7-11f1-b5ad-6a29742e6d4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90" r="1118"/>
          <a:stretch>
            <a:fillRect/>
          </a:stretch>
        </p:blipFill>
        <p:spPr>
          <a:xfrm>
            <a:off x="571500" y="1104922"/>
            <a:ext cx="2155825" cy="537205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95" h="8460">
                <a:moveTo>
                  <a:pt x="120" y="0"/>
                </a:moveTo>
                <a:lnTo>
                  <a:pt x="3275" y="0"/>
                </a:lnTo>
                <a:cubicBezTo>
                  <a:pt x="3341" y="0"/>
                  <a:pt x="3395" y="54"/>
                  <a:pt x="3395" y="120"/>
                </a:cubicBezTo>
                <a:lnTo>
                  <a:pt x="3395" y="8340"/>
                </a:lnTo>
                <a:cubicBezTo>
                  <a:pt x="3395" y="8406"/>
                  <a:pt x="3341" y="8460"/>
                  <a:pt x="327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2994025" y="1104900"/>
            <a:ext cx="8626475" cy="561975"/>
          </a:xfrm>
          <a:custGeom>
            <a:avLst/>
            <a:gdLst>
              <a:gd name="sw" fmla="*/ 1 w 13584"/>
              <a:gd name="sh" fmla="*/ 1 h 885"/>
              <a:gd name="mins" fmla="min sw sh"/>
              <a:gd name="dsw" fmla="+- 0 sw mins"/>
              <a:gd name="dsh" fmla="+- 0 sh mins"/>
              <a:gd name="p0x0" fmla="*/ 120 w 13584"/>
              <a:gd name="p0y0" fmla="*/ 0 h 885"/>
              <a:gd name="p0x1" fmla="*/ 13464 w 13584"/>
              <a:gd name="p0y1" fmla="*/ 0 h 885"/>
              <a:gd name="p0x2" fmla="*/ 13530 w 13584"/>
              <a:gd name="p0y2" fmla="*/ 0 h 885"/>
              <a:gd name="p0x3" fmla="*/ 13584 w 13584"/>
              <a:gd name="p0y3" fmla="*/ 53 h 885"/>
              <a:gd name="p0x4" fmla="*/ 13584 w 13584"/>
              <a:gd name="p0y4" fmla="*/ 120 h 885"/>
              <a:gd name="p0x5" fmla="*/ 13584 w 13584"/>
              <a:gd name="p0y5" fmla="*/ 765 h 885"/>
              <a:gd name="p0x6" fmla="*/ 13584 w 13584"/>
              <a:gd name="p0y6" fmla="*/ 831 h 885"/>
              <a:gd name="p0x7" fmla="*/ 13530 w 13584"/>
              <a:gd name="p0y7" fmla="*/ 885 h 885"/>
              <a:gd name="p0x8" fmla="*/ 13464 w 13584"/>
              <a:gd name="p0y8" fmla="*/ 885 h 885"/>
              <a:gd name="p0x9" fmla="*/ 120 w 13584"/>
              <a:gd name="p0y9" fmla="*/ 885 h 885"/>
              <a:gd name="p0x10" fmla="*/ 53 w 13584"/>
              <a:gd name="p0y10" fmla="*/ 885 h 885"/>
              <a:gd name="p0x11" fmla="*/ 0 w 13584"/>
              <a:gd name="p0y11" fmla="*/ 831 h 885"/>
              <a:gd name="p0x12" fmla="*/ 0 w 13584"/>
              <a:gd name="p0y12" fmla="*/ 765 h 885"/>
              <a:gd name="p0x13" fmla="*/ 0 w 13584"/>
              <a:gd name="p0y13" fmla="*/ 120 h 885"/>
              <a:gd name="p0x14" fmla="*/ 0 w 13584"/>
              <a:gd name="p0y14" fmla="*/ 53 h 885"/>
              <a:gd name="p0x15" fmla="*/ 53 w 13584"/>
              <a:gd name="p0y15" fmla="*/ 0 h 885"/>
              <a:gd name="p0x16" fmla="*/ 120 w 13584"/>
              <a:gd name="p0y16" fmla="*/ 0 h 8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840682" y="1203007"/>
            <a:ext cx="29337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想看清真相，先分轻重</a:t>
            </a:r>
            <a:endParaRPr sz="2100" b="1">
              <a:solidFill>
                <a:srgbClr val="F5F0E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2994025" y="1781175"/>
            <a:ext cx="8626475" cy="647700"/>
          </a:xfrm>
          <a:custGeom>
            <a:avLst/>
            <a:gdLst>
              <a:gd name="sw" fmla="*/ 1 w 13584"/>
              <a:gd name="sh" fmla="*/ 1 h 1020"/>
              <a:gd name="mins" fmla="min sw sh"/>
              <a:gd name="dsw" fmla="+- 0 sw mins"/>
              <a:gd name="dsh" fmla="+- 0 sh mins"/>
              <a:gd name="p0x0" fmla="*/ 120 w 13584"/>
              <a:gd name="p0y0" fmla="*/ 0 h 1020"/>
              <a:gd name="p0x1" fmla="*/ 13464 w 13584"/>
              <a:gd name="p0y1" fmla="*/ 0 h 1020"/>
              <a:gd name="p0x2" fmla="*/ 13530 w 13584"/>
              <a:gd name="p0y2" fmla="*/ 0 h 1020"/>
              <a:gd name="p0x3" fmla="*/ 13584 w 13584"/>
              <a:gd name="p0y3" fmla="*/ 53 h 1020"/>
              <a:gd name="p0x4" fmla="*/ 13584 w 13584"/>
              <a:gd name="p0y4" fmla="*/ 120 h 1020"/>
              <a:gd name="p0x5" fmla="*/ 13584 w 13584"/>
              <a:gd name="p0y5" fmla="*/ 900 h 1020"/>
              <a:gd name="p0x6" fmla="*/ 13584 w 13584"/>
              <a:gd name="p0y6" fmla="*/ 966 h 1020"/>
              <a:gd name="p0x7" fmla="*/ 13530 w 13584"/>
              <a:gd name="p0y7" fmla="*/ 1020 h 1020"/>
              <a:gd name="p0x8" fmla="*/ 13464 w 13584"/>
              <a:gd name="p0y8" fmla="*/ 1020 h 1020"/>
              <a:gd name="p0x9" fmla="*/ 120 w 13584"/>
              <a:gd name="p0y9" fmla="*/ 1020 h 1020"/>
              <a:gd name="p0x10" fmla="*/ 53 w 13584"/>
              <a:gd name="p0y10" fmla="*/ 1020 h 1020"/>
              <a:gd name="p0x11" fmla="*/ 0 w 13584"/>
              <a:gd name="p0y11" fmla="*/ 966 h 1020"/>
              <a:gd name="p0x12" fmla="*/ 0 w 13584"/>
              <a:gd name="p0y12" fmla="*/ 900 h 1020"/>
              <a:gd name="p0x13" fmla="*/ 0 w 13584"/>
              <a:gd name="p0y13" fmla="*/ 120 h 1020"/>
              <a:gd name="p0x14" fmla="*/ 0 w 13584"/>
              <a:gd name="p0y14" fmla="*/ 53 h 1020"/>
              <a:gd name="p0x15" fmla="*/ 53 w 13584"/>
              <a:gd name="p0y15" fmla="*/ 0 h 1020"/>
              <a:gd name="p0x16" fmla="*/ 120 w 13584"/>
              <a:gd name="p0y16" fmla="*/ 0 h 1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3184525" y="18954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2083" r="-2083"/>
          <a:stretch>
            <a:fillRect/>
          </a:stretch>
        </p:blipFill>
        <p:spPr>
          <a:xfrm>
            <a:off x="3275330" y="2009775"/>
            <a:ext cx="238125" cy="1905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3718541" y="1938338"/>
            <a:ext cx="4572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古代按土地肥沃程度分级征税，便暗含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加权</a:t>
            </a:r>
            <a:r>
              <a:rPr sz="15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的智慧</a:t>
            </a:r>
            <a:endParaRPr sz="150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2"/>
            </p:custDataLst>
          </p:nvPr>
        </p:nvSpPr>
        <p:spPr>
          <a:xfrm>
            <a:off x="2994025" y="5943600"/>
            <a:ext cx="8626475" cy="533400"/>
          </a:xfrm>
          <a:custGeom>
            <a:avLst/>
            <a:gdLst>
              <a:gd name="sw" fmla="*/ 1 w 13584"/>
              <a:gd name="sh" fmla="*/ 1 h 840"/>
              <a:gd name="mins" fmla="min sw sh"/>
              <a:gd name="dsw" fmla="+- 0 sw mins"/>
              <a:gd name="dsh" fmla="+- 0 sh mins"/>
              <a:gd name="p0x0" fmla="*/ 120 w 13584"/>
              <a:gd name="p0y0" fmla="*/ 0 h 840"/>
              <a:gd name="p0x1" fmla="*/ 13464 w 13584"/>
              <a:gd name="p0y1" fmla="*/ 0 h 840"/>
              <a:gd name="p0x2" fmla="*/ 13530 w 13584"/>
              <a:gd name="p0y2" fmla="*/ 0 h 840"/>
              <a:gd name="p0x3" fmla="*/ 13584 w 13584"/>
              <a:gd name="p0y3" fmla="*/ 53 h 840"/>
              <a:gd name="p0x4" fmla="*/ 13584 w 13584"/>
              <a:gd name="p0y4" fmla="*/ 120 h 840"/>
              <a:gd name="p0x5" fmla="*/ 13584 w 13584"/>
              <a:gd name="p0y5" fmla="*/ 720 h 840"/>
              <a:gd name="p0x6" fmla="*/ 13584 w 13584"/>
              <a:gd name="p0y6" fmla="*/ 786 h 840"/>
              <a:gd name="p0x7" fmla="*/ 13530 w 13584"/>
              <a:gd name="p0y7" fmla="*/ 840 h 840"/>
              <a:gd name="p0x8" fmla="*/ 13464 w 13584"/>
              <a:gd name="p0y8" fmla="*/ 840 h 840"/>
              <a:gd name="p0x9" fmla="*/ 120 w 13584"/>
              <a:gd name="p0y9" fmla="*/ 840 h 840"/>
              <a:gd name="p0x10" fmla="*/ 53 w 13584"/>
              <a:gd name="p0y10" fmla="*/ 840 h 840"/>
              <a:gd name="p0x11" fmla="*/ 0 w 13584"/>
              <a:gd name="p0y11" fmla="*/ 786 h 840"/>
              <a:gd name="p0x12" fmla="*/ 0 w 13584"/>
              <a:gd name="p0y12" fmla="*/ 720 h 840"/>
              <a:gd name="p0x13" fmla="*/ 0 w 13584"/>
              <a:gd name="p0y13" fmla="*/ 120 h 840"/>
              <a:gd name="p0x14" fmla="*/ 0 w 13584"/>
              <a:gd name="p0y14" fmla="*/ 53 h 840"/>
              <a:gd name="p0x15" fmla="*/ 53 w 13584"/>
              <a:gd name="p0y15" fmla="*/ 0 h 840"/>
              <a:gd name="p0x16" fmla="*/ 120 w 13584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3"/>
            </p:custDataLst>
          </p:nvPr>
        </p:nvSpPr>
        <p:spPr>
          <a:xfrm>
            <a:off x="3610718" y="6043613"/>
            <a:ext cx="73937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b="1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权</a:t>
            </a:r>
            <a:r>
              <a:rPr lang="zh-CN" sz="1500" b="1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决定了数据的</a:t>
            </a:r>
            <a:r>
              <a:rPr lang="en-US" altLang="zh-CN" sz="1500" b="1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 b="1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话语权</a:t>
            </a:r>
            <a:r>
              <a:rPr lang="en-US" altLang="zh-CN" sz="1500" b="1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 b="1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：权重不同，结论可能</a:t>
            </a:r>
            <a:r>
              <a:rPr sz="1500" b="1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截然相反。审慎赋权，方能公允决策</a:t>
            </a:r>
            <a:endParaRPr sz="1500" b="1">
              <a:solidFill>
                <a:srgbClr val="F5F0E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4"/>
            </p:custDataLst>
          </p:nvPr>
        </p:nvSpPr>
        <p:spPr>
          <a:xfrm>
            <a:off x="2999105" y="2547620"/>
            <a:ext cx="4246245" cy="3276600"/>
          </a:xfrm>
          <a:custGeom>
            <a:avLst/>
            <a:gdLst>
              <a:gd name="sw" fmla="*/ 1 w 6686"/>
              <a:gd name="sh" fmla="*/ 1 h 5160"/>
              <a:gd name="mins" fmla="min sw sh"/>
              <a:gd name="dsw" fmla="+- 0 sw mins"/>
              <a:gd name="dsh" fmla="+- 0 sh mins"/>
              <a:gd name="p0x0" fmla="*/ 120 w 6686"/>
              <a:gd name="p0y0" fmla="*/ 0 h 5160"/>
              <a:gd name="p0x1" fmla="*/ 6566 w 6686"/>
              <a:gd name="p0y1" fmla="*/ 0 h 5160"/>
              <a:gd name="p0x2" fmla="*/ 6633 w 6686"/>
              <a:gd name="p0y2" fmla="*/ 0 h 5160"/>
              <a:gd name="p0x3" fmla="*/ 6686 w 6686"/>
              <a:gd name="p0y3" fmla="*/ 53 h 5160"/>
              <a:gd name="p0x4" fmla="*/ 6686 w 6686"/>
              <a:gd name="p0y4" fmla="*/ 120 h 5160"/>
              <a:gd name="p0x5" fmla="*/ 6686 w 6686"/>
              <a:gd name="p0y5" fmla="*/ 5040 h 5160"/>
              <a:gd name="p0x6" fmla="*/ 6686 w 6686"/>
              <a:gd name="p0y6" fmla="*/ 5106 h 5160"/>
              <a:gd name="p0x7" fmla="*/ 6633 w 6686"/>
              <a:gd name="p0y7" fmla="*/ 5160 h 5160"/>
              <a:gd name="p0x8" fmla="*/ 6566 w 6686"/>
              <a:gd name="p0y8" fmla="*/ 5160 h 5160"/>
              <a:gd name="p0x9" fmla="*/ 120 w 6686"/>
              <a:gd name="p0y9" fmla="*/ 5160 h 5160"/>
              <a:gd name="p0x10" fmla="*/ 53 w 6686"/>
              <a:gd name="p0y10" fmla="*/ 5160 h 5160"/>
              <a:gd name="p0x11" fmla="*/ 0 w 6686"/>
              <a:gd name="p0y11" fmla="*/ 5106 h 5160"/>
              <a:gd name="p0x12" fmla="*/ 0 w 6686"/>
              <a:gd name="p0y12" fmla="*/ 5040 h 5160"/>
              <a:gd name="p0x13" fmla="*/ 0 w 6686"/>
              <a:gd name="p0y13" fmla="*/ 120 h 5160"/>
              <a:gd name="p0x14" fmla="*/ 0 w 6686"/>
              <a:gd name="p0y14" fmla="*/ 53 h 5160"/>
              <a:gd name="p0x15" fmla="*/ 53 w 6686"/>
              <a:gd name="p0y15" fmla="*/ 0 h 5160"/>
              <a:gd name="p0x16" fmla="*/ 120 w 6686"/>
              <a:gd name="p0y16" fmla="*/ 0 h 51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3118466" y="2651760"/>
            <a:ext cx="400809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招聘翻译：权重反转胜负</a:t>
            </a:r>
            <a:endParaRPr b="1" spc="36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aphicFrame>
        <p:nvGraphicFramePr>
          <p:cNvPr id="15" name="表格 14"/>
          <p:cNvGraphicFramePr/>
          <p:nvPr>
            <p:custDataLst>
              <p:tags r:id="rId16"/>
            </p:custDataLst>
          </p:nvPr>
        </p:nvGraphicFramePr>
        <p:xfrm>
          <a:off x="3117850" y="3028950"/>
          <a:ext cx="4008090" cy="1231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859"/>
                <a:gridCol w="1307601"/>
                <a:gridCol w="1694630"/>
              </a:tblGrid>
              <a:tr h="451469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1E12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候选人</a:t>
                      </a:r>
                      <a:endParaRPr sz="1800" b="1">
                        <a:solidFill>
                          <a:srgbClr val="2C1E12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E0D4C4"/>
                      </a:solidFill>
                      <a:prstDash val="solid"/>
                    </a:lnB>
                    <a:solidFill>
                      <a:srgbClr val="F2E6D6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2C1E12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等权平均</a:t>
                      </a:r>
                      <a:endParaRPr sz="1800" b="1">
                        <a:solidFill>
                          <a:srgbClr val="2C1E12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E0D4C4"/>
                      </a:solidFill>
                      <a:prstDash val="solid"/>
                    </a:lnB>
                    <a:solidFill>
                      <a:srgbClr val="F2E6D6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800" b="1">
                          <a:solidFill>
                            <a:srgbClr val="2C1E12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2:1:3:4</a:t>
                      </a:r>
                      <a:r>
                        <a:rPr lang="zh-CN" sz="1800" b="1">
                          <a:solidFill>
                            <a:srgbClr val="2C1E12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加权</a:t>
                      </a:r>
                      <a:endParaRPr lang="zh-CN" sz="1800" b="1">
                        <a:solidFill>
                          <a:srgbClr val="2C1E12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E0D4C4"/>
                      </a:solidFill>
                      <a:prstDash val="solid"/>
                    </a:lnB>
                    <a:solidFill>
                      <a:srgbClr val="F2E6D6"/>
                    </a:solidFill>
                  </a:tcPr>
                </a:tc>
              </a:tr>
              <a:tr h="385762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2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甲</a:t>
                      </a:r>
                      <a:endParaRPr sz="1500" b="0">
                        <a:solidFill>
                          <a:srgbClr val="2C1E12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4C4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CF9F6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8B4513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80.25</a:t>
                      </a:r>
                      <a:endParaRPr sz="1500" b="1">
                        <a:solidFill>
                          <a:srgbClr val="8B4513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4C4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CF9F6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1E12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79.5</a:t>
                      </a:r>
                      <a:endParaRPr sz="1500" b="0">
                        <a:solidFill>
                          <a:srgbClr val="2C1E12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4C4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CF9F6"/>
                    </a:solidFill>
                  </a:tcPr>
                </a:tc>
              </a:tr>
              <a:tr h="385762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2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乙</a:t>
                      </a:r>
                      <a:endParaRPr sz="1500" b="0">
                        <a:solidFill>
                          <a:srgbClr val="2C1E12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CF9F6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1E12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79.5</a:t>
                      </a:r>
                      <a:endParaRPr sz="1500" b="0">
                        <a:solidFill>
                          <a:srgbClr val="2C1E12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CF9F6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8B4513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80.4</a:t>
                      </a:r>
                      <a:endParaRPr sz="1500" b="1">
                        <a:solidFill>
                          <a:srgbClr val="8B4513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CF9F6"/>
                    </a:solidFill>
                  </a:tcPr>
                </a:tc>
              </a:tr>
            </a:tbl>
          </a:graphicData>
        </a:graphic>
      </p:graphicFrame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3118466" y="5415943"/>
            <a:ext cx="41149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等权甲胜，加权乙胜</a:t>
            </a:r>
            <a:r>
              <a:rPr lang="en-US" altLang="zh-CN" sz="135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35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侧重读写，结果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截然相反</a:t>
            </a:r>
            <a:endParaRPr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7369175" y="2547620"/>
            <a:ext cx="4246245" cy="3276600"/>
          </a:xfrm>
          <a:custGeom>
            <a:avLst/>
            <a:gdLst>
              <a:gd name="sw" fmla="*/ 1 w 6687"/>
              <a:gd name="sh" fmla="*/ 1 h 5160"/>
              <a:gd name="mins" fmla="min sw sh"/>
              <a:gd name="dsw" fmla="+- 0 sw mins"/>
              <a:gd name="dsh" fmla="+- 0 sh mins"/>
              <a:gd name="p0x0" fmla="*/ 120 w 6687"/>
              <a:gd name="p0y0" fmla="*/ 0 h 5160"/>
              <a:gd name="p0x1" fmla="*/ 6567 w 6687"/>
              <a:gd name="p0y1" fmla="*/ 0 h 5160"/>
              <a:gd name="p0x2" fmla="*/ 6633 w 6687"/>
              <a:gd name="p0y2" fmla="*/ 0 h 5160"/>
              <a:gd name="p0x3" fmla="*/ 6687 w 6687"/>
              <a:gd name="p0y3" fmla="*/ 53 h 5160"/>
              <a:gd name="p0x4" fmla="*/ 6687 w 6687"/>
              <a:gd name="p0y4" fmla="*/ 120 h 5160"/>
              <a:gd name="p0x5" fmla="*/ 6687 w 6687"/>
              <a:gd name="p0y5" fmla="*/ 5040 h 5160"/>
              <a:gd name="p0x6" fmla="*/ 6687 w 6687"/>
              <a:gd name="p0y6" fmla="*/ 5106 h 5160"/>
              <a:gd name="p0x7" fmla="*/ 6633 w 6687"/>
              <a:gd name="p0y7" fmla="*/ 5160 h 5160"/>
              <a:gd name="p0x8" fmla="*/ 6567 w 6687"/>
              <a:gd name="p0y8" fmla="*/ 5160 h 5160"/>
              <a:gd name="p0x9" fmla="*/ 120 w 6687"/>
              <a:gd name="p0y9" fmla="*/ 5160 h 5160"/>
              <a:gd name="p0x10" fmla="*/ 53 w 6687"/>
              <a:gd name="p0y10" fmla="*/ 5160 h 5160"/>
              <a:gd name="p0x11" fmla="*/ 0 w 6687"/>
              <a:gd name="p0y11" fmla="*/ 5106 h 5160"/>
              <a:gd name="p0x12" fmla="*/ 0 w 6687"/>
              <a:gd name="p0y12" fmla="*/ 5040 h 5160"/>
              <a:gd name="p0x13" fmla="*/ 0 w 6687"/>
              <a:gd name="p0y13" fmla="*/ 120 h 5160"/>
              <a:gd name="p0x14" fmla="*/ 0 w 6687"/>
              <a:gd name="p0y14" fmla="*/ 53 h 5160"/>
              <a:gd name="p0x15" fmla="*/ 53 w 6687"/>
              <a:gd name="p0y15" fmla="*/ 0 h 5160"/>
              <a:gd name="p0x16" fmla="*/ 120 w 6687"/>
              <a:gd name="p0y16" fmla="*/ 0 h 51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7488507" y="2651760"/>
            <a:ext cx="400816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演讲比赛：比例定夺魁首</a:t>
            </a:r>
            <a:endParaRPr b="1" spc="36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aphicFrame>
        <p:nvGraphicFramePr>
          <p:cNvPr id="19" name="表格 18"/>
          <p:cNvGraphicFramePr/>
          <p:nvPr>
            <p:custDataLst>
              <p:tags r:id="rId20"/>
            </p:custDataLst>
          </p:nvPr>
        </p:nvGraphicFramePr>
        <p:xfrm>
          <a:off x="7487920" y="3028950"/>
          <a:ext cx="4008168" cy="1231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984"/>
                <a:gridCol w="3225184"/>
              </a:tblGrid>
              <a:tr h="451469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1E12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选手</a:t>
                      </a:r>
                      <a:endParaRPr sz="1800" b="1">
                        <a:solidFill>
                          <a:srgbClr val="2C1E12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E0D4C4"/>
                      </a:solidFill>
                      <a:prstDash val="solid"/>
                    </a:lnB>
                    <a:solidFill>
                      <a:srgbClr val="F2E6D6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800" b="1">
                          <a:solidFill>
                            <a:srgbClr val="2C1E12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权重</a:t>
                      </a:r>
                      <a:r>
                        <a:rPr lang="en-US" altLang="zh-CN" sz="1800" b="1">
                          <a:solidFill>
                            <a:srgbClr val="2C1E12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50%/40%/10%</a:t>
                      </a:r>
                      <a:endParaRPr lang="en-US" altLang="zh-CN" sz="1800" b="1">
                        <a:solidFill>
                          <a:srgbClr val="2C1E12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E0D4C4"/>
                      </a:solidFill>
                      <a:prstDash val="solid"/>
                    </a:lnB>
                    <a:solidFill>
                      <a:srgbClr val="F2E6D6"/>
                    </a:solidFill>
                  </a:tcPr>
                </a:tc>
              </a:tr>
              <a:tr h="385762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2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A</a:t>
                      </a:r>
                      <a:endParaRPr sz="1500" b="0">
                        <a:solidFill>
                          <a:srgbClr val="2C1E12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4C4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CF9F6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8B4513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90</a:t>
                      </a:r>
                      <a:endParaRPr sz="1500" b="1">
                        <a:solidFill>
                          <a:srgbClr val="8B4513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4C4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CF9F6"/>
                    </a:solidFill>
                  </a:tcPr>
                </a:tc>
              </a:tr>
              <a:tr h="385762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2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B</a:t>
                      </a:r>
                      <a:endParaRPr sz="1500" b="0">
                        <a:solidFill>
                          <a:srgbClr val="2C1E12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CF9F6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8B4513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91</a:t>
                      </a:r>
                      <a:endParaRPr sz="1500" b="1">
                        <a:solidFill>
                          <a:srgbClr val="8B4513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CF9F6"/>
                    </a:solidFill>
                  </a:tcPr>
                </a:tc>
              </a:tr>
            </a:tbl>
          </a:graphicData>
        </a:graphic>
      </p:graphicFrame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7488507" y="5415943"/>
            <a:ext cx="400816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B</a:t>
            </a:r>
            <a:r>
              <a:rPr lang="zh-CN" sz="135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以</a:t>
            </a:r>
            <a:r>
              <a:rPr 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</a:t>
            </a:r>
            <a:r>
              <a:rPr lang="zh-CN" alt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分</a:t>
            </a:r>
            <a:r>
              <a:rPr lang="zh-CN" altLang="en-US" sz="135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之差夺魁</a:t>
            </a:r>
            <a:r>
              <a:rPr lang="en-US" altLang="zh-CN" sz="135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35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权重倾斜，胜负易位</a:t>
            </a:r>
            <a:endParaRPr lang="zh-CN" altLang="en-US" sz="1350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</a:rPr>
              <a:t>化繁为简的统计智慧</a:t>
            </a:r>
            <a:endParaRPr sz="3000" b="1">
              <a:solidFill>
                <a:srgbClr val="2C1E12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736600"/>
          </a:xfrm>
          <a:custGeom>
            <a:avLst/>
            <a:gdLst>
              <a:gd name="sw" fmla="*/ 1 w 17400"/>
              <a:gd name="sh" fmla="*/ 1 h 1160"/>
              <a:gd name="mins" fmla="min sw sh"/>
              <a:gd name="dsw" fmla="+- 0 sw mins"/>
              <a:gd name="dsh" fmla="+- 0 sh mins"/>
              <a:gd name="p0x0" fmla="*/ 120 w 17400"/>
              <a:gd name="p0y0" fmla="*/ 0 h 1160"/>
              <a:gd name="p0x1" fmla="*/ 17280 w 17400"/>
              <a:gd name="p0y1" fmla="*/ 0 h 1160"/>
              <a:gd name="p0x2" fmla="*/ 17346 w 17400"/>
              <a:gd name="p0y2" fmla="*/ 0 h 1160"/>
              <a:gd name="p0x3" fmla="*/ 17400 w 17400"/>
              <a:gd name="p0y3" fmla="*/ 53 h 1160"/>
              <a:gd name="p0x4" fmla="*/ 17400 w 17400"/>
              <a:gd name="p0y4" fmla="*/ 120 h 1160"/>
              <a:gd name="p0x5" fmla="*/ 17400 w 17400"/>
              <a:gd name="p0y5" fmla="*/ 1040 h 1160"/>
              <a:gd name="p0x6" fmla="*/ 17400 w 17400"/>
              <a:gd name="p0y6" fmla="*/ 1107 h 1160"/>
              <a:gd name="p0x7" fmla="*/ 17346 w 17400"/>
              <a:gd name="p0y7" fmla="*/ 1160 h 1160"/>
              <a:gd name="p0x8" fmla="*/ 17280 w 17400"/>
              <a:gd name="p0y8" fmla="*/ 1160 h 1160"/>
              <a:gd name="p0x9" fmla="*/ 120 w 17400"/>
              <a:gd name="p0y9" fmla="*/ 1160 h 1160"/>
              <a:gd name="p0x10" fmla="*/ 53 w 17400"/>
              <a:gd name="p0y10" fmla="*/ 1160 h 1160"/>
              <a:gd name="p0x11" fmla="*/ 0 w 17400"/>
              <a:gd name="p0y11" fmla="*/ 1107 h 1160"/>
              <a:gd name="p0x12" fmla="*/ 0 w 17400"/>
              <a:gd name="p0y12" fmla="*/ 1040 h 1160"/>
              <a:gd name="p0x13" fmla="*/ 0 w 17400"/>
              <a:gd name="p0y13" fmla="*/ 120 h 1160"/>
              <a:gd name="p0x14" fmla="*/ 0 w 17400"/>
              <a:gd name="p0y14" fmla="*/ 53 h 1160"/>
              <a:gd name="p0x15" fmla="*/ 53 w 17400"/>
              <a:gd name="p0y15" fmla="*/ 0 h 1160"/>
              <a:gd name="p0x16" fmla="*/ 120 w 17400"/>
              <a:gd name="p0y16" fmla="*/ 0 h 11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15355"/>
            <a:ext cx="708682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从海量数据中提炼出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一个数字</a:t>
            </a:r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代表整体，这正是统计学的核心使命</a:t>
            </a:r>
            <a:endParaRPr>
              <a:solidFill>
                <a:srgbClr val="F5F0E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075180"/>
            <a:ext cx="3546475" cy="3332480"/>
          </a:xfrm>
          <a:custGeom>
            <a:avLst/>
            <a:gdLst>
              <a:gd name="sw" fmla="*/ 1 w 5585"/>
              <a:gd name="sh" fmla="*/ 1 h 5248"/>
              <a:gd name="mins" fmla="min sw sh"/>
              <a:gd name="dsw" fmla="+- 0 sw mins"/>
              <a:gd name="dsh" fmla="+- 0 sh mins"/>
              <a:gd name="p0x0" fmla="*/ 120 w 5585"/>
              <a:gd name="p0y0" fmla="*/ 0 h 5248"/>
              <a:gd name="p0x1" fmla="*/ 5465 w 5585"/>
              <a:gd name="p0y1" fmla="*/ 0 h 5248"/>
              <a:gd name="p0x2" fmla="*/ 5531 w 5585"/>
              <a:gd name="p0y2" fmla="*/ 0 h 5248"/>
              <a:gd name="p0x3" fmla="*/ 5585 w 5585"/>
              <a:gd name="p0y3" fmla="*/ 53 h 5248"/>
              <a:gd name="p0x4" fmla="*/ 5585 w 5585"/>
              <a:gd name="p0y4" fmla="*/ 120 h 5248"/>
              <a:gd name="p0x5" fmla="*/ 5585 w 5585"/>
              <a:gd name="p0y5" fmla="*/ 5128 h 5248"/>
              <a:gd name="p0x6" fmla="*/ 5585 w 5585"/>
              <a:gd name="p0y6" fmla="*/ 5194 h 5248"/>
              <a:gd name="p0x7" fmla="*/ 5531 w 5585"/>
              <a:gd name="p0y7" fmla="*/ 5248 h 5248"/>
              <a:gd name="p0x8" fmla="*/ 5465 w 5585"/>
              <a:gd name="p0y8" fmla="*/ 5248 h 5248"/>
              <a:gd name="p0x9" fmla="*/ 120 w 5585"/>
              <a:gd name="p0y9" fmla="*/ 5248 h 5248"/>
              <a:gd name="p0x10" fmla="*/ 53 w 5585"/>
              <a:gd name="p0y10" fmla="*/ 5248 h 5248"/>
              <a:gd name="p0x11" fmla="*/ 0 w 5585"/>
              <a:gd name="p0y11" fmla="*/ 5194 h 5248"/>
              <a:gd name="p0x12" fmla="*/ 0 w 5585"/>
              <a:gd name="p0y12" fmla="*/ 5128 h 5248"/>
              <a:gd name="p0x13" fmla="*/ 0 w 5585"/>
              <a:gd name="p0y13" fmla="*/ 120 h 5248"/>
              <a:gd name="p0x14" fmla="*/ 0 w 5585"/>
              <a:gd name="p0y14" fmla="*/ 53 h 5248"/>
              <a:gd name="p0x15" fmla="*/ 53 w 5585"/>
              <a:gd name="p0y15" fmla="*/ 0 h 5248"/>
              <a:gd name="p0x16" fmla="*/ 120 w 5585"/>
              <a:gd name="p0y16" fmla="*/ 0 h 52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3478787" y="2002136"/>
            <a:ext cx="982113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600" b="1" spc="-180">
                <a:solidFill>
                  <a:srgbClr val="8B4513">
                    <a:alpha val="5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01</a:t>
            </a:r>
            <a:endParaRPr sz="3600" b="1" spc="-180">
              <a:solidFill>
                <a:srgbClr val="8B4513">
                  <a:alpha val="5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6"/>
            </p:custDataLst>
          </p:nvPr>
        </p:nvSpPr>
        <p:spPr>
          <a:xfrm>
            <a:off x="4322445" y="2075180"/>
            <a:ext cx="3546475" cy="3332480"/>
          </a:xfrm>
          <a:custGeom>
            <a:avLst/>
            <a:gdLst>
              <a:gd name="sw" fmla="*/ 1 w 5585"/>
              <a:gd name="sh" fmla="*/ 1 h 5248"/>
              <a:gd name="mins" fmla="min sw sh"/>
              <a:gd name="dsw" fmla="+- 0 sw mins"/>
              <a:gd name="dsh" fmla="+- 0 sh mins"/>
              <a:gd name="p0x0" fmla="*/ 120 w 5585"/>
              <a:gd name="p0y0" fmla="*/ 0 h 5248"/>
              <a:gd name="p0x1" fmla="*/ 5465 w 5585"/>
              <a:gd name="p0y1" fmla="*/ 0 h 5248"/>
              <a:gd name="p0x2" fmla="*/ 5531 w 5585"/>
              <a:gd name="p0y2" fmla="*/ 0 h 5248"/>
              <a:gd name="p0x3" fmla="*/ 5585 w 5585"/>
              <a:gd name="p0y3" fmla="*/ 53 h 5248"/>
              <a:gd name="p0x4" fmla="*/ 5585 w 5585"/>
              <a:gd name="p0y4" fmla="*/ 120 h 5248"/>
              <a:gd name="p0x5" fmla="*/ 5585 w 5585"/>
              <a:gd name="p0y5" fmla="*/ 5128 h 5248"/>
              <a:gd name="p0x6" fmla="*/ 5585 w 5585"/>
              <a:gd name="p0y6" fmla="*/ 5194 h 5248"/>
              <a:gd name="p0x7" fmla="*/ 5531 w 5585"/>
              <a:gd name="p0y7" fmla="*/ 5248 h 5248"/>
              <a:gd name="p0x8" fmla="*/ 5465 w 5585"/>
              <a:gd name="p0y8" fmla="*/ 5248 h 5248"/>
              <a:gd name="p0x9" fmla="*/ 120 w 5585"/>
              <a:gd name="p0y9" fmla="*/ 5248 h 5248"/>
              <a:gd name="p0x10" fmla="*/ 53 w 5585"/>
              <a:gd name="p0y10" fmla="*/ 5248 h 5248"/>
              <a:gd name="p0x11" fmla="*/ 0 w 5585"/>
              <a:gd name="p0y11" fmla="*/ 5194 h 5248"/>
              <a:gd name="p0x12" fmla="*/ 0 w 5585"/>
              <a:gd name="p0y12" fmla="*/ 5128 h 5248"/>
              <a:gd name="p0x13" fmla="*/ 0 w 5585"/>
              <a:gd name="p0y13" fmla="*/ 120 h 5248"/>
              <a:gd name="p0x14" fmla="*/ 0 w 5585"/>
              <a:gd name="p0y14" fmla="*/ 53 h 5248"/>
              <a:gd name="p0x15" fmla="*/ 53 w 5585"/>
              <a:gd name="p0y15" fmla="*/ 0 h 5248"/>
              <a:gd name="p0x16" fmla="*/ 120 w 5585"/>
              <a:gd name="p0y16" fmla="*/ 0 h 52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7225312" y="2002136"/>
            <a:ext cx="982113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600" b="1" spc="-180">
                <a:solidFill>
                  <a:srgbClr val="8B4513">
                    <a:alpha val="5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02</a:t>
            </a:r>
            <a:endParaRPr sz="3600" b="1" spc="-180">
              <a:solidFill>
                <a:srgbClr val="8B4513">
                  <a:alpha val="5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8"/>
            </p:custDataLst>
          </p:nvPr>
        </p:nvSpPr>
        <p:spPr>
          <a:xfrm>
            <a:off x="8068945" y="2075180"/>
            <a:ext cx="3546475" cy="3332480"/>
          </a:xfrm>
          <a:custGeom>
            <a:avLst/>
            <a:gdLst>
              <a:gd name="sw" fmla="*/ 1 w 5585"/>
              <a:gd name="sh" fmla="*/ 1 h 5248"/>
              <a:gd name="mins" fmla="min sw sh"/>
              <a:gd name="dsw" fmla="+- 0 sw mins"/>
              <a:gd name="dsh" fmla="+- 0 sh mins"/>
              <a:gd name="p0x0" fmla="*/ 120 w 5585"/>
              <a:gd name="p0y0" fmla="*/ 0 h 5248"/>
              <a:gd name="p0x1" fmla="*/ 5465 w 5585"/>
              <a:gd name="p0y1" fmla="*/ 0 h 5248"/>
              <a:gd name="p0x2" fmla="*/ 5531 w 5585"/>
              <a:gd name="p0y2" fmla="*/ 0 h 5248"/>
              <a:gd name="p0x3" fmla="*/ 5585 w 5585"/>
              <a:gd name="p0y3" fmla="*/ 53 h 5248"/>
              <a:gd name="p0x4" fmla="*/ 5585 w 5585"/>
              <a:gd name="p0y4" fmla="*/ 120 h 5248"/>
              <a:gd name="p0x5" fmla="*/ 5585 w 5585"/>
              <a:gd name="p0y5" fmla="*/ 5128 h 5248"/>
              <a:gd name="p0x6" fmla="*/ 5585 w 5585"/>
              <a:gd name="p0y6" fmla="*/ 5194 h 5248"/>
              <a:gd name="p0x7" fmla="*/ 5531 w 5585"/>
              <a:gd name="p0y7" fmla="*/ 5248 h 5248"/>
              <a:gd name="p0x8" fmla="*/ 5465 w 5585"/>
              <a:gd name="p0y8" fmla="*/ 5248 h 5248"/>
              <a:gd name="p0x9" fmla="*/ 120 w 5585"/>
              <a:gd name="p0y9" fmla="*/ 5248 h 5248"/>
              <a:gd name="p0x10" fmla="*/ 53 w 5585"/>
              <a:gd name="p0y10" fmla="*/ 5248 h 5248"/>
              <a:gd name="p0x11" fmla="*/ 0 w 5585"/>
              <a:gd name="p0y11" fmla="*/ 5194 h 5248"/>
              <a:gd name="p0x12" fmla="*/ 0 w 5585"/>
              <a:gd name="p0y12" fmla="*/ 5128 h 5248"/>
              <a:gd name="p0x13" fmla="*/ 0 w 5585"/>
              <a:gd name="p0y13" fmla="*/ 120 h 5248"/>
              <a:gd name="p0x14" fmla="*/ 0 w 5585"/>
              <a:gd name="p0y14" fmla="*/ 53 h 5248"/>
              <a:gd name="p0x15" fmla="*/ 53 w 5585"/>
              <a:gd name="p0y15" fmla="*/ 0 h 5248"/>
              <a:gd name="p0x16" fmla="*/ 120 w 5585"/>
              <a:gd name="p0y16" fmla="*/ 0 h 52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9"/>
            </p:custDataLst>
          </p:nvPr>
        </p:nvSpPr>
        <p:spPr>
          <a:xfrm>
            <a:off x="10971838" y="2002136"/>
            <a:ext cx="982113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600" b="1" spc="-180">
                <a:solidFill>
                  <a:srgbClr val="8B4513">
                    <a:alpha val="5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03</a:t>
            </a:r>
            <a:endParaRPr sz="3600" b="1" spc="-180">
              <a:solidFill>
                <a:srgbClr val="8B4513">
                  <a:alpha val="5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10"/>
            </p:custDataLst>
          </p:nvPr>
        </p:nvSpPr>
        <p:spPr>
          <a:xfrm>
            <a:off x="571500" y="5641340"/>
            <a:ext cx="11049000" cy="835025"/>
          </a:xfrm>
          <a:custGeom>
            <a:avLst/>
            <a:gdLst>
              <a:gd name="sw" fmla="*/ 1 w 17400"/>
              <a:gd name="sh" fmla="*/ 1 h 1315"/>
              <a:gd name="mins" fmla="min sw sh"/>
              <a:gd name="dsw" fmla="+- 0 sw mins"/>
              <a:gd name="dsh" fmla="+- 0 sh mins"/>
              <a:gd name="p0x0" fmla="*/ 120 w 17400"/>
              <a:gd name="p0y0" fmla="*/ 0 h 1315"/>
              <a:gd name="p0x1" fmla="*/ 17280 w 17400"/>
              <a:gd name="p0y1" fmla="*/ 0 h 1315"/>
              <a:gd name="p0x2" fmla="*/ 17346 w 17400"/>
              <a:gd name="p0y2" fmla="*/ 0 h 1315"/>
              <a:gd name="p0x3" fmla="*/ 17400 w 17400"/>
              <a:gd name="p0y3" fmla="*/ 53 h 1315"/>
              <a:gd name="p0x4" fmla="*/ 17400 w 17400"/>
              <a:gd name="p0y4" fmla="*/ 120 h 1315"/>
              <a:gd name="p0x5" fmla="*/ 17400 w 17400"/>
              <a:gd name="p0y5" fmla="*/ 1195 h 1315"/>
              <a:gd name="p0x6" fmla="*/ 17400 w 17400"/>
              <a:gd name="p0y6" fmla="*/ 1262 h 1315"/>
              <a:gd name="p0x7" fmla="*/ 17346 w 17400"/>
              <a:gd name="p0y7" fmla="*/ 1315 h 1315"/>
              <a:gd name="p0x8" fmla="*/ 17280 w 17400"/>
              <a:gd name="p0y8" fmla="*/ 1315 h 1315"/>
              <a:gd name="p0x9" fmla="*/ 120 w 17400"/>
              <a:gd name="p0y9" fmla="*/ 1315 h 1315"/>
              <a:gd name="p0x10" fmla="*/ 53 w 17400"/>
              <a:gd name="p0y10" fmla="*/ 1315 h 1315"/>
              <a:gd name="p0x11" fmla="*/ 0 w 17400"/>
              <a:gd name="p0y11" fmla="*/ 1262 h 1315"/>
              <a:gd name="p0x12" fmla="*/ 0 w 17400"/>
              <a:gd name="p0y12" fmla="*/ 1195 h 1315"/>
              <a:gd name="p0x13" fmla="*/ 0 w 17400"/>
              <a:gd name="p0y13" fmla="*/ 120 h 1315"/>
              <a:gd name="p0x14" fmla="*/ 0 w 17400"/>
              <a:gd name="p0y14" fmla="*/ 53 h 1315"/>
              <a:gd name="p0x15" fmla="*/ 53 w 17400"/>
              <a:gd name="p0y15" fmla="*/ 0 h 1315"/>
              <a:gd name="p0x16" fmla="*/ 120 w 17400"/>
              <a:gd name="p0y16" fmla="*/ 0 h 13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11"/>
            </p:custDataLst>
          </p:nvPr>
        </p:nvSpPr>
        <p:spPr>
          <a:xfrm>
            <a:off x="762000" y="5901118"/>
            <a:ext cx="27434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这正是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统计学</a:t>
            </a:r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的核心使命</a:t>
            </a:r>
            <a:endParaRPr>
              <a:solidFill>
                <a:srgbClr val="F5F0E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771525" y="2701633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分组计数</a:t>
            </a:r>
            <a:r>
              <a:rPr lang="en-US" altLang="zh-CN"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加权平均</a:t>
            </a:r>
            <a:endParaRPr lang="zh-CN" altLang="en-US" sz="2100" b="1" spc="42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771525" y="3188360"/>
            <a:ext cx="13716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跳水队年龄调查</a:t>
            </a:r>
            <a:endParaRPr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4"/>
            </p:custDataLst>
          </p:nvPr>
        </p:nvSpPr>
        <p:spPr>
          <a:xfrm>
            <a:off x="771525" y="3538852"/>
            <a:ext cx="310135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13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岁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8</a:t>
            </a:r>
            <a:r>
              <a:rPr lang="zh-CN" alt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、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14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岁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16</a:t>
            </a:r>
            <a:r>
              <a:rPr lang="zh-CN" alt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、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15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岁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24</a:t>
            </a:r>
            <a:r>
              <a:rPr lang="zh-CN" alt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、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16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岁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</a:t>
            </a:r>
            <a:r>
              <a:rPr lang="zh-CN" alt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</a:t>
            </a:r>
            <a:endParaRPr lang="zh-CN" altLang="en-US"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5"/>
            </p:custDataLst>
          </p:nvPr>
        </p:nvSpPr>
        <p:spPr>
          <a:xfrm>
            <a:off x="771525" y="4163635"/>
            <a:ext cx="249860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以频数为权，平均年龄约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14</a:t>
            </a:r>
            <a:r>
              <a:rPr lang="zh-CN" alt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岁</a:t>
            </a:r>
            <a:endParaRPr lang="zh-CN" altLang="en-US"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4518051" y="2701633"/>
            <a:ext cx="317108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组中值估计</a:t>
            </a:r>
            <a:r>
              <a:rPr lang="en-US" altLang="zh-CN"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区间归约</a:t>
            </a:r>
            <a:endParaRPr lang="zh-CN" altLang="en-US" sz="2100" b="1" spc="42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4518051" y="3188360"/>
            <a:ext cx="113570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5</a:t>
            </a:r>
            <a:r>
              <a:rPr lang="zh-CN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路公交载客</a:t>
            </a:r>
            <a:endParaRPr lang="zh-CN"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4518051" y="3538852"/>
            <a:ext cx="31559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组中值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11/31/51/71/91/111</a:t>
            </a:r>
            <a:r>
              <a:rPr 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</a:t>
            </a:r>
            <a:endParaRPr lang="zh-CN" altLang="en-US"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4518051" y="3813143"/>
            <a:ext cx="31559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对应班次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3/5/20/22/18/15</a:t>
            </a:r>
            <a:r>
              <a:rPr 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次</a:t>
            </a:r>
            <a:endParaRPr lang="zh-CN" altLang="en-US"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4518051" y="4163635"/>
            <a:ext cx="232715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加权平均，每班载客约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73</a:t>
            </a:r>
            <a:r>
              <a:rPr lang="zh-CN" alt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</a:t>
            </a:r>
            <a:endParaRPr lang="zh-CN" altLang="en-US"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8264576" y="2701633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样本推断</a:t>
            </a:r>
            <a:r>
              <a:rPr lang="en-US" altLang="zh-CN"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以偏知全</a:t>
            </a:r>
            <a:endParaRPr lang="zh-CN" altLang="en-US" sz="2100" b="1" spc="42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8264576" y="3188360"/>
            <a:ext cx="169708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随机抽查</a:t>
            </a:r>
            <a:r>
              <a:rPr lang="en-US" altLang="zh-CN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50</a:t>
            </a:r>
            <a:r>
              <a:rPr lang="zh-CN" alt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只</a:t>
            </a:r>
            <a:r>
              <a:rPr 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灯泡</a:t>
            </a:r>
            <a:endParaRPr lang="zh-CN"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8264576" y="3538852"/>
            <a:ext cx="31559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组中值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800/1200/1600/2000/2400</a:t>
            </a:r>
            <a:r>
              <a:rPr 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小时</a:t>
            </a:r>
            <a:endParaRPr lang="zh-CN" altLang="en-US"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8264576" y="4163635"/>
            <a:ext cx="168384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样本平均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1672</a:t>
            </a:r>
            <a:r>
              <a:rPr lang="zh-CN" alt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小时</a:t>
            </a:r>
            <a:endParaRPr lang="zh-CN" altLang="en-US"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8264576" y="4476026"/>
            <a:ext cx="31559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估计整批灯泡寿命</a:t>
            </a:r>
            <a:endParaRPr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寻找数据的</a:t>
            </a:r>
            <a:r>
              <a:rPr lang="en-US" altLang="zh-CN" sz="30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"</a:t>
            </a:r>
            <a:r>
              <a:rPr lang="zh-CN" altLang="en-US" sz="30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居中者</a:t>
            </a:r>
            <a:r>
              <a:rPr lang="en-US" altLang="zh-CN" sz="30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"</a:t>
            </a:r>
            <a:endParaRPr lang="en-US" altLang="zh-CN" sz="3000" b="1">
              <a:solidFill>
                <a:srgbClr val="2C1E12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39763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573130"/>
            <a:ext cx="521501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极端高薪扭曲平均数，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中位数</a:t>
            </a:r>
            <a:r>
              <a:rPr lang="zh-CN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为大多数人</a:t>
            </a:r>
            <a:r>
              <a:rPr lang="en-US" altLang="zh-CN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代言</a:t>
            </a:r>
            <a:r>
              <a:rPr lang="en-US" altLang="zh-CN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endParaRPr lang="en-US" altLang="zh-CN">
              <a:solidFill>
                <a:srgbClr val="F5F0E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590800"/>
            <a:ext cx="5400675" cy="3881120"/>
          </a:xfrm>
          <a:custGeom>
            <a:avLst/>
            <a:gdLst>
              <a:gd name="sw" fmla="*/ 1 w 8505"/>
              <a:gd name="sh" fmla="*/ 1 h 6112"/>
              <a:gd name="mins" fmla="min sw sh"/>
              <a:gd name="dsw" fmla="+- 0 sw mins"/>
              <a:gd name="dsh" fmla="+- 0 sh mins"/>
              <a:gd name="p0x0" fmla="*/ 120 w 8505"/>
              <a:gd name="p0y0" fmla="*/ 0 h 6112"/>
              <a:gd name="p0x1" fmla="*/ 8385 w 8505"/>
              <a:gd name="p0y1" fmla="*/ 0 h 6112"/>
              <a:gd name="p0x2" fmla="*/ 8451 w 8505"/>
              <a:gd name="p0y2" fmla="*/ 0 h 6112"/>
              <a:gd name="p0x3" fmla="*/ 8505 w 8505"/>
              <a:gd name="p0y3" fmla="*/ 53 h 6112"/>
              <a:gd name="p0x4" fmla="*/ 8505 w 8505"/>
              <a:gd name="p0y4" fmla="*/ 120 h 6112"/>
              <a:gd name="p0x5" fmla="*/ 8505 w 8505"/>
              <a:gd name="p0y5" fmla="*/ 5992 h 6112"/>
              <a:gd name="p0x6" fmla="*/ 8505 w 8505"/>
              <a:gd name="p0y6" fmla="*/ 6058 h 6112"/>
              <a:gd name="p0x7" fmla="*/ 8451 w 8505"/>
              <a:gd name="p0y7" fmla="*/ 6112 h 6112"/>
              <a:gd name="p0x8" fmla="*/ 8385 w 8505"/>
              <a:gd name="p0y8" fmla="*/ 6112 h 6112"/>
              <a:gd name="p0x9" fmla="*/ 120 w 8505"/>
              <a:gd name="p0y9" fmla="*/ 6112 h 6112"/>
              <a:gd name="p0x10" fmla="*/ 53 w 8505"/>
              <a:gd name="p0y10" fmla="*/ 6112 h 6112"/>
              <a:gd name="p0x11" fmla="*/ 0 w 8505"/>
              <a:gd name="p0y11" fmla="*/ 6058 h 6112"/>
              <a:gd name="p0x12" fmla="*/ 0 w 8505"/>
              <a:gd name="p0y12" fmla="*/ 5992 h 6112"/>
              <a:gd name="p0x13" fmla="*/ 0 w 8505"/>
              <a:gd name="p0y13" fmla="*/ 120 h 6112"/>
              <a:gd name="p0x14" fmla="*/ 0 w 8505"/>
              <a:gd name="p0y14" fmla="*/ 53 h 6112"/>
              <a:gd name="p0x15" fmla="*/ 53 w 8505"/>
              <a:gd name="p0y15" fmla="*/ 0 h 6112"/>
              <a:gd name="p0x16" fmla="*/ 120 w 8505"/>
              <a:gd name="p0y16" fmla="*/ 0 h 61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77002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收入真相：被扭曲的平均数</a:t>
            </a:r>
            <a:endParaRPr sz="2100" b="1" spc="42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71525" y="3195790"/>
            <a:ext cx="1199112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21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6336</a:t>
            </a:r>
            <a:r>
              <a:rPr lang="zh-CN" sz="21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元</a:t>
            </a:r>
            <a:endParaRPr lang="zh-CN" sz="21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742037" y="3286277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平均数</a:t>
            </a:r>
            <a:endParaRPr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771525" y="3571075"/>
            <a:ext cx="5010150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25</a:t>
            </a:r>
            <a:r>
              <a:rPr 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名员工中仅</a:t>
            </a:r>
            <a:r>
              <a:rPr 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</a:t>
            </a:r>
            <a:r>
              <a:rPr lang="zh-CN" alt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</a:t>
            </a:r>
            <a:r>
              <a:rPr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超过、</a:t>
            </a:r>
            <a:r>
              <a:rPr 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22</a:t>
            </a:r>
            <a:r>
              <a:rPr lang="zh-CN" altLang="en-US"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低于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极端高薪使其失真</a:t>
            </a:r>
            <a:endParaRPr lang="zh-CN" altLang="en-US"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771525" y="3936365"/>
            <a:ext cx="5010150" cy="9525"/>
          </a:xfrm>
          <a:prstGeom prst="rect">
            <a:avLst/>
          </a:prstGeom>
          <a:solidFill>
            <a:srgbClr val="FCF9F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771525" y="4022531"/>
            <a:ext cx="1199112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21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3400</a:t>
            </a:r>
            <a:r>
              <a:rPr lang="zh-CN" sz="21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元</a:t>
            </a:r>
            <a:endParaRPr lang="zh-CN" sz="21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742037" y="4113019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中位数</a:t>
            </a:r>
            <a:endParaRPr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771525" y="4397816"/>
            <a:ext cx="50101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收入排序后取中间位置，真实反映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中间水平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endParaRPr lang="en-US" altLang="zh-CN"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77597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E6D6"/>
          </a:solidFill>
          <a:ln w="9525" cmpd="sng">
            <a:solidFill>
              <a:srgbClr val="F2E6D6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895350" y="6068311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50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极端高薪</a:t>
            </a:r>
            <a:endParaRPr sz="1200">
              <a:solidFill>
                <a:srgbClr val="4A250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1671320" y="6033770"/>
            <a:ext cx="695325" cy="238125"/>
          </a:xfrm>
          <a:custGeom>
            <a:avLst/>
            <a:gdLst>
              <a:gd name="sw" fmla="*/ 1 w 1095"/>
              <a:gd name="sh" fmla="*/ 1 h 375"/>
              <a:gd name="mins" fmla="min sw sh"/>
              <a:gd name="dsw" fmla="+- 0 sw mins"/>
              <a:gd name="dsh" fmla="+- 0 sh mins"/>
              <a:gd name="p0x0" fmla="*/ 187 w 1095"/>
              <a:gd name="p0y0" fmla="*/ 0 h 375"/>
              <a:gd name="p0x1" fmla="*/ 907 w 1095"/>
              <a:gd name="p0y1" fmla="*/ 0 h 375"/>
              <a:gd name="p0x2" fmla="*/ 1011 w 1095"/>
              <a:gd name="p0y2" fmla="*/ 0 h 375"/>
              <a:gd name="p0x3" fmla="*/ 1095 w 1095"/>
              <a:gd name="p0y3" fmla="*/ 83 h 375"/>
              <a:gd name="p0x4" fmla="*/ 1095 w 1095"/>
              <a:gd name="p0y4" fmla="*/ 187 h 375"/>
              <a:gd name="p0x5" fmla="*/ 1095 w 1095"/>
              <a:gd name="p0y5" fmla="*/ 291 h 375"/>
              <a:gd name="p0x6" fmla="*/ 1011 w 1095"/>
              <a:gd name="p0y6" fmla="*/ 375 h 375"/>
              <a:gd name="p0x7" fmla="*/ 907 w 1095"/>
              <a:gd name="p0y7" fmla="*/ 375 h 375"/>
              <a:gd name="p0x8" fmla="*/ 187 w 1095"/>
              <a:gd name="p0y8" fmla="*/ 375 h 375"/>
              <a:gd name="p0x9" fmla="*/ 83 w 1095"/>
              <a:gd name="p0y9" fmla="*/ 375 h 375"/>
              <a:gd name="p0x10" fmla="*/ 0 w 1095"/>
              <a:gd name="p0y10" fmla="*/ 291 h 375"/>
              <a:gd name="p0x11" fmla="*/ 0 w 1095"/>
              <a:gd name="p0y11" fmla="*/ 187 h 375"/>
              <a:gd name="p0x12" fmla="*/ 0 w 1095"/>
              <a:gd name="p0y12" fmla="*/ 83 h 375"/>
              <a:gd name="p0x13" fmla="*/ 83 w 1095"/>
              <a:gd name="p0y13" fmla="*/ 0 h 375"/>
              <a:gd name="p0x14" fmla="*/ 187 w 109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E6D6"/>
          </a:solidFill>
          <a:ln w="9525" cmpd="sng">
            <a:solidFill>
              <a:srgbClr val="F2E6D6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790776" y="6068311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50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中位数</a:t>
            </a:r>
            <a:endParaRPr sz="1200">
              <a:solidFill>
                <a:srgbClr val="4A250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6214745" y="2590800"/>
            <a:ext cx="5400675" cy="3881120"/>
          </a:xfrm>
          <a:custGeom>
            <a:avLst/>
            <a:gdLst>
              <a:gd name="sw" fmla="*/ 1 w 8505"/>
              <a:gd name="sh" fmla="*/ 1 h 6112"/>
              <a:gd name="mins" fmla="min sw sh"/>
              <a:gd name="dsw" fmla="+- 0 sw mins"/>
              <a:gd name="dsh" fmla="+- 0 sh mins"/>
              <a:gd name="p0x0" fmla="*/ 120 w 8505"/>
              <a:gd name="p0y0" fmla="*/ 0 h 6112"/>
              <a:gd name="p0x1" fmla="*/ 8385 w 8505"/>
              <a:gd name="p0y1" fmla="*/ 0 h 6112"/>
              <a:gd name="p0x2" fmla="*/ 8451 w 8505"/>
              <a:gd name="p0y2" fmla="*/ 0 h 6112"/>
              <a:gd name="p0x3" fmla="*/ 8505 w 8505"/>
              <a:gd name="p0y3" fmla="*/ 53 h 6112"/>
              <a:gd name="p0x4" fmla="*/ 8505 w 8505"/>
              <a:gd name="p0y4" fmla="*/ 120 h 6112"/>
              <a:gd name="p0x5" fmla="*/ 8505 w 8505"/>
              <a:gd name="p0y5" fmla="*/ 5992 h 6112"/>
              <a:gd name="p0x6" fmla="*/ 8505 w 8505"/>
              <a:gd name="p0y6" fmla="*/ 6058 h 6112"/>
              <a:gd name="p0x7" fmla="*/ 8451 w 8505"/>
              <a:gd name="p0y7" fmla="*/ 6112 h 6112"/>
              <a:gd name="p0x8" fmla="*/ 8385 w 8505"/>
              <a:gd name="p0y8" fmla="*/ 6112 h 6112"/>
              <a:gd name="p0x9" fmla="*/ 120 w 8505"/>
              <a:gd name="p0y9" fmla="*/ 6112 h 6112"/>
              <a:gd name="p0x10" fmla="*/ 53 w 8505"/>
              <a:gd name="p0y10" fmla="*/ 6112 h 6112"/>
              <a:gd name="p0x11" fmla="*/ 0 w 8505"/>
              <a:gd name="p0y11" fmla="*/ 6058 h 6112"/>
              <a:gd name="p0x12" fmla="*/ 0 w 8505"/>
              <a:gd name="p0y12" fmla="*/ 5992 h 6112"/>
              <a:gd name="p0x13" fmla="*/ 0 w 8505"/>
              <a:gd name="p0y13" fmla="*/ 120 h 6112"/>
              <a:gd name="p0x14" fmla="*/ 0 w 8505"/>
              <a:gd name="p0y14" fmla="*/ 53 h 6112"/>
              <a:gd name="p0x15" fmla="*/ 53 w 8505"/>
              <a:gd name="p0y15" fmla="*/ 0 h 6112"/>
              <a:gd name="p0x16" fmla="*/ 120 w 8505"/>
              <a:gd name="p0y16" fmla="*/ 0 h 61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6410325" y="277002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赛场位次：排序定中点</a:t>
            </a:r>
            <a:endParaRPr sz="2100" b="1" spc="42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6410325" y="3195790"/>
            <a:ext cx="129942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21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147</a:t>
            </a:r>
            <a:r>
              <a:rPr lang="zh-CN" sz="21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分钟</a:t>
            </a:r>
            <a:endParaRPr lang="zh-CN" sz="21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7481145" y="3286277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中位数</a:t>
            </a:r>
            <a:endParaRPr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6410325" y="3571075"/>
            <a:ext cx="50101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12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名选手完赛时间排序，第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、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7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位为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146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和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148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分钟；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142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分钟成绩优于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半数以上</a:t>
            </a:r>
            <a:r>
              <a:rPr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选手</a:t>
            </a:r>
            <a:endParaRPr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2"/>
            </p:custDataLst>
          </p:nvPr>
        </p:nvSpPr>
        <p:spPr>
          <a:xfrm>
            <a:off x="6410325" y="4210685"/>
            <a:ext cx="5010150" cy="9525"/>
          </a:xfrm>
          <a:prstGeom prst="rect">
            <a:avLst/>
          </a:prstGeom>
          <a:solidFill>
            <a:srgbClr val="FCF9F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6410325" y="4281583"/>
            <a:ext cx="462937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不受极端值影响</a:t>
            </a:r>
            <a:r>
              <a:rPr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，数据异常时比平均数更能反映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集中趋势</a:t>
            </a:r>
            <a:endParaRPr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6410325" y="4593974"/>
            <a:ext cx="50101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中国古代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取其中</a:t>
            </a:r>
            <a:r>
              <a:rPr 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思想，与此一脉相通</a:t>
            </a:r>
            <a:endParaRPr lang="zh-CN" altLang="en-US"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5"/>
            </p:custDataLst>
          </p:nvPr>
        </p:nvSpPr>
        <p:spPr>
          <a:xfrm>
            <a:off x="6414770" y="6033770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E6D6"/>
          </a:solidFill>
          <a:ln w="9525" cmpd="sng">
            <a:solidFill>
              <a:srgbClr val="F2E6D6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6534150" y="6068311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50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排序</a:t>
            </a:r>
            <a:endParaRPr sz="1200">
              <a:solidFill>
                <a:srgbClr val="4A250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7"/>
            </p:custDataLst>
          </p:nvPr>
        </p:nvSpPr>
        <p:spPr>
          <a:xfrm>
            <a:off x="700532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E6D6"/>
          </a:solidFill>
          <a:ln w="9525" cmpd="sng">
            <a:solidFill>
              <a:srgbClr val="F2E6D6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7124776" y="6068311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508"/>
                </a:solidFill>
                <a:latin typeface="汉仪书宋二简" panose="02010600000101010101" charset="-122"/>
                <a:ea typeface="汉仪书宋二简" panose="02010600000101010101" charset="-122"/>
              </a:rPr>
              <a:t>集中趋势</a:t>
            </a:r>
            <a:endParaRPr sz="1200">
              <a:solidFill>
                <a:srgbClr val="4A250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从</a:t>
            </a:r>
            <a:r>
              <a:rPr lang="en-US" altLang="zh-CN" sz="30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"</a:t>
            </a:r>
            <a:r>
              <a:rPr lang="zh-CN" altLang="en-US" sz="30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多数</a:t>
            </a:r>
            <a:r>
              <a:rPr lang="en-US" altLang="zh-CN" sz="30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"</a:t>
            </a:r>
            <a:r>
              <a:rPr lang="zh-CN" altLang="en-US" sz="30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中寻找答案</a:t>
            </a:r>
            <a:endParaRPr lang="zh-CN" altLang="en-US" sz="3000" b="1">
              <a:solidFill>
                <a:srgbClr val="2C1E12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2101215" cy="5362575"/>
          </a:xfrm>
          <a:custGeom>
            <a:avLst/>
            <a:gdLst>
              <a:gd name="sw" fmla="*/ 1 w 3309"/>
              <a:gd name="sh" fmla="*/ 1 h 8445"/>
              <a:gd name="mins" fmla="min sw sh"/>
              <a:gd name="dsw" fmla="+- 0 sw mins"/>
              <a:gd name="dsh" fmla="+- 0 sh mins"/>
              <a:gd name="p0x0" fmla="*/ 120 w 3309"/>
              <a:gd name="p0y0" fmla="*/ 0 h 8445"/>
              <a:gd name="p0x1" fmla="*/ 3189 w 3309"/>
              <a:gd name="p0y1" fmla="*/ 0 h 8445"/>
              <a:gd name="p0x2" fmla="*/ 3255 w 3309"/>
              <a:gd name="p0y2" fmla="*/ 0 h 8445"/>
              <a:gd name="p0x3" fmla="*/ 3309 w 3309"/>
              <a:gd name="p0y3" fmla="*/ 53 h 8445"/>
              <a:gd name="p0x4" fmla="*/ 3309 w 3309"/>
              <a:gd name="p0y4" fmla="*/ 120 h 8445"/>
              <a:gd name="p0x5" fmla="*/ 3309 w 3309"/>
              <a:gd name="p0y5" fmla="*/ 8325 h 8445"/>
              <a:gd name="p0x6" fmla="*/ 3309 w 3309"/>
              <a:gd name="p0y6" fmla="*/ 8391 h 8445"/>
              <a:gd name="p0x7" fmla="*/ 3255 w 3309"/>
              <a:gd name="p0y7" fmla="*/ 8445 h 8445"/>
              <a:gd name="p0x8" fmla="*/ 3189 w 3309"/>
              <a:gd name="p0y8" fmla="*/ 8445 h 8445"/>
              <a:gd name="p0x9" fmla="*/ 120 w 3309"/>
              <a:gd name="p0y9" fmla="*/ 8445 h 8445"/>
              <a:gd name="p0x10" fmla="*/ 53 w 3309"/>
              <a:gd name="p0y10" fmla="*/ 8445 h 8445"/>
              <a:gd name="p0x11" fmla="*/ 0 w 3309"/>
              <a:gd name="p0y11" fmla="*/ 8391 h 8445"/>
              <a:gd name="p0x12" fmla="*/ 0 w 3309"/>
              <a:gd name="p0y12" fmla="*/ 8325 h 8445"/>
              <a:gd name="p0x13" fmla="*/ 0 w 3309"/>
              <a:gd name="p0y13" fmla="*/ 120 h 8445"/>
              <a:gd name="p0x14" fmla="*/ 0 w 3309"/>
              <a:gd name="p0y14" fmla="*/ 53 h 8445"/>
              <a:gd name="p0x15" fmla="*/ 53 w 3309"/>
              <a:gd name="p0y15" fmla="*/ 0 h 8445"/>
              <a:gd name="p0x16" fmla="*/ 120 w 330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565910"/>
            <a:ext cx="1710709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鞋店进货的众数智慧</a:t>
            </a:r>
            <a:endParaRPr b="1" spc="36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22669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802902bb-8ca7-11f1-ab32-b6341fa560fa"/>
          <p:cNvPicPr/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57250" y="2352675"/>
            <a:ext cx="247650" cy="2476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1304925" y="2266950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精准备货依据</a:t>
            </a:r>
            <a:endParaRPr sz="1500" b="1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304925" y="2546033"/>
            <a:ext cx="1177309" cy="7485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 b="1" spc="-12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23.5cm</a:t>
            </a:r>
            <a:r>
              <a:rPr lang="en-US" sz="12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2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售出</a:t>
            </a:r>
            <a:r>
              <a:rPr lang="en-US" altLang="zh-CN" sz="12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200" b="1" spc="-12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11</a:t>
            </a:r>
            <a:r>
              <a:rPr lang="zh-CN" altLang="en-US" sz="1200" b="1" spc="-12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双</a:t>
            </a:r>
            <a:r>
              <a:rPr sz="12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，远多于其他尺码</a:t>
            </a:r>
            <a:endParaRPr sz="120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771525" y="5114925"/>
            <a:ext cx="1710690" cy="883285"/>
          </a:xfrm>
          <a:custGeom>
            <a:avLst/>
            <a:gdLst>
              <a:gd name="sw" fmla="*/ 1 w 2694"/>
              <a:gd name="sh" fmla="*/ 1 h 1391"/>
              <a:gd name="mins" fmla="min sw sh"/>
              <a:gd name="dsw" fmla="+- 0 sw mins"/>
              <a:gd name="dsh" fmla="+- 0 sh mins"/>
              <a:gd name="p0x0" fmla="*/ 120 w 2694"/>
              <a:gd name="p0y0" fmla="*/ 0 h 1391"/>
              <a:gd name="p0x1" fmla="*/ 2574 w 2694"/>
              <a:gd name="p0y1" fmla="*/ 0 h 1391"/>
              <a:gd name="p0x2" fmla="*/ 2640 w 2694"/>
              <a:gd name="p0y2" fmla="*/ 0 h 1391"/>
              <a:gd name="p0x3" fmla="*/ 2694 w 2694"/>
              <a:gd name="p0y3" fmla="*/ 53 h 1391"/>
              <a:gd name="p0x4" fmla="*/ 2694 w 2694"/>
              <a:gd name="p0y4" fmla="*/ 120 h 1391"/>
              <a:gd name="p0x5" fmla="*/ 2694 w 2694"/>
              <a:gd name="p0y5" fmla="*/ 1271 h 1391"/>
              <a:gd name="p0x6" fmla="*/ 2694 w 2694"/>
              <a:gd name="p0y6" fmla="*/ 1337 h 1391"/>
              <a:gd name="p0x7" fmla="*/ 2640 w 2694"/>
              <a:gd name="p0y7" fmla="*/ 1391 h 1391"/>
              <a:gd name="p0x8" fmla="*/ 2574 w 2694"/>
              <a:gd name="p0y8" fmla="*/ 1391 h 1391"/>
              <a:gd name="p0x9" fmla="*/ 120 w 2694"/>
              <a:gd name="p0y9" fmla="*/ 1391 h 1391"/>
              <a:gd name="p0x10" fmla="*/ 53 w 2694"/>
              <a:gd name="p0y10" fmla="*/ 1391 h 1391"/>
              <a:gd name="p0x11" fmla="*/ 0 w 2694"/>
              <a:gd name="p0y11" fmla="*/ 1337 h 1391"/>
              <a:gd name="p0x12" fmla="*/ 0 w 2694"/>
              <a:gd name="p0y12" fmla="*/ 1271 h 1391"/>
              <a:gd name="p0x13" fmla="*/ 0 w 2694"/>
              <a:gd name="p0y13" fmla="*/ 120 h 1391"/>
              <a:gd name="p0x14" fmla="*/ 0 w 2694"/>
              <a:gd name="p0y14" fmla="*/ 53 h 1391"/>
              <a:gd name="p0x15" fmla="*/ 53 w 2694"/>
              <a:gd name="p0y15" fmla="*/ 0 h 1391"/>
              <a:gd name="p0x16" fmla="*/ 120 w 2694"/>
              <a:gd name="p0y16" fmla="*/ 0 h 13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847725" y="5179695"/>
            <a:ext cx="1600276" cy="7485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众数</a:t>
            </a:r>
            <a:r>
              <a:rPr lang="en-US" sz="120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</a:t>
            </a:r>
            <a:r>
              <a:rPr lang="zh-CN" altLang="en-US" sz="120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出现次数最多的值</a:t>
            </a:r>
            <a:r>
              <a:rPr lang="en-US" altLang="zh-CN" sz="120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 sz="120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据此精准备货，满足多数顾客需求</a:t>
            </a:r>
            <a:endParaRPr lang="zh-CN" altLang="en-US" sz="1200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2934335" y="1109345"/>
            <a:ext cx="5267325" cy="5362575"/>
          </a:xfrm>
          <a:custGeom>
            <a:avLst/>
            <a:gdLst>
              <a:gd name="sw" fmla="*/ 1 w 8295"/>
              <a:gd name="sh" fmla="*/ 1 h 8445"/>
              <a:gd name="mins" fmla="min sw sh"/>
              <a:gd name="dsw" fmla="+- 0 sw mins"/>
              <a:gd name="dsh" fmla="+- 0 sh mins"/>
              <a:gd name="p0x0" fmla="*/ 120 w 8295"/>
              <a:gd name="p0y0" fmla="*/ 0 h 8445"/>
              <a:gd name="p0x1" fmla="*/ 8175 w 8295"/>
              <a:gd name="p0y1" fmla="*/ 0 h 8445"/>
              <a:gd name="p0x2" fmla="*/ 8241 w 8295"/>
              <a:gd name="p0y2" fmla="*/ 0 h 8445"/>
              <a:gd name="p0x3" fmla="*/ 8295 w 8295"/>
              <a:gd name="p0y3" fmla="*/ 53 h 8445"/>
              <a:gd name="p0x4" fmla="*/ 8295 w 8295"/>
              <a:gd name="p0y4" fmla="*/ 120 h 8445"/>
              <a:gd name="p0x5" fmla="*/ 8295 w 8295"/>
              <a:gd name="p0y5" fmla="*/ 8325 h 8445"/>
              <a:gd name="p0x6" fmla="*/ 8295 w 8295"/>
              <a:gd name="p0y6" fmla="*/ 8391 h 8445"/>
              <a:gd name="p0x7" fmla="*/ 8241 w 8295"/>
              <a:gd name="p0y7" fmla="*/ 8445 h 8445"/>
              <a:gd name="p0x8" fmla="*/ 8175 w 8295"/>
              <a:gd name="p0y8" fmla="*/ 8445 h 8445"/>
              <a:gd name="p0x9" fmla="*/ 120 w 8295"/>
              <a:gd name="p0y9" fmla="*/ 8445 h 8445"/>
              <a:gd name="p0x10" fmla="*/ 53 w 8295"/>
              <a:gd name="p0y10" fmla="*/ 8445 h 8445"/>
              <a:gd name="p0x11" fmla="*/ 0 w 8295"/>
              <a:gd name="p0y11" fmla="*/ 8391 h 8445"/>
              <a:gd name="p0x12" fmla="*/ 0 w 8295"/>
              <a:gd name="p0y12" fmla="*/ 8325 h 8445"/>
              <a:gd name="p0x13" fmla="*/ 0 w 8295"/>
              <a:gd name="p0y13" fmla="*/ 120 h 8445"/>
              <a:gd name="p0x14" fmla="*/ 0 w 8295"/>
              <a:gd name="p0y14" fmla="*/ 53 h 8445"/>
              <a:gd name="p0x15" fmla="*/ 53 w 8295"/>
              <a:gd name="p0y15" fmla="*/ 0 h 8445"/>
              <a:gd name="p0x16" fmla="*/ 120 w 829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3129934" y="1565910"/>
            <a:ext cx="48768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商场月销售额：三种度量，三种目标</a:t>
            </a:r>
            <a:endParaRPr b="1" spc="36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aphicFrame>
        <p:nvGraphicFramePr>
          <p:cNvPr id="15" name="表格 14"/>
          <p:cNvGraphicFramePr/>
          <p:nvPr>
            <p:custDataLst>
              <p:tags r:id="rId14"/>
            </p:custDataLst>
          </p:nvPr>
        </p:nvGraphicFramePr>
        <p:xfrm>
          <a:off x="3129915" y="2266950"/>
          <a:ext cx="4876800" cy="27593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5886"/>
                <a:gridCol w="1050426"/>
                <a:gridCol w="2830487"/>
              </a:tblGrid>
              <a:tr h="4419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5F0E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度量</a:t>
                      </a:r>
                      <a:endParaRPr sz="1800" b="1">
                        <a:solidFill>
                          <a:srgbClr val="F5F0E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B4513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5F0E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数值</a:t>
                      </a:r>
                      <a:endParaRPr sz="1800" b="1">
                        <a:solidFill>
                          <a:srgbClr val="F5F0E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B4513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5F0E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定位策略</a:t>
                      </a:r>
                      <a:endParaRPr sz="1800" b="1">
                        <a:solidFill>
                          <a:srgbClr val="F5F0E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B4513"/>
                    </a:solidFill>
                  </a:tcPr>
                </a:tc>
              </a:tr>
              <a:tr h="381893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C1E12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平均数</a:t>
                      </a:r>
                      <a:endParaRPr sz="1500" b="1">
                        <a:solidFill>
                          <a:srgbClr val="2C1E12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9F6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1" spc="-15">
                          <a:solidFill>
                            <a:srgbClr val="8B4513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20</a:t>
                      </a:r>
                      <a:r>
                        <a:rPr lang="zh-CN" sz="1500" b="1" spc="-15">
                          <a:solidFill>
                            <a:srgbClr val="8B4513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万元</a:t>
                      </a:r>
                      <a:endParaRPr lang="zh-CN" sz="1500" b="1" spc="-15">
                        <a:solidFill>
                          <a:srgbClr val="8B4513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9F6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2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高目标，激励先进</a:t>
                      </a:r>
                      <a:endParaRPr sz="1500" b="0">
                        <a:solidFill>
                          <a:srgbClr val="2C1E12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9F6"/>
                    </a:solidFill>
                  </a:tcPr>
                </a:tc>
              </a:tr>
              <a:tr h="381893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C1E12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中位数</a:t>
                      </a:r>
                      <a:endParaRPr sz="1500" b="1">
                        <a:solidFill>
                          <a:srgbClr val="2C1E12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1" spc="-15">
                          <a:solidFill>
                            <a:srgbClr val="8B4513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18</a:t>
                      </a:r>
                      <a:r>
                        <a:rPr lang="zh-CN" sz="1500" b="1" spc="-15">
                          <a:solidFill>
                            <a:srgbClr val="8B4513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万元</a:t>
                      </a:r>
                      <a:endParaRPr lang="zh-CN" sz="1500" b="1" spc="-15">
                        <a:solidFill>
                          <a:srgbClr val="8B4513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2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居中目标，半数可达</a:t>
                      </a:r>
                      <a:endParaRPr sz="1500" b="0">
                        <a:solidFill>
                          <a:srgbClr val="2C1E12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82042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C1E12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众数</a:t>
                      </a:r>
                      <a:endParaRPr sz="1500" b="1">
                        <a:solidFill>
                          <a:srgbClr val="2C1E12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9F6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1" spc="-15">
                          <a:solidFill>
                            <a:srgbClr val="8B4513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15</a:t>
                      </a:r>
                      <a:r>
                        <a:rPr lang="zh-CN" sz="1500" b="1" spc="-15">
                          <a:solidFill>
                            <a:srgbClr val="8B4513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万元</a:t>
                      </a:r>
                      <a:endParaRPr lang="zh-CN" sz="1500" b="1" spc="-15">
                        <a:solidFill>
                          <a:srgbClr val="8B4513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9F6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2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最普遍水平，反映常态</a:t>
                      </a:r>
                      <a:endParaRPr sz="1500" b="0">
                        <a:solidFill>
                          <a:srgbClr val="2C1E12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9F6"/>
                    </a:solidFill>
                  </a:tcPr>
                </a:tc>
              </a:tr>
              <a:tr h="39052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9052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9052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3129915" y="5114925"/>
            <a:ext cx="4876800" cy="395605"/>
          </a:xfrm>
          <a:custGeom>
            <a:avLst/>
            <a:gdLst>
              <a:gd name="sw" fmla="*/ 1 w 7680"/>
              <a:gd name="sh" fmla="*/ 1 h 623"/>
              <a:gd name="mins" fmla="min sw sh"/>
              <a:gd name="dsw" fmla="+- 0 sw mins"/>
              <a:gd name="dsh" fmla="+- 0 sh mins"/>
              <a:gd name="p0x0" fmla="*/ 120 w 7680"/>
              <a:gd name="p0y0" fmla="*/ 0 h 623"/>
              <a:gd name="p0x1" fmla="*/ 7560 w 7680"/>
              <a:gd name="p0y1" fmla="*/ 0 h 623"/>
              <a:gd name="p0x2" fmla="*/ 7626 w 7680"/>
              <a:gd name="p0y2" fmla="*/ 0 h 623"/>
              <a:gd name="p0x3" fmla="*/ 7680 w 7680"/>
              <a:gd name="p0y3" fmla="*/ 53 h 623"/>
              <a:gd name="p0x4" fmla="*/ 7680 w 7680"/>
              <a:gd name="p0y4" fmla="*/ 120 h 623"/>
              <a:gd name="p0x5" fmla="*/ 7680 w 7680"/>
              <a:gd name="p0y5" fmla="*/ 503 h 623"/>
              <a:gd name="p0x6" fmla="*/ 7680 w 7680"/>
              <a:gd name="p0y6" fmla="*/ 570 h 623"/>
              <a:gd name="p0x7" fmla="*/ 7626 w 7680"/>
              <a:gd name="p0y7" fmla="*/ 623 h 623"/>
              <a:gd name="p0x8" fmla="*/ 7560 w 7680"/>
              <a:gd name="p0y8" fmla="*/ 623 h 623"/>
              <a:gd name="p0x9" fmla="*/ 120 w 7680"/>
              <a:gd name="p0y9" fmla="*/ 623 h 623"/>
              <a:gd name="p0x10" fmla="*/ 53 w 7680"/>
              <a:gd name="p0y10" fmla="*/ 623 h 623"/>
              <a:gd name="p0x11" fmla="*/ 0 w 7680"/>
              <a:gd name="p0y11" fmla="*/ 570 h 623"/>
              <a:gd name="p0x12" fmla="*/ 0 w 7680"/>
              <a:gd name="p0y12" fmla="*/ 503 h 623"/>
              <a:gd name="p0x13" fmla="*/ 0 w 7680"/>
              <a:gd name="p0y13" fmla="*/ 120 h 623"/>
              <a:gd name="p0x14" fmla="*/ 0 w 7680"/>
              <a:gd name="p0y14" fmla="*/ 53 h 623"/>
              <a:gd name="p0x15" fmla="*/ 53 w 7680"/>
              <a:gd name="p0y15" fmla="*/ 0 h 623"/>
              <a:gd name="p0x16" fmla="*/ 120 w 7680"/>
              <a:gd name="p0y16" fmla="*/ 0 h 6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3206134" y="5179695"/>
            <a:ext cx="4724400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众数出现</a:t>
            </a:r>
            <a:r>
              <a:rPr lang="en-US" altLang="zh-CN" sz="120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200" b="1" spc="-12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5</a:t>
            </a:r>
            <a:r>
              <a:rPr lang="zh-CN" altLang="en-US" sz="1200" b="1" spc="-12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次</a:t>
            </a:r>
            <a:r>
              <a:rPr sz="120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，为数据中最频繁的值</a:t>
            </a:r>
            <a:endParaRPr sz="1200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7"/>
            </p:custDataLst>
          </p:nvPr>
        </p:nvSpPr>
        <p:spPr>
          <a:xfrm>
            <a:off x="845883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20 w 4970"/>
              <a:gd name="p0y0" fmla="*/ 0 h 8445"/>
              <a:gd name="p0x1" fmla="*/ 4850 w 4970"/>
              <a:gd name="p0y1" fmla="*/ 0 h 8445"/>
              <a:gd name="p0x2" fmla="*/ 4917 w 4970"/>
              <a:gd name="p0y2" fmla="*/ 0 h 8445"/>
              <a:gd name="p0x3" fmla="*/ 4970 w 4970"/>
              <a:gd name="p0y3" fmla="*/ 53 h 8445"/>
              <a:gd name="p0x4" fmla="*/ 4970 w 4970"/>
              <a:gd name="p0y4" fmla="*/ 120 h 8445"/>
              <a:gd name="p0x5" fmla="*/ 4970 w 4970"/>
              <a:gd name="p0y5" fmla="*/ 8325 h 8445"/>
              <a:gd name="p0x6" fmla="*/ 4970 w 4970"/>
              <a:gd name="p0y6" fmla="*/ 8391 h 8445"/>
              <a:gd name="p0x7" fmla="*/ 4917 w 4970"/>
              <a:gd name="p0y7" fmla="*/ 8445 h 8445"/>
              <a:gd name="p0x8" fmla="*/ 4850 w 4970"/>
              <a:gd name="p0y8" fmla="*/ 8445 h 8445"/>
              <a:gd name="p0x9" fmla="*/ 120 w 4970"/>
              <a:gd name="p0y9" fmla="*/ 8445 h 8445"/>
              <a:gd name="p0x10" fmla="*/ 53 w 4970"/>
              <a:gd name="p0y10" fmla="*/ 8445 h 8445"/>
              <a:gd name="p0x11" fmla="*/ 0 w 4970"/>
              <a:gd name="p0y11" fmla="*/ 8391 h 8445"/>
              <a:gd name="p0x12" fmla="*/ 0 w 4970"/>
              <a:gd name="p0y12" fmla="*/ 8325 h 8445"/>
              <a:gd name="p0x13" fmla="*/ 0 w 4970"/>
              <a:gd name="p0y13" fmla="*/ 120 h 8445"/>
              <a:gd name="p0x14" fmla="*/ 0 w 4970"/>
              <a:gd name="p0y14" fmla="*/ 53 h 8445"/>
              <a:gd name="p0x15" fmla="*/ 53 w 4970"/>
              <a:gd name="p0y15" fmla="*/ 0 h 8445"/>
              <a:gd name="p0x16" fmla="*/ 120 w 497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8654434" y="1565910"/>
            <a:ext cx="276604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三度量特性对比</a:t>
            </a:r>
            <a:endParaRPr b="1" spc="36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9"/>
            </p:custDataLst>
          </p:nvPr>
        </p:nvSpPr>
        <p:spPr>
          <a:xfrm>
            <a:off x="8654415" y="2266950"/>
            <a:ext cx="2766060" cy="930275"/>
          </a:xfrm>
          <a:custGeom>
            <a:avLst/>
            <a:gdLst>
              <a:gd name="sw" fmla="*/ 1 w 4355"/>
              <a:gd name="sh" fmla="*/ 1 h 1465"/>
              <a:gd name="mins" fmla="min sw sh"/>
              <a:gd name="dsw" fmla="+- 0 sw mins"/>
              <a:gd name="dsh" fmla="+- 0 sh mins"/>
              <a:gd name="p0x0" fmla="*/ 120 w 4355"/>
              <a:gd name="p0y0" fmla="*/ 0 h 1465"/>
              <a:gd name="p0x1" fmla="*/ 4235 w 4355"/>
              <a:gd name="p0y1" fmla="*/ 0 h 1465"/>
              <a:gd name="p0x2" fmla="*/ 4302 w 4355"/>
              <a:gd name="p0y2" fmla="*/ 0 h 1465"/>
              <a:gd name="p0x3" fmla="*/ 4355 w 4355"/>
              <a:gd name="p0y3" fmla="*/ 53 h 1465"/>
              <a:gd name="p0x4" fmla="*/ 4355 w 4355"/>
              <a:gd name="p0y4" fmla="*/ 120 h 1465"/>
              <a:gd name="p0x5" fmla="*/ 4355 w 4355"/>
              <a:gd name="p0y5" fmla="*/ 1345 h 1465"/>
              <a:gd name="p0x6" fmla="*/ 4355 w 4355"/>
              <a:gd name="p0y6" fmla="*/ 1411 h 1465"/>
              <a:gd name="p0x7" fmla="*/ 4302 w 4355"/>
              <a:gd name="p0y7" fmla="*/ 1465 h 1465"/>
              <a:gd name="p0x8" fmla="*/ 4235 w 4355"/>
              <a:gd name="p0y8" fmla="*/ 1465 h 1465"/>
              <a:gd name="p0x9" fmla="*/ 120 w 4355"/>
              <a:gd name="p0y9" fmla="*/ 1465 h 1465"/>
              <a:gd name="p0x10" fmla="*/ 53 w 4355"/>
              <a:gd name="p0y10" fmla="*/ 1465 h 1465"/>
              <a:gd name="p0x11" fmla="*/ 0 w 4355"/>
              <a:gd name="p0y11" fmla="*/ 1411 h 1465"/>
              <a:gd name="p0x12" fmla="*/ 0 w 4355"/>
              <a:gd name="p0y12" fmla="*/ 1345 h 1465"/>
              <a:gd name="p0x13" fmla="*/ 0 w 4355"/>
              <a:gd name="p0y13" fmla="*/ 120 h 1465"/>
              <a:gd name="p0x14" fmla="*/ 0 w 4355"/>
              <a:gd name="p0y14" fmla="*/ 53 h 1465"/>
              <a:gd name="p0x15" fmla="*/ 53 w 4355"/>
              <a:gd name="p0y15" fmla="*/ 0 h 1465"/>
              <a:gd name="p0x16" fmla="*/ 120 w 4355"/>
              <a:gd name="p0y16" fmla="*/ 0 h 14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8730615" y="23431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8029033a-8ca7-11f1-ab32-b6341fa560fa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9" r="9"/>
          <a:stretch>
            <a:fillRect/>
          </a:stretch>
        </p:blipFill>
        <p:spPr>
          <a:xfrm>
            <a:off x="8797290" y="2409825"/>
            <a:ext cx="209550" cy="2095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9187834" y="2343150"/>
            <a:ext cx="215644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平均数</a:t>
            </a:r>
            <a:endParaRPr sz="1500" b="1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9187834" y="2622233"/>
            <a:ext cx="2156441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充分用尽数据信息，但易受极端值影响</a:t>
            </a:r>
            <a:endParaRPr sz="120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8654415" y="3273425"/>
            <a:ext cx="2766060" cy="686435"/>
          </a:xfrm>
          <a:custGeom>
            <a:avLst/>
            <a:gdLst>
              <a:gd name="sw" fmla="*/ 1 w 4355"/>
              <a:gd name="sh" fmla="*/ 1 h 1081"/>
              <a:gd name="mins" fmla="min sw sh"/>
              <a:gd name="dsw" fmla="+- 0 sw mins"/>
              <a:gd name="dsh" fmla="+- 0 sh mins"/>
              <a:gd name="p0x0" fmla="*/ 120 w 4355"/>
              <a:gd name="p0y0" fmla="*/ 0 h 1081"/>
              <a:gd name="p0x1" fmla="*/ 4235 w 4355"/>
              <a:gd name="p0y1" fmla="*/ 0 h 1081"/>
              <a:gd name="p0x2" fmla="*/ 4302 w 4355"/>
              <a:gd name="p0y2" fmla="*/ 0 h 1081"/>
              <a:gd name="p0x3" fmla="*/ 4355 w 4355"/>
              <a:gd name="p0y3" fmla="*/ 53 h 1081"/>
              <a:gd name="p0x4" fmla="*/ 4355 w 4355"/>
              <a:gd name="p0y4" fmla="*/ 120 h 1081"/>
              <a:gd name="p0x5" fmla="*/ 4355 w 4355"/>
              <a:gd name="p0y5" fmla="*/ 961 h 1081"/>
              <a:gd name="p0x6" fmla="*/ 4355 w 4355"/>
              <a:gd name="p0y6" fmla="*/ 1027 h 1081"/>
              <a:gd name="p0x7" fmla="*/ 4302 w 4355"/>
              <a:gd name="p0y7" fmla="*/ 1081 h 1081"/>
              <a:gd name="p0x8" fmla="*/ 4235 w 4355"/>
              <a:gd name="p0y8" fmla="*/ 1081 h 1081"/>
              <a:gd name="p0x9" fmla="*/ 120 w 4355"/>
              <a:gd name="p0y9" fmla="*/ 1081 h 1081"/>
              <a:gd name="p0x10" fmla="*/ 53 w 4355"/>
              <a:gd name="p0y10" fmla="*/ 1081 h 1081"/>
              <a:gd name="p0x11" fmla="*/ 0 w 4355"/>
              <a:gd name="p0y11" fmla="*/ 1027 h 1081"/>
              <a:gd name="p0x12" fmla="*/ 0 w 4355"/>
              <a:gd name="p0y12" fmla="*/ 961 h 1081"/>
              <a:gd name="p0x13" fmla="*/ 0 w 4355"/>
              <a:gd name="p0y13" fmla="*/ 120 h 1081"/>
              <a:gd name="p0x14" fmla="*/ 0 w 4355"/>
              <a:gd name="p0y14" fmla="*/ 53 h 1081"/>
              <a:gd name="p0x15" fmla="*/ 53 w 4355"/>
              <a:gd name="p0y15" fmla="*/ 0 h 1081"/>
              <a:gd name="p0x16" fmla="*/ 120 w 4355"/>
              <a:gd name="p0y16" fmla="*/ 0 h 108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7"/>
            </p:custDataLst>
          </p:nvPr>
        </p:nvSpPr>
        <p:spPr>
          <a:xfrm>
            <a:off x="8730615" y="33496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80290575-8ca7-11f1-ab32-b6341fa560fa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9" t="-97" r="9" b="97"/>
          <a:stretch>
            <a:fillRect/>
          </a:stretch>
        </p:blipFill>
        <p:spPr>
          <a:xfrm>
            <a:off x="8797290" y="3416300"/>
            <a:ext cx="209550" cy="2095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9187834" y="3349828"/>
            <a:ext cx="152407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中位数</a:t>
            </a:r>
            <a:endParaRPr sz="1500" b="1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2"/>
            </p:custDataLst>
          </p:nvPr>
        </p:nvSpPr>
        <p:spPr>
          <a:xfrm>
            <a:off x="9187834" y="3628911"/>
            <a:ext cx="16764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稳健，不受极端值干扰</a:t>
            </a:r>
            <a:endParaRPr sz="120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3"/>
            </p:custDataLst>
          </p:nvPr>
        </p:nvSpPr>
        <p:spPr>
          <a:xfrm>
            <a:off x="8654415" y="4036060"/>
            <a:ext cx="2766060" cy="687070"/>
          </a:xfrm>
          <a:custGeom>
            <a:avLst/>
            <a:gdLst>
              <a:gd name="sw" fmla="*/ 1 w 4355"/>
              <a:gd name="sh" fmla="*/ 1 h 1081"/>
              <a:gd name="mins" fmla="min sw sh"/>
              <a:gd name="dsw" fmla="+- 0 sw mins"/>
              <a:gd name="dsh" fmla="+- 0 sh mins"/>
              <a:gd name="p0x0" fmla="*/ 120 w 4355"/>
              <a:gd name="p0y0" fmla="*/ 0 h 1081"/>
              <a:gd name="p0x1" fmla="*/ 4235 w 4355"/>
              <a:gd name="p0y1" fmla="*/ 0 h 1081"/>
              <a:gd name="p0x2" fmla="*/ 4302 w 4355"/>
              <a:gd name="p0y2" fmla="*/ 0 h 1081"/>
              <a:gd name="p0x3" fmla="*/ 4355 w 4355"/>
              <a:gd name="p0y3" fmla="*/ 53 h 1081"/>
              <a:gd name="p0x4" fmla="*/ 4355 w 4355"/>
              <a:gd name="p0y4" fmla="*/ 120 h 1081"/>
              <a:gd name="p0x5" fmla="*/ 4355 w 4355"/>
              <a:gd name="p0y5" fmla="*/ 961 h 1081"/>
              <a:gd name="p0x6" fmla="*/ 4355 w 4355"/>
              <a:gd name="p0y6" fmla="*/ 1027 h 1081"/>
              <a:gd name="p0x7" fmla="*/ 4302 w 4355"/>
              <a:gd name="p0y7" fmla="*/ 1081 h 1081"/>
              <a:gd name="p0x8" fmla="*/ 4235 w 4355"/>
              <a:gd name="p0y8" fmla="*/ 1081 h 1081"/>
              <a:gd name="p0x9" fmla="*/ 120 w 4355"/>
              <a:gd name="p0y9" fmla="*/ 1081 h 1081"/>
              <a:gd name="p0x10" fmla="*/ 53 w 4355"/>
              <a:gd name="p0y10" fmla="*/ 1081 h 1081"/>
              <a:gd name="p0x11" fmla="*/ 0 w 4355"/>
              <a:gd name="p0y11" fmla="*/ 1027 h 1081"/>
              <a:gd name="p0x12" fmla="*/ 0 w 4355"/>
              <a:gd name="p0y12" fmla="*/ 961 h 1081"/>
              <a:gd name="p0x13" fmla="*/ 0 w 4355"/>
              <a:gd name="p0y13" fmla="*/ 120 h 1081"/>
              <a:gd name="p0x14" fmla="*/ 0 w 4355"/>
              <a:gd name="p0y14" fmla="*/ 53 h 1081"/>
              <a:gd name="p0x15" fmla="*/ 53 w 4355"/>
              <a:gd name="p0y15" fmla="*/ 0 h 1081"/>
              <a:gd name="p0x16" fmla="*/ 120 w 4355"/>
              <a:gd name="p0y16" fmla="*/ 0 h 108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4"/>
            </p:custDataLst>
          </p:nvPr>
        </p:nvSpPr>
        <p:spPr>
          <a:xfrm>
            <a:off x="8730615" y="41122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 descr="8029079d-8ca7-11f1-ab32-b6341fa560fa"/>
          <p:cNvPicPr/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9" t="-217" r="9" b="217"/>
          <a:stretch>
            <a:fillRect/>
          </a:stretch>
        </p:blipFill>
        <p:spPr>
          <a:xfrm>
            <a:off x="8797290" y="4178935"/>
            <a:ext cx="209550" cy="20955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38"/>
            </p:custDataLst>
          </p:nvPr>
        </p:nvSpPr>
        <p:spPr>
          <a:xfrm>
            <a:off x="9187834" y="4112714"/>
            <a:ext cx="137167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众数</a:t>
            </a:r>
            <a:endParaRPr sz="1500" b="1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9"/>
            </p:custDataLst>
          </p:nvPr>
        </p:nvSpPr>
        <p:spPr>
          <a:xfrm>
            <a:off x="9187834" y="4391797"/>
            <a:ext cx="15240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直观反映最普遍状况</a:t>
            </a:r>
            <a:endParaRPr sz="120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0"/>
            </p:custDataLst>
          </p:nvPr>
        </p:nvSpPr>
        <p:spPr>
          <a:xfrm>
            <a:off x="8654415" y="5114925"/>
            <a:ext cx="2766060" cy="395605"/>
          </a:xfrm>
          <a:custGeom>
            <a:avLst/>
            <a:gdLst>
              <a:gd name="sw" fmla="*/ 1 w 4355"/>
              <a:gd name="sh" fmla="*/ 1 h 623"/>
              <a:gd name="mins" fmla="min sw sh"/>
              <a:gd name="dsw" fmla="+- 0 sw mins"/>
              <a:gd name="dsh" fmla="+- 0 sh mins"/>
              <a:gd name="p0x0" fmla="*/ 120 w 4355"/>
              <a:gd name="p0y0" fmla="*/ 0 h 623"/>
              <a:gd name="p0x1" fmla="*/ 4235 w 4355"/>
              <a:gd name="p0y1" fmla="*/ 0 h 623"/>
              <a:gd name="p0x2" fmla="*/ 4302 w 4355"/>
              <a:gd name="p0y2" fmla="*/ 0 h 623"/>
              <a:gd name="p0x3" fmla="*/ 4355 w 4355"/>
              <a:gd name="p0y3" fmla="*/ 53 h 623"/>
              <a:gd name="p0x4" fmla="*/ 4355 w 4355"/>
              <a:gd name="p0y4" fmla="*/ 120 h 623"/>
              <a:gd name="p0x5" fmla="*/ 4355 w 4355"/>
              <a:gd name="p0y5" fmla="*/ 503 h 623"/>
              <a:gd name="p0x6" fmla="*/ 4355 w 4355"/>
              <a:gd name="p0y6" fmla="*/ 570 h 623"/>
              <a:gd name="p0x7" fmla="*/ 4302 w 4355"/>
              <a:gd name="p0y7" fmla="*/ 623 h 623"/>
              <a:gd name="p0x8" fmla="*/ 4235 w 4355"/>
              <a:gd name="p0y8" fmla="*/ 623 h 623"/>
              <a:gd name="p0x9" fmla="*/ 120 w 4355"/>
              <a:gd name="p0y9" fmla="*/ 623 h 623"/>
              <a:gd name="p0x10" fmla="*/ 53 w 4355"/>
              <a:gd name="p0y10" fmla="*/ 623 h 623"/>
              <a:gd name="p0x11" fmla="*/ 0 w 4355"/>
              <a:gd name="p0y11" fmla="*/ 570 h 623"/>
              <a:gd name="p0x12" fmla="*/ 0 w 4355"/>
              <a:gd name="p0y12" fmla="*/ 503 h 623"/>
              <a:gd name="p0x13" fmla="*/ 0 w 4355"/>
              <a:gd name="p0y13" fmla="*/ 120 h 623"/>
              <a:gd name="p0x14" fmla="*/ 0 w 4355"/>
              <a:gd name="p0y14" fmla="*/ 53 h 623"/>
              <a:gd name="p0x15" fmla="*/ 53 w 4355"/>
              <a:gd name="p0y15" fmla="*/ 0 h 623"/>
              <a:gd name="p0x16" fmla="*/ 120 w 4355"/>
              <a:gd name="p0y16" fmla="*/ 0 h 6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41"/>
            </p:custDataLst>
          </p:nvPr>
        </p:nvSpPr>
        <p:spPr>
          <a:xfrm>
            <a:off x="8730634" y="5179695"/>
            <a:ext cx="2613641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根据实际需求，选择最合适的度量</a:t>
            </a:r>
            <a:endParaRPr sz="1200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66750" y="3015615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</a:rPr>
              <a:t>波动之衡</a:t>
            </a:r>
            <a:endParaRPr sz="4200" b="1" spc="252">
              <a:solidFill>
                <a:srgbClr val="2C1E12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205288"/>
            <a:ext cx="53416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spc="3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不偏不倚，中庸之道</a:t>
            </a:r>
            <a:r>
              <a:rPr lang="en-US" altLang="zh-CN" sz="1500" spc="3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500" spc="3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稳定的哲学</a:t>
            </a:r>
            <a:endParaRPr lang="zh-CN" altLang="en-US" sz="1500" spc="3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方差刻画数据波动，古代匠人的质量控制与现代统计一脉相通</a:t>
            </a:r>
            <a:endParaRPr sz="1500" spc="3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66750" y="5255419"/>
            <a:ext cx="801443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050" spc="63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叁</a:t>
            </a:r>
            <a:r>
              <a:rPr lang="en-US" altLang="zh-CN" sz="1050" spc="63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1050" spc="63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衡稳</a:t>
            </a:r>
            <a:endParaRPr lang="zh-CN" altLang="en-US" sz="1050" spc="63">
              <a:solidFill>
                <a:srgbClr val="8A7A6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0" y="1233488"/>
            <a:ext cx="2569521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>
                <a:solidFill>
                  <a:srgbClr val="8B4513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9000" b="1">
              <a:solidFill>
                <a:srgbClr val="8B4513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66750" y="2847975"/>
            <a:ext cx="381000" cy="9525"/>
          </a:xfrm>
          <a:prstGeom prst="rect">
            <a:avLst/>
          </a:prstGeom>
          <a:solidFill>
            <a:srgbClr val="8B4513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666750" y="3943350"/>
            <a:ext cx="381000" cy="9525"/>
          </a:xfrm>
          <a:prstGeom prst="rect">
            <a:avLst/>
          </a:prstGeom>
          <a:solidFill>
            <a:srgbClr val="8B4513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1449070" y="5133975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rot="21480000">
            <a:off x="1585595" y="5253355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衡</a:t>
            </a:r>
            <a:endParaRPr sz="1050" b="1" spc="105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</a:rPr>
              <a:t>衡量稳定性的标尺</a:t>
            </a:r>
            <a:endParaRPr sz="3000" b="1">
              <a:solidFill>
                <a:srgbClr val="2C1E12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3ed4464f-8ca7-11f1-8b0b-96c6be2142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7" r="1215"/>
          <a:stretch>
            <a:fillRect/>
          </a:stretch>
        </p:blipFill>
        <p:spPr>
          <a:xfrm>
            <a:off x="571500" y="1104906"/>
            <a:ext cx="4528185" cy="537208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131" h="8460">
                <a:moveTo>
                  <a:pt x="120" y="0"/>
                </a:moveTo>
                <a:lnTo>
                  <a:pt x="7011" y="0"/>
                </a:lnTo>
                <a:cubicBezTo>
                  <a:pt x="7077" y="0"/>
                  <a:pt x="7131" y="54"/>
                  <a:pt x="7131" y="120"/>
                </a:cubicBezTo>
                <a:lnTo>
                  <a:pt x="7131" y="8340"/>
                </a:lnTo>
                <a:cubicBezTo>
                  <a:pt x="7131" y="8406"/>
                  <a:pt x="7077" y="8460"/>
                  <a:pt x="701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409565" y="1147445"/>
            <a:ext cx="2964815" cy="2524125"/>
          </a:xfrm>
          <a:custGeom>
            <a:avLst/>
            <a:gdLst>
              <a:gd name="sw" fmla="*/ 1 w 4669"/>
              <a:gd name="sh" fmla="*/ 1 h 3975"/>
              <a:gd name="mins" fmla="min sw sh"/>
              <a:gd name="dsw" fmla="+- 0 sw mins"/>
              <a:gd name="dsh" fmla="+- 0 sh mins"/>
              <a:gd name="p0x0" fmla="*/ 120 w 4669"/>
              <a:gd name="p0y0" fmla="*/ 0 h 3975"/>
              <a:gd name="p0x1" fmla="*/ 4549 w 4669"/>
              <a:gd name="p0y1" fmla="*/ 0 h 3975"/>
              <a:gd name="p0x2" fmla="*/ 4615 w 4669"/>
              <a:gd name="p0y2" fmla="*/ 0 h 3975"/>
              <a:gd name="p0x3" fmla="*/ 4669 w 4669"/>
              <a:gd name="p0y3" fmla="*/ 53 h 3975"/>
              <a:gd name="p0x4" fmla="*/ 4669 w 4669"/>
              <a:gd name="p0y4" fmla="*/ 120 h 3975"/>
              <a:gd name="p0x5" fmla="*/ 4669 w 4669"/>
              <a:gd name="p0y5" fmla="*/ 3855 h 3975"/>
              <a:gd name="p0x6" fmla="*/ 4669 w 4669"/>
              <a:gd name="p0y6" fmla="*/ 3921 h 3975"/>
              <a:gd name="p0x7" fmla="*/ 4615 w 4669"/>
              <a:gd name="p0y7" fmla="*/ 3975 h 3975"/>
              <a:gd name="p0x8" fmla="*/ 4549 w 4669"/>
              <a:gd name="p0y8" fmla="*/ 3975 h 3975"/>
              <a:gd name="p0x9" fmla="*/ 120 w 4669"/>
              <a:gd name="p0y9" fmla="*/ 3975 h 3975"/>
              <a:gd name="p0x10" fmla="*/ 53 w 4669"/>
              <a:gd name="p0y10" fmla="*/ 3975 h 3975"/>
              <a:gd name="p0x11" fmla="*/ 0 w 4669"/>
              <a:gd name="p0y11" fmla="*/ 3921 h 3975"/>
              <a:gd name="p0x12" fmla="*/ 0 w 4669"/>
              <a:gd name="p0y12" fmla="*/ 3855 h 3975"/>
              <a:gd name="p0x13" fmla="*/ 0 w 4669"/>
              <a:gd name="p0y13" fmla="*/ 120 h 3975"/>
              <a:gd name="p0x14" fmla="*/ 0 w 4669"/>
              <a:gd name="p0y14" fmla="*/ 53 h 3975"/>
              <a:gd name="p0x15" fmla="*/ 53 w 4669"/>
              <a:gd name="p0y15" fmla="*/ 0 h 3975"/>
              <a:gd name="p0x16" fmla="*/ 120 w 4669"/>
              <a:gd name="p0y16" fmla="*/ 0 h 39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604872" y="1326832"/>
            <a:ext cx="271507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古代选种：直观认知</a:t>
            </a:r>
            <a:endParaRPr sz="2100" b="1" spc="42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5604510" y="18561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6333" r="-6333"/>
          <a:stretch>
            <a:fillRect/>
          </a:stretch>
        </p:blipFill>
        <p:spPr>
          <a:xfrm>
            <a:off x="5706745" y="1970405"/>
            <a:ext cx="214630" cy="1905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6138272" y="1776413"/>
            <a:ext cx="1905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偏爱颗粒饱满均匀者</a:t>
            </a:r>
            <a:endParaRPr sz="1500" b="1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6138272" y="2051685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产量要高，更要稳定</a:t>
            </a:r>
            <a:endParaRPr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8612505" y="1147445"/>
            <a:ext cx="2964815" cy="2524125"/>
          </a:xfrm>
          <a:custGeom>
            <a:avLst/>
            <a:gdLst>
              <a:gd name="sw" fmla="*/ 1 w 4669"/>
              <a:gd name="sh" fmla="*/ 1 h 3975"/>
              <a:gd name="mins" fmla="min sw sh"/>
              <a:gd name="dsw" fmla="+- 0 sw mins"/>
              <a:gd name="dsh" fmla="+- 0 sh mins"/>
              <a:gd name="p0x0" fmla="*/ 120 w 4669"/>
              <a:gd name="p0y0" fmla="*/ 0 h 3975"/>
              <a:gd name="p0x1" fmla="*/ 4549 w 4669"/>
              <a:gd name="p0y1" fmla="*/ 0 h 3975"/>
              <a:gd name="p0x2" fmla="*/ 4615 w 4669"/>
              <a:gd name="p0y2" fmla="*/ 0 h 3975"/>
              <a:gd name="p0x3" fmla="*/ 4669 w 4669"/>
              <a:gd name="p0y3" fmla="*/ 53 h 3975"/>
              <a:gd name="p0x4" fmla="*/ 4669 w 4669"/>
              <a:gd name="p0y4" fmla="*/ 120 h 3975"/>
              <a:gd name="p0x5" fmla="*/ 4669 w 4669"/>
              <a:gd name="p0y5" fmla="*/ 3855 h 3975"/>
              <a:gd name="p0x6" fmla="*/ 4669 w 4669"/>
              <a:gd name="p0y6" fmla="*/ 3921 h 3975"/>
              <a:gd name="p0x7" fmla="*/ 4615 w 4669"/>
              <a:gd name="p0y7" fmla="*/ 3975 h 3975"/>
              <a:gd name="p0x8" fmla="*/ 4549 w 4669"/>
              <a:gd name="p0y8" fmla="*/ 3975 h 3975"/>
              <a:gd name="p0x9" fmla="*/ 120 w 4669"/>
              <a:gd name="p0y9" fmla="*/ 3975 h 3975"/>
              <a:gd name="p0x10" fmla="*/ 53 w 4669"/>
              <a:gd name="p0y10" fmla="*/ 3975 h 3975"/>
              <a:gd name="p0x11" fmla="*/ 0 w 4669"/>
              <a:gd name="p0y11" fmla="*/ 3921 h 3975"/>
              <a:gd name="p0x12" fmla="*/ 0 w 4669"/>
              <a:gd name="p0y12" fmla="*/ 3855 h 3975"/>
              <a:gd name="p0x13" fmla="*/ 0 w 4669"/>
              <a:gd name="p0y13" fmla="*/ 120 h 3975"/>
              <a:gd name="p0x14" fmla="*/ 0 w 4669"/>
              <a:gd name="p0y14" fmla="*/ 53 h 3975"/>
              <a:gd name="p0x15" fmla="*/ 53 w 4669"/>
              <a:gd name="p0y15" fmla="*/ 0 h 3975"/>
              <a:gd name="p0x16" fmla="*/ 120 w 4669"/>
              <a:gd name="p0y16" fmla="*/ 0 h 39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8807872" y="1326832"/>
            <a:ext cx="257442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农科院对比试验</a:t>
            </a:r>
            <a:endParaRPr sz="2100" b="1" spc="42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9005364" y="2013585"/>
            <a:ext cx="1063676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7.537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t</a:t>
            </a:r>
            <a:endParaRPr sz="15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8889435" y="2366963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甲种平均产量</a:t>
            </a:r>
            <a:endParaRPr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9036024" y="2651760"/>
            <a:ext cx="1002287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0.010</a:t>
            </a:r>
            <a:endParaRPr sz="2100" b="1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9124207" y="3005138"/>
            <a:ext cx="73074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方差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s²</a:t>
            </a:r>
            <a:endParaRPr lang="en-US" altLang="zh-CN"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10387832" y="2013585"/>
            <a:ext cx="1063676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7.515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t</a:t>
            </a:r>
            <a:endParaRPr sz="15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10271903" y="2366963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乙种平均产量</a:t>
            </a:r>
            <a:endParaRPr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10418493" y="2651760"/>
            <a:ext cx="1002287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0.002</a:t>
            </a:r>
            <a:endParaRPr sz="2100" b="1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10506675" y="3005138"/>
            <a:ext cx="73074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方差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s²</a:t>
            </a:r>
            <a:endParaRPr lang="en-US" altLang="zh-CN"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5409565" y="3909695"/>
            <a:ext cx="2964815" cy="2524125"/>
          </a:xfrm>
          <a:custGeom>
            <a:avLst/>
            <a:gdLst>
              <a:gd name="sw" fmla="*/ 1 w 4669"/>
              <a:gd name="sh" fmla="*/ 1 h 3975"/>
              <a:gd name="mins" fmla="min sw sh"/>
              <a:gd name="dsw" fmla="+- 0 sw mins"/>
              <a:gd name="dsh" fmla="+- 0 sh mins"/>
              <a:gd name="p0x0" fmla="*/ 120 w 4669"/>
              <a:gd name="p0y0" fmla="*/ 0 h 3975"/>
              <a:gd name="p0x1" fmla="*/ 4549 w 4669"/>
              <a:gd name="p0y1" fmla="*/ 0 h 3975"/>
              <a:gd name="p0x2" fmla="*/ 4615 w 4669"/>
              <a:gd name="p0y2" fmla="*/ 0 h 3975"/>
              <a:gd name="p0x3" fmla="*/ 4669 w 4669"/>
              <a:gd name="p0y3" fmla="*/ 53 h 3975"/>
              <a:gd name="p0x4" fmla="*/ 4669 w 4669"/>
              <a:gd name="p0y4" fmla="*/ 120 h 3975"/>
              <a:gd name="p0x5" fmla="*/ 4669 w 4669"/>
              <a:gd name="p0y5" fmla="*/ 3855 h 3975"/>
              <a:gd name="p0x6" fmla="*/ 4669 w 4669"/>
              <a:gd name="p0y6" fmla="*/ 3921 h 3975"/>
              <a:gd name="p0x7" fmla="*/ 4615 w 4669"/>
              <a:gd name="p0y7" fmla="*/ 3975 h 3975"/>
              <a:gd name="p0x8" fmla="*/ 4549 w 4669"/>
              <a:gd name="p0y8" fmla="*/ 3975 h 3975"/>
              <a:gd name="p0x9" fmla="*/ 120 w 4669"/>
              <a:gd name="p0y9" fmla="*/ 3975 h 3975"/>
              <a:gd name="p0x10" fmla="*/ 53 w 4669"/>
              <a:gd name="p0y10" fmla="*/ 3975 h 3975"/>
              <a:gd name="p0x11" fmla="*/ 0 w 4669"/>
              <a:gd name="p0y11" fmla="*/ 3921 h 3975"/>
              <a:gd name="p0x12" fmla="*/ 0 w 4669"/>
              <a:gd name="p0y12" fmla="*/ 3855 h 3975"/>
              <a:gd name="p0x13" fmla="*/ 0 w 4669"/>
              <a:gd name="p0y13" fmla="*/ 120 h 3975"/>
              <a:gd name="p0x14" fmla="*/ 0 w 4669"/>
              <a:gd name="p0y14" fmla="*/ 53 h 3975"/>
              <a:gd name="p0x15" fmla="*/ 53 w 4669"/>
              <a:gd name="p0y15" fmla="*/ 0 h 3975"/>
              <a:gd name="p0x16" fmla="*/ 120 w 4669"/>
              <a:gd name="p0y16" fmla="*/ 0 h 39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5604872" y="4089083"/>
            <a:ext cx="257435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方差公式精准刻画波动</a:t>
            </a:r>
            <a:endParaRPr sz="2100" b="1" spc="42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4"/>
            </p:custDataLst>
          </p:nvPr>
        </p:nvSpPr>
        <p:spPr>
          <a:xfrm>
            <a:off x="5604872" y="4872038"/>
            <a:ext cx="25743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s² = </a:t>
            </a:r>
            <a:r>
              <a:rPr sz="1500" b="1" spc="-15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1/n</a:t>
            </a:r>
            <a:r>
              <a:rPr sz="1500" b="1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 [(x₁-x̄)² + ... + (xₙ-x̄)²]</a:t>
            </a:r>
            <a:endParaRPr sz="1500" b="1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5604872" y="5556885"/>
            <a:ext cx="2597649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甲种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分散波动大</a:t>
            </a:r>
            <a:r>
              <a:rPr 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，乙种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紧密聚集</a:t>
            </a:r>
            <a:endParaRPr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于均值附近</a:t>
            </a:r>
            <a:endParaRPr lang="zh-CN" altLang="en-US"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6"/>
            </p:custDataLst>
          </p:nvPr>
        </p:nvSpPr>
        <p:spPr>
          <a:xfrm>
            <a:off x="8612505" y="3909695"/>
            <a:ext cx="2964815" cy="2524125"/>
          </a:xfrm>
          <a:custGeom>
            <a:avLst/>
            <a:gdLst>
              <a:gd name="sw" fmla="*/ 1 w 4669"/>
              <a:gd name="sh" fmla="*/ 1 h 3975"/>
              <a:gd name="mins" fmla="min sw sh"/>
              <a:gd name="dsw" fmla="+- 0 sw mins"/>
              <a:gd name="dsh" fmla="+- 0 sh mins"/>
              <a:gd name="p0x0" fmla="*/ 120 w 4669"/>
              <a:gd name="p0y0" fmla="*/ 0 h 3975"/>
              <a:gd name="p0x1" fmla="*/ 4549 w 4669"/>
              <a:gd name="p0y1" fmla="*/ 0 h 3975"/>
              <a:gd name="p0x2" fmla="*/ 4615 w 4669"/>
              <a:gd name="p0y2" fmla="*/ 0 h 3975"/>
              <a:gd name="p0x3" fmla="*/ 4669 w 4669"/>
              <a:gd name="p0y3" fmla="*/ 53 h 3975"/>
              <a:gd name="p0x4" fmla="*/ 4669 w 4669"/>
              <a:gd name="p0y4" fmla="*/ 120 h 3975"/>
              <a:gd name="p0x5" fmla="*/ 4669 w 4669"/>
              <a:gd name="p0y5" fmla="*/ 3855 h 3975"/>
              <a:gd name="p0x6" fmla="*/ 4669 w 4669"/>
              <a:gd name="p0y6" fmla="*/ 3921 h 3975"/>
              <a:gd name="p0x7" fmla="*/ 4615 w 4669"/>
              <a:gd name="p0y7" fmla="*/ 3975 h 3975"/>
              <a:gd name="p0x8" fmla="*/ 4549 w 4669"/>
              <a:gd name="p0y8" fmla="*/ 3975 h 3975"/>
              <a:gd name="p0x9" fmla="*/ 120 w 4669"/>
              <a:gd name="p0y9" fmla="*/ 3975 h 3975"/>
              <a:gd name="p0x10" fmla="*/ 53 w 4669"/>
              <a:gd name="p0y10" fmla="*/ 3975 h 3975"/>
              <a:gd name="p0x11" fmla="*/ 0 w 4669"/>
              <a:gd name="p0y11" fmla="*/ 3921 h 3975"/>
              <a:gd name="p0x12" fmla="*/ 0 w 4669"/>
              <a:gd name="p0y12" fmla="*/ 3855 h 3975"/>
              <a:gd name="p0x13" fmla="*/ 0 w 4669"/>
              <a:gd name="p0y13" fmla="*/ 120 h 3975"/>
              <a:gd name="p0x14" fmla="*/ 0 w 4669"/>
              <a:gd name="p0y14" fmla="*/ 53 h 3975"/>
              <a:gd name="p0x15" fmla="*/ 53 w 4669"/>
              <a:gd name="p0y15" fmla="*/ 0 h 3975"/>
              <a:gd name="p0x16" fmla="*/ 120 w 4669"/>
              <a:gd name="p0y16" fmla="*/ 0 h 39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8807872" y="4089083"/>
            <a:ext cx="257442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结论：乙种更稳定</a:t>
            </a:r>
            <a:endParaRPr sz="2100" b="1" spc="42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8"/>
            </p:custDataLst>
          </p:nvPr>
        </p:nvSpPr>
        <p:spPr>
          <a:xfrm>
            <a:off x="8807450" y="47371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8921750" y="4851400"/>
            <a:ext cx="190500" cy="1905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2"/>
            </p:custDataLst>
          </p:nvPr>
        </p:nvSpPr>
        <p:spPr>
          <a:xfrm>
            <a:off x="9341272" y="4538663"/>
            <a:ext cx="2041027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s²</a:t>
            </a:r>
            <a:r>
              <a:rPr lang="zh-CN" altLang="en-US" sz="1500" b="1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甲</a:t>
            </a:r>
            <a:r>
              <a:rPr lang="en-US" altLang="zh-CN" sz="1500" b="1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&gt; s²</a:t>
            </a:r>
            <a:r>
              <a:rPr lang="zh-CN" altLang="en-US" sz="1500" b="1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乙，农科院选择乙种</a:t>
            </a:r>
            <a:endParaRPr lang="zh-CN" altLang="en-US" sz="1500" b="1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3"/>
            </p:custDataLst>
          </p:nvPr>
        </p:nvSpPr>
        <p:spPr>
          <a:xfrm>
            <a:off x="9341272" y="5052060"/>
            <a:ext cx="204102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乙种产量更稳定</a:t>
            </a:r>
            <a:endParaRPr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</a:rPr>
              <a:t>用方差做出明智选择</a:t>
            </a:r>
            <a:endParaRPr sz="3000" b="1">
              <a:solidFill>
                <a:srgbClr val="2C1E12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859655" cy="3985895"/>
          </a:xfrm>
          <a:custGeom>
            <a:avLst/>
            <a:gdLst>
              <a:gd name="sw" fmla="*/ 1 w 7653"/>
              <a:gd name="sh" fmla="*/ 1 h 6276"/>
              <a:gd name="mins" fmla="min sw sh"/>
              <a:gd name="dsw" fmla="+- 0 sw mins"/>
              <a:gd name="dsh" fmla="+- 0 sh mins"/>
              <a:gd name="p0x0" fmla="*/ 120 w 7653"/>
              <a:gd name="p0y0" fmla="*/ 0 h 6276"/>
              <a:gd name="p0x1" fmla="*/ 7533 w 7653"/>
              <a:gd name="p0y1" fmla="*/ 0 h 6276"/>
              <a:gd name="p0x2" fmla="*/ 7599 w 7653"/>
              <a:gd name="p0y2" fmla="*/ 0 h 6276"/>
              <a:gd name="p0x3" fmla="*/ 7653 w 7653"/>
              <a:gd name="p0y3" fmla="*/ 53 h 6276"/>
              <a:gd name="p0x4" fmla="*/ 7653 w 7653"/>
              <a:gd name="p0y4" fmla="*/ 120 h 6276"/>
              <a:gd name="p0x5" fmla="*/ 7653 w 7653"/>
              <a:gd name="p0y5" fmla="*/ 6156 h 6276"/>
              <a:gd name="p0x6" fmla="*/ 7653 w 7653"/>
              <a:gd name="p0y6" fmla="*/ 6222 h 6276"/>
              <a:gd name="p0x7" fmla="*/ 7599 w 7653"/>
              <a:gd name="p0y7" fmla="*/ 6276 h 6276"/>
              <a:gd name="p0x8" fmla="*/ 7533 w 7653"/>
              <a:gd name="p0y8" fmla="*/ 6276 h 6276"/>
              <a:gd name="p0x9" fmla="*/ 120 w 7653"/>
              <a:gd name="p0y9" fmla="*/ 6276 h 6276"/>
              <a:gd name="p0x10" fmla="*/ 53 w 7653"/>
              <a:gd name="p0y10" fmla="*/ 6276 h 6276"/>
              <a:gd name="p0x11" fmla="*/ 0 w 7653"/>
              <a:gd name="p0y11" fmla="*/ 6222 h 6276"/>
              <a:gd name="p0x12" fmla="*/ 0 w 7653"/>
              <a:gd name="p0y12" fmla="*/ 6156 h 6276"/>
              <a:gd name="p0x13" fmla="*/ 0 w 7653"/>
              <a:gd name="p0y13" fmla="*/ 120 h 6276"/>
              <a:gd name="p0x14" fmla="*/ 0 w 7653"/>
              <a:gd name="p0y14" fmla="*/ 53 h 6276"/>
              <a:gd name="p0x15" fmla="*/ 53 w 7653"/>
              <a:gd name="p0y15" fmla="*/ 0 h 6276"/>
              <a:gd name="p0x16" fmla="*/ 120 w 7653"/>
              <a:gd name="p0y16" fmla="*/ 0 h 62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056581" y="1751886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芭蕾舞团选拔</a:t>
            </a:r>
            <a:endParaRPr sz="2100" b="1" spc="42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307279" y="2218611"/>
            <a:ext cx="1930975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165</a:t>
            </a:r>
            <a:r>
              <a:rPr sz="21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cm</a:t>
            </a:r>
            <a:endParaRPr sz="21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2491683" y="2878636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甲团平均身高</a:t>
            </a:r>
            <a:endParaRPr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32594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84f33948-8ca7-11f1-b5ad-6a29742e6d4b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86" b="86"/>
          <a:stretch>
            <a:fillRect/>
          </a:stretch>
        </p:blipFill>
        <p:spPr>
          <a:xfrm>
            <a:off x="838200" y="3326130"/>
            <a:ext cx="209550" cy="20955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228725" y="3245348"/>
            <a:ext cx="295140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方差</a:t>
            </a:r>
            <a:r>
              <a:rPr lang="en-US" altLang="zh-CN" sz="1500" b="1" spc="3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1.5</a:t>
            </a:r>
            <a:r>
              <a:rPr lang="zh-CN" altLang="en-US" sz="1500" b="1" spc="3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：更整齐</a:t>
            </a:r>
            <a:endParaRPr lang="zh-CN" altLang="en-US" sz="1500" b="1" spc="30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228725" y="3520621"/>
            <a:ext cx="329430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甲团身高数据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163~167cm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，分布集中</a:t>
            </a:r>
            <a:endParaRPr lang="zh-CN" altLang="en-US"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771525" y="38862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84f33a30-8ca7-11f1-b5ad-6a29742e6d4b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73" b="73"/>
          <a:stretch>
            <a:fillRect/>
          </a:stretch>
        </p:blipFill>
        <p:spPr>
          <a:xfrm>
            <a:off x="838200" y="3952875"/>
            <a:ext cx="209550" cy="2095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1228725" y="3872065"/>
            <a:ext cx="262324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结论：舞台视觉效果更协调</a:t>
            </a:r>
            <a:endParaRPr sz="1500" b="1" spc="30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1228725" y="4147338"/>
            <a:ext cx="279469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身高整齐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队列整齐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视觉协调</a:t>
            </a:r>
            <a:endParaRPr lang="zh-CN" altLang="en-US"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5673725" y="1109345"/>
            <a:ext cx="5941695" cy="3985895"/>
          </a:xfrm>
          <a:custGeom>
            <a:avLst/>
            <a:gdLst>
              <a:gd name="sw" fmla="*/ 1 w 9356"/>
              <a:gd name="sh" fmla="*/ 1 h 6276"/>
              <a:gd name="mins" fmla="min sw sh"/>
              <a:gd name="dsw" fmla="+- 0 sw mins"/>
              <a:gd name="dsh" fmla="+- 0 sh mins"/>
              <a:gd name="p0x0" fmla="*/ 120 w 9356"/>
              <a:gd name="p0y0" fmla="*/ 0 h 6276"/>
              <a:gd name="p0x1" fmla="*/ 9236 w 9356"/>
              <a:gd name="p0y1" fmla="*/ 0 h 6276"/>
              <a:gd name="p0x2" fmla="*/ 9303 w 9356"/>
              <a:gd name="p0y2" fmla="*/ 0 h 6276"/>
              <a:gd name="p0x3" fmla="*/ 9356 w 9356"/>
              <a:gd name="p0y3" fmla="*/ 53 h 6276"/>
              <a:gd name="p0x4" fmla="*/ 9356 w 9356"/>
              <a:gd name="p0y4" fmla="*/ 120 h 6276"/>
              <a:gd name="p0x5" fmla="*/ 9356 w 9356"/>
              <a:gd name="p0y5" fmla="*/ 6156 h 6276"/>
              <a:gd name="p0x6" fmla="*/ 9356 w 9356"/>
              <a:gd name="p0y6" fmla="*/ 6222 h 6276"/>
              <a:gd name="p0x7" fmla="*/ 9303 w 9356"/>
              <a:gd name="p0y7" fmla="*/ 6276 h 6276"/>
              <a:gd name="p0x8" fmla="*/ 9236 w 9356"/>
              <a:gd name="p0y8" fmla="*/ 6276 h 6276"/>
              <a:gd name="p0x9" fmla="*/ 120 w 9356"/>
              <a:gd name="p0y9" fmla="*/ 6276 h 6276"/>
              <a:gd name="p0x10" fmla="*/ 53 w 9356"/>
              <a:gd name="p0y10" fmla="*/ 6276 h 6276"/>
              <a:gd name="p0x11" fmla="*/ 0 w 9356"/>
              <a:gd name="p0y11" fmla="*/ 6222 h 6276"/>
              <a:gd name="p0x12" fmla="*/ 0 w 9356"/>
              <a:gd name="p0y12" fmla="*/ 6156 h 6276"/>
              <a:gd name="p0x13" fmla="*/ 0 w 9356"/>
              <a:gd name="p0y13" fmla="*/ 120 h 6276"/>
              <a:gd name="p0x14" fmla="*/ 0 w 9356"/>
              <a:gd name="p0y14" fmla="*/ 53 h 6276"/>
              <a:gd name="p0x15" fmla="*/ 53 w 9356"/>
              <a:gd name="p0y15" fmla="*/ 0 h 6276"/>
              <a:gd name="p0x16" fmla="*/ 120 w 9356"/>
              <a:gd name="p0y16" fmla="*/ 0 h 62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7151342" y="1751886"/>
            <a:ext cx="29870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快餐公司选鸡腿供应商</a:t>
            </a:r>
            <a:endParaRPr sz="2100" b="1" spc="42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8211741" y="2218611"/>
            <a:ext cx="139965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zh-CN" altLang="en-US" sz="4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约</a:t>
            </a:r>
            <a:r>
              <a:rPr lang="en-US" altLang="zh-CN" sz="42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</a:t>
            </a:r>
            <a:endParaRPr lang="en-US" altLang="zh-CN" sz="42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7562697" y="2878636"/>
            <a:ext cx="233585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甲厂方差（远小于乙厂约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8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）</a:t>
            </a:r>
            <a:endParaRPr lang="zh-CN" altLang="en-US"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5869305" y="32594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 descr="84f33c03-8ca7-11f1-b5ad-6a29742e6d4b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13" t="-86" r="13" b="86"/>
          <a:stretch>
            <a:fillRect/>
          </a:stretch>
        </p:blipFill>
        <p:spPr>
          <a:xfrm>
            <a:off x="5935980" y="3326130"/>
            <a:ext cx="209550" cy="20955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6326534" y="3245348"/>
            <a:ext cx="250053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两厂平均质量相当，约</a:t>
            </a:r>
            <a:r>
              <a:rPr lang="en-US" altLang="zh-CN" sz="1500" b="1" spc="3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75g</a:t>
            </a:r>
            <a:endParaRPr lang="en-US" altLang="zh-CN" sz="1500" b="1" spc="30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6326534" y="3520621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平均值难分高下，需看方差判断</a:t>
            </a:r>
            <a:endParaRPr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8"/>
            </p:custDataLst>
          </p:nvPr>
        </p:nvSpPr>
        <p:spPr>
          <a:xfrm>
            <a:off x="5869305" y="38862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84f33b42-8ca7-11f1-b5ad-6a29742e6d4b"/>
          <p:cNvPicPr/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13" t="-73" r="13" b="73"/>
          <a:stretch>
            <a:fillRect/>
          </a:stretch>
        </p:blipFill>
        <p:spPr>
          <a:xfrm>
            <a:off x="5935980" y="3952875"/>
            <a:ext cx="209550" cy="2095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2"/>
            </p:custDataLst>
          </p:nvPr>
        </p:nvSpPr>
        <p:spPr>
          <a:xfrm>
            <a:off x="6326534" y="3872065"/>
            <a:ext cx="31051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结论：甲厂品控更稳定，选择甲厂</a:t>
            </a:r>
            <a:endParaRPr sz="1500" b="1" spc="30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3"/>
            </p:custDataLst>
          </p:nvPr>
        </p:nvSpPr>
        <p:spPr>
          <a:xfrm>
            <a:off x="6326534" y="4147338"/>
            <a:ext cx="313759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方差小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鸡腿大小更均匀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品控稳定</a:t>
            </a:r>
            <a:endParaRPr lang="zh-CN" altLang="en-US"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4"/>
            </p:custDataLst>
          </p:nvPr>
        </p:nvSpPr>
        <p:spPr>
          <a:xfrm>
            <a:off x="571500" y="5426075"/>
            <a:ext cx="11049000" cy="952500"/>
          </a:xfrm>
          <a:custGeom>
            <a:avLst/>
            <a:gdLst>
              <a:gd name="sw" fmla="*/ 1 w 17400"/>
              <a:gd name="sh" fmla="*/ 1 h 1500"/>
              <a:gd name="mins" fmla="min sw sh"/>
              <a:gd name="dsw" fmla="+- 0 sw mins"/>
              <a:gd name="dsh" fmla="+- 0 sh mins"/>
              <a:gd name="p0x0" fmla="*/ 120 w 17400"/>
              <a:gd name="p0y0" fmla="*/ 0 h 1500"/>
              <a:gd name="p0x1" fmla="*/ 17280 w 17400"/>
              <a:gd name="p0y1" fmla="*/ 0 h 1500"/>
              <a:gd name="p0x2" fmla="*/ 17346 w 17400"/>
              <a:gd name="p0y2" fmla="*/ 0 h 1500"/>
              <a:gd name="p0x3" fmla="*/ 17400 w 17400"/>
              <a:gd name="p0y3" fmla="*/ 53 h 1500"/>
              <a:gd name="p0x4" fmla="*/ 17400 w 17400"/>
              <a:gd name="p0y4" fmla="*/ 120 h 1500"/>
              <a:gd name="p0x5" fmla="*/ 17400 w 17400"/>
              <a:gd name="p0y5" fmla="*/ 1380 h 1500"/>
              <a:gd name="p0x6" fmla="*/ 17400 w 17400"/>
              <a:gd name="p0y6" fmla="*/ 1446 h 1500"/>
              <a:gd name="p0x7" fmla="*/ 17346 w 17400"/>
              <a:gd name="p0y7" fmla="*/ 1500 h 1500"/>
              <a:gd name="p0x8" fmla="*/ 17280 w 17400"/>
              <a:gd name="p0y8" fmla="*/ 1500 h 1500"/>
              <a:gd name="p0x9" fmla="*/ 120 w 17400"/>
              <a:gd name="p0y9" fmla="*/ 1500 h 1500"/>
              <a:gd name="p0x10" fmla="*/ 53 w 17400"/>
              <a:gd name="p0y10" fmla="*/ 1500 h 1500"/>
              <a:gd name="p0x11" fmla="*/ 0 w 17400"/>
              <a:gd name="p0y11" fmla="*/ 1446 h 1500"/>
              <a:gd name="p0x12" fmla="*/ 0 w 17400"/>
              <a:gd name="p0y12" fmla="*/ 1380 h 1500"/>
              <a:gd name="p0x13" fmla="*/ 0 w 17400"/>
              <a:gd name="p0y13" fmla="*/ 120 h 1500"/>
              <a:gd name="p0x14" fmla="*/ 0 w 17400"/>
              <a:gd name="p0y14" fmla="*/ 53 h 1500"/>
              <a:gd name="p0x15" fmla="*/ 53 w 17400"/>
              <a:gd name="p0y15" fmla="*/ 0 h 1500"/>
              <a:gd name="p0x16" fmla="*/ 120 w 17400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5"/>
            </p:custDataLst>
          </p:nvPr>
        </p:nvSpPr>
        <p:spPr>
          <a:xfrm>
            <a:off x="762000" y="5601757"/>
            <a:ext cx="10515829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方差如同一位公正的裁判：当平均值难分高下时，它从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稳定性</a:t>
            </a:r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的角度给出清晰判断，帮助我们在众多选项中做出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明智决定</a:t>
            </a:r>
            <a:endParaRPr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</a:rPr>
              <a:t>度量波动的多维视角</a:t>
            </a:r>
            <a:endParaRPr sz="3000" b="1">
              <a:solidFill>
                <a:srgbClr val="2C1E12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6459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39987"/>
            <a:ext cx="342915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衡量波动，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方法各异，各具价值</a:t>
            </a:r>
            <a:endParaRPr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124075"/>
            <a:ext cx="3546475" cy="3037840"/>
          </a:xfrm>
          <a:custGeom>
            <a:avLst/>
            <a:gdLst>
              <a:gd name="sw" fmla="*/ 1 w 5585"/>
              <a:gd name="sh" fmla="*/ 1 h 4783"/>
              <a:gd name="mins" fmla="min sw sh"/>
              <a:gd name="dsw" fmla="+- 0 sw mins"/>
              <a:gd name="dsh" fmla="+- 0 sh mins"/>
              <a:gd name="p0x0" fmla="*/ 120 w 5585"/>
              <a:gd name="p0y0" fmla="*/ 0 h 4783"/>
              <a:gd name="p0x1" fmla="*/ 5465 w 5585"/>
              <a:gd name="p0y1" fmla="*/ 0 h 4783"/>
              <a:gd name="p0x2" fmla="*/ 5531 w 5585"/>
              <a:gd name="p0y2" fmla="*/ 0 h 4783"/>
              <a:gd name="p0x3" fmla="*/ 5585 w 5585"/>
              <a:gd name="p0y3" fmla="*/ 53 h 4783"/>
              <a:gd name="p0x4" fmla="*/ 5585 w 5585"/>
              <a:gd name="p0y4" fmla="*/ 120 h 4783"/>
              <a:gd name="p0x5" fmla="*/ 5585 w 5585"/>
              <a:gd name="p0y5" fmla="*/ 4663 h 4783"/>
              <a:gd name="p0x6" fmla="*/ 5585 w 5585"/>
              <a:gd name="p0y6" fmla="*/ 4730 h 4783"/>
              <a:gd name="p0x7" fmla="*/ 5531 w 5585"/>
              <a:gd name="p0y7" fmla="*/ 4783 h 4783"/>
              <a:gd name="p0x8" fmla="*/ 5465 w 5585"/>
              <a:gd name="p0y8" fmla="*/ 4783 h 4783"/>
              <a:gd name="p0x9" fmla="*/ 120 w 5585"/>
              <a:gd name="p0y9" fmla="*/ 4783 h 4783"/>
              <a:gd name="p0x10" fmla="*/ 53 w 5585"/>
              <a:gd name="p0y10" fmla="*/ 4783 h 4783"/>
              <a:gd name="p0x11" fmla="*/ 0 w 5585"/>
              <a:gd name="p0y11" fmla="*/ 4730 h 4783"/>
              <a:gd name="p0x12" fmla="*/ 0 w 5585"/>
              <a:gd name="p0y12" fmla="*/ 4663 h 4783"/>
              <a:gd name="p0x13" fmla="*/ 0 w 5585"/>
              <a:gd name="p0y13" fmla="*/ 120 h 4783"/>
              <a:gd name="p0x14" fmla="*/ 0 w 5585"/>
              <a:gd name="p0y14" fmla="*/ 53 h 4783"/>
              <a:gd name="p0x15" fmla="*/ 53 w 5585"/>
              <a:gd name="p0y15" fmla="*/ 0 h 4783"/>
              <a:gd name="p0x16" fmla="*/ 120 w 5585"/>
              <a:gd name="p0y16" fmla="*/ 0 h 47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2865349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极差</a:t>
            </a:r>
            <a:endParaRPr sz="2100" b="1" spc="42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3290570"/>
            <a:ext cx="342900" cy="28575"/>
          </a:xfrm>
          <a:custGeom>
            <a:avLst/>
            <a:gdLst>
              <a:gd name="sw" fmla="*/ 1 w 540"/>
              <a:gd name="sh" fmla="*/ 1 h 45"/>
              <a:gd name="mins" fmla="min sw sh"/>
              <a:gd name="dsw" fmla="+- 0 sw mins"/>
              <a:gd name="dsh" fmla="+- 0 sh mins"/>
              <a:gd name="p0x0" fmla="*/ 22 w 540"/>
              <a:gd name="p0y0" fmla="*/ 0 h 45"/>
              <a:gd name="p0x1" fmla="*/ 517 w 540"/>
              <a:gd name="p0y1" fmla="*/ 0 h 45"/>
              <a:gd name="p0x2" fmla="*/ 529 w 540"/>
              <a:gd name="p0y2" fmla="*/ 0 h 45"/>
              <a:gd name="p0x3" fmla="*/ 540 w 540"/>
              <a:gd name="p0y3" fmla="*/ 10 h 45"/>
              <a:gd name="p0x4" fmla="*/ 540 w 540"/>
              <a:gd name="p0y4" fmla="*/ 22 h 45"/>
              <a:gd name="p0x5" fmla="*/ 540 w 540"/>
              <a:gd name="p0y5" fmla="*/ 34 h 45"/>
              <a:gd name="p0x6" fmla="*/ 529 w 540"/>
              <a:gd name="p0y6" fmla="*/ 45 h 45"/>
              <a:gd name="p0x7" fmla="*/ 517 w 540"/>
              <a:gd name="p0y7" fmla="*/ 45 h 45"/>
              <a:gd name="p0x8" fmla="*/ 22 w 540"/>
              <a:gd name="p0y8" fmla="*/ 45 h 45"/>
              <a:gd name="p0x9" fmla="*/ 10 w 540"/>
              <a:gd name="p0y9" fmla="*/ 45 h 45"/>
              <a:gd name="p0x10" fmla="*/ 0 w 540"/>
              <a:gd name="p0y10" fmla="*/ 34 h 45"/>
              <a:gd name="p0x11" fmla="*/ 0 w 540"/>
              <a:gd name="p0y11" fmla="*/ 22 h 45"/>
              <a:gd name="p0x12" fmla="*/ 0 w 540"/>
              <a:gd name="p0y12" fmla="*/ 10 h 45"/>
              <a:gd name="p0x13" fmla="*/ 10 w 540"/>
              <a:gd name="p0y13" fmla="*/ 0 h 45"/>
              <a:gd name="p0x14" fmla="*/ 22 w 54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771525" y="3419704"/>
            <a:ext cx="3048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最大值与最小值之差，计算简便，但仅反映波动范围，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易受极端值干扰</a:t>
            </a:r>
            <a:endParaRPr sz="15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75970" y="416242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E6D6"/>
          </a:solidFill>
          <a:ln w="9525" cmpd="sng">
            <a:solidFill>
              <a:srgbClr val="F2E6D6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895350" y="4196943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508"/>
                </a:solidFill>
                <a:latin typeface="汉仪书宋二简" panose="02010600000101010101" charset="-122"/>
                <a:ea typeface="汉仪书宋二简" panose="02010600000101010101" charset="-122"/>
              </a:rPr>
              <a:t>计算简单</a:t>
            </a:r>
            <a:endParaRPr sz="1200">
              <a:solidFill>
                <a:srgbClr val="4A250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4322445" y="2124075"/>
            <a:ext cx="3546475" cy="3037840"/>
          </a:xfrm>
          <a:custGeom>
            <a:avLst/>
            <a:gdLst>
              <a:gd name="sw" fmla="*/ 1 w 5585"/>
              <a:gd name="sh" fmla="*/ 1 h 4783"/>
              <a:gd name="mins" fmla="min sw sh"/>
              <a:gd name="dsw" fmla="+- 0 sw mins"/>
              <a:gd name="dsh" fmla="+- 0 sh mins"/>
              <a:gd name="p0x0" fmla="*/ 120 w 5585"/>
              <a:gd name="p0y0" fmla="*/ 0 h 4783"/>
              <a:gd name="p0x1" fmla="*/ 5465 w 5585"/>
              <a:gd name="p0y1" fmla="*/ 0 h 4783"/>
              <a:gd name="p0x2" fmla="*/ 5531 w 5585"/>
              <a:gd name="p0y2" fmla="*/ 0 h 4783"/>
              <a:gd name="p0x3" fmla="*/ 5585 w 5585"/>
              <a:gd name="p0y3" fmla="*/ 53 h 4783"/>
              <a:gd name="p0x4" fmla="*/ 5585 w 5585"/>
              <a:gd name="p0y4" fmla="*/ 120 h 4783"/>
              <a:gd name="p0x5" fmla="*/ 5585 w 5585"/>
              <a:gd name="p0y5" fmla="*/ 4663 h 4783"/>
              <a:gd name="p0x6" fmla="*/ 5585 w 5585"/>
              <a:gd name="p0y6" fmla="*/ 4730 h 4783"/>
              <a:gd name="p0x7" fmla="*/ 5531 w 5585"/>
              <a:gd name="p0y7" fmla="*/ 4783 h 4783"/>
              <a:gd name="p0x8" fmla="*/ 5465 w 5585"/>
              <a:gd name="p0y8" fmla="*/ 4783 h 4783"/>
              <a:gd name="p0x9" fmla="*/ 120 w 5585"/>
              <a:gd name="p0y9" fmla="*/ 4783 h 4783"/>
              <a:gd name="p0x10" fmla="*/ 53 w 5585"/>
              <a:gd name="p0y10" fmla="*/ 4783 h 4783"/>
              <a:gd name="p0x11" fmla="*/ 0 w 5585"/>
              <a:gd name="p0y11" fmla="*/ 4730 h 4783"/>
              <a:gd name="p0x12" fmla="*/ 0 w 5585"/>
              <a:gd name="p0y12" fmla="*/ 4663 h 4783"/>
              <a:gd name="p0x13" fmla="*/ 0 w 5585"/>
              <a:gd name="p0y13" fmla="*/ 120 h 4783"/>
              <a:gd name="p0x14" fmla="*/ 0 w 5585"/>
              <a:gd name="p0y14" fmla="*/ 53 h 4783"/>
              <a:gd name="p0x15" fmla="*/ 53 w 5585"/>
              <a:gd name="p0y15" fmla="*/ 0 h 4783"/>
              <a:gd name="p0x16" fmla="*/ 120 w 5585"/>
              <a:gd name="p0y16" fmla="*/ 0 h 47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518051" y="2865349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平均差</a:t>
            </a:r>
            <a:endParaRPr sz="2100" b="1" spc="42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4518025" y="3290570"/>
            <a:ext cx="342900" cy="28575"/>
          </a:xfrm>
          <a:custGeom>
            <a:avLst/>
            <a:gdLst>
              <a:gd name="sw" fmla="*/ 1 w 540"/>
              <a:gd name="sh" fmla="*/ 1 h 45"/>
              <a:gd name="mins" fmla="min sw sh"/>
              <a:gd name="dsw" fmla="+- 0 sw mins"/>
              <a:gd name="dsh" fmla="+- 0 sh mins"/>
              <a:gd name="p0x0" fmla="*/ 22 w 540"/>
              <a:gd name="p0y0" fmla="*/ 0 h 45"/>
              <a:gd name="p0x1" fmla="*/ 517 w 540"/>
              <a:gd name="p0y1" fmla="*/ 0 h 45"/>
              <a:gd name="p0x2" fmla="*/ 529 w 540"/>
              <a:gd name="p0y2" fmla="*/ 0 h 45"/>
              <a:gd name="p0x3" fmla="*/ 540 w 540"/>
              <a:gd name="p0y3" fmla="*/ 10 h 45"/>
              <a:gd name="p0x4" fmla="*/ 540 w 540"/>
              <a:gd name="p0y4" fmla="*/ 22 h 45"/>
              <a:gd name="p0x5" fmla="*/ 540 w 540"/>
              <a:gd name="p0y5" fmla="*/ 34 h 45"/>
              <a:gd name="p0x6" fmla="*/ 529 w 540"/>
              <a:gd name="p0y6" fmla="*/ 45 h 45"/>
              <a:gd name="p0x7" fmla="*/ 517 w 540"/>
              <a:gd name="p0y7" fmla="*/ 45 h 45"/>
              <a:gd name="p0x8" fmla="*/ 22 w 540"/>
              <a:gd name="p0y8" fmla="*/ 45 h 45"/>
              <a:gd name="p0x9" fmla="*/ 10 w 540"/>
              <a:gd name="p0y9" fmla="*/ 45 h 45"/>
              <a:gd name="p0x10" fmla="*/ 0 w 540"/>
              <a:gd name="p0y10" fmla="*/ 34 h 45"/>
              <a:gd name="p0x11" fmla="*/ 0 w 540"/>
              <a:gd name="p0y11" fmla="*/ 22 h 45"/>
              <a:gd name="p0x12" fmla="*/ 0 w 540"/>
              <a:gd name="p0y12" fmla="*/ 10 h 45"/>
              <a:gd name="p0x13" fmla="*/ 10 w 540"/>
              <a:gd name="p0y13" fmla="*/ 0 h 45"/>
              <a:gd name="p0x14" fmla="*/ 22 w 54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4518051" y="3419704"/>
            <a:ext cx="31432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各数据与均值之差的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绝对值平均数</a:t>
            </a:r>
            <a:r>
              <a:rPr sz="15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，能反映整体偏离程度，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避免正负抵消</a:t>
            </a:r>
            <a:endParaRPr sz="15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4522470" y="4162425"/>
            <a:ext cx="1000125" cy="238125"/>
          </a:xfrm>
          <a:custGeom>
            <a:avLst/>
            <a:gdLst>
              <a:gd name="sw" fmla="*/ 1 w 1575"/>
              <a:gd name="sh" fmla="*/ 1 h 375"/>
              <a:gd name="mins" fmla="min sw sh"/>
              <a:gd name="dsw" fmla="+- 0 sw mins"/>
              <a:gd name="dsh" fmla="+- 0 sh mins"/>
              <a:gd name="p0x0" fmla="*/ 187 w 1575"/>
              <a:gd name="p0y0" fmla="*/ 0 h 375"/>
              <a:gd name="p0x1" fmla="*/ 1387 w 1575"/>
              <a:gd name="p0y1" fmla="*/ 0 h 375"/>
              <a:gd name="p0x2" fmla="*/ 1491 w 1575"/>
              <a:gd name="p0y2" fmla="*/ 0 h 375"/>
              <a:gd name="p0x3" fmla="*/ 1575 w 1575"/>
              <a:gd name="p0y3" fmla="*/ 83 h 375"/>
              <a:gd name="p0x4" fmla="*/ 1575 w 1575"/>
              <a:gd name="p0y4" fmla="*/ 187 h 375"/>
              <a:gd name="p0x5" fmla="*/ 1575 w 1575"/>
              <a:gd name="p0y5" fmla="*/ 291 h 375"/>
              <a:gd name="p0x6" fmla="*/ 1491 w 1575"/>
              <a:gd name="p0y6" fmla="*/ 375 h 375"/>
              <a:gd name="p0x7" fmla="*/ 1387 w 1575"/>
              <a:gd name="p0y7" fmla="*/ 375 h 375"/>
              <a:gd name="p0x8" fmla="*/ 187 w 1575"/>
              <a:gd name="p0y8" fmla="*/ 375 h 375"/>
              <a:gd name="p0x9" fmla="*/ 83 w 1575"/>
              <a:gd name="p0y9" fmla="*/ 375 h 375"/>
              <a:gd name="p0x10" fmla="*/ 0 w 1575"/>
              <a:gd name="p0y10" fmla="*/ 291 h 375"/>
              <a:gd name="p0x11" fmla="*/ 0 w 1575"/>
              <a:gd name="p0y11" fmla="*/ 187 h 375"/>
              <a:gd name="p0x12" fmla="*/ 0 w 1575"/>
              <a:gd name="p0y12" fmla="*/ 83 h 375"/>
              <a:gd name="p0x13" fmla="*/ 83 w 1575"/>
              <a:gd name="p0y13" fmla="*/ 0 h 375"/>
              <a:gd name="p0x14" fmla="*/ 187 w 157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E6D6"/>
          </a:solidFill>
          <a:ln w="9525" cmpd="sng">
            <a:solidFill>
              <a:srgbClr val="F2E6D6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4641876" y="4196943"/>
            <a:ext cx="9144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50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绝对值平均</a:t>
            </a:r>
            <a:endParaRPr sz="1200">
              <a:solidFill>
                <a:srgbClr val="4A250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8068945" y="2124075"/>
            <a:ext cx="3546475" cy="3037840"/>
          </a:xfrm>
          <a:custGeom>
            <a:avLst/>
            <a:gdLst>
              <a:gd name="sw" fmla="*/ 1 w 5585"/>
              <a:gd name="sh" fmla="*/ 1 h 4783"/>
              <a:gd name="mins" fmla="min sw sh"/>
              <a:gd name="dsw" fmla="+- 0 sw mins"/>
              <a:gd name="dsh" fmla="+- 0 sh mins"/>
              <a:gd name="p0x0" fmla="*/ 120 w 5585"/>
              <a:gd name="p0y0" fmla="*/ 0 h 4783"/>
              <a:gd name="p0x1" fmla="*/ 5465 w 5585"/>
              <a:gd name="p0y1" fmla="*/ 0 h 4783"/>
              <a:gd name="p0x2" fmla="*/ 5531 w 5585"/>
              <a:gd name="p0y2" fmla="*/ 0 h 4783"/>
              <a:gd name="p0x3" fmla="*/ 5585 w 5585"/>
              <a:gd name="p0y3" fmla="*/ 53 h 4783"/>
              <a:gd name="p0x4" fmla="*/ 5585 w 5585"/>
              <a:gd name="p0y4" fmla="*/ 120 h 4783"/>
              <a:gd name="p0x5" fmla="*/ 5585 w 5585"/>
              <a:gd name="p0y5" fmla="*/ 4663 h 4783"/>
              <a:gd name="p0x6" fmla="*/ 5585 w 5585"/>
              <a:gd name="p0y6" fmla="*/ 4730 h 4783"/>
              <a:gd name="p0x7" fmla="*/ 5531 w 5585"/>
              <a:gd name="p0y7" fmla="*/ 4783 h 4783"/>
              <a:gd name="p0x8" fmla="*/ 5465 w 5585"/>
              <a:gd name="p0y8" fmla="*/ 4783 h 4783"/>
              <a:gd name="p0x9" fmla="*/ 120 w 5585"/>
              <a:gd name="p0y9" fmla="*/ 4783 h 4783"/>
              <a:gd name="p0x10" fmla="*/ 53 w 5585"/>
              <a:gd name="p0y10" fmla="*/ 4783 h 4783"/>
              <a:gd name="p0x11" fmla="*/ 0 w 5585"/>
              <a:gd name="p0y11" fmla="*/ 4730 h 4783"/>
              <a:gd name="p0x12" fmla="*/ 0 w 5585"/>
              <a:gd name="p0y12" fmla="*/ 4663 h 4783"/>
              <a:gd name="p0x13" fmla="*/ 0 w 5585"/>
              <a:gd name="p0y13" fmla="*/ 120 h 4783"/>
              <a:gd name="p0x14" fmla="*/ 0 w 5585"/>
              <a:gd name="p0y14" fmla="*/ 53 h 4783"/>
              <a:gd name="p0x15" fmla="*/ 53 w 5585"/>
              <a:gd name="p0y15" fmla="*/ 0 h 4783"/>
              <a:gd name="p0x16" fmla="*/ 120 w 5585"/>
              <a:gd name="p0y16" fmla="*/ 0 h 47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8264576" y="2865349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标准差</a:t>
            </a:r>
            <a:endParaRPr sz="2100" b="1" spc="42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8264525" y="3290570"/>
            <a:ext cx="342900" cy="28575"/>
          </a:xfrm>
          <a:custGeom>
            <a:avLst/>
            <a:gdLst>
              <a:gd name="sw" fmla="*/ 1 w 540"/>
              <a:gd name="sh" fmla="*/ 1 h 45"/>
              <a:gd name="mins" fmla="min sw sh"/>
              <a:gd name="dsw" fmla="+- 0 sw mins"/>
              <a:gd name="dsh" fmla="+- 0 sh mins"/>
              <a:gd name="p0x0" fmla="*/ 22 w 540"/>
              <a:gd name="p0y0" fmla="*/ 0 h 45"/>
              <a:gd name="p0x1" fmla="*/ 517 w 540"/>
              <a:gd name="p0y1" fmla="*/ 0 h 45"/>
              <a:gd name="p0x2" fmla="*/ 529 w 540"/>
              <a:gd name="p0y2" fmla="*/ 0 h 45"/>
              <a:gd name="p0x3" fmla="*/ 540 w 540"/>
              <a:gd name="p0y3" fmla="*/ 10 h 45"/>
              <a:gd name="p0x4" fmla="*/ 540 w 540"/>
              <a:gd name="p0y4" fmla="*/ 22 h 45"/>
              <a:gd name="p0x5" fmla="*/ 540 w 540"/>
              <a:gd name="p0y5" fmla="*/ 34 h 45"/>
              <a:gd name="p0x6" fmla="*/ 529 w 540"/>
              <a:gd name="p0y6" fmla="*/ 45 h 45"/>
              <a:gd name="p0x7" fmla="*/ 517 w 540"/>
              <a:gd name="p0y7" fmla="*/ 45 h 45"/>
              <a:gd name="p0x8" fmla="*/ 22 w 540"/>
              <a:gd name="p0y8" fmla="*/ 45 h 45"/>
              <a:gd name="p0x9" fmla="*/ 10 w 540"/>
              <a:gd name="p0y9" fmla="*/ 45 h 45"/>
              <a:gd name="p0x10" fmla="*/ 0 w 540"/>
              <a:gd name="p0y10" fmla="*/ 34 h 45"/>
              <a:gd name="p0x11" fmla="*/ 0 w 540"/>
              <a:gd name="p0y11" fmla="*/ 22 h 45"/>
              <a:gd name="p0x12" fmla="*/ 0 w 540"/>
              <a:gd name="p0y12" fmla="*/ 10 h 45"/>
              <a:gd name="p0x13" fmla="*/ 10 w 540"/>
              <a:gd name="p0y13" fmla="*/ 0 h 45"/>
              <a:gd name="p0x14" fmla="*/ 22 w 54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8264576" y="3419704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方差的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算术平方根</a:t>
            </a:r>
            <a:r>
              <a:rPr sz="15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，与原始数据单位相同，实际应用中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更直观</a:t>
            </a:r>
            <a:r>
              <a:rPr sz="15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易懂</a:t>
            </a:r>
            <a:endParaRPr sz="150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8268970" y="416242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E6D6"/>
          </a:solidFill>
          <a:ln w="9525" cmpd="sng">
            <a:solidFill>
              <a:srgbClr val="F2E6D6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8388401" y="4196943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50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单位相同</a:t>
            </a:r>
            <a:endParaRPr sz="1200">
              <a:solidFill>
                <a:srgbClr val="4A250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571500" y="5379720"/>
            <a:ext cx="11049000" cy="1112520"/>
          </a:xfrm>
          <a:custGeom>
            <a:avLst/>
            <a:gdLst>
              <a:gd name="sw" fmla="*/ 1 w 17400"/>
              <a:gd name="sh" fmla="*/ 1 h 1751"/>
              <a:gd name="mins" fmla="min sw sh"/>
              <a:gd name="dsw" fmla="+- 0 sw mins"/>
              <a:gd name="dsh" fmla="+- 0 sh mins"/>
              <a:gd name="p0x0" fmla="*/ 120 w 17400"/>
              <a:gd name="p0y0" fmla="*/ 0 h 1751"/>
              <a:gd name="p0x1" fmla="*/ 17280 w 17400"/>
              <a:gd name="p0y1" fmla="*/ 0 h 1751"/>
              <a:gd name="p0x2" fmla="*/ 17346 w 17400"/>
              <a:gd name="p0y2" fmla="*/ 0 h 1751"/>
              <a:gd name="p0x3" fmla="*/ 17400 w 17400"/>
              <a:gd name="p0y3" fmla="*/ 53 h 1751"/>
              <a:gd name="p0x4" fmla="*/ 17400 w 17400"/>
              <a:gd name="p0y4" fmla="*/ 120 h 1751"/>
              <a:gd name="p0x5" fmla="*/ 17400 w 17400"/>
              <a:gd name="p0y5" fmla="*/ 1631 h 1751"/>
              <a:gd name="p0x6" fmla="*/ 17400 w 17400"/>
              <a:gd name="p0y6" fmla="*/ 1698 h 1751"/>
              <a:gd name="p0x7" fmla="*/ 17346 w 17400"/>
              <a:gd name="p0y7" fmla="*/ 1751 h 1751"/>
              <a:gd name="p0x8" fmla="*/ 17280 w 17400"/>
              <a:gd name="p0y8" fmla="*/ 1751 h 1751"/>
              <a:gd name="p0x9" fmla="*/ 120 w 17400"/>
              <a:gd name="p0y9" fmla="*/ 1751 h 1751"/>
              <a:gd name="p0x10" fmla="*/ 53 w 17400"/>
              <a:gd name="p0y10" fmla="*/ 1751 h 1751"/>
              <a:gd name="p0x11" fmla="*/ 0 w 17400"/>
              <a:gd name="p0y11" fmla="*/ 1698 h 1751"/>
              <a:gd name="p0x12" fmla="*/ 0 w 17400"/>
              <a:gd name="p0y12" fmla="*/ 1631 h 1751"/>
              <a:gd name="p0x13" fmla="*/ 0 w 17400"/>
              <a:gd name="p0y13" fmla="*/ 120 h 1751"/>
              <a:gd name="p0x14" fmla="*/ 0 w 17400"/>
              <a:gd name="p0y14" fmla="*/ 53 h 1751"/>
              <a:gd name="p0x15" fmla="*/ 53 w 17400"/>
              <a:gd name="p0y15" fmla="*/ 0 h 1751"/>
              <a:gd name="p0x16" fmla="*/ 120 w 17400"/>
              <a:gd name="p0y16" fmla="*/ 0 h 17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762000" y="5553561"/>
            <a:ext cx="10515971" cy="75721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古代工匠验收木料：以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极差</a:t>
            </a:r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看用料范围，以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标准差</a:t>
            </a:r>
            <a:r>
              <a:rPr lang="zh-CN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看整批均匀度，多种标准共同把关。现代质量控制同理</a:t>
            </a:r>
            <a:r>
              <a:rPr lang="en-US" altLang="zh-CN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选择哪种度量，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取决于实际问题的具体需求</a:t>
            </a:r>
            <a:endParaRPr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66750" y="3015615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</a:rPr>
              <a:t>实践求真</a:t>
            </a:r>
            <a:endParaRPr sz="4200" b="1" spc="252">
              <a:solidFill>
                <a:srgbClr val="2C1E12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205288"/>
            <a:ext cx="4953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spc="3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格物致知，知行合一</a:t>
            </a:r>
            <a:r>
              <a:rPr lang="en-US" altLang="zh-CN" sz="1500" spc="3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500" spc="3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用数据认识世界</a:t>
            </a:r>
            <a:endParaRPr lang="zh-CN" altLang="en-US" sz="1500" spc="3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体质健康测试中的数据分析，让统计知识服务于生活实践</a:t>
            </a:r>
            <a:endParaRPr sz="1500" spc="3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66750" y="5255419"/>
            <a:ext cx="801443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050" spc="63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肆</a:t>
            </a:r>
            <a:r>
              <a:rPr lang="en-US" altLang="zh-CN" sz="1050" spc="63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1050" spc="63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践行</a:t>
            </a:r>
            <a:endParaRPr lang="zh-CN" altLang="en-US" sz="1050" spc="63">
              <a:solidFill>
                <a:srgbClr val="8A7A6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0" y="1233488"/>
            <a:ext cx="2569521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>
                <a:solidFill>
                  <a:srgbClr val="8B4513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04</a:t>
            </a:r>
            <a:endParaRPr sz="9000" b="1">
              <a:solidFill>
                <a:srgbClr val="8B4513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66750" y="2847975"/>
            <a:ext cx="381000" cy="9525"/>
          </a:xfrm>
          <a:prstGeom prst="rect">
            <a:avLst/>
          </a:prstGeom>
          <a:solidFill>
            <a:srgbClr val="8B4513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666750" y="3943350"/>
            <a:ext cx="381000" cy="9525"/>
          </a:xfrm>
          <a:prstGeom prst="rect">
            <a:avLst/>
          </a:prstGeom>
          <a:solidFill>
            <a:srgbClr val="8B4513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1449070" y="5133975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rot="21480000">
            <a:off x="1585595" y="5253355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数</a:t>
            </a:r>
            <a:endParaRPr sz="1050" b="1" spc="105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</a:rPr>
              <a:t>用数据读懂身体密码</a:t>
            </a:r>
            <a:endParaRPr sz="3000" b="1">
              <a:solidFill>
                <a:srgbClr val="2C1E12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109345"/>
            <a:ext cx="11039475" cy="1790700"/>
          </a:xfrm>
          <a:custGeom>
            <a:avLst/>
            <a:gdLst>
              <a:gd name="sw" fmla="*/ 1 w 17385"/>
              <a:gd name="sh" fmla="*/ 1 h 2820"/>
              <a:gd name="mins" fmla="min sw sh"/>
              <a:gd name="dsw" fmla="+- 0 sw mins"/>
              <a:gd name="dsh" fmla="+- 0 sh mins"/>
              <a:gd name="p0x0" fmla="*/ 120 w 17385"/>
              <a:gd name="p0y0" fmla="*/ 0 h 2820"/>
              <a:gd name="p0x1" fmla="*/ 17265 w 17385"/>
              <a:gd name="p0y1" fmla="*/ 0 h 2820"/>
              <a:gd name="p0x2" fmla="*/ 17331 w 17385"/>
              <a:gd name="p0y2" fmla="*/ 0 h 2820"/>
              <a:gd name="p0x3" fmla="*/ 17385 w 17385"/>
              <a:gd name="p0y3" fmla="*/ 53 h 2820"/>
              <a:gd name="p0x4" fmla="*/ 17385 w 17385"/>
              <a:gd name="p0y4" fmla="*/ 120 h 2820"/>
              <a:gd name="p0x5" fmla="*/ 17385 w 17385"/>
              <a:gd name="p0y5" fmla="*/ 2700 h 2820"/>
              <a:gd name="p0x6" fmla="*/ 17385 w 17385"/>
              <a:gd name="p0y6" fmla="*/ 2766 h 2820"/>
              <a:gd name="p0x7" fmla="*/ 17331 w 17385"/>
              <a:gd name="p0y7" fmla="*/ 2820 h 2820"/>
              <a:gd name="p0x8" fmla="*/ 17265 w 17385"/>
              <a:gd name="p0y8" fmla="*/ 2820 h 2820"/>
              <a:gd name="p0x9" fmla="*/ 120 w 17385"/>
              <a:gd name="p0y9" fmla="*/ 2820 h 2820"/>
              <a:gd name="p0x10" fmla="*/ 53 w 17385"/>
              <a:gd name="p0y10" fmla="*/ 2820 h 2820"/>
              <a:gd name="p0x11" fmla="*/ 0 w 17385"/>
              <a:gd name="p0y11" fmla="*/ 2766 h 2820"/>
              <a:gd name="p0x12" fmla="*/ 0 w 17385"/>
              <a:gd name="p0y12" fmla="*/ 2700 h 2820"/>
              <a:gd name="p0x13" fmla="*/ 0 w 17385"/>
              <a:gd name="p0y13" fmla="*/ 120 h 2820"/>
              <a:gd name="p0x14" fmla="*/ 0 w 17385"/>
              <a:gd name="p0y14" fmla="*/ 53 h 2820"/>
              <a:gd name="p0x15" fmla="*/ 53 w 17385"/>
              <a:gd name="p0y15" fmla="*/ 0 h 2820"/>
              <a:gd name="p0x16" fmla="*/ 120 w 17385"/>
              <a:gd name="p0y16" fmla="*/ 0 h 28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71525" y="1288732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样本与等级标准</a:t>
            </a:r>
            <a:endParaRPr sz="2100" b="1" spc="42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771525" y="1700213"/>
            <a:ext cx="8568033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某校七年级</a:t>
            </a:r>
            <a:r>
              <a:rPr lang="en-US" sz="1500" b="1" spc="-15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40</a:t>
            </a:r>
            <a:r>
              <a:rPr lang="zh-CN" altLang="en-US" sz="1500" b="1" spc="-15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名</a:t>
            </a:r>
            <a:r>
              <a:rPr sz="15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学生，测试涵盖身高体重、肺活量、立定跳远、耐力跑等多项指标，按评分标准划分为四个等级</a:t>
            </a:r>
            <a:endParaRPr sz="150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775970" y="2433320"/>
            <a:ext cx="1115060" cy="238125"/>
          </a:xfrm>
          <a:custGeom>
            <a:avLst/>
            <a:gdLst>
              <a:gd name="sw" fmla="*/ 1 w 1756"/>
              <a:gd name="sh" fmla="*/ 1 h 375"/>
              <a:gd name="mins" fmla="min sw sh"/>
              <a:gd name="dsw" fmla="+- 0 sw mins"/>
              <a:gd name="dsh" fmla="+- 0 sh mins"/>
              <a:gd name="p0x0" fmla="*/ 187 w 1756"/>
              <a:gd name="p0y0" fmla="*/ 0 h 375"/>
              <a:gd name="p0x1" fmla="*/ 1568 w 1756"/>
              <a:gd name="p0y1" fmla="*/ 0 h 375"/>
              <a:gd name="p0x2" fmla="*/ 1672 w 1756"/>
              <a:gd name="p0y2" fmla="*/ 0 h 375"/>
              <a:gd name="p0x3" fmla="*/ 1756 w 1756"/>
              <a:gd name="p0y3" fmla="*/ 83 h 375"/>
              <a:gd name="p0x4" fmla="*/ 1756 w 1756"/>
              <a:gd name="p0y4" fmla="*/ 187 h 375"/>
              <a:gd name="p0x5" fmla="*/ 1756 w 1756"/>
              <a:gd name="p0y5" fmla="*/ 291 h 375"/>
              <a:gd name="p0x6" fmla="*/ 1672 w 1756"/>
              <a:gd name="p0y6" fmla="*/ 375 h 375"/>
              <a:gd name="p0x7" fmla="*/ 1568 w 1756"/>
              <a:gd name="p0y7" fmla="*/ 375 h 375"/>
              <a:gd name="p0x8" fmla="*/ 187 w 1756"/>
              <a:gd name="p0y8" fmla="*/ 375 h 375"/>
              <a:gd name="p0x9" fmla="*/ 83 w 1756"/>
              <a:gd name="p0y9" fmla="*/ 375 h 375"/>
              <a:gd name="p0x10" fmla="*/ 0 w 1756"/>
              <a:gd name="p0y10" fmla="*/ 291 h 375"/>
              <a:gd name="p0x11" fmla="*/ 0 w 1756"/>
              <a:gd name="p0y11" fmla="*/ 187 h 375"/>
              <a:gd name="p0x12" fmla="*/ 0 w 1756"/>
              <a:gd name="p0y12" fmla="*/ 83 h 375"/>
              <a:gd name="p0x13" fmla="*/ 83 w 1756"/>
              <a:gd name="p0y13" fmla="*/ 0 h 375"/>
              <a:gd name="p0x14" fmla="*/ 187 w 1756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E6D6"/>
          </a:solidFill>
          <a:ln w="9525" cmpd="sng">
            <a:solidFill>
              <a:srgbClr val="F2E6D6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895350" y="2467927"/>
            <a:ext cx="1029519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zh-CN" altLang="en-US" sz="1200">
                <a:solidFill>
                  <a:srgbClr val="4A250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不及格</a:t>
            </a:r>
            <a:r>
              <a:rPr lang="en-US" altLang="zh-CN" sz="1200">
                <a:solidFill>
                  <a:srgbClr val="4A250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7.5%</a:t>
            </a:r>
            <a:endParaRPr lang="en-US" altLang="zh-CN" sz="1200">
              <a:solidFill>
                <a:srgbClr val="4A250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1976755" y="2433320"/>
            <a:ext cx="923290" cy="238125"/>
          </a:xfrm>
          <a:custGeom>
            <a:avLst/>
            <a:gdLst>
              <a:gd name="sw" fmla="*/ 1 w 1453"/>
              <a:gd name="sh" fmla="*/ 1 h 375"/>
              <a:gd name="mins" fmla="min sw sh"/>
              <a:gd name="dsw" fmla="+- 0 sw mins"/>
              <a:gd name="dsh" fmla="+- 0 sh mins"/>
              <a:gd name="p0x0" fmla="*/ 187 w 1453"/>
              <a:gd name="p0y0" fmla="*/ 0 h 375"/>
              <a:gd name="p0x1" fmla="*/ 1265 w 1453"/>
              <a:gd name="p0y1" fmla="*/ 0 h 375"/>
              <a:gd name="p0x2" fmla="*/ 1369 w 1453"/>
              <a:gd name="p0y2" fmla="*/ 0 h 375"/>
              <a:gd name="p0x3" fmla="*/ 1453 w 1453"/>
              <a:gd name="p0y3" fmla="*/ 83 h 375"/>
              <a:gd name="p0x4" fmla="*/ 1453 w 1453"/>
              <a:gd name="p0y4" fmla="*/ 187 h 375"/>
              <a:gd name="p0x5" fmla="*/ 1453 w 1453"/>
              <a:gd name="p0y5" fmla="*/ 291 h 375"/>
              <a:gd name="p0x6" fmla="*/ 1369 w 1453"/>
              <a:gd name="p0y6" fmla="*/ 375 h 375"/>
              <a:gd name="p0x7" fmla="*/ 1265 w 1453"/>
              <a:gd name="p0y7" fmla="*/ 375 h 375"/>
              <a:gd name="p0x8" fmla="*/ 187 w 1453"/>
              <a:gd name="p0y8" fmla="*/ 375 h 375"/>
              <a:gd name="p0x9" fmla="*/ 83 w 1453"/>
              <a:gd name="p0y9" fmla="*/ 375 h 375"/>
              <a:gd name="p0x10" fmla="*/ 0 w 1453"/>
              <a:gd name="p0y10" fmla="*/ 291 h 375"/>
              <a:gd name="p0x11" fmla="*/ 0 w 1453"/>
              <a:gd name="p0y11" fmla="*/ 187 h 375"/>
              <a:gd name="p0x12" fmla="*/ 0 w 1453"/>
              <a:gd name="p0y12" fmla="*/ 83 h 375"/>
              <a:gd name="p0x13" fmla="*/ 83 w 1453"/>
              <a:gd name="p0y13" fmla="*/ 0 h 375"/>
              <a:gd name="p0x14" fmla="*/ 187 w 1453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E6D6"/>
          </a:solidFill>
          <a:ln w="9525" cmpd="sng">
            <a:solidFill>
              <a:srgbClr val="F2E6D6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2096319" y="2467927"/>
            <a:ext cx="837162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zh-CN" altLang="en-US" sz="1200">
                <a:solidFill>
                  <a:srgbClr val="4A250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及格</a:t>
            </a:r>
            <a:r>
              <a:rPr lang="en-US" altLang="zh-CN" sz="1200">
                <a:solidFill>
                  <a:srgbClr val="4A250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20%</a:t>
            </a:r>
            <a:endParaRPr lang="en-US" altLang="zh-CN" sz="1200">
              <a:solidFill>
                <a:srgbClr val="4A250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2985770" y="2433320"/>
            <a:ext cx="1057910" cy="238125"/>
          </a:xfrm>
          <a:custGeom>
            <a:avLst/>
            <a:gdLst>
              <a:gd name="sw" fmla="*/ 1 w 1666"/>
              <a:gd name="sh" fmla="*/ 1 h 375"/>
              <a:gd name="mins" fmla="min sw sh"/>
              <a:gd name="dsw" fmla="+- 0 sw mins"/>
              <a:gd name="dsh" fmla="+- 0 sh mins"/>
              <a:gd name="p0x0" fmla="*/ 187 w 1666"/>
              <a:gd name="p0y0" fmla="*/ 0 h 375"/>
              <a:gd name="p0x1" fmla="*/ 1478 w 1666"/>
              <a:gd name="p0y1" fmla="*/ 0 h 375"/>
              <a:gd name="p0x2" fmla="*/ 1582 w 1666"/>
              <a:gd name="p0y2" fmla="*/ 0 h 375"/>
              <a:gd name="p0x3" fmla="*/ 1666 w 1666"/>
              <a:gd name="p0y3" fmla="*/ 83 h 375"/>
              <a:gd name="p0x4" fmla="*/ 1666 w 1666"/>
              <a:gd name="p0y4" fmla="*/ 187 h 375"/>
              <a:gd name="p0x5" fmla="*/ 1666 w 1666"/>
              <a:gd name="p0y5" fmla="*/ 291 h 375"/>
              <a:gd name="p0x6" fmla="*/ 1582 w 1666"/>
              <a:gd name="p0y6" fmla="*/ 375 h 375"/>
              <a:gd name="p0x7" fmla="*/ 1478 w 1666"/>
              <a:gd name="p0y7" fmla="*/ 375 h 375"/>
              <a:gd name="p0x8" fmla="*/ 187 w 1666"/>
              <a:gd name="p0y8" fmla="*/ 375 h 375"/>
              <a:gd name="p0x9" fmla="*/ 83 w 1666"/>
              <a:gd name="p0y9" fmla="*/ 375 h 375"/>
              <a:gd name="p0x10" fmla="*/ 0 w 1666"/>
              <a:gd name="p0y10" fmla="*/ 291 h 375"/>
              <a:gd name="p0x11" fmla="*/ 0 w 1666"/>
              <a:gd name="p0y11" fmla="*/ 187 h 375"/>
              <a:gd name="p0x12" fmla="*/ 0 w 1666"/>
              <a:gd name="p0y12" fmla="*/ 83 h 375"/>
              <a:gd name="p0x13" fmla="*/ 83 w 1666"/>
              <a:gd name="p0y13" fmla="*/ 0 h 375"/>
              <a:gd name="p0x14" fmla="*/ 187 w 1666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E6D6"/>
          </a:solidFill>
          <a:ln w="9525" cmpd="sng">
            <a:solidFill>
              <a:srgbClr val="F2E6D6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3104931" y="2467927"/>
            <a:ext cx="972217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zh-CN" altLang="en-US" sz="1200">
                <a:solidFill>
                  <a:srgbClr val="4A250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良好</a:t>
            </a:r>
            <a:r>
              <a:rPr lang="en-US" altLang="zh-CN" sz="1200">
                <a:solidFill>
                  <a:srgbClr val="4A250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42.5%</a:t>
            </a:r>
            <a:endParaRPr lang="en-US" altLang="zh-CN" sz="1200">
              <a:solidFill>
                <a:srgbClr val="4A250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4129405" y="2433320"/>
            <a:ext cx="922655" cy="238125"/>
          </a:xfrm>
          <a:custGeom>
            <a:avLst/>
            <a:gdLst>
              <a:gd name="sw" fmla="*/ 1 w 1453"/>
              <a:gd name="sh" fmla="*/ 1 h 375"/>
              <a:gd name="mins" fmla="min sw sh"/>
              <a:gd name="dsw" fmla="+- 0 sw mins"/>
              <a:gd name="dsh" fmla="+- 0 sh mins"/>
              <a:gd name="p0x0" fmla="*/ 187 w 1453"/>
              <a:gd name="p0y0" fmla="*/ 0 h 375"/>
              <a:gd name="p0x1" fmla="*/ 1265 w 1453"/>
              <a:gd name="p0y1" fmla="*/ 0 h 375"/>
              <a:gd name="p0x2" fmla="*/ 1369 w 1453"/>
              <a:gd name="p0y2" fmla="*/ 0 h 375"/>
              <a:gd name="p0x3" fmla="*/ 1453 w 1453"/>
              <a:gd name="p0y3" fmla="*/ 83 h 375"/>
              <a:gd name="p0x4" fmla="*/ 1453 w 1453"/>
              <a:gd name="p0y4" fmla="*/ 187 h 375"/>
              <a:gd name="p0x5" fmla="*/ 1453 w 1453"/>
              <a:gd name="p0y5" fmla="*/ 291 h 375"/>
              <a:gd name="p0x6" fmla="*/ 1369 w 1453"/>
              <a:gd name="p0y6" fmla="*/ 375 h 375"/>
              <a:gd name="p0x7" fmla="*/ 1265 w 1453"/>
              <a:gd name="p0y7" fmla="*/ 375 h 375"/>
              <a:gd name="p0x8" fmla="*/ 187 w 1453"/>
              <a:gd name="p0y8" fmla="*/ 375 h 375"/>
              <a:gd name="p0x9" fmla="*/ 83 w 1453"/>
              <a:gd name="p0y9" fmla="*/ 375 h 375"/>
              <a:gd name="p0x10" fmla="*/ 0 w 1453"/>
              <a:gd name="p0y10" fmla="*/ 291 h 375"/>
              <a:gd name="p0x11" fmla="*/ 0 w 1453"/>
              <a:gd name="p0y11" fmla="*/ 187 h 375"/>
              <a:gd name="p0x12" fmla="*/ 0 w 1453"/>
              <a:gd name="p0y12" fmla="*/ 83 h 375"/>
              <a:gd name="p0x13" fmla="*/ 83 w 1453"/>
              <a:gd name="p0y13" fmla="*/ 0 h 375"/>
              <a:gd name="p0x14" fmla="*/ 187 w 1453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E6D6"/>
          </a:solidFill>
          <a:ln w="9525" cmpd="sng">
            <a:solidFill>
              <a:srgbClr val="F2E6D6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4248598" y="2467927"/>
            <a:ext cx="837162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zh-CN" altLang="en-US" sz="1200">
                <a:solidFill>
                  <a:srgbClr val="4A250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优秀</a:t>
            </a:r>
            <a:r>
              <a:rPr lang="en-US" altLang="zh-CN" sz="1200">
                <a:solidFill>
                  <a:srgbClr val="4A250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30%</a:t>
            </a:r>
            <a:endParaRPr lang="en-US" altLang="zh-CN" sz="1200">
              <a:solidFill>
                <a:srgbClr val="4A250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9783366" y="1717358"/>
            <a:ext cx="1917135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72.5</a:t>
            </a:r>
            <a:r>
              <a:rPr sz="2100" b="1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%</a:t>
            </a:r>
            <a:endParaRPr sz="2100" b="1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9596733" y="2390775"/>
            <a:ext cx="175706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良好及以上（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29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人）</a:t>
            </a:r>
            <a:endParaRPr lang="zh-CN" altLang="en-US"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9732010" y="2657475"/>
            <a:ext cx="1485900" cy="252095"/>
          </a:xfrm>
          <a:custGeom>
            <a:avLst/>
            <a:gdLst>
              <a:gd name="sw" fmla="*/ 1 w 2340"/>
              <a:gd name="sh" fmla="*/ 1 h 397"/>
              <a:gd name="mins" fmla="min sw sh"/>
              <a:gd name="dsw" fmla="+- 0 sw mins"/>
              <a:gd name="dsh" fmla="+- 0 sh mins"/>
              <a:gd name="p0x0" fmla="*/ 198 w 2340"/>
              <a:gd name="p0y0" fmla="*/ 0 h 397"/>
              <a:gd name="p0x1" fmla="*/ 2141 w 2340"/>
              <a:gd name="p0y1" fmla="*/ 0 h 397"/>
              <a:gd name="p0x2" fmla="*/ 2251 w 2340"/>
              <a:gd name="p0y2" fmla="*/ 0 h 397"/>
              <a:gd name="p0x3" fmla="*/ 2340 w 2340"/>
              <a:gd name="p0y3" fmla="*/ 88 h 397"/>
              <a:gd name="p0x4" fmla="*/ 2340 w 2340"/>
              <a:gd name="p0y4" fmla="*/ 198 h 397"/>
              <a:gd name="p0x5" fmla="*/ 2340 w 2340"/>
              <a:gd name="p0y5" fmla="*/ 308 h 397"/>
              <a:gd name="p0x6" fmla="*/ 2251 w 2340"/>
              <a:gd name="p0y6" fmla="*/ 397 h 397"/>
              <a:gd name="p0x7" fmla="*/ 2141 w 2340"/>
              <a:gd name="p0y7" fmla="*/ 397 h 397"/>
              <a:gd name="p0x8" fmla="*/ 198 w 2340"/>
              <a:gd name="p0y8" fmla="*/ 397 h 397"/>
              <a:gd name="p0x9" fmla="*/ 88 w 2340"/>
              <a:gd name="p0y9" fmla="*/ 397 h 397"/>
              <a:gd name="p0x10" fmla="*/ 0 w 2340"/>
              <a:gd name="p0y10" fmla="*/ 308 h 397"/>
              <a:gd name="p0x11" fmla="*/ 0 w 2340"/>
              <a:gd name="p0y11" fmla="*/ 198 h 397"/>
              <a:gd name="p0x12" fmla="*/ 0 w 2340"/>
              <a:gd name="p0y12" fmla="*/ 88 h 397"/>
              <a:gd name="p0x13" fmla="*/ 88 w 2340"/>
              <a:gd name="p0y13" fmla="*/ 0 h 397"/>
              <a:gd name="p0x14" fmla="*/ 198 w 2340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8F0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9808445" y="2695575"/>
            <a:ext cx="14669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1E3A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整体健康水平较为乐观</a:t>
            </a:r>
            <a:endParaRPr sz="1050" b="1">
              <a:solidFill>
                <a:srgbClr val="1E3A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575945" y="3138170"/>
            <a:ext cx="11039475" cy="3333750"/>
          </a:xfrm>
          <a:custGeom>
            <a:avLst/>
            <a:gdLst>
              <a:gd name="sw" fmla="*/ 1 w 17385"/>
              <a:gd name="sh" fmla="*/ 1 h 5249"/>
              <a:gd name="mins" fmla="min sw sh"/>
              <a:gd name="dsw" fmla="+- 0 sw mins"/>
              <a:gd name="dsh" fmla="+- 0 sh mins"/>
              <a:gd name="p0x0" fmla="*/ 120 w 17385"/>
              <a:gd name="p0y0" fmla="*/ 0 h 5249"/>
              <a:gd name="p0x1" fmla="*/ 17265 w 17385"/>
              <a:gd name="p0y1" fmla="*/ 0 h 5249"/>
              <a:gd name="p0x2" fmla="*/ 17331 w 17385"/>
              <a:gd name="p0y2" fmla="*/ 0 h 5249"/>
              <a:gd name="p0x3" fmla="*/ 17385 w 17385"/>
              <a:gd name="p0y3" fmla="*/ 53 h 5249"/>
              <a:gd name="p0x4" fmla="*/ 17385 w 17385"/>
              <a:gd name="p0y4" fmla="*/ 120 h 5249"/>
              <a:gd name="p0x5" fmla="*/ 17385 w 17385"/>
              <a:gd name="p0y5" fmla="*/ 5129 h 5249"/>
              <a:gd name="p0x6" fmla="*/ 17385 w 17385"/>
              <a:gd name="p0y6" fmla="*/ 5196 h 5249"/>
              <a:gd name="p0x7" fmla="*/ 17331 w 17385"/>
              <a:gd name="p0y7" fmla="*/ 5249 h 5249"/>
              <a:gd name="p0x8" fmla="*/ 17265 w 17385"/>
              <a:gd name="p0y8" fmla="*/ 5249 h 5249"/>
              <a:gd name="p0x9" fmla="*/ 120 w 17385"/>
              <a:gd name="p0y9" fmla="*/ 5249 h 5249"/>
              <a:gd name="p0x10" fmla="*/ 53 w 17385"/>
              <a:gd name="p0y10" fmla="*/ 5249 h 5249"/>
              <a:gd name="p0x11" fmla="*/ 0 w 17385"/>
              <a:gd name="p0y11" fmla="*/ 5196 h 5249"/>
              <a:gd name="p0x12" fmla="*/ 0 w 17385"/>
              <a:gd name="p0y12" fmla="*/ 5129 h 5249"/>
              <a:gd name="p0x13" fmla="*/ 0 w 17385"/>
              <a:gd name="p0y13" fmla="*/ 120 h 5249"/>
              <a:gd name="p0x14" fmla="*/ 0 w 17385"/>
              <a:gd name="p0y14" fmla="*/ 53 h 5249"/>
              <a:gd name="p0x15" fmla="*/ 53 w 17385"/>
              <a:gd name="p0y15" fmla="*/ 0 h 5249"/>
              <a:gd name="p0x16" fmla="*/ 120 w 17385"/>
              <a:gd name="p0y16" fmla="*/ 0 h 5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771525" y="3317558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成绩等级分布</a:t>
            </a:r>
            <a:endParaRPr sz="2100" b="1" spc="42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aphicFrame>
        <p:nvGraphicFramePr>
          <p:cNvPr id="21" name="图表 20"/>
          <p:cNvGraphicFramePr/>
          <p:nvPr/>
        </p:nvGraphicFramePr>
        <p:xfrm>
          <a:off x="771525" y="3781425"/>
          <a:ext cx="10648950" cy="249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</a:rPr>
              <a:t>数据分析，知行合一</a:t>
            </a:r>
            <a:endParaRPr sz="3000" b="1">
              <a:solidFill>
                <a:srgbClr val="2C1E12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09156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66111"/>
            <a:ext cx="10668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格物致知</a:t>
            </a:r>
            <a:r>
              <a:rPr lang="en-US" altLang="zh-CN" sz="2100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sz="21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数据分析</a:t>
            </a:r>
            <a:r>
              <a:rPr sz="2100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正是格物的利器</a:t>
            </a:r>
            <a:endParaRPr sz="2100">
              <a:solidFill>
                <a:srgbClr val="F5F0E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026285"/>
            <a:ext cx="3546475" cy="3234055"/>
          </a:xfrm>
          <a:custGeom>
            <a:avLst/>
            <a:gdLst>
              <a:gd name="sw" fmla="*/ 1 w 5585"/>
              <a:gd name="sh" fmla="*/ 1 h 5093"/>
              <a:gd name="mins" fmla="min sw sh"/>
              <a:gd name="dsw" fmla="+- 0 sw mins"/>
              <a:gd name="dsh" fmla="+- 0 sh mins"/>
              <a:gd name="p0x0" fmla="*/ 120 w 5585"/>
              <a:gd name="p0y0" fmla="*/ 0 h 5093"/>
              <a:gd name="p0x1" fmla="*/ 5465 w 5585"/>
              <a:gd name="p0y1" fmla="*/ 0 h 5093"/>
              <a:gd name="p0x2" fmla="*/ 5531 w 5585"/>
              <a:gd name="p0y2" fmla="*/ 0 h 5093"/>
              <a:gd name="p0x3" fmla="*/ 5585 w 5585"/>
              <a:gd name="p0y3" fmla="*/ 53 h 5093"/>
              <a:gd name="p0x4" fmla="*/ 5585 w 5585"/>
              <a:gd name="p0y4" fmla="*/ 120 h 5093"/>
              <a:gd name="p0x5" fmla="*/ 5585 w 5585"/>
              <a:gd name="p0y5" fmla="*/ 4973 h 5093"/>
              <a:gd name="p0x6" fmla="*/ 5585 w 5585"/>
              <a:gd name="p0y6" fmla="*/ 5039 h 5093"/>
              <a:gd name="p0x7" fmla="*/ 5531 w 5585"/>
              <a:gd name="p0y7" fmla="*/ 5093 h 5093"/>
              <a:gd name="p0x8" fmla="*/ 5465 w 5585"/>
              <a:gd name="p0y8" fmla="*/ 5093 h 5093"/>
              <a:gd name="p0x9" fmla="*/ 120 w 5585"/>
              <a:gd name="p0y9" fmla="*/ 5093 h 5093"/>
              <a:gd name="p0x10" fmla="*/ 53 w 5585"/>
              <a:gd name="p0y10" fmla="*/ 5093 h 5093"/>
              <a:gd name="p0x11" fmla="*/ 0 w 5585"/>
              <a:gd name="p0y11" fmla="*/ 5039 h 5093"/>
              <a:gd name="p0x12" fmla="*/ 0 w 5585"/>
              <a:gd name="p0y12" fmla="*/ 4973 h 5093"/>
              <a:gd name="p0x13" fmla="*/ 0 w 5585"/>
              <a:gd name="p0y13" fmla="*/ 120 h 5093"/>
              <a:gd name="p0x14" fmla="*/ 0 w 5585"/>
              <a:gd name="p0y14" fmla="*/ 53 h 5093"/>
              <a:gd name="p0x15" fmla="*/ 53 w 5585"/>
              <a:gd name="p0y15" fmla="*/ 0 h 5093"/>
              <a:gd name="p0x16" fmla="*/ 120 w 5585"/>
              <a:gd name="p0y16" fmla="*/ 0 h 50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205437"/>
            <a:ext cx="325911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五步流程：从数据到结论</a:t>
            </a:r>
            <a:endParaRPr sz="2100" b="1" spc="42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85495" y="3067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2e58859e-8ca7-11f1-8b0b-96c6be214211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47" t="-88" r="247" b="88"/>
          <a:stretch>
            <a:fillRect/>
          </a:stretch>
        </p:blipFill>
        <p:spPr>
          <a:xfrm>
            <a:off x="871220" y="3152775"/>
            <a:ext cx="247650" cy="2476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764010" y="3553997"/>
            <a:ext cx="46330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200" b="1" spc="24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收集</a:t>
            </a:r>
            <a:endParaRPr sz="1200" b="1" spc="24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257900" y="3562569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→</a:t>
            </a:r>
            <a:endParaRPr sz="1200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1463040" y="3067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2e588625-8ca7-11f1-8b0b-96c6be214211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4" t="-88" r="4" b="88"/>
          <a:stretch>
            <a:fillRect/>
          </a:stretch>
        </p:blipFill>
        <p:spPr>
          <a:xfrm>
            <a:off x="1548765" y="3152775"/>
            <a:ext cx="247650" cy="2476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1440951" y="3553997"/>
            <a:ext cx="46330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200" b="1" spc="24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整理</a:t>
            </a:r>
            <a:endParaRPr sz="1200" b="1" spc="24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1934842" y="3562569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→</a:t>
            </a:r>
            <a:endParaRPr sz="1200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2139950" y="3067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2e588761-8ca7-11f1-8b0b-96c6be214211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0" t="-88" r="20" b="88"/>
          <a:stretch>
            <a:fillRect/>
          </a:stretch>
        </p:blipFill>
        <p:spPr>
          <a:xfrm>
            <a:off x="2225675" y="3152775"/>
            <a:ext cx="247650" cy="2476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2117903" y="3553997"/>
            <a:ext cx="463305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200" b="1" spc="24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描述</a:t>
            </a:r>
            <a:endParaRPr sz="1200" b="1" spc="24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2116112" y="3783073"/>
            <a:ext cx="466801" cy="6829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66675" algn="ctr">
              <a:lnSpc>
                <a:spcPct val="104000"/>
              </a:lnSpc>
            </a:pPr>
            <a:r>
              <a:rPr sz="105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条形图、扇形图、直方图</a:t>
            </a:r>
            <a:endParaRPr sz="1050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2611784" y="3562569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→</a:t>
            </a:r>
            <a:endParaRPr sz="1200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2816860" y="3067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 descr="2e5886f3-8ca7-11f1-8b0b-96c6be214211"/>
          <p:cNvPicPr/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33" t="-88" r="33" b="88"/>
          <a:stretch>
            <a:fillRect/>
          </a:stretch>
        </p:blipFill>
        <p:spPr>
          <a:xfrm>
            <a:off x="2902585" y="3152775"/>
            <a:ext cx="247650" cy="2476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2794845" y="3553997"/>
            <a:ext cx="46330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200" b="1" spc="24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分析</a:t>
            </a:r>
            <a:endParaRPr sz="1200" b="1" spc="24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2826391" y="3783073"/>
            <a:ext cx="400126" cy="8496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66675" algn="ctr">
              <a:lnSpc>
                <a:spcPct val="104000"/>
              </a:lnSpc>
            </a:pPr>
            <a:r>
              <a:rPr sz="105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平均数、中位数、众数、方差</a:t>
            </a:r>
            <a:endParaRPr sz="1050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3288725" y="3562569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→</a:t>
            </a:r>
            <a:endParaRPr sz="1200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2"/>
            </p:custDataLst>
          </p:nvPr>
        </p:nvSpPr>
        <p:spPr>
          <a:xfrm>
            <a:off x="3493770" y="3067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 descr="2e58883f-8ca7-11f1-8b0b-96c6be214211"/>
          <p:cNvPicPr/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46" t="-88" r="46" b="88"/>
          <a:stretch>
            <a:fillRect/>
          </a:stretch>
        </p:blipFill>
        <p:spPr>
          <a:xfrm>
            <a:off x="3579495" y="3152775"/>
            <a:ext cx="247650" cy="24765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6"/>
            </p:custDataLst>
          </p:nvPr>
        </p:nvSpPr>
        <p:spPr>
          <a:xfrm>
            <a:off x="3471786" y="3553997"/>
            <a:ext cx="46330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200" b="1" spc="24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结论</a:t>
            </a:r>
            <a:endParaRPr sz="1200" b="1" spc="24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3469996" y="3783073"/>
            <a:ext cx="466801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05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撰写调查报告</a:t>
            </a:r>
            <a:endParaRPr sz="1050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8"/>
            </p:custDataLst>
          </p:nvPr>
        </p:nvSpPr>
        <p:spPr>
          <a:xfrm>
            <a:off x="4322445" y="2026285"/>
            <a:ext cx="3546475" cy="3234055"/>
          </a:xfrm>
          <a:custGeom>
            <a:avLst/>
            <a:gdLst>
              <a:gd name="sw" fmla="*/ 1 w 5585"/>
              <a:gd name="sh" fmla="*/ 1 h 5093"/>
              <a:gd name="mins" fmla="min sw sh"/>
              <a:gd name="dsw" fmla="+- 0 sw mins"/>
              <a:gd name="dsh" fmla="+- 0 sh mins"/>
              <a:gd name="p0x0" fmla="*/ 120 w 5585"/>
              <a:gd name="p0y0" fmla="*/ 0 h 5093"/>
              <a:gd name="p0x1" fmla="*/ 5465 w 5585"/>
              <a:gd name="p0y1" fmla="*/ 0 h 5093"/>
              <a:gd name="p0x2" fmla="*/ 5531 w 5585"/>
              <a:gd name="p0y2" fmla="*/ 0 h 5093"/>
              <a:gd name="p0x3" fmla="*/ 5585 w 5585"/>
              <a:gd name="p0y3" fmla="*/ 53 h 5093"/>
              <a:gd name="p0x4" fmla="*/ 5585 w 5585"/>
              <a:gd name="p0y4" fmla="*/ 120 h 5093"/>
              <a:gd name="p0x5" fmla="*/ 5585 w 5585"/>
              <a:gd name="p0y5" fmla="*/ 4973 h 5093"/>
              <a:gd name="p0x6" fmla="*/ 5585 w 5585"/>
              <a:gd name="p0y6" fmla="*/ 5039 h 5093"/>
              <a:gd name="p0x7" fmla="*/ 5531 w 5585"/>
              <a:gd name="p0y7" fmla="*/ 5093 h 5093"/>
              <a:gd name="p0x8" fmla="*/ 5465 w 5585"/>
              <a:gd name="p0y8" fmla="*/ 5093 h 5093"/>
              <a:gd name="p0x9" fmla="*/ 120 w 5585"/>
              <a:gd name="p0y9" fmla="*/ 5093 h 5093"/>
              <a:gd name="p0x10" fmla="*/ 53 w 5585"/>
              <a:gd name="p0y10" fmla="*/ 5093 h 5093"/>
              <a:gd name="p0x11" fmla="*/ 0 w 5585"/>
              <a:gd name="p0y11" fmla="*/ 5039 h 5093"/>
              <a:gd name="p0x12" fmla="*/ 0 w 5585"/>
              <a:gd name="p0y12" fmla="*/ 4973 h 5093"/>
              <a:gd name="p0x13" fmla="*/ 0 w 5585"/>
              <a:gd name="p0y13" fmla="*/ 120 h 5093"/>
              <a:gd name="p0x14" fmla="*/ 0 w 5585"/>
              <a:gd name="p0y14" fmla="*/ 53 h 5093"/>
              <a:gd name="p0x15" fmla="*/ 53 w 5585"/>
              <a:gd name="p0y15" fmla="*/ 0 h 5093"/>
              <a:gd name="p0x16" fmla="*/ 120 w 5585"/>
              <a:gd name="p0y16" fmla="*/ 0 h 50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9"/>
            </p:custDataLst>
          </p:nvPr>
        </p:nvSpPr>
        <p:spPr>
          <a:xfrm>
            <a:off x="4518051" y="2205437"/>
            <a:ext cx="325911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双维刻画：看清数据全貌</a:t>
            </a:r>
            <a:endParaRPr sz="2100" b="1" spc="42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40"/>
            </p:custDataLst>
          </p:nvPr>
        </p:nvSpPr>
        <p:spPr>
          <a:xfrm>
            <a:off x="4518025" y="28848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 descr="2e588930-8ca7-11f1-8b0b-96c6be214211"/>
          <p:cNvPicPr/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12" t="-288" r="12" b="288"/>
          <a:stretch>
            <a:fillRect/>
          </a:stretch>
        </p:blipFill>
        <p:spPr>
          <a:xfrm>
            <a:off x="4584700" y="2951480"/>
            <a:ext cx="209550" cy="20955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44"/>
            </p:custDataLst>
          </p:nvPr>
        </p:nvSpPr>
        <p:spPr>
          <a:xfrm>
            <a:off x="5013351" y="2871121"/>
            <a:ext cx="26606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集中趋势</a:t>
            </a:r>
            <a:endParaRPr sz="1500" b="1" spc="30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45"/>
            </p:custDataLst>
          </p:nvPr>
        </p:nvSpPr>
        <p:spPr>
          <a:xfrm>
            <a:off x="5013351" y="3146393"/>
            <a:ext cx="26606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平均数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/ 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中位数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/ 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众数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—— 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回答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数据在哪里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endParaRPr lang="en-US" altLang="zh-CN"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46"/>
            </p:custDataLst>
          </p:nvPr>
        </p:nvSpPr>
        <p:spPr>
          <a:xfrm>
            <a:off x="4518025" y="38239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5" name="图片 44" descr="2e588ab6-8ca7-11f1-8b0b-96c6be214211"/>
          <p:cNvPicPr/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12" t="-256" r="12" b="256"/>
          <a:stretch>
            <a:fillRect/>
          </a:stretch>
        </p:blipFill>
        <p:spPr>
          <a:xfrm>
            <a:off x="4584700" y="3890645"/>
            <a:ext cx="209550" cy="20955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50"/>
            </p:custDataLst>
          </p:nvPr>
        </p:nvSpPr>
        <p:spPr>
          <a:xfrm>
            <a:off x="5013351" y="3810219"/>
            <a:ext cx="213664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离散程度</a:t>
            </a:r>
            <a:endParaRPr sz="1500" b="1" spc="30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51"/>
            </p:custDataLst>
          </p:nvPr>
        </p:nvSpPr>
        <p:spPr>
          <a:xfrm>
            <a:off x="5013351" y="4085492"/>
            <a:ext cx="230809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方差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—— 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回答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波动有多大</a:t>
            </a:r>
            <a:r>
              <a:rPr lang="en-US" altLang="zh-CN"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endParaRPr lang="en-US" altLang="zh-CN" sz="135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518025" y="4488815"/>
            <a:ext cx="3155950" cy="359410"/>
            <a:chOff x="7115" y="7069"/>
            <a:chExt cx="4970" cy="566"/>
          </a:xfrm>
        </p:grpSpPr>
        <p:sp>
          <p:nvSpPr>
            <p:cNvPr id="49" name="任意多边形 48"/>
            <p:cNvSpPr/>
            <p:nvPr>
              <p:custDataLst>
                <p:tags r:id="rId52"/>
              </p:custDataLst>
            </p:nvPr>
          </p:nvSpPr>
          <p:spPr>
            <a:xfrm>
              <a:off x="7115" y="7069"/>
              <a:ext cx="4970" cy="567"/>
            </a:xfrm>
            <a:custGeom>
              <a:avLst/>
              <a:gdLst>
                <a:gd name="sw" fmla="*/ 1 w 4970"/>
                <a:gd name="sh" fmla="*/ 1 h 566"/>
                <a:gd name="mins" fmla="min sw sh"/>
                <a:gd name="dsw" fmla="+- 0 sw mins"/>
                <a:gd name="dsh" fmla="+- 0 sh mins"/>
                <a:gd name="p0x0" fmla="*/ 0 w 4970"/>
                <a:gd name="p0y0" fmla="*/ 0 h 566"/>
                <a:gd name="p0x1" fmla="*/ 4970 w 4970"/>
                <a:gd name="p0y1" fmla="*/ 0 h 566"/>
                <a:gd name="p0x2" fmla="*/ 4970 w 4970"/>
                <a:gd name="p0y2" fmla="*/ 566 h 566"/>
                <a:gd name="p0x3" fmla="*/ 0 w 4970"/>
                <a:gd name="p0y3" fmla="*/ 566 h 566"/>
                <a:gd name="p0x4" fmla="*/ 0 w 4970"/>
                <a:gd name="p0y4" fmla="*/ 0 h 56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>
              <p:custDataLst>
                <p:tags r:id="rId53"/>
              </p:custDataLst>
            </p:nvPr>
          </p:nvSpPr>
          <p:spPr>
            <a:xfrm>
              <a:off x="7115" y="7069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0 w 4970"/>
                <a:gd name="p0y0" fmla="*/ 0 h 15"/>
                <a:gd name="p0x1" fmla="*/ 4970 w 4970"/>
                <a:gd name="p0y1" fmla="*/ 0 h 15"/>
                <a:gd name="p0x2" fmla="*/ 4970 w 4970"/>
                <a:gd name="p0y2" fmla="*/ 15 h 15"/>
                <a:gd name="p0x3" fmla="*/ 0 w 4970"/>
                <a:gd name="p0y3" fmla="*/ 15 h 15"/>
                <a:gd name="p0x4" fmla="*/ 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0D4C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2" name="文本框 51"/>
          <p:cNvSpPr txBox="1"/>
          <p:nvPr>
            <p:custDataLst>
              <p:tags r:id="rId54"/>
            </p:custDataLst>
          </p:nvPr>
        </p:nvSpPr>
        <p:spPr>
          <a:xfrm>
            <a:off x="4518051" y="4559808"/>
            <a:ext cx="27433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两者结合，全面刻画数据</a:t>
            </a:r>
            <a:r>
              <a:rPr sz="135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整体面貌</a:t>
            </a:r>
            <a:endParaRPr sz="135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4" name="任意多边形 53"/>
          <p:cNvSpPr/>
          <p:nvPr>
            <p:custDataLst>
              <p:tags r:id="rId55"/>
            </p:custDataLst>
          </p:nvPr>
        </p:nvSpPr>
        <p:spPr>
          <a:xfrm>
            <a:off x="8068945" y="2026285"/>
            <a:ext cx="3546475" cy="3234055"/>
          </a:xfrm>
          <a:custGeom>
            <a:avLst/>
            <a:gdLst>
              <a:gd name="sw" fmla="*/ 1 w 5585"/>
              <a:gd name="sh" fmla="*/ 1 h 5093"/>
              <a:gd name="mins" fmla="min sw sh"/>
              <a:gd name="dsw" fmla="+- 0 sw mins"/>
              <a:gd name="dsh" fmla="+- 0 sh mins"/>
              <a:gd name="p0x0" fmla="*/ 120 w 5585"/>
              <a:gd name="p0y0" fmla="*/ 0 h 5093"/>
              <a:gd name="p0x1" fmla="*/ 5465 w 5585"/>
              <a:gd name="p0y1" fmla="*/ 0 h 5093"/>
              <a:gd name="p0x2" fmla="*/ 5531 w 5585"/>
              <a:gd name="p0y2" fmla="*/ 0 h 5093"/>
              <a:gd name="p0x3" fmla="*/ 5585 w 5585"/>
              <a:gd name="p0y3" fmla="*/ 53 h 5093"/>
              <a:gd name="p0x4" fmla="*/ 5585 w 5585"/>
              <a:gd name="p0y4" fmla="*/ 120 h 5093"/>
              <a:gd name="p0x5" fmla="*/ 5585 w 5585"/>
              <a:gd name="p0y5" fmla="*/ 4973 h 5093"/>
              <a:gd name="p0x6" fmla="*/ 5585 w 5585"/>
              <a:gd name="p0y6" fmla="*/ 5039 h 5093"/>
              <a:gd name="p0x7" fmla="*/ 5531 w 5585"/>
              <a:gd name="p0y7" fmla="*/ 5093 h 5093"/>
              <a:gd name="p0x8" fmla="*/ 5465 w 5585"/>
              <a:gd name="p0y8" fmla="*/ 5093 h 5093"/>
              <a:gd name="p0x9" fmla="*/ 120 w 5585"/>
              <a:gd name="p0y9" fmla="*/ 5093 h 5093"/>
              <a:gd name="p0x10" fmla="*/ 53 w 5585"/>
              <a:gd name="p0y10" fmla="*/ 5093 h 5093"/>
              <a:gd name="p0x11" fmla="*/ 0 w 5585"/>
              <a:gd name="p0y11" fmla="*/ 5039 h 5093"/>
              <a:gd name="p0x12" fmla="*/ 0 w 5585"/>
              <a:gd name="p0y12" fmla="*/ 4973 h 5093"/>
              <a:gd name="p0x13" fmla="*/ 0 w 5585"/>
              <a:gd name="p0y13" fmla="*/ 120 h 5093"/>
              <a:gd name="p0x14" fmla="*/ 0 w 5585"/>
              <a:gd name="p0y14" fmla="*/ 53 h 5093"/>
              <a:gd name="p0x15" fmla="*/ 53 w 5585"/>
              <a:gd name="p0y15" fmla="*/ 0 h 5093"/>
              <a:gd name="p0x16" fmla="*/ 120 w 5585"/>
              <a:gd name="p0y16" fmla="*/ 0 h 50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6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>
            <p:custDataLst>
              <p:tags r:id="rId56"/>
            </p:custDataLst>
          </p:nvPr>
        </p:nvSpPr>
        <p:spPr>
          <a:xfrm>
            <a:off x="8264576" y="2205437"/>
            <a:ext cx="3155975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2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生活应用：用数据认识自己</a:t>
            </a:r>
            <a:endParaRPr sz="2100" b="1" spc="42">
              <a:solidFill>
                <a:srgbClr val="2C1E12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57"/>
            </p:custDataLst>
          </p:nvPr>
        </p:nvSpPr>
        <p:spPr>
          <a:xfrm>
            <a:off x="8264576" y="2988393"/>
            <a:ext cx="3048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调查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作息</a:t>
            </a:r>
            <a:r>
              <a:rPr sz="15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、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零花钱</a:t>
            </a:r>
            <a:r>
              <a:rPr sz="15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、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运动频率</a:t>
            </a:r>
            <a:r>
              <a:rPr sz="150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等，理解群体，体会</a:t>
            </a:r>
            <a:r>
              <a:rPr sz="1500" b="1">
                <a:solidFill>
                  <a:srgbClr val="8B4513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统计的力量</a:t>
            </a:r>
            <a:endParaRPr sz="1500" b="1">
              <a:solidFill>
                <a:srgbClr val="8B451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7" name="任意多边形 56"/>
          <p:cNvSpPr/>
          <p:nvPr>
            <p:custDataLst>
              <p:tags r:id="rId58"/>
            </p:custDataLst>
          </p:nvPr>
        </p:nvSpPr>
        <p:spPr>
          <a:xfrm>
            <a:off x="8268970" y="409575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E6D6"/>
          </a:solidFill>
          <a:ln w="9525" cmpd="sng">
            <a:solidFill>
              <a:srgbClr val="F2E6D6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>
            <p:custDataLst>
              <p:tags r:id="rId59"/>
            </p:custDataLst>
          </p:nvPr>
        </p:nvSpPr>
        <p:spPr>
          <a:xfrm>
            <a:off x="8388401" y="4130261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508"/>
                </a:solidFill>
                <a:latin typeface="汉仪书宋二简" panose="02010600000101010101" charset="-122"/>
                <a:ea typeface="汉仪书宋二简" panose="02010600000101010101" charset="-122"/>
              </a:rPr>
              <a:t>自我认知</a:t>
            </a:r>
            <a:endParaRPr sz="1200">
              <a:solidFill>
                <a:srgbClr val="4A250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9" name="任意多边形 58"/>
          <p:cNvSpPr/>
          <p:nvPr>
            <p:custDataLst>
              <p:tags r:id="rId60"/>
            </p:custDataLst>
          </p:nvPr>
        </p:nvSpPr>
        <p:spPr>
          <a:xfrm>
            <a:off x="9202420" y="409575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E6D6"/>
          </a:solidFill>
          <a:ln w="9525" cmpd="sng">
            <a:solidFill>
              <a:srgbClr val="F2E6D6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>
            <p:custDataLst>
              <p:tags r:id="rId61"/>
            </p:custDataLst>
          </p:nvPr>
        </p:nvSpPr>
        <p:spPr>
          <a:xfrm>
            <a:off x="9321927" y="4130261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50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群体理解</a:t>
            </a:r>
            <a:endParaRPr sz="1200">
              <a:solidFill>
                <a:srgbClr val="4A250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2" name="任意多边形 61"/>
          <p:cNvSpPr/>
          <p:nvPr>
            <p:custDataLst>
              <p:tags r:id="rId62"/>
            </p:custDataLst>
          </p:nvPr>
        </p:nvSpPr>
        <p:spPr>
          <a:xfrm>
            <a:off x="571500" y="5642610"/>
            <a:ext cx="11049000" cy="685800"/>
          </a:xfrm>
          <a:custGeom>
            <a:avLst/>
            <a:gdLst>
              <a:gd name="sw" fmla="*/ 1 w 17400"/>
              <a:gd name="sh" fmla="*/ 1 h 1080"/>
              <a:gd name="mins" fmla="min sw sh"/>
              <a:gd name="dsw" fmla="+- 0 sw mins"/>
              <a:gd name="dsh" fmla="+- 0 sh mins"/>
              <a:gd name="p0x0" fmla="*/ 120 w 17400"/>
              <a:gd name="p0y0" fmla="*/ 0 h 1080"/>
              <a:gd name="p0x1" fmla="*/ 17280 w 17400"/>
              <a:gd name="p0y1" fmla="*/ 0 h 1080"/>
              <a:gd name="p0x2" fmla="*/ 17346 w 17400"/>
              <a:gd name="p0y2" fmla="*/ 0 h 1080"/>
              <a:gd name="p0x3" fmla="*/ 17400 w 17400"/>
              <a:gd name="p0y3" fmla="*/ 53 h 1080"/>
              <a:gd name="p0x4" fmla="*/ 17400 w 17400"/>
              <a:gd name="p0y4" fmla="*/ 120 h 1080"/>
              <a:gd name="p0x5" fmla="*/ 17400 w 17400"/>
              <a:gd name="p0y5" fmla="*/ 960 h 1080"/>
              <a:gd name="p0x6" fmla="*/ 17400 w 17400"/>
              <a:gd name="p0y6" fmla="*/ 1026 h 1080"/>
              <a:gd name="p0x7" fmla="*/ 17346 w 17400"/>
              <a:gd name="p0y7" fmla="*/ 1080 h 1080"/>
              <a:gd name="p0x8" fmla="*/ 17280 w 17400"/>
              <a:gd name="p0y8" fmla="*/ 1080 h 1080"/>
              <a:gd name="p0x9" fmla="*/ 120 w 17400"/>
              <a:gd name="p0y9" fmla="*/ 1080 h 1080"/>
              <a:gd name="p0x10" fmla="*/ 53 w 17400"/>
              <a:gd name="p0y10" fmla="*/ 1080 h 1080"/>
              <a:gd name="p0x11" fmla="*/ 0 w 17400"/>
              <a:gd name="p0y11" fmla="*/ 1026 h 1080"/>
              <a:gd name="p0x12" fmla="*/ 0 w 17400"/>
              <a:gd name="p0y12" fmla="*/ 960 h 1080"/>
              <a:gd name="p0x13" fmla="*/ 0 w 17400"/>
              <a:gd name="p0y13" fmla="*/ 120 h 1080"/>
              <a:gd name="p0x14" fmla="*/ 0 w 17400"/>
              <a:gd name="p0y14" fmla="*/ 53 h 1080"/>
              <a:gd name="p0x15" fmla="*/ 53 w 17400"/>
              <a:gd name="p0y15" fmla="*/ 0 h 1080"/>
              <a:gd name="p0x16" fmla="*/ 120 w 17400"/>
              <a:gd name="p0y16" fmla="*/ 0 h 10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>
            <p:custDataLst>
              <p:tags r:id="rId63"/>
            </p:custDataLst>
          </p:nvPr>
        </p:nvSpPr>
        <p:spPr>
          <a:xfrm>
            <a:off x="762000" y="5818889"/>
            <a:ext cx="8001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从样本估计总体，从数据辅助决策，掌握这把钥匙，便能在信息时代中</a:t>
            </a:r>
            <a:r>
              <a:rPr sz="15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明辨真伪、洞见趋势</a:t>
            </a:r>
            <a:endParaRPr sz="1500"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1969799"/>
            <a:ext cx="562205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1E12"/>
                </a:solidFill>
                <a:latin typeface="汉仪中宋简" panose="02010600000101010101" charset="-122"/>
                <a:ea typeface="汉仪中宋简" panose="02010600000101010101" charset="-122"/>
              </a:rPr>
              <a:t>数中有道，道法自然</a:t>
            </a:r>
            <a:endParaRPr sz="4200" b="1" spc="252">
              <a:solidFill>
                <a:srgbClr val="2C1E12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666750" y="3507105"/>
            <a:ext cx="3691890" cy="9525"/>
          </a:xfrm>
          <a:prstGeom prst="rect">
            <a:avLst/>
          </a:prstGeom>
          <a:solidFill>
            <a:srgbClr val="D4C4B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2921346"/>
            <a:ext cx="38824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数据是无声的语言，统计是解读世界的密码</a:t>
            </a:r>
            <a:endParaRPr sz="1500" spc="30">
              <a:solidFill>
                <a:srgbClr val="5C4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666750" y="3768118"/>
            <a:ext cx="495300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spc="27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从古至今，中国人用数据丈量天地、洞察规律，数据分析的智慧，早已融入我们的文化血脉</a:t>
            </a:r>
            <a:endParaRPr sz="1350" spc="27">
              <a:solidFill>
                <a:srgbClr val="8A7A6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666750" y="4770091"/>
            <a:ext cx="89839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spc="81">
                <a:solidFill>
                  <a:srgbClr val="8A7A6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数据之道</a:t>
            </a:r>
            <a:endParaRPr sz="1350" spc="81">
              <a:solidFill>
                <a:srgbClr val="8A7A6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666750" y="1764030"/>
            <a:ext cx="381000" cy="9525"/>
          </a:xfrm>
          <a:prstGeom prst="rect">
            <a:avLst/>
          </a:prstGeom>
          <a:solidFill>
            <a:srgbClr val="8B4513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1621790" y="4674235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rot="21480000">
            <a:off x="1758315" y="4794250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8B4513"/>
                </a:solidFill>
                <a:latin typeface="汉仪中宋简" panose="02010600000101010101" charset="-122"/>
                <a:ea typeface="汉仪中宋简" panose="02010600000101010101" charset="-122"/>
              </a:rPr>
              <a:t>道</a:t>
            </a:r>
            <a:endParaRPr sz="1050" b="1" spc="105">
              <a:solidFill>
                <a:srgbClr val="8B4513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β"/>
  <p:tag name="KSO_WM_UNIT_INDEX" val="2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中宋简"/>
        <a:ea typeface="汉仪中宋简"/>
        <a:cs typeface=""/>
      </a:majorFont>
      <a:minorFont>
        <a:latin typeface="汉仪书宋二简"/>
        <a:ea typeface="汉仪书宋二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2519</Words>
  <Application>WPS 演示</Application>
  <PresentationFormat>宽屏</PresentationFormat>
  <Paragraphs>463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3" baseType="lpstr">
      <vt:lpstr>Arial</vt:lpstr>
      <vt:lpstr>宋体</vt:lpstr>
      <vt:lpstr>Wingdings</vt:lpstr>
      <vt:lpstr>汉仪中宋简</vt:lpstr>
      <vt:lpstr>汉仪书宋二简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2026-07-31T06:20:09Z</dcterms:created>
  <dcterms:modified xsi:type="dcterms:W3CDTF">2026-07-31T06:20:09Z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838A3F0B71073222993E6C6A8809B825_41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msuTHosB2f6ujV+Yhw+dlChpGLolVMeQZw2fTMh3vzWZxa4j5ZZT6dT8sB+QDuXl6441xGUeVh8UC1uq0yfRj+TSlTghd1lkDj7LNYgy/LWkX0NwQnDQF+lvyD94BX6vAs1uWqLthWts5M7d+kr8Vgln/W6r0yALgjJsYk6Kf2FneXx3boqxA2uInN2F4rDhqG9LyK9WIAX1XXXI7DKjD1/9CtV6Xh0oysQp6LiTDOqy1JTM7XqWLlfcD1YEzBM3QMqiLsVZsBlLDS2W5flZEusPUzwb8V6OLwlcEOcRRkWniDTIlciHd1DyTmS8FYc5cIsJvtTXGXMQPqfYBrxJMw==</vt:lpwstr>
  </property>
</Properties>
</file>