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0.svg" ContentType="image/svg+xml"/>
  <Override PartName="/ppt/media/image12.svg" ContentType="image/svg+xml"/>
  <Override PartName="/ppt/media/image14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8.svg" ContentType="image/svg+xml"/>
  <Override PartName="/ppt/media/image6.svg" ContentType="image/svg+xml"/>
  <Override PartName="/ppt/media/image7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7.xml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30.xml"/><Relationship Id="rId21" Type="http://schemas.openxmlformats.org/officeDocument/2006/relationships/tags" Target="../tags/tag29.xml"/><Relationship Id="rId20" Type="http://schemas.openxmlformats.org/officeDocument/2006/relationships/tags" Target="../tags/tag28.xml"/><Relationship Id="rId2" Type="http://schemas.openxmlformats.org/officeDocument/2006/relationships/tags" Target="../tags/tag10.xml"/><Relationship Id="rId19" Type="http://schemas.openxmlformats.org/officeDocument/2006/relationships/tags" Target="../tags/tag27.xml"/><Relationship Id="rId18" Type="http://schemas.openxmlformats.org/officeDocument/2006/relationships/tags" Target="../tags/tag26.xml"/><Relationship Id="rId17" Type="http://schemas.openxmlformats.org/officeDocument/2006/relationships/tags" Target="../tags/tag25.xml"/><Relationship Id="rId16" Type="http://schemas.openxmlformats.org/officeDocument/2006/relationships/tags" Target="../tags/tag24.xml"/><Relationship Id="rId15" Type="http://schemas.openxmlformats.org/officeDocument/2006/relationships/tags" Target="../tags/tag23.xml"/><Relationship Id="rId14" Type="http://schemas.openxmlformats.org/officeDocument/2006/relationships/tags" Target="../tags/tag22.xml"/><Relationship Id="rId13" Type="http://schemas.openxmlformats.org/officeDocument/2006/relationships/tags" Target="../tags/tag21.xml"/><Relationship Id="rId12" Type="http://schemas.openxmlformats.org/officeDocument/2006/relationships/tags" Target="../tags/tag20.xml"/><Relationship Id="rId11" Type="http://schemas.openxmlformats.org/officeDocument/2006/relationships/tags" Target="../tags/tag19.xml"/><Relationship Id="rId10" Type="http://schemas.openxmlformats.org/officeDocument/2006/relationships/tags" Target="../tags/tag18.xml"/><Relationship Id="rId1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7.svg"/><Relationship Id="rId1" Type="http://schemas.openxmlformats.org/officeDocument/2006/relationships/tags" Target="../tags/tag3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0" Type="http://schemas.openxmlformats.org/officeDocument/2006/relationships/slideLayout" Target="../slideLayouts/slideLayout7.xml"/><Relationship Id="rId3" Type="http://schemas.openxmlformats.org/officeDocument/2006/relationships/image" Target="../media/image8.jpeg"/><Relationship Id="rId29" Type="http://schemas.openxmlformats.org/officeDocument/2006/relationships/tags" Target="../tags/tag60.xml"/><Relationship Id="rId28" Type="http://schemas.openxmlformats.org/officeDocument/2006/relationships/tags" Target="../tags/tag59.xml"/><Relationship Id="rId27" Type="http://schemas.openxmlformats.org/officeDocument/2006/relationships/tags" Target="../tags/tag58.xml"/><Relationship Id="rId26" Type="http://schemas.openxmlformats.org/officeDocument/2006/relationships/tags" Target="../tags/tag57.xml"/><Relationship Id="rId25" Type="http://schemas.openxmlformats.org/officeDocument/2006/relationships/tags" Target="../tags/tag56.xml"/><Relationship Id="rId24" Type="http://schemas.openxmlformats.org/officeDocument/2006/relationships/tags" Target="../tags/tag55.xml"/><Relationship Id="rId23" Type="http://schemas.openxmlformats.org/officeDocument/2006/relationships/tags" Target="../tags/tag54.xml"/><Relationship Id="rId22" Type="http://schemas.openxmlformats.org/officeDocument/2006/relationships/image" Target="../media/image14.svg"/><Relationship Id="rId21" Type="http://schemas.openxmlformats.org/officeDocument/2006/relationships/image" Target="../media/image13.png"/><Relationship Id="rId20" Type="http://schemas.openxmlformats.org/officeDocument/2006/relationships/tags" Target="../tags/tag53.xml"/><Relationship Id="rId2" Type="http://schemas.openxmlformats.org/officeDocument/2006/relationships/tags" Target="../tags/tag40.xml"/><Relationship Id="rId19" Type="http://schemas.openxmlformats.org/officeDocument/2006/relationships/tags" Target="../tags/tag52.xml"/><Relationship Id="rId18" Type="http://schemas.openxmlformats.org/officeDocument/2006/relationships/tags" Target="../tags/tag51.xml"/><Relationship Id="rId17" Type="http://schemas.openxmlformats.org/officeDocument/2006/relationships/tags" Target="../tags/tag50.xml"/><Relationship Id="rId16" Type="http://schemas.openxmlformats.org/officeDocument/2006/relationships/image" Target="../media/image12.svg"/><Relationship Id="rId15" Type="http://schemas.openxmlformats.org/officeDocument/2006/relationships/image" Target="../media/image11.png"/><Relationship Id="rId14" Type="http://schemas.openxmlformats.org/officeDocument/2006/relationships/tags" Target="../tags/tag49.xml"/><Relationship Id="rId13" Type="http://schemas.openxmlformats.org/officeDocument/2006/relationships/tags" Target="../tags/tag48.xml"/><Relationship Id="rId12" Type="http://schemas.openxmlformats.org/officeDocument/2006/relationships/tags" Target="../tags/tag47.xml"/><Relationship Id="rId11" Type="http://schemas.openxmlformats.org/officeDocument/2006/relationships/tags" Target="../tags/tag46.xml"/><Relationship Id="rId10" Type="http://schemas.openxmlformats.org/officeDocument/2006/relationships/image" Target="../media/image10.svg"/><Relationship Id="rId1" Type="http://schemas.openxmlformats.org/officeDocument/2006/relationships/tags" Target="../tags/tag39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image" Target="../media/image15.jpeg"/><Relationship Id="rId20" Type="http://schemas.openxmlformats.org/officeDocument/2006/relationships/slideLayout" Target="../slideLayouts/slideLayout7.xml"/><Relationship Id="rId2" Type="http://schemas.openxmlformats.org/officeDocument/2006/relationships/tags" Target="../tags/tag62.xml"/><Relationship Id="rId19" Type="http://schemas.openxmlformats.org/officeDocument/2006/relationships/tags" Target="../tags/tag78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tags" Target="../tags/tag6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87.xml"/><Relationship Id="rId8" Type="http://schemas.openxmlformats.org/officeDocument/2006/relationships/tags" Target="../tags/tag86.xml"/><Relationship Id="rId7" Type="http://schemas.openxmlformats.org/officeDocument/2006/relationships/tags" Target="../tags/tag85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1" Type="http://schemas.openxmlformats.org/officeDocument/2006/relationships/slideLayout" Target="../slideLayouts/slideLayout7.xml"/><Relationship Id="rId40" Type="http://schemas.openxmlformats.org/officeDocument/2006/relationships/tags" Target="../tags/tag112.xml"/><Relationship Id="rId4" Type="http://schemas.openxmlformats.org/officeDocument/2006/relationships/tags" Target="../tags/tag82.xml"/><Relationship Id="rId39" Type="http://schemas.openxmlformats.org/officeDocument/2006/relationships/tags" Target="../tags/tag111.xml"/><Relationship Id="rId38" Type="http://schemas.openxmlformats.org/officeDocument/2006/relationships/image" Target="../media/image21.svg"/><Relationship Id="rId37" Type="http://schemas.openxmlformats.org/officeDocument/2006/relationships/image" Target="../media/image20.png"/><Relationship Id="rId36" Type="http://schemas.openxmlformats.org/officeDocument/2006/relationships/tags" Target="../tags/tag110.xml"/><Relationship Id="rId35" Type="http://schemas.openxmlformats.org/officeDocument/2006/relationships/tags" Target="../tags/tag109.xml"/><Relationship Id="rId34" Type="http://schemas.openxmlformats.org/officeDocument/2006/relationships/tags" Target="../tags/tag108.xml"/><Relationship Id="rId33" Type="http://schemas.openxmlformats.org/officeDocument/2006/relationships/tags" Target="../tags/tag107.xml"/><Relationship Id="rId32" Type="http://schemas.openxmlformats.org/officeDocument/2006/relationships/image" Target="../media/image19.svg"/><Relationship Id="rId31" Type="http://schemas.openxmlformats.org/officeDocument/2006/relationships/image" Target="../media/image18.png"/><Relationship Id="rId30" Type="http://schemas.openxmlformats.org/officeDocument/2006/relationships/tags" Target="../tags/tag106.xml"/><Relationship Id="rId3" Type="http://schemas.openxmlformats.org/officeDocument/2006/relationships/tags" Target="../tags/tag81.xml"/><Relationship Id="rId29" Type="http://schemas.openxmlformats.org/officeDocument/2006/relationships/tags" Target="../tags/tag105.xml"/><Relationship Id="rId28" Type="http://schemas.openxmlformats.org/officeDocument/2006/relationships/tags" Target="../tags/tag104.xml"/><Relationship Id="rId27" Type="http://schemas.openxmlformats.org/officeDocument/2006/relationships/tags" Target="../tags/tag103.xml"/><Relationship Id="rId26" Type="http://schemas.openxmlformats.org/officeDocument/2006/relationships/image" Target="../media/image17.svg"/><Relationship Id="rId25" Type="http://schemas.openxmlformats.org/officeDocument/2006/relationships/image" Target="../media/image16.png"/><Relationship Id="rId24" Type="http://schemas.openxmlformats.org/officeDocument/2006/relationships/tags" Target="../tags/tag102.xml"/><Relationship Id="rId23" Type="http://schemas.openxmlformats.org/officeDocument/2006/relationships/tags" Target="../tags/tag101.xml"/><Relationship Id="rId22" Type="http://schemas.openxmlformats.org/officeDocument/2006/relationships/tags" Target="../tags/tag100.xml"/><Relationship Id="rId21" Type="http://schemas.openxmlformats.org/officeDocument/2006/relationships/tags" Target="../tags/tag99.xml"/><Relationship Id="rId20" Type="http://schemas.openxmlformats.org/officeDocument/2006/relationships/tags" Target="../tags/tag98.xml"/><Relationship Id="rId2" Type="http://schemas.openxmlformats.org/officeDocument/2006/relationships/tags" Target="../tags/tag80.xml"/><Relationship Id="rId19" Type="http://schemas.openxmlformats.org/officeDocument/2006/relationships/tags" Target="../tags/tag97.xml"/><Relationship Id="rId18" Type="http://schemas.openxmlformats.org/officeDocument/2006/relationships/tags" Target="../tags/tag96.xml"/><Relationship Id="rId17" Type="http://schemas.openxmlformats.org/officeDocument/2006/relationships/tags" Target="../tags/tag95.xml"/><Relationship Id="rId16" Type="http://schemas.openxmlformats.org/officeDocument/2006/relationships/tags" Target="../tags/tag94.xml"/><Relationship Id="rId15" Type="http://schemas.openxmlformats.org/officeDocument/2006/relationships/tags" Target="../tags/tag93.xml"/><Relationship Id="rId14" Type="http://schemas.openxmlformats.org/officeDocument/2006/relationships/tags" Target="../tags/tag92.xml"/><Relationship Id="rId13" Type="http://schemas.openxmlformats.org/officeDocument/2006/relationships/tags" Target="../tags/tag91.xml"/><Relationship Id="rId12" Type="http://schemas.openxmlformats.org/officeDocument/2006/relationships/tags" Target="../tags/tag90.xml"/><Relationship Id="rId11" Type="http://schemas.openxmlformats.org/officeDocument/2006/relationships/tags" Target="../tags/tag89.xml"/><Relationship Id="rId10" Type="http://schemas.openxmlformats.org/officeDocument/2006/relationships/tags" Target="../tags/tag88.xml"/><Relationship Id="rId1" Type="http://schemas.openxmlformats.org/officeDocument/2006/relationships/tags" Target="../tags/tag79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20.xml"/><Relationship Id="rId7" Type="http://schemas.openxmlformats.org/officeDocument/2006/relationships/tags" Target="../tags/tag119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7.svg"/><Relationship Id="rId1" Type="http://schemas.openxmlformats.org/officeDocument/2006/relationships/tags" Target="../tags/tag113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28.xml"/><Relationship Id="rId8" Type="http://schemas.openxmlformats.org/officeDocument/2006/relationships/tags" Target="../tags/tag127.xml"/><Relationship Id="rId7" Type="http://schemas.openxmlformats.org/officeDocument/2006/relationships/tags" Target="../tags/tag126.xml"/><Relationship Id="rId6" Type="http://schemas.openxmlformats.org/officeDocument/2006/relationships/tags" Target="../tags/tag125.xml"/><Relationship Id="rId5" Type="http://schemas.openxmlformats.org/officeDocument/2006/relationships/tags" Target="../tags/tag124.xml"/><Relationship Id="rId4" Type="http://schemas.openxmlformats.org/officeDocument/2006/relationships/tags" Target="../tags/tag123.xml"/><Relationship Id="rId3" Type="http://schemas.openxmlformats.org/officeDocument/2006/relationships/image" Target="../media/image22.jpeg"/><Relationship Id="rId24" Type="http://schemas.openxmlformats.org/officeDocument/2006/relationships/slideLayout" Target="../slideLayouts/slideLayout7.xml"/><Relationship Id="rId23" Type="http://schemas.openxmlformats.org/officeDocument/2006/relationships/tags" Target="../tags/tag142.xml"/><Relationship Id="rId22" Type="http://schemas.openxmlformats.org/officeDocument/2006/relationships/tags" Target="../tags/tag141.xml"/><Relationship Id="rId21" Type="http://schemas.openxmlformats.org/officeDocument/2006/relationships/tags" Target="../tags/tag140.xml"/><Relationship Id="rId20" Type="http://schemas.openxmlformats.org/officeDocument/2006/relationships/tags" Target="../tags/tag139.xml"/><Relationship Id="rId2" Type="http://schemas.openxmlformats.org/officeDocument/2006/relationships/tags" Target="../tags/tag122.xml"/><Relationship Id="rId19" Type="http://schemas.openxmlformats.org/officeDocument/2006/relationships/tags" Target="../tags/tag138.xml"/><Relationship Id="rId18" Type="http://schemas.openxmlformats.org/officeDocument/2006/relationships/tags" Target="../tags/tag137.xml"/><Relationship Id="rId17" Type="http://schemas.openxmlformats.org/officeDocument/2006/relationships/tags" Target="../tags/tag136.xml"/><Relationship Id="rId16" Type="http://schemas.openxmlformats.org/officeDocument/2006/relationships/tags" Target="../tags/tag135.xml"/><Relationship Id="rId15" Type="http://schemas.openxmlformats.org/officeDocument/2006/relationships/tags" Target="../tags/tag134.xml"/><Relationship Id="rId14" Type="http://schemas.openxmlformats.org/officeDocument/2006/relationships/tags" Target="../tags/tag133.xml"/><Relationship Id="rId13" Type="http://schemas.openxmlformats.org/officeDocument/2006/relationships/tags" Target="../tags/tag132.xml"/><Relationship Id="rId12" Type="http://schemas.openxmlformats.org/officeDocument/2006/relationships/tags" Target="../tags/tag131.xml"/><Relationship Id="rId11" Type="http://schemas.openxmlformats.org/officeDocument/2006/relationships/tags" Target="../tags/tag130.xml"/><Relationship Id="rId10" Type="http://schemas.openxmlformats.org/officeDocument/2006/relationships/tags" Target="../tags/tag129.xml"/><Relationship Id="rId1" Type="http://schemas.openxmlformats.org/officeDocument/2006/relationships/tags" Target="../tags/tag12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svg"/><Relationship Id="rId8" Type="http://schemas.openxmlformats.org/officeDocument/2006/relationships/image" Target="../media/image24.png"/><Relationship Id="rId7" Type="http://schemas.openxmlformats.org/officeDocument/2006/relationships/tags" Target="../tags/tag148.xml"/><Relationship Id="rId6" Type="http://schemas.openxmlformats.org/officeDocument/2006/relationships/tags" Target="../tags/tag147.xml"/><Relationship Id="rId5" Type="http://schemas.openxmlformats.org/officeDocument/2006/relationships/tags" Target="../tags/tag146.xml"/><Relationship Id="rId4" Type="http://schemas.openxmlformats.org/officeDocument/2006/relationships/tags" Target="../tags/tag145.xml"/><Relationship Id="rId31" Type="http://schemas.openxmlformats.org/officeDocument/2006/relationships/slideLayout" Target="../slideLayouts/slideLayout7.xml"/><Relationship Id="rId30" Type="http://schemas.openxmlformats.org/officeDocument/2006/relationships/tags" Target="../tags/tag163.xml"/><Relationship Id="rId3" Type="http://schemas.openxmlformats.org/officeDocument/2006/relationships/image" Target="../media/image23.jpeg"/><Relationship Id="rId29" Type="http://schemas.openxmlformats.org/officeDocument/2006/relationships/tags" Target="../tags/tag162.xml"/><Relationship Id="rId28" Type="http://schemas.openxmlformats.org/officeDocument/2006/relationships/image" Target="../media/image31.svg"/><Relationship Id="rId27" Type="http://schemas.openxmlformats.org/officeDocument/2006/relationships/image" Target="../media/image30.png"/><Relationship Id="rId26" Type="http://schemas.openxmlformats.org/officeDocument/2006/relationships/tags" Target="../tags/tag161.xml"/><Relationship Id="rId25" Type="http://schemas.openxmlformats.org/officeDocument/2006/relationships/tags" Target="../tags/tag160.xml"/><Relationship Id="rId24" Type="http://schemas.openxmlformats.org/officeDocument/2006/relationships/tags" Target="../tags/tag159.xml"/><Relationship Id="rId23" Type="http://schemas.openxmlformats.org/officeDocument/2006/relationships/tags" Target="../tags/tag158.xml"/><Relationship Id="rId22" Type="http://schemas.openxmlformats.org/officeDocument/2006/relationships/image" Target="../media/image29.svg"/><Relationship Id="rId21" Type="http://schemas.openxmlformats.org/officeDocument/2006/relationships/image" Target="../media/image28.png"/><Relationship Id="rId20" Type="http://schemas.openxmlformats.org/officeDocument/2006/relationships/tags" Target="../tags/tag157.xml"/><Relationship Id="rId2" Type="http://schemas.openxmlformats.org/officeDocument/2006/relationships/tags" Target="../tags/tag144.xml"/><Relationship Id="rId19" Type="http://schemas.openxmlformats.org/officeDocument/2006/relationships/tags" Target="../tags/tag156.xml"/><Relationship Id="rId18" Type="http://schemas.openxmlformats.org/officeDocument/2006/relationships/tags" Target="../tags/tag155.xml"/><Relationship Id="rId17" Type="http://schemas.openxmlformats.org/officeDocument/2006/relationships/tags" Target="../tags/tag154.xml"/><Relationship Id="rId16" Type="http://schemas.openxmlformats.org/officeDocument/2006/relationships/tags" Target="../tags/tag153.xml"/><Relationship Id="rId15" Type="http://schemas.openxmlformats.org/officeDocument/2006/relationships/image" Target="../media/image27.svg"/><Relationship Id="rId14" Type="http://schemas.openxmlformats.org/officeDocument/2006/relationships/image" Target="../media/image26.png"/><Relationship Id="rId13" Type="http://schemas.openxmlformats.org/officeDocument/2006/relationships/tags" Target="../tags/tag152.xml"/><Relationship Id="rId12" Type="http://schemas.openxmlformats.org/officeDocument/2006/relationships/tags" Target="../tags/tag151.xml"/><Relationship Id="rId11" Type="http://schemas.openxmlformats.org/officeDocument/2006/relationships/tags" Target="../tags/tag150.xml"/><Relationship Id="rId10" Type="http://schemas.openxmlformats.org/officeDocument/2006/relationships/tags" Target="../tags/tag149.xml"/><Relationship Id="rId1" Type="http://schemas.openxmlformats.org/officeDocument/2006/relationships/tags" Target="../tags/tag143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70.xml"/><Relationship Id="rId8" Type="http://schemas.openxmlformats.org/officeDocument/2006/relationships/tags" Target="../tags/tag169.xml"/><Relationship Id="rId7" Type="http://schemas.openxmlformats.org/officeDocument/2006/relationships/tags" Target="../tags/tag168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tags" Target="../tags/tag167.xml"/><Relationship Id="rId3" Type="http://schemas.openxmlformats.org/officeDocument/2006/relationships/tags" Target="../tags/tag166.xml"/><Relationship Id="rId2" Type="http://schemas.openxmlformats.org/officeDocument/2006/relationships/tags" Target="../tags/tag165.xml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179.xml"/><Relationship Id="rId17" Type="http://schemas.openxmlformats.org/officeDocument/2006/relationships/tags" Target="../tags/tag178.xml"/><Relationship Id="rId16" Type="http://schemas.openxmlformats.org/officeDocument/2006/relationships/tags" Target="../tags/tag177.xml"/><Relationship Id="rId15" Type="http://schemas.openxmlformats.org/officeDocument/2006/relationships/tags" Target="../tags/tag176.xml"/><Relationship Id="rId14" Type="http://schemas.openxmlformats.org/officeDocument/2006/relationships/tags" Target="../tags/tag175.xml"/><Relationship Id="rId13" Type="http://schemas.openxmlformats.org/officeDocument/2006/relationships/tags" Target="../tags/tag174.xml"/><Relationship Id="rId12" Type="http://schemas.openxmlformats.org/officeDocument/2006/relationships/tags" Target="../tags/tag173.xml"/><Relationship Id="rId11" Type="http://schemas.openxmlformats.org/officeDocument/2006/relationships/tags" Target="../tags/tag172.xml"/><Relationship Id="rId10" Type="http://schemas.openxmlformats.org/officeDocument/2006/relationships/tags" Target="../tags/tag171.xml"/><Relationship Id="rId1" Type="http://schemas.openxmlformats.org/officeDocument/2006/relationships/tags" Target="../tags/tag164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7.svg"/><Relationship Id="rId1" Type="http://schemas.openxmlformats.org/officeDocument/2006/relationships/tags" Target="../tags/tag180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95.xml"/><Relationship Id="rId8" Type="http://schemas.openxmlformats.org/officeDocument/2006/relationships/tags" Target="../tags/tag194.xml"/><Relationship Id="rId7" Type="http://schemas.openxmlformats.org/officeDocument/2006/relationships/tags" Target="../tags/tag193.xml"/><Relationship Id="rId6" Type="http://schemas.openxmlformats.org/officeDocument/2006/relationships/tags" Target="../tags/tag192.xml"/><Relationship Id="rId5" Type="http://schemas.openxmlformats.org/officeDocument/2006/relationships/tags" Target="../tags/tag191.xml"/><Relationship Id="rId4" Type="http://schemas.openxmlformats.org/officeDocument/2006/relationships/tags" Target="../tags/tag190.xml"/><Relationship Id="rId3" Type="http://schemas.openxmlformats.org/officeDocument/2006/relationships/image" Target="../media/image34.jpeg"/><Relationship Id="rId22" Type="http://schemas.openxmlformats.org/officeDocument/2006/relationships/slideLayout" Target="../slideLayouts/slideLayout7.xml"/><Relationship Id="rId21" Type="http://schemas.openxmlformats.org/officeDocument/2006/relationships/tags" Target="../tags/tag205.xml"/><Relationship Id="rId20" Type="http://schemas.openxmlformats.org/officeDocument/2006/relationships/tags" Target="../tags/tag204.xml"/><Relationship Id="rId2" Type="http://schemas.openxmlformats.org/officeDocument/2006/relationships/tags" Target="../tags/tag189.xml"/><Relationship Id="rId19" Type="http://schemas.openxmlformats.org/officeDocument/2006/relationships/tags" Target="../tags/tag203.xml"/><Relationship Id="rId18" Type="http://schemas.openxmlformats.org/officeDocument/2006/relationships/tags" Target="../tags/tag202.xml"/><Relationship Id="rId17" Type="http://schemas.openxmlformats.org/officeDocument/2006/relationships/tags" Target="../tags/tag201.xml"/><Relationship Id="rId16" Type="http://schemas.openxmlformats.org/officeDocument/2006/relationships/tags" Target="../tags/tag200.xml"/><Relationship Id="rId15" Type="http://schemas.openxmlformats.org/officeDocument/2006/relationships/tags" Target="../tags/tag199.xml"/><Relationship Id="rId14" Type="http://schemas.openxmlformats.org/officeDocument/2006/relationships/tags" Target="../tags/tag198.xml"/><Relationship Id="rId13" Type="http://schemas.openxmlformats.org/officeDocument/2006/relationships/tags" Target="../tags/tag197.xml"/><Relationship Id="rId12" Type="http://schemas.openxmlformats.org/officeDocument/2006/relationships/image" Target="../media/image25.svg"/><Relationship Id="rId11" Type="http://schemas.openxmlformats.org/officeDocument/2006/relationships/image" Target="../media/image24.png"/><Relationship Id="rId10" Type="http://schemas.openxmlformats.org/officeDocument/2006/relationships/tags" Target="../tags/tag196.xml"/><Relationship Id="rId1" Type="http://schemas.openxmlformats.org/officeDocument/2006/relationships/tags" Target="../tags/tag188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13.xml"/><Relationship Id="rId8" Type="http://schemas.openxmlformats.org/officeDocument/2006/relationships/tags" Target="../tags/tag212.xml"/><Relationship Id="rId7" Type="http://schemas.openxmlformats.org/officeDocument/2006/relationships/tags" Target="../tags/tag211.xml"/><Relationship Id="rId6" Type="http://schemas.openxmlformats.org/officeDocument/2006/relationships/tags" Target="../tags/tag210.xml"/><Relationship Id="rId5" Type="http://schemas.openxmlformats.org/officeDocument/2006/relationships/tags" Target="../tags/tag209.xml"/><Relationship Id="rId4" Type="http://schemas.openxmlformats.org/officeDocument/2006/relationships/tags" Target="../tags/tag208.xml"/><Relationship Id="rId3" Type="http://schemas.openxmlformats.org/officeDocument/2006/relationships/image" Target="../media/image35.jpeg"/><Relationship Id="rId2" Type="http://schemas.openxmlformats.org/officeDocument/2006/relationships/tags" Target="../tags/tag207.xml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218.xml"/><Relationship Id="rId13" Type="http://schemas.openxmlformats.org/officeDocument/2006/relationships/tags" Target="../tags/tag217.xml"/><Relationship Id="rId12" Type="http://schemas.openxmlformats.org/officeDocument/2006/relationships/tags" Target="../tags/tag216.xml"/><Relationship Id="rId11" Type="http://schemas.openxmlformats.org/officeDocument/2006/relationships/tags" Target="../tags/tag215.xml"/><Relationship Id="rId10" Type="http://schemas.openxmlformats.org/officeDocument/2006/relationships/tags" Target="../tags/tag214.xml"/><Relationship Id="rId1" Type="http://schemas.openxmlformats.org/officeDocument/2006/relationships/tags" Target="../tags/tag206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226.xml"/><Relationship Id="rId7" Type="http://schemas.openxmlformats.org/officeDocument/2006/relationships/tags" Target="../tags/tag225.xml"/><Relationship Id="rId6" Type="http://schemas.openxmlformats.org/officeDocument/2006/relationships/tags" Target="../tags/tag224.xml"/><Relationship Id="rId5" Type="http://schemas.openxmlformats.org/officeDocument/2006/relationships/tags" Target="../tags/tag223.xml"/><Relationship Id="rId4" Type="http://schemas.openxmlformats.org/officeDocument/2006/relationships/tags" Target="../tags/tag222.xml"/><Relationship Id="rId3" Type="http://schemas.openxmlformats.org/officeDocument/2006/relationships/tags" Target="../tags/tag221.xml"/><Relationship Id="rId2" Type="http://schemas.openxmlformats.org/officeDocument/2006/relationships/tags" Target="../tags/tag220.x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7.svg"/><Relationship Id="rId1" Type="http://schemas.openxmlformats.org/officeDocument/2006/relationships/tags" Target="../tags/tag219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34.xml"/><Relationship Id="rId8" Type="http://schemas.openxmlformats.org/officeDocument/2006/relationships/tags" Target="../tags/tag233.xml"/><Relationship Id="rId7" Type="http://schemas.openxmlformats.org/officeDocument/2006/relationships/tags" Target="../tags/tag232.xml"/><Relationship Id="rId6" Type="http://schemas.openxmlformats.org/officeDocument/2006/relationships/tags" Target="../tags/tag231.xml"/><Relationship Id="rId5" Type="http://schemas.openxmlformats.org/officeDocument/2006/relationships/tags" Target="../tags/tag230.xml"/><Relationship Id="rId4" Type="http://schemas.openxmlformats.org/officeDocument/2006/relationships/tags" Target="../tags/tag229.xml"/><Relationship Id="rId3" Type="http://schemas.openxmlformats.org/officeDocument/2006/relationships/image" Target="../media/image36.jpeg"/><Relationship Id="rId2" Type="http://schemas.openxmlformats.org/officeDocument/2006/relationships/tags" Target="../tags/tag228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235.xml"/><Relationship Id="rId1" Type="http://schemas.openxmlformats.org/officeDocument/2006/relationships/tags" Target="../tags/tag227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svg"/><Relationship Id="rId8" Type="http://schemas.openxmlformats.org/officeDocument/2006/relationships/image" Target="../media/image24.png"/><Relationship Id="rId7" Type="http://schemas.openxmlformats.org/officeDocument/2006/relationships/tags" Target="../tags/tag242.xml"/><Relationship Id="rId6" Type="http://schemas.openxmlformats.org/officeDocument/2006/relationships/tags" Target="../tags/tag241.xml"/><Relationship Id="rId5" Type="http://schemas.openxmlformats.org/officeDocument/2006/relationships/tags" Target="../tags/tag240.xml"/><Relationship Id="rId4" Type="http://schemas.openxmlformats.org/officeDocument/2006/relationships/tags" Target="../tags/tag239.xml"/><Relationship Id="rId3" Type="http://schemas.openxmlformats.org/officeDocument/2006/relationships/tags" Target="../tags/tag238.xml"/><Relationship Id="rId24" Type="http://schemas.openxmlformats.org/officeDocument/2006/relationships/slideLayout" Target="../slideLayouts/slideLayout7.xml"/><Relationship Id="rId23" Type="http://schemas.openxmlformats.org/officeDocument/2006/relationships/tags" Target="../tags/tag254.xml"/><Relationship Id="rId22" Type="http://schemas.openxmlformats.org/officeDocument/2006/relationships/tags" Target="../tags/tag253.xml"/><Relationship Id="rId21" Type="http://schemas.openxmlformats.org/officeDocument/2006/relationships/tags" Target="../tags/tag252.xml"/><Relationship Id="rId20" Type="http://schemas.openxmlformats.org/officeDocument/2006/relationships/tags" Target="../tags/tag251.xml"/><Relationship Id="rId2" Type="http://schemas.openxmlformats.org/officeDocument/2006/relationships/tags" Target="../tags/tag237.xml"/><Relationship Id="rId19" Type="http://schemas.openxmlformats.org/officeDocument/2006/relationships/tags" Target="../tags/tag250.xml"/><Relationship Id="rId18" Type="http://schemas.openxmlformats.org/officeDocument/2006/relationships/tags" Target="../tags/tag249.xml"/><Relationship Id="rId17" Type="http://schemas.openxmlformats.org/officeDocument/2006/relationships/tags" Target="../tags/tag248.xml"/><Relationship Id="rId16" Type="http://schemas.openxmlformats.org/officeDocument/2006/relationships/tags" Target="../tags/tag247.xml"/><Relationship Id="rId15" Type="http://schemas.openxmlformats.org/officeDocument/2006/relationships/image" Target="../media/image38.svg"/><Relationship Id="rId14" Type="http://schemas.openxmlformats.org/officeDocument/2006/relationships/image" Target="../media/image37.png"/><Relationship Id="rId13" Type="http://schemas.openxmlformats.org/officeDocument/2006/relationships/tags" Target="../tags/tag246.xml"/><Relationship Id="rId12" Type="http://schemas.openxmlformats.org/officeDocument/2006/relationships/tags" Target="../tags/tag245.xml"/><Relationship Id="rId11" Type="http://schemas.openxmlformats.org/officeDocument/2006/relationships/tags" Target="../tags/tag244.xml"/><Relationship Id="rId10" Type="http://schemas.openxmlformats.org/officeDocument/2006/relationships/tags" Target="../tags/tag243.xml"/><Relationship Id="rId1" Type="http://schemas.openxmlformats.org/officeDocument/2006/relationships/tags" Target="../tags/tag236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261.xml"/><Relationship Id="rId8" Type="http://schemas.openxmlformats.org/officeDocument/2006/relationships/tags" Target="../tags/tag260.xml"/><Relationship Id="rId7" Type="http://schemas.openxmlformats.org/officeDocument/2006/relationships/tags" Target="../tags/tag259.xml"/><Relationship Id="rId6" Type="http://schemas.openxmlformats.org/officeDocument/2006/relationships/image" Target="../media/image7.svg"/><Relationship Id="rId5" Type="http://schemas.openxmlformats.org/officeDocument/2006/relationships/image" Target="../media/image5.png"/><Relationship Id="rId4" Type="http://schemas.openxmlformats.org/officeDocument/2006/relationships/tags" Target="../tags/tag258.xml"/><Relationship Id="rId3" Type="http://schemas.openxmlformats.org/officeDocument/2006/relationships/tags" Target="../tags/tag257.xml"/><Relationship Id="rId2" Type="http://schemas.openxmlformats.org/officeDocument/2006/relationships/tags" Target="../tags/tag256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2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666750" y="2188845"/>
            <a:ext cx="5824756" cy="11991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 spc="72">
                <a:solidFill>
                  <a:srgbClr val="6B3A2A"/>
                </a:solidFill>
                <a:latin typeface="汉仪正圆-75W" panose="00020600040101010101" charset="-122"/>
                <a:ea typeface="汉仪正圆-75W" panose="00020600040101010101" charset="-122"/>
              </a:rPr>
              <a:t>整式的乘法</a:t>
            </a:r>
            <a:r>
              <a:rPr sz="3600" b="1" spc="72">
                <a:solidFill>
                  <a:srgbClr val="2C1E14"/>
                </a:solidFill>
                <a:latin typeface="汉仪正圆-75W" panose="00020600040101010101" charset="-122"/>
                <a:ea typeface="汉仪正圆-75W" panose="00020600040101010101" charset="-122"/>
              </a:rPr>
              <a:t>：</a:t>
            </a:r>
            <a:endParaRPr sz="3600" b="1" spc="72">
              <a:solidFill>
                <a:srgbClr val="2C1E1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 sz="3600" b="1" spc="72">
                <a:solidFill>
                  <a:srgbClr val="2C1E14"/>
                </a:solidFill>
                <a:latin typeface="汉仪正圆-75W" panose="00020600040101010101" charset="-122"/>
                <a:ea typeface="汉仪正圆-75W" panose="00020600040101010101" charset="-122"/>
              </a:rPr>
              <a:t>探寻代数运算中的对称之美</a:t>
            </a:r>
            <a:endParaRPr sz="3600" b="1" spc="72">
              <a:solidFill>
                <a:srgbClr val="2C1E1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3568065"/>
            <a:ext cx="5297462" cy="5267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2400" spc="144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幂的运算</a:t>
            </a:r>
            <a:r>
              <a:rPr lang="en-US" altLang="zh-CN" sz="2400" spc="144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· </a:t>
            </a:r>
            <a:r>
              <a:rPr lang="zh-CN" altLang="en-US" sz="2400" spc="144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乘法公式</a:t>
            </a:r>
            <a:r>
              <a:rPr lang="en-US" altLang="zh-CN" sz="2400" spc="144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· </a:t>
            </a:r>
            <a:r>
              <a:rPr lang="zh-CN" altLang="en-US" sz="2400" spc="144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杨辉三角</a:t>
            </a:r>
            <a:endParaRPr lang="zh-CN" altLang="en-US" sz="2400" spc="144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666750" y="4711017"/>
            <a:ext cx="78804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 spc="27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2026</a:t>
            </a:r>
            <a:r>
              <a:rPr lang="zh-CN" sz="1350" spc="27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年</a:t>
            </a:r>
            <a:endParaRPr lang="zh-CN" sz="1350" spc="27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666750" y="185737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3A2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838200" y="18764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3A2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971550" y="188595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3A2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41134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C1E14"/>
                </a:solidFill>
                <a:latin typeface="汉仪正圆-75W" panose="00020600040101010101" charset="-122"/>
                <a:ea typeface="汉仪正圆-75W" panose="00020600040101010101" charset="-122"/>
              </a:rPr>
              <a:t>内容导航</a:t>
            </a:r>
            <a:endParaRPr sz="4200" b="1">
              <a:solidFill>
                <a:srgbClr val="2C1E1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6B3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D4C1A8"/>
            </a:solidFill>
            <a:prstDash val="solid"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6B3A2A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3600" b="1">
              <a:solidFill>
                <a:srgbClr val="6B3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矩形 9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2314575" cy="9525"/>
          </a:xfrm>
          <a:prstGeom prst="rect">
            <a:avLst/>
          </a:prstGeom>
          <a:solidFill>
            <a:srgbClr val="E0D2B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6B3A2A"/>
                </a:solidFill>
                <a:latin typeface="汉仪正圆-75W" panose="00020600040101010101" charset="-122"/>
                <a:ea typeface="汉仪正圆-75W" panose="00020600040101010101" charset="-122"/>
              </a:rPr>
              <a:t>幂之根基</a:t>
            </a:r>
            <a:endParaRPr sz="2100" b="1">
              <a:solidFill>
                <a:srgbClr val="6B3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4A3A"/>
                </a:solidFill>
                <a:latin typeface="汉仪正圆-75W" panose="00020600040101010101" charset="-122"/>
                <a:ea typeface="汉仪正圆-75W" panose="00020600040101010101" charset="-122"/>
              </a:rPr>
              <a:t>同底数幂、幂的乘方与积的乘方</a:t>
            </a:r>
            <a:endParaRPr sz="1350">
              <a:solidFill>
                <a:srgbClr val="5C4A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8"/>
            </p:custDataLst>
          </p:nvPr>
        </p:nvSpPr>
        <p:spPr>
          <a:xfrm>
            <a:off x="336677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D4C1A8"/>
            </a:solidFill>
            <a:prstDash val="solid"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>
            <a:off x="352425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6B3A2A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3600" b="1">
              <a:solidFill>
                <a:srgbClr val="6B3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6" name="矩形 15"/>
          <p:cNvSpPr/>
          <p:nvPr>
            <p:custDataLst>
              <p:tags r:id="rId10"/>
            </p:custDataLst>
          </p:nvPr>
        </p:nvSpPr>
        <p:spPr>
          <a:xfrm>
            <a:off x="3524250" y="3790950"/>
            <a:ext cx="2314575" cy="9525"/>
          </a:xfrm>
          <a:prstGeom prst="rect">
            <a:avLst/>
          </a:prstGeom>
          <a:solidFill>
            <a:srgbClr val="E0D2B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1"/>
            </p:custDataLst>
          </p:nvPr>
        </p:nvSpPr>
        <p:spPr>
          <a:xfrm>
            <a:off x="3524250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6B3A2A"/>
                </a:solidFill>
                <a:latin typeface="汉仪正圆-75W" panose="00020600040101010101" charset="-122"/>
                <a:ea typeface="汉仪正圆-75W" panose="00020600040101010101" charset="-122"/>
              </a:rPr>
              <a:t>整式相乘</a:t>
            </a:r>
            <a:endParaRPr sz="2100" b="1">
              <a:solidFill>
                <a:srgbClr val="6B3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2"/>
            </p:custDataLst>
          </p:nvPr>
        </p:nvSpPr>
        <p:spPr>
          <a:xfrm>
            <a:off x="3524250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4A3A"/>
                </a:solidFill>
                <a:latin typeface="汉仪正圆-75W" panose="00020600040101010101" charset="-122"/>
                <a:ea typeface="汉仪正圆-75W" panose="00020600040101010101" charset="-122"/>
              </a:rPr>
              <a:t>单项式与多项式乘法法则</a:t>
            </a:r>
            <a:endParaRPr sz="1350">
              <a:solidFill>
                <a:srgbClr val="5C4A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3"/>
            </p:custDataLst>
          </p:nvPr>
        </p:nvSpPr>
        <p:spPr>
          <a:xfrm>
            <a:off x="619569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D4C1A8"/>
            </a:solidFill>
            <a:prstDash val="solid"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4"/>
            </p:custDataLst>
          </p:nvPr>
        </p:nvSpPr>
        <p:spPr>
          <a:xfrm>
            <a:off x="635317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6B3A2A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3600" b="1">
              <a:solidFill>
                <a:srgbClr val="6B3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2" name="矩形 21"/>
          <p:cNvSpPr/>
          <p:nvPr>
            <p:custDataLst>
              <p:tags r:id="rId15"/>
            </p:custDataLst>
          </p:nvPr>
        </p:nvSpPr>
        <p:spPr>
          <a:xfrm>
            <a:off x="6353175" y="3790950"/>
            <a:ext cx="2314575" cy="9525"/>
          </a:xfrm>
          <a:prstGeom prst="rect">
            <a:avLst/>
          </a:prstGeom>
          <a:solidFill>
            <a:srgbClr val="E0D2B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6"/>
            </p:custDataLst>
          </p:nvPr>
        </p:nvSpPr>
        <p:spPr>
          <a:xfrm>
            <a:off x="635317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6B3A2A"/>
                </a:solidFill>
                <a:latin typeface="汉仪正圆-75W" panose="00020600040101010101" charset="-122"/>
                <a:ea typeface="汉仪正圆-75W" panose="00020600040101010101" charset="-122"/>
              </a:rPr>
              <a:t>公式之美</a:t>
            </a:r>
            <a:endParaRPr sz="2100" b="1">
              <a:solidFill>
                <a:srgbClr val="6B3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17"/>
            </p:custDataLst>
          </p:nvPr>
        </p:nvSpPr>
        <p:spPr>
          <a:xfrm>
            <a:off x="6353175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4A3A"/>
                </a:solidFill>
                <a:latin typeface="汉仪正圆-75W" panose="00020600040101010101" charset="-122"/>
                <a:ea typeface="汉仪正圆-75W" panose="00020600040101010101" charset="-122"/>
              </a:rPr>
              <a:t>平方差公式与完全平方公式</a:t>
            </a:r>
            <a:endParaRPr sz="1350">
              <a:solidFill>
                <a:srgbClr val="5C4A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18"/>
            </p:custDataLst>
          </p:nvPr>
        </p:nvSpPr>
        <p:spPr>
          <a:xfrm>
            <a:off x="902462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D4C1A8"/>
            </a:solidFill>
            <a:prstDash val="solid"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19"/>
            </p:custDataLst>
          </p:nvPr>
        </p:nvSpPr>
        <p:spPr>
          <a:xfrm>
            <a:off x="918210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6B3A2A"/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3600" b="1">
              <a:solidFill>
                <a:srgbClr val="6B3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8" name="矩形 27"/>
          <p:cNvSpPr/>
          <p:nvPr>
            <p:custDataLst>
              <p:tags r:id="rId20"/>
            </p:custDataLst>
          </p:nvPr>
        </p:nvSpPr>
        <p:spPr>
          <a:xfrm>
            <a:off x="9182100" y="3790950"/>
            <a:ext cx="2314575" cy="9525"/>
          </a:xfrm>
          <a:prstGeom prst="rect">
            <a:avLst/>
          </a:prstGeom>
          <a:solidFill>
            <a:srgbClr val="E0D2B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1"/>
            </p:custDataLst>
          </p:nvPr>
        </p:nvSpPr>
        <p:spPr>
          <a:xfrm>
            <a:off x="9182100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6B3A2A"/>
                </a:solidFill>
                <a:latin typeface="汉仪正圆-75W" panose="00020600040101010101" charset="-122"/>
                <a:ea typeface="汉仪正圆-75W" panose="00020600040101010101" charset="-122"/>
              </a:rPr>
              <a:t>古法新用</a:t>
            </a:r>
            <a:endParaRPr sz="2100" b="1">
              <a:solidFill>
                <a:srgbClr val="6B3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2"/>
            </p:custDataLst>
          </p:nvPr>
        </p:nvSpPr>
        <p:spPr>
          <a:xfrm>
            <a:off x="9182100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4A3A"/>
                </a:solidFill>
                <a:latin typeface="汉仪正圆-75W" panose="00020600040101010101" charset="-122"/>
                <a:ea typeface="汉仪正圆-75W" panose="00020600040101010101" charset="-122"/>
              </a:rPr>
              <a:t>杨辉三角与整式除法</a:t>
            </a:r>
            <a:endParaRPr sz="1350">
              <a:solidFill>
                <a:srgbClr val="5C4A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666750" y="3006090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1E14"/>
                </a:solidFill>
                <a:latin typeface="汉仪正圆-75W" panose="00020600040101010101" charset="-122"/>
                <a:ea typeface="汉仪正圆-75W" panose="00020600040101010101" charset="-122"/>
              </a:rPr>
              <a:t>幂之根基</a:t>
            </a:r>
            <a:endParaRPr sz="4200" b="1" spc="84">
              <a:solidFill>
                <a:srgbClr val="2C1E1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2"/>
            </p:custDataLst>
          </p:nvPr>
        </p:nvSpPr>
        <p:spPr>
          <a:xfrm>
            <a:off x="666750" y="4300538"/>
            <a:ext cx="437011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积微成著，幂积而广</a:t>
            </a:r>
            <a:endParaRPr sz="1500" spc="3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从同底数幂乘法到积的乘方，打好整式乘法的基础</a:t>
            </a:r>
            <a:endParaRPr sz="1500" spc="3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3"/>
            </p:custDataLst>
          </p:nvPr>
        </p:nvSpPr>
        <p:spPr>
          <a:xfrm>
            <a:off x="666750" y="5138738"/>
            <a:ext cx="465586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从同底数幂乘法到积的乘方，打好整式乘法的基础</a:t>
            </a:r>
            <a:endParaRPr sz="1500" spc="3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666750" y="140017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3A2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819150" y="141414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3A2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942975" y="14192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3A2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66750" y="1809750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6B3A2A">
                    <a:alpha val="1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6000" b="1">
              <a:solidFill>
                <a:srgbClr val="6B3A2A">
                  <a:alpha val="1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750" y="407670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E14"/>
                </a:solidFill>
                <a:latin typeface="汉仪正圆-75W" panose="00020600040101010101" charset="-122"/>
                <a:ea typeface="汉仪正圆-75W" panose="00020600040101010101" charset="-122"/>
              </a:rPr>
              <a:t>同底数幂：古算中的累乘智慧</a:t>
            </a:r>
            <a:endParaRPr sz="3000" b="1">
              <a:solidFill>
                <a:srgbClr val="2C1E1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4c9eae78-8ca4-11f1-8b0b-96c6be2142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3533775" y="1104900"/>
            <a:ext cx="8086725" cy="607695"/>
          </a:xfrm>
          <a:custGeom>
            <a:avLst/>
            <a:gdLst>
              <a:gd name="sw" fmla="*/ 1 w 12735"/>
              <a:gd name="sh" fmla="*/ 1 h 957"/>
              <a:gd name="mins" fmla="min sw sh"/>
              <a:gd name="dsw" fmla="+- 0 sw mins"/>
              <a:gd name="dsh" fmla="+- 0 sh mins"/>
              <a:gd name="p0x0" fmla="*/ 120 w 12735"/>
              <a:gd name="p0y0" fmla="*/ 0 h 957"/>
              <a:gd name="p0x1" fmla="*/ 12615 w 12735"/>
              <a:gd name="p0y1" fmla="*/ 0 h 957"/>
              <a:gd name="p0x2" fmla="*/ 12681 w 12735"/>
              <a:gd name="p0y2" fmla="*/ 0 h 957"/>
              <a:gd name="p0x3" fmla="*/ 12735 w 12735"/>
              <a:gd name="p0y3" fmla="*/ 53 h 957"/>
              <a:gd name="p0x4" fmla="*/ 12735 w 12735"/>
              <a:gd name="p0y4" fmla="*/ 120 h 957"/>
              <a:gd name="p0x5" fmla="*/ 12735 w 12735"/>
              <a:gd name="p0y5" fmla="*/ 837 h 957"/>
              <a:gd name="p0x6" fmla="*/ 12735 w 12735"/>
              <a:gd name="p0y6" fmla="*/ 903 h 957"/>
              <a:gd name="p0x7" fmla="*/ 12681 w 12735"/>
              <a:gd name="p0y7" fmla="*/ 957 h 957"/>
              <a:gd name="p0x8" fmla="*/ 12615 w 12735"/>
              <a:gd name="p0y8" fmla="*/ 957 h 957"/>
              <a:gd name="p0x9" fmla="*/ 120 w 12735"/>
              <a:gd name="p0y9" fmla="*/ 957 h 957"/>
              <a:gd name="p0x10" fmla="*/ 53 w 12735"/>
              <a:gd name="p0y10" fmla="*/ 957 h 957"/>
              <a:gd name="p0x11" fmla="*/ 0 w 12735"/>
              <a:gd name="p0y11" fmla="*/ 903 h 957"/>
              <a:gd name="p0x12" fmla="*/ 0 w 12735"/>
              <a:gd name="p0y12" fmla="*/ 837 h 957"/>
              <a:gd name="p0x13" fmla="*/ 0 w 12735"/>
              <a:gd name="p0y13" fmla="*/ 120 h 957"/>
              <a:gd name="p0x14" fmla="*/ 0 w 12735"/>
              <a:gd name="p0y14" fmla="*/ 53 h 957"/>
              <a:gd name="p0x15" fmla="*/ 53 w 12735"/>
              <a:gd name="p0y15" fmla="*/ 0 h 957"/>
              <a:gd name="p0x16" fmla="*/ 120 w 12735"/>
              <a:gd name="p0y16" fmla="*/ 0 h 95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B89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009998" y="1204118"/>
            <a:ext cx="5134280" cy="41063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F5DEB3"/>
                </a:solidFill>
                <a:latin typeface="汉仪正圆-45W" panose="00020600040101010101" charset="-122"/>
                <a:ea typeface="汉仪正圆-45W" panose="00020600040101010101" charset="-122"/>
              </a:rPr>
              <a:t>a</a:t>
            </a:r>
            <a:r>
              <a:rPr sz="2795" b="1" baseline="30000">
                <a:solidFill>
                  <a:srgbClr val="F5DEB3"/>
                </a:solidFill>
                <a:latin typeface="汉仪正圆-45W" panose="00020600040101010101" charset="-122"/>
                <a:ea typeface="汉仪正圆-45W" panose="00020600040101010101" charset="-122"/>
              </a:rPr>
              <a:t>m</a:t>
            </a:r>
            <a:r>
              <a:rPr sz="2100" b="1">
                <a:solidFill>
                  <a:srgbClr val="F5DEB3"/>
                </a:solidFill>
                <a:latin typeface="汉仪正圆-45W" panose="00020600040101010101" charset="-122"/>
                <a:ea typeface="汉仪正圆-45W" panose="00020600040101010101" charset="-122"/>
              </a:rPr>
              <a:t> · a</a:t>
            </a:r>
            <a:r>
              <a:rPr sz="2795" b="1" baseline="30000">
                <a:solidFill>
                  <a:srgbClr val="F5DEB3"/>
                </a:solidFill>
                <a:latin typeface="汉仪正圆-45W" panose="00020600040101010101" charset="-122"/>
                <a:ea typeface="汉仪正圆-45W" panose="00020600040101010101" charset="-122"/>
              </a:rPr>
              <a:t>n</a:t>
            </a:r>
            <a:r>
              <a:rPr sz="2100" b="1">
                <a:solidFill>
                  <a:srgbClr val="F5DEB3"/>
                </a:solidFill>
                <a:latin typeface="汉仪正圆-45W" panose="00020600040101010101" charset="-122"/>
                <a:ea typeface="汉仪正圆-45W" panose="00020600040101010101" charset="-122"/>
              </a:rPr>
              <a:t> = a</a:t>
            </a:r>
            <a:r>
              <a:rPr sz="2795" b="1" baseline="30000">
                <a:solidFill>
                  <a:srgbClr val="F5DEB3"/>
                </a:solidFill>
                <a:latin typeface="汉仪正圆-45W" panose="00020600040101010101" charset="-122"/>
                <a:ea typeface="汉仪正圆-45W" panose="00020600040101010101" charset="-122"/>
              </a:rPr>
              <a:t>m+n</a:t>
            </a:r>
            <a:r>
              <a:rPr lang="zh-CN" sz="2100"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</a:t>
            </a:r>
            <a:r>
              <a:rPr lang="en-US" altLang="zh-CN" sz="2100"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m</a:t>
            </a:r>
            <a:r>
              <a:rPr lang="zh-CN" altLang="en-US" sz="2100"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、</a:t>
            </a:r>
            <a:r>
              <a:rPr lang="en-US" altLang="zh-CN" sz="2100"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n</a:t>
            </a:r>
            <a:r>
              <a:rPr lang="zh-CN" altLang="en-US" sz="2100"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都是正整数）</a:t>
            </a:r>
            <a:endParaRPr lang="zh-CN" altLang="en-US" sz="2100" b="1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3538220" y="1831340"/>
            <a:ext cx="8077200" cy="4640580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3733800" y="20269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5C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3492" t="-8824" r="-3492" b="-8824"/>
          <a:stretch>
            <a:fillRect/>
          </a:stretch>
        </p:blipFill>
        <p:spPr>
          <a:xfrm>
            <a:off x="3836035" y="2141220"/>
            <a:ext cx="213995" cy="1905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4267200" y="2011947"/>
            <a:ext cx="42863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古法渊源</a:t>
            </a:r>
            <a:endParaRPr b="1" spc="36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4267200" y="2335797"/>
            <a:ext cx="46292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《九章算术》已用幂的概念解决实际问题，古今一脉相承</a:t>
            </a:r>
            <a:endParaRPr sz="135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>
            <a:off x="3733800" y="27393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5C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3871595" y="2853690"/>
            <a:ext cx="142875" cy="1905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4267200" y="2724388"/>
            <a:ext cx="3429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本质理解</a:t>
            </a:r>
            <a:endParaRPr b="1" spc="36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4267200" y="3048238"/>
            <a:ext cx="36005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底数不变，指数相加</a:t>
            </a:r>
            <a:r>
              <a:rPr lang="en-US" alt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源于乘方的累乘本质</a:t>
            </a:r>
            <a:endParaRPr lang="zh-CN" altLang="en-US" sz="135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9"/>
            </p:custDataLst>
          </p:nvPr>
        </p:nvSpPr>
        <p:spPr>
          <a:xfrm>
            <a:off x="3733800" y="34518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5C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3848100" y="3566160"/>
            <a:ext cx="190500" cy="19050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3"/>
            </p:custDataLst>
          </p:nvPr>
        </p:nvSpPr>
        <p:spPr>
          <a:xfrm>
            <a:off x="4267200" y="3436829"/>
            <a:ext cx="466114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典型应用</a:t>
            </a:r>
            <a:endParaRPr b="1" spc="36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4"/>
            </p:custDataLst>
          </p:nvPr>
        </p:nvSpPr>
        <p:spPr>
          <a:xfrm>
            <a:off x="4267200" y="3766395"/>
            <a:ext cx="5004054" cy="3248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超级计算机每秒运算</a:t>
            </a:r>
            <a:r>
              <a:rPr lang="en-US" alt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 spc="-13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10</a:t>
            </a:r>
            <a:r>
              <a:rPr b="1" spc="-13" baseline="30000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16</a:t>
            </a:r>
            <a:r>
              <a:rPr 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次，工作</a:t>
            </a:r>
            <a:r>
              <a:rPr lang="en-US" alt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 spc="-13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10</a:t>
            </a:r>
            <a:r>
              <a:rPr b="1" spc="-13" baseline="30000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r>
              <a:rPr 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秒完成</a:t>
            </a:r>
            <a:r>
              <a:rPr lang="en-US" alt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 spc="-13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10</a:t>
            </a:r>
            <a:r>
              <a:rPr b="1" spc="-13" baseline="30000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19</a:t>
            </a:r>
            <a:r>
              <a:rPr 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次运算</a:t>
            </a:r>
            <a:endParaRPr lang="zh-CN" altLang="en-US" sz="135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733800" y="5085080"/>
            <a:ext cx="7686040" cy="1191260"/>
            <a:chOff x="5880" y="8008"/>
            <a:chExt cx="12104" cy="1876"/>
          </a:xfrm>
        </p:grpSpPr>
        <p:sp>
          <p:nvSpPr>
            <p:cNvPr id="22" name="任意多边形 21"/>
            <p:cNvSpPr/>
            <p:nvPr>
              <p:custDataLst>
                <p:tags r:id="rId25"/>
              </p:custDataLst>
            </p:nvPr>
          </p:nvSpPr>
          <p:spPr>
            <a:xfrm>
              <a:off x="5880" y="8008"/>
              <a:ext cx="12105" cy="1877"/>
            </a:xfrm>
            <a:custGeom>
              <a:avLst/>
              <a:gdLst>
                <a:gd name="sw" fmla="*/ 1 w 12105"/>
                <a:gd name="sh" fmla="*/ 1 h 1876"/>
                <a:gd name="mins" fmla="min sw sh"/>
                <a:gd name="dsw" fmla="+- 0 sw mins"/>
                <a:gd name="dsh" fmla="+- 0 sh mins"/>
                <a:gd name="p0x0" fmla="*/ 0 w 12105"/>
                <a:gd name="p0y0" fmla="*/ 0 h 1876"/>
                <a:gd name="p0x1" fmla="*/ 12105 w 12105"/>
                <a:gd name="p0y1" fmla="*/ 0 h 1876"/>
                <a:gd name="p0x2" fmla="*/ 12105 w 12105"/>
                <a:gd name="p0y2" fmla="*/ 1876 h 1876"/>
                <a:gd name="p0x3" fmla="*/ 0 w 12105"/>
                <a:gd name="p0y3" fmla="*/ 1876 h 1876"/>
                <a:gd name="p0x4" fmla="*/ 0 w 12105"/>
                <a:gd name="p0y4" fmla="*/ 0 h 187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>
              <p:custDataLst>
                <p:tags r:id="rId26"/>
              </p:custDataLst>
            </p:nvPr>
          </p:nvSpPr>
          <p:spPr>
            <a:xfrm>
              <a:off x="5880" y="8008"/>
              <a:ext cx="12105" cy="15"/>
            </a:xfrm>
            <a:custGeom>
              <a:avLst/>
              <a:gdLst>
                <a:gd name="sw" fmla="*/ 1 w 12105"/>
                <a:gd name="sh" fmla="*/ 1 h 15"/>
                <a:gd name="mins" fmla="min sw sh"/>
                <a:gd name="dsw" fmla="+- 0 sw mins"/>
                <a:gd name="dsh" fmla="+- 0 sh mins"/>
                <a:gd name="p0x0" fmla="*/ 0 w 12105"/>
                <a:gd name="p0y0" fmla="*/ 0 h 15"/>
                <a:gd name="p0x1" fmla="*/ 12105 w 12105"/>
                <a:gd name="p0y1" fmla="*/ 0 h 15"/>
                <a:gd name="p0x2" fmla="*/ 12105 w 12105"/>
                <a:gd name="p0y2" fmla="*/ 15 h 15"/>
                <a:gd name="p0x3" fmla="*/ 0 w 12105"/>
                <a:gd name="p0y3" fmla="*/ 15 h 15"/>
                <a:gd name="p0x4" fmla="*/ 0 w 12105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0D2BC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5" name="文本框 24"/>
          <p:cNvSpPr txBox="1"/>
          <p:nvPr>
            <p:custDataLst>
              <p:tags r:id="rId27"/>
            </p:custDataLst>
          </p:nvPr>
        </p:nvSpPr>
        <p:spPr>
          <a:xfrm>
            <a:off x="3733800" y="5209280"/>
            <a:ext cx="7686675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例题</a:t>
            </a:r>
            <a:endParaRPr b="1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8"/>
            </p:custDataLst>
          </p:nvPr>
        </p:nvSpPr>
        <p:spPr>
          <a:xfrm>
            <a:off x="3733800" y="5575992"/>
            <a:ext cx="1483814" cy="3248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 spc="-13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(1)</a:t>
            </a:r>
            <a:r>
              <a:rPr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 x</a:t>
            </a:r>
            <a:r>
              <a:rPr baseline="300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r>
              <a:rPr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 · x</a:t>
            </a:r>
            <a:r>
              <a:rPr baseline="300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5</a:t>
            </a:r>
            <a:r>
              <a:rPr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 = </a:t>
            </a:r>
            <a:r>
              <a:rPr sz="135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x</a:t>
            </a:r>
            <a:r>
              <a:rPr b="1" baseline="30000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7</a:t>
            </a:r>
            <a:endParaRPr b="1" baseline="30000">
              <a:solidFill>
                <a:srgbClr val="6B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9"/>
            </p:custDataLst>
          </p:nvPr>
        </p:nvSpPr>
        <p:spPr>
          <a:xfrm>
            <a:off x="3733800" y="5959821"/>
            <a:ext cx="1433132" cy="3248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 spc="-13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(2)</a:t>
            </a:r>
            <a:r>
              <a:rPr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 a · a</a:t>
            </a:r>
            <a:r>
              <a:rPr baseline="300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6</a:t>
            </a:r>
            <a:r>
              <a:rPr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 = </a:t>
            </a:r>
            <a:r>
              <a:rPr sz="135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a</a:t>
            </a:r>
            <a:r>
              <a:rPr b="1" baseline="30000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7</a:t>
            </a:r>
            <a:endParaRPr b="1" baseline="30000">
              <a:solidFill>
                <a:srgbClr val="6B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E14"/>
                </a:solidFill>
                <a:latin typeface="汉仪正圆-75W" panose="00020600040101010101" charset="-122"/>
                <a:ea typeface="汉仪正圆-75W" panose="00020600040101010101" charset="-122"/>
              </a:rPr>
              <a:t>幂的乘方：指数叠层见规律</a:t>
            </a:r>
            <a:endParaRPr sz="3000" b="1">
              <a:solidFill>
                <a:srgbClr val="2C1E1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4b448961-8ca4-11f1-b71c-3618c74c752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6" r="1220"/>
          <a:stretch>
            <a:fillRect/>
          </a:stretch>
        </p:blipFill>
        <p:spPr>
          <a:xfrm>
            <a:off x="571500" y="1104911"/>
            <a:ext cx="4312284" cy="53720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791" h="8460">
                <a:moveTo>
                  <a:pt x="120" y="0"/>
                </a:moveTo>
                <a:lnTo>
                  <a:pt x="6671" y="0"/>
                </a:lnTo>
                <a:cubicBezTo>
                  <a:pt x="6737" y="0"/>
                  <a:pt x="6791" y="53"/>
                  <a:pt x="6791" y="119"/>
                </a:cubicBezTo>
                <a:lnTo>
                  <a:pt x="6791" y="8341"/>
                </a:lnTo>
                <a:cubicBezTo>
                  <a:pt x="6791" y="8407"/>
                  <a:pt x="6737" y="8460"/>
                  <a:pt x="667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5155565" y="1109345"/>
            <a:ext cx="6459855" cy="5362575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350510" y="1304925"/>
            <a:ext cx="6069965" cy="506095"/>
          </a:xfrm>
          <a:custGeom>
            <a:avLst/>
            <a:gdLst>
              <a:gd name="sw" fmla="*/ 1 w 9558"/>
              <a:gd name="sh" fmla="*/ 1 h 797"/>
              <a:gd name="mins" fmla="min sw sh"/>
              <a:gd name="dsw" fmla="+- 0 sw mins"/>
              <a:gd name="dsh" fmla="+- 0 sh mins"/>
              <a:gd name="p0x0" fmla="*/ 120 w 9558"/>
              <a:gd name="p0y0" fmla="*/ 0 h 797"/>
              <a:gd name="p0x1" fmla="*/ 9438 w 9558"/>
              <a:gd name="p0y1" fmla="*/ 0 h 797"/>
              <a:gd name="p0x2" fmla="*/ 9504 w 9558"/>
              <a:gd name="p0y2" fmla="*/ 0 h 797"/>
              <a:gd name="p0x3" fmla="*/ 9558 w 9558"/>
              <a:gd name="p0y3" fmla="*/ 53 h 797"/>
              <a:gd name="p0x4" fmla="*/ 9558 w 9558"/>
              <a:gd name="p0y4" fmla="*/ 120 h 797"/>
              <a:gd name="p0x5" fmla="*/ 9558 w 9558"/>
              <a:gd name="p0y5" fmla="*/ 677 h 797"/>
              <a:gd name="p0x6" fmla="*/ 9558 w 9558"/>
              <a:gd name="p0y6" fmla="*/ 743 h 797"/>
              <a:gd name="p0x7" fmla="*/ 9504 w 9558"/>
              <a:gd name="p0y7" fmla="*/ 797 h 797"/>
              <a:gd name="p0x8" fmla="*/ 9438 w 9558"/>
              <a:gd name="p0y8" fmla="*/ 797 h 797"/>
              <a:gd name="p0x9" fmla="*/ 120 w 9558"/>
              <a:gd name="p0y9" fmla="*/ 797 h 797"/>
              <a:gd name="p0x10" fmla="*/ 53 w 9558"/>
              <a:gd name="p0y10" fmla="*/ 797 h 797"/>
              <a:gd name="p0x11" fmla="*/ 0 w 9558"/>
              <a:gd name="p0y11" fmla="*/ 743 h 797"/>
              <a:gd name="p0x12" fmla="*/ 0 w 9558"/>
              <a:gd name="p0y12" fmla="*/ 677 h 797"/>
              <a:gd name="p0x13" fmla="*/ 0 w 9558"/>
              <a:gd name="p0y13" fmla="*/ 120 h 797"/>
              <a:gd name="p0x14" fmla="*/ 0 w 9558"/>
              <a:gd name="p0y14" fmla="*/ 53 h 797"/>
              <a:gd name="p0x15" fmla="*/ 53 w 9558"/>
              <a:gd name="p0y15" fmla="*/ 0 h 797"/>
              <a:gd name="p0x16" fmla="*/ 120 w 9558"/>
              <a:gd name="p0y16" fmla="*/ 0 h 7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B89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5503516" y="1405732"/>
            <a:ext cx="5764559" cy="30080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幂的乘方法则：（a</a:t>
            </a:r>
            <a:r>
              <a:rPr sz="2000" b="1" baseline="30000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m</a:t>
            </a:r>
            <a:r>
              <a:rPr sz="1500"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）</a:t>
            </a:r>
            <a:r>
              <a:rPr sz="2000" b="1" baseline="30000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n</a:t>
            </a:r>
            <a:r>
              <a:rPr sz="1500"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 = a</a:t>
            </a:r>
            <a:r>
              <a:rPr sz="2000" b="1" baseline="30000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mn</a:t>
            </a:r>
            <a:r>
              <a:rPr lang="zh-CN" sz="1500"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</a:t>
            </a:r>
            <a:r>
              <a:rPr lang="en-US" altLang="zh-CN" sz="1500"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m</a:t>
            </a:r>
            <a:r>
              <a:rPr lang="zh-CN" altLang="en-US" sz="1500"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、</a:t>
            </a:r>
            <a:r>
              <a:rPr lang="en-US" altLang="zh-CN" sz="1500"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n </a:t>
            </a:r>
            <a:r>
              <a:rPr lang="zh-CN" altLang="en-US" sz="1500"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都是正整数）</a:t>
            </a:r>
            <a:endParaRPr lang="zh-CN" altLang="en-US" sz="1500" b="1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5351116" y="1910372"/>
            <a:ext cx="606935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推导思路</a:t>
            </a:r>
            <a:endParaRPr b="1" spc="36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5351116" y="2278037"/>
            <a:ext cx="6069359" cy="3248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根据乘方的意义，（</a:t>
            </a:r>
            <a:r>
              <a:rPr lang="en-US" alt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</a:t>
            </a:r>
            <a:r>
              <a:rPr baseline="300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m</a:t>
            </a:r>
            <a:r>
              <a:rPr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）</a:t>
            </a:r>
            <a:r>
              <a:rPr baseline="300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n</a:t>
            </a:r>
            <a:r>
              <a:rPr 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是</a:t>
            </a:r>
            <a:r>
              <a:rPr lang="en-US" alt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n </a:t>
            </a:r>
            <a:r>
              <a:rPr lang="zh-CN" altLang="en-US" sz="135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r>
              <a:rPr lang="en-US" altLang="zh-CN" sz="135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a</a:t>
            </a:r>
            <a:r>
              <a:rPr b="1" baseline="30000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m</a:t>
            </a:r>
            <a:r>
              <a:rPr lang="en-US" sz="135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相乘</a:t>
            </a:r>
            <a:r>
              <a:rPr lang="zh-CN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，即</a:t>
            </a:r>
            <a:r>
              <a:rPr lang="en-US" alt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n </a:t>
            </a:r>
            <a:r>
              <a:rPr lang="zh-CN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r>
              <a:rPr lang="en-US" alt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m </a:t>
            </a:r>
            <a:r>
              <a:rPr lang="zh-CN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相加</a:t>
            </a:r>
            <a:endParaRPr lang="zh-CN" altLang="en-US" sz="135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5351116" y="2694251"/>
            <a:ext cx="606935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例如</a:t>
            </a:r>
            <a:endParaRPr b="1" spc="36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5351116" y="3061916"/>
            <a:ext cx="3401168" cy="3248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</a:t>
            </a:r>
            <a:r>
              <a:rPr lang="en-US" alt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baseline="300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r>
              <a:rPr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）</a:t>
            </a:r>
            <a:r>
              <a:rPr baseline="300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r>
              <a:rPr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 = 3</a:t>
            </a:r>
            <a:r>
              <a:rPr baseline="300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r>
              <a:rPr 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3</a:t>
            </a:r>
            <a:r>
              <a:rPr baseline="300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r>
              <a:rPr 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3</a:t>
            </a:r>
            <a:r>
              <a:rPr baseline="300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r>
              <a:rPr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 = 3</a:t>
            </a:r>
            <a:r>
              <a:rPr baseline="300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2+2+2</a:t>
            </a:r>
            <a:r>
              <a:rPr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 = </a:t>
            </a:r>
            <a:r>
              <a:rPr sz="135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r>
              <a:rPr b="1" baseline="30000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6</a:t>
            </a:r>
            <a:endParaRPr b="1" baseline="30000">
              <a:solidFill>
                <a:srgbClr val="6B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5350510" y="3493135"/>
            <a:ext cx="6069965" cy="466725"/>
          </a:xfrm>
          <a:custGeom>
            <a:avLst/>
            <a:gdLst>
              <a:gd name="sw" fmla="*/ 1 w 9558"/>
              <a:gd name="sh" fmla="*/ 1 h 735"/>
              <a:gd name="mins" fmla="min sw sh"/>
              <a:gd name="dsw" fmla="+- 0 sw mins"/>
              <a:gd name="dsh" fmla="+- 0 sh mins"/>
              <a:gd name="p0x0" fmla="*/ 120 w 9558"/>
              <a:gd name="p0y0" fmla="*/ 0 h 735"/>
              <a:gd name="p0x1" fmla="*/ 9438 w 9558"/>
              <a:gd name="p0y1" fmla="*/ 0 h 735"/>
              <a:gd name="p0x2" fmla="*/ 9504 w 9558"/>
              <a:gd name="p0y2" fmla="*/ 0 h 735"/>
              <a:gd name="p0x3" fmla="*/ 9558 w 9558"/>
              <a:gd name="p0y3" fmla="*/ 53 h 735"/>
              <a:gd name="p0x4" fmla="*/ 9558 w 9558"/>
              <a:gd name="p0y4" fmla="*/ 120 h 735"/>
              <a:gd name="p0x5" fmla="*/ 9558 w 9558"/>
              <a:gd name="p0y5" fmla="*/ 615 h 735"/>
              <a:gd name="p0x6" fmla="*/ 9558 w 9558"/>
              <a:gd name="p0y6" fmla="*/ 681 h 735"/>
              <a:gd name="p0x7" fmla="*/ 9504 w 9558"/>
              <a:gd name="p0y7" fmla="*/ 735 h 735"/>
              <a:gd name="p0x8" fmla="*/ 9438 w 9558"/>
              <a:gd name="p0y8" fmla="*/ 735 h 735"/>
              <a:gd name="p0x9" fmla="*/ 120 w 9558"/>
              <a:gd name="p0y9" fmla="*/ 735 h 735"/>
              <a:gd name="p0x10" fmla="*/ 53 w 9558"/>
              <a:gd name="p0y10" fmla="*/ 735 h 735"/>
              <a:gd name="p0x11" fmla="*/ 0 w 9558"/>
              <a:gd name="p0y11" fmla="*/ 681 h 735"/>
              <a:gd name="p0x12" fmla="*/ 0 w 9558"/>
              <a:gd name="p0y12" fmla="*/ 615 h 735"/>
              <a:gd name="p0x13" fmla="*/ 0 w 9558"/>
              <a:gd name="p0y13" fmla="*/ 120 h 735"/>
              <a:gd name="p0x14" fmla="*/ 0 w 9558"/>
              <a:gd name="p0y14" fmla="*/ 53 h 735"/>
              <a:gd name="p0x15" fmla="*/ 53 w 9558"/>
              <a:gd name="p0y15" fmla="*/ 0 h 735"/>
              <a:gd name="p0x16" fmla="*/ 120 w 9558"/>
              <a:gd name="p0y16" fmla="*/ 0 h 7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5C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6957051" y="3593383"/>
            <a:ext cx="2857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 b="1">
                <a:solidFill>
                  <a:srgbClr val="3B1F14"/>
                </a:solidFill>
                <a:latin typeface="汉仪正圆-45W" panose="00020600040101010101" charset="-122"/>
                <a:ea typeface="汉仪正圆-45W" panose="00020600040101010101" charset="-122"/>
              </a:rPr>
              <a:t>幂的乘方，底数不变，指数相乘</a:t>
            </a:r>
            <a:endParaRPr sz="1500" b="1">
              <a:solidFill>
                <a:srgbClr val="3B1F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5351116" y="4059155"/>
            <a:ext cx="606935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例题</a:t>
            </a:r>
            <a:endParaRPr b="1" spc="36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5350510" y="454469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5484466" y="4426820"/>
            <a:ext cx="1517675" cy="3248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</a:t>
            </a:r>
            <a:r>
              <a:rPr lang="en-US" alt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</a:t>
            </a:r>
            <a:r>
              <a:rPr baseline="300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r>
              <a:rPr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）</a:t>
            </a:r>
            <a:r>
              <a:rPr baseline="300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5</a:t>
            </a:r>
            <a:r>
              <a:rPr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 = 10</a:t>
            </a:r>
            <a:r>
              <a:rPr baseline="300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15</a:t>
            </a:r>
            <a:endParaRPr baseline="3000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5350510" y="489013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5484466" y="4772549"/>
            <a:ext cx="1291761" cy="3248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</a:t>
            </a:r>
            <a:r>
              <a:rPr lang="en-US" alt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</a:t>
            </a:r>
            <a:r>
              <a:rPr baseline="300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4</a:t>
            </a:r>
            <a:r>
              <a:rPr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）</a:t>
            </a:r>
            <a:r>
              <a:rPr baseline="300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4</a:t>
            </a:r>
            <a:r>
              <a:rPr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 = a</a:t>
            </a:r>
            <a:r>
              <a:rPr baseline="300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16</a:t>
            </a:r>
            <a:endParaRPr baseline="3000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5351116" y="5188763"/>
            <a:ext cx="606935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注意</a:t>
            </a:r>
            <a:endParaRPr b="1" spc="36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5351116" y="5556428"/>
            <a:ext cx="6069359" cy="3248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-</a:t>
            </a:r>
            <a:r>
              <a:rPr lang="zh-CN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</a:t>
            </a:r>
            <a:r>
              <a:rPr lang="en-US" alt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x</a:t>
            </a:r>
            <a:r>
              <a:rPr baseline="300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4</a:t>
            </a:r>
            <a:r>
              <a:rPr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）</a:t>
            </a:r>
            <a:r>
              <a:rPr baseline="300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r>
              <a:rPr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 = -x</a:t>
            </a:r>
            <a:r>
              <a:rPr baseline="300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12</a:t>
            </a:r>
            <a:r>
              <a:rPr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，</a:t>
            </a:r>
            <a:r>
              <a:rPr sz="135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负号在括号外</a:t>
            </a:r>
            <a:r>
              <a:rPr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，乘方后再取负</a:t>
            </a:r>
            <a:endParaRPr sz="135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E14"/>
                </a:solidFill>
                <a:latin typeface="汉仪正圆-75W" panose="00020600040101010101" charset="-122"/>
                <a:ea typeface="汉仪正圆-75W" panose="00020600040101010101" charset="-122"/>
              </a:rPr>
              <a:t>积的乘方：各因子分别乘方</a:t>
            </a:r>
            <a:endParaRPr sz="3000" b="1">
              <a:solidFill>
                <a:srgbClr val="2C1E1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939165"/>
          </a:xfrm>
          <a:custGeom>
            <a:avLst/>
            <a:gdLst>
              <a:gd name="sw" fmla="*/ 1 w 17400"/>
              <a:gd name="sh" fmla="*/ 1 h 1479"/>
              <a:gd name="mins" fmla="min sw sh"/>
              <a:gd name="dsw" fmla="+- 0 sw mins"/>
              <a:gd name="dsh" fmla="+- 0 sh mins"/>
              <a:gd name="p0x0" fmla="*/ 120 w 17400"/>
              <a:gd name="p0y0" fmla="*/ 0 h 1479"/>
              <a:gd name="p0x1" fmla="*/ 17280 w 17400"/>
              <a:gd name="p0y1" fmla="*/ 0 h 1479"/>
              <a:gd name="p0x2" fmla="*/ 17346 w 17400"/>
              <a:gd name="p0y2" fmla="*/ 0 h 1479"/>
              <a:gd name="p0x3" fmla="*/ 17400 w 17400"/>
              <a:gd name="p0y3" fmla="*/ 53 h 1479"/>
              <a:gd name="p0x4" fmla="*/ 17400 w 17400"/>
              <a:gd name="p0y4" fmla="*/ 120 h 1479"/>
              <a:gd name="p0x5" fmla="*/ 17400 w 17400"/>
              <a:gd name="p0y5" fmla="*/ 1359 h 1479"/>
              <a:gd name="p0x6" fmla="*/ 17400 w 17400"/>
              <a:gd name="p0y6" fmla="*/ 1425 h 1479"/>
              <a:gd name="p0x7" fmla="*/ 17346 w 17400"/>
              <a:gd name="p0y7" fmla="*/ 1479 h 1479"/>
              <a:gd name="p0x8" fmla="*/ 17280 w 17400"/>
              <a:gd name="p0y8" fmla="*/ 1479 h 1479"/>
              <a:gd name="p0x9" fmla="*/ 120 w 17400"/>
              <a:gd name="p0y9" fmla="*/ 1479 h 1479"/>
              <a:gd name="p0x10" fmla="*/ 53 w 17400"/>
              <a:gd name="p0y10" fmla="*/ 1479 h 1479"/>
              <a:gd name="p0x11" fmla="*/ 0 w 17400"/>
              <a:gd name="p0y11" fmla="*/ 1425 h 1479"/>
              <a:gd name="p0x12" fmla="*/ 0 w 17400"/>
              <a:gd name="p0y12" fmla="*/ 1359 h 1479"/>
              <a:gd name="p0x13" fmla="*/ 0 w 17400"/>
              <a:gd name="p0y13" fmla="*/ 120 h 1479"/>
              <a:gd name="p0x14" fmla="*/ 0 w 17400"/>
              <a:gd name="p0y14" fmla="*/ 53 h 1479"/>
              <a:gd name="p0x15" fmla="*/ 53 w 17400"/>
              <a:gd name="p0y15" fmla="*/ 0 h 1479"/>
              <a:gd name="p0x16" fmla="*/ 120 w 17400"/>
              <a:gd name="p0y16" fmla="*/ 0 h 147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B89A"/>
          </a:solidFill>
          <a:ln>
            <a:noFill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56074"/>
            <a:ext cx="3400054" cy="43148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(</a:t>
            </a:r>
            <a:r>
              <a:rPr b="1">
                <a:solidFill>
                  <a:srgbClr val="F5DEB3"/>
                </a:solidFill>
                <a:latin typeface="汉仪正圆-45W" panose="00020600040101010101" charset="-122"/>
                <a:ea typeface="汉仪正圆-45W" panose="00020600040101010101" charset="-122"/>
              </a:rPr>
              <a:t>ab</a:t>
            </a:r>
            <a:r>
              <a:rPr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)</a:t>
            </a:r>
            <a:r>
              <a:rPr sz="3360" b="1" baseline="30000">
                <a:solidFill>
                  <a:srgbClr val="F5DEB3"/>
                </a:solidFill>
                <a:latin typeface="汉仪正圆-45W" panose="00020600040101010101" charset="-122"/>
                <a:ea typeface="汉仪正圆-45W" panose="00020600040101010101" charset="-122"/>
              </a:rPr>
              <a:t>n</a:t>
            </a:r>
            <a:r>
              <a:rPr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 = </a:t>
            </a:r>
            <a:r>
              <a:rPr b="1">
                <a:solidFill>
                  <a:srgbClr val="F5DEB3"/>
                </a:solidFill>
                <a:latin typeface="汉仪正圆-45W" panose="00020600040101010101" charset="-122"/>
                <a:ea typeface="汉仪正圆-45W" panose="00020600040101010101" charset="-122"/>
              </a:rPr>
              <a:t>a</a:t>
            </a:r>
            <a:r>
              <a:rPr sz="3360" b="1" baseline="30000">
                <a:solidFill>
                  <a:srgbClr val="F5DEB3"/>
                </a:solidFill>
                <a:latin typeface="汉仪正圆-45W" panose="00020600040101010101" charset="-122"/>
                <a:ea typeface="汉仪正圆-45W" panose="00020600040101010101" charset="-122"/>
              </a:rPr>
              <a:t>n</a:t>
            </a:r>
            <a:r>
              <a:rPr sz="585"/>
              <a:t> </a:t>
            </a:r>
            <a:r>
              <a:rPr b="1">
                <a:solidFill>
                  <a:srgbClr val="F5DEB3"/>
                </a:solidFill>
                <a:latin typeface="汉仪正圆-45W" panose="00020600040101010101" charset="-122"/>
                <a:ea typeface="汉仪正圆-45W" panose="00020600040101010101" charset="-122"/>
              </a:rPr>
              <a:t>b</a:t>
            </a:r>
            <a:r>
              <a:rPr sz="3360" b="1" baseline="30000">
                <a:solidFill>
                  <a:srgbClr val="F5DEB3"/>
                </a:solidFill>
                <a:latin typeface="汉仪正圆-45W" panose="00020600040101010101" charset="-122"/>
                <a:ea typeface="汉仪正圆-45W" panose="00020600040101010101" charset="-122"/>
              </a:rPr>
              <a:t>n</a:t>
            </a:r>
            <a:r>
              <a:rPr lang="zh-CN"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</a:t>
            </a:r>
            <a:r>
              <a:rPr lang="en-US" altLang="zh-CN"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n </a:t>
            </a:r>
            <a:r>
              <a:rPr lang="zh-CN" altLang="en-US"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是正整数）</a:t>
            </a:r>
            <a:endParaRPr lang="zh-CN" altLang="en-US" b="1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575945" y="2277745"/>
            <a:ext cx="4318635" cy="955675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771525" y="2381640"/>
            <a:ext cx="392809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例①</a:t>
            </a:r>
            <a:r>
              <a:rPr lang="en-US" altLang="zh-CN" b="1" spc="36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b="1" spc="36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数字型</a:t>
            </a:r>
            <a:endParaRPr lang="zh-CN" altLang="en-US" b="1" spc="36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771525" y="2694305"/>
            <a:ext cx="304800" cy="28575"/>
          </a:xfrm>
          <a:custGeom>
            <a:avLst/>
            <a:gdLst>
              <a:gd name="sw" fmla="*/ 1 w 480"/>
              <a:gd name="sh" fmla="*/ 1 h 45"/>
              <a:gd name="mins" fmla="min sw sh"/>
              <a:gd name="dsw" fmla="+- 0 sw mins"/>
              <a:gd name="dsh" fmla="+- 0 sh mins"/>
              <a:gd name="p0x0" fmla="*/ 22 w 480"/>
              <a:gd name="p0y0" fmla="*/ 0 h 45"/>
              <a:gd name="p0x1" fmla="*/ 457 w 480"/>
              <a:gd name="p0y1" fmla="*/ 0 h 45"/>
              <a:gd name="p0x2" fmla="*/ 469 w 480"/>
              <a:gd name="p0y2" fmla="*/ 0 h 45"/>
              <a:gd name="p0x3" fmla="*/ 480 w 480"/>
              <a:gd name="p0y3" fmla="*/ 10 h 45"/>
              <a:gd name="p0x4" fmla="*/ 480 w 480"/>
              <a:gd name="p0y4" fmla="*/ 22 h 45"/>
              <a:gd name="p0x5" fmla="*/ 480 w 480"/>
              <a:gd name="p0y5" fmla="*/ 34 h 45"/>
              <a:gd name="p0x6" fmla="*/ 469 w 480"/>
              <a:gd name="p0y6" fmla="*/ 45 h 45"/>
              <a:gd name="p0x7" fmla="*/ 457 w 480"/>
              <a:gd name="p0y7" fmla="*/ 45 h 45"/>
              <a:gd name="p0x8" fmla="*/ 22 w 480"/>
              <a:gd name="p0y8" fmla="*/ 45 h 45"/>
              <a:gd name="p0x9" fmla="*/ 10 w 480"/>
              <a:gd name="p0y9" fmla="*/ 45 h 45"/>
              <a:gd name="p0x10" fmla="*/ 0 w 480"/>
              <a:gd name="p0y10" fmla="*/ 34 h 45"/>
              <a:gd name="p0x11" fmla="*/ 0 w 480"/>
              <a:gd name="p0y11" fmla="*/ 22 h 45"/>
              <a:gd name="p0x12" fmla="*/ 0 w 480"/>
              <a:gd name="p0y12" fmla="*/ 10 h 45"/>
              <a:gd name="p0x13" fmla="*/ 10 w 480"/>
              <a:gd name="p0y13" fmla="*/ 0 h 45"/>
              <a:gd name="p0x14" fmla="*/ 22 w 48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6B3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771525" y="2786983"/>
            <a:ext cx="1209084" cy="3619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(</a:t>
            </a:r>
            <a:r>
              <a:rPr sz="150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2a</a:t>
            </a:r>
            <a:r>
              <a:rPr sz="15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)</a:t>
            </a:r>
            <a:r>
              <a:rPr sz="2000" baseline="300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r>
              <a:rPr sz="15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 = </a:t>
            </a:r>
            <a:r>
              <a:rPr sz="150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8a³</a:t>
            </a:r>
            <a:endParaRPr sz="1500" b="1">
              <a:solidFill>
                <a:srgbClr val="6B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575945" y="3357245"/>
            <a:ext cx="4318635" cy="955675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771525" y="3461242"/>
            <a:ext cx="392809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例②</a:t>
            </a:r>
            <a:r>
              <a:rPr lang="en-US" altLang="zh-CN" b="1" spc="36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b="1" spc="36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混合运算型</a:t>
            </a:r>
            <a:endParaRPr lang="zh-CN" altLang="en-US" b="1" spc="36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771525" y="3774440"/>
            <a:ext cx="304800" cy="28575"/>
          </a:xfrm>
          <a:custGeom>
            <a:avLst/>
            <a:gdLst>
              <a:gd name="sw" fmla="*/ 1 w 480"/>
              <a:gd name="sh" fmla="*/ 1 h 45"/>
              <a:gd name="mins" fmla="min sw sh"/>
              <a:gd name="dsw" fmla="+- 0 sw mins"/>
              <a:gd name="dsh" fmla="+- 0 sh mins"/>
              <a:gd name="p0x0" fmla="*/ 22 w 480"/>
              <a:gd name="p0y0" fmla="*/ 0 h 45"/>
              <a:gd name="p0x1" fmla="*/ 457 w 480"/>
              <a:gd name="p0y1" fmla="*/ 0 h 45"/>
              <a:gd name="p0x2" fmla="*/ 469 w 480"/>
              <a:gd name="p0y2" fmla="*/ 0 h 45"/>
              <a:gd name="p0x3" fmla="*/ 480 w 480"/>
              <a:gd name="p0y3" fmla="*/ 10 h 45"/>
              <a:gd name="p0x4" fmla="*/ 480 w 480"/>
              <a:gd name="p0y4" fmla="*/ 22 h 45"/>
              <a:gd name="p0x5" fmla="*/ 480 w 480"/>
              <a:gd name="p0y5" fmla="*/ 34 h 45"/>
              <a:gd name="p0x6" fmla="*/ 469 w 480"/>
              <a:gd name="p0y6" fmla="*/ 45 h 45"/>
              <a:gd name="p0x7" fmla="*/ 457 w 480"/>
              <a:gd name="p0y7" fmla="*/ 45 h 45"/>
              <a:gd name="p0x8" fmla="*/ 22 w 480"/>
              <a:gd name="p0y8" fmla="*/ 45 h 45"/>
              <a:gd name="p0x9" fmla="*/ 10 w 480"/>
              <a:gd name="p0y9" fmla="*/ 45 h 45"/>
              <a:gd name="p0x10" fmla="*/ 0 w 480"/>
              <a:gd name="p0y10" fmla="*/ 34 h 45"/>
              <a:gd name="p0x11" fmla="*/ 0 w 480"/>
              <a:gd name="p0y11" fmla="*/ 22 h 45"/>
              <a:gd name="p0x12" fmla="*/ 0 w 480"/>
              <a:gd name="p0y12" fmla="*/ 10 h 45"/>
              <a:gd name="p0x13" fmla="*/ 10 w 480"/>
              <a:gd name="p0y13" fmla="*/ 0 h 45"/>
              <a:gd name="p0x14" fmla="*/ 22 w 48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6B3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771525" y="3866585"/>
            <a:ext cx="4029970" cy="3619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(</a:t>
            </a:r>
            <a:r>
              <a:rPr sz="150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xy²</a:t>
            </a:r>
            <a:r>
              <a:rPr sz="15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)</a:t>
            </a:r>
            <a:r>
              <a:rPr sz="2000" baseline="300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r>
              <a:rPr sz="15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 = </a:t>
            </a:r>
            <a:r>
              <a:rPr sz="150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x²y⁴</a:t>
            </a:r>
            <a:r>
              <a:rPr lang="en-US" sz="15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——</a:t>
            </a:r>
            <a:r>
              <a:rPr lang="zh-CN" altLang="en-US" sz="15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先积的乘方，再幂的乘方</a:t>
            </a:r>
            <a:endParaRPr lang="zh-CN" altLang="en-US" sz="150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4" name="矩形 13"/>
          <p:cNvSpPr/>
          <p:nvPr>
            <p:custDataLst>
              <p:tags r:id="rId12"/>
            </p:custDataLst>
          </p:nvPr>
        </p:nvSpPr>
        <p:spPr>
          <a:xfrm>
            <a:off x="575945" y="4436745"/>
            <a:ext cx="4318635" cy="955675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771525" y="4540844"/>
            <a:ext cx="392809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例③</a:t>
            </a:r>
            <a:r>
              <a:rPr lang="en-US" altLang="zh-CN" b="1" spc="36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b="1" spc="36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指数型</a:t>
            </a:r>
            <a:endParaRPr lang="zh-CN" altLang="en-US" b="1" spc="36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771525" y="4871085"/>
            <a:ext cx="304800" cy="28575"/>
          </a:xfrm>
          <a:custGeom>
            <a:avLst/>
            <a:gdLst>
              <a:gd name="sw" fmla="*/ 1 w 480"/>
              <a:gd name="sh" fmla="*/ 1 h 45"/>
              <a:gd name="mins" fmla="min sw sh"/>
              <a:gd name="dsw" fmla="+- 0 sw mins"/>
              <a:gd name="dsh" fmla="+- 0 sh mins"/>
              <a:gd name="p0x0" fmla="*/ 22 w 480"/>
              <a:gd name="p0y0" fmla="*/ 0 h 45"/>
              <a:gd name="p0x1" fmla="*/ 457 w 480"/>
              <a:gd name="p0y1" fmla="*/ 0 h 45"/>
              <a:gd name="p0x2" fmla="*/ 469 w 480"/>
              <a:gd name="p0y2" fmla="*/ 0 h 45"/>
              <a:gd name="p0x3" fmla="*/ 480 w 480"/>
              <a:gd name="p0y3" fmla="*/ 10 h 45"/>
              <a:gd name="p0x4" fmla="*/ 480 w 480"/>
              <a:gd name="p0y4" fmla="*/ 22 h 45"/>
              <a:gd name="p0x5" fmla="*/ 480 w 480"/>
              <a:gd name="p0y5" fmla="*/ 34 h 45"/>
              <a:gd name="p0x6" fmla="*/ 469 w 480"/>
              <a:gd name="p0y6" fmla="*/ 45 h 45"/>
              <a:gd name="p0x7" fmla="*/ 457 w 480"/>
              <a:gd name="p0y7" fmla="*/ 45 h 45"/>
              <a:gd name="p0x8" fmla="*/ 22 w 480"/>
              <a:gd name="p0y8" fmla="*/ 45 h 45"/>
              <a:gd name="p0x9" fmla="*/ 10 w 480"/>
              <a:gd name="p0y9" fmla="*/ 45 h 45"/>
              <a:gd name="p0x10" fmla="*/ 0 w 480"/>
              <a:gd name="p0y10" fmla="*/ 34 h 45"/>
              <a:gd name="p0x11" fmla="*/ 0 w 480"/>
              <a:gd name="p0y11" fmla="*/ 22 h 45"/>
              <a:gd name="p0x12" fmla="*/ 0 w 480"/>
              <a:gd name="p0y12" fmla="*/ 10 h 45"/>
              <a:gd name="p0x13" fmla="*/ 10 w 480"/>
              <a:gd name="p0y13" fmla="*/ 0 h 45"/>
              <a:gd name="p0x14" fmla="*/ 22 w 48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6B3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771525" y="4961934"/>
            <a:ext cx="121644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10⁶⁴</a:t>
            </a:r>
            <a:r>
              <a:rPr sz="15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 = </a:t>
            </a:r>
            <a:r>
              <a:rPr sz="150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10²⁴</a:t>
            </a:r>
            <a:endParaRPr sz="1500" b="1">
              <a:solidFill>
                <a:srgbClr val="6B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矩形 17"/>
          <p:cNvSpPr/>
          <p:nvPr>
            <p:custDataLst>
              <p:tags r:id="rId16"/>
            </p:custDataLst>
          </p:nvPr>
        </p:nvSpPr>
        <p:spPr>
          <a:xfrm>
            <a:off x="575945" y="5516245"/>
            <a:ext cx="4318635" cy="955675"/>
          </a:xfrm>
          <a:prstGeom prst="rect">
            <a:avLst/>
          </a:prstGeom>
          <a:solidFill>
            <a:srgbClr val="F2D4CC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771525" y="5620436"/>
            <a:ext cx="392809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4A1712"/>
                </a:solidFill>
                <a:latin typeface="汉仪正圆-45W" panose="00020600040101010101" charset="-122"/>
                <a:ea typeface="汉仪正圆-45W" panose="00020600040101010101" charset="-122"/>
              </a:rPr>
              <a:t>易错警示</a:t>
            </a:r>
            <a:endParaRPr b="1" spc="36">
              <a:solidFill>
                <a:srgbClr val="4A17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771525" y="5933440"/>
            <a:ext cx="304800" cy="28575"/>
          </a:xfrm>
          <a:custGeom>
            <a:avLst/>
            <a:gdLst>
              <a:gd name="sw" fmla="*/ 1 w 480"/>
              <a:gd name="sh" fmla="*/ 1 h 45"/>
              <a:gd name="mins" fmla="min sw sh"/>
              <a:gd name="dsw" fmla="+- 0 sw mins"/>
              <a:gd name="dsh" fmla="+- 0 sh mins"/>
              <a:gd name="p0x0" fmla="*/ 22 w 480"/>
              <a:gd name="p0y0" fmla="*/ 0 h 45"/>
              <a:gd name="p0x1" fmla="*/ 457 w 480"/>
              <a:gd name="p0y1" fmla="*/ 0 h 45"/>
              <a:gd name="p0x2" fmla="*/ 469 w 480"/>
              <a:gd name="p0y2" fmla="*/ 0 h 45"/>
              <a:gd name="p0x3" fmla="*/ 480 w 480"/>
              <a:gd name="p0y3" fmla="*/ 10 h 45"/>
              <a:gd name="p0x4" fmla="*/ 480 w 480"/>
              <a:gd name="p0y4" fmla="*/ 22 h 45"/>
              <a:gd name="p0x5" fmla="*/ 480 w 480"/>
              <a:gd name="p0y5" fmla="*/ 34 h 45"/>
              <a:gd name="p0x6" fmla="*/ 469 w 480"/>
              <a:gd name="p0y6" fmla="*/ 45 h 45"/>
              <a:gd name="p0x7" fmla="*/ 457 w 480"/>
              <a:gd name="p0y7" fmla="*/ 45 h 45"/>
              <a:gd name="p0x8" fmla="*/ 22 w 480"/>
              <a:gd name="p0y8" fmla="*/ 45 h 45"/>
              <a:gd name="p0x9" fmla="*/ 10 w 480"/>
              <a:gd name="p0y9" fmla="*/ 45 h 45"/>
              <a:gd name="p0x10" fmla="*/ 0 w 480"/>
              <a:gd name="p0y10" fmla="*/ 34 h 45"/>
              <a:gd name="p0x11" fmla="*/ 0 w 480"/>
              <a:gd name="p0y11" fmla="*/ 22 h 45"/>
              <a:gd name="p0x12" fmla="*/ 0 w 480"/>
              <a:gd name="p0y12" fmla="*/ 10 h 45"/>
              <a:gd name="p0x13" fmla="*/ 10 w 480"/>
              <a:gd name="p0y13" fmla="*/ 0 h 45"/>
              <a:gd name="p0x14" fmla="*/ 22 w 48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B5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771525" y="6025779"/>
            <a:ext cx="3928091" cy="3619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1712"/>
                </a:solidFill>
                <a:latin typeface="汉仪正圆-45W" panose="00020600040101010101" charset="-122"/>
                <a:ea typeface="汉仪正圆-45W" panose="00020600040101010101" charset="-122"/>
              </a:rPr>
              <a:t>(</a:t>
            </a:r>
            <a:r>
              <a:rPr sz="1500" b="1">
                <a:solidFill>
                  <a:srgbClr val="4A1712"/>
                </a:solidFill>
                <a:latin typeface="汉仪正圆-45W" panose="00020600040101010101" charset="-122"/>
                <a:ea typeface="汉仪正圆-45W" panose="00020600040101010101" charset="-122"/>
              </a:rPr>
              <a:t>-2a</a:t>
            </a:r>
            <a:r>
              <a:rPr sz="1500">
                <a:solidFill>
                  <a:srgbClr val="4A1712"/>
                </a:solidFill>
                <a:latin typeface="汉仪正圆-45W" panose="00020600040101010101" charset="-122"/>
                <a:ea typeface="汉仪正圆-45W" panose="00020600040101010101" charset="-122"/>
              </a:rPr>
              <a:t>)</a:t>
            </a:r>
            <a:r>
              <a:rPr sz="2000" baseline="30000">
                <a:solidFill>
                  <a:srgbClr val="4A1712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r>
              <a:rPr sz="1500">
                <a:solidFill>
                  <a:srgbClr val="4A1712"/>
                </a:solidFill>
                <a:latin typeface="汉仪正圆-45W" panose="00020600040101010101" charset="-122"/>
                <a:ea typeface="汉仪正圆-45W" panose="00020600040101010101" charset="-122"/>
              </a:rPr>
              <a:t> ≠ </a:t>
            </a:r>
            <a:r>
              <a:rPr sz="1500" b="1">
                <a:solidFill>
                  <a:srgbClr val="4A1712"/>
                </a:solidFill>
                <a:latin typeface="汉仪正圆-45W" panose="00020600040101010101" charset="-122"/>
                <a:ea typeface="汉仪正圆-45W" panose="00020600040101010101" charset="-122"/>
              </a:rPr>
              <a:t>-2a²</a:t>
            </a:r>
            <a:r>
              <a:rPr sz="1500">
                <a:solidFill>
                  <a:srgbClr val="4A1712"/>
                </a:solidFill>
                <a:latin typeface="汉仪正圆-45W" panose="00020600040101010101" charset="-122"/>
                <a:ea typeface="汉仪正圆-45W" panose="00020600040101010101" charset="-122"/>
              </a:rPr>
              <a:t>，注意括号与指数的关系</a:t>
            </a:r>
            <a:endParaRPr sz="1500">
              <a:solidFill>
                <a:srgbClr val="4A171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矩形 21"/>
          <p:cNvSpPr/>
          <p:nvPr>
            <p:custDataLst>
              <p:tags r:id="rId20"/>
            </p:custDataLst>
          </p:nvPr>
        </p:nvSpPr>
        <p:spPr>
          <a:xfrm>
            <a:off x="5132705" y="2277745"/>
            <a:ext cx="6482715" cy="4194175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5328266" y="2456888"/>
            <a:ext cx="609220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推导关键</a:t>
            </a:r>
            <a:endParaRPr sz="2100" b="1" spc="42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5327650" y="292036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6B3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3"/>
            </p:custDataLst>
          </p:nvPr>
        </p:nvSpPr>
        <p:spPr>
          <a:xfrm>
            <a:off x="5327650" y="37299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5C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2000" t="-10303" r="-2000" b="-10303"/>
          <a:stretch>
            <a:fillRect/>
          </a:stretch>
        </p:blipFill>
        <p:spPr>
          <a:xfrm>
            <a:off x="5413375" y="3810635"/>
            <a:ext cx="247650" cy="25273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7"/>
            </p:custDataLst>
          </p:nvPr>
        </p:nvSpPr>
        <p:spPr>
          <a:xfrm>
            <a:off x="5861666" y="3715941"/>
            <a:ext cx="155971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交换律与结合律</a:t>
            </a:r>
            <a:endParaRPr sz="1500" b="1" spc="30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8"/>
            </p:custDataLst>
          </p:nvPr>
        </p:nvSpPr>
        <p:spPr>
          <a:xfrm>
            <a:off x="5861666" y="3991213"/>
            <a:ext cx="173116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将</a:t>
            </a:r>
            <a:r>
              <a:rPr lang="en-US" alt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n </a:t>
            </a:r>
            <a:r>
              <a:rPr lang="zh-CN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r>
              <a:rPr lang="en-US" alt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ab </a:t>
            </a:r>
            <a:r>
              <a:rPr lang="zh-CN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分别重组</a:t>
            </a:r>
            <a:endParaRPr lang="zh-CN" altLang="en-US" sz="135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9"/>
            </p:custDataLst>
          </p:nvPr>
        </p:nvSpPr>
        <p:spPr>
          <a:xfrm>
            <a:off x="5327650" y="43948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5C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6522" t="-1026" r="-6522" b="-1026"/>
          <a:stretch>
            <a:fillRect/>
          </a:stretch>
        </p:blipFill>
        <p:spPr>
          <a:xfrm>
            <a:off x="5413375" y="4475480"/>
            <a:ext cx="247650" cy="25273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33"/>
            </p:custDataLst>
          </p:nvPr>
        </p:nvSpPr>
        <p:spPr>
          <a:xfrm>
            <a:off x="5861666" y="4380757"/>
            <a:ext cx="48006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本质</a:t>
            </a:r>
            <a:endParaRPr sz="1500" b="1" spc="30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4"/>
            </p:custDataLst>
          </p:nvPr>
        </p:nvSpPr>
        <p:spPr>
          <a:xfrm>
            <a:off x="5861666" y="4656029"/>
            <a:ext cx="5143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积的乘方，等于把积的每一个因式分别乘方，再把所得的幂相乘</a:t>
            </a:r>
            <a:endParaRPr sz="135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5"/>
            </p:custDataLst>
          </p:nvPr>
        </p:nvSpPr>
        <p:spPr>
          <a:xfrm>
            <a:off x="5327650" y="50596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5C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2738" t="-10303" r="-2738" b="-10303"/>
          <a:stretch>
            <a:fillRect/>
          </a:stretch>
        </p:blipFill>
        <p:spPr>
          <a:xfrm>
            <a:off x="5396865" y="5140325"/>
            <a:ext cx="281305" cy="25273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39"/>
            </p:custDataLst>
          </p:nvPr>
        </p:nvSpPr>
        <p:spPr>
          <a:xfrm>
            <a:off x="5861666" y="5045573"/>
            <a:ext cx="325776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地位</a:t>
            </a:r>
            <a:endParaRPr sz="1500" b="1" spc="30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0"/>
            </p:custDataLst>
          </p:nvPr>
        </p:nvSpPr>
        <p:spPr>
          <a:xfrm>
            <a:off x="5861666" y="5320846"/>
            <a:ext cx="342922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幂运算三条基本性质中</a:t>
            </a:r>
            <a:r>
              <a:rPr sz="135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承上启下</a:t>
            </a:r>
            <a:r>
              <a:rPr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的关键一环</a:t>
            </a:r>
            <a:endParaRPr sz="135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666750" y="3006090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1E14"/>
                </a:solidFill>
                <a:latin typeface="汉仪正圆-75W" panose="00020600040101010101" charset="-122"/>
                <a:ea typeface="汉仪正圆-75W" panose="00020600040101010101" charset="-122"/>
              </a:rPr>
              <a:t>整式相乘</a:t>
            </a:r>
            <a:endParaRPr sz="4200" b="1" spc="84">
              <a:solidFill>
                <a:srgbClr val="2C1E1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2"/>
            </p:custDataLst>
          </p:nvPr>
        </p:nvSpPr>
        <p:spPr>
          <a:xfrm>
            <a:off x="666750" y="4300538"/>
            <a:ext cx="437011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以简驭繁，化整为零</a:t>
            </a:r>
            <a:endParaRPr sz="1500" spc="3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单项式相乘、多项式展开，构建整式乘法完整法则</a:t>
            </a:r>
            <a:endParaRPr sz="1500" spc="3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3"/>
            </p:custDataLst>
          </p:nvPr>
        </p:nvSpPr>
        <p:spPr>
          <a:xfrm>
            <a:off x="666750" y="5138738"/>
            <a:ext cx="465586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单项式相乘、多项式展开，构建整式乘法完整法则</a:t>
            </a:r>
            <a:endParaRPr sz="1500" spc="3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666750" y="140017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3A2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819150" y="141414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3A2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942975" y="14192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3A2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66750" y="1809750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6B3A2A">
                    <a:alpha val="1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6000" b="1">
              <a:solidFill>
                <a:srgbClr val="6B3A2A">
                  <a:alpha val="1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750" y="407670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E14"/>
                </a:solidFill>
                <a:latin typeface="汉仪正圆-75W" panose="00020600040101010101" charset="-122"/>
                <a:ea typeface="汉仪正圆-75W" panose="00020600040101010101" charset="-122"/>
              </a:rPr>
              <a:t>单项式相乘：系数与幂各归其位</a:t>
            </a:r>
            <a:endParaRPr sz="3000" b="1">
              <a:solidFill>
                <a:srgbClr val="2C1E1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548ad83d-8ca4-11f1-a242-aa26548ec78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6" r="1220"/>
          <a:stretch>
            <a:fillRect/>
          </a:stretch>
        </p:blipFill>
        <p:spPr>
          <a:xfrm>
            <a:off x="571500" y="1104911"/>
            <a:ext cx="4312284" cy="53720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791" h="8460">
                <a:moveTo>
                  <a:pt x="120" y="0"/>
                </a:moveTo>
                <a:lnTo>
                  <a:pt x="6671" y="0"/>
                </a:lnTo>
                <a:cubicBezTo>
                  <a:pt x="6737" y="0"/>
                  <a:pt x="6791" y="53"/>
                  <a:pt x="6791" y="119"/>
                </a:cubicBezTo>
                <a:lnTo>
                  <a:pt x="6791" y="8341"/>
                </a:lnTo>
                <a:cubicBezTo>
                  <a:pt x="6791" y="8407"/>
                  <a:pt x="6737" y="8460"/>
                  <a:pt x="667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25" name="任意多边形 24"/>
          <p:cNvSpPr/>
          <p:nvPr>
            <p:custDataLst>
              <p:tags r:id="rId4"/>
            </p:custDataLst>
          </p:nvPr>
        </p:nvSpPr>
        <p:spPr>
          <a:xfrm>
            <a:off x="5150485" y="6019800"/>
            <a:ext cx="6470015" cy="457200"/>
          </a:xfrm>
          <a:custGeom>
            <a:avLst/>
            <a:gdLst>
              <a:gd name="sw" fmla="*/ 1 w 10188"/>
              <a:gd name="sh" fmla="*/ 1 h 720"/>
              <a:gd name="mins" fmla="min sw sh"/>
              <a:gd name="dsw" fmla="+- 0 sw mins"/>
              <a:gd name="dsh" fmla="+- 0 sh mins"/>
              <a:gd name="p0x0" fmla="*/ 120 w 10188"/>
              <a:gd name="p0y0" fmla="*/ 0 h 720"/>
              <a:gd name="p0x1" fmla="*/ 10068 w 10188"/>
              <a:gd name="p0y1" fmla="*/ 0 h 720"/>
              <a:gd name="p0x2" fmla="*/ 10134 w 10188"/>
              <a:gd name="p0y2" fmla="*/ 0 h 720"/>
              <a:gd name="p0x3" fmla="*/ 10188 w 10188"/>
              <a:gd name="p0y3" fmla="*/ 53 h 720"/>
              <a:gd name="p0x4" fmla="*/ 10188 w 10188"/>
              <a:gd name="p0y4" fmla="*/ 120 h 720"/>
              <a:gd name="p0x5" fmla="*/ 10188 w 10188"/>
              <a:gd name="p0y5" fmla="*/ 600 h 720"/>
              <a:gd name="p0x6" fmla="*/ 10188 w 10188"/>
              <a:gd name="p0y6" fmla="*/ 666 h 720"/>
              <a:gd name="p0x7" fmla="*/ 10134 w 10188"/>
              <a:gd name="p0y7" fmla="*/ 720 h 720"/>
              <a:gd name="p0x8" fmla="*/ 10068 w 10188"/>
              <a:gd name="p0y8" fmla="*/ 720 h 720"/>
              <a:gd name="p0x9" fmla="*/ 120 w 10188"/>
              <a:gd name="p0y9" fmla="*/ 720 h 720"/>
              <a:gd name="p0x10" fmla="*/ 53 w 10188"/>
              <a:gd name="p0y10" fmla="*/ 720 h 720"/>
              <a:gd name="p0x11" fmla="*/ 0 w 10188"/>
              <a:gd name="p0y11" fmla="*/ 666 h 720"/>
              <a:gd name="p0x12" fmla="*/ 0 w 10188"/>
              <a:gd name="p0y12" fmla="*/ 600 h 720"/>
              <a:gd name="p0x13" fmla="*/ 0 w 10188"/>
              <a:gd name="p0y13" fmla="*/ 120 h 720"/>
              <a:gd name="p0x14" fmla="*/ 0 w 10188"/>
              <a:gd name="p0y14" fmla="*/ 53 h 720"/>
              <a:gd name="p0x15" fmla="*/ 53 w 10188"/>
              <a:gd name="p0y15" fmla="*/ 0 h 720"/>
              <a:gd name="p0x16" fmla="*/ 120 w 10188"/>
              <a:gd name="p0y16" fmla="*/ 0 h 7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B89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6842675" y="6134100"/>
            <a:ext cx="30861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有乘方时先算乘方，再进行单项式乘法</a:t>
            </a:r>
            <a:endParaRPr sz="1350" b="1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5155565" y="1109345"/>
            <a:ext cx="6459855" cy="1028700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5351116" y="1288732"/>
            <a:ext cx="60693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核心法则</a:t>
            </a:r>
            <a:endParaRPr sz="2100" b="1" spc="42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>
            <a:off x="5350510" y="179768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5484466" y="1674181"/>
            <a:ext cx="60008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系数相乘，同底数幂分别相乘，只在一个单项式中含有的字母连同指数保留</a:t>
            </a:r>
            <a:endParaRPr sz="135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5155565" y="2338070"/>
            <a:ext cx="6459855" cy="1028700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5351116" y="2517458"/>
            <a:ext cx="60693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运算基础</a:t>
            </a:r>
            <a:endParaRPr sz="2100" b="1" spc="42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5350510" y="302641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5484466" y="2902906"/>
            <a:ext cx="34290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乘法交换律、结合律及同底数幂的运算性质</a:t>
            </a:r>
            <a:endParaRPr sz="135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矩形 14"/>
          <p:cNvSpPr/>
          <p:nvPr>
            <p:custDataLst>
              <p:tags r:id="rId14"/>
            </p:custDataLst>
          </p:nvPr>
        </p:nvSpPr>
        <p:spPr>
          <a:xfrm>
            <a:off x="5155565" y="3566795"/>
            <a:ext cx="6459855" cy="1028700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5351116" y="3746183"/>
            <a:ext cx="60693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典例精析</a:t>
            </a:r>
            <a:endParaRPr sz="2100" b="1" spc="42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>
            <a:off x="5350510" y="415036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5484466" y="4026932"/>
            <a:ext cx="165481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3xy² · 2y³ = 6xy⁵</a:t>
            </a:r>
            <a:endParaRPr sz="1350" b="1">
              <a:solidFill>
                <a:srgbClr val="6B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5350510" y="434848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5484466" y="4225176"/>
            <a:ext cx="513910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ac⁵ · bc² = abc⁷</a:t>
            </a:r>
            <a:r>
              <a:rPr 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（系数</a:t>
            </a:r>
            <a:r>
              <a:rPr lang="en-US" alt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a </a:t>
            </a:r>
            <a:r>
              <a:rPr lang="zh-CN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与</a:t>
            </a:r>
            <a:r>
              <a:rPr lang="en-US" alt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b </a:t>
            </a:r>
            <a:r>
              <a:rPr lang="zh-CN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相乘，同底数</a:t>
            </a:r>
            <a:r>
              <a:rPr lang="en-US" alt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c </a:t>
            </a:r>
            <a:r>
              <a:rPr lang="zh-CN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的指数相加）</a:t>
            </a:r>
            <a:endParaRPr lang="zh-CN" altLang="en-US" sz="135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1" name="矩形 20"/>
          <p:cNvSpPr/>
          <p:nvPr>
            <p:custDataLst>
              <p:tags r:id="rId20"/>
            </p:custDataLst>
          </p:nvPr>
        </p:nvSpPr>
        <p:spPr>
          <a:xfrm>
            <a:off x="5155565" y="4795520"/>
            <a:ext cx="6459855" cy="1028700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1"/>
            </p:custDataLst>
          </p:nvPr>
        </p:nvSpPr>
        <p:spPr>
          <a:xfrm>
            <a:off x="5351116" y="4974908"/>
            <a:ext cx="60693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实战演练</a:t>
            </a:r>
            <a:endParaRPr sz="2100" b="1" spc="42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2"/>
            </p:custDataLst>
          </p:nvPr>
        </p:nvSpPr>
        <p:spPr>
          <a:xfrm>
            <a:off x="5350510" y="548386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3"/>
            </p:custDataLst>
          </p:nvPr>
        </p:nvSpPr>
        <p:spPr>
          <a:xfrm>
            <a:off x="5484466" y="5360356"/>
            <a:ext cx="245559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计算</a:t>
            </a:r>
            <a:r>
              <a:rPr lang="en-US" alt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(-5a²b)(-3a) = 15a³b</a:t>
            </a:r>
            <a:endParaRPr sz="1350" b="1">
              <a:solidFill>
                <a:srgbClr val="6B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E14"/>
                </a:solidFill>
                <a:latin typeface="汉仪正圆-75W" panose="00020600040101010101" charset="-122"/>
                <a:ea typeface="汉仪正圆-75W" panose="00020600040101010101" charset="-122"/>
              </a:rPr>
              <a:t>单项式乘多项式：分配律的自然延伸</a:t>
            </a:r>
            <a:endParaRPr sz="3000" b="1">
              <a:solidFill>
                <a:srgbClr val="2C1E1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5bc8b9c8-8ca4-11f1-bd7c-1a8da36eb8e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724275" y="1281113"/>
            <a:ext cx="77057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单项式与多项式相乘，就是用单项式去乘多项式的每一项，再把所得的积相加</a:t>
            </a:r>
            <a:endParaRPr sz="1500" b="1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3538220" y="1909445"/>
            <a:ext cx="8077200" cy="4562475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3733800" y="21050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5C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5bc8bc5b-8ca4-11f1-bd7c-1a8da36eb8e4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819525" y="2190750"/>
            <a:ext cx="247650" cy="2476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4267200" y="2089785"/>
            <a:ext cx="585980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几何直观</a:t>
            </a:r>
            <a:endParaRPr b="1" spc="36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4267200" y="2413635"/>
            <a:ext cx="620270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扩大后的绿地面积可表示为</a:t>
            </a:r>
            <a:r>
              <a:rPr lang="en-US" alt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p(a+b+c)</a:t>
            </a:r>
            <a:r>
              <a:rPr 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，也可表示为</a:t>
            </a:r>
            <a:r>
              <a:rPr lang="en-US" alt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pa + pb + pc</a:t>
            </a:r>
            <a:r>
              <a:rPr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，两者相等</a:t>
            </a:r>
            <a:endParaRPr sz="135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3733800" y="28168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5C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5bc8be7b-8ca4-11f1-bd7c-1a8da36eb8e4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-245" b="245"/>
          <a:stretch>
            <a:fillRect/>
          </a:stretch>
        </p:blipFill>
        <p:spPr>
          <a:xfrm>
            <a:off x="3819525" y="2902585"/>
            <a:ext cx="247650" cy="2476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4267200" y="2802226"/>
            <a:ext cx="2743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运算本质</a:t>
            </a:r>
            <a:endParaRPr b="1" spc="36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4267200" y="3126076"/>
            <a:ext cx="29147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乘法分配律在字母运算中的自然推广</a:t>
            </a:r>
            <a:endParaRPr sz="135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8"/>
            </p:custDataLst>
          </p:nvPr>
        </p:nvSpPr>
        <p:spPr>
          <a:xfrm>
            <a:off x="3733800" y="3529330"/>
            <a:ext cx="7686675" cy="9525"/>
          </a:xfrm>
          <a:prstGeom prst="rect">
            <a:avLst/>
          </a:prstGeom>
          <a:solidFill>
            <a:srgbClr val="FDFB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9"/>
            </p:custDataLst>
          </p:nvPr>
        </p:nvSpPr>
        <p:spPr>
          <a:xfrm>
            <a:off x="3733800" y="36531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5C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 descr="5bc8c884-8ca4-11f1-bd7c-1a8da36eb8e4"/>
          <p:cNvPicPr/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t="-233" b="233"/>
          <a:stretch>
            <a:fillRect/>
          </a:stretch>
        </p:blipFill>
        <p:spPr>
          <a:xfrm>
            <a:off x="3819525" y="3738880"/>
            <a:ext cx="247650" cy="24765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4267200" y="3737077"/>
            <a:ext cx="49991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例</a:t>
            </a:r>
            <a:r>
              <a:rPr lang="en-US" altLang="zh-CN" sz="1500"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endParaRPr lang="en-US" altLang="zh-CN" sz="1500" b="1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4076700" y="4133793"/>
            <a:ext cx="288146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计算</a:t>
            </a:r>
            <a:r>
              <a:rPr lang="en-US" alt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(-4x²)(3x+1) = -12x³ - 4x²</a:t>
            </a:r>
            <a:endParaRPr sz="1350" b="1">
              <a:solidFill>
                <a:srgbClr val="6B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5"/>
            </p:custDataLst>
          </p:nvPr>
        </p:nvSpPr>
        <p:spPr>
          <a:xfrm>
            <a:off x="3733800" y="45370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5C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 descr="5bc8caa3-8ca4-11f1-bd7c-1a8da36eb8e4"/>
          <p:cNvPicPr/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t="-222" b="222"/>
          <a:stretch>
            <a:fillRect/>
          </a:stretch>
        </p:blipFill>
        <p:spPr>
          <a:xfrm>
            <a:off x="3819525" y="4622800"/>
            <a:ext cx="247650" cy="24765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9"/>
            </p:custDataLst>
          </p:nvPr>
        </p:nvSpPr>
        <p:spPr>
          <a:xfrm>
            <a:off x="4267200" y="4620968"/>
            <a:ext cx="49991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例</a:t>
            </a:r>
            <a:r>
              <a:rPr lang="en-US" altLang="zh-CN" sz="1500"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endParaRPr lang="en-US" altLang="zh-CN" sz="1500" b="1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0"/>
            </p:custDataLst>
          </p:nvPr>
        </p:nvSpPr>
        <p:spPr>
          <a:xfrm>
            <a:off x="4076700" y="5017684"/>
            <a:ext cx="317561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x(y-z) - y(z-x) + z(x-y) = 2xy - 2yz</a:t>
            </a:r>
            <a:endParaRPr sz="1350" b="1">
              <a:solidFill>
                <a:srgbClr val="6B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E14"/>
                </a:solidFill>
                <a:latin typeface="汉仪正圆-75W" panose="00020600040101010101" charset="-122"/>
                <a:ea typeface="汉仪正圆-75W" panose="00020600040101010101" charset="-122"/>
              </a:rPr>
              <a:t>多项式乘多项式：逐项展开有章法</a:t>
            </a:r>
            <a:endParaRPr sz="3000" b="1">
              <a:solidFill>
                <a:srgbClr val="2C1E1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>
            <a:off x="571500" y="2218055"/>
            <a:ext cx="11049000" cy="571500"/>
          </a:xfrm>
          <a:custGeom>
            <a:avLst/>
            <a:gdLst>
              <a:gd name="sw" fmla="*/ 1 w 17400"/>
              <a:gd name="sh" fmla="*/ 1 h 900"/>
              <a:gd name="mins" fmla="min sw sh"/>
              <a:gd name="dsw" fmla="+- 0 sw mins"/>
              <a:gd name="dsh" fmla="+- 0 sh mins"/>
              <a:gd name="p0x0" fmla="*/ 120 w 17400"/>
              <a:gd name="p0y0" fmla="*/ 0 h 900"/>
              <a:gd name="p0x1" fmla="*/ 17280 w 17400"/>
              <a:gd name="p0y1" fmla="*/ 0 h 900"/>
              <a:gd name="p0x2" fmla="*/ 17346 w 17400"/>
              <a:gd name="p0y2" fmla="*/ 0 h 900"/>
              <a:gd name="p0x3" fmla="*/ 17400 w 17400"/>
              <a:gd name="p0y3" fmla="*/ 53 h 900"/>
              <a:gd name="p0x4" fmla="*/ 17400 w 17400"/>
              <a:gd name="p0y4" fmla="*/ 120 h 900"/>
              <a:gd name="p0x5" fmla="*/ 17400 w 17400"/>
              <a:gd name="p0y5" fmla="*/ 780 h 900"/>
              <a:gd name="p0x6" fmla="*/ 17400 w 17400"/>
              <a:gd name="p0y6" fmla="*/ 846 h 900"/>
              <a:gd name="p0x7" fmla="*/ 17346 w 17400"/>
              <a:gd name="p0y7" fmla="*/ 900 h 900"/>
              <a:gd name="p0x8" fmla="*/ 17280 w 17400"/>
              <a:gd name="p0y8" fmla="*/ 900 h 900"/>
              <a:gd name="p0x9" fmla="*/ 120 w 17400"/>
              <a:gd name="p0y9" fmla="*/ 900 h 900"/>
              <a:gd name="p0x10" fmla="*/ 53 w 17400"/>
              <a:gd name="p0y10" fmla="*/ 900 h 900"/>
              <a:gd name="p0x11" fmla="*/ 0 w 17400"/>
              <a:gd name="p0y11" fmla="*/ 846 h 900"/>
              <a:gd name="p0x12" fmla="*/ 0 w 17400"/>
              <a:gd name="p0y12" fmla="*/ 780 h 900"/>
              <a:gd name="p0x13" fmla="*/ 0 w 17400"/>
              <a:gd name="p0y13" fmla="*/ 120 h 900"/>
              <a:gd name="p0x14" fmla="*/ 0 w 17400"/>
              <a:gd name="p0y14" fmla="*/ 53 h 900"/>
              <a:gd name="p0x15" fmla="*/ 53 w 17400"/>
              <a:gd name="p0y15" fmla="*/ 0 h 900"/>
              <a:gd name="p0x16" fmla="*/ 120 w 17400"/>
              <a:gd name="p0y16" fmla="*/ 0 h 9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3"/>
            </p:custDataLst>
          </p:nvPr>
        </p:nvSpPr>
        <p:spPr>
          <a:xfrm>
            <a:off x="723900" y="23323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5C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083" t="-36667" r="-2083" b="-36667"/>
          <a:stretch>
            <a:fillRect/>
          </a:stretch>
        </p:blipFill>
        <p:spPr>
          <a:xfrm>
            <a:off x="775970" y="2393950"/>
            <a:ext cx="238125" cy="21463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181100" y="2337273"/>
            <a:ext cx="7810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推导思路：</a:t>
            </a:r>
            <a:r>
              <a:rPr sz="1500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将其中一个多项式看成一个整体，先运用单项式乘多项式法则，再进一步展开</a:t>
            </a:r>
            <a:endParaRPr sz="1500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8"/>
            </p:custDataLst>
          </p:nvPr>
        </p:nvSpPr>
        <p:spPr>
          <a:xfrm>
            <a:off x="3352648" y="5882297"/>
            <a:ext cx="548669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 b="1">
                <a:solidFill>
                  <a:srgbClr val="C99A3E"/>
                </a:solidFill>
                <a:latin typeface="汉仪正圆-45W" panose="00020600040101010101" charset="-122"/>
                <a:ea typeface="汉仪正圆-45W" panose="00020600040101010101" charset="-122"/>
              </a:rPr>
              <a:t>逆用提示：</a:t>
            </a:r>
            <a:r>
              <a:rPr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这一法则也是后续学习因式分解中</a:t>
            </a:r>
            <a:r>
              <a:rPr sz="135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十字相乘法</a:t>
            </a:r>
            <a:r>
              <a:rPr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的理论基础</a:t>
            </a:r>
            <a:endParaRPr sz="1350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9"/>
            </p:custDataLst>
          </p:nvPr>
        </p:nvSpPr>
        <p:spPr>
          <a:xfrm>
            <a:off x="571500" y="121348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B89A"/>
          </a:solidFill>
          <a:ln>
            <a:noFill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762000" y="1389107"/>
            <a:ext cx="98300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多项式与多项式相乘，</a:t>
            </a:r>
            <a:r>
              <a:rPr b="1">
                <a:solidFill>
                  <a:srgbClr val="F5DEB3"/>
                </a:solidFill>
                <a:latin typeface="汉仪正圆-45W" panose="00020600040101010101" charset="-122"/>
                <a:ea typeface="汉仪正圆-45W" panose="00020600040101010101" charset="-122"/>
              </a:rPr>
              <a:t>先用一个多项式的每一项乘另一个多项式的每一项</a:t>
            </a:r>
            <a:r>
              <a:rPr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，再把所得的积相加</a:t>
            </a:r>
            <a:endParaRPr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矩形 10"/>
          <p:cNvSpPr/>
          <p:nvPr>
            <p:custDataLst>
              <p:tags r:id="rId11"/>
            </p:custDataLst>
          </p:nvPr>
        </p:nvSpPr>
        <p:spPr>
          <a:xfrm>
            <a:off x="575945" y="2908300"/>
            <a:ext cx="11039475" cy="2450465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3650304" y="3087843"/>
            <a:ext cx="489130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首首、首尾、尾首、尾尾，合并同类项</a:t>
            </a:r>
            <a:endParaRPr sz="2100" b="1" spc="42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3"/>
            </p:custDataLst>
          </p:nvPr>
        </p:nvSpPr>
        <p:spPr>
          <a:xfrm>
            <a:off x="775970" y="3556000"/>
            <a:ext cx="5219700" cy="1602740"/>
          </a:xfrm>
          <a:prstGeom prst="rect">
            <a:avLst/>
          </a:prstGeom>
          <a:solidFill>
            <a:srgbClr val="FFFFFF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2671239" y="3971925"/>
            <a:ext cx="1658321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(a + 3)(a - 2)</a:t>
            </a:r>
            <a:endParaRPr b="1">
              <a:solidFill>
                <a:srgbClr val="6B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2641997" y="4391025"/>
            <a:ext cx="1754905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= a² + a - 6</a:t>
            </a:r>
            <a:endParaRPr sz="2100" b="1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矩形 15"/>
          <p:cNvSpPr/>
          <p:nvPr>
            <p:custDataLst>
              <p:tags r:id="rId16"/>
            </p:custDataLst>
          </p:nvPr>
        </p:nvSpPr>
        <p:spPr>
          <a:xfrm>
            <a:off x="6195695" y="3556000"/>
            <a:ext cx="5219700" cy="1602740"/>
          </a:xfrm>
          <a:prstGeom prst="rect">
            <a:avLst/>
          </a:prstGeom>
          <a:solidFill>
            <a:srgbClr val="FFFFFF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8021460" y="3971925"/>
            <a:ext cx="179732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(3x + 1)(x + 2)</a:t>
            </a:r>
            <a:endParaRPr b="1">
              <a:solidFill>
                <a:srgbClr val="6B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7897416" y="4391025"/>
            <a:ext cx="208351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= 3x² + 7x + 2</a:t>
            </a:r>
            <a:endParaRPr sz="2100" b="1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666750" y="3006090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1E14"/>
                </a:solidFill>
                <a:latin typeface="汉仪正圆-75W" panose="00020600040101010101" charset="-122"/>
                <a:ea typeface="汉仪正圆-75W" panose="00020600040101010101" charset="-122"/>
              </a:rPr>
              <a:t>公式之美</a:t>
            </a:r>
            <a:endParaRPr sz="4200" b="1" spc="84">
              <a:solidFill>
                <a:srgbClr val="2C1E1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2"/>
            </p:custDataLst>
          </p:nvPr>
        </p:nvSpPr>
        <p:spPr>
          <a:xfrm>
            <a:off x="666750" y="4300538"/>
            <a:ext cx="45644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对称至简，大道至美</a:t>
            </a:r>
            <a:endParaRPr sz="1500" spc="3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平方差与完全平方公式，揭示代数运算中的规律之美</a:t>
            </a:r>
            <a:endParaRPr sz="1500" spc="3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3"/>
            </p:custDataLst>
          </p:nvPr>
        </p:nvSpPr>
        <p:spPr>
          <a:xfrm>
            <a:off x="666750" y="5138738"/>
            <a:ext cx="48501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平方差与完全平方公式，揭示代数运算中的规律之美</a:t>
            </a:r>
            <a:endParaRPr sz="1500" spc="3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666750" y="140017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3A2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819150" y="141414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3A2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942975" y="14192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3A2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66750" y="1809750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6B3A2A">
                    <a:alpha val="1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6000" b="1">
              <a:solidFill>
                <a:srgbClr val="6B3A2A">
                  <a:alpha val="1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750" y="407670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E14"/>
                </a:solidFill>
                <a:latin typeface="汉仪正圆-75W" panose="00020600040101010101" charset="-122"/>
                <a:ea typeface="汉仪正圆-75W" panose="00020600040101010101" charset="-122"/>
              </a:rPr>
              <a:t>平方差公式：两数和差之积的对称</a:t>
            </a:r>
            <a:endParaRPr sz="3000" b="1">
              <a:solidFill>
                <a:srgbClr val="2C1E1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9a4de98a-8ca4-11f1-b5ad-6a29742e6d4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20" r="1136"/>
          <a:stretch>
            <a:fillRect/>
          </a:stretch>
        </p:blipFill>
        <p:spPr>
          <a:xfrm>
            <a:off x="571500" y="1104912"/>
            <a:ext cx="3773170" cy="537207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942" h="8460">
                <a:moveTo>
                  <a:pt x="120" y="0"/>
                </a:moveTo>
                <a:lnTo>
                  <a:pt x="5822" y="0"/>
                </a:lnTo>
                <a:cubicBezTo>
                  <a:pt x="5888" y="0"/>
                  <a:pt x="5942" y="54"/>
                  <a:pt x="5942" y="120"/>
                </a:cubicBezTo>
                <a:lnTo>
                  <a:pt x="5942" y="8340"/>
                </a:lnTo>
                <a:cubicBezTo>
                  <a:pt x="5942" y="8406"/>
                  <a:pt x="5888" y="8460"/>
                  <a:pt x="5822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4611370" y="1104900"/>
            <a:ext cx="7008495" cy="785495"/>
          </a:xfrm>
          <a:custGeom>
            <a:avLst/>
            <a:gdLst>
              <a:gd name="sw" fmla="*/ 1 w 11036"/>
              <a:gd name="sh" fmla="*/ 1 h 1237"/>
              <a:gd name="mins" fmla="min sw sh"/>
              <a:gd name="dsw" fmla="+- 0 sw mins"/>
              <a:gd name="dsh" fmla="+- 0 sh mins"/>
              <a:gd name="p0x0" fmla="*/ 120 w 11036"/>
              <a:gd name="p0y0" fmla="*/ 0 h 1237"/>
              <a:gd name="p0x1" fmla="*/ 10916 w 11036"/>
              <a:gd name="p0y1" fmla="*/ 0 h 1237"/>
              <a:gd name="p0x2" fmla="*/ 10983 w 11036"/>
              <a:gd name="p0y2" fmla="*/ 0 h 1237"/>
              <a:gd name="p0x3" fmla="*/ 11036 w 11036"/>
              <a:gd name="p0y3" fmla="*/ 53 h 1237"/>
              <a:gd name="p0x4" fmla="*/ 11036 w 11036"/>
              <a:gd name="p0y4" fmla="*/ 120 h 1237"/>
              <a:gd name="p0x5" fmla="*/ 11036 w 11036"/>
              <a:gd name="p0y5" fmla="*/ 1117 h 1237"/>
              <a:gd name="p0x6" fmla="*/ 11036 w 11036"/>
              <a:gd name="p0y6" fmla="*/ 1183 h 1237"/>
              <a:gd name="p0x7" fmla="*/ 10983 w 11036"/>
              <a:gd name="p0y7" fmla="*/ 1237 h 1237"/>
              <a:gd name="p0x8" fmla="*/ 10916 w 11036"/>
              <a:gd name="p0y8" fmla="*/ 1237 h 1237"/>
              <a:gd name="p0x9" fmla="*/ 120 w 11036"/>
              <a:gd name="p0y9" fmla="*/ 1237 h 1237"/>
              <a:gd name="p0x10" fmla="*/ 53 w 11036"/>
              <a:gd name="p0y10" fmla="*/ 1237 h 1237"/>
              <a:gd name="p0x11" fmla="*/ 0 w 11036"/>
              <a:gd name="p0y11" fmla="*/ 1183 h 1237"/>
              <a:gd name="p0x12" fmla="*/ 0 w 11036"/>
              <a:gd name="p0y12" fmla="*/ 1117 h 1237"/>
              <a:gd name="p0x13" fmla="*/ 0 w 11036"/>
              <a:gd name="p0y13" fmla="*/ 120 h 1237"/>
              <a:gd name="p0x14" fmla="*/ 0 w 11036"/>
              <a:gd name="p0y14" fmla="*/ 53 h 1237"/>
              <a:gd name="p0x15" fmla="*/ 53 w 11036"/>
              <a:gd name="p0y15" fmla="*/ 0 h 1237"/>
              <a:gd name="p0x16" fmla="*/ 120 w 11036"/>
              <a:gd name="p0y16" fmla="*/ 0 h 12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B89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6632229" y="1295400"/>
            <a:ext cx="2967856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2400"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(a+b)(a-b) = a²-b²</a:t>
            </a:r>
            <a:endParaRPr sz="2400" b="1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4616450" y="2085975"/>
            <a:ext cx="6998970" cy="2852420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5544436" y="2899915"/>
            <a:ext cx="514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两个数的和与这两个数的差的积，等于这两个数的平方差</a:t>
            </a:r>
            <a:endParaRPr sz="1500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4811395" y="3333115"/>
            <a:ext cx="6608445" cy="777240"/>
          </a:xfrm>
          <a:custGeom>
            <a:avLst/>
            <a:gdLst>
              <a:gd name="sw" fmla="*/ 1 w 10406"/>
              <a:gd name="sh" fmla="*/ 1 h 1223"/>
              <a:gd name="mins" fmla="min sw sh"/>
              <a:gd name="dsw" fmla="+- 0 sw mins"/>
              <a:gd name="dsh" fmla="+- 0 sh mins"/>
              <a:gd name="p0x0" fmla="*/ 120 w 10406"/>
              <a:gd name="p0y0" fmla="*/ 0 h 1223"/>
              <a:gd name="p0x1" fmla="*/ 10286 w 10406"/>
              <a:gd name="p0y1" fmla="*/ 0 h 1223"/>
              <a:gd name="p0x2" fmla="*/ 10353 w 10406"/>
              <a:gd name="p0y2" fmla="*/ 0 h 1223"/>
              <a:gd name="p0x3" fmla="*/ 10406 w 10406"/>
              <a:gd name="p0y3" fmla="*/ 53 h 1223"/>
              <a:gd name="p0x4" fmla="*/ 10406 w 10406"/>
              <a:gd name="p0y4" fmla="*/ 120 h 1223"/>
              <a:gd name="p0x5" fmla="*/ 10406 w 10406"/>
              <a:gd name="p0y5" fmla="*/ 1103 h 1223"/>
              <a:gd name="p0x6" fmla="*/ 10406 w 10406"/>
              <a:gd name="p0y6" fmla="*/ 1170 h 1223"/>
              <a:gd name="p0x7" fmla="*/ 10353 w 10406"/>
              <a:gd name="p0y7" fmla="*/ 1223 h 1223"/>
              <a:gd name="p0x8" fmla="*/ 10286 w 10406"/>
              <a:gd name="p0y8" fmla="*/ 1223 h 1223"/>
              <a:gd name="p0x9" fmla="*/ 120 w 10406"/>
              <a:gd name="p0y9" fmla="*/ 1223 h 1223"/>
              <a:gd name="p0x10" fmla="*/ 53 w 10406"/>
              <a:gd name="p0y10" fmla="*/ 1223 h 1223"/>
              <a:gd name="p0x11" fmla="*/ 0 w 10406"/>
              <a:gd name="p0y11" fmla="*/ 1170 h 1223"/>
              <a:gd name="p0x12" fmla="*/ 0 w 10406"/>
              <a:gd name="p0y12" fmla="*/ 1103 h 1223"/>
              <a:gd name="p0x13" fmla="*/ 0 w 10406"/>
              <a:gd name="p0y13" fmla="*/ 120 h 1223"/>
              <a:gd name="p0x14" fmla="*/ 0 w 10406"/>
              <a:gd name="p0y14" fmla="*/ 53 h 1223"/>
              <a:gd name="p0x15" fmla="*/ 53 w 10406"/>
              <a:gd name="p0y15" fmla="*/ 0 h 1223"/>
              <a:gd name="p0x16" fmla="*/ 120 w 10406"/>
              <a:gd name="p0y16" fmla="*/ 0 h 12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4925695" y="344741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5C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 descr="9a4df1ef-8ca4-11f1-b5ad-6a29742e6d4b"/>
          <p:cNvPicPr/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237" t="-76" r="237" b="76"/>
          <a:stretch>
            <a:fillRect/>
          </a:stretch>
        </p:blipFill>
        <p:spPr>
          <a:xfrm>
            <a:off x="5011420" y="3533140"/>
            <a:ext cx="247650" cy="24765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5459682" y="3432362"/>
            <a:ext cx="5846416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几何直观</a:t>
            </a:r>
            <a:r>
              <a:rPr 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：边长</a:t>
            </a:r>
            <a:r>
              <a:rPr lang="en-US" alt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a</a:t>
            </a:r>
            <a:r>
              <a:rPr 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的大正方形剪去边长</a:t>
            </a:r>
            <a:r>
              <a:rPr lang="en-US" alt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b</a:t>
            </a:r>
            <a:r>
              <a:rPr 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的小正方形，剩余面积可拼成长</a:t>
            </a:r>
            <a:r>
              <a:rPr lang="en-US" alt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endParaRPr lang="en-US" altLang="zh-CN" sz="135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35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(a+b)</a:t>
            </a:r>
            <a:r>
              <a:rPr 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、宽</a:t>
            </a:r>
            <a:r>
              <a:rPr lang="en-US" alt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(a-b)</a:t>
            </a:r>
            <a:r>
              <a:rPr 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的长方形</a:t>
            </a:r>
            <a:endParaRPr lang="zh-CN" altLang="en-US" sz="135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6" name="矩形 15"/>
          <p:cNvSpPr/>
          <p:nvPr>
            <p:custDataLst>
              <p:tags r:id="rId14"/>
            </p:custDataLst>
          </p:nvPr>
        </p:nvSpPr>
        <p:spPr>
          <a:xfrm>
            <a:off x="4616450" y="5138420"/>
            <a:ext cx="3399155" cy="1333500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6240209" y="5334000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例</a:t>
            </a:r>
            <a:endParaRPr sz="1200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5554342" y="5595938"/>
            <a:ext cx="152421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(3x+2)(3x-2) =</a:t>
            </a:r>
            <a:endParaRPr sz="150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5960783" y="5924550"/>
            <a:ext cx="978027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9x²-4</a:t>
            </a:r>
            <a:endParaRPr sz="2100" b="1">
              <a:solidFill>
                <a:srgbClr val="6B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矩形 19"/>
          <p:cNvSpPr/>
          <p:nvPr>
            <p:custDataLst>
              <p:tags r:id="rId18"/>
            </p:custDataLst>
          </p:nvPr>
        </p:nvSpPr>
        <p:spPr>
          <a:xfrm>
            <a:off x="8215630" y="5138420"/>
            <a:ext cx="3399790" cy="1333500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9763487" y="5334000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巧算</a:t>
            </a:r>
            <a:endParaRPr sz="1200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8669607" y="5596414"/>
            <a:ext cx="2492578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102</a:t>
            </a:r>
            <a:r>
              <a:rPr lang="zh-CN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98 = (100+2)(100-2)</a:t>
            </a:r>
            <a:endParaRPr lang="en-US" altLang="zh-CN" sz="135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8848572" y="5924550"/>
            <a:ext cx="2401414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10000-4 = 9996</a:t>
            </a:r>
            <a:endParaRPr sz="2100" b="1">
              <a:solidFill>
                <a:srgbClr val="6B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E14"/>
                </a:solidFill>
                <a:latin typeface="汉仪正圆-75W" panose="00020600040101010101" charset="-122"/>
                <a:ea typeface="汉仪正圆-75W" panose="00020600040101010101" charset="-122"/>
              </a:rPr>
              <a:t>完全平方公式：和与差的平方展开</a:t>
            </a:r>
            <a:endParaRPr sz="3000" b="1">
              <a:solidFill>
                <a:srgbClr val="2C1E1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9b787f7b-8ca4-11f1-8b0b-96c6be2142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090" r="1118"/>
          <a:stretch>
            <a:fillRect/>
          </a:stretch>
        </p:blipFill>
        <p:spPr>
          <a:xfrm>
            <a:off x="571500" y="1104922"/>
            <a:ext cx="2155825" cy="537205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395" h="8460">
                <a:moveTo>
                  <a:pt x="120" y="0"/>
                </a:moveTo>
                <a:lnTo>
                  <a:pt x="3275" y="0"/>
                </a:lnTo>
                <a:cubicBezTo>
                  <a:pt x="3341" y="0"/>
                  <a:pt x="3395" y="54"/>
                  <a:pt x="3395" y="120"/>
                </a:cubicBezTo>
                <a:lnTo>
                  <a:pt x="3395" y="8340"/>
                </a:lnTo>
                <a:cubicBezTo>
                  <a:pt x="3395" y="8406"/>
                  <a:pt x="3341" y="8460"/>
                  <a:pt x="327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2999105" y="1109345"/>
            <a:ext cx="4208145" cy="1520825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3335455" y="1369962"/>
            <a:ext cx="3536080" cy="9953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300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(a+b)² = a² + 2ab + b²</a:t>
            </a:r>
            <a:endParaRPr sz="3000" b="1">
              <a:solidFill>
                <a:srgbClr val="6B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7407275" y="1109345"/>
            <a:ext cx="4208145" cy="1520825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7794727" y="1369962"/>
            <a:ext cx="3433981" cy="9953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300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(a-b)² = a² - 2ab + b²</a:t>
            </a:r>
            <a:endParaRPr sz="3000" b="1">
              <a:solidFill>
                <a:srgbClr val="6B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矩形 10"/>
          <p:cNvSpPr/>
          <p:nvPr>
            <p:custDataLst>
              <p:tags r:id="rId8"/>
            </p:custDataLst>
          </p:nvPr>
        </p:nvSpPr>
        <p:spPr>
          <a:xfrm>
            <a:off x="2999105" y="2830195"/>
            <a:ext cx="8616315" cy="1920875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4240482" y="3398444"/>
            <a:ext cx="6134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首平方，尾平方，二倍首尾放中央，符号看前面</a:t>
            </a:r>
            <a:endParaRPr sz="2100" b="1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4785417" y="3848024"/>
            <a:ext cx="504430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5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边长为</a:t>
            </a:r>
            <a:r>
              <a:rPr lang="en-US" altLang="zh-CN" sz="15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a+b</a:t>
            </a:r>
            <a:r>
              <a:rPr lang="en-US" sz="15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的正方形，分割为两个正方形与两个长方形</a:t>
            </a:r>
            <a:endParaRPr lang="zh-CN" altLang="en-US" sz="150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4" name="矩形 13"/>
          <p:cNvSpPr/>
          <p:nvPr>
            <p:custDataLst>
              <p:tags r:id="rId11"/>
            </p:custDataLst>
          </p:nvPr>
        </p:nvSpPr>
        <p:spPr>
          <a:xfrm>
            <a:off x="2999105" y="4951095"/>
            <a:ext cx="8616315" cy="660400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4954629" y="5124717"/>
            <a:ext cx="4705874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400"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(4m+n)² = 16m² + 8mn + n²</a:t>
            </a:r>
            <a:endParaRPr sz="2400" b="1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矩形 15"/>
          <p:cNvSpPr/>
          <p:nvPr>
            <p:custDataLst>
              <p:tags r:id="rId13"/>
            </p:custDataLst>
          </p:nvPr>
        </p:nvSpPr>
        <p:spPr>
          <a:xfrm>
            <a:off x="2999105" y="5811520"/>
            <a:ext cx="8616315" cy="660400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3248396" y="5985167"/>
            <a:ext cx="8118348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400"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巧算：</a:t>
            </a:r>
            <a:r>
              <a:rPr lang="en-US" altLang="zh-CN" sz="2400"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102² = (100+2)² = 10000 + 400 + 4 = 10404</a:t>
            </a:r>
            <a:endParaRPr lang="en-US" altLang="zh-CN" sz="2400" b="1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666750" y="3006090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1E14"/>
                </a:solidFill>
                <a:latin typeface="汉仪正圆-75W" panose="00020600040101010101" charset="-122"/>
                <a:ea typeface="汉仪正圆-75W" panose="00020600040101010101" charset="-122"/>
              </a:rPr>
              <a:t>古法新用</a:t>
            </a:r>
            <a:endParaRPr sz="4200" b="1" spc="84">
              <a:solidFill>
                <a:srgbClr val="2C1E1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2"/>
            </p:custDataLst>
          </p:nvPr>
        </p:nvSpPr>
        <p:spPr>
          <a:xfrm>
            <a:off x="666750" y="4300538"/>
            <a:ext cx="30099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古今贯通，数韵流长</a:t>
            </a:r>
            <a:endParaRPr sz="1500" spc="3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杨辉三角的智慧与整式除法的应用</a:t>
            </a:r>
            <a:endParaRPr sz="1500" spc="3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3"/>
            </p:custDataLst>
          </p:nvPr>
        </p:nvSpPr>
        <p:spPr>
          <a:xfrm>
            <a:off x="666750" y="5138738"/>
            <a:ext cx="31051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杨辉三角的智慧与整式除法的应用</a:t>
            </a:r>
            <a:endParaRPr sz="1500" spc="3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666750" y="140017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3A2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819150" y="141414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3A2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942975" y="14192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3A2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66750" y="1809750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6B3A2A">
                    <a:alpha val="1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6000" b="1">
              <a:solidFill>
                <a:srgbClr val="6B3A2A">
                  <a:alpha val="1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750" y="407670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E14"/>
                </a:solidFill>
                <a:latin typeface="汉仪正圆-75W" panose="00020600040101010101" charset="-122"/>
                <a:ea typeface="汉仪正圆-75W" panose="00020600040101010101" charset="-122"/>
              </a:rPr>
              <a:t>杨辉三角：千年古法中的二项式密码</a:t>
            </a:r>
            <a:endParaRPr sz="3000" b="1">
              <a:solidFill>
                <a:srgbClr val="2C1E1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95310b45-8ca4-11f1-8481-727bca985e9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72" r="1185"/>
          <a:stretch>
            <a:fillRect/>
          </a:stretch>
        </p:blipFill>
        <p:spPr>
          <a:xfrm>
            <a:off x="571500" y="1104910"/>
            <a:ext cx="4851400" cy="537208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640" h="8460">
                <a:moveTo>
                  <a:pt x="120" y="0"/>
                </a:moveTo>
                <a:lnTo>
                  <a:pt x="7520" y="0"/>
                </a:lnTo>
                <a:cubicBezTo>
                  <a:pt x="7586" y="0"/>
                  <a:pt x="7640" y="54"/>
                  <a:pt x="7640" y="120"/>
                </a:cubicBezTo>
                <a:lnTo>
                  <a:pt x="7640" y="8340"/>
                </a:lnTo>
                <a:cubicBezTo>
                  <a:pt x="7640" y="8406"/>
                  <a:pt x="7586" y="8460"/>
                  <a:pt x="7520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689600" y="1104900"/>
            <a:ext cx="5930900" cy="990600"/>
          </a:xfrm>
          <a:custGeom>
            <a:avLst/>
            <a:gdLst>
              <a:gd name="sw" fmla="*/ 1 w 9339"/>
              <a:gd name="sh" fmla="*/ 1 h 1560"/>
              <a:gd name="mins" fmla="min sw sh"/>
              <a:gd name="dsw" fmla="+- 0 sw mins"/>
              <a:gd name="dsh" fmla="+- 0 sh mins"/>
              <a:gd name="p0x0" fmla="*/ 120 w 9339"/>
              <a:gd name="p0y0" fmla="*/ 0 h 1560"/>
              <a:gd name="p0x1" fmla="*/ 9219 w 9339"/>
              <a:gd name="p0y1" fmla="*/ 0 h 1560"/>
              <a:gd name="p0x2" fmla="*/ 9285 w 9339"/>
              <a:gd name="p0y2" fmla="*/ 0 h 1560"/>
              <a:gd name="p0x3" fmla="*/ 9339 w 9339"/>
              <a:gd name="p0y3" fmla="*/ 53 h 1560"/>
              <a:gd name="p0x4" fmla="*/ 9339 w 9339"/>
              <a:gd name="p0y4" fmla="*/ 120 h 1560"/>
              <a:gd name="p0x5" fmla="*/ 9339 w 9339"/>
              <a:gd name="p0y5" fmla="*/ 1440 h 1560"/>
              <a:gd name="p0x6" fmla="*/ 9339 w 9339"/>
              <a:gd name="p0y6" fmla="*/ 1506 h 1560"/>
              <a:gd name="p0x7" fmla="*/ 9285 w 9339"/>
              <a:gd name="p0y7" fmla="*/ 1560 h 1560"/>
              <a:gd name="p0x8" fmla="*/ 9219 w 9339"/>
              <a:gd name="p0y8" fmla="*/ 1560 h 1560"/>
              <a:gd name="p0x9" fmla="*/ 120 w 9339"/>
              <a:gd name="p0y9" fmla="*/ 1560 h 1560"/>
              <a:gd name="p0x10" fmla="*/ 53 w 9339"/>
              <a:gd name="p0y10" fmla="*/ 1560 h 1560"/>
              <a:gd name="p0x11" fmla="*/ 0 w 9339"/>
              <a:gd name="p0y11" fmla="*/ 1506 h 1560"/>
              <a:gd name="p0x12" fmla="*/ 0 w 9339"/>
              <a:gd name="p0y12" fmla="*/ 1440 h 1560"/>
              <a:gd name="p0x13" fmla="*/ 0 w 9339"/>
              <a:gd name="p0y13" fmla="*/ 120 h 1560"/>
              <a:gd name="p0x14" fmla="*/ 0 w 9339"/>
              <a:gd name="p0y14" fmla="*/ 53 h 1560"/>
              <a:gd name="p0x15" fmla="*/ 53 w 9339"/>
              <a:gd name="p0y15" fmla="*/ 0 h 1560"/>
              <a:gd name="p0x16" fmla="*/ 120 w 9339"/>
              <a:gd name="p0y16" fmla="*/ 0 h 15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B89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880716" y="1281113"/>
            <a:ext cx="5341744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最早由北宋数学家</a:t>
            </a:r>
            <a:r>
              <a:rPr sz="1500" b="1" spc="30">
                <a:solidFill>
                  <a:srgbClr val="F5DEB3"/>
                </a:solidFill>
                <a:latin typeface="汉仪正圆-45W" panose="00020600040101010101" charset="-122"/>
                <a:ea typeface="汉仪正圆-45W" panose="00020600040101010101" charset="-122"/>
              </a:rPr>
              <a:t>贾宪</a:t>
            </a:r>
            <a:r>
              <a:rPr sz="1500" spc="30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提出，南宋</a:t>
            </a:r>
            <a:r>
              <a:rPr sz="1500" b="1" spc="30">
                <a:solidFill>
                  <a:srgbClr val="F5DEB3"/>
                </a:solidFill>
                <a:latin typeface="汉仪正圆-45W" panose="00020600040101010101" charset="-122"/>
                <a:ea typeface="汉仪正圆-45W" panose="00020600040101010101" charset="-122"/>
              </a:rPr>
              <a:t>杨辉</a:t>
            </a:r>
            <a:r>
              <a:rPr sz="1500" spc="30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详细记载，比欧洲早约</a:t>
            </a:r>
            <a:endParaRPr sz="1500" spc="30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lang="en-US" sz="1500" b="1" spc="30">
                <a:solidFill>
                  <a:srgbClr val="F5DEB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400</a:t>
            </a:r>
            <a:r>
              <a:rPr lang="zh-CN" altLang="en-US" sz="1500" b="1" spc="30">
                <a:solidFill>
                  <a:srgbClr val="F5DEB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年</a:t>
            </a:r>
            <a:endParaRPr lang="zh-CN" altLang="en-US" sz="1500" b="1" spc="30">
              <a:solidFill>
                <a:srgbClr val="F5DEB3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6"/>
            </p:custDataLst>
          </p:nvPr>
        </p:nvSpPr>
        <p:spPr>
          <a:xfrm>
            <a:off x="6462932" y="6187468"/>
            <a:ext cx="438485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利用杨辉三角可快速得出</a:t>
            </a:r>
            <a:r>
              <a:rPr lang="en-US" altLang="zh-CN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(a+b)ⁿ </a:t>
            </a:r>
            <a:r>
              <a:rPr lang="zh-CN" altLang="en-US" sz="135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展开式中各项的系数</a:t>
            </a:r>
            <a:endParaRPr lang="zh-CN" altLang="en-US" sz="135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5694680" y="2290445"/>
            <a:ext cx="5920740" cy="3716655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5890241" y="2469833"/>
            <a:ext cx="55302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核心规律</a:t>
            </a:r>
            <a:endParaRPr sz="2100" b="1" spc="42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5890241" y="2881313"/>
            <a:ext cx="553023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两腰为</a:t>
            </a:r>
            <a:r>
              <a:rPr lang="en-US" altLang="zh-CN" sz="1500"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1</a:t>
            </a:r>
            <a:r>
              <a:rPr lang="zh-CN" altLang="en-US" sz="1500" b="1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，每个数等于上方左右两数之和</a:t>
            </a:r>
            <a:endParaRPr lang="zh-CN" altLang="en-US" sz="1500" b="1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graphicFrame>
        <p:nvGraphicFramePr>
          <p:cNvPr id="12" name="表格 11"/>
          <p:cNvGraphicFramePr/>
          <p:nvPr>
            <p:custDataLst>
              <p:tags r:id="rId10"/>
            </p:custDataLst>
          </p:nvPr>
        </p:nvGraphicFramePr>
        <p:xfrm>
          <a:off x="5889625" y="3314700"/>
          <a:ext cx="5530223" cy="2497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2646"/>
                <a:gridCol w="4317577"/>
              </a:tblGrid>
              <a:tr h="51814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1E1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展开式</a:t>
                      </a:r>
                      <a:endParaRPr sz="1800" b="1">
                        <a:solidFill>
                          <a:srgbClr val="2C1E14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B89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800" b="1">
                          <a:solidFill>
                            <a:srgbClr val="2C1E1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系数（对应杨辉三角第</a:t>
                      </a:r>
                      <a:r>
                        <a:rPr lang="en-US" altLang="zh-CN" sz="1800" b="1">
                          <a:solidFill>
                            <a:srgbClr val="2C1E1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n </a:t>
                      </a:r>
                      <a:r>
                        <a:rPr lang="zh-CN" altLang="en-US" sz="1800" b="1">
                          <a:solidFill>
                            <a:srgbClr val="2C1E1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行）</a:t>
                      </a:r>
                      <a:endParaRPr lang="zh-CN" altLang="en-US" sz="1800" b="1">
                        <a:solidFill>
                          <a:srgbClr val="2C1E14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B89A"/>
                    </a:solidFill>
                  </a:tcPr>
                </a:tc>
              </a:tr>
              <a:tr h="659754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1E1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(a+b)¹</a:t>
                      </a:r>
                      <a:endParaRPr sz="1500" b="0">
                        <a:solidFill>
                          <a:srgbClr val="2C1E14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B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6B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</a:t>
                      </a:r>
                      <a:r>
                        <a:rPr sz="1500" b="0">
                          <a:solidFill>
                            <a:srgbClr val="2C1E1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 , </a:t>
                      </a:r>
                      <a:r>
                        <a:rPr sz="1500" b="1">
                          <a:solidFill>
                            <a:srgbClr val="6B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</a:t>
                      </a:r>
                      <a:endParaRPr sz="1500" b="1">
                        <a:solidFill>
                          <a:srgbClr val="6B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BF7"/>
                    </a:solidFill>
                  </a:tcPr>
                </a:tc>
              </a:tr>
              <a:tr h="659754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1E1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(a+b)²</a:t>
                      </a:r>
                      <a:endParaRPr sz="1500" b="0">
                        <a:solidFill>
                          <a:srgbClr val="2C1E14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6B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</a:t>
                      </a:r>
                      <a:r>
                        <a:rPr sz="1500" b="0">
                          <a:solidFill>
                            <a:srgbClr val="2C1E1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 , </a:t>
                      </a:r>
                      <a:r>
                        <a:rPr sz="1500" b="1">
                          <a:solidFill>
                            <a:srgbClr val="6B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</a:t>
                      </a:r>
                      <a:r>
                        <a:rPr sz="1500" b="0">
                          <a:solidFill>
                            <a:srgbClr val="2C1E1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 , </a:t>
                      </a:r>
                      <a:r>
                        <a:rPr sz="1500" b="1">
                          <a:solidFill>
                            <a:srgbClr val="6B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</a:t>
                      </a:r>
                      <a:endParaRPr sz="1500" b="1">
                        <a:solidFill>
                          <a:srgbClr val="6B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59829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1E1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(a+b)³</a:t>
                      </a:r>
                      <a:endParaRPr sz="1500" b="0">
                        <a:solidFill>
                          <a:srgbClr val="2C1E14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B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6B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</a:t>
                      </a:r>
                      <a:r>
                        <a:rPr sz="1500" b="0">
                          <a:solidFill>
                            <a:srgbClr val="2C1E1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 , </a:t>
                      </a:r>
                      <a:r>
                        <a:rPr sz="1500" b="1">
                          <a:solidFill>
                            <a:srgbClr val="6B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</a:t>
                      </a:r>
                      <a:r>
                        <a:rPr sz="1500" b="0">
                          <a:solidFill>
                            <a:srgbClr val="2C1E1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 , </a:t>
                      </a:r>
                      <a:r>
                        <a:rPr sz="1500" b="1">
                          <a:solidFill>
                            <a:srgbClr val="6B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</a:t>
                      </a:r>
                      <a:r>
                        <a:rPr sz="1500" b="0">
                          <a:solidFill>
                            <a:srgbClr val="2C1E1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 , </a:t>
                      </a:r>
                      <a:r>
                        <a:rPr sz="1500" b="1">
                          <a:solidFill>
                            <a:srgbClr val="6B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</a:t>
                      </a:r>
                      <a:endParaRPr sz="1500" b="1">
                        <a:solidFill>
                          <a:srgbClr val="6B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B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E14"/>
                </a:solidFill>
                <a:latin typeface="汉仪正圆-75W" panose="00020600040101010101" charset="-122"/>
                <a:ea typeface="汉仪正圆-75W" panose="00020600040101010101" charset="-122"/>
              </a:rPr>
              <a:t>整式除法：同底幂除与多项式归简</a:t>
            </a:r>
            <a:endParaRPr sz="3000" b="1">
              <a:solidFill>
                <a:srgbClr val="2C1E1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"/>
            </p:custDataLst>
          </p:nvPr>
        </p:nvSpPr>
        <p:spPr>
          <a:xfrm>
            <a:off x="1825828" y="5882297"/>
            <a:ext cx="854027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整式除法是乘法的逆运算，检验可通过乘法互逆验证；中国古代的《数书九章》中也记载了类似的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商除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之法</a:t>
            </a:r>
            <a:endParaRPr lang="zh-CN" altLang="en-US" sz="1350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1500" y="1191895"/>
            <a:ext cx="11049000" cy="709930"/>
          </a:xfrm>
          <a:custGeom>
            <a:avLst/>
            <a:gdLst>
              <a:gd name="sw" fmla="*/ 1 w 17400"/>
              <a:gd name="sh" fmla="*/ 1 h 1117"/>
              <a:gd name="mins" fmla="min sw sh"/>
              <a:gd name="dsw" fmla="+- 0 sw mins"/>
              <a:gd name="dsh" fmla="+- 0 sh mins"/>
              <a:gd name="p0x0" fmla="*/ 120 w 17400"/>
              <a:gd name="p0y0" fmla="*/ 0 h 1117"/>
              <a:gd name="p0x1" fmla="*/ 17280 w 17400"/>
              <a:gd name="p0y1" fmla="*/ 0 h 1117"/>
              <a:gd name="p0x2" fmla="*/ 17346 w 17400"/>
              <a:gd name="p0y2" fmla="*/ 0 h 1117"/>
              <a:gd name="p0x3" fmla="*/ 17400 w 17400"/>
              <a:gd name="p0y3" fmla="*/ 53 h 1117"/>
              <a:gd name="p0x4" fmla="*/ 17400 w 17400"/>
              <a:gd name="p0y4" fmla="*/ 120 h 1117"/>
              <a:gd name="p0x5" fmla="*/ 17400 w 17400"/>
              <a:gd name="p0y5" fmla="*/ 997 h 1117"/>
              <a:gd name="p0x6" fmla="*/ 17400 w 17400"/>
              <a:gd name="p0y6" fmla="*/ 1063 h 1117"/>
              <a:gd name="p0x7" fmla="*/ 17346 w 17400"/>
              <a:gd name="p0y7" fmla="*/ 1117 h 1117"/>
              <a:gd name="p0x8" fmla="*/ 17280 w 17400"/>
              <a:gd name="p0y8" fmla="*/ 1117 h 1117"/>
              <a:gd name="p0x9" fmla="*/ 120 w 17400"/>
              <a:gd name="p0y9" fmla="*/ 1117 h 1117"/>
              <a:gd name="p0x10" fmla="*/ 53 w 17400"/>
              <a:gd name="p0y10" fmla="*/ 1117 h 1117"/>
              <a:gd name="p0x11" fmla="*/ 0 w 17400"/>
              <a:gd name="p0y11" fmla="*/ 1063 h 1117"/>
              <a:gd name="p0x12" fmla="*/ 0 w 17400"/>
              <a:gd name="p0y12" fmla="*/ 997 h 1117"/>
              <a:gd name="p0x13" fmla="*/ 0 w 17400"/>
              <a:gd name="p0y13" fmla="*/ 120 h 1117"/>
              <a:gd name="p0x14" fmla="*/ 0 w 17400"/>
              <a:gd name="p0y14" fmla="*/ 53 h 1117"/>
              <a:gd name="p0x15" fmla="*/ 53 w 17400"/>
              <a:gd name="p0y15" fmla="*/ 0 h 1117"/>
              <a:gd name="p0x16" fmla="*/ 120 w 17400"/>
              <a:gd name="p0y16" fmla="*/ 0 h 11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B89A"/>
          </a:solidFill>
          <a:ln>
            <a:noFill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762000" y="1368628"/>
            <a:ext cx="5650335" cy="3533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5DEB3"/>
                </a:solidFill>
                <a:latin typeface="汉仪正圆-45W" panose="00020600040101010101" charset="-122"/>
                <a:ea typeface="汉仪正圆-45W" panose="00020600040101010101" charset="-122"/>
              </a:rPr>
              <a:t>a</a:t>
            </a:r>
            <a:r>
              <a:rPr sz="2400" b="1" baseline="30000">
                <a:solidFill>
                  <a:srgbClr val="F5DEB3"/>
                </a:solidFill>
                <a:latin typeface="汉仪正圆-45W" panose="00020600040101010101" charset="-122"/>
                <a:ea typeface="汉仪正圆-45W" panose="00020600040101010101" charset="-122"/>
              </a:rPr>
              <a:t>m</a:t>
            </a:r>
            <a:r>
              <a:rPr lang="en-US" b="1">
                <a:solidFill>
                  <a:srgbClr val="F5DEB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b="1">
                <a:solidFill>
                  <a:srgbClr val="F5DEB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b="1">
                <a:solidFill>
                  <a:srgbClr val="F5DEB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a</a:t>
            </a:r>
            <a:r>
              <a:rPr sz="2400" b="1" baseline="30000">
                <a:solidFill>
                  <a:srgbClr val="F5DEB3"/>
                </a:solidFill>
                <a:latin typeface="汉仪正圆-45W" panose="00020600040101010101" charset="-122"/>
                <a:ea typeface="汉仪正圆-45W" panose="00020600040101010101" charset="-122"/>
              </a:rPr>
              <a:t>n</a:t>
            </a:r>
            <a:r>
              <a:rPr b="1">
                <a:solidFill>
                  <a:srgbClr val="F5DEB3"/>
                </a:solidFill>
                <a:latin typeface="汉仪正圆-45W" panose="00020600040101010101" charset="-122"/>
                <a:ea typeface="汉仪正圆-45W" panose="00020600040101010101" charset="-122"/>
              </a:rPr>
              <a:t> = a</a:t>
            </a:r>
            <a:r>
              <a:rPr sz="2400" b="1" baseline="30000">
                <a:solidFill>
                  <a:srgbClr val="F5DEB3"/>
                </a:solidFill>
                <a:latin typeface="汉仪正圆-45W" panose="00020600040101010101" charset="-122"/>
                <a:ea typeface="汉仪正圆-45W" panose="00020600040101010101" charset="-122"/>
              </a:rPr>
              <a:t>m-n</a:t>
            </a:r>
            <a:r>
              <a:rPr lang="zh-CN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</a:t>
            </a:r>
            <a:r>
              <a:rPr lang="en-US" altLang="zh-CN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a≠0</a:t>
            </a:r>
            <a:r>
              <a:rPr lang="zh-CN" altLang="en-US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</a:t>
            </a:r>
            <a:r>
              <a:rPr lang="en-US" altLang="zh-CN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m&gt;n</a:t>
            </a:r>
            <a:r>
              <a:rPr lang="zh-CN" altLang="en-US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）</a:t>
            </a:r>
            <a:r>
              <a:rPr lang="en-US" altLang="zh-CN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| </a:t>
            </a:r>
            <a:r>
              <a:rPr b="1">
                <a:solidFill>
                  <a:srgbClr val="F5DEB3"/>
                </a:solidFill>
                <a:latin typeface="汉仪正圆-45W" panose="00020600040101010101" charset="-122"/>
                <a:ea typeface="汉仪正圆-45W" panose="00020600040101010101" charset="-122"/>
              </a:rPr>
              <a:t>a</a:t>
            </a:r>
            <a:r>
              <a:rPr sz="2400" b="1" baseline="30000">
                <a:solidFill>
                  <a:srgbClr val="F5DEB3"/>
                </a:solidFill>
                <a:latin typeface="汉仪正圆-45W" panose="00020600040101010101" charset="-122"/>
                <a:ea typeface="汉仪正圆-45W" panose="00020600040101010101" charset="-122"/>
              </a:rPr>
              <a:t>0</a:t>
            </a:r>
            <a:r>
              <a:rPr b="1">
                <a:solidFill>
                  <a:srgbClr val="F5DEB3"/>
                </a:solidFill>
                <a:latin typeface="汉仪正圆-45W" panose="00020600040101010101" charset="-122"/>
                <a:ea typeface="汉仪正圆-45W" panose="00020600040101010101" charset="-122"/>
              </a:rPr>
              <a:t> = 1</a:t>
            </a:r>
            <a:r>
              <a:rPr lang="zh-CN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</a:t>
            </a:r>
            <a:r>
              <a:rPr lang="en-US" altLang="zh-CN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a≠0</a:t>
            </a:r>
            <a:r>
              <a:rPr lang="zh-CN" altLang="en-US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）</a:t>
            </a:r>
            <a:endParaRPr lang="zh-CN" altLang="en-US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575945" y="2222500"/>
            <a:ext cx="11039475" cy="1668145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771525" y="24180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5C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 descr="8873ea93-8ca4-11f1-a875-fe5bd89252b3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74" b="74"/>
          <a:stretch>
            <a:fillRect/>
          </a:stretch>
        </p:blipFill>
        <p:spPr>
          <a:xfrm>
            <a:off x="838200" y="2484755"/>
            <a:ext cx="209550" cy="20955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266825" y="2402043"/>
            <a:ext cx="514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单项式相除</a:t>
            </a:r>
            <a:endParaRPr sz="2100" b="1" spc="42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1266825" y="2775423"/>
            <a:ext cx="5524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系数相除、同底数幂分别相除，只在被除式中含有的字母保留</a:t>
            </a:r>
            <a:endParaRPr sz="150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771525" y="31140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5C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 descr="8873eb90-8ca4-11f1-a875-fe5bd89252b3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-57" b="57"/>
          <a:stretch>
            <a:fillRect/>
          </a:stretch>
        </p:blipFill>
        <p:spPr>
          <a:xfrm>
            <a:off x="838200" y="3180715"/>
            <a:ext cx="209550" cy="20955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1266825" y="3097968"/>
            <a:ext cx="3238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E14"/>
                </a:solidFill>
                <a:latin typeface="汉仪正圆-45W" panose="00020600040101010101" charset="-122"/>
                <a:ea typeface="汉仪正圆-45W" panose="00020600040101010101" charset="-122"/>
              </a:rPr>
              <a:t>多项式除以单项式</a:t>
            </a:r>
            <a:endParaRPr sz="2100" b="1" spc="42">
              <a:solidFill>
                <a:srgbClr val="2C1E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1266825" y="3471348"/>
            <a:ext cx="3429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各项分别除以该单项式，所得的商相加</a:t>
            </a:r>
            <a:endParaRPr sz="150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矩形 17"/>
          <p:cNvSpPr/>
          <p:nvPr>
            <p:custDataLst>
              <p:tags r:id="rId18"/>
            </p:custDataLst>
          </p:nvPr>
        </p:nvSpPr>
        <p:spPr>
          <a:xfrm>
            <a:off x="575945" y="4090670"/>
            <a:ext cx="5419725" cy="1268095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3086176" y="4282154"/>
            <a:ext cx="39989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2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例</a:t>
            </a:r>
            <a:r>
              <a:rPr lang="en-US" altLang="zh-CN" sz="12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endParaRPr lang="en-US" altLang="zh-CN" sz="1200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1530401" y="4581407"/>
            <a:ext cx="3511458" cy="41063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(28x</a:t>
            </a:r>
            <a:r>
              <a:rPr sz="2795" b="1" baseline="30000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4</a:t>
            </a:r>
            <a:r>
              <a:rPr sz="210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y</a:t>
            </a:r>
            <a:r>
              <a:rPr sz="2795" b="1" baseline="30000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r>
              <a:rPr lang="en-US" sz="210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) </a:t>
            </a:r>
            <a:r>
              <a:rPr lang="zh-CN" altLang="en-US" sz="210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210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(7x</a:t>
            </a:r>
            <a:r>
              <a:rPr sz="2795" b="1" baseline="30000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r>
              <a:rPr sz="210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y) = 4xy</a:t>
            </a:r>
            <a:endParaRPr sz="2100" b="1">
              <a:solidFill>
                <a:srgbClr val="6B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矩形 20"/>
          <p:cNvSpPr/>
          <p:nvPr>
            <p:custDataLst>
              <p:tags r:id="rId21"/>
            </p:custDataLst>
          </p:nvPr>
        </p:nvSpPr>
        <p:spPr>
          <a:xfrm>
            <a:off x="6195695" y="4090670"/>
            <a:ext cx="5419725" cy="1268095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6B3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8705926" y="4282154"/>
            <a:ext cx="39989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2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例</a:t>
            </a:r>
            <a:r>
              <a:rPr lang="en-US" altLang="zh-CN" sz="12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endParaRPr lang="en-US" altLang="zh-CN" sz="1200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6515176" y="4581407"/>
            <a:ext cx="4781398" cy="74401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(12a</a:t>
            </a:r>
            <a:r>
              <a:rPr sz="2795" b="1" baseline="30000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r>
              <a:rPr sz="210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 - 6a</a:t>
            </a:r>
            <a:r>
              <a:rPr sz="2795" b="1" baseline="30000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r>
              <a:rPr lang="en-US" sz="210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+ 3a) </a:t>
            </a:r>
            <a:r>
              <a:rPr lang="zh-CN" altLang="en-US" sz="210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210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(3a) = </a:t>
            </a:r>
            <a:r>
              <a:rPr sz="210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4a</a:t>
            </a:r>
            <a:r>
              <a:rPr sz="2795" b="1" baseline="30000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r>
              <a:rPr sz="2100" b="1">
                <a:solidFill>
                  <a:srgbClr val="6B3A2A"/>
                </a:solidFill>
                <a:latin typeface="汉仪正圆-45W" panose="00020600040101010101" charset="-122"/>
                <a:ea typeface="汉仪正圆-45W" panose="00020600040101010101" charset="-122"/>
              </a:rPr>
              <a:t> - 2a + 1</a:t>
            </a:r>
            <a:endParaRPr sz="2100" b="1">
              <a:solidFill>
                <a:srgbClr val="6B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任意多边形 5"/>
          <p:cNvSpPr/>
          <p:nvPr>
            <p:custDataLst>
              <p:tags r:id="rId1"/>
            </p:custDataLst>
          </p:nvPr>
        </p:nvSpPr>
        <p:spPr>
          <a:xfrm>
            <a:off x="666750" y="236220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3A2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>
            <a:off x="819150" y="237617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3A2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3"/>
            </p:custDataLst>
          </p:nvPr>
        </p:nvSpPr>
        <p:spPr>
          <a:xfrm>
            <a:off x="942975" y="238125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3A2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6750" y="3305175"/>
            <a:ext cx="1143000" cy="76200"/>
          </a:xfrm>
          <a:prstGeom prst="rect">
            <a:avLst/>
          </a:prstGeom>
          <a:noFill/>
        </p:spPr>
      </p:pic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666750" y="2392699"/>
            <a:ext cx="5430069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1E14"/>
                </a:solidFill>
                <a:latin typeface="汉仪正圆-75W" panose="00020600040101010101" charset="-122"/>
                <a:ea typeface="汉仪正圆-75W" panose="00020600040101010101" charset="-122"/>
              </a:rPr>
              <a:t>数形相生，</a:t>
            </a:r>
            <a:r>
              <a:rPr sz="4200" b="1" spc="84">
                <a:solidFill>
                  <a:srgbClr val="6B3A2A"/>
                </a:solidFill>
                <a:latin typeface="汉仪正圆-75W" panose="00020600040101010101" charset="-122"/>
                <a:ea typeface="汉仪正圆-75W" panose="00020600040101010101" charset="-122"/>
              </a:rPr>
              <a:t>古韵新章</a:t>
            </a:r>
            <a:endParaRPr sz="4200" b="1" spc="84">
              <a:solidFill>
                <a:srgbClr val="6B3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666750" y="3306147"/>
            <a:ext cx="4953000" cy="6334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算经千年，其理恒新；数形相生，美在对称</a:t>
            </a:r>
            <a:endParaRPr sz="1500" spc="3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A3A"/>
                </a:solidFill>
                <a:latin typeface="汉仪正圆-45W" panose="00020600040101010101" charset="-122"/>
                <a:ea typeface="汉仪正圆-45W" panose="00020600040101010101" charset="-122"/>
              </a:rPr>
              <a:t>从幂的运算到乘法公式，数学的简洁与对称之美贯穿始终</a:t>
            </a:r>
            <a:endParaRPr sz="1500" spc="30">
              <a:solidFill>
                <a:srgbClr val="5C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666750" y="4143394"/>
            <a:ext cx="89839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spc="81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感谢聆听</a:t>
            </a:r>
            <a:endParaRPr sz="1350" spc="81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正圆-75W"/>
        <a:ea typeface="汉仪正圆-75W"/>
        <a:cs typeface=""/>
      </a:majorFont>
      <a:minorFont>
        <a:latin typeface="汉仪正圆-45W"/>
        <a:ea typeface="汉仪正圆-45W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2248</Words>
  <Application>WPS 演示</Application>
  <PresentationFormat>宽屏</PresentationFormat>
  <Paragraphs>300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3" baseType="lpstr">
      <vt:lpstr>Arial</vt:lpstr>
      <vt:lpstr>宋体</vt:lpstr>
      <vt:lpstr>Wingdings</vt:lpstr>
      <vt:lpstr>汉仪正圆-75W</vt:lpstr>
      <vt:lpstr>汉仪正圆-45W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2026-07-31T05:57:35Z</dcterms:created>
  <dcterms:modified xsi:type="dcterms:W3CDTF">2026-07-31T05:57:35Z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E64D1086C951AB4C4E396C6A1C0D394A_41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GAlt+nSvTKtyvGc4T7t2DFK+ToEdsOA71tnbx2h66dclyKIMdae78mTzIOApVQ9Z0l9w3GMikftblexCycCCTSA6RtHZ070E+lz4SxtL1TWBNWBesbg2Fk5nrPBe3ctPSavYN0L0zWP0JgjiohKz8v1a78DWU/jSNwbZjWAXsBLBRqoAsl3teOKVuapE6KlmwyV5rqfkJ8S6B4fdws5TgWYKZSqT8Qr7Dys0x4f6tPUdJRlJOO321ZGgY8uX/7u8vRNswvmqn9L3aVtUqpaAofsDpAhp57iBDPk3JilrbVXOTh8oF7Hm9rMMvrKhiXgOGNGMy9FiDHEk5JRmnAv21A==</vt:lpwstr>
  </property>
</Properties>
</file>