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tags" Target="../tags/tag8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36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image" Target="../media/image7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56.xml"/><Relationship Id="rId26" Type="http://schemas.openxmlformats.org/officeDocument/2006/relationships/image" Target="../media/image13.svg"/><Relationship Id="rId25" Type="http://schemas.openxmlformats.org/officeDocument/2006/relationships/image" Target="../media/image12.png"/><Relationship Id="rId24" Type="http://schemas.openxmlformats.org/officeDocument/2006/relationships/tags" Target="../tags/tag55.xml"/><Relationship Id="rId23" Type="http://schemas.openxmlformats.org/officeDocument/2006/relationships/tags" Target="../tags/tag54.xml"/><Relationship Id="rId22" Type="http://schemas.openxmlformats.org/officeDocument/2006/relationships/tags" Target="../tags/tag53.xml"/><Relationship Id="rId21" Type="http://schemas.openxmlformats.org/officeDocument/2006/relationships/image" Target="../media/image11.svg"/><Relationship Id="rId20" Type="http://schemas.openxmlformats.org/officeDocument/2006/relationships/image" Target="../media/image10.png"/><Relationship Id="rId2" Type="http://schemas.openxmlformats.org/officeDocument/2006/relationships/tags" Target="../tags/tag38.xml"/><Relationship Id="rId19" Type="http://schemas.openxmlformats.org/officeDocument/2006/relationships/tags" Target="../tags/tag52.xml"/><Relationship Id="rId18" Type="http://schemas.openxmlformats.org/officeDocument/2006/relationships/tags" Target="../tags/tag51.xml"/><Relationship Id="rId17" Type="http://schemas.openxmlformats.org/officeDocument/2006/relationships/tags" Target="../tags/tag50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tags" Target="../tags/tag37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62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89.xml"/><Relationship Id="rId34" Type="http://schemas.openxmlformats.org/officeDocument/2006/relationships/tags" Target="../tags/tag88.xml"/><Relationship Id="rId33" Type="http://schemas.openxmlformats.org/officeDocument/2006/relationships/tags" Target="../tags/tag87.xml"/><Relationship Id="rId32" Type="http://schemas.openxmlformats.org/officeDocument/2006/relationships/tags" Target="../tags/tag86.xml"/><Relationship Id="rId31" Type="http://schemas.openxmlformats.org/officeDocument/2006/relationships/image" Target="../media/image21.svg"/><Relationship Id="rId30" Type="http://schemas.openxmlformats.org/officeDocument/2006/relationships/image" Target="../media/image20.png"/><Relationship Id="rId3" Type="http://schemas.openxmlformats.org/officeDocument/2006/relationships/tags" Target="../tags/tag65.xml"/><Relationship Id="rId29" Type="http://schemas.openxmlformats.org/officeDocument/2006/relationships/tags" Target="../tags/tag85.xml"/><Relationship Id="rId28" Type="http://schemas.openxmlformats.org/officeDocument/2006/relationships/tags" Target="../tags/tag84.xml"/><Relationship Id="rId27" Type="http://schemas.openxmlformats.org/officeDocument/2006/relationships/tags" Target="../tags/tag83.xml"/><Relationship Id="rId26" Type="http://schemas.openxmlformats.org/officeDocument/2006/relationships/tags" Target="../tags/tag82.xml"/><Relationship Id="rId25" Type="http://schemas.openxmlformats.org/officeDocument/2006/relationships/tags" Target="../tags/tag81.xml"/><Relationship Id="rId24" Type="http://schemas.openxmlformats.org/officeDocument/2006/relationships/tags" Target="../tags/tag80.xml"/><Relationship Id="rId23" Type="http://schemas.openxmlformats.org/officeDocument/2006/relationships/image" Target="../media/image19.svg"/><Relationship Id="rId22" Type="http://schemas.openxmlformats.org/officeDocument/2006/relationships/image" Target="../media/image18.png"/><Relationship Id="rId21" Type="http://schemas.openxmlformats.org/officeDocument/2006/relationships/tags" Target="../tags/tag79.xml"/><Relationship Id="rId20" Type="http://schemas.openxmlformats.org/officeDocument/2006/relationships/tags" Target="../tags/tag78.xml"/><Relationship Id="rId2" Type="http://schemas.openxmlformats.org/officeDocument/2006/relationships/tags" Target="../tags/tag64.xml"/><Relationship Id="rId19" Type="http://schemas.openxmlformats.org/officeDocument/2006/relationships/tags" Target="../tags/tag77.xml"/><Relationship Id="rId18" Type="http://schemas.openxmlformats.org/officeDocument/2006/relationships/tags" Target="../tags/tag76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image" Target="../media/image17.svg"/><Relationship Id="rId14" Type="http://schemas.openxmlformats.org/officeDocument/2006/relationships/image" Target="../media/image16.png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tags" Target="../tags/tag6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image" Target="../media/image23.svg"/><Relationship Id="rId6" Type="http://schemas.openxmlformats.org/officeDocument/2006/relationships/image" Target="../media/image22.png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112.xml"/><Relationship Id="rId30" Type="http://schemas.openxmlformats.org/officeDocument/2006/relationships/tags" Target="../tags/tag111.xml"/><Relationship Id="rId3" Type="http://schemas.openxmlformats.org/officeDocument/2006/relationships/tags" Target="../tags/tag92.xml"/><Relationship Id="rId29" Type="http://schemas.openxmlformats.org/officeDocument/2006/relationships/tags" Target="../tags/tag110.xml"/><Relationship Id="rId28" Type="http://schemas.openxmlformats.org/officeDocument/2006/relationships/tags" Target="../tags/tag109.xml"/><Relationship Id="rId27" Type="http://schemas.openxmlformats.org/officeDocument/2006/relationships/image" Target="../media/image29.svg"/><Relationship Id="rId26" Type="http://schemas.openxmlformats.org/officeDocument/2006/relationships/image" Target="../media/image28.png"/><Relationship Id="rId25" Type="http://schemas.openxmlformats.org/officeDocument/2006/relationships/tags" Target="../tags/tag108.xml"/><Relationship Id="rId24" Type="http://schemas.openxmlformats.org/officeDocument/2006/relationships/tags" Target="../tags/tag107.xml"/><Relationship Id="rId23" Type="http://schemas.openxmlformats.org/officeDocument/2006/relationships/tags" Target="../tags/tag106.xml"/><Relationship Id="rId22" Type="http://schemas.openxmlformats.org/officeDocument/2006/relationships/tags" Target="../tags/tag105.xml"/><Relationship Id="rId21" Type="http://schemas.openxmlformats.org/officeDocument/2006/relationships/image" Target="../media/image27.svg"/><Relationship Id="rId20" Type="http://schemas.openxmlformats.org/officeDocument/2006/relationships/image" Target="../media/image26.png"/><Relationship Id="rId2" Type="http://schemas.openxmlformats.org/officeDocument/2006/relationships/tags" Target="../tags/tag91.xml"/><Relationship Id="rId19" Type="http://schemas.openxmlformats.org/officeDocument/2006/relationships/tags" Target="../tags/tag104.xml"/><Relationship Id="rId18" Type="http://schemas.openxmlformats.org/officeDocument/2006/relationships/tags" Target="../tags/tag103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image" Target="../media/image25.svg"/><Relationship Id="rId12" Type="http://schemas.openxmlformats.org/officeDocument/2006/relationships/image" Target="../media/image24.png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118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155.xml"/><Relationship Id="rId36" Type="http://schemas.openxmlformats.org/officeDocument/2006/relationships/tags" Target="../tags/tag154.xml"/><Relationship Id="rId35" Type="http://schemas.openxmlformats.org/officeDocument/2006/relationships/tags" Target="../tags/tag153.xml"/><Relationship Id="rId34" Type="http://schemas.openxmlformats.org/officeDocument/2006/relationships/tags" Target="../tags/tag152.xml"/><Relationship Id="rId33" Type="http://schemas.openxmlformats.org/officeDocument/2006/relationships/tags" Target="../tags/tag151.xml"/><Relationship Id="rId32" Type="http://schemas.openxmlformats.org/officeDocument/2006/relationships/tags" Target="../tags/tag150.xml"/><Relationship Id="rId31" Type="http://schemas.openxmlformats.org/officeDocument/2006/relationships/tags" Target="../tags/tag149.xml"/><Relationship Id="rId30" Type="http://schemas.openxmlformats.org/officeDocument/2006/relationships/tags" Target="../tags/tag148.xml"/><Relationship Id="rId3" Type="http://schemas.openxmlformats.org/officeDocument/2006/relationships/tags" Target="../tags/tag121.xml"/><Relationship Id="rId29" Type="http://schemas.openxmlformats.org/officeDocument/2006/relationships/tags" Target="../tags/tag147.xml"/><Relationship Id="rId28" Type="http://schemas.openxmlformats.org/officeDocument/2006/relationships/tags" Target="../tags/tag146.xml"/><Relationship Id="rId27" Type="http://schemas.openxmlformats.org/officeDocument/2006/relationships/tags" Target="../tags/tag145.xml"/><Relationship Id="rId26" Type="http://schemas.openxmlformats.org/officeDocument/2006/relationships/tags" Target="../tags/tag144.xml"/><Relationship Id="rId25" Type="http://schemas.openxmlformats.org/officeDocument/2006/relationships/tags" Target="../tags/tag143.xml"/><Relationship Id="rId24" Type="http://schemas.openxmlformats.org/officeDocument/2006/relationships/tags" Target="../tags/tag142.xml"/><Relationship Id="rId23" Type="http://schemas.openxmlformats.org/officeDocument/2006/relationships/tags" Target="../tags/tag141.xml"/><Relationship Id="rId22" Type="http://schemas.openxmlformats.org/officeDocument/2006/relationships/tags" Target="../tags/tag140.xml"/><Relationship Id="rId21" Type="http://schemas.openxmlformats.org/officeDocument/2006/relationships/tags" Target="../tags/tag139.xml"/><Relationship Id="rId20" Type="http://schemas.openxmlformats.org/officeDocument/2006/relationships/tags" Target="../tags/tag138.xml"/><Relationship Id="rId2" Type="http://schemas.openxmlformats.org/officeDocument/2006/relationships/tags" Target="../tags/tag120.xml"/><Relationship Id="rId19" Type="http://schemas.openxmlformats.org/officeDocument/2006/relationships/tags" Target="../tags/tag137.xml"/><Relationship Id="rId18" Type="http://schemas.openxmlformats.org/officeDocument/2006/relationships/tags" Target="../tags/tag136.xml"/><Relationship Id="rId17" Type="http://schemas.openxmlformats.org/officeDocument/2006/relationships/tags" Target="../tags/tag135.xml"/><Relationship Id="rId16" Type="http://schemas.openxmlformats.org/officeDocument/2006/relationships/tags" Target="../tags/tag134.xml"/><Relationship Id="rId15" Type="http://schemas.openxmlformats.org/officeDocument/2006/relationships/tags" Target="../tags/tag133.xml"/><Relationship Id="rId14" Type="http://schemas.openxmlformats.org/officeDocument/2006/relationships/tags" Target="../tags/tag132.xml"/><Relationship Id="rId13" Type="http://schemas.openxmlformats.org/officeDocument/2006/relationships/tags" Target="../tags/tag131.xml"/><Relationship Id="rId12" Type="http://schemas.openxmlformats.org/officeDocument/2006/relationships/tags" Target="../tags/tag130.xml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1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image" Target="../media/image31.svg"/><Relationship Id="rId6" Type="http://schemas.openxmlformats.org/officeDocument/2006/relationships/image" Target="../media/image30.png"/><Relationship Id="rId5" Type="http://schemas.openxmlformats.org/officeDocument/2006/relationships/tags" Target="../tags/tag160.xml"/><Relationship Id="rId4" Type="http://schemas.openxmlformats.org/officeDocument/2006/relationships/tags" Target="../tags/tag159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178.xml"/><Relationship Id="rId30" Type="http://schemas.openxmlformats.org/officeDocument/2006/relationships/tags" Target="../tags/tag177.xml"/><Relationship Id="rId3" Type="http://schemas.openxmlformats.org/officeDocument/2006/relationships/tags" Target="../tags/tag158.xml"/><Relationship Id="rId29" Type="http://schemas.openxmlformats.org/officeDocument/2006/relationships/tags" Target="../tags/tag176.xml"/><Relationship Id="rId28" Type="http://schemas.openxmlformats.org/officeDocument/2006/relationships/tags" Target="../tags/tag175.xml"/><Relationship Id="rId27" Type="http://schemas.openxmlformats.org/officeDocument/2006/relationships/image" Target="../media/image37.svg"/><Relationship Id="rId26" Type="http://schemas.openxmlformats.org/officeDocument/2006/relationships/image" Target="../media/image36.png"/><Relationship Id="rId25" Type="http://schemas.openxmlformats.org/officeDocument/2006/relationships/tags" Target="../tags/tag174.xml"/><Relationship Id="rId24" Type="http://schemas.openxmlformats.org/officeDocument/2006/relationships/tags" Target="../tags/tag173.xml"/><Relationship Id="rId23" Type="http://schemas.openxmlformats.org/officeDocument/2006/relationships/tags" Target="../tags/tag172.xml"/><Relationship Id="rId22" Type="http://schemas.openxmlformats.org/officeDocument/2006/relationships/tags" Target="../tags/tag171.xml"/><Relationship Id="rId21" Type="http://schemas.openxmlformats.org/officeDocument/2006/relationships/image" Target="../media/image35.svg"/><Relationship Id="rId20" Type="http://schemas.openxmlformats.org/officeDocument/2006/relationships/image" Target="../media/image34.png"/><Relationship Id="rId2" Type="http://schemas.openxmlformats.org/officeDocument/2006/relationships/tags" Target="../tags/tag157.xml"/><Relationship Id="rId19" Type="http://schemas.openxmlformats.org/officeDocument/2006/relationships/tags" Target="../tags/tag170.xml"/><Relationship Id="rId18" Type="http://schemas.openxmlformats.org/officeDocument/2006/relationships/tags" Target="../tags/tag169.xml"/><Relationship Id="rId17" Type="http://schemas.openxmlformats.org/officeDocument/2006/relationships/tags" Target="../tags/tag168.xml"/><Relationship Id="rId16" Type="http://schemas.openxmlformats.org/officeDocument/2006/relationships/tags" Target="../tags/tag167.xml"/><Relationship Id="rId15" Type="http://schemas.openxmlformats.org/officeDocument/2006/relationships/tags" Target="../tags/tag166.xml"/><Relationship Id="rId14" Type="http://schemas.openxmlformats.org/officeDocument/2006/relationships/tags" Target="../tags/tag165.xml"/><Relationship Id="rId13" Type="http://schemas.openxmlformats.org/officeDocument/2006/relationships/image" Target="../media/image33.svg"/><Relationship Id="rId12" Type="http://schemas.openxmlformats.org/officeDocument/2006/relationships/image" Target="../media/image32.png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198.xml"/><Relationship Id="rId2" Type="http://schemas.openxmlformats.org/officeDocument/2006/relationships/tags" Target="../tags/tag180.xml"/><Relationship Id="rId19" Type="http://schemas.openxmlformats.org/officeDocument/2006/relationships/tags" Target="../tags/tag197.xml"/><Relationship Id="rId18" Type="http://schemas.openxmlformats.org/officeDocument/2006/relationships/tags" Target="../tags/tag196.xml"/><Relationship Id="rId17" Type="http://schemas.openxmlformats.org/officeDocument/2006/relationships/tags" Target="../tags/tag195.xml"/><Relationship Id="rId16" Type="http://schemas.openxmlformats.org/officeDocument/2006/relationships/tags" Target="../tags/tag194.xml"/><Relationship Id="rId15" Type="http://schemas.openxmlformats.org/officeDocument/2006/relationships/tags" Target="../tags/tag193.xml"/><Relationship Id="rId14" Type="http://schemas.openxmlformats.org/officeDocument/2006/relationships/tags" Target="../tags/tag192.xml"/><Relationship Id="rId13" Type="http://schemas.openxmlformats.org/officeDocument/2006/relationships/tags" Target="../tags/tag191.xml"/><Relationship Id="rId12" Type="http://schemas.openxmlformats.org/officeDocument/2006/relationships/tags" Target="../tags/tag190.xml"/><Relationship Id="rId11" Type="http://schemas.openxmlformats.org/officeDocument/2006/relationships/tags" Target="../tags/tag189.xml"/><Relationship Id="rId10" Type="http://schemas.openxmlformats.org/officeDocument/2006/relationships/tags" Target="../tags/tag188.xml"/><Relationship Id="rId1" Type="http://schemas.openxmlformats.org/officeDocument/2006/relationships/tags" Target="../tags/tag17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1.xml"/><Relationship Id="rId8" Type="http://schemas.openxmlformats.org/officeDocument/2006/relationships/tags" Target="../tags/tag204.xml"/><Relationship Id="rId7" Type="http://schemas.openxmlformats.org/officeDocument/2006/relationships/image" Target="../media/image6.svg"/><Relationship Id="rId6" Type="http://schemas.openxmlformats.org/officeDocument/2006/relationships/image" Target="../media/image5.png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3" Type="http://schemas.openxmlformats.org/officeDocument/2006/relationships/tags" Target="../tags/tag201.xml"/><Relationship Id="rId2" Type="http://schemas.openxmlformats.org/officeDocument/2006/relationships/tags" Target="../tags/tag200.xml"/><Relationship Id="rId1" Type="http://schemas.openxmlformats.org/officeDocument/2006/relationships/tags" Target="../tags/tag19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2.xml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image" Target="../media/image38.jpeg"/><Relationship Id="rId2" Type="http://schemas.openxmlformats.org/officeDocument/2006/relationships/tags" Target="../tags/tag206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20.xml"/><Relationship Id="rId16" Type="http://schemas.openxmlformats.org/officeDocument/2006/relationships/tags" Target="../tags/tag219.xml"/><Relationship Id="rId15" Type="http://schemas.openxmlformats.org/officeDocument/2006/relationships/tags" Target="../tags/tag218.xml"/><Relationship Id="rId14" Type="http://schemas.openxmlformats.org/officeDocument/2006/relationships/tags" Target="../tags/tag217.xml"/><Relationship Id="rId13" Type="http://schemas.openxmlformats.org/officeDocument/2006/relationships/tags" Target="../tags/tag216.xml"/><Relationship Id="rId12" Type="http://schemas.openxmlformats.org/officeDocument/2006/relationships/tags" Target="../tags/tag215.xml"/><Relationship Id="rId11" Type="http://schemas.openxmlformats.org/officeDocument/2006/relationships/tags" Target="../tags/tag214.xml"/><Relationship Id="rId10" Type="http://schemas.openxmlformats.org/officeDocument/2006/relationships/tags" Target="../tags/tag213.xml"/><Relationship Id="rId1" Type="http://schemas.openxmlformats.org/officeDocument/2006/relationships/tags" Target="../tags/tag20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image" Target="../media/image39.svg"/><Relationship Id="rId7" Type="http://schemas.openxmlformats.org/officeDocument/2006/relationships/image" Target="../media/image5.png"/><Relationship Id="rId6" Type="http://schemas.openxmlformats.org/officeDocument/2006/relationships/tags" Target="../tags/tag226.xml"/><Relationship Id="rId5" Type="http://schemas.openxmlformats.org/officeDocument/2006/relationships/tags" Target="../tags/tag225.xml"/><Relationship Id="rId4" Type="http://schemas.openxmlformats.org/officeDocument/2006/relationships/tags" Target="../tags/tag224.xml"/><Relationship Id="rId3" Type="http://schemas.openxmlformats.org/officeDocument/2006/relationships/tags" Target="../tags/tag223.xml"/><Relationship Id="rId2" Type="http://schemas.openxmlformats.org/officeDocument/2006/relationships/tags" Target="../tags/tag222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2175510"/>
            <a:ext cx="5779151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分数混合运算</a:t>
            </a:r>
            <a:r>
              <a:rPr sz="4800" b="1" spc="288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——</a:t>
            </a:r>
            <a:endParaRPr sz="4800" b="1" spc="288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66750" y="2937510"/>
            <a:ext cx="6425212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当数学遇见传统文化</a:t>
            </a:r>
            <a:endParaRPr sz="4800" b="1" spc="288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66750" y="3952875"/>
            <a:ext cx="533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从《算法统宗》到现代课堂，探寻分数运算中的古人智慧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666750" y="4576763"/>
            <a:ext cx="60388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spc="27">
                <a:solidFill>
                  <a:srgbClr val="8C7A64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sz="1350" spc="27">
                <a:solidFill>
                  <a:srgbClr val="8C7A64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endParaRPr lang="zh-CN" sz="1350" spc="27">
              <a:solidFill>
                <a:srgbClr val="8C7A64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052320"/>
            <a:ext cx="381000" cy="9525"/>
          </a:xfrm>
          <a:prstGeom prst="rect">
            <a:avLst/>
          </a:prstGeom>
          <a:solidFill>
            <a:srgbClr val="5C3A2E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20000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5C3A2E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古算</a:t>
            </a:r>
            <a:r>
              <a:rPr sz="2100" b="1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启智</a:t>
            </a:r>
            <a:endParaRPr sz="2100" b="1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中宋简" panose="02010600000101010101" charset="-122"/>
                <a:ea typeface="汉仪中宋简" panose="02010600000101010101" charset="-122"/>
              </a:rPr>
              <a:t>从古籍趣题出发，感受分数运算的源流</a:t>
            </a:r>
            <a:endParaRPr sz="1350">
              <a:solidFill>
                <a:srgbClr val="5C4E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20000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5C3A2E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运筹</a:t>
            </a:r>
            <a:r>
              <a:rPr sz="2100" b="1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帷幄</a:t>
            </a:r>
            <a:endParaRPr sz="2100" b="1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中宋简" panose="02010600000101010101" charset="-122"/>
                <a:ea typeface="汉仪中宋简" panose="02010600000101010101" charset="-122"/>
              </a:rPr>
              <a:t>掌握分数混合运算的规则与巧算策略</a:t>
            </a:r>
            <a:endParaRPr sz="1350">
              <a:solidFill>
                <a:srgbClr val="5C4E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20000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5C3A2E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经世</a:t>
            </a:r>
            <a:r>
              <a:rPr sz="2100" b="1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致用</a:t>
            </a:r>
            <a:endParaRPr sz="2100" b="1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中宋简" panose="02010600000101010101" charset="-122"/>
                <a:ea typeface="汉仪中宋简" panose="02010600000101010101" charset="-122"/>
              </a:rPr>
              <a:t>运用分数运算解决传统文化中的实际问题</a:t>
            </a:r>
            <a:endParaRPr sz="1350">
              <a:solidFill>
                <a:srgbClr val="5C4E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20000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5C3A2E">
              <a:alpha val="14902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数脉</a:t>
            </a:r>
            <a:r>
              <a:rPr sz="2100" b="1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相承</a:t>
            </a:r>
            <a:endParaRPr sz="2100" b="1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中宋简" panose="02010600000101010101" charset="-122"/>
                <a:ea typeface="汉仪中宋简" panose="02010600000101010101" charset="-122"/>
              </a:rPr>
              <a:t>回溯数学史，感悟中华数学文明的辉煌</a:t>
            </a:r>
            <a:endParaRPr sz="1350">
              <a:solidFill>
                <a:srgbClr val="5C4E3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572702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古算启智</a:t>
            </a:r>
            <a:endParaRPr sz="4200" b="1" spc="252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486150"/>
            <a:ext cx="51473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三人共食一碗饭，四人共尝一碗羹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从《算法统宗》的“以碗知僧”说起，走进分数运算的世界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4324350"/>
            <a:ext cx="520675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从《算法统宗》的</a:t>
            </a:r>
            <a:r>
              <a:rPr lang="en-US" altLang="zh-CN"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以碗知僧</a:t>
            </a:r>
            <a:r>
              <a:rPr lang="en-US" altLang="zh-CN"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说起，走进分数运算的世界</a:t>
            </a:r>
            <a:endParaRPr lang="zh-CN" altLang="en-US"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666750" y="1104900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5C3A2E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>
              <a:solidFill>
                <a:srgbClr val="5C3A2E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666750" y="2395220"/>
            <a:ext cx="457200" cy="19050"/>
          </a:xfrm>
          <a:prstGeom prst="rect">
            <a:avLst/>
          </a:prstGeom>
          <a:solidFill>
            <a:srgbClr val="5C3A2E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666750" y="4871720"/>
            <a:ext cx="304800" cy="9525"/>
          </a:xfrm>
          <a:prstGeom prst="rect">
            <a:avLst/>
          </a:prstGeom>
          <a:solidFill>
            <a:srgbClr val="5C3A2E">
              <a:alpha val="4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666750" y="5262245"/>
            <a:ext cx="419100" cy="419100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 rot="21480000">
            <a:off x="802640" y="5381625"/>
            <a:ext cx="280035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算</a:t>
            </a:r>
            <a:endParaRPr sz="1050" b="1" spc="105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从</a:t>
            </a:r>
            <a:r>
              <a:rPr lang="en-US" altLang="zh-CN"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以碗知僧</a:t>
            </a:r>
            <a:r>
              <a:rPr lang="en-US" altLang="zh-CN"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"</a:t>
            </a:r>
            <a:r>
              <a:rPr lang="zh-CN" altLang="en-US"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说起</a:t>
            </a:r>
            <a:endParaRPr lang="zh-CN" altLang="en-US" sz="3000" b="1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5f126f1e-8c90-11f1-b75f-228e93cd61d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3775" y="1104900"/>
            <a:ext cx="8086725" cy="1943100"/>
          </a:xfrm>
          <a:custGeom>
            <a:avLst/>
            <a:gdLst>
              <a:gd name="sw" fmla="*/ 1 w 12735"/>
              <a:gd name="sh" fmla="*/ 1 h 3060"/>
              <a:gd name="mins" fmla="min sw sh"/>
              <a:gd name="dsw" fmla="+- 0 sw mins"/>
              <a:gd name="dsh" fmla="+- 0 sh mins"/>
              <a:gd name="p0x0" fmla="*/ 180 w 12735"/>
              <a:gd name="p0y0" fmla="*/ 0 h 3060"/>
              <a:gd name="p0x1" fmla="*/ 12555 w 12735"/>
              <a:gd name="p0y1" fmla="*/ 0 h 3060"/>
              <a:gd name="p0x2" fmla="*/ 12654 w 12735"/>
              <a:gd name="p0y2" fmla="*/ 0 h 3060"/>
              <a:gd name="p0x3" fmla="*/ 12735 w 12735"/>
              <a:gd name="p0y3" fmla="*/ 80 h 3060"/>
              <a:gd name="p0x4" fmla="*/ 12735 w 12735"/>
              <a:gd name="p0y4" fmla="*/ 180 h 3060"/>
              <a:gd name="p0x5" fmla="*/ 12735 w 12735"/>
              <a:gd name="p0y5" fmla="*/ 2880 h 3060"/>
              <a:gd name="p0x6" fmla="*/ 12735 w 12735"/>
              <a:gd name="p0y6" fmla="*/ 2979 h 3060"/>
              <a:gd name="p0x7" fmla="*/ 12654 w 12735"/>
              <a:gd name="p0y7" fmla="*/ 3060 h 3060"/>
              <a:gd name="p0x8" fmla="*/ 12555 w 12735"/>
              <a:gd name="p0y8" fmla="*/ 3060 h 3060"/>
              <a:gd name="p0x9" fmla="*/ 180 w 12735"/>
              <a:gd name="p0y9" fmla="*/ 3060 h 3060"/>
              <a:gd name="p0x10" fmla="*/ 80 w 12735"/>
              <a:gd name="p0y10" fmla="*/ 3060 h 3060"/>
              <a:gd name="p0x11" fmla="*/ 0 w 12735"/>
              <a:gd name="p0y11" fmla="*/ 2979 h 3060"/>
              <a:gd name="p0x12" fmla="*/ 0 w 12735"/>
              <a:gd name="p0y12" fmla="*/ 2880 h 3060"/>
              <a:gd name="p0x13" fmla="*/ 0 w 12735"/>
              <a:gd name="p0y13" fmla="*/ 180 h 3060"/>
              <a:gd name="p0x14" fmla="*/ 0 w 12735"/>
              <a:gd name="p0y14" fmla="*/ 80 h 3060"/>
              <a:gd name="p0x15" fmla="*/ 80 w 12735"/>
              <a:gd name="p0y15" fmla="*/ 0 h 3060"/>
              <a:gd name="p0x16" fmla="*/ 180 w 12735"/>
              <a:gd name="p0y16" fmla="*/ 0 h 3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256019" y="1279207"/>
            <a:ext cx="464224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sz="2100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sz="2100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巍巍古寺在山中，不知寺内几多僧。</a:t>
            </a:r>
            <a:endParaRPr lang="zh-CN" sz="2100" b="1"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5310188" y="1688783"/>
            <a:ext cx="4533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三百六十四只碗，恰合用尽不差争。</a:t>
            </a:r>
            <a:endParaRPr sz="2100" b="1"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5310188" y="2098358"/>
            <a:ext cx="4533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三人共食一碗饭，四人共尝一碗羹。</a:t>
            </a:r>
            <a:endParaRPr sz="2100" b="1"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5256019" y="2507933"/>
            <a:ext cx="464224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请问先生能算者，都来寺内几多僧。</a:t>
            </a:r>
            <a:r>
              <a:rPr lang="en-US" altLang="zh-CN" sz="2100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2100" b="1"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9"/>
            </p:custDataLst>
          </p:nvPr>
        </p:nvSpPr>
        <p:spPr>
          <a:xfrm>
            <a:off x="3533775" y="5810250"/>
            <a:ext cx="8086725" cy="666750"/>
          </a:xfrm>
          <a:custGeom>
            <a:avLst/>
            <a:gdLst>
              <a:gd name="sw" fmla="*/ 1 w 12735"/>
              <a:gd name="sh" fmla="*/ 1 h 1050"/>
              <a:gd name="mins" fmla="min sw sh"/>
              <a:gd name="dsw" fmla="+- 0 sw mins"/>
              <a:gd name="dsh" fmla="+- 0 sh mins"/>
              <a:gd name="p0x0" fmla="*/ 180 w 12735"/>
              <a:gd name="p0y0" fmla="*/ 0 h 1050"/>
              <a:gd name="p0x1" fmla="*/ 12555 w 12735"/>
              <a:gd name="p0y1" fmla="*/ 0 h 1050"/>
              <a:gd name="p0x2" fmla="*/ 12654 w 12735"/>
              <a:gd name="p0y2" fmla="*/ 0 h 1050"/>
              <a:gd name="p0x3" fmla="*/ 12735 w 12735"/>
              <a:gd name="p0y3" fmla="*/ 80 h 1050"/>
              <a:gd name="p0x4" fmla="*/ 12735 w 12735"/>
              <a:gd name="p0y4" fmla="*/ 180 h 1050"/>
              <a:gd name="p0x5" fmla="*/ 12735 w 12735"/>
              <a:gd name="p0y5" fmla="*/ 870 h 1050"/>
              <a:gd name="p0x6" fmla="*/ 12735 w 12735"/>
              <a:gd name="p0y6" fmla="*/ 969 h 1050"/>
              <a:gd name="p0x7" fmla="*/ 12654 w 12735"/>
              <a:gd name="p0y7" fmla="*/ 1050 h 1050"/>
              <a:gd name="p0x8" fmla="*/ 12555 w 12735"/>
              <a:gd name="p0y8" fmla="*/ 1050 h 1050"/>
              <a:gd name="p0x9" fmla="*/ 180 w 12735"/>
              <a:gd name="p0y9" fmla="*/ 1050 h 1050"/>
              <a:gd name="p0x10" fmla="*/ 80 w 12735"/>
              <a:gd name="p0y10" fmla="*/ 1050 h 1050"/>
              <a:gd name="p0x11" fmla="*/ 0 w 12735"/>
              <a:gd name="p0y11" fmla="*/ 969 h 1050"/>
              <a:gd name="p0x12" fmla="*/ 0 w 12735"/>
              <a:gd name="p0y12" fmla="*/ 870 h 1050"/>
              <a:gd name="p0x13" fmla="*/ 0 w 12735"/>
              <a:gd name="p0y13" fmla="*/ 180 h 1050"/>
              <a:gd name="p0x14" fmla="*/ 0 w 12735"/>
              <a:gd name="p0y14" fmla="*/ 80 h 1050"/>
              <a:gd name="p0x15" fmla="*/ 80 w 12735"/>
              <a:gd name="p0y15" fmla="*/ 0 h 1050"/>
              <a:gd name="p0x16" fmla="*/ 180 w 1273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0"/>
            </p:custDataLst>
          </p:nvPr>
        </p:nvSpPr>
        <p:spPr>
          <a:xfrm>
            <a:off x="5312569" y="5985510"/>
            <a:ext cx="45290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如何用分数混合运算揭开</a:t>
            </a:r>
            <a:r>
              <a:rPr lang="en-US" altLang="zh-CN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几多僧</a:t>
            </a:r>
            <a:r>
              <a:rPr lang="en-US" altLang="zh-CN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b="1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的谜底？</a:t>
            </a:r>
            <a:endParaRPr lang="zh-CN" altLang="en-US" b="1"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3538220" y="3242945"/>
            <a:ext cx="8077200" cy="2371725"/>
          </a:xfrm>
          <a:custGeom>
            <a:avLst/>
            <a:gdLst>
              <a:gd name="sw" fmla="*/ 1 w 12720"/>
              <a:gd name="sh" fmla="*/ 1 h 3735"/>
              <a:gd name="mins" fmla="min sw sh"/>
              <a:gd name="dsw" fmla="+- 0 sw mins"/>
              <a:gd name="dsh" fmla="+- 0 sh mins"/>
              <a:gd name="p0x0" fmla="*/ 180 w 12720"/>
              <a:gd name="p0y0" fmla="*/ 0 h 3735"/>
              <a:gd name="p0x1" fmla="*/ 12540 w 12720"/>
              <a:gd name="p0y1" fmla="*/ 0 h 3735"/>
              <a:gd name="p0x2" fmla="*/ 12639 w 12720"/>
              <a:gd name="p0y2" fmla="*/ 0 h 3735"/>
              <a:gd name="p0x3" fmla="*/ 12720 w 12720"/>
              <a:gd name="p0y3" fmla="*/ 80 h 3735"/>
              <a:gd name="p0x4" fmla="*/ 12720 w 12720"/>
              <a:gd name="p0y4" fmla="*/ 180 h 3735"/>
              <a:gd name="p0x5" fmla="*/ 12720 w 12720"/>
              <a:gd name="p0y5" fmla="*/ 3555 h 3735"/>
              <a:gd name="p0x6" fmla="*/ 12720 w 12720"/>
              <a:gd name="p0y6" fmla="*/ 3654 h 3735"/>
              <a:gd name="p0x7" fmla="*/ 12639 w 12720"/>
              <a:gd name="p0y7" fmla="*/ 3735 h 3735"/>
              <a:gd name="p0x8" fmla="*/ 12540 w 12720"/>
              <a:gd name="p0y8" fmla="*/ 3735 h 3735"/>
              <a:gd name="p0x9" fmla="*/ 180 w 12720"/>
              <a:gd name="p0y9" fmla="*/ 3735 h 3735"/>
              <a:gd name="p0x10" fmla="*/ 80 w 12720"/>
              <a:gd name="p0y10" fmla="*/ 3735 h 3735"/>
              <a:gd name="p0x11" fmla="*/ 0 w 12720"/>
              <a:gd name="p0y11" fmla="*/ 3654 h 3735"/>
              <a:gd name="p0x12" fmla="*/ 0 w 12720"/>
              <a:gd name="p0y12" fmla="*/ 3555 h 3735"/>
              <a:gd name="p0x13" fmla="*/ 0 w 12720"/>
              <a:gd name="p0y13" fmla="*/ 180 h 3735"/>
              <a:gd name="p0x14" fmla="*/ 0 w 12720"/>
              <a:gd name="p0y14" fmla="*/ 80 h 3735"/>
              <a:gd name="p0x15" fmla="*/ 80 w 12720"/>
              <a:gd name="p0y15" fmla="*/ 0 h 3735"/>
              <a:gd name="p0x16" fmla="*/ 180 w 12720"/>
              <a:gd name="p0y16" fmla="*/ 0 h 3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3733800" y="3422333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核心条件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3733800" y="3886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5556" b="-5556"/>
          <a:stretch>
            <a:fillRect/>
          </a:stretch>
        </p:blipFill>
        <p:spPr>
          <a:xfrm>
            <a:off x="3848100" y="4000500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4267200" y="3943369"/>
            <a:ext cx="191750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20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饭碗数</a:t>
            </a:r>
            <a:r>
              <a:rPr lang="en-US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总人数</a:t>
            </a:r>
            <a:r>
              <a:rPr lang="en-US" altLang="zh-CN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20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1/3</a:t>
            </a:r>
            <a:endParaRPr sz="1350" b="1" spc="-20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3733800" y="4419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3848100" y="4533900"/>
            <a:ext cx="190500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4267200" y="4476769"/>
            <a:ext cx="191750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 spc="-20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汤碗数</a:t>
            </a:r>
            <a:r>
              <a:rPr lang="en-US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总人数</a:t>
            </a:r>
            <a:r>
              <a:rPr lang="en-US" altLang="zh-CN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spc="-2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20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1/4</a:t>
            </a:r>
            <a:endParaRPr sz="1350" b="1" spc="-20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3733800" y="49530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3848100" y="5067300"/>
            <a:ext cx="190500" cy="1905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7"/>
            </p:custDataLst>
          </p:nvPr>
        </p:nvSpPr>
        <p:spPr>
          <a:xfrm>
            <a:off x="4267200" y="5010169"/>
            <a:ext cx="18424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饭碗</a:t>
            </a:r>
            <a:r>
              <a:rPr lang="en-US" altLang="zh-CN"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+ </a:t>
            </a:r>
            <a:r>
              <a:rPr lang="zh-CN" altLang="en-US"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汤碗</a:t>
            </a:r>
            <a:r>
              <a:rPr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 = 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364</a:t>
            </a:r>
            <a:r>
              <a:rPr 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只</a:t>
            </a:r>
            <a:endParaRPr lang="zh-CN" altLang="en-US"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95846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运筹帷幄</a:t>
            </a:r>
            <a:endParaRPr sz="4200" b="1" spc="252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871913"/>
            <a:ext cx="35928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运筹帷幄之中，决胜千里之外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掌握分数混合运算的规则，方能游刃有余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66750" y="14906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5C3A2E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>
              <a:solidFill>
                <a:srgbClr val="5C3A2E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666750" y="2781300"/>
            <a:ext cx="457200" cy="19050"/>
          </a:xfrm>
          <a:prstGeom prst="rect">
            <a:avLst/>
          </a:prstGeom>
          <a:solidFill>
            <a:srgbClr val="5C3A2E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666750" y="4876800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 rot="21480000">
            <a:off x="802640" y="499618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算</a:t>
            </a:r>
            <a:endParaRPr sz="1050" b="1" spc="105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运算顺序与整数一致</a:t>
            </a:r>
            <a:endParaRPr sz="3000" b="1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523875"/>
          </a:xfrm>
          <a:custGeom>
            <a:avLst/>
            <a:gdLst>
              <a:gd name="sw" fmla="*/ 1 w 17385"/>
              <a:gd name="sh" fmla="*/ 1 h 825"/>
              <a:gd name="mins" fmla="min sw sh"/>
              <a:gd name="dsw" fmla="+- 0 sw mins"/>
              <a:gd name="dsh" fmla="+- 0 sh mins"/>
              <a:gd name="p0x0" fmla="*/ 180 w 17385"/>
              <a:gd name="p0y0" fmla="*/ 0 h 825"/>
              <a:gd name="p0x1" fmla="*/ 17205 w 17385"/>
              <a:gd name="p0y1" fmla="*/ 0 h 825"/>
              <a:gd name="p0x2" fmla="*/ 17304 w 17385"/>
              <a:gd name="p0y2" fmla="*/ 0 h 825"/>
              <a:gd name="p0x3" fmla="*/ 17385 w 17385"/>
              <a:gd name="p0y3" fmla="*/ 80 h 825"/>
              <a:gd name="p0x4" fmla="*/ 17385 w 17385"/>
              <a:gd name="p0y4" fmla="*/ 180 h 825"/>
              <a:gd name="p0x5" fmla="*/ 17385 w 17385"/>
              <a:gd name="p0y5" fmla="*/ 645 h 825"/>
              <a:gd name="p0x6" fmla="*/ 17385 w 17385"/>
              <a:gd name="p0y6" fmla="*/ 744 h 825"/>
              <a:gd name="p0x7" fmla="*/ 17304 w 17385"/>
              <a:gd name="p0y7" fmla="*/ 825 h 825"/>
              <a:gd name="p0x8" fmla="*/ 17205 w 17385"/>
              <a:gd name="p0y8" fmla="*/ 825 h 825"/>
              <a:gd name="p0x9" fmla="*/ 180 w 17385"/>
              <a:gd name="p0y9" fmla="*/ 825 h 825"/>
              <a:gd name="p0x10" fmla="*/ 80 w 17385"/>
              <a:gd name="p0y10" fmla="*/ 825 h 825"/>
              <a:gd name="p0x11" fmla="*/ 0 w 17385"/>
              <a:gd name="p0y11" fmla="*/ 744 h 825"/>
              <a:gd name="p0x12" fmla="*/ 0 w 17385"/>
              <a:gd name="p0y12" fmla="*/ 645 h 825"/>
              <a:gd name="p0x13" fmla="*/ 0 w 17385"/>
              <a:gd name="p0y13" fmla="*/ 180 h 825"/>
              <a:gd name="p0x14" fmla="*/ 0 w 17385"/>
              <a:gd name="p0y14" fmla="*/ 80 h 825"/>
              <a:gd name="p0x15" fmla="*/ 80 w 17385"/>
              <a:gd name="p0y15" fmla="*/ 0 h 825"/>
              <a:gd name="p0x16" fmla="*/ 180 w 17385"/>
              <a:gd name="p0y16" fmla="*/ 0 h 8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352724" y="1213485"/>
            <a:ext cx="54865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分数混合运算的运算顺序与整数混合运算</a:t>
            </a:r>
            <a:r>
              <a:rPr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完全一致</a:t>
            </a:r>
            <a:endParaRPr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1757045"/>
            <a:ext cx="3546475" cy="4078605"/>
          </a:xfrm>
          <a:custGeom>
            <a:avLst/>
            <a:gdLst>
              <a:gd name="sw" fmla="*/ 1 w 5585"/>
              <a:gd name="sh" fmla="*/ 1 h 6423"/>
              <a:gd name="mins" fmla="min sw sh"/>
              <a:gd name="dsw" fmla="+- 0 sw mins"/>
              <a:gd name="dsh" fmla="+- 0 sh mins"/>
              <a:gd name="p0x0" fmla="*/ 180 w 5585"/>
              <a:gd name="p0y0" fmla="*/ 0 h 6423"/>
              <a:gd name="p0x1" fmla="*/ 5405 w 5585"/>
              <a:gd name="p0y1" fmla="*/ 0 h 6423"/>
              <a:gd name="p0x2" fmla="*/ 5504 w 5585"/>
              <a:gd name="p0y2" fmla="*/ 0 h 6423"/>
              <a:gd name="p0x3" fmla="*/ 5585 w 5585"/>
              <a:gd name="p0y3" fmla="*/ 80 h 6423"/>
              <a:gd name="p0x4" fmla="*/ 5585 w 5585"/>
              <a:gd name="p0y4" fmla="*/ 180 h 6423"/>
              <a:gd name="p0x5" fmla="*/ 5585 w 5585"/>
              <a:gd name="p0y5" fmla="*/ 6243 h 6423"/>
              <a:gd name="p0x6" fmla="*/ 5585 w 5585"/>
              <a:gd name="p0y6" fmla="*/ 6342 h 6423"/>
              <a:gd name="p0x7" fmla="*/ 5504 w 5585"/>
              <a:gd name="p0y7" fmla="*/ 6423 h 6423"/>
              <a:gd name="p0x8" fmla="*/ 5405 w 5585"/>
              <a:gd name="p0y8" fmla="*/ 6423 h 6423"/>
              <a:gd name="p0x9" fmla="*/ 180 w 5585"/>
              <a:gd name="p0y9" fmla="*/ 6423 h 6423"/>
              <a:gd name="p0x10" fmla="*/ 80 w 5585"/>
              <a:gd name="p0y10" fmla="*/ 6423 h 6423"/>
              <a:gd name="p0x11" fmla="*/ 0 w 5585"/>
              <a:gd name="p0y11" fmla="*/ 6342 h 6423"/>
              <a:gd name="p0x12" fmla="*/ 0 w 5585"/>
              <a:gd name="p0y12" fmla="*/ 6243 h 6423"/>
              <a:gd name="p0x13" fmla="*/ 0 w 5585"/>
              <a:gd name="p0y13" fmla="*/ 180 h 6423"/>
              <a:gd name="p0x14" fmla="*/ 0 w 5585"/>
              <a:gd name="p0y14" fmla="*/ 80 h 6423"/>
              <a:gd name="p0x15" fmla="*/ 80 w 5585"/>
              <a:gd name="p0y15" fmla="*/ 0 h 6423"/>
              <a:gd name="p0x16" fmla="*/ 180 w 5585"/>
              <a:gd name="p0y16" fmla="*/ 0 h 64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263996" y="280894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先乘除，后加减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272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83" t="-36667" r="-2083" b="-36667"/>
          <a:stretch>
            <a:fillRect/>
          </a:stretch>
        </p:blipFill>
        <p:spPr>
          <a:xfrm>
            <a:off x="823595" y="3334385"/>
            <a:ext cx="238125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28725" y="3258522"/>
            <a:ext cx="26987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连乘问题</a:t>
            </a:r>
            <a:endParaRPr sz="1500" b="1" spc="30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28725" y="3533794"/>
            <a:ext cx="26987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先确定运算方向，从左到右依次计算</a:t>
            </a:r>
            <a:endParaRPr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2113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864235" y="4273550"/>
            <a:ext cx="156845" cy="2139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228725" y="4197629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加减混合</a:t>
            </a:r>
            <a:endParaRPr sz="1500" b="1" spc="30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228725" y="4472902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先完成乘法，再进行加法运算</a:t>
            </a:r>
            <a:endParaRPr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4322445" y="1757045"/>
            <a:ext cx="3546475" cy="4078605"/>
          </a:xfrm>
          <a:custGeom>
            <a:avLst/>
            <a:gdLst>
              <a:gd name="sw" fmla="*/ 1 w 5585"/>
              <a:gd name="sh" fmla="*/ 1 h 6423"/>
              <a:gd name="mins" fmla="min sw sh"/>
              <a:gd name="dsw" fmla="+- 0 sw mins"/>
              <a:gd name="dsh" fmla="+- 0 sh mins"/>
              <a:gd name="p0x0" fmla="*/ 180 w 5585"/>
              <a:gd name="p0y0" fmla="*/ 0 h 6423"/>
              <a:gd name="p0x1" fmla="*/ 5405 w 5585"/>
              <a:gd name="p0y1" fmla="*/ 0 h 6423"/>
              <a:gd name="p0x2" fmla="*/ 5504 w 5585"/>
              <a:gd name="p0y2" fmla="*/ 0 h 6423"/>
              <a:gd name="p0x3" fmla="*/ 5585 w 5585"/>
              <a:gd name="p0y3" fmla="*/ 80 h 6423"/>
              <a:gd name="p0x4" fmla="*/ 5585 w 5585"/>
              <a:gd name="p0y4" fmla="*/ 180 h 6423"/>
              <a:gd name="p0x5" fmla="*/ 5585 w 5585"/>
              <a:gd name="p0y5" fmla="*/ 6243 h 6423"/>
              <a:gd name="p0x6" fmla="*/ 5585 w 5585"/>
              <a:gd name="p0y6" fmla="*/ 6342 h 6423"/>
              <a:gd name="p0x7" fmla="*/ 5504 w 5585"/>
              <a:gd name="p0y7" fmla="*/ 6423 h 6423"/>
              <a:gd name="p0x8" fmla="*/ 5405 w 5585"/>
              <a:gd name="p0y8" fmla="*/ 6423 h 6423"/>
              <a:gd name="p0x9" fmla="*/ 180 w 5585"/>
              <a:gd name="p0y9" fmla="*/ 6423 h 6423"/>
              <a:gd name="p0x10" fmla="*/ 80 w 5585"/>
              <a:gd name="p0y10" fmla="*/ 6423 h 6423"/>
              <a:gd name="p0x11" fmla="*/ 0 w 5585"/>
              <a:gd name="p0y11" fmla="*/ 6342 h 6423"/>
              <a:gd name="p0x12" fmla="*/ 0 w 5585"/>
              <a:gd name="p0y12" fmla="*/ 6243 h 6423"/>
              <a:gd name="p0x13" fmla="*/ 0 w 5585"/>
              <a:gd name="p0y13" fmla="*/ 180 h 6423"/>
              <a:gd name="p0x14" fmla="*/ 0 w 5585"/>
              <a:gd name="p0y14" fmla="*/ 80 h 6423"/>
              <a:gd name="p0x15" fmla="*/ 80 w 5585"/>
              <a:gd name="p0y15" fmla="*/ 0 h 6423"/>
              <a:gd name="p0x16" fmla="*/ 180 w 5585"/>
              <a:gd name="p0y16" fmla="*/ 0 h 64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5010521" y="280894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有括号先算括号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4518025" y="3272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381" t="-6333" r="-2381" b="-6333"/>
          <a:stretch>
            <a:fillRect/>
          </a:stretch>
        </p:blipFill>
        <p:spPr>
          <a:xfrm>
            <a:off x="4584700" y="3334385"/>
            <a:ext cx="209550" cy="2146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4975251" y="3258522"/>
            <a:ext cx="25718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遇到括号</a:t>
            </a:r>
            <a:endParaRPr sz="1500" b="1" spc="30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4975251" y="3533794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括号内分数运算同样遵守上述规则</a:t>
            </a:r>
            <a:endParaRPr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8068945" y="1757045"/>
            <a:ext cx="3546475" cy="4078605"/>
          </a:xfrm>
          <a:custGeom>
            <a:avLst/>
            <a:gdLst>
              <a:gd name="sw" fmla="*/ 1 w 5585"/>
              <a:gd name="sh" fmla="*/ 1 h 6423"/>
              <a:gd name="mins" fmla="min sw sh"/>
              <a:gd name="dsw" fmla="+- 0 sw mins"/>
              <a:gd name="dsh" fmla="+- 0 sh mins"/>
              <a:gd name="p0x0" fmla="*/ 180 w 5585"/>
              <a:gd name="p0y0" fmla="*/ 0 h 6423"/>
              <a:gd name="p0x1" fmla="*/ 5405 w 5585"/>
              <a:gd name="p0y1" fmla="*/ 0 h 6423"/>
              <a:gd name="p0x2" fmla="*/ 5504 w 5585"/>
              <a:gd name="p0y2" fmla="*/ 0 h 6423"/>
              <a:gd name="p0x3" fmla="*/ 5585 w 5585"/>
              <a:gd name="p0y3" fmla="*/ 80 h 6423"/>
              <a:gd name="p0x4" fmla="*/ 5585 w 5585"/>
              <a:gd name="p0y4" fmla="*/ 180 h 6423"/>
              <a:gd name="p0x5" fmla="*/ 5585 w 5585"/>
              <a:gd name="p0y5" fmla="*/ 6243 h 6423"/>
              <a:gd name="p0x6" fmla="*/ 5585 w 5585"/>
              <a:gd name="p0y6" fmla="*/ 6342 h 6423"/>
              <a:gd name="p0x7" fmla="*/ 5504 w 5585"/>
              <a:gd name="p0y7" fmla="*/ 6423 h 6423"/>
              <a:gd name="p0x8" fmla="*/ 5405 w 5585"/>
              <a:gd name="p0y8" fmla="*/ 6423 h 6423"/>
              <a:gd name="p0x9" fmla="*/ 180 w 5585"/>
              <a:gd name="p0y9" fmla="*/ 6423 h 6423"/>
              <a:gd name="p0x10" fmla="*/ 80 w 5585"/>
              <a:gd name="p0y10" fmla="*/ 6423 h 6423"/>
              <a:gd name="p0x11" fmla="*/ 0 w 5585"/>
              <a:gd name="p0y11" fmla="*/ 6342 h 6423"/>
              <a:gd name="p0x12" fmla="*/ 0 w 5585"/>
              <a:gd name="p0y12" fmla="*/ 6243 h 6423"/>
              <a:gd name="p0x13" fmla="*/ 0 w 5585"/>
              <a:gd name="p0y13" fmla="*/ 180 h 6423"/>
              <a:gd name="p0x14" fmla="*/ 0 w 5585"/>
              <a:gd name="p0y14" fmla="*/ 80 h 6423"/>
              <a:gd name="p0x15" fmla="*/ 80 w 5585"/>
              <a:gd name="p0y15" fmla="*/ 0 h 6423"/>
              <a:gd name="p0x16" fmla="*/ 180 w 5585"/>
              <a:gd name="p0y16" fmla="*/ 0 h 64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8757047" y="2808942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能约分的先约分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8264525" y="3272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31200" y="3334385"/>
            <a:ext cx="209550" cy="2146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8721776" y="3258522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约分策略</a:t>
            </a:r>
            <a:endParaRPr sz="1500" b="1" spc="30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8721776" y="3533794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计算中及时约分，降低难度</a:t>
            </a:r>
            <a:endParaRPr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575945" y="5959475"/>
            <a:ext cx="11039475" cy="512445"/>
          </a:xfrm>
          <a:custGeom>
            <a:avLst/>
            <a:gdLst>
              <a:gd name="sw" fmla="*/ 1 w 17385"/>
              <a:gd name="sh" fmla="*/ 1 h 806"/>
              <a:gd name="mins" fmla="min sw sh"/>
              <a:gd name="dsw" fmla="+- 0 sw mins"/>
              <a:gd name="dsh" fmla="+- 0 sh mins"/>
              <a:gd name="p0x0" fmla="*/ 180 w 17385"/>
              <a:gd name="p0y0" fmla="*/ 0 h 806"/>
              <a:gd name="p0x1" fmla="*/ 17205 w 17385"/>
              <a:gd name="p0y1" fmla="*/ 0 h 806"/>
              <a:gd name="p0x2" fmla="*/ 17304 w 17385"/>
              <a:gd name="p0y2" fmla="*/ 0 h 806"/>
              <a:gd name="p0x3" fmla="*/ 17385 w 17385"/>
              <a:gd name="p0y3" fmla="*/ 80 h 806"/>
              <a:gd name="p0x4" fmla="*/ 17385 w 17385"/>
              <a:gd name="p0y4" fmla="*/ 180 h 806"/>
              <a:gd name="p0x5" fmla="*/ 17385 w 17385"/>
              <a:gd name="p0y5" fmla="*/ 626 h 806"/>
              <a:gd name="p0x6" fmla="*/ 17385 w 17385"/>
              <a:gd name="p0y6" fmla="*/ 726 h 806"/>
              <a:gd name="p0x7" fmla="*/ 17304 w 17385"/>
              <a:gd name="p0y7" fmla="*/ 806 h 806"/>
              <a:gd name="p0x8" fmla="*/ 17205 w 17385"/>
              <a:gd name="p0y8" fmla="*/ 806 h 806"/>
              <a:gd name="p0x9" fmla="*/ 180 w 17385"/>
              <a:gd name="p0y9" fmla="*/ 806 h 806"/>
              <a:gd name="p0x10" fmla="*/ 80 w 17385"/>
              <a:gd name="p0y10" fmla="*/ 806 h 806"/>
              <a:gd name="p0x11" fmla="*/ 0 w 17385"/>
              <a:gd name="p0y11" fmla="*/ 726 h 806"/>
              <a:gd name="p0x12" fmla="*/ 0 w 17385"/>
              <a:gd name="p0y12" fmla="*/ 626 h 806"/>
              <a:gd name="p0x13" fmla="*/ 0 w 17385"/>
              <a:gd name="p0y13" fmla="*/ 180 h 806"/>
              <a:gd name="p0x14" fmla="*/ 0 w 17385"/>
              <a:gd name="p0y14" fmla="*/ 80 h 806"/>
              <a:gd name="p0x15" fmla="*/ 80 w 17385"/>
              <a:gd name="p0y15" fmla="*/ 0 h 806"/>
              <a:gd name="p0x16" fmla="*/ 180 w 17385"/>
              <a:gd name="p0y16" fmla="*/ 0 h 8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3340970" y="6063643"/>
            <a:ext cx="55099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做完每一步都问自己：</a:t>
            </a:r>
            <a:r>
              <a:rPr lang="en-US"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先算的是什么</a:t>
            </a:r>
            <a:r>
              <a:rPr lang="en-US" altLang="zh-CN"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en-US" altLang="zh-CN" sz="1350" b="1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——</a:t>
            </a:r>
            <a:r>
              <a:rPr lang="zh-CN" altLang="en-US" sz="1350" b="1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养成审视运算顺序的习惯</a:t>
            </a:r>
            <a:endParaRPr lang="zh-CN" altLang="en-US" sz="1350" b="1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巧用运算律简化计算</a:t>
            </a:r>
            <a:endParaRPr sz="3000" b="1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80 w 8505"/>
              <a:gd name="p0y0" fmla="*/ 0 h 6605"/>
              <a:gd name="p0x1" fmla="*/ 8325 w 8505"/>
              <a:gd name="p0y1" fmla="*/ 0 h 6605"/>
              <a:gd name="p0x2" fmla="*/ 8424 w 8505"/>
              <a:gd name="p0y2" fmla="*/ 0 h 6605"/>
              <a:gd name="p0x3" fmla="*/ 8505 w 8505"/>
              <a:gd name="p0y3" fmla="*/ 80 h 6605"/>
              <a:gd name="p0x4" fmla="*/ 8505 w 8505"/>
              <a:gd name="p0y4" fmla="*/ 180 h 6605"/>
              <a:gd name="p0x5" fmla="*/ 8505 w 8505"/>
              <a:gd name="p0y5" fmla="*/ 6425 h 6605"/>
              <a:gd name="p0x6" fmla="*/ 8505 w 8505"/>
              <a:gd name="p0y6" fmla="*/ 6524 h 6605"/>
              <a:gd name="p0x7" fmla="*/ 8424 w 8505"/>
              <a:gd name="p0y7" fmla="*/ 6605 h 6605"/>
              <a:gd name="p0x8" fmla="*/ 8325 w 8505"/>
              <a:gd name="p0y8" fmla="*/ 6605 h 6605"/>
              <a:gd name="p0x9" fmla="*/ 180 w 8505"/>
              <a:gd name="p0y9" fmla="*/ 6605 h 6605"/>
              <a:gd name="p0x10" fmla="*/ 80 w 8505"/>
              <a:gd name="p0y10" fmla="*/ 6605 h 6605"/>
              <a:gd name="p0x11" fmla="*/ 0 w 8505"/>
              <a:gd name="p0y11" fmla="*/ 6524 h 6605"/>
              <a:gd name="p0x12" fmla="*/ 0 w 8505"/>
              <a:gd name="p0y12" fmla="*/ 6425 h 6605"/>
              <a:gd name="p0x13" fmla="*/ 0 w 8505"/>
              <a:gd name="p0y13" fmla="*/ 180 h 6605"/>
              <a:gd name="p0x14" fmla="*/ 0 w 8505"/>
              <a:gd name="p0y14" fmla="*/ 80 h 6605"/>
              <a:gd name="p0x15" fmla="*/ 80 w 8505"/>
              <a:gd name="p0y15" fmla="*/ 0 h 6605"/>
              <a:gd name="p0x16" fmla="*/ 18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方法一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7" name="图片 6" descr="48c3899e-8c90-11f1-a26b-4edc706ac294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38200" y="178117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266825" y="1699260"/>
            <a:ext cx="321886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先求具体量</a:t>
            </a:r>
            <a:endParaRPr b="1" spc="36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266825" y="2023110"/>
            <a:ext cx="33903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先求增加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/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减少的具体量，再与原数求和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/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差</a:t>
            </a:r>
            <a:endParaRPr lang="zh-CN" altLang="en-US"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71525" y="24263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2" name="图片 11" descr="48c38a55-8c90-11f1-a26b-4edc706ac294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289" b="289"/>
          <a:stretch>
            <a:fillRect/>
          </a:stretch>
        </p:blipFill>
        <p:spPr>
          <a:xfrm>
            <a:off x="838200" y="2493010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1266825" y="2411701"/>
            <a:ext cx="310261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示例</a:t>
            </a:r>
            <a:endParaRPr b="1" spc="36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266825" y="2735551"/>
            <a:ext cx="344551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增量</a:t>
            </a:r>
            <a:r>
              <a:rPr lang="en-US" altLang="zh-CN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原数</a:t>
            </a:r>
            <a:r>
              <a:rPr lang="en-US" altLang="zh-CN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分率，结果</a:t>
            </a:r>
            <a:r>
              <a:rPr lang="en-US" altLang="zh-CN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原数</a:t>
            </a:r>
            <a:r>
              <a:rPr lang="en-US" altLang="zh-CN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±</a:t>
            </a:r>
            <a:r>
              <a:rPr lang="en-US" altLang="zh-CN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21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增量</a:t>
            </a:r>
            <a:endParaRPr lang="zh-CN" altLang="en-US" sz="1350" spc="-21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214745" y="11093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80 w 8505"/>
              <a:gd name="p0y0" fmla="*/ 0 h 6605"/>
              <a:gd name="p0x1" fmla="*/ 8325 w 8505"/>
              <a:gd name="p0y1" fmla="*/ 0 h 6605"/>
              <a:gd name="p0x2" fmla="*/ 8424 w 8505"/>
              <a:gd name="p0y2" fmla="*/ 0 h 6605"/>
              <a:gd name="p0x3" fmla="*/ 8505 w 8505"/>
              <a:gd name="p0y3" fmla="*/ 80 h 6605"/>
              <a:gd name="p0x4" fmla="*/ 8505 w 8505"/>
              <a:gd name="p0y4" fmla="*/ 180 h 6605"/>
              <a:gd name="p0x5" fmla="*/ 8505 w 8505"/>
              <a:gd name="p0y5" fmla="*/ 6425 h 6605"/>
              <a:gd name="p0x6" fmla="*/ 8505 w 8505"/>
              <a:gd name="p0y6" fmla="*/ 6524 h 6605"/>
              <a:gd name="p0x7" fmla="*/ 8424 w 8505"/>
              <a:gd name="p0y7" fmla="*/ 6605 h 6605"/>
              <a:gd name="p0x8" fmla="*/ 8325 w 8505"/>
              <a:gd name="p0y8" fmla="*/ 6605 h 6605"/>
              <a:gd name="p0x9" fmla="*/ 180 w 8505"/>
              <a:gd name="p0y9" fmla="*/ 6605 h 6605"/>
              <a:gd name="p0x10" fmla="*/ 80 w 8505"/>
              <a:gd name="p0y10" fmla="*/ 6605 h 6605"/>
              <a:gd name="p0x11" fmla="*/ 0 w 8505"/>
              <a:gd name="p0y11" fmla="*/ 6524 h 6605"/>
              <a:gd name="p0x12" fmla="*/ 0 w 8505"/>
              <a:gd name="p0y12" fmla="*/ 6425 h 6605"/>
              <a:gd name="p0x13" fmla="*/ 0 w 8505"/>
              <a:gd name="p0y13" fmla="*/ 180 h 6605"/>
              <a:gd name="p0x14" fmla="*/ 0 w 8505"/>
              <a:gd name="p0y14" fmla="*/ 80 h 6605"/>
              <a:gd name="p0x15" fmla="*/ 80 w 8505"/>
              <a:gd name="p0y15" fmla="*/ 0 h 6605"/>
              <a:gd name="p0x16" fmla="*/ 18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64103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方法二（更简洁）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6410325" y="1714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0" name="图片 19" descr="48c38a4c-8c90-11f1-a26b-4edc706ac294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6477000" y="1781175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905625" y="1699260"/>
            <a:ext cx="30861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先求分率</a:t>
            </a:r>
            <a:endParaRPr b="1" spc="36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905625" y="2023110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先求相当于原数的几分之几，再直接相乘</a:t>
            </a:r>
            <a:endParaRPr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6410325" y="24263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5" name="图片 24" descr="48c38ca6-8c90-11f1-a26b-4edc706ac294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t="-289" b="289"/>
          <a:stretch>
            <a:fillRect/>
          </a:stretch>
        </p:blipFill>
        <p:spPr>
          <a:xfrm>
            <a:off x="6477000" y="2493010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8"/>
            </p:custDataLst>
          </p:nvPr>
        </p:nvSpPr>
        <p:spPr>
          <a:xfrm>
            <a:off x="6905625" y="2411701"/>
            <a:ext cx="276947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示例</a:t>
            </a:r>
            <a:endParaRPr b="1" spc="36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6905625" y="2735551"/>
            <a:ext cx="311237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结果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原数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(1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±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分率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)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，一步到位</a:t>
            </a:r>
            <a:endParaRPr lang="zh-CN" altLang="en-US"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571500" y="55372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762000" y="5849103"/>
            <a:ext cx="4115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合理运用运算律，可</a:t>
            </a:r>
            <a:r>
              <a:rPr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大幅简化</a:t>
            </a:r>
            <a:r>
              <a:rPr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分数计算</a:t>
            </a:r>
            <a:endParaRPr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95846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经世致用</a:t>
            </a:r>
            <a:endParaRPr sz="4200" b="1" spc="252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871913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学以致用，知行合一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用分数运算的智慧，解读生活中的传统学问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66750" y="14906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5C3A2E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>
              <a:solidFill>
                <a:srgbClr val="5C3A2E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666750" y="2781300"/>
            <a:ext cx="457200" cy="19050"/>
          </a:xfrm>
          <a:prstGeom prst="rect">
            <a:avLst/>
          </a:prstGeom>
          <a:solidFill>
            <a:srgbClr val="5C3A2E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666750" y="4876800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 rot="21480000">
            <a:off x="802640" y="499618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算</a:t>
            </a:r>
            <a:endParaRPr sz="1050" b="1" spc="105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连续求几分之几</a:t>
            </a:r>
            <a:endParaRPr sz="3000" b="1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45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9987"/>
            <a:ext cx="352879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逐层分析，找准每一步的</a:t>
            </a:r>
            <a:r>
              <a:rPr lang="zh-CN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单位</a:t>
            </a:r>
            <a:r>
              <a:rPr lang="en-US" altLang="zh-CN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"1"</a:t>
            </a:r>
            <a:endParaRPr lang="en-US" altLang="zh-CN" b="1">
              <a:solidFill>
                <a:srgbClr val="E8C84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24075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80 w 5585"/>
              <a:gd name="p0y0" fmla="*/ 0 h 4938"/>
              <a:gd name="p0x1" fmla="*/ 5405 w 5585"/>
              <a:gd name="p0y1" fmla="*/ 0 h 4938"/>
              <a:gd name="p0x2" fmla="*/ 5504 w 5585"/>
              <a:gd name="p0y2" fmla="*/ 0 h 4938"/>
              <a:gd name="p0x3" fmla="*/ 5585 w 5585"/>
              <a:gd name="p0y3" fmla="*/ 80 h 4938"/>
              <a:gd name="p0x4" fmla="*/ 5585 w 5585"/>
              <a:gd name="p0y4" fmla="*/ 180 h 4938"/>
              <a:gd name="p0x5" fmla="*/ 5585 w 5585"/>
              <a:gd name="p0y5" fmla="*/ 4758 h 4938"/>
              <a:gd name="p0x6" fmla="*/ 5585 w 5585"/>
              <a:gd name="p0y6" fmla="*/ 4858 h 4938"/>
              <a:gd name="p0x7" fmla="*/ 5504 w 5585"/>
              <a:gd name="p0y7" fmla="*/ 4938 h 4938"/>
              <a:gd name="p0x8" fmla="*/ 5405 w 5585"/>
              <a:gd name="p0y8" fmla="*/ 4938 h 4938"/>
              <a:gd name="p0x9" fmla="*/ 180 w 5585"/>
              <a:gd name="p0y9" fmla="*/ 4938 h 4938"/>
              <a:gd name="p0x10" fmla="*/ 80 w 5585"/>
              <a:gd name="p0y10" fmla="*/ 4938 h 4938"/>
              <a:gd name="p0x11" fmla="*/ 0 w 5585"/>
              <a:gd name="p0y11" fmla="*/ 4858 h 4938"/>
              <a:gd name="p0x12" fmla="*/ 0 w 5585"/>
              <a:gd name="p0y12" fmla="*/ 4758 h 4938"/>
              <a:gd name="p0x13" fmla="*/ 0 w 5585"/>
              <a:gd name="p0y13" fmla="*/ 180 h 4938"/>
              <a:gd name="p0x14" fmla="*/ 0 w 5585"/>
              <a:gd name="p0y14" fmla="*/ 80 h 4938"/>
              <a:gd name="p0x15" fmla="*/ 80 w 5585"/>
              <a:gd name="p0y15" fmla="*/ 0 h 4938"/>
              <a:gd name="p0x16" fmla="*/ 18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64299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第一步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0683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3197352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以气象小组人数为</a:t>
            </a:r>
            <a:r>
              <a:rPr lang="zh-CN" sz="15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单位</a:t>
            </a:r>
            <a:r>
              <a:rPr lang="en-US" altLang="zh-CN" sz="15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"1"</a:t>
            </a:r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，求摄影小组人数</a:t>
            </a:r>
            <a:endParaRPr sz="15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4061746"/>
            <a:ext cx="856507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</a:t>
            </a:r>
            <a:endParaRPr sz="300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323232" y="4135565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×</a:t>
            </a:r>
            <a:endParaRPr sz="21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565891" y="4061746"/>
            <a:ext cx="1003992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1/3</a:t>
            </a:r>
            <a:endParaRPr sz="300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265093" y="4135565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=</a:t>
            </a:r>
            <a:endParaRPr sz="21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2507752" y="4061746"/>
            <a:ext cx="618753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4A7C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4</a:t>
            </a:r>
            <a:endParaRPr sz="3000" b="1">
              <a:solidFill>
                <a:srgbClr val="4A7C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2821705" y="4185571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（人）</a:t>
            </a:r>
            <a:endParaRPr sz="15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322445" y="2124075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80 w 5585"/>
              <a:gd name="p0y0" fmla="*/ 0 h 4938"/>
              <a:gd name="p0x1" fmla="*/ 5405 w 5585"/>
              <a:gd name="p0y1" fmla="*/ 0 h 4938"/>
              <a:gd name="p0x2" fmla="*/ 5504 w 5585"/>
              <a:gd name="p0y2" fmla="*/ 0 h 4938"/>
              <a:gd name="p0x3" fmla="*/ 5585 w 5585"/>
              <a:gd name="p0y3" fmla="*/ 80 h 4938"/>
              <a:gd name="p0x4" fmla="*/ 5585 w 5585"/>
              <a:gd name="p0y4" fmla="*/ 180 h 4938"/>
              <a:gd name="p0x5" fmla="*/ 5585 w 5585"/>
              <a:gd name="p0y5" fmla="*/ 4758 h 4938"/>
              <a:gd name="p0x6" fmla="*/ 5585 w 5585"/>
              <a:gd name="p0y6" fmla="*/ 4858 h 4938"/>
              <a:gd name="p0x7" fmla="*/ 5504 w 5585"/>
              <a:gd name="p0y7" fmla="*/ 4938 h 4938"/>
              <a:gd name="p0x8" fmla="*/ 5405 w 5585"/>
              <a:gd name="p0y8" fmla="*/ 4938 h 4938"/>
              <a:gd name="p0x9" fmla="*/ 180 w 5585"/>
              <a:gd name="p0y9" fmla="*/ 4938 h 4938"/>
              <a:gd name="p0x10" fmla="*/ 80 w 5585"/>
              <a:gd name="p0y10" fmla="*/ 4938 h 4938"/>
              <a:gd name="p0x11" fmla="*/ 0 w 5585"/>
              <a:gd name="p0y11" fmla="*/ 4858 h 4938"/>
              <a:gd name="p0x12" fmla="*/ 0 w 5585"/>
              <a:gd name="p0y12" fmla="*/ 4758 h 4938"/>
              <a:gd name="p0x13" fmla="*/ 0 w 5585"/>
              <a:gd name="p0y13" fmla="*/ 180 h 4938"/>
              <a:gd name="p0x14" fmla="*/ 0 w 5585"/>
              <a:gd name="p0y14" fmla="*/ 80 h 4938"/>
              <a:gd name="p0x15" fmla="*/ 80 w 5585"/>
              <a:gd name="p0y15" fmla="*/ 0 h 4938"/>
              <a:gd name="p0x16" fmla="*/ 18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518051" y="264299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第二步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4518025" y="30683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518051" y="3197352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以摄影小组人数为</a:t>
            </a:r>
            <a:r>
              <a:rPr lang="zh-CN" sz="15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单位</a:t>
            </a:r>
            <a:r>
              <a:rPr lang="en-US" altLang="zh-CN" sz="15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"1"</a:t>
            </a:r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，求航模小组人数</a:t>
            </a:r>
            <a:endParaRPr sz="15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4518051" y="4061746"/>
            <a:ext cx="618753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4</a:t>
            </a:r>
            <a:endParaRPr sz="300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832004" y="4135565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×</a:t>
            </a:r>
            <a:endParaRPr sz="21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5074672" y="4061746"/>
            <a:ext cx="1003992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3/4</a:t>
            </a:r>
            <a:endParaRPr sz="300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5773865" y="4135565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=</a:t>
            </a:r>
            <a:endParaRPr sz="21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6016523" y="4061746"/>
            <a:ext cx="618753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4A7C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endParaRPr sz="3000" b="1">
              <a:solidFill>
                <a:srgbClr val="4A7C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330477" y="4185571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（人）</a:t>
            </a:r>
            <a:endParaRPr sz="15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8068945" y="2124075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80 w 5585"/>
              <a:gd name="p0y0" fmla="*/ 0 h 4938"/>
              <a:gd name="p0x1" fmla="*/ 5405 w 5585"/>
              <a:gd name="p0y1" fmla="*/ 0 h 4938"/>
              <a:gd name="p0x2" fmla="*/ 5504 w 5585"/>
              <a:gd name="p0y2" fmla="*/ 0 h 4938"/>
              <a:gd name="p0x3" fmla="*/ 5585 w 5585"/>
              <a:gd name="p0y3" fmla="*/ 80 h 4938"/>
              <a:gd name="p0x4" fmla="*/ 5585 w 5585"/>
              <a:gd name="p0y4" fmla="*/ 180 h 4938"/>
              <a:gd name="p0x5" fmla="*/ 5585 w 5585"/>
              <a:gd name="p0y5" fmla="*/ 4758 h 4938"/>
              <a:gd name="p0x6" fmla="*/ 5585 w 5585"/>
              <a:gd name="p0y6" fmla="*/ 4858 h 4938"/>
              <a:gd name="p0x7" fmla="*/ 5504 w 5585"/>
              <a:gd name="p0y7" fmla="*/ 4938 h 4938"/>
              <a:gd name="p0x8" fmla="*/ 5405 w 5585"/>
              <a:gd name="p0y8" fmla="*/ 4938 h 4938"/>
              <a:gd name="p0x9" fmla="*/ 180 w 5585"/>
              <a:gd name="p0y9" fmla="*/ 4938 h 4938"/>
              <a:gd name="p0x10" fmla="*/ 80 w 5585"/>
              <a:gd name="p0y10" fmla="*/ 4938 h 4938"/>
              <a:gd name="p0x11" fmla="*/ 0 w 5585"/>
              <a:gd name="p0y11" fmla="*/ 4858 h 4938"/>
              <a:gd name="p0x12" fmla="*/ 0 w 5585"/>
              <a:gd name="p0y12" fmla="*/ 4758 h 4938"/>
              <a:gd name="p0x13" fmla="*/ 0 w 5585"/>
              <a:gd name="p0y13" fmla="*/ 180 h 4938"/>
              <a:gd name="p0x14" fmla="*/ 0 w 5585"/>
              <a:gd name="p0y14" fmla="*/ 80 h 4938"/>
              <a:gd name="p0x15" fmla="*/ 80 w 5585"/>
              <a:gd name="p0y15" fmla="*/ 0 h 4938"/>
              <a:gd name="p0x16" fmla="*/ 18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264576" y="2642997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综合算式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8264525" y="30683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8264576" y="3197352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连续求几分之几的完整计算</a:t>
            </a:r>
            <a:endParaRPr sz="15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8264576" y="3897440"/>
            <a:ext cx="856507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</a:t>
            </a:r>
            <a:endParaRPr sz="300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816283" y="3971258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×</a:t>
            </a:r>
            <a:endParaRPr sz="21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9058942" y="3897440"/>
            <a:ext cx="1003992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1/3</a:t>
            </a:r>
            <a:endParaRPr sz="300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9758143" y="3971258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×</a:t>
            </a:r>
            <a:endParaRPr sz="21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10000802" y="3897440"/>
            <a:ext cx="1003992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3/4</a:t>
            </a:r>
            <a:endParaRPr sz="300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10700004" y="3971258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=</a:t>
            </a:r>
            <a:endParaRPr sz="21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10942663" y="3897440"/>
            <a:ext cx="618753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4A7C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endParaRPr sz="3000" b="1">
              <a:solidFill>
                <a:srgbClr val="4A7C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8264576" y="4473702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（人）</a:t>
            </a:r>
            <a:endParaRPr sz="15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571500" y="565213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762000" y="5827462"/>
            <a:ext cx="787227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注意：每一步的</a:t>
            </a:r>
            <a:r>
              <a:rPr lang="zh-CN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单位</a:t>
            </a:r>
            <a:r>
              <a:rPr lang="en-US" altLang="zh-CN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"1"</a:t>
            </a:r>
            <a:r>
              <a:rPr lang="zh-CN" altLang="en-US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都会发生变化</a:t>
            </a:r>
            <a:r>
              <a:rPr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，这是连乘应用题最容易出错的地方</a:t>
            </a:r>
            <a:endParaRPr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增加与减少的问题</a:t>
            </a:r>
            <a:endParaRPr sz="3000" b="1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80 w 8505"/>
              <a:gd name="p0y0" fmla="*/ 0 h 6605"/>
              <a:gd name="p0x1" fmla="*/ 8325 w 8505"/>
              <a:gd name="p0y1" fmla="*/ 0 h 6605"/>
              <a:gd name="p0x2" fmla="*/ 8424 w 8505"/>
              <a:gd name="p0y2" fmla="*/ 0 h 6605"/>
              <a:gd name="p0x3" fmla="*/ 8505 w 8505"/>
              <a:gd name="p0y3" fmla="*/ 80 h 6605"/>
              <a:gd name="p0x4" fmla="*/ 8505 w 8505"/>
              <a:gd name="p0y4" fmla="*/ 180 h 6605"/>
              <a:gd name="p0x5" fmla="*/ 8505 w 8505"/>
              <a:gd name="p0y5" fmla="*/ 6425 h 6605"/>
              <a:gd name="p0x6" fmla="*/ 8505 w 8505"/>
              <a:gd name="p0y6" fmla="*/ 6524 h 6605"/>
              <a:gd name="p0x7" fmla="*/ 8424 w 8505"/>
              <a:gd name="p0y7" fmla="*/ 6605 h 6605"/>
              <a:gd name="p0x8" fmla="*/ 8325 w 8505"/>
              <a:gd name="p0y8" fmla="*/ 6605 h 6605"/>
              <a:gd name="p0x9" fmla="*/ 180 w 8505"/>
              <a:gd name="p0y9" fmla="*/ 6605 h 6605"/>
              <a:gd name="p0x10" fmla="*/ 80 w 8505"/>
              <a:gd name="p0y10" fmla="*/ 6605 h 6605"/>
              <a:gd name="p0x11" fmla="*/ 0 w 8505"/>
              <a:gd name="p0y11" fmla="*/ 6524 h 6605"/>
              <a:gd name="p0x12" fmla="*/ 0 w 8505"/>
              <a:gd name="p0y12" fmla="*/ 6425 h 6605"/>
              <a:gd name="p0x13" fmla="*/ 0 w 8505"/>
              <a:gd name="p0y13" fmla="*/ 180 h 6605"/>
              <a:gd name="p0x14" fmla="*/ 0 w 8505"/>
              <a:gd name="p0y14" fmla="*/ 80 h 6605"/>
              <a:gd name="p0x15" fmla="*/ 80 w 8505"/>
              <a:gd name="p0y15" fmla="*/ 0 h 6605"/>
              <a:gd name="p0x16" fmla="*/ 18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增加型问题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795145"/>
            <a:ext cx="247650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1699260"/>
            <a:ext cx="44767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路径一</a:t>
            </a:r>
            <a:r>
              <a:rPr lang="en-US" altLang="zh-CN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先算增量</a:t>
            </a:r>
            <a:endParaRPr lang="zh-CN" altLang="en-US" b="1" spc="36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023110"/>
            <a:ext cx="44868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增量</a:t>
            </a:r>
            <a:r>
              <a:rPr lang="en-US" altLang="zh-CN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50 </a:t>
            </a:r>
            <a:r>
              <a:rPr lang="zh-CN" altLang="en-US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1/5 = </a:t>
            </a:r>
            <a:r>
              <a:rPr sz="1350" b="1" spc="-5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</a:t>
            </a:r>
            <a:r>
              <a:rPr lang="en-US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辆，第二天</a:t>
            </a:r>
            <a:r>
              <a:rPr lang="en-US" altLang="zh-CN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50 + 10 = </a:t>
            </a:r>
            <a:r>
              <a:rPr sz="1350" b="1" spc="-5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60</a:t>
            </a:r>
            <a:r>
              <a:rPr lang="en-US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5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辆</a:t>
            </a:r>
            <a:endParaRPr lang="zh-CN" altLang="en-US" sz="1350" spc="-5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4263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404" t="-2933" r="-1404" b="-2933"/>
          <a:stretch>
            <a:fillRect/>
          </a:stretch>
        </p:blipFill>
        <p:spPr>
          <a:xfrm>
            <a:off x="887730" y="2507615"/>
            <a:ext cx="18605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2411701"/>
            <a:ext cx="44767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路径二</a:t>
            </a:r>
            <a:r>
              <a:rPr lang="en-US" altLang="zh-CN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先算分率</a:t>
            </a:r>
            <a:endParaRPr lang="zh-CN" altLang="en-US" b="1" spc="36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04925" y="2735551"/>
            <a:ext cx="48140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第二天</a:t>
            </a:r>
            <a:r>
              <a:rPr lang="en-US" altLang="zh-CN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第一天的</a:t>
            </a:r>
            <a:r>
              <a:rPr lang="en-US" altLang="zh-CN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(1 + 1/5) = </a:t>
            </a:r>
            <a:r>
              <a:rPr sz="1350" b="1" spc="-10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6/5</a:t>
            </a:r>
            <a:r>
              <a:rPr lang="zh-CN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，即</a:t>
            </a:r>
            <a:r>
              <a:rPr lang="en-US" altLang="zh-CN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50 </a:t>
            </a:r>
            <a:r>
              <a:rPr lang="zh-CN" altLang="en-US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6/5 = </a:t>
            </a:r>
            <a:r>
              <a:rPr sz="1350" b="1" spc="-10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60</a:t>
            </a:r>
            <a:r>
              <a:rPr lang="en-US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 spc="-1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辆</a:t>
            </a:r>
            <a:endParaRPr lang="zh-CN" altLang="en-US" sz="1350" spc="-1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6214745" y="1109345"/>
            <a:ext cx="5400675" cy="4194175"/>
          </a:xfrm>
          <a:custGeom>
            <a:avLst/>
            <a:gdLst>
              <a:gd name="sw" fmla="*/ 1 w 8505"/>
              <a:gd name="sh" fmla="*/ 1 h 6605"/>
              <a:gd name="mins" fmla="min sw sh"/>
              <a:gd name="dsw" fmla="+- 0 sw mins"/>
              <a:gd name="dsh" fmla="+- 0 sh mins"/>
              <a:gd name="p0x0" fmla="*/ 180 w 8505"/>
              <a:gd name="p0y0" fmla="*/ 0 h 6605"/>
              <a:gd name="p0x1" fmla="*/ 8325 w 8505"/>
              <a:gd name="p0y1" fmla="*/ 0 h 6605"/>
              <a:gd name="p0x2" fmla="*/ 8424 w 8505"/>
              <a:gd name="p0y2" fmla="*/ 0 h 6605"/>
              <a:gd name="p0x3" fmla="*/ 8505 w 8505"/>
              <a:gd name="p0y3" fmla="*/ 80 h 6605"/>
              <a:gd name="p0x4" fmla="*/ 8505 w 8505"/>
              <a:gd name="p0y4" fmla="*/ 180 h 6605"/>
              <a:gd name="p0x5" fmla="*/ 8505 w 8505"/>
              <a:gd name="p0y5" fmla="*/ 6425 h 6605"/>
              <a:gd name="p0x6" fmla="*/ 8505 w 8505"/>
              <a:gd name="p0y6" fmla="*/ 6524 h 6605"/>
              <a:gd name="p0x7" fmla="*/ 8424 w 8505"/>
              <a:gd name="p0y7" fmla="*/ 6605 h 6605"/>
              <a:gd name="p0x8" fmla="*/ 8325 w 8505"/>
              <a:gd name="p0y8" fmla="*/ 6605 h 6605"/>
              <a:gd name="p0x9" fmla="*/ 180 w 8505"/>
              <a:gd name="p0y9" fmla="*/ 6605 h 6605"/>
              <a:gd name="p0x10" fmla="*/ 80 w 8505"/>
              <a:gd name="p0y10" fmla="*/ 6605 h 6605"/>
              <a:gd name="p0x11" fmla="*/ 0 w 8505"/>
              <a:gd name="p0y11" fmla="*/ 6524 h 6605"/>
              <a:gd name="p0x12" fmla="*/ 0 w 8505"/>
              <a:gd name="p0y12" fmla="*/ 6425 h 6605"/>
              <a:gd name="p0x13" fmla="*/ 0 w 8505"/>
              <a:gd name="p0y13" fmla="*/ 180 h 6605"/>
              <a:gd name="p0x14" fmla="*/ 0 w 8505"/>
              <a:gd name="p0y14" fmla="*/ 80 h 6605"/>
              <a:gd name="p0x15" fmla="*/ 80 w 8505"/>
              <a:gd name="p0y15" fmla="*/ 0 h 6605"/>
              <a:gd name="p0x16" fmla="*/ 180 w 8505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6410325" y="1288732"/>
            <a:ext cx="5010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剩余型问题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641032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273" t="-392222" r="-2273" b="-392222"/>
          <a:stretch>
            <a:fillRect/>
          </a:stretch>
        </p:blipFill>
        <p:spPr>
          <a:xfrm>
            <a:off x="6510020" y="1795145"/>
            <a:ext cx="219075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6943725" y="1699260"/>
            <a:ext cx="44767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路径一</a:t>
            </a:r>
            <a:r>
              <a:rPr lang="en-US" altLang="zh-CN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先减后得</a:t>
            </a:r>
            <a:endParaRPr lang="zh-CN" altLang="en-US" b="1" spc="36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6943725" y="2023110"/>
            <a:ext cx="44767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女生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40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2/5 = 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16</a:t>
            </a:r>
            <a:r>
              <a:rPr 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人，男生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40 − 16 = 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24</a:t>
            </a:r>
            <a:r>
              <a:rPr 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6410325" y="24263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6496050" y="2507615"/>
            <a:ext cx="247650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6943725" y="2411701"/>
            <a:ext cx="44767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路径二</a:t>
            </a:r>
            <a:r>
              <a:rPr lang="en-US" altLang="zh-CN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b="1" spc="36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先求分率</a:t>
            </a:r>
            <a:endParaRPr lang="zh-CN" altLang="en-US" b="1" spc="36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6943725" y="2735551"/>
            <a:ext cx="44767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男生占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(1 − 2/5) = 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3/5</a:t>
            </a:r>
            <a:r>
              <a:rPr 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，即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40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3/5 = 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24</a:t>
            </a:r>
            <a:r>
              <a:rPr 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571500" y="56737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762000" y="5849103"/>
            <a:ext cx="52580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两种思路</a:t>
            </a:r>
            <a:r>
              <a:rPr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殊途同归</a:t>
            </a:r>
            <a:r>
              <a:rPr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，灵活选择方能</a:t>
            </a:r>
            <a:r>
              <a:rPr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提高解题效率</a:t>
            </a:r>
            <a:endParaRPr b="1">
              <a:solidFill>
                <a:srgbClr val="E8C8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用方程解逆向问题</a:t>
            </a:r>
            <a:endParaRPr sz="3000" b="1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745807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已知</a:t>
            </a:r>
            <a:r>
              <a:rPr lang="en-US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变化后的量</a:t>
            </a:r>
            <a:r>
              <a:rPr lang="en-US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，求</a:t>
            </a:r>
            <a:r>
              <a:rPr lang="en-US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原来的量</a:t>
            </a:r>
            <a:r>
              <a:rPr lang="en-US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"——</a:t>
            </a:r>
            <a:r>
              <a:rPr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设未知数列方程</a:t>
            </a:r>
            <a:r>
              <a:rPr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是最清晰的策略</a:t>
            </a:r>
            <a:endParaRPr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11039475" cy="962660"/>
          </a:xfrm>
          <a:custGeom>
            <a:avLst/>
            <a:gdLst>
              <a:gd name="sw" fmla="*/ 1 w 17385"/>
              <a:gd name="sh" fmla="*/ 1 h 1516"/>
              <a:gd name="mins" fmla="min sw sh"/>
              <a:gd name="dsw" fmla="+- 0 sw mins"/>
              <a:gd name="dsh" fmla="+- 0 sh mins"/>
              <a:gd name="p0x0" fmla="*/ 180 w 17385"/>
              <a:gd name="p0y0" fmla="*/ 0 h 1516"/>
              <a:gd name="p0x1" fmla="*/ 17205 w 17385"/>
              <a:gd name="p0y1" fmla="*/ 0 h 1516"/>
              <a:gd name="p0x2" fmla="*/ 17304 w 17385"/>
              <a:gd name="p0y2" fmla="*/ 0 h 1516"/>
              <a:gd name="p0x3" fmla="*/ 17385 w 17385"/>
              <a:gd name="p0y3" fmla="*/ 80 h 1516"/>
              <a:gd name="p0x4" fmla="*/ 17385 w 17385"/>
              <a:gd name="p0y4" fmla="*/ 180 h 1516"/>
              <a:gd name="p0x5" fmla="*/ 17385 w 17385"/>
              <a:gd name="p0y5" fmla="*/ 1336 h 1516"/>
              <a:gd name="p0x6" fmla="*/ 17385 w 17385"/>
              <a:gd name="p0y6" fmla="*/ 1435 h 1516"/>
              <a:gd name="p0x7" fmla="*/ 17304 w 17385"/>
              <a:gd name="p0y7" fmla="*/ 1516 h 1516"/>
              <a:gd name="p0x8" fmla="*/ 17205 w 17385"/>
              <a:gd name="p0y8" fmla="*/ 1516 h 1516"/>
              <a:gd name="p0x9" fmla="*/ 180 w 17385"/>
              <a:gd name="p0y9" fmla="*/ 1516 h 1516"/>
              <a:gd name="p0x10" fmla="*/ 80 w 17385"/>
              <a:gd name="p0y10" fmla="*/ 1516 h 1516"/>
              <a:gd name="p0x11" fmla="*/ 0 w 17385"/>
              <a:gd name="p0y11" fmla="*/ 1435 h 1516"/>
              <a:gd name="p0x12" fmla="*/ 0 w 17385"/>
              <a:gd name="p0y12" fmla="*/ 1336 h 1516"/>
              <a:gd name="p0x13" fmla="*/ 0 w 17385"/>
              <a:gd name="p0y13" fmla="*/ 180 h 1516"/>
              <a:gd name="p0x14" fmla="*/ 0 w 17385"/>
              <a:gd name="p0y14" fmla="*/ 80 h 1516"/>
              <a:gd name="p0x15" fmla="*/ 80 w 17385"/>
              <a:gd name="p0y15" fmla="*/ 0 h 1516"/>
              <a:gd name="p0x16" fmla="*/ 180 w 17385"/>
              <a:gd name="p0y16" fmla="*/ 0 h 15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24180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826513" y="2490625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95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304925" y="2444906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设未知数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304925" y="2818676"/>
            <a:ext cx="365872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设八月用水量为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x</a:t>
            </a:r>
            <a:r>
              <a:rPr 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吨，则节约的量为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x/7</a:t>
            </a:r>
            <a:r>
              <a:rPr 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吨</a:t>
            </a:r>
            <a:endParaRPr lang="zh-CN" altLang="en-US"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575945" y="3308985"/>
            <a:ext cx="11039475" cy="963295"/>
          </a:xfrm>
          <a:custGeom>
            <a:avLst/>
            <a:gdLst>
              <a:gd name="sw" fmla="*/ 1 w 17385"/>
              <a:gd name="sh" fmla="*/ 1 h 1516"/>
              <a:gd name="mins" fmla="min sw sh"/>
              <a:gd name="dsw" fmla="+- 0 sw mins"/>
              <a:gd name="dsh" fmla="+- 0 sh mins"/>
              <a:gd name="p0x0" fmla="*/ 180 w 17385"/>
              <a:gd name="p0y0" fmla="*/ 0 h 1516"/>
              <a:gd name="p0x1" fmla="*/ 17205 w 17385"/>
              <a:gd name="p0y1" fmla="*/ 0 h 1516"/>
              <a:gd name="p0x2" fmla="*/ 17304 w 17385"/>
              <a:gd name="p0y2" fmla="*/ 0 h 1516"/>
              <a:gd name="p0x3" fmla="*/ 17385 w 17385"/>
              <a:gd name="p0y3" fmla="*/ 80 h 1516"/>
              <a:gd name="p0x4" fmla="*/ 17385 w 17385"/>
              <a:gd name="p0y4" fmla="*/ 180 h 1516"/>
              <a:gd name="p0x5" fmla="*/ 17385 w 17385"/>
              <a:gd name="p0y5" fmla="*/ 1336 h 1516"/>
              <a:gd name="p0x6" fmla="*/ 17385 w 17385"/>
              <a:gd name="p0y6" fmla="*/ 1435 h 1516"/>
              <a:gd name="p0x7" fmla="*/ 17304 w 17385"/>
              <a:gd name="p0y7" fmla="*/ 1516 h 1516"/>
              <a:gd name="p0x8" fmla="*/ 17205 w 17385"/>
              <a:gd name="p0y8" fmla="*/ 1516 h 1516"/>
              <a:gd name="p0x9" fmla="*/ 180 w 17385"/>
              <a:gd name="p0y9" fmla="*/ 1516 h 1516"/>
              <a:gd name="p0x10" fmla="*/ 80 w 17385"/>
              <a:gd name="p0y10" fmla="*/ 1516 h 1516"/>
              <a:gd name="p0x11" fmla="*/ 0 w 17385"/>
              <a:gd name="p0y11" fmla="*/ 1435 h 1516"/>
              <a:gd name="p0x12" fmla="*/ 0 w 17385"/>
              <a:gd name="p0y12" fmla="*/ 1336 h 1516"/>
              <a:gd name="p0x13" fmla="*/ 0 w 17385"/>
              <a:gd name="p0y13" fmla="*/ 180 h 1516"/>
              <a:gd name="p0x14" fmla="*/ 0 w 17385"/>
              <a:gd name="p0y14" fmla="*/ 80 h 1516"/>
              <a:gd name="p0x15" fmla="*/ 80 w 17385"/>
              <a:gd name="p0y15" fmla="*/ 0 h 1516"/>
              <a:gd name="p0x16" fmla="*/ 180 w 17385"/>
              <a:gd name="p0y16" fmla="*/ 0 h 15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504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26513" y="3577218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95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04925" y="3531498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列方程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304925" y="3905269"/>
            <a:ext cx="473444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根据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八月用水量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−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节约量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九月用水量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x − x/7 = 12</a:t>
            </a:r>
            <a:endParaRPr sz="135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75945" y="4396105"/>
            <a:ext cx="11039475" cy="962660"/>
          </a:xfrm>
          <a:custGeom>
            <a:avLst/>
            <a:gdLst>
              <a:gd name="sw" fmla="*/ 1 w 17385"/>
              <a:gd name="sh" fmla="*/ 1 h 1516"/>
              <a:gd name="mins" fmla="min sw sh"/>
              <a:gd name="dsw" fmla="+- 0 sw mins"/>
              <a:gd name="dsh" fmla="+- 0 sh mins"/>
              <a:gd name="p0x0" fmla="*/ 180 w 17385"/>
              <a:gd name="p0y0" fmla="*/ 0 h 1516"/>
              <a:gd name="p0x1" fmla="*/ 17205 w 17385"/>
              <a:gd name="p0y1" fmla="*/ 0 h 1516"/>
              <a:gd name="p0x2" fmla="*/ 17304 w 17385"/>
              <a:gd name="p0y2" fmla="*/ 0 h 1516"/>
              <a:gd name="p0x3" fmla="*/ 17385 w 17385"/>
              <a:gd name="p0y3" fmla="*/ 80 h 1516"/>
              <a:gd name="p0x4" fmla="*/ 17385 w 17385"/>
              <a:gd name="p0y4" fmla="*/ 180 h 1516"/>
              <a:gd name="p0x5" fmla="*/ 17385 w 17385"/>
              <a:gd name="p0y5" fmla="*/ 1336 h 1516"/>
              <a:gd name="p0x6" fmla="*/ 17385 w 17385"/>
              <a:gd name="p0y6" fmla="*/ 1435 h 1516"/>
              <a:gd name="p0x7" fmla="*/ 17304 w 17385"/>
              <a:gd name="p0y7" fmla="*/ 1516 h 1516"/>
              <a:gd name="p0x8" fmla="*/ 17205 w 17385"/>
              <a:gd name="p0y8" fmla="*/ 1516 h 1516"/>
              <a:gd name="p0x9" fmla="*/ 180 w 17385"/>
              <a:gd name="p0y9" fmla="*/ 1516 h 1516"/>
              <a:gd name="p0x10" fmla="*/ 80 w 17385"/>
              <a:gd name="p0y10" fmla="*/ 1516 h 1516"/>
              <a:gd name="p0x11" fmla="*/ 0 w 17385"/>
              <a:gd name="p0y11" fmla="*/ 1435 h 1516"/>
              <a:gd name="p0x12" fmla="*/ 0 w 17385"/>
              <a:gd name="p0y12" fmla="*/ 1336 h 1516"/>
              <a:gd name="p0x13" fmla="*/ 0 w 17385"/>
              <a:gd name="p0y13" fmla="*/ 180 h 1516"/>
              <a:gd name="p0x14" fmla="*/ 0 w 17385"/>
              <a:gd name="p0y14" fmla="*/ 80 h 1516"/>
              <a:gd name="p0x15" fmla="*/ 80 w 17385"/>
              <a:gd name="p0y15" fmla="*/ 0 h 1516"/>
              <a:gd name="p0x16" fmla="*/ 180 w 17385"/>
              <a:gd name="p0y16" fmla="*/ 0 h 15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771525" y="4591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BD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826513" y="4663811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03</a:t>
            </a:r>
            <a:endParaRPr sz="195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304925" y="4618091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求解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304925" y="4991862"/>
            <a:ext cx="27487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6x/7 = 12</a:t>
            </a:r>
            <a:r>
              <a:rPr 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，解得</a:t>
            </a:r>
            <a:r>
              <a:rPr lang="en-US" altLang="zh-CN"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x = 14</a:t>
            </a:r>
            <a:r>
              <a:rPr sz="135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（吨）</a:t>
            </a:r>
            <a:endParaRPr sz="135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762000" y="5733764"/>
            <a:ext cx="1066800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核心技巧：设单位</a:t>
            </a:r>
            <a:r>
              <a:rPr lang="en-US" altLang="zh-CN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"1"</a:t>
            </a:r>
            <a:r>
              <a:rPr lang="zh-CN" altLang="en-US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为未知数</a:t>
            </a:r>
            <a:r>
              <a:rPr lang="en-US" altLang="zh-CN"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x</a:t>
            </a:r>
            <a:r>
              <a:rPr lang="zh-CN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，用含</a:t>
            </a:r>
            <a:r>
              <a:rPr lang="en-US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x </a:t>
            </a:r>
            <a:r>
              <a:rPr lang="zh-CN" altLang="en-US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的式子表示已知量，根据等量关系建立方程</a:t>
            </a:r>
            <a:r>
              <a:rPr lang="en-US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这一策略正是破解</a:t>
            </a:r>
            <a:r>
              <a:rPr lang="en-US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以碗知僧</a:t>
            </a:r>
            <a:r>
              <a:rPr lang="en-US" altLang="zh-CN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FDF8F3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谜题的关键</a:t>
            </a:r>
            <a:endParaRPr lang="zh-CN" altLang="en-US">
              <a:solidFill>
                <a:srgbClr val="FDF8F3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95846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数脉相承</a:t>
            </a:r>
            <a:endParaRPr sz="4200" b="1" spc="252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3871913"/>
            <a:ext cx="4953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数脉相承，文脉不绝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从《九章算术》到《算法统宗》，中华数学智慧薪火相传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66750" y="1490663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5C3A2E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9000" b="1">
              <a:solidFill>
                <a:srgbClr val="5C3A2E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666750" y="2781300"/>
            <a:ext cx="457200" cy="19050"/>
          </a:xfrm>
          <a:prstGeom prst="rect">
            <a:avLst/>
          </a:prstGeom>
          <a:solidFill>
            <a:srgbClr val="5C3A2E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80000">
            <a:off x="666750" y="4876800"/>
            <a:ext cx="419100" cy="419100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 rot="21480000">
            <a:off x="802640" y="499618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承</a:t>
            </a:r>
            <a:endParaRPr sz="1050" b="1" spc="105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中华数学中的分数智慧</a:t>
            </a:r>
            <a:endParaRPr sz="3000" b="1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64dbfda6-8c90-11f1-a724-564f4dce71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090" r="1118"/>
          <a:stretch>
            <a:fillRect/>
          </a:stretch>
        </p:blipFill>
        <p:spPr>
          <a:xfrm>
            <a:off x="571500" y="1104922"/>
            <a:ext cx="2155825" cy="537205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395" h="8460">
                <a:moveTo>
                  <a:pt x="120" y="0"/>
                </a:moveTo>
                <a:lnTo>
                  <a:pt x="3275" y="0"/>
                </a:lnTo>
                <a:cubicBezTo>
                  <a:pt x="3341" y="0"/>
                  <a:pt x="3395" y="54"/>
                  <a:pt x="3395" y="120"/>
                </a:cubicBezTo>
                <a:lnTo>
                  <a:pt x="3395" y="8340"/>
                </a:lnTo>
                <a:cubicBezTo>
                  <a:pt x="3395" y="8406"/>
                  <a:pt x="3341" y="8460"/>
                  <a:pt x="327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994025" y="1104900"/>
            <a:ext cx="8626475" cy="1185545"/>
          </a:xfrm>
          <a:custGeom>
            <a:avLst/>
            <a:gdLst>
              <a:gd name="sw" fmla="*/ 1 w 13584"/>
              <a:gd name="sh" fmla="*/ 1 h 1867"/>
              <a:gd name="mins" fmla="min sw sh"/>
              <a:gd name="dsw" fmla="+- 0 sw mins"/>
              <a:gd name="dsh" fmla="+- 0 sh mins"/>
              <a:gd name="p0x0" fmla="*/ 180 w 13584"/>
              <a:gd name="p0y0" fmla="*/ 0 h 1867"/>
              <a:gd name="p0x1" fmla="*/ 13404 w 13584"/>
              <a:gd name="p0y1" fmla="*/ 0 h 1867"/>
              <a:gd name="p0x2" fmla="*/ 13503 w 13584"/>
              <a:gd name="p0y2" fmla="*/ 0 h 1867"/>
              <a:gd name="p0x3" fmla="*/ 13584 w 13584"/>
              <a:gd name="p0y3" fmla="*/ 80 h 1867"/>
              <a:gd name="p0x4" fmla="*/ 13584 w 13584"/>
              <a:gd name="p0y4" fmla="*/ 180 h 1867"/>
              <a:gd name="p0x5" fmla="*/ 13584 w 13584"/>
              <a:gd name="p0y5" fmla="*/ 1687 h 1867"/>
              <a:gd name="p0x6" fmla="*/ 13584 w 13584"/>
              <a:gd name="p0y6" fmla="*/ 1786 h 1867"/>
              <a:gd name="p0x7" fmla="*/ 13503 w 13584"/>
              <a:gd name="p0y7" fmla="*/ 1867 h 1867"/>
              <a:gd name="p0x8" fmla="*/ 13404 w 13584"/>
              <a:gd name="p0y8" fmla="*/ 1867 h 1867"/>
              <a:gd name="p0x9" fmla="*/ 180 w 13584"/>
              <a:gd name="p0y9" fmla="*/ 1867 h 1867"/>
              <a:gd name="p0x10" fmla="*/ 80 w 13584"/>
              <a:gd name="p0y10" fmla="*/ 1867 h 1867"/>
              <a:gd name="p0x11" fmla="*/ 0 w 13584"/>
              <a:gd name="p0y11" fmla="*/ 1786 h 1867"/>
              <a:gd name="p0x12" fmla="*/ 0 w 13584"/>
              <a:gd name="p0y12" fmla="*/ 1687 h 1867"/>
              <a:gd name="p0x13" fmla="*/ 0 w 13584"/>
              <a:gd name="p0y13" fmla="*/ 180 h 1867"/>
              <a:gd name="p0x14" fmla="*/ 0 w 13584"/>
              <a:gd name="p0y14" fmla="*/ 80 h 1867"/>
              <a:gd name="p0x15" fmla="*/ 80 w 13584"/>
              <a:gd name="p0y15" fmla="*/ 0 h 1867"/>
              <a:gd name="p0x16" fmla="*/ 180 w 13584"/>
              <a:gd name="p0y16" fmla="*/ 0 h 18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185141" y="1280160"/>
            <a:ext cx="3200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E8C84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数学不只是冰冷的符号和公式</a:t>
            </a:r>
            <a:endParaRPr b="1">
              <a:solidFill>
                <a:srgbClr val="E8C84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2999105" y="2486025"/>
            <a:ext cx="8616315" cy="1195070"/>
          </a:xfrm>
          <a:custGeom>
            <a:avLst/>
            <a:gdLst>
              <a:gd name="sw" fmla="*/ 1 w 13569"/>
              <a:gd name="sh" fmla="*/ 1 h 1882"/>
              <a:gd name="mins" fmla="min sw sh"/>
              <a:gd name="dsw" fmla="+- 0 sw mins"/>
              <a:gd name="dsh" fmla="+- 0 sh mins"/>
              <a:gd name="p0x0" fmla="*/ 180 w 13569"/>
              <a:gd name="p0y0" fmla="*/ 0 h 1882"/>
              <a:gd name="p0x1" fmla="*/ 13389 w 13569"/>
              <a:gd name="p0y1" fmla="*/ 0 h 1882"/>
              <a:gd name="p0x2" fmla="*/ 13488 w 13569"/>
              <a:gd name="p0y2" fmla="*/ 0 h 1882"/>
              <a:gd name="p0x3" fmla="*/ 13569 w 13569"/>
              <a:gd name="p0y3" fmla="*/ 80 h 1882"/>
              <a:gd name="p0x4" fmla="*/ 13569 w 13569"/>
              <a:gd name="p0y4" fmla="*/ 180 h 1882"/>
              <a:gd name="p0x5" fmla="*/ 13569 w 13569"/>
              <a:gd name="p0y5" fmla="*/ 1702 h 1882"/>
              <a:gd name="p0x6" fmla="*/ 13569 w 13569"/>
              <a:gd name="p0y6" fmla="*/ 1801 h 1882"/>
              <a:gd name="p0x7" fmla="*/ 13488 w 13569"/>
              <a:gd name="p0y7" fmla="*/ 1882 h 1882"/>
              <a:gd name="p0x8" fmla="*/ 13389 w 13569"/>
              <a:gd name="p0y8" fmla="*/ 1882 h 1882"/>
              <a:gd name="p0x9" fmla="*/ 180 w 13569"/>
              <a:gd name="p0y9" fmla="*/ 1882 h 1882"/>
              <a:gd name="p0x10" fmla="*/ 80 w 13569"/>
              <a:gd name="p0y10" fmla="*/ 1882 h 1882"/>
              <a:gd name="p0x11" fmla="*/ 0 w 13569"/>
              <a:gd name="p0y11" fmla="*/ 1801 h 1882"/>
              <a:gd name="p0x12" fmla="*/ 0 w 13569"/>
              <a:gd name="p0y12" fmla="*/ 1702 h 1882"/>
              <a:gd name="p0x13" fmla="*/ 0 w 13569"/>
              <a:gd name="p0y13" fmla="*/ 180 h 1882"/>
              <a:gd name="p0x14" fmla="*/ 0 w 13569"/>
              <a:gd name="p0y14" fmla="*/ 80 h 1882"/>
              <a:gd name="p0x15" fmla="*/ 80 w 13569"/>
              <a:gd name="p0y15" fmla="*/ 0 h 1882"/>
              <a:gd name="p0x16" fmla="*/ 180 w 13569"/>
              <a:gd name="p0y16" fmla="*/ 0 h 18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194666" y="2665095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源流：世界最早的系统论述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194050" y="30441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194666" y="3173235"/>
            <a:ext cx="647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《</a:t>
            </a:r>
            <a:r>
              <a:rPr sz="15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九章算术</a:t>
            </a:r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》方田、粟米章节，系统论述分数四则运算，</a:t>
            </a:r>
            <a:r>
              <a:rPr sz="15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比欧洲早数百年</a:t>
            </a:r>
            <a:endParaRPr sz="1500" b="1">
              <a:solidFill>
                <a:srgbClr val="5C3A2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2999105" y="3881120"/>
            <a:ext cx="8616315" cy="1195705"/>
          </a:xfrm>
          <a:custGeom>
            <a:avLst/>
            <a:gdLst>
              <a:gd name="sw" fmla="*/ 1 w 13569"/>
              <a:gd name="sh" fmla="*/ 1 h 1882"/>
              <a:gd name="mins" fmla="min sw sh"/>
              <a:gd name="dsw" fmla="+- 0 sw mins"/>
              <a:gd name="dsh" fmla="+- 0 sh mins"/>
              <a:gd name="p0x0" fmla="*/ 180 w 13569"/>
              <a:gd name="p0y0" fmla="*/ 0 h 1882"/>
              <a:gd name="p0x1" fmla="*/ 13389 w 13569"/>
              <a:gd name="p0y1" fmla="*/ 0 h 1882"/>
              <a:gd name="p0x2" fmla="*/ 13488 w 13569"/>
              <a:gd name="p0y2" fmla="*/ 0 h 1882"/>
              <a:gd name="p0x3" fmla="*/ 13569 w 13569"/>
              <a:gd name="p0y3" fmla="*/ 80 h 1882"/>
              <a:gd name="p0x4" fmla="*/ 13569 w 13569"/>
              <a:gd name="p0y4" fmla="*/ 180 h 1882"/>
              <a:gd name="p0x5" fmla="*/ 13569 w 13569"/>
              <a:gd name="p0y5" fmla="*/ 1702 h 1882"/>
              <a:gd name="p0x6" fmla="*/ 13569 w 13569"/>
              <a:gd name="p0y6" fmla="*/ 1801 h 1882"/>
              <a:gd name="p0x7" fmla="*/ 13488 w 13569"/>
              <a:gd name="p0y7" fmla="*/ 1882 h 1882"/>
              <a:gd name="p0x8" fmla="*/ 13389 w 13569"/>
              <a:gd name="p0y8" fmla="*/ 1882 h 1882"/>
              <a:gd name="p0x9" fmla="*/ 180 w 13569"/>
              <a:gd name="p0y9" fmla="*/ 1882 h 1882"/>
              <a:gd name="p0x10" fmla="*/ 80 w 13569"/>
              <a:gd name="p0y10" fmla="*/ 1882 h 1882"/>
              <a:gd name="p0x11" fmla="*/ 0 w 13569"/>
              <a:gd name="p0y11" fmla="*/ 1801 h 1882"/>
              <a:gd name="p0x12" fmla="*/ 0 w 13569"/>
              <a:gd name="p0y12" fmla="*/ 1702 h 1882"/>
              <a:gd name="p0x13" fmla="*/ 0 w 13569"/>
              <a:gd name="p0y13" fmla="*/ 180 h 1882"/>
              <a:gd name="p0x14" fmla="*/ 0 w 13569"/>
              <a:gd name="p0y14" fmla="*/ 80 h 1882"/>
              <a:gd name="p0x15" fmla="*/ 80 w 13569"/>
              <a:gd name="p0y15" fmla="*/ 0 h 1882"/>
              <a:gd name="p0x16" fmla="*/ 180 w 13569"/>
              <a:gd name="p0y16" fmla="*/ 0 h 18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194666" y="4060508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传承：数学的诗意表达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194050" y="443992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194666" y="4568647"/>
            <a:ext cx="82258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明代程大位《</a:t>
            </a:r>
            <a:r>
              <a:rPr sz="1500" b="1">
                <a:solidFill>
                  <a:srgbClr val="5C3A2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算法统宗</a:t>
            </a:r>
            <a:r>
              <a:rPr lang="zh-CN"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》，将深奥算题编为朗朗诗歌，</a:t>
            </a:r>
            <a:r>
              <a:rPr lang="en-US" altLang="zh-CN"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以碗知僧</a:t>
            </a:r>
            <a:r>
              <a:rPr lang="en-US" altLang="zh-CN"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流传至今</a:t>
            </a:r>
            <a:endParaRPr lang="zh-CN" altLang="en-US" sz="15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2999105" y="5276850"/>
            <a:ext cx="8616315" cy="1195070"/>
          </a:xfrm>
          <a:custGeom>
            <a:avLst/>
            <a:gdLst>
              <a:gd name="sw" fmla="*/ 1 w 13569"/>
              <a:gd name="sh" fmla="*/ 1 h 1882"/>
              <a:gd name="mins" fmla="min sw sh"/>
              <a:gd name="dsw" fmla="+- 0 sw mins"/>
              <a:gd name="dsh" fmla="+- 0 sh mins"/>
              <a:gd name="p0x0" fmla="*/ 180 w 13569"/>
              <a:gd name="p0y0" fmla="*/ 0 h 1882"/>
              <a:gd name="p0x1" fmla="*/ 13389 w 13569"/>
              <a:gd name="p0y1" fmla="*/ 0 h 1882"/>
              <a:gd name="p0x2" fmla="*/ 13488 w 13569"/>
              <a:gd name="p0y2" fmla="*/ 0 h 1882"/>
              <a:gd name="p0x3" fmla="*/ 13569 w 13569"/>
              <a:gd name="p0y3" fmla="*/ 80 h 1882"/>
              <a:gd name="p0x4" fmla="*/ 13569 w 13569"/>
              <a:gd name="p0y4" fmla="*/ 180 h 1882"/>
              <a:gd name="p0x5" fmla="*/ 13569 w 13569"/>
              <a:gd name="p0y5" fmla="*/ 1702 h 1882"/>
              <a:gd name="p0x6" fmla="*/ 13569 w 13569"/>
              <a:gd name="p0y6" fmla="*/ 1801 h 1882"/>
              <a:gd name="p0x7" fmla="*/ 13488 w 13569"/>
              <a:gd name="p0y7" fmla="*/ 1882 h 1882"/>
              <a:gd name="p0x8" fmla="*/ 13389 w 13569"/>
              <a:gd name="p0y8" fmla="*/ 1882 h 1882"/>
              <a:gd name="p0x9" fmla="*/ 180 w 13569"/>
              <a:gd name="p0y9" fmla="*/ 1882 h 1882"/>
              <a:gd name="p0x10" fmla="*/ 80 w 13569"/>
              <a:gd name="p0y10" fmla="*/ 1882 h 1882"/>
              <a:gd name="p0x11" fmla="*/ 0 w 13569"/>
              <a:gd name="p0y11" fmla="*/ 1801 h 1882"/>
              <a:gd name="p0x12" fmla="*/ 0 w 13569"/>
              <a:gd name="p0y12" fmla="*/ 1702 h 1882"/>
              <a:gd name="p0x13" fmla="*/ 0 w 13569"/>
              <a:gd name="p0y13" fmla="*/ 180 h 1882"/>
              <a:gd name="p0x14" fmla="*/ 0 w 13569"/>
              <a:gd name="p0y14" fmla="*/ 80 h 1882"/>
              <a:gd name="p0x15" fmla="*/ 80 w 13569"/>
              <a:gd name="p0y15" fmla="*/ 0 h 1882"/>
              <a:gd name="p0x16" fmla="*/ 180 w 13569"/>
              <a:gd name="p0y16" fmla="*/ 0 h 188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5C3A2E">
                <a:alpha val="12157"/>
              </a:srgbClr>
            </a:solidFill>
            <a:prstDash val="solid"/>
          </a:ln>
          <a:effectLst>
            <a:outerShdw blurRad="42863" dist="9525" dir="5399999" algn="ctr" rotWithShape="0">
              <a:srgbClr val="3C2819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194666" y="5455920"/>
            <a:ext cx="82258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2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启示：血脉中的数理传统</a:t>
            </a:r>
            <a:endParaRPr sz="2100" b="1" spc="42">
              <a:solidFill>
                <a:srgbClr val="2C22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3194050" y="571690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3A2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3194666" y="5845750"/>
            <a:ext cx="822581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从粮谷分配到碗筷计数，分数运算始终活跃在中国人的生活之中</a:t>
            </a:r>
            <a:r>
              <a:rPr lang="en-US" altLang="zh-CN"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学好分数，就是接续这份流淌在文化血脉中的智慧</a:t>
            </a:r>
            <a:endParaRPr lang="zh-CN" altLang="en-US" sz="150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66750" y="2167890"/>
            <a:ext cx="562205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C221A"/>
                </a:solidFill>
                <a:latin typeface="汉仪中宋简" panose="02010600000101010101" charset="-122"/>
                <a:ea typeface="汉仪中宋简" panose="02010600000101010101" charset="-122"/>
              </a:rPr>
              <a:t>古算智慧，今朝新解</a:t>
            </a:r>
            <a:endParaRPr sz="4200" b="1" spc="252">
              <a:solidFill>
                <a:srgbClr val="2C221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66750" y="3971925"/>
            <a:ext cx="4663440" cy="9525"/>
          </a:xfrm>
          <a:prstGeom prst="rect">
            <a:avLst/>
          </a:prstGeom>
          <a:solidFill>
            <a:srgbClr val="5C3A2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666750" y="3119438"/>
            <a:ext cx="47587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古人以算经世，今人以数明理</a:t>
            </a:r>
            <a:r>
              <a:rPr lang="en-US" altLang="zh-CN"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分数之中，自有乾坤</a:t>
            </a:r>
            <a:endParaRPr lang="zh-CN" altLang="en-US"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学好分数运算，做中华数学文化的传承者</a:t>
            </a:r>
            <a:endParaRPr sz="1500" spc="30">
              <a:solidFill>
                <a:srgbClr val="5C4E3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666750" y="4454842"/>
            <a:ext cx="627907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 spc="144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鉴</a:t>
            </a:r>
            <a:endParaRPr sz="2400" b="1" spc="144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666750" y="2000250"/>
            <a:ext cx="457200" cy="9525"/>
          </a:xfrm>
          <a:prstGeom prst="rect">
            <a:avLst/>
          </a:prstGeom>
          <a:solidFill>
            <a:srgbClr val="5C3A2E">
              <a:alpha val="8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03630" y="4419600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 rot="21480000">
            <a:off x="1240155" y="453898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5C3A2E"/>
                </a:solidFill>
                <a:latin typeface="汉仪中宋简" panose="02010600000101010101" charset="-122"/>
                <a:ea typeface="汉仪中宋简" panose="02010600000101010101" charset="-122"/>
              </a:rPr>
              <a:t>鉴</a:t>
            </a:r>
            <a:endParaRPr sz="1050" b="1" spc="105">
              <a:solidFill>
                <a:srgbClr val="5C3A2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1593</Words>
  <Application>WPS 演示</Application>
  <PresentationFormat>宽屏</PresentationFormat>
  <Paragraphs>275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Wingdings</vt:lpstr>
      <vt:lpstr>汉仪中宋简</vt:lpstr>
      <vt:lpstr>汉仪书宋二简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2026-07-31T03:33:02Z</dcterms:created>
  <dcterms:modified xsi:type="dcterms:W3CDTF">2026-07-31T03:33:02Z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1683B1768771CC766E176C6AAE8DC789_41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aIvQ5v0AoDNgRZ7gn04ANzWFWkHdfEq8MqDO/d8dXFtZRlCUekKD6jqDixzq7nLPlXATrzpVmu2hZO8MacuGWuAUOy3LBBz3iIhuZ1B968AOY6kajGqdy5mF4D/mXFl0kOG8RsasNQnAkC6/rYFNWK0+X0J99VFs8QY6NxVEH2v6AUyWk8FQ3GpHLWjhsDhRcsPa0Xxm/C+q9xiivi3Uc+dXrkr6E1MiGI7O01urMJMi8AZJxfeOlAL1VBXzgkig/PvYSoEqqTqpVXkirJh/2RZUwmYPzr2w8PsdoUNtSRfTqz6Q7LRm0C6rpqDgIiYR2YRRk3ElKT3eGosx0GgIBg==</vt:lpwstr>
  </property>
</Properties>
</file>