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media/image11.svg" ContentType="image/svg+xml"/>
  <Override PartName="/ppt/media/image13.svg" ContentType="image/svg+xml"/>
  <Override PartName="/ppt/media/image15.svg" ContentType="image/svg+xml"/>
  <Override PartName="/ppt/media/image17.svg" ContentType="image/svg+xml"/>
  <Override PartName="/ppt/media/image19.svg" ContentType="image/svg+xml"/>
  <Override PartName="/ppt/media/image22.svg" ContentType="image/svg+xml"/>
  <Override PartName="/ppt/media/image25.svg" ContentType="image/svg+xml"/>
  <Override PartName="/ppt/media/image27.svg" ContentType="image/svg+xml"/>
  <Override PartName="/ppt/media/image29.svg" ContentType="image/svg+xml"/>
  <Override PartName="/ppt/media/image31.svg" ContentType="image/svg+xml"/>
  <Override PartName="/ppt/media/image34.svg" ContentType="image/svg+xml"/>
  <Override PartName="/ppt/media/image36.svg" ContentType="image/svg+xml"/>
  <Override PartName="/ppt/media/image38.svg" ContentType="image/svg+xml"/>
  <Override PartName="/ppt/media/image40.svg" ContentType="image/svg+xml"/>
  <Override PartName="/ppt/media/image42.svg" ContentType="image/svg+xml"/>
  <Override PartName="/ppt/media/image44.svg" ContentType="image/svg+xml"/>
  <Override PartName="/ppt/media/image47.svg" ContentType="image/svg+xml"/>
  <Override PartName="/ppt/media/image49.svg" ContentType="image/svg+xml"/>
  <Override PartName="/ppt/media/image54.svg" ContentType="image/svg+xml"/>
  <Override PartName="/ppt/media/image56.svg" ContentType="image/svg+xml"/>
  <Override PartName="/ppt/media/image59.svg" ContentType="image/svg+xml"/>
  <Override PartName="/ppt/media/image6.svg" ContentType="image/svg+xml"/>
  <Override PartName="/ppt/media/image61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" y="9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章节页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1.xml"/><Relationship Id="rId13" Type="http://schemas.openxmlformats.org/officeDocument/2006/relationships/image" Target="../media/image4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svg"/><Relationship Id="rId8" Type="http://schemas.openxmlformats.org/officeDocument/2006/relationships/image" Target="../media/image5.png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svg"/><Relationship Id="rId8" Type="http://schemas.openxmlformats.org/officeDocument/2006/relationships/image" Target="../media/image8.png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3" Type="http://schemas.openxmlformats.org/officeDocument/2006/relationships/image" Target="../media/image7.jpeg"/><Relationship Id="rId29" Type="http://schemas.openxmlformats.org/officeDocument/2006/relationships/slideLayout" Target="../slideLayouts/slideLayout7.xml"/><Relationship Id="rId28" Type="http://schemas.openxmlformats.org/officeDocument/2006/relationships/tags" Target="../tags/tag27.xml"/><Relationship Id="rId27" Type="http://schemas.openxmlformats.org/officeDocument/2006/relationships/image" Target="../media/image15.svg"/><Relationship Id="rId26" Type="http://schemas.openxmlformats.org/officeDocument/2006/relationships/image" Target="../media/image14.png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image" Target="../media/image13.svg"/><Relationship Id="rId20" Type="http://schemas.openxmlformats.org/officeDocument/2006/relationships/image" Target="../media/image12.png"/><Relationship Id="rId2" Type="http://schemas.openxmlformats.org/officeDocument/2006/relationships/tags" Target="../tags/tag10.xml"/><Relationship Id="rId19" Type="http://schemas.openxmlformats.org/officeDocument/2006/relationships/tags" Target="../tags/tag22.xml"/><Relationship Id="rId18" Type="http://schemas.openxmlformats.org/officeDocument/2006/relationships/tags" Target="../tags/tag21.xml"/><Relationship Id="rId17" Type="http://schemas.openxmlformats.org/officeDocument/2006/relationships/tags" Target="../tags/tag20.xml"/><Relationship Id="rId16" Type="http://schemas.openxmlformats.org/officeDocument/2006/relationships/tags" Target="../tags/tag19.xml"/><Relationship Id="rId15" Type="http://schemas.openxmlformats.org/officeDocument/2006/relationships/image" Target="../media/image11.svg"/><Relationship Id="rId14" Type="http://schemas.openxmlformats.org/officeDocument/2006/relationships/image" Target="../media/image10.png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tags" Target="../tags/tag16.xml"/><Relationship Id="rId10" Type="http://schemas.openxmlformats.org/officeDocument/2006/relationships/tags" Target="../tags/tag15.xml"/><Relationship Id="rId1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tags" Target="../tags/tag34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54.xml"/><Relationship Id="rId26" Type="http://schemas.openxmlformats.org/officeDocument/2006/relationships/tags" Target="../tags/tag53.xml"/><Relationship Id="rId25" Type="http://schemas.openxmlformats.org/officeDocument/2006/relationships/tags" Target="../tags/tag52.xml"/><Relationship Id="rId24" Type="http://schemas.openxmlformats.org/officeDocument/2006/relationships/tags" Target="../tags/tag51.xml"/><Relationship Id="rId23" Type="http://schemas.openxmlformats.org/officeDocument/2006/relationships/tags" Target="../tags/tag50.xml"/><Relationship Id="rId22" Type="http://schemas.openxmlformats.org/officeDocument/2006/relationships/tags" Target="../tags/tag49.xml"/><Relationship Id="rId21" Type="http://schemas.openxmlformats.org/officeDocument/2006/relationships/tags" Target="../tags/tag48.xml"/><Relationship Id="rId20" Type="http://schemas.openxmlformats.org/officeDocument/2006/relationships/tags" Target="../tags/tag47.xml"/><Relationship Id="rId2" Type="http://schemas.openxmlformats.org/officeDocument/2006/relationships/tags" Target="../tags/tag29.xml"/><Relationship Id="rId19" Type="http://schemas.openxmlformats.org/officeDocument/2006/relationships/tags" Target="../tags/tag46.xml"/><Relationship Id="rId18" Type="http://schemas.openxmlformats.org/officeDocument/2006/relationships/tags" Target="../tags/tag45.xml"/><Relationship Id="rId17" Type="http://schemas.openxmlformats.org/officeDocument/2006/relationships/tags" Target="../tags/tag44.xml"/><Relationship Id="rId16" Type="http://schemas.openxmlformats.org/officeDocument/2006/relationships/tags" Target="../tags/tag43.xml"/><Relationship Id="rId15" Type="http://schemas.openxmlformats.org/officeDocument/2006/relationships/tags" Target="../tags/tag42.xml"/><Relationship Id="rId14" Type="http://schemas.openxmlformats.org/officeDocument/2006/relationships/tags" Target="../tags/tag41.xml"/><Relationship Id="rId13" Type="http://schemas.openxmlformats.org/officeDocument/2006/relationships/tags" Target="../tags/tag40.xml"/><Relationship Id="rId12" Type="http://schemas.openxmlformats.org/officeDocument/2006/relationships/tags" Target="../tags/tag39.xml"/><Relationship Id="rId11" Type="http://schemas.openxmlformats.org/officeDocument/2006/relationships/tags" Target="../tags/tag38.xml"/><Relationship Id="rId10" Type="http://schemas.openxmlformats.org/officeDocument/2006/relationships/tags" Target="../tags/tag37.xml"/><Relationship Id="rId1" Type="http://schemas.openxmlformats.org/officeDocument/2006/relationships/tags" Target="../tags/tag28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svg"/><Relationship Id="rId8" Type="http://schemas.openxmlformats.org/officeDocument/2006/relationships/image" Target="../media/image16.png"/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2" Type="http://schemas.openxmlformats.org/officeDocument/2006/relationships/slideLayout" Target="../slideLayouts/slideLayout7.xml"/><Relationship Id="rId31" Type="http://schemas.openxmlformats.org/officeDocument/2006/relationships/tags" Target="../tags/tag81.xml"/><Relationship Id="rId30" Type="http://schemas.openxmlformats.org/officeDocument/2006/relationships/tags" Target="../tags/tag80.xml"/><Relationship Id="rId3" Type="http://schemas.openxmlformats.org/officeDocument/2006/relationships/tags" Target="../tags/tag57.xml"/><Relationship Id="rId29" Type="http://schemas.openxmlformats.org/officeDocument/2006/relationships/tags" Target="../tags/tag79.xml"/><Relationship Id="rId28" Type="http://schemas.openxmlformats.org/officeDocument/2006/relationships/tags" Target="../tags/tag78.xml"/><Relationship Id="rId27" Type="http://schemas.openxmlformats.org/officeDocument/2006/relationships/tags" Target="../tags/tag77.xml"/><Relationship Id="rId26" Type="http://schemas.openxmlformats.org/officeDocument/2006/relationships/tags" Target="../tags/tag76.xml"/><Relationship Id="rId25" Type="http://schemas.openxmlformats.org/officeDocument/2006/relationships/tags" Target="../tags/tag75.xml"/><Relationship Id="rId24" Type="http://schemas.openxmlformats.org/officeDocument/2006/relationships/tags" Target="../tags/tag74.xml"/><Relationship Id="rId23" Type="http://schemas.openxmlformats.org/officeDocument/2006/relationships/tags" Target="../tags/tag73.xml"/><Relationship Id="rId22" Type="http://schemas.openxmlformats.org/officeDocument/2006/relationships/tags" Target="../tags/tag72.xml"/><Relationship Id="rId21" Type="http://schemas.openxmlformats.org/officeDocument/2006/relationships/tags" Target="../tags/tag71.xml"/><Relationship Id="rId20" Type="http://schemas.openxmlformats.org/officeDocument/2006/relationships/tags" Target="../tags/tag70.xml"/><Relationship Id="rId2" Type="http://schemas.openxmlformats.org/officeDocument/2006/relationships/tags" Target="../tags/tag56.xml"/><Relationship Id="rId19" Type="http://schemas.openxmlformats.org/officeDocument/2006/relationships/tags" Target="../tags/tag69.xml"/><Relationship Id="rId18" Type="http://schemas.openxmlformats.org/officeDocument/2006/relationships/tags" Target="../tags/tag68.xml"/><Relationship Id="rId17" Type="http://schemas.openxmlformats.org/officeDocument/2006/relationships/tags" Target="../tags/tag67.xml"/><Relationship Id="rId16" Type="http://schemas.openxmlformats.org/officeDocument/2006/relationships/tags" Target="../tags/tag66.xml"/><Relationship Id="rId15" Type="http://schemas.openxmlformats.org/officeDocument/2006/relationships/image" Target="../media/image19.svg"/><Relationship Id="rId14" Type="http://schemas.openxmlformats.org/officeDocument/2006/relationships/image" Target="../media/image18.png"/><Relationship Id="rId13" Type="http://schemas.openxmlformats.org/officeDocument/2006/relationships/tags" Target="../tags/tag65.xml"/><Relationship Id="rId12" Type="http://schemas.openxmlformats.org/officeDocument/2006/relationships/tags" Target="../tags/tag64.xml"/><Relationship Id="rId11" Type="http://schemas.openxmlformats.org/officeDocument/2006/relationships/tags" Target="../tags/tag63.xml"/><Relationship Id="rId10" Type="http://schemas.openxmlformats.org/officeDocument/2006/relationships/tags" Target="../tags/tag62.xml"/><Relationship Id="rId1" Type="http://schemas.openxmlformats.org/officeDocument/2006/relationships/tags" Target="../tags/tag55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89.xml"/><Relationship Id="rId8" Type="http://schemas.openxmlformats.org/officeDocument/2006/relationships/tags" Target="../tags/tag88.xml"/><Relationship Id="rId7" Type="http://schemas.openxmlformats.org/officeDocument/2006/relationships/tags" Target="../tags/tag87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0" Type="http://schemas.openxmlformats.org/officeDocument/2006/relationships/slideLayout" Target="../slideLayouts/slideLayout7.xml"/><Relationship Id="rId3" Type="http://schemas.openxmlformats.org/officeDocument/2006/relationships/image" Target="../media/image20.jpeg"/><Relationship Id="rId29" Type="http://schemas.openxmlformats.org/officeDocument/2006/relationships/tags" Target="../tags/tag107.xml"/><Relationship Id="rId28" Type="http://schemas.openxmlformats.org/officeDocument/2006/relationships/image" Target="../media/image22.svg"/><Relationship Id="rId27" Type="http://schemas.openxmlformats.org/officeDocument/2006/relationships/image" Target="../media/image21.png"/><Relationship Id="rId26" Type="http://schemas.openxmlformats.org/officeDocument/2006/relationships/tags" Target="../tags/tag106.xml"/><Relationship Id="rId25" Type="http://schemas.openxmlformats.org/officeDocument/2006/relationships/tags" Target="../tags/tag105.xml"/><Relationship Id="rId24" Type="http://schemas.openxmlformats.org/officeDocument/2006/relationships/tags" Target="../tags/tag104.xml"/><Relationship Id="rId23" Type="http://schemas.openxmlformats.org/officeDocument/2006/relationships/tags" Target="../tags/tag103.xml"/><Relationship Id="rId22" Type="http://schemas.openxmlformats.org/officeDocument/2006/relationships/tags" Target="../tags/tag102.xml"/><Relationship Id="rId21" Type="http://schemas.openxmlformats.org/officeDocument/2006/relationships/tags" Target="../tags/tag101.xml"/><Relationship Id="rId20" Type="http://schemas.openxmlformats.org/officeDocument/2006/relationships/tags" Target="../tags/tag100.xml"/><Relationship Id="rId2" Type="http://schemas.openxmlformats.org/officeDocument/2006/relationships/tags" Target="../tags/tag83.xml"/><Relationship Id="rId19" Type="http://schemas.openxmlformats.org/officeDocument/2006/relationships/tags" Target="../tags/tag99.xml"/><Relationship Id="rId18" Type="http://schemas.openxmlformats.org/officeDocument/2006/relationships/tags" Target="../tags/tag98.xml"/><Relationship Id="rId17" Type="http://schemas.openxmlformats.org/officeDocument/2006/relationships/tags" Target="../tags/tag97.xml"/><Relationship Id="rId16" Type="http://schemas.openxmlformats.org/officeDocument/2006/relationships/tags" Target="../tags/tag96.xml"/><Relationship Id="rId15" Type="http://schemas.openxmlformats.org/officeDocument/2006/relationships/tags" Target="../tags/tag95.xml"/><Relationship Id="rId14" Type="http://schemas.openxmlformats.org/officeDocument/2006/relationships/tags" Target="../tags/tag94.xml"/><Relationship Id="rId13" Type="http://schemas.openxmlformats.org/officeDocument/2006/relationships/tags" Target="../tags/tag93.xml"/><Relationship Id="rId12" Type="http://schemas.openxmlformats.org/officeDocument/2006/relationships/tags" Target="../tags/tag92.xml"/><Relationship Id="rId11" Type="http://schemas.openxmlformats.org/officeDocument/2006/relationships/tags" Target="../tags/tag91.xml"/><Relationship Id="rId10" Type="http://schemas.openxmlformats.org/officeDocument/2006/relationships/tags" Target="../tags/tag90.xml"/><Relationship Id="rId1" Type="http://schemas.openxmlformats.org/officeDocument/2006/relationships/tags" Target="../tags/tag82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116.xml"/><Relationship Id="rId8" Type="http://schemas.openxmlformats.org/officeDocument/2006/relationships/tags" Target="../tags/tag115.xml"/><Relationship Id="rId7" Type="http://schemas.openxmlformats.org/officeDocument/2006/relationships/tags" Target="../tags/tag114.xml"/><Relationship Id="rId6" Type="http://schemas.openxmlformats.org/officeDocument/2006/relationships/tags" Target="../tags/tag113.xml"/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134.xml"/><Relationship Id="rId26" Type="http://schemas.openxmlformats.org/officeDocument/2006/relationships/tags" Target="../tags/tag133.xml"/><Relationship Id="rId25" Type="http://schemas.openxmlformats.org/officeDocument/2006/relationships/tags" Target="../tags/tag132.xml"/><Relationship Id="rId24" Type="http://schemas.openxmlformats.org/officeDocument/2006/relationships/tags" Target="../tags/tag131.xml"/><Relationship Id="rId23" Type="http://schemas.openxmlformats.org/officeDocument/2006/relationships/tags" Target="../tags/tag130.xml"/><Relationship Id="rId22" Type="http://schemas.openxmlformats.org/officeDocument/2006/relationships/tags" Target="../tags/tag129.xml"/><Relationship Id="rId21" Type="http://schemas.openxmlformats.org/officeDocument/2006/relationships/tags" Target="../tags/tag128.xml"/><Relationship Id="rId20" Type="http://schemas.openxmlformats.org/officeDocument/2006/relationships/tags" Target="../tags/tag127.xml"/><Relationship Id="rId2" Type="http://schemas.openxmlformats.org/officeDocument/2006/relationships/tags" Target="../tags/tag109.xml"/><Relationship Id="rId19" Type="http://schemas.openxmlformats.org/officeDocument/2006/relationships/tags" Target="../tags/tag126.xml"/><Relationship Id="rId18" Type="http://schemas.openxmlformats.org/officeDocument/2006/relationships/tags" Target="../tags/tag125.xml"/><Relationship Id="rId17" Type="http://schemas.openxmlformats.org/officeDocument/2006/relationships/tags" Target="../tags/tag124.xml"/><Relationship Id="rId16" Type="http://schemas.openxmlformats.org/officeDocument/2006/relationships/tags" Target="../tags/tag123.xml"/><Relationship Id="rId15" Type="http://schemas.openxmlformats.org/officeDocument/2006/relationships/tags" Target="../tags/tag122.xml"/><Relationship Id="rId14" Type="http://schemas.openxmlformats.org/officeDocument/2006/relationships/tags" Target="../tags/tag121.xml"/><Relationship Id="rId13" Type="http://schemas.openxmlformats.org/officeDocument/2006/relationships/tags" Target="../tags/tag120.xml"/><Relationship Id="rId12" Type="http://schemas.openxmlformats.org/officeDocument/2006/relationships/tags" Target="../tags/tag119.xml"/><Relationship Id="rId11" Type="http://schemas.openxmlformats.org/officeDocument/2006/relationships/tags" Target="../tags/tag118.xml"/><Relationship Id="rId10" Type="http://schemas.openxmlformats.org/officeDocument/2006/relationships/tags" Target="../tags/tag117.xml"/><Relationship Id="rId1" Type="http://schemas.openxmlformats.org/officeDocument/2006/relationships/tags" Target="../tags/tag108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svg"/><Relationship Id="rId8" Type="http://schemas.openxmlformats.org/officeDocument/2006/relationships/image" Target="../media/image24.png"/><Relationship Id="rId7" Type="http://schemas.openxmlformats.org/officeDocument/2006/relationships/tags" Target="../tags/tag140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30" Type="http://schemas.openxmlformats.org/officeDocument/2006/relationships/slideLayout" Target="../slideLayouts/slideLayout7.xml"/><Relationship Id="rId3" Type="http://schemas.openxmlformats.org/officeDocument/2006/relationships/image" Target="../media/image23.jpeg"/><Relationship Id="rId29" Type="http://schemas.openxmlformats.org/officeDocument/2006/relationships/tags" Target="../tags/tag154.xml"/><Relationship Id="rId28" Type="http://schemas.openxmlformats.org/officeDocument/2006/relationships/tags" Target="../tags/tag153.xml"/><Relationship Id="rId27" Type="http://schemas.openxmlformats.org/officeDocument/2006/relationships/image" Target="../media/image31.svg"/><Relationship Id="rId26" Type="http://schemas.openxmlformats.org/officeDocument/2006/relationships/image" Target="../media/image30.png"/><Relationship Id="rId25" Type="http://schemas.openxmlformats.org/officeDocument/2006/relationships/tags" Target="../tags/tag152.xml"/><Relationship Id="rId24" Type="http://schemas.openxmlformats.org/officeDocument/2006/relationships/tags" Target="../tags/tag151.xml"/><Relationship Id="rId23" Type="http://schemas.openxmlformats.org/officeDocument/2006/relationships/tags" Target="../tags/tag150.xml"/><Relationship Id="rId22" Type="http://schemas.openxmlformats.org/officeDocument/2006/relationships/tags" Target="../tags/tag149.xml"/><Relationship Id="rId21" Type="http://schemas.openxmlformats.org/officeDocument/2006/relationships/image" Target="../media/image29.svg"/><Relationship Id="rId20" Type="http://schemas.openxmlformats.org/officeDocument/2006/relationships/image" Target="../media/image28.png"/><Relationship Id="rId2" Type="http://schemas.openxmlformats.org/officeDocument/2006/relationships/tags" Target="../tags/tag136.xml"/><Relationship Id="rId19" Type="http://schemas.openxmlformats.org/officeDocument/2006/relationships/tags" Target="../tags/tag148.xml"/><Relationship Id="rId18" Type="http://schemas.openxmlformats.org/officeDocument/2006/relationships/tags" Target="../tags/tag147.xml"/><Relationship Id="rId17" Type="http://schemas.openxmlformats.org/officeDocument/2006/relationships/tags" Target="../tags/tag146.xml"/><Relationship Id="rId16" Type="http://schemas.openxmlformats.org/officeDocument/2006/relationships/tags" Target="../tags/tag145.xml"/><Relationship Id="rId15" Type="http://schemas.openxmlformats.org/officeDocument/2006/relationships/image" Target="../media/image27.svg"/><Relationship Id="rId14" Type="http://schemas.openxmlformats.org/officeDocument/2006/relationships/image" Target="../media/image26.png"/><Relationship Id="rId13" Type="http://schemas.openxmlformats.org/officeDocument/2006/relationships/tags" Target="../tags/tag144.xml"/><Relationship Id="rId12" Type="http://schemas.openxmlformats.org/officeDocument/2006/relationships/tags" Target="../tags/tag143.xml"/><Relationship Id="rId11" Type="http://schemas.openxmlformats.org/officeDocument/2006/relationships/tags" Target="../tags/tag142.xml"/><Relationship Id="rId10" Type="http://schemas.openxmlformats.org/officeDocument/2006/relationships/tags" Target="../tags/tag141.xml"/><Relationship Id="rId1" Type="http://schemas.openxmlformats.org/officeDocument/2006/relationships/tags" Target="../tags/tag13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4.svg"/><Relationship Id="rId8" Type="http://schemas.openxmlformats.org/officeDocument/2006/relationships/image" Target="../media/image33.png"/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image" Target="../media/image32.jpeg"/><Relationship Id="rId25" Type="http://schemas.openxmlformats.org/officeDocument/2006/relationships/slideLayout" Target="../slideLayouts/slideLayout7.xml"/><Relationship Id="rId24" Type="http://schemas.openxmlformats.org/officeDocument/2006/relationships/tags" Target="../tags/tag171.xml"/><Relationship Id="rId23" Type="http://schemas.openxmlformats.org/officeDocument/2006/relationships/tags" Target="../tags/tag170.xml"/><Relationship Id="rId22" Type="http://schemas.openxmlformats.org/officeDocument/2006/relationships/tags" Target="../tags/tag169.xml"/><Relationship Id="rId21" Type="http://schemas.openxmlformats.org/officeDocument/2006/relationships/image" Target="../media/image9.svg"/><Relationship Id="rId20" Type="http://schemas.openxmlformats.org/officeDocument/2006/relationships/image" Target="../media/image8.png"/><Relationship Id="rId2" Type="http://schemas.openxmlformats.org/officeDocument/2006/relationships/tags" Target="../tags/tag156.xml"/><Relationship Id="rId19" Type="http://schemas.openxmlformats.org/officeDocument/2006/relationships/tags" Target="../tags/tag168.xml"/><Relationship Id="rId18" Type="http://schemas.openxmlformats.org/officeDocument/2006/relationships/tags" Target="../tags/tag167.xml"/><Relationship Id="rId17" Type="http://schemas.openxmlformats.org/officeDocument/2006/relationships/tags" Target="../tags/tag166.xml"/><Relationship Id="rId16" Type="http://schemas.openxmlformats.org/officeDocument/2006/relationships/tags" Target="../tags/tag165.xml"/><Relationship Id="rId15" Type="http://schemas.openxmlformats.org/officeDocument/2006/relationships/image" Target="../media/image36.svg"/><Relationship Id="rId14" Type="http://schemas.openxmlformats.org/officeDocument/2006/relationships/image" Target="../media/image35.png"/><Relationship Id="rId13" Type="http://schemas.openxmlformats.org/officeDocument/2006/relationships/tags" Target="../tags/tag164.xml"/><Relationship Id="rId12" Type="http://schemas.openxmlformats.org/officeDocument/2006/relationships/tags" Target="../tags/tag163.xml"/><Relationship Id="rId11" Type="http://schemas.openxmlformats.org/officeDocument/2006/relationships/tags" Target="../tags/tag162.xml"/><Relationship Id="rId10" Type="http://schemas.openxmlformats.org/officeDocument/2006/relationships/tags" Target="../tags/tag161.xml"/><Relationship Id="rId1" Type="http://schemas.openxmlformats.org/officeDocument/2006/relationships/tags" Target="../tags/tag155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8.svg"/><Relationship Id="rId8" Type="http://schemas.openxmlformats.org/officeDocument/2006/relationships/image" Target="../media/image37.png"/><Relationship Id="rId7" Type="http://schemas.openxmlformats.org/officeDocument/2006/relationships/tags" Target="../tags/tag178.xml"/><Relationship Id="rId6" Type="http://schemas.openxmlformats.org/officeDocument/2006/relationships/tags" Target="../tags/tag177.xml"/><Relationship Id="rId5" Type="http://schemas.openxmlformats.org/officeDocument/2006/relationships/tags" Target="../tags/tag176.xml"/><Relationship Id="rId4" Type="http://schemas.openxmlformats.org/officeDocument/2006/relationships/tags" Target="../tags/tag175.xml"/><Relationship Id="rId32" Type="http://schemas.openxmlformats.org/officeDocument/2006/relationships/slideLayout" Target="../slideLayouts/slideLayout7.xml"/><Relationship Id="rId31" Type="http://schemas.openxmlformats.org/officeDocument/2006/relationships/tags" Target="../tags/tag194.xml"/><Relationship Id="rId30" Type="http://schemas.openxmlformats.org/officeDocument/2006/relationships/tags" Target="../tags/tag193.xml"/><Relationship Id="rId3" Type="http://schemas.openxmlformats.org/officeDocument/2006/relationships/tags" Target="../tags/tag174.xml"/><Relationship Id="rId29" Type="http://schemas.openxmlformats.org/officeDocument/2006/relationships/tags" Target="../tags/tag192.xml"/><Relationship Id="rId28" Type="http://schemas.openxmlformats.org/officeDocument/2006/relationships/tags" Target="../tags/tag191.xml"/><Relationship Id="rId27" Type="http://schemas.openxmlformats.org/officeDocument/2006/relationships/tags" Target="../tags/tag190.xml"/><Relationship Id="rId26" Type="http://schemas.openxmlformats.org/officeDocument/2006/relationships/image" Target="../media/image44.svg"/><Relationship Id="rId25" Type="http://schemas.openxmlformats.org/officeDocument/2006/relationships/image" Target="../media/image43.png"/><Relationship Id="rId24" Type="http://schemas.openxmlformats.org/officeDocument/2006/relationships/tags" Target="../tags/tag189.xml"/><Relationship Id="rId23" Type="http://schemas.openxmlformats.org/officeDocument/2006/relationships/tags" Target="../tags/tag188.xml"/><Relationship Id="rId22" Type="http://schemas.openxmlformats.org/officeDocument/2006/relationships/tags" Target="../tags/tag187.xml"/><Relationship Id="rId21" Type="http://schemas.openxmlformats.org/officeDocument/2006/relationships/image" Target="../media/image42.svg"/><Relationship Id="rId20" Type="http://schemas.openxmlformats.org/officeDocument/2006/relationships/image" Target="../media/image41.png"/><Relationship Id="rId2" Type="http://schemas.openxmlformats.org/officeDocument/2006/relationships/tags" Target="../tags/tag173.xml"/><Relationship Id="rId19" Type="http://schemas.openxmlformats.org/officeDocument/2006/relationships/tags" Target="../tags/tag186.xml"/><Relationship Id="rId18" Type="http://schemas.openxmlformats.org/officeDocument/2006/relationships/tags" Target="../tags/tag185.xml"/><Relationship Id="rId17" Type="http://schemas.openxmlformats.org/officeDocument/2006/relationships/tags" Target="../tags/tag184.xml"/><Relationship Id="rId16" Type="http://schemas.openxmlformats.org/officeDocument/2006/relationships/tags" Target="../tags/tag183.xml"/><Relationship Id="rId15" Type="http://schemas.openxmlformats.org/officeDocument/2006/relationships/tags" Target="../tags/tag182.xml"/><Relationship Id="rId14" Type="http://schemas.openxmlformats.org/officeDocument/2006/relationships/image" Target="../media/image40.svg"/><Relationship Id="rId13" Type="http://schemas.openxmlformats.org/officeDocument/2006/relationships/image" Target="../media/image39.png"/><Relationship Id="rId12" Type="http://schemas.openxmlformats.org/officeDocument/2006/relationships/tags" Target="../tags/tag181.xml"/><Relationship Id="rId11" Type="http://schemas.openxmlformats.org/officeDocument/2006/relationships/tags" Target="../tags/tag180.xml"/><Relationship Id="rId10" Type="http://schemas.openxmlformats.org/officeDocument/2006/relationships/tags" Target="../tags/tag179.xml"/><Relationship Id="rId1" Type="http://schemas.openxmlformats.org/officeDocument/2006/relationships/tags" Target="../tags/tag17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png"/><Relationship Id="rId8" Type="http://schemas.openxmlformats.org/officeDocument/2006/relationships/tags" Target="../tags/tag201.xml"/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image" Target="../media/image45.jpeg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216.xml"/><Relationship Id="rId26" Type="http://schemas.openxmlformats.org/officeDocument/2006/relationships/tags" Target="../tags/tag215.xml"/><Relationship Id="rId25" Type="http://schemas.openxmlformats.org/officeDocument/2006/relationships/tags" Target="../tags/tag214.xml"/><Relationship Id="rId24" Type="http://schemas.openxmlformats.org/officeDocument/2006/relationships/tags" Target="../tags/tag213.xml"/><Relationship Id="rId23" Type="http://schemas.openxmlformats.org/officeDocument/2006/relationships/tags" Target="../tags/tag212.xml"/><Relationship Id="rId22" Type="http://schemas.openxmlformats.org/officeDocument/2006/relationships/tags" Target="../tags/tag211.xml"/><Relationship Id="rId21" Type="http://schemas.openxmlformats.org/officeDocument/2006/relationships/tags" Target="../tags/tag210.xml"/><Relationship Id="rId20" Type="http://schemas.openxmlformats.org/officeDocument/2006/relationships/image" Target="../media/image49.svg"/><Relationship Id="rId2" Type="http://schemas.openxmlformats.org/officeDocument/2006/relationships/tags" Target="../tags/tag196.xml"/><Relationship Id="rId19" Type="http://schemas.openxmlformats.org/officeDocument/2006/relationships/image" Target="../media/image48.png"/><Relationship Id="rId18" Type="http://schemas.openxmlformats.org/officeDocument/2006/relationships/tags" Target="../tags/tag209.xml"/><Relationship Id="rId17" Type="http://schemas.openxmlformats.org/officeDocument/2006/relationships/tags" Target="../tags/tag208.xml"/><Relationship Id="rId16" Type="http://schemas.openxmlformats.org/officeDocument/2006/relationships/tags" Target="../tags/tag207.xml"/><Relationship Id="rId15" Type="http://schemas.openxmlformats.org/officeDocument/2006/relationships/tags" Target="../tags/tag206.xml"/><Relationship Id="rId14" Type="http://schemas.openxmlformats.org/officeDocument/2006/relationships/tags" Target="../tags/tag205.xml"/><Relationship Id="rId13" Type="http://schemas.openxmlformats.org/officeDocument/2006/relationships/tags" Target="../tags/tag204.xml"/><Relationship Id="rId12" Type="http://schemas.openxmlformats.org/officeDocument/2006/relationships/tags" Target="../tags/tag203.xml"/><Relationship Id="rId11" Type="http://schemas.openxmlformats.org/officeDocument/2006/relationships/tags" Target="../tags/tag202.xml"/><Relationship Id="rId10" Type="http://schemas.openxmlformats.org/officeDocument/2006/relationships/image" Target="../media/image47.svg"/><Relationship Id="rId1" Type="http://schemas.openxmlformats.org/officeDocument/2006/relationships/tags" Target="../tags/tag195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224.xml"/><Relationship Id="rId8" Type="http://schemas.openxmlformats.org/officeDocument/2006/relationships/tags" Target="../tags/tag223.xml"/><Relationship Id="rId7" Type="http://schemas.openxmlformats.org/officeDocument/2006/relationships/tags" Target="../tags/tag222.xml"/><Relationship Id="rId6" Type="http://schemas.openxmlformats.org/officeDocument/2006/relationships/tags" Target="../tags/tag221.xml"/><Relationship Id="rId5" Type="http://schemas.openxmlformats.org/officeDocument/2006/relationships/tags" Target="../tags/tag220.xml"/><Relationship Id="rId4" Type="http://schemas.openxmlformats.org/officeDocument/2006/relationships/tags" Target="../tags/tag219.xml"/><Relationship Id="rId3" Type="http://schemas.openxmlformats.org/officeDocument/2006/relationships/image" Target="../media/image50.jpeg"/><Relationship Id="rId27" Type="http://schemas.openxmlformats.org/officeDocument/2006/relationships/slideLayout" Target="../slideLayouts/slideLayout7.xml"/><Relationship Id="rId26" Type="http://schemas.openxmlformats.org/officeDocument/2006/relationships/tags" Target="../tags/tag241.xml"/><Relationship Id="rId25" Type="http://schemas.openxmlformats.org/officeDocument/2006/relationships/tags" Target="../tags/tag240.xml"/><Relationship Id="rId24" Type="http://schemas.openxmlformats.org/officeDocument/2006/relationships/tags" Target="../tags/tag239.xml"/><Relationship Id="rId23" Type="http://schemas.openxmlformats.org/officeDocument/2006/relationships/tags" Target="../tags/tag238.xml"/><Relationship Id="rId22" Type="http://schemas.openxmlformats.org/officeDocument/2006/relationships/tags" Target="../tags/tag237.xml"/><Relationship Id="rId21" Type="http://schemas.openxmlformats.org/officeDocument/2006/relationships/tags" Target="../tags/tag236.xml"/><Relationship Id="rId20" Type="http://schemas.openxmlformats.org/officeDocument/2006/relationships/tags" Target="../tags/tag235.xml"/><Relationship Id="rId2" Type="http://schemas.openxmlformats.org/officeDocument/2006/relationships/tags" Target="../tags/tag218.xml"/><Relationship Id="rId19" Type="http://schemas.openxmlformats.org/officeDocument/2006/relationships/tags" Target="../tags/tag234.xml"/><Relationship Id="rId18" Type="http://schemas.openxmlformats.org/officeDocument/2006/relationships/tags" Target="../tags/tag233.xml"/><Relationship Id="rId17" Type="http://schemas.openxmlformats.org/officeDocument/2006/relationships/tags" Target="../tags/tag232.xml"/><Relationship Id="rId16" Type="http://schemas.openxmlformats.org/officeDocument/2006/relationships/tags" Target="../tags/tag231.xml"/><Relationship Id="rId15" Type="http://schemas.openxmlformats.org/officeDocument/2006/relationships/tags" Target="../tags/tag230.xml"/><Relationship Id="rId14" Type="http://schemas.openxmlformats.org/officeDocument/2006/relationships/tags" Target="../tags/tag229.xml"/><Relationship Id="rId13" Type="http://schemas.openxmlformats.org/officeDocument/2006/relationships/tags" Target="../tags/tag228.xml"/><Relationship Id="rId12" Type="http://schemas.openxmlformats.org/officeDocument/2006/relationships/tags" Target="../tags/tag227.xml"/><Relationship Id="rId11" Type="http://schemas.openxmlformats.org/officeDocument/2006/relationships/tags" Target="../tags/tag226.xml"/><Relationship Id="rId10" Type="http://schemas.openxmlformats.org/officeDocument/2006/relationships/tags" Target="../tags/tag225.xml"/><Relationship Id="rId1" Type="http://schemas.openxmlformats.org/officeDocument/2006/relationships/tags" Target="../tags/tag217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247.xml"/><Relationship Id="rId8" Type="http://schemas.openxmlformats.org/officeDocument/2006/relationships/tags" Target="../tags/tag246.xml"/><Relationship Id="rId7" Type="http://schemas.openxmlformats.org/officeDocument/2006/relationships/image" Target="../media/image40.svg"/><Relationship Id="rId6" Type="http://schemas.openxmlformats.org/officeDocument/2006/relationships/image" Target="../media/image39.png"/><Relationship Id="rId5" Type="http://schemas.openxmlformats.org/officeDocument/2006/relationships/tags" Target="../tags/tag245.xml"/><Relationship Id="rId4" Type="http://schemas.openxmlformats.org/officeDocument/2006/relationships/tags" Target="../tags/tag244.xml"/><Relationship Id="rId3" Type="http://schemas.openxmlformats.org/officeDocument/2006/relationships/image" Target="../media/image51.jpeg"/><Relationship Id="rId27" Type="http://schemas.openxmlformats.org/officeDocument/2006/relationships/slideLayout" Target="../slideLayouts/slideLayout7.xml"/><Relationship Id="rId26" Type="http://schemas.openxmlformats.org/officeDocument/2006/relationships/tags" Target="../tags/tag262.xml"/><Relationship Id="rId25" Type="http://schemas.openxmlformats.org/officeDocument/2006/relationships/tags" Target="../tags/tag261.xml"/><Relationship Id="rId24" Type="http://schemas.openxmlformats.org/officeDocument/2006/relationships/tags" Target="../tags/tag260.xml"/><Relationship Id="rId23" Type="http://schemas.openxmlformats.org/officeDocument/2006/relationships/tags" Target="../tags/tag259.xml"/><Relationship Id="rId22" Type="http://schemas.openxmlformats.org/officeDocument/2006/relationships/tags" Target="../tags/tag258.xml"/><Relationship Id="rId21" Type="http://schemas.openxmlformats.org/officeDocument/2006/relationships/tags" Target="../tags/tag257.xml"/><Relationship Id="rId20" Type="http://schemas.openxmlformats.org/officeDocument/2006/relationships/tags" Target="../tags/tag256.xml"/><Relationship Id="rId2" Type="http://schemas.openxmlformats.org/officeDocument/2006/relationships/tags" Target="../tags/tag243.xml"/><Relationship Id="rId19" Type="http://schemas.openxmlformats.org/officeDocument/2006/relationships/tags" Target="../tags/tag255.xml"/><Relationship Id="rId18" Type="http://schemas.openxmlformats.org/officeDocument/2006/relationships/tags" Target="../tags/tag254.xml"/><Relationship Id="rId17" Type="http://schemas.openxmlformats.org/officeDocument/2006/relationships/tags" Target="../tags/tag253.xml"/><Relationship Id="rId16" Type="http://schemas.openxmlformats.org/officeDocument/2006/relationships/tags" Target="../tags/tag252.xml"/><Relationship Id="rId15" Type="http://schemas.openxmlformats.org/officeDocument/2006/relationships/tags" Target="../tags/tag251.xml"/><Relationship Id="rId14" Type="http://schemas.openxmlformats.org/officeDocument/2006/relationships/tags" Target="../tags/tag250.xml"/><Relationship Id="rId13" Type="http://schemas.openxmlformats.org/officeDocument/2006/relationships/image" Target="../media/image22.svg"/><Relationship Id="rId12" Type="http://schemas.openxmlformats.org/officeDocument/2006/relationships/image" Target="../media/image21.png"/><Relationship Id="rId11" Type="http://schemas.openxmlformats.org/officeDocument/2006/relationships/tags" Target="../tags/tag249.xml"/><Relationship Id="rId10" Type="http://schemas.openxmlformats.org/officeDocument/2006/relationships/tags" Target="../tags/tag248.xml"/><Relationship Id="rId1" Type="http://schemas.openxmlformats.org/officeDocument/2006/relationships/tags" Target="../tags/tag24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54.svg"/><Relationship Id="rId8" Type="http://schemas.openxmlformats.org/officeDocument/2006/relationships/image" Target="../media/image53.png"/><Relationship Id="rId7" Type="http://schemas.openxmlformats.org/officeDocument/2006/relationships/tags" Target="../tags/tag268.xml"/><Relationship Id="rId6" Type="http://schemas.openxmlformats.org/officeDocument/2006/relationships/tags" Target="../tags/tag267.xml"/><Relationship Id="rId5" Type="http://schemas.openxmlformats.org/officeDocument/2006/relationships/tags" Target="../tags/tag266.xml"/><Relationship Id="rId4" Type="http://schemas.openxmlformats.org/officeDocument/2006/relationships/tags" Target="../tags/tag265.xml"/><Relationship Id="rId39" Type="http://schemas.openxmlformats.org/officeDocument/2006/relationships/slideLayout" Target="../slideLayouts/slideLayout7.xml"/><Relationship Id="rId38" Type="http://schemas.openxmlformats.org/officeDocument/2006/relationships/tags" Target="../tags/tag293.xml"/><Relationship Id="rId37" Type="http://schemas.openxmlformats.org/officeDocument/2006/relationships/tags" Target="../tags/tag292.xml"/><Relationship Id="rId36" Type="http://schemas.openxmlformats.org/officeDocument/2006/relationships/tags" Target="../tags/tag291.xml"/><Relationship Id="rId35" Type="http://schemas.openxmlformats.org/officeDocument/2006/relationships/tags" Target="../tags/tag290.xml"/><Relationship Id="rId34" Type="http://schemas.openxmlformats.org/officeDocument/2006/relationships/tags" Target="../tags/tag289.xml"/><Relationship Id="rId33" Type="http://schemas.openxmlformats.org/officeDocument/2006/relationships/tags" Target="../tags/tag288.xml"/><Relationship Id="rId32" Type="http://schemas.openxmlformats.org/officeDocument/2006/relationships/tags" Target="../tags/tag287.xml"/><Relationship Id="rId31" Type="http://schemas.openxmlformats.org/officeDocument/2006/relationships/tags" Target="../tags/tag286.xml"/><Relationship Id="rId30" Type="http://schemas.openxmlformats.org/officeDocument/2006/relationships/tags" Target="../tags/tag285.xml"/><Relationship Id="rId3" Type="http://schemas.openxmlformats.org/officeDocument/2006/relationships/image" Target="../media/image52.jpeg"/><Relationship Id="rId29" Type="http://schemas.openxmlformats.org/officeDocument/2006/relationships/tags" Target="../tags/tag284.xml"/><Relationship Id="rId28" Type="http://schemas.openxmlformats.org/officeDocument/2006/relationships/tags" Target="../tags/tag283.xml"/><Relationship Id="rId27" Type="http://schemas.openxmlformats.org/officeDocument/2006/relationships/tags" Target="../tags/tag282.xml"/><Relationship Id="rId26" Type="http://schemas.openxmlformats.org/officeDocument/2006/relationships/tags" Target="../tags/tag281.xml"/><Relationship Id="rId25" Type="http://schemas.openxmlformats.org/officeDocument/2006/relationships/tags" Target="../tags/tag280.xml"/><Relationship Id="rId24" Type="http://schemas.openxmlformats.org/officeDocument/2006/relationships/tags" Target="../tags/tag279.xml"/><Relationship Id="rId23" Type="http://schemas.openxmlformats.org/officeDocument/2006/relationships/tags" Target="../tags/tag278.xml"/><Relationship Id="rId22" Type="http://schemas.openxmlformats.org/officeDocument/2006/relationships/tags" Target="../tags/tag277.xml"/><Relationship Id="rId21" Type="http://schemas.openxmlformats.org/officeDocument/2006/relationships/image" Target="../media/image56.svg"/><Relationship Id="rId20" Type="http://schemas.openxmlformats.org/officeDocument/2006/relationships/image" Target="../media/image55.png"/><Relationship Id="rId2" Type="http://schemas.openxmlformats.org/officeDocument/2006/relationships/tags" Target="../tags/tag264.xml"/><Relationship Id="rId19" Type="http://schemas.openxmlformats.org/officeDocument/2006/relationships/tags" Target="../tags/tag276.xml"/><Relationship Id="rId18" Type="http://schemas.openxmlformats.org/officeDocument/2006/relationships/tags" Target="../tags/tag275.xml"/><Relationship Id="rId17" Type="http://schemas.openxmlformats.org/officeDocument/2006/relationships/tags" Target="../tags/tag274.xml"/><Relationship Id="rId16" Type="http://schemas.openxmlformats.org/officeDocument/2006/relationships/tags" Target="../tags/tag273.xml"/><Relationship Id="rId15" Type="http://schemas.openxmlformats.org/officeDocument/2006/relationships/image" Target="../media/image36.svg"/><Relationship Id="rId14" Type="http://schemas.openxmlformats.org/officeDocument/2006/relationships/image" Target="../media/image35.png"/><Relationship Id="rId13" Type="http://schemas.openxmlformats.org/officeDocument/2006/relationships/tags" Target="../tags/tag272.xml"/><Relationship Id="rId12" Type="http://schemas.openxmlformats.org/officeDocument/2006/relationships/tags" Target="../tags/tag271.xml"/><Relationship Id="rId11" Type="http://schemas.openxmlformats.org/officeDocument/2006/relationships/tags" Target="../tags/tag270.xml"/><Relationship Id="rId10" Type="http://schemas.openxmlformats.org/officeDocument/2006/relationships/tags" Target="../tags/tag269.xml"/><Relationship Id="rId1" Type="http://schemas.openxmlformats.org/officeDocument/2006/relationships/tags" Target="../tags/tag263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301.xml"/><Relationship Id="rId8" Type="http://schemas.openxmlformats.org/officeDocument/2006/relationships/tags" Target="../tags/tag300.xml"/><Relationship Id="rId7" Type="http://schemas.openxmlformats.org/officeDocument/2006/relationships/tags" Target="../tags/tag299.xml"/><Relationship Id="rId6" Type="http://schemas.openxmlformats.org/officeDocument/2006/relationships/tags" Target="../tags/tag298.xml"/><Relationship Id="rId5" Type="http://schemas.openxmlformats.org/officeDocument/2006/relationships/tags" Target="../tags/tag297.xml"/><Relationship Id="rId4" Type="http://schemas.openxmlformats.org/officeDocument/2006/relationships/tags" Target="../tags/tag296.xml"/><Relationship Id="rId38" Type="http://schemas.openxmlformats.org/officeDocument/2006/relationships/slideLayout" Target="../slideLayouts/slideLayout7.xml"/><Relationship Id="rId37" Type="http://schemas.openxmlformats.org/officeDocument/2006/relationships/tags" Target="../tags/tag325.xml"/><Relationship Id="rId36" Type="http://schemas.openxmlformats.org/officeDocument/2006/relationships/tags" Target="../tags/tag324.xml"/><Relationship Id="rId35" Type="http://schemas.openxmlformats.org/officeDocument/2006/relationships/tags" Target="../tags/tag323.xml"/><Relationship Id="rId34" Type="http://schemas.openxmlformats.org/officeDocument/2006/relationships/tags" Target="../tags/tag322.xml"/><Relationship Id="rId33" Type="http://schemas.openxmlformats.org/officeDocument/2006/relationships/image" Target="../media/image61.svg"/><Relationship Id="rId32" Type="http://schemas.openxmlformats.org/officeDocument/2006/relationships/image" Target="../media/image60.png"/><Relationship Id="rId31" Type="http://schemas.openxmlformats.org/officeDocument/2006/relationships/tags" Target="../tags/tag321.xml"/><Relationship Id="rId30" Type="http://schemas.openxmlformats.org/officeDocument/2006/relationships/tags" Target="../tags/tag320.xml"/><Relationship Id="rId3" Type="http://schemas.openxmlformats.org/officeDocument/2006/relationships/image" Target="../media/image57.jpeg"/><Relationship Id="rId29" Type="http://schemas.openxmlformats.org/officeDocument/2006/relationships/tags" Target="../tags/tag319.xml"/><Relationship Id="rId28" Type="http://schemas.openxmlformats.org/officeDocument/2006/relationships/tags" Target="../tags/tag318.xml"/><Relationship Id="rId27" Type="http://schemas.openxmlformats.org/officeDocument/2006/relationships/tags" Target="../tags/tag317.xml"/><Relationship Id="rId26" Type="http://schemas.openxmlformats.org/officeDocument/2006/relationships/image" Target="../media/image59.svg"/><Relationship Id="rId25" Type="http://schemas.openxmlformats.org/officeDocument/2006/relationships/image" Target="../media/image58.png"/><Relationship Id="rId24" Type="http://schemas.openxmlformats.org/officeDocument/2006/relationships/tags" Target="../tags/tag316.xml"/><Relationship Id="rId23" Type="http://schemas.openxmlformats.org/officeDocument/2006/relationships/tags" Target="../tags/tag315.xml"/><Relationship Id="rId22" Type="http://schemas.openxmlformats.org/officeDocument/2006/relationships/tags" Target="../tags/tag314.xml"/><Relationship Id="rId21" Type="http://schemas.openxmlformats.org/officeDocument/2006/relationships/tags" Target="../tags/tag313.xml"/><Relationship Id="rId20" Type="http://schemas.openxmlformats.org/officeDocument/2006/relationships/tags" Target="../tags/tag312.xml"/><Relationship Id="rId2" Type="http://schemas.openxmlformats.org/officeDocument/2006/relationships/tags" Target="../tags/tag295.xml"/><Relationship Id="rId19" Type="http://schemas.openxmlformats.org/officeDocument/2006/relationships/tags" Target="../tags/tag311.xml"/><Relationship Id="rId18" Type="http://schemas.openxmlformats.org/officeDocument/2006/relationships/tags" Target="../tags/tag310.xml"/><Relationship Id="rId17" Type="http://schemas.openxmlformats.org/officeDocument/2006/relationships/tags" Target="../tags/tag309.xml"/><Relationship Id="rId16" Type="http://schemas.openxmlformats.org/officeDocument/2006/relationships/tags" Target="../tags/tag308.xml"/><Relationship Id="rId15" Type="http://schemas.openxmlformats.org/officeDocument/2006/relationships/tags" Target="../tags/tag307.xml"/><Relationship Id="rId14" Type="http://schemas.openxmlformats.org/officeDocument/2006/relationships/tags" Target="../tags/tag306.xml"/><Relationship Id="rId13" Type="http://schemas.openxmlformats.org/officeDocument/2006/relationships/tags" Target="../tags/tag305.xml"/><Relationship Id="rId12" Type="http://schemas.openxmlformats.org/officeDocument/2006/relationships/tags" Target="../tags/tag304.xml"/><Relationship Id="rId11" Type="http://schemas.openxmlformats.org/officeDocument/2006/relationships/tags" Target="../tags/tag303.xml"/><Relationship Id="rId10" Type="http://schemas.openxmlformats.org/officeDocument/2006/relationships/tags" Target="../tags/tag302.xml"/><Relationship Id="rId1" Type="http://schemas.openxmlformats.org/officeDocument/2006/relationships/tags" Target="../tags/tag294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334.xml"/><Relationship Id="rId8" Type="http://schemas.openxmlformats.org/officeDocument/2006/relationships/tags" Target="../tags/tag333.xml"/><Relationship Id="rId7" Type="http://schemas.openxmlformats.org/officeDocument/2006/relationships/tags" Target="../tags/tag332.xml"/><Relationship Id="rId6" Type="http://schemas.openxmlformats.org/officeDocument/2006/relationships/tags" Target="../tags/tag331.xml"/><Relationship Id="rId5" Type="http://schemas.openxmlformats.org/officeDocument/2006/relationships/tags" Target="../tags/tag330.xml"/><Relationship Id="rId4" Type="http://schemas.openxmlformats.org/officeDocument/2006/relationships/tags" Target="../tags/tag329.xml"/><Relationship Id="rId31" Type="http://schemas.openxmlformats.org/officeDocument/2006/relationships/slideLayout" Target="../slideLayouts/slideLayout7.xml"/><Relationship Id="rId30" Type="http://schemas.openxmlformats.org/officeDocument/2006/relationships/tags" Target="../tags/tag355.xml"/><Relationship Id="rId3" Type="http://schemas.openxmlformats.org/officeDocument/2006/relationships/tags" Target="../tags/tag328.xml"/><Relationship Id="rId29" Type="http://schemas.openxmlformats.org/officeDocument/2006/relationships/tags" Target="../tags/tag354.xml"/><Relationship Id="rId28" Type="http://schemas.openxmlformats.org/officeDocument/2006/relationships/tags" Target="../tags/tag353.xml"/><Relationship Id="rId27" Type="http://schemas.openxmlformats.org/officeDocument/2006/relationships/tags" Target="../tags/tag352.xml"/><Relationship Id="rId26" Type="http://schemas.openxmlformats.org/officeDocument/2006/relationships/tags" Target="../tags/tag351.xml"/><Relationship Id="rId25" Type="http://schemas.openxmlformats.org/officeDocument/2006/relationships/tags" Target="../tags/tag350.xml"/><Relationship Id="rId24" Type="http://schemas.openxmlformats.org/officeDocument/2006/relationships/tags" Target="../tags/tag349.xml"/><Relationship Id="rId23" Type="http://schemas.openxmlformats.org/officeDocument/2006/relationships/tags" Target="../tags/tag348.xml"/><Relationship Id="rId22" Type="http://schemas.openxmlformats.org/officeDocument/2006/relationships/tags" Target="../tags/tag347.xml"/><Relationship Id="rId21" Type="http://schemas.openxmlformats.org/officeDocument/2006/relationships/tags" Target="../tags/tag346.xml"/><Relationship Id="rId20" Type="http://schemas.openxmlformats.org/officeDocument/2006/relationships/tags" Target="../tags/tag345.xml"/><Relationship Id="rId2" Type="http://schemas.openxmlformats.org/officeDocument/2006/relationships/tags" Target="../tags/tag327.xml"/><Relationship Id="rId19" Type="http://schemas.openxmlformats.org/officeDocument/2006/relationships/tags" Target="../tags/tag344.xml"/><Relationship Id="rId18" Type="http://schemas.openxmlformats.org/officeDocument/2006/relationships/tags" Target="../tags/tag343.xml"/><Relationship Id="rId17" Type="http://schemas.openxmlformats.org/officeDocument/2006/relationships/tags" Target="../tags/tag342.xml"/><Relationship Id="rId16" Type="http://schemas.openxmlformats.org/officeDocument/2006/relationships/tags" Target="../tags/tag341.xml"/><Relationship Id="rId15" Type="http://schemas.openxmlformats.org/officeDocument/2006/relationships/tags" Target="../tags/tag340.xml"/><Relationship Id="rId14" Type="http://schemas.openxmlformats.org/officeDocument/2006/relationships/tags" Target="../tags/tag339.xml"/><Relationship Id="rId13" Type="http://schemas.openxmlformats.org/officeDocument/2006/relationships/tags" Target="../tags/tag338.xml"/><Relationship Id="rId12" Type="http://schemas.openxmlformats.org/officeDocument/2006/relationships/tags" Target="../tags/tag337.xml"/><Relationship Id="rId11" Type="http://schemas.openxmlformats.org/officeDocument/2006/relationships/tags" Target="../tags/tag336.xml"/><Relationship Id="rId10" Type="http://schemas.openxmlformats.org/officeDocument/2006/relationships/tags" Target="../tags/tag335.xml"/><Relationship Id="rId1" Type="http://schemas.openxmlformats.org/officeDocument/2006/relationships/tags" Target="../tags/tag326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svg"/><Relationship Id="rId8" Type="http://schemas.openxmlformats.org/officeDocument/2006/relationships/image" Target="../media/image5.png"/><Relationship Id="rId7" Type="http://schemas.openxmlformats.org/officeDocument/2006/relationships/tags" Target="../tags/tag362.xml"/><Relationship Id="rId6" Type="http://schemas.openxmlformats.org/officeDocument/2006/relationships/tags" Target="../tags/tag361.xml"/><Relationship Id="rId5" Type="http://schemas.openxmlformats.org/officeDocument/2006/relationships/tags" Target="../tags/tag360.xml"/><Relationship Id="rId4" Type="http://schemas.openxmlformats.org/officeDocument/2006/relationships/tags" Target="../tags/tag359.xml"/><Relationship Id="rId3" Type="http://schemas.openxmlformats.org/officeDocument/2006/relationships/tags" Target="../tags/tag358.xml"/><Relationship Id="rId2" Type="http://schemas.openxmlformats.org/officeDocument/2006/relationships/tags" Target="../tags/tag357.xml"/><Relationship Id="rId10" Type="http://schemas.openxmlformats.org/officeDocument/2006/relationships/slideLayout" Target="../slideLayouts/slideLayout12.xml"/><Relationship Id="rId1" Type="http://schemas.openxmlformats.org/officeDocument/2006/relationships/tags" Target="../tags/tag3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666750" y="1970723"/>
            <a:ext cx="6038850" cy="159734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800" b="1" spc="96">
                <a:solidFill>
                  <a:srgbClr val="E65C2A"/>
                </a:solidFill>
                <a:latin typeface="汉仪正圆-75W" panose="00020600040101010101" charset="-122"/>
                <a:ea typeface="汉仪正圆-75W" panose="00020600040101010101" charset="-122"/>
              </a:rPr>
              <a:t>图形的运动</a:t>
            </a:r>
            <a:r>
              <a:rPr sz="4800" b="1" spc="96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：</a:t>
            </a:r>
            <a:endParaRPr sz="4800" b="1" spc="96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  <a:p>
            <a:pPr algn="l">
              <a:lnSpc>
                <a:spcPct val="104000"/>
              </a:lnSpc>
            </a:pPr>
            <a:r>
              <a:rPr sz="4800" b="1" spc="96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当数学遇见传统文化</a:t>
            </a:r>
            <a:endParaRPr sz="4800" b="1" spc="96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666750" y="3739515"/>
            <a:ext cx="6038850" cy="52673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旋转</a:t>
            </a:r>
            <a:r>
              <a:rPr lang="en-US" altLang="zh-CN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·</a:t>
            </a:r>
            <a:r>
              <a:rPr lang="zh-CN" altLang="en-US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平移</a:t>
            </a:r>
            <a:r>
              <a:rPr lang="en-US" altLang="zh-CN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·</a:t>
            </a:r>
            <a:r>
              <a:rPr lang="zh-CN" altLang="en-US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对称</a:t>
            </a:r>
            <a:r>
              <a:rPr lang="en-US" altLang="zh-CN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·</a:t>
            </a:r>
            <a:r>
              <a:rPr lang="zh-CN" altLang="en-US" sz="2400" spc="144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设计</a:t>
            </a:r>
            <a:endParaRPr lang="zh-CN" altLang="en-US" sz="2400" spc="144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666750" y="4920567"/>
            <a:ext cx="60388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en-US" sz="1350" spc="27">
                <a:solidFill>
                  <a:srgbClr val="8A7A6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2026</a:t>
            </a:r>
            <a:r>
              <a:rPr lang="zh-CN" sz="1350" spc="27">
                <a:solidFill>
                  <a:srgbClr val="8A7A6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年</a:t>
            </a:r>
            <a:endParaRPr lang="zh-CN" sz="1350" spc="27">
              <a:solidFill>
                <a:srgbClr val="8A7A6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666750" y="1647825"/>
            <a:ext cx="95250" cy="95250"/>
          </a:xfrm>
          <a:custGeom>
            <a:avLst/>
            <a:gdLst>
              <a:gd name="sw" fmla="*/ 1 w 150"/>
              <a:gd name="sh" fmla="*/ 1 h 150"/>
              <a:gd name="mins" fmla="min sw sh"/>
              <a:gd name="dsw" fmla="+- 0 sw mins"/>
              <a:gd name="dsh" fmla="+- 0 sh mins"/>
              <a:gd name="p0x0" fmla="*/ 75 w 150"/>
              <a:gd name="p0y0" fmla="*/ 0 h 150"/>
              <a:gd name="p0x1" fmla="*/ 116 w 150"/>
              <a:gd name="p0y1" fmla="*/ 0 h 150"/>
              <a:gd name="p0x2" fmla="*/ 150 w 150"/>
              <a:gd name="p0y2" fmla="*/ 33 h 150"/>
              <a:gd name="p0x3" fmla="*/ 150 w 150"/>
              <a:gd name="p0y3" fmla="*/ 75 h 150"/>
              <a:gd name="p0x4" fmla="*/ 150 w 150"/>
              <a:gd name="p0y4" fmla="*/ 116 h 150"/>
              <a:gd name="p0x5" fmla="*/ 116 w 150"/>
              <a:gd name="p0y5" fmla="*/ 150 h 150"/>
              <a:gd name="p0x6" fmla="*/ 75 w 150"/>
              <a:gd name="p0y6" fmla="*/ 150 h 150"/>
              <a:gd name="p0x7" fmla="*/ 33 w 150"/>
              <a:gd name="p0y7" fmla="*/ 150 h 150"/>
              <a:gd name="p0x8" fmla="*/ 0 w 150"/>
              <a:gd name="p0y8" fmla="*/ 116 h 150"/>
              <a:gd name="p0x9" fmla="*/ 0 w 150"/>
              <a:gd name="p0y9" fmla="*/ 75 h 150"/>
              <a:gd name="p0x10" fmla="*/ 0 w 150"/>
              <a:gd name="p0y10" fmla="*/ 33 h 150"/>
              <a:gd name="p0x11" fmla="*/ 33 w 150"/>
              <a:gd name="p0y11" fmla="*/ 0 h 150"/>
              <a:gd name="p0x12" fmla="*/ 75 w 150"/>
              <a:gd name="p0y12" fmla="*/ 0 h 15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838200" y="1666875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971550" y="1676400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6750" y="462089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七巧板里藏着的旋转秘密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364d3882-8c95-11f1-ab32-b6341fa560fa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172" r="1185"/>
          <a:stretch>
            <a:fillRect/>
          </a:stretch>
        </p:blipFill>
        <p:spPr>
          <a:xfrm>
            <a:off x="571500" y="1104910"/>
            <a:ext cx="4851400" cy="5372081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640" h="8460">
                <a:moveTo>
                  <a:pt x="120" y="0"/>
                </a:moveTo>
                <a:lnTo>
                  <a:pt x="7520" y="0"/>
                </a:lnTo>
                <a:cubicBezTo>
                  <a:pt x="7586" y="0"/>
                  <a:pt x="7640" y="54"/>
                  <a:pt x="7640" y="120"/>
                </a:cubicBezTo>
                <a:lnTo>
                  <a:pt x="7640" y="8340"/>
                </a:lnTo>
                <a:cubicBezTo>
                  <a:pt x="7640" y="8406"/>
                  <a:pt x="7586" y="8460"/>
                  <a:pt x="7520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694680" y="1109345"/>
            <a:ext cx="5920740" cy="5362575"/>
          </a:xfrm>
          <a:custGeom>
            <a:avLst/>
            <a:gdLst>
              <a:gd name="sw" fmla="*/ 1 w 9324"/>
              <a:gd name="sh" fmla="*/ 1 h 8445"/>
              <a:gd name="mins" fmla="min sw sh"/>
              <a:gd name="dsw" fmla="+- 0 sw mins"/>
              <a:gd name="dsh" fmla="+- 0 sh mins"/>
              <a:gd name="p0x0" fmla="*/ 120 w 9324"/>
              <a:gd name="p0y0" fmla="*/ 0 h 8445"/>
              <a:gd name="p0x1" fmla="*/ 9204 w 9324"/>
              <a:gd name="p0y1" fmla="*/ 0 h 8445"/>
              <a:gd name="p0x2" fmla="*/ 9270 w 9324"/>
              <a:gd name="p0y2" fmla="*/ 0 h 8445"/>
              <a:gd name="p0x3" fmla="*/ 9324 w 9324"/>
              <a:gd name="p0y3" fmla="*/ 53 h 8445"/>
              <a:gd name="p0x4" fmla="*/ 9324 w 9324"/>
              <a:gd name="p0y4" fmla="*/ 120 h 8445"/>
              <a:gd name="p0x5" fmla="*/ 9324 w 9324"/>
              <a:gd name="p0y5" fmla="*/ 8325 h 8445"/>
              <a:gd name="p0x6" fmla="*/ 9324 w 9324"/>
              <a:gd name="p0y6" fmla="*/ 8391 h 8445"/>
              <a:gd name="p0x7" fmla="*/ 9270 w 9324"/>
              <a:gd name="p0y7" fmla="*/ 8445 h 8445"/>
              <a:gd name="p0x8" fmla="*/ 9204 w 9324"/>
              <a:gd name="p0y8" fmla="*/ 8445 h 8445"/>
              <a:gd name="p0x9" fmla="*/ 120 w 9324"/>
              <a:gd name="p0y9" fmla="*/ 8445 h 8445"/>
              <a:gd name="p0x10" fmla="*/ 53 w 9324"/>
              <a:gd name="p0y10" fmla="*/ 8445 h 8445"/>
              <a:gd name="p0x11" fmla="*/ 0 w 9324"/>
              <a:gd name="p0y11" fmla="*/ 8391 h 8445"/>
              <a:gd name="p0x12" fmla="*/ 0 w 9324"/>
              <a:gd name="p0y12" fmla="*/ 8325 h 8445"/>
              <a:gd name="p0x13" fmla="*/ 0 w 9324"/>
              <a:gd name="p0y13" fmla="*/ 120 h 8445"/>
              <a:gd name="p0x14" fmla="*/ 0 w 9324"/>
              <a:gd name="p0y14" fmla="*/ 53 h 8445"/>
              <a:gd name="p0x15" fmla="*/ 53 w 9324"/>
              <a:gd name="p0y15" fmla="*/ 0 h 8445"/>
              <a:gd name="p0x16" fmla="*/ 120 w 9324"/>
              <a:gd name="p0y16" fmla="*/ 0 h 84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5890241" y="2046465"/>
            <a:ext cx="5619750" cy="105251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50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七巧板是中国古老的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益智玩具</a:t>
            </a: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，几块简单的板就能拼出千变万化的图案。仔细观察：有的板块只是挪了位置，有的板块却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转了个方向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这就是图形的旋转。</a:t>
            </a:r>
            <a:endParaRPr lang="zh-CN" altLang="en-US"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5889625" y="323913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6003925" y="3353435"/>
            <a:ext cx="190500" cy="19050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6423641" y="3203753"/>
            <a:ext cx="11430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绕哪个点转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6423641" y="3494265"/>
            <a:ext cx="952500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旋转中心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2"/>
            </p:custDataLst>
          </p:nvPr>
        </p:nvSpPr>
        <p:spPr>
          <a:xfrm>
            <a:off x="5889625" y="384429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6003925" y="3958590"/>
            <a:ext cx="190500" cy="190500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16"/>
            </p:custDataLst>
          </p:nvPr>
        </p:nvSpPr>
        <p:spPr>
          <a:xfrm>
            <a:off x="6423641" y="3808590"/>
            <a:ext cx="13335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往哪个方向转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7"/>
            </p:custDataLst>
          </p:nvPr>
        </p:nvSpPr>
        <p:spPr>
          <a:xfrm>
            <a:off x="6423641" y="4099103"/>
            <a:ext cx="12192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顺时针或逆时针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8"/>
            </p:custDataLst>
          </p:nvPr>
        </p:nvSpPr>
        <p:spPr>
          <a:xfrm>
            <a:off x="5889625" y="44488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6003925" y="4563110"/>
            <a:ext cx="190500" cy="19050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22"/>
            </p:custDataLst>
          </p:nvPr>
        </p:nvSpPr>
        <p:spPr>
          <a:xfrm>
            <a:off x="6423641" y="4413428"/>
            <a:ext cx="11430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转了多少度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3"/>
            </p:custDataLst>
          </p:nvPr>
        </p:nvSpPr>
        <p:spPr>
          <a:xfrm>
            <a:off x="6423641" y="4703940"/>
            <a:ext cx="952500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旋转角度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24"/>
            </p:custDataLst>
          </p:nvPr>
        </p:nvSpPr>
        <p:spPr>
          <a:xfrm>
            <a:off x="5889625" y="5017770"/>
            <a:ext cx="5530850" cy="502920"/>
          </a:xfrm>
          <a:custGeom>
            <a:avLst/>
            <a:gdLst>
              <a:gd name="sw" fmla="*/ 1 w 8709"/>
              <a:gd name="sh" fmla="*/ 1 h 791"/>
              <a:gd name="mins" fmla="min sw sh"/>
              <a:gd name="dsw" fmla="+- 0 sw mins"/>
              <a:gd name="dsh" fmla="+- 0 sh mins"/>
              <a:gd name="p0x0" fmla="*/ 120 w 8709"/>
              <a:gd name="p0y0" fmla="*/ 0 h 791"/>
              <a:gd name="p0x1" fmla="*/ 8589 w 8709"/>
              <a:gd name="p0y1" fmla="*/ 0 h 791"/>
              <a:gd name="p0x2" fmla="*/ 8655 w 8709"/>
              <a:gd name="p0y2" fmla="*/ 0 h 791"/>
              <a:gd name="p0x3" fmla="*/ 8709 w 8709"/>
              <a:gd name="p0y3" fmla="*/ 53 h 791"/>
              <a:gd name="p0x4" fmla="*/ 8709 w 8709"/>
              <a:gd name="p0y4" fmla="*/ 120 h 791"/>
              <a:gd name="p0x5" fmla="*/ 8709 w 8709"/>
              <a:gd name="p0y5" fmla="*/ 671 h 791"/>
              <a:gd name="p0x6" fmla="*/ 8709 w 8709"/>
              <a:gd name="p0y6" fmla="*/ 738 h 791"/>
              <a:gd name="p0x7" fmla="*/ 8655 w 8709"/>
              <a:gd name="p0y7" fmla="*/ 791 h 791"/>
              <a:gd name="p0x8" fmla="*/ 8589 w 8709"/>
              <a:gd name="p0y8" fmla="*/ 791 h 791"/>
              <a:gd name="p0x9" fmla="*/ 120 w 8709"/>
              <a:gd name="p0y9" fmla="*/ 791 h 791"/>
              <a:gd name="p0x10" fmla="*/ 53 w 8709"/>
              <a:gd name="p0y10" fmla="*/ 791 h 791"/>
              <a:gd name="p0x11" fmla="*/ 0 w 8709"/>
              <a:gd name="p0y11" fmla="*/ 738 h 791"/>
              <a:gd name="p0x12" fmla="*/ 0 w 8709"/>
              <a:gd name="p0y12" fmla="*/ 671 h 791"/>
              <a:gd name="p0x13" fmla="*/ 0 w 8709"/>
              <a:gd name="p0y13" fmla="*/ 120 h 791"/>
              <a:gd name="p0x14" fmla="*/ 0 w 8709"/>
              <a:gd name="p0y14" fmla="*/ 53 h 791"/>
              <a:gd name="p0x15" fmla="*/ 53 w 8709"/>
              <a:gd name="p0y15" fmla="*/ 0 h 791"/>
              <a:gd name="p0x16" fmla="*/ 120 w 8709"/>
              <a:gd name="p0y16" fmla="*/ 0 h 79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>
            <p:custDataLst>
              <p:tags r:id="rId25"/>
            </p:custDataLst>
          </p:nvPr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rcRect l="-2941" t="-4314" r="-2941" b="-4314"/>
          <a:stretch>
            <a:fillRect/>
          </a:stretch>
        </p:blipFill>
        <p:spPr>
          <a:xfrm>
            <a:off x="6025515" y="5165725"/>
            <a:ext cx="171450" cy="175895"/>
          </a:xfrm>
          <a:prstGeom prst="rect">
            <a:avLst/>
          </a:prstGeom>
        </p:spPr>
      </p:pic>
      <p:sp>
        <p:nvSpPr>
          <p:cNvPr id="23" name="文本框 22"/>
          <p:cNvSpPr txBox="1"/>
          <p:nvPr>
            <p:custDataLst>
              <p:tags r:id="rId28"/>
            </p:custDataLst>
          </p:nvPr>
        </p:nvSpPr>
        <p:spPr>
          <a:xfrm>
            <a:off x="6256953" y="5117325"/>
            <a:ext cx="5049222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旋转不改变图形的</a:t>
            </a:r>
            <a:r>
              <a:rPr sz="13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形状和大小</a:t>
            </a: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，只改变它的位置和朝向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方向与角度，旋转两把钥匙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104900"/>
            <a:ext cx="11049000" cy="982980"/>
          </a:xfrm>
          <a:custGeom>
            <a:avLst/>
            <a:gdLst>
              <a:gd name="sw" fmla="*/ 1 w 17400"/>
              <a:gd name="sh" fmla="*/ 1 h 1548"/>
              <a:gd name="mins" fmla="min sw sh"/>
              <a:gd name="dsw" fmla="+- 0 sw mins"/>
              <a:gd name="dsh" fmla="+- 0 sh mins"/>
              <a:gd name="p0x0" fmla="*/ 120 w 17400"/>
              <a:gd name="p0y0" fmla="*/ 0 h 1548"/>
              <a:gd name="p0x1" fmla="*/ 17280 w 17400"/>
              <a:gd name="p0y1" fmla="*/ 0 h 1548"/>
              <a:gd name="p0x2" fmla="*/ 17346 w 17400"/>
              <a:gd name="p0y2" fmla="*/ 0 h 1548"/>
              <a:gd name="p0x3" fmla="*/ 17400 w 17400"/>
              <a:gd name="p0y3" fmla="*/ 53 h 1548"/>
              <a:gd name="p0x4" fmla="*/ 17400 w 17400"/>
              <a:gd name="p0y4" fmla="*/ 120 h 1548"/>
              <a:gd name="p0x5" fmla="*/ 17400 w 17400"/>
              <a:gd name="p0y5" fmla="*/ 1428 h 1548"/>
              <a:gd name="p0x6" fmla="*/ 17400 w 17400"/>
              <a:gd name="p0y6" fmla="*/ 1494 h 1548"/>
              <a:gd name="p0x7" fmla="*/ 17346 w 17400"/>
              <a:gd name="p0y7" fmla="*/ 1548 h 1548"/>
              <a:gd name="p0x8" fmla="*/ 17280 w 17400"/>
              <a:gd name="p0y8" fmla="*/ 1548 h 1548"/>
              <a:gd name="p0x9" fmla="*/ 120 w 17400"/>
              <a:gd name="p0y9" fmla="*/ 1548 h 1548"/>
              <a:gd name="p0x10" fmla="*/ 53 w 17400"/>
              <a:gd name="p0y10" fmla="*/ 1548 h 1548"/>
              <a:gd name="p0x11" fmla="*/ 0 w 17400"/>
              <a:gd name="p0y11" fmla="*/ 1494 h 1548"/>
              <a:gd name="p0x12" fmla="*/ 0 w 17400"/>
              <a:gd name="p0y12" fmla="*/ 1428 h 1548"/>
              <a:gd name="p0x13" fmla="*/ 0 w 17400"/>
              <a:gd name="p0y13" fmla="*/ 120 h 1548"/>
              <a:gd name="p0x14" fmla="*/ 0 w 17400"/>
              <a:gd name="p0y14" fmla="*/ 53 h 1548"/>
              <a:gd name="p0x15" fmla="*/ 53 w 17400"/>
              <a:gd name="p0y15" fmla="*/ 0 h 1548"/>
              <a:gd name="p0x16" fmla="*/ 120 w 17400"/>
              <a:gd name="p0y16" fmla="*/ 0 h 154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438294"/>
            <a:ext cx="3886352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方向和角度，是描述旋转的</a:t>
            </a:r>
            <a:r>
              <a:rPr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两把钥匙</a:t>
            </a:r>
            <a:endParaRPr b="1">
              <a:solidFill>
                <a:srgbClr val="B522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75945" y="2320925"/>
            <a:ext cx="5514975" cy="2939415"/>
          </a:xfrm>
          <a:custGeom>
            <a:avLst/>
            <a:gdLst>
              <a:gd name="sw" fmla="*/ 1 w 8685"/>
              <a:gd name="sh" fmla="*/ 1 h 4629"/>
              <a:gd name="mins" fmla="min sw sh"/>
              <a:gd name="dsw" fmla="+- 0 sw mins"/>
              <a:gd name="dsh" fmla="+- 0 sh mins"/>
              <a:gd name="p0x0" fmla="*/ 180 w 8685"/>
              <a:gd name="p0y0" fmla="*/ 0 h 4629"/>
              <a:gd name="p0x1" fmla="*/ 8685 w 8685"/>
              <a:gd name="p0y1" fmla="*/ 0 h 4629"/>
              <a:gd name="p0x2" fmla="*/ 8685 w 8685"/>
              <a:gd name="p0y2" fmla="*/ 4629 h 4629"/>
              <a:gd name="p0x3" fmla="*/ 180 w 8685"/>
              <a:gd name="p0y3" fmla="*/ 4629 h 4629"/>
              <a:gd name="p0x4" fmla="*/ 80 w 8685"/>
              <a:gd name="p0y4" fmla="*/ 4629 h 4629"/>
              <a:gd name="p0x5" fmla="*/ 0 w 8685"/>
              <a:gd name="p0y5" fmla="*/ 4548 h 4629"/>
              <a:gd name="p0x6" fmla="*/ 0 w 8685"/>
              <a:gd name="p0y6" fmla="*/ 4449 h 4629"/>
              <a:gd name="p0x7" fmla="*/ 0 w 8685"/>
              <a:gd name="p0y7" fmla="*/ 180 h 4629"/>
              <a:gd name="p0x8" fmla="*/ 0 w 8685"/>
              <a:gd name="p0y8" fmla="*/ 80 h 4629"/>
              <a:gd name="p0x9" fmla="*/ 80 w 8685"/>
              <a:gd name="p0y9" fmla="*/ 0 h 4629"/>
              <a:gd name="p0x10" fmla="*/ 180 w 8685"/>
              <a:gd name="p0y10" fmla="*/ 0 h 462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lnTo>
                  <a:pt x="p0x2" y="p0y2"/>
                </a:lnTo>
                <a:lnTo>
                  <a:pt x="p0x3" y="p0y3"/>
                </a:lnTo>
                <a:cubicBezTo>
                  <a:pt x="p0x4" y="p0y4"/>
                  <a:pt x="p0x5" y="p0y5"/>
                  <a:pt x="p0x6" y="p0y6"/>
                </a:cubicBezTo>
                <a:lnTo>
                  <a:pt x="p0x7" y="p0y7"/>
                </a:lnTo>
                <a:cubicBezTo>
                  <a:pt x="p0x8" y="p0y8"/>
                  <a:pt x="p0x9" y="p0y9"/>
                  <a:pt x="p0x10" y="p0y10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E65C2A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809625" y="2538441"/>
            <a:ext cx="504825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旋转方向</a:t>
            </a:r>
            <a:endParaRPr sz="2100" b="1" spc="42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809625" y="3107055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942975" y="3002309"/>
            <a:ext cx="9525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只有两种</a:t>
            </a:r>
            <a:endParaRPr sz="15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8"/>
            </p:custDataLst>
          </p:nvPr>
        </p:nvSpPr>
        <p:spPr>
          <a:xfrm>
            <a:off x="809625" y="3435350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942975" y="3330921"/>
            <a:ext cx="30480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顺时针</a:t>
            </a: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：与钟表指针转动方向一致</a:t>
            </a:r>
            <a:endParaRPr sz="15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0"/>
            </p:custDataLst>
          </p:nvPr>
        </p:nvSpPr>
        <p:spPr>
          <a:xfrm>
            <a:off x="809625" y="3764280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942975" y="3659534"/>
            <a:ext cx="30480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逆时针</a:t>
            </a: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：与钟表指针转动方向相反</a:t>
            </a:r>
            <a:endParaRPr sz="15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12"/>
            </p:custDataLst>
          </p:nvPr>
        </p:nvSpPr>
        <p:spPr>
          <a:xfrm>
            <a:off x="809625" y="4092575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942975" y="3988146"/>
            <a:ext cx="47625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生活实例：古人</a:t>
            </a:r>
            <a:r>
              <a:rPr sz="150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水车</a:t>
            </a: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缓缓转动、老北京</a:t>
            </a:r>
            <a:r>
              <a:rPr sz="150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风车</a:t>
            </a: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迎风旋转</a:t>
            </a:r>
            <a:endParaRPr sz="15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4"/>
            </p:custDataLst>
          </p:nvPr>
        </p:nvSpPr>
        <p:spPr>
          <a:xfrm>
            <a:off x="6100445" y="2320925"/>
            <a:ext cx="5514975" cy="2939415"/>
          </a:xfrm>
          <a:custGeom>
            <a:avLst/>
            <a:gdLst>
              <a:gd name="sw" fmla="*/ 1 w 8685"/>
              <a:gd name="sh" fmla="*/ 1 h 4629"/>
              <a:gd name="mins" fmla="min sw sh"/>
              <a:gd name="dsw" fmla="+- 0 sw mins"/>
              <a:gd name="dsh" fmla="+- 0 sh mins"/>
              <a:gd name="p0x0" fmla="*/ 0 w 8685"/>
              <a:gd name="p0y0" fmla="*/ 0 h 4629"/>
              <a:gd name="p0x1" fmla="*/ 8505 w 8685"/>
              <a:gd name="p0y1" fmla="*/ 0 h 4629"/>
              <a:gd name="p0x2" fmla="*/ 8604 w 8685"/>
              <a:gd name="p0y2" fmla="*/ 0 h 4629"/>
              <a:gd name="p0x3" fmla="*/ 8685 w 8685"/>
              <a:gd name="p0y3" fmla="*/ 80 h 4629"/>
              <a:gd name="p0x4" fmla="*/ 8685 w 8685"/>
              <a:gd name="p0y4" fmla="*/ 180 h 4629"/>
              <a:gd name="p0x5" fmla="*/ 8685 w 8685"/>
              <a:gd name="p0y5" fmla="*/ 4449 h 4629"/>
              <a:gd name="p0x6" fmla="*/ 8685 w 8685"/>
              <a:gd name="p0y6" fmla="*/ 4548 h 4629"/>
              <a:gd name="p0x7" fmla="*/ 8604 w 8685"/>
              <a:gd name="p0y7" fmla="*/ 4629 h 4629"/>
              <a:gd name="p0x8" fmla="*/ 8505 w 8685"/>
              <a:gd name="p0y8" fmla="*/ 4629 h 4629"/>
              <a:gd name="p0x9" fmla="*/ 0 w 8685"/>
              <a:gd name="p0y9" fmla="*/ 4629 h 4629"/>
              <a:gd name="p0x10" fmla="*/ 0 w 8685"/>
              <a:gd name="p0y10" fmla="*/ 0 h 462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lnTo>
                  <a:pt x="p0x10" y="p0y10"/>
                </a:ln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D9C8B8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6562725" y="2538441"/>
            <a:ext cx="481965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旋转角度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6"/>
            </p:custDataLst>
          </p:nvPr>
        </p:nvSpPr>
        <p:spPr>
          <a:xfrm>
            <a:off x="6562725" y="3107055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7"/>
            </p:custDataLst>
          </p:nvPr>
        </p:nvSpPr>
        <p:spPr>
          <a:xfrm>
            <a:off x="6696075" y="3002309"/>
            <a:ext cx="1488205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衡量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转了多少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endParaRPr lang="en-US" altLang="zh-CN"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18"/>
            </p:custDataLst>
          </p:nvPr>
        </p:nvSpPr>
        <p:spPr>
          <a:xfrm>
            <a:off x="6562725" y="3435350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19"/>
            </p:custDataLst>
          </p:nvPr>
        </p:nvSpPr>
        <p:spPr>
          <a:xfrm>
            <a:off x="6696075" y="3330921"/>
            <a:ext cx="1812722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时针从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12→3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：</a:t>
            </a:r>
            <a:r>
              <a:rPr lang="en-US"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sz="15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20"/>
            </p:custDataLst>
          </p:nvPr>
        </p:nvSpPr>
        <p:spPr>
          <a:xfrm>
            <a:off x="6562725" y="3764280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21"/>
            </p:custDataLst>
          </p:nvPr>
        </p:nvSpPr>
        <p:spPr>
          <a:xfrm>
            <a:off x="6696075" y="3659534"/>
            <a:ext cx="1931565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时针从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12→6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：</a:t>
            </a:r>
            <a:r>
              <a:rPr lang="en-US"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180</a:t>
            </a:r>
            <a:r>
              <a:rPr lang="zh-CN"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sz="15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2"/>
            </p:custDataLst>
          </p:nvPr>
        </p:nvSpPr>
        <p:spPr>
          <a:xfrm>
            <a:off x="6562725" y="4092575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6B5A4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23"/>
            </p:custDataLst>
          </p:nvPr>
        </p:nvSpPr>
        <p:spPr>
          <a:xfrm>
            <a:off x="6696075" y="3988146"/>
            <a:ext cx="2336902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转一整圈回到原位：</a:t>
            </a:r>
            <a:r>
              <a:rPr lang="en-US"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360</a:t>
            </a:r>
            <a:r>
              <a:rPr lang="zh-CN" altLang="en-US"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5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24"/>
            </p:custDataLst>
          </p:nvPr>
        </p:nvSpPr>
        <p:spPr>
          <a:xfrm>
            <a:off x="571500" y="5494020"/>
            <a:ext cx="11049000" cy="982980"/>
          </a:xfrm>
          <a:custGeom>
            <a:avLst/>
            <a:gdLst>
              <a:gd name="sw" fmla="*/ 1 w 17400"/>
              <a:gd name="sh" fmla="*/ 1 h 1548"/>
              <a:gd name="mins" fmla="min sw sh"/>
              <a:gd name="dsw" fmla="+- 0 sw mins"/>
              <a:gd name="dsh" fmla="+- 0 sh mins"/>
              <a:gd name="p0x0" fmla="*/ 120 w 17400"/>
              <a:gd name="p0y0" fmla="*/ 0 h 1548"/>
              <a:gd name="p0x1" fmla="*/ 17280 w 17400"/>
              <a:gd name="p0y1" fmla="*/ 0 h 1548"/>
              <a:gd name="p0x2" fmla="*/ 17346 w 17400"/>
              <a:gd name="p0y2" fmla="*/ 0 h 1548"/>
              <a:gd name="p0x3" fmla="*/ 17400 w 17400"/>
              <a:gd name="p0y3" fmla="*/ 53 h 1548"/>
              <a:gd name="p0x4" fmla="*/ 17400 w 17400"/>
              <a:gd name="p0y4" fmla="*/ 120 h 1548"/>
              <a:gd name="p0x5" fmla="*/ 17400 w 17400"/>
              <a:gd name="p0y5" fmla="*/ 1428 h 1548"/>
              <a:gd name="p0x6" fmla="*/ 17400 w 17400"/>
              <a:gd name="p0y6" fmla="*/ 1494 h 1548"/>
              <a:gd name="p0x7" fmla="*/ 17346 w 17400"/>
              <a:gd name="p0y7" fmla="*/ 1548 h 1548"/>
              <a:gd name="p0x8" fmla="*/ 17280 w 17400"/>
              <a:gd name="p0y8" fmla="*/ 1548 h 1548"/>
              <a:gd name="p0x9" fmla="*/ 120 w 17400"/>
              <a:gd name="p0y9" fmla="*/ 1548 h 1548"/>
              <a:gd name="p0x10" fmla="*/ 53 w 17400"/>
              <a:gd name="p0y10" fmla="*/ 1548 h 1548"/>
              <a:gd name="p0x11" fmla="*/ 0 w 17400"/>
              <a:gd name="p0y11" fmla="*/ 1494 h 1548"/>
              <a:gd name="p0x12" fmla="*/ 0 w 17400"/>
              <a:gd name="p0y12" fmla="*/ 1428 h 1548"/>
              <a:gd name="p0x13" fmla="*/ 0 w 17400"/>
              <a:gd name="p0y13" fmla="*/ 120 h 1548"/>
              <a:gd name="p0x14" fmla="*/ 0 w 17400"/>
              <a:gd name="p0y14" fmla="*/ 53 h 1548"/>
              <a:gd name="p0x15" fmla="*/ 53 w 17400"/>
              <a:gd name="p0y15" fmla="*/ 0 h 1548"/>
              <a:gd name="p0x16" fmla="*/ 120 w 17400"/>
              <a:gd name="p0y16" fmla="*/ 0 h 154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>
            <p:custDataLst>
              <p:tags r:id="rId25"/>
            </p:custDataLst>
          </p:nvPr>
        </p:nvSpPr>
        <p:spPr>
          <a:xfrm>
            <a:off x="762000" y="5827462"/>
            <a:ext cx="6858295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判断小窍门：想象自己站在旋转中心，看图形往</a:t>
            </a:r>
            <a:r>
              <a:rPr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左转</a:t>
            </a:r>
            <a:r>
              <a:rPr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还是往</a:t>
            </a:r>
            <a:r>
              <a:rPr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右转</a:t>
            </a:r>
            <a:endParaRPr b="1">
              <a:solidFill>
                <a:srgbClr val="B522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26"/>
            </p:custDataLst>
          </p:nvPr>
        </p:nvSpPr>
        <p:spPr>
          <a:xfrm>
            <a:off x="5867400" y="3562350"/>
            <a:ext cx="457200" cy="457200"/>
          </a:xfrm>
          <a:custGeom>
            <a:avLst/>
            <a:gdLst>
              <a:gd name="sw" fmla="*/ 1 w 720"/>
              <a:gd name="sh" fmla="*/ 1 h 720"/>
              <a:gd name="mins" fmla="min sw sh"/>
              <a:gd name="dsw" fmla="+- 0 sw mins"/>
              <a:gd name="dsh" fmla="+- 0 sh mins"/>
              <a:gd name="p0x0" fmla="*/ 360 w 720"/>
              <a:gd name="p0y0" fmla="*/ 0 h 720"/>
              <a:gd name="p0x1" fmla="*/ 558 w 720"/>
              <a:gd name="p0y1" fmla="*/ 0 h 720"/>
              <a:gd name="p0x2" fmla="*/ 720 w 720"/>
              <a:gd name="p0y2" fmla="*/ 161 h 720"/>
              <a:gd name="p0x3" fmla="*/ 720 w 720"/>
              <a:gd name="p0y3" fmla="*/ 360 h 720"/>
              <a:gd name="p0x4" fmla="*/ 720 w 720"/>
              <a:gd name="p0y4" fmla="*/ 558 h 720"/>
              <a:gd name="p0x5" fmla="*/ 558 w 720"/>
              <a:gd name="p0y5" fmla="*/ 720 h 720"/>
              <a:gd name="p0x6" fmla="*/ 360 w 720"/>
              <a:gd name="p0y6" fmla="*/ 720 h 720"/>
              <a:gd name="p0x7" fmla="*/ 161 w 720"/>
              <a:gd name="p0y7" fmla="*/ 720 h 720"/>
              <a:gd name="p0x8" fmla="*/ 0 w 720"/>
              <a:gd name="p0y8" fmla="*/ 558 h 720"/>
              <a:gd name="p0x9" fmla="*/ 0 w 720"/>
              <a:gd name="p0y9" fmla="*/ 360 h 720"/>
              <a:gd name="p0x10" fmla="*/ 0 w 720"/>
              <a:gd name="p0y10" fmla="*/ 161 h 720"/>
              <a:gd name="p0x11" fmla="*/ 161 w 720"/>
              <a:gd name="p0y11" fmla="*/ 0 h 720"/>
              <a:gd name="p0x12" fmla="*/ 360 w 720"/>
              <a:gd name="p0y12" fmla="*/ 0 h 7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  <a:effectLst>
            <a:outerShdw blurRad="114300" dist="38100" dir="5399999" algn="ctr" rotWithShape="0">
              <a:srgbClr val="E65C2A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27"/>
            </p:custDataLst>
          </p:nvPr>
        </p:nvSpPr>
        <p:spPr>
          <a:xfrm>
            <a:off x="5961380" y="3664585"/>
            <a:ext cx="459740" cy="25273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 spc="75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VS</a:t>
            </a:r>
            <a:endParaRPr sz="1500" b="1" spc="75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找对中心，旋转更轻松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443990"/>
            <a:ext cx="11049000" cy="762000"/>
          </a:xfrm>
          <a:custGeom>
            <a:avLst/>
            <a:gdLst>
              <a:gd name="sw" fmla="*/ 1 w 17400"/>
              <a:gd name="sh" fmla="*/ 1 h 1200"/>
              <a:gd name="mins" fmla="min sw sh"/>
              <a:gd name="dsw" fmla="+- 0 sw mins"/>
              <a:gd name="dsh" fmla="+- 0 sh mins"/>
              <a:gd name="p0x0" fmla="*/ 120 w 17400"/>
              <a:gd name="p0y0" fmla="*/ 0 h 1200"/>
              <a:gd name="p0x1" fmla="*/ 17280 w 17400"/>
              <a:gd name="p0y1" fmla="*/ 0 h 1200"/>
              <a:gd name="p0x2" fmla="*/ 17346 w 17400"/>
              <a:gd name="p0y2" fmla="*/ 0 h 1200"/>
              <a:gd name="p0x3" fmla="*/ 17400 w 17400"/>
              <a:gd name="p0y3" fmla="*/ 53 h 1200"/>
              <a:gd name="p0x4" fmla="*/ 17400 w 17400"/>
              <a:gd name="p0y4" fmla="*/ 120 h 1200"/>
              <a:gd name="p0x5" fmla="*/ 17400 w 17400"/>
              <a:gd name="p0y5" fmla="*/ 1080 h 1200"/>
              <a:gd name="p0x6" fmla="*/ 17400 w 17400"/>
              <a:gd name="p0y6" fmla="*/ 1146 h 1200"/>
              <a:gd name="p0x7" fmla="*/ 17346 w 17400"/>
              <a:gd name="p0y7" fmla="*/ 1200 h 1200"/>
              <a:gd name="p0x8" fmla="*/ 17280 w 17400"/>
              <a:gd name="p0y8" fmla="*/ 1200 h 1200"/>
              <a:gd name="p0x9" fmla="*/ 120 w 17400"/>
              <a:gd name="p0y9" fmla="*/ 1200 h 1200"/>
              <a:gd name="p0x10" fmla="*/ 53 w 17400"/>
              <a:gd name="p0y10" fmla="*/ 1200 h 1200"/>
              <a:gd name="p0x11" fmla="*/ 0 w 17400"/>
              <a:gd name="p0y11" fmla="*/ 1146 h 1200"/>
              <a:gd name="p0x12" fmla="*/ 0 w 17400"/>
              <a:gd name="p0y12" fmla="*/ 1080 h 1200"/>
              <a:gd name="p0x13" fmla="*/ 0 w 17400"/>
              <a:gd name="p0y13" fmla="*/ 120 h 1200"/>
              <a:gd name="p0x14" fmla="*/ 0 w 17400"/>
              <a:gd name="p0y14" fmla="*/ 53 h 1200"/>
              <a:gd name="p0x15" fmla="*/ 53 w 17400"/>
              <a:gd name="p0y15" fmla="*/ 0 h 1200"/>
              <a:gd name="p0x16" fmla="*/ 120 w 17400"/>
              <a:gd name="p0y16" fmla="*/ 0 h 120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612602"/>
            <a:ext cx="7010400" cy="4200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4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同一个图形，绕不同的</a:t>
            </a:r>
            <a:r>
              <a:rPr sz="24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中心</a:t>
            </a:r>
            <a:r>
              <a:rPr sz="24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旋转，结果</a:t>
            </a:r>
            <a:r>
              <a:rPr sz="24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完全不同</a:t>
            </a:r>
            <a:endParaRPr sz="2400" b="1">
              <a:solidFill>
                <a:srgbClr val="B522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75945" y="2778125"/>
            <a:ext cx="5419725" cy="3693795"/>
          </a:xfrm>
          <a:custGeom>
            <a:avLst/>
            <a:gdLst>
              <a:gd name="sw" fmla="*/ 1 w 8535"/>
              <a:gd name="sh" fmla="*/ 1 h 5816"/>
              <a:gd name="mins" fmla="min sw sh"/>
              <a:gd name="dsw" fmla="+- 0 sw mins"/>
              <a:gd name="dsh" fmla="+- 0 sh mins"/>
              <a:gd name="p0x0" fmla="*/ 120 w 8535"/>
              <a:gd name="p0y0" fmla="*/ 0 h 5816"/>
              <a:gd name="p0x1" fmla="*/ 8415 w 8535"/>
              <a:gd name="p0y1" fmla="*/ 0 h 5816"/>
              <a:gd name="p0x2" fmla="*/ 8481 w 8535"/>
              <a:gd name="p0y2" fmla="*/ 0 h 5816"/>
              <a:gd name="p0x3" fmla="*/ 8535 w 8535"/>
              <a:gd name="p0y3" fmla="*/ 53 h 5816"/>
              <a:gd name="p0x4" fmla="*/ 8535 w 8535"/>
              <a:gd name="p0y4" fmla="*/ 120 h 5816"/>
              <a:gd name="p0x5" fmla="*/ 8535 w 8535"/>
              <a:gd name="p0y5" fmla="*/ 5696 h 5816"/>
              <a:gd name="p0x6" fmla="*/ 8535 w 8535"/>
              <a:gd name="p0y6" fmla="*/ 5763 h 5816"/>
              <a:gd name="p0x7" fmla="*/ 8481 w 8535"/>
              <a:gd name="p0y7" fmla="*/ 5816 h 5816"/>
              <a:gd name="p0x8" fmla="*/ 8415 w 8535"/>
              <a:gd name="p0y8" fmla="*/ 5816 h 5816"/>
              <a:gd name="p0x9" fmla="*/ 120 w 8535"/>
              <a:gd name="p0y9" fmla="*/ 5816 h 5816"/>
              <a:gd name="p0x10" fmla="*/ 53 w 8535"/>
              <a:gd name="p0y10" fmla="*/ 5816 h 5816"/>
              <a:gd name="p0x11" fmla="*/ 0 w 8535"/>
              <a:gd name="p0y11" fmla="*/ 5763 h 5816"/>
              <a:gd name="p0x12" fmla="*/ 0 w 8535"/>
              <a:gd name="p0y12" fmla="*/ 5696 h 5816"/>
              <a:gd name="p0x13" fmla="*/ 0 w 8535"/>
              <a:gd name="p0y13" fmla="*/ 120 h 5816"/>
              <a:gd name="p0x14" fmla="*/ 0 w 8535"/>
              <a:gd name="p0y14" fmla="*/ 53 h 5816"/>
              <a:gd name="p0x15" fmla="*/ 53 w 8535"/>
              <a:gd name="p0y15" fmla="*/ 0 h 5816"/>
              <a:gd name="p0x16" fmla="*/ 120 w 8535"/>
              <a:gd name="p0y16" fmla="*/ 0 h 5816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71525" y="3547120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旋转中心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771525" y="401066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2000" t="-2933" r="-2000" b="-2933"/>
          <a:stretch>
            <a:fillRect/>
          </a:stretch>
        </p:blipFill>
        <p:spPr>
          <a:xfrm>
            <a:off x="857250" y="4091940"/>
            <a:ext cx="247650" cy="252095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1304925" y="3995747"/>
            <a:ext cx="24765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定义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1304925" y="4320549"/>
            <a:ext cx="2667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图形旋转时固定不动的那个点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2"/>
            </p:custDataLst>
          </p:nvPr>
        </p:nvSpPr>
        <p:spPr>
          <a:xfrm>
            <a:off x="771525" y="47155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 l="-2366" t="-10152" r="-2366" b="-10152"/>
          <a:stretch>
            <a:fillRect/>
          </a:stretch>
        </p:blipFill>
        <p:spPr>
          <a:xfrm>
            <a:off x="826135" y="4796790"/>
            <a:ext cx="309245" cy="252095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16"/>
            </p:custDataLst>
          </p:nvPr>
        </p:nvSpPr>
        <p:spPr>
          <a:xfrm>
            <a:off x="1304925" y="4700597"/>
            <a:ext cx="44958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生活实例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7"/>
            </p:custDataLst>
          </p:nvPr>
        </p:nvSpPr>
        <p:spPr>
          <a:xfrm>
            <a:off x="1304925" y="5025399"/>
            <a:ext cx="44958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收费站横杆绕着一端的固定点抬起和落下，这就是绕某点旋转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8"/>
            </p:custDataLst>
          </p:nvPr>
        </p:nvSpPr>
        <p:spPr>
          <a:xfrm>
            <a:off x="6195695" y="2778125"/>
            <a:ext cx="5419725" cy="3693795"/>
          </a:xfrm>
          <a:custGeom>
            <a:avLst/>
            <a:gdLst>
              <a:gd name="sw" fmla="*/ 1 w 8535"/>
              <a:gd name="sh" fmla="*/ 1 h 5816"/>
              <a:gd name="mins" fmla="min sw sh"/>
              <a:gd name="dsw" fmla="+- 0 sw mins"/>
              <a:gd name="dsh" fmla="+- 0 sh mins"/>
              <a:gd name="p0x0" fmla="*/ 120 w 8535"/>
              <a:gd name="p0y0" fmla="*/ 0 h 5816"/>
              <a:gd name="p0x1" fmla="*/ 8415 w 8535"/>
              <a:gd name="p0y1" fmla="*/ 0 h 5816"/>
              <a:gd name="p0x2" fmla="*/ 8481 w 8535"/>
              <a:gd name="p0y2" fmla="*/ 0 h 5816"/>
              <a:gd name="p0x3" fmla="*/ 8535 w 8535"/>
              <a:gd name="p0y3" fmla="*/ 53 h 5816"/>
              <a:gd name="p0x4" fmla="*/ 8535 w 8535"/>
              <a:gd name="p0y4" fmla="*/ 120 h 5816"/>
              <a:gd name="p0x5" fmla="*/ 8535 w 8535"/>
              <a:gd name="p0y5" fmla="*/ 5696 h 5816"/>
              <a:gd name="p0x6" fmla="*/ 8535 w 8535"/>
              <a:gd name="p0y6" fmla="*/ 5763 h 5816"/>
              <a:gd name="p0x7" fmla="*/ 8481 w 8535"/>
              <a:gd name="p0y7" fmla="*/ 5816 h 5816"/>
              <a:gd name="p0x8" fmla="*/ 8415 w 8535"/>
              <a:gd name="p0y8" fmla="*/ 5816 h 5816"/>
              <a:gd name="p0x9" fmla="*/ 120 w 8535"/>
              <a:gd name="p0y9" fmla="*/ 5816 h 5816"/>
              <a:gd name="p0x10" fmla="*/ 53 w 8535"/>
              <a:gd name="p0y10" fmla="*/ 5816 h 5816"/>
              <a:gd name="p0x11" fmla="*/ 0 w 8535"/>
              <a:gd name="p0y11" fmla="*/ 5763 h 5816"/>
              <a:gd name="p0x12" fmla="*/ 0 w 8535"/>
              <a:gd name="p0y12" fmla="*/ 5696 h 5816"/>
              <a:gd name="p0x13" fmla="*/ 0 w 8535"/>
              <a:gd name="p0y13" fmla="*/ 120 h 5816"/>
              <a:gd name="p0x14" fmla="*/ 0 w 8535"/>
              <a:gd name="p0y14" fmla="*/ 53 h 5816"/>
              <a:gd name="p0x15" fmla="*/ 53 w 8535"/>
              <a:gd name="p0y15" fmla="*/ 0 h 5816"/>
              <a:gd name="p0x16" fmla="*/ 120 w 8535"/>
              <a:gd name="p0y16" fmla="*/ 0 h 5816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9"/>
            </p:custDataLst>
          </p:nvPr>
        </p:nvSpPr>
        <p:spPr>
          <a:xfrm>
            <a:off x="6391275" y="3547120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画线段旋转四步走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20"/>
            </p:custDataLst>
          </p:nvPr>
        </p:nvSpPr>
        <p:spPr>
          <a:xfrm>
            <a:off x="6391275" y="401066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21"/>
            </p:custDataLst>
          </p:nvPr>
        </p:nvSpPr>
        <p:spPr>
          <a:xfrm>
            <a:off x="6431909" y="4060517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01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22"/>
            </p:custDataLst>
          </p:nvPr>
        </p:nvSpPr>
        <p:spPr>
          <a:xfrm>
            <a:off x="6848475" y="4015749"/>
            <a:ext cx="2286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确定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旋转中心</a:t>
            </a: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和旋转方向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任意多边形 21"/>
          <p:cNvSpPr/>
          <p:nvPr>
            <p:custDataLst>
              <p:tags r:id="rId23"/>
            </p:custDataLst>
          </p:nvPr>
        </p:nvSpPr>
        <p:spPr>
          <a:xfrm>
            <a:off x="6391275" y="442976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24"/>
            </p:custDataLst>
          </p:nvPr>
        </p:nvSpPr>
        <p:spPr>
          <a:xfrm>
            <a:off x="6431909" y="4479617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02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25"/>
            </p:custDataLst>
          </p:nvPr>
        </p:nvSpPr>
        <p:spPr>
          <a:xfrm>
            <a:off x="6848475" y="4434849"/>
            <a:ext cx="3048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想象线段绕中心转过去后的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新位置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6"/>
            </p:custDataLst>
          </p:nvPr>
        </p:nvSpPr>
        <p:spPr>
          <a:xfrm>
            <a:off x="6391275" y="484886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27"/>
            </p:custDataLst>
          </p:nvPr>
        </p:nvSpPr>
        <p:spPr>
          <a:xfrm>
            <a:off x="6431909" y="4898717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03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8"/>
            </p:custDataLst>
          </p:nvPr>
        </p:nvSpPr>
        <p:spPr>
          <a:xfrm>
            <a:off x="6848475" y="4853949"/>
            <a:ext cx="2667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数清旋转角度，描出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对应端点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任意多边形 27"/>
          <p:cNvSpPr/>
          <p:nvPr>
            <p:custDataLst>
              <p:tags r:id="rId29"/>
            </p:custDataLst>
          </p:nvPr>
        </p:nvSpPr>
        <p:spPr>
          <a:xfrm>
            <a:off x="6391275" y="526796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>
            <p:custDataLst>
              <p:tags r:id="rId30"/>
            </p:custDataLst>
          </p:nvPr>
        </p:nvSpPr>
        <p:spPr>
          <a:xfrm>
            <a:off x="6431909" y="5317817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04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31"/>
            </p:custDataLst>
          </p:nvPr>
        </p:nvSpPr>
        <p:spPr>
          <a:xfrm>
            <a:off x="6848475" y="5273049"/>
            <a:ext cx="3048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连接旋转中心和新端点，完成作图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画出旋转后的线段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3c267854-8c95-11f1-a875-fe5bd89252b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24" r="1229"/>
          <a:stretch>
            <a:fillRect/>
          </a:stretch>
        </p:blipFill>
        <p:spPr>
          <a:xfrm>
            <a:off x="571500" y="1104904"/>
            <a:ext cx="5175250" cy="5372093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150" h="8460">
                <a:moveTo>
                  <a:pt x="120" y="0"/>
                </a:moveTo>
                <a:lnTo>
                  <a:pt x="8030" y="0"/>
                </a:lnTo>
                <a:cubicBezTo>
                  <a:pt x="8096" y="0"/>
                  <a:pt x="8150" y="54"/>
                  <a:pt x="8150" y="120"/>
                </a:cubicBezTo>
                <a:lnTo>
                  <a:pt x="8150" y="8340"/>
                </a:lnTo>
                <a:cubicBezTo>
                  <a:pt x="8150" y="8406"/>
                  <a:pt x="8096" y="8460"/>
                  <a:pt x="8030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6017895" y="1109345"/>
            <a:ext cx="5597525" cy="695325"/>
          </a:xfrm>
          <a:custGeom>
            <a:avLst/>
            <a:gdLst>
              <a:gd name="sw" fmla="*/ 1 w 8814"/>
              <a:gd name="sh" fmla="*/ 1 h 1095"/>
              <a:gd name="mins" fmla="min sw sh"/>
              <a:gd name="dsw" fmla="+- 0 sw mins"/>
              <a:gd name="dsh" fmla="+- 0 sh mins"/>
              <a:gd name="p0x0" fmla="*/ 120 w 8814"/>
              <a:gd name="p0y0" fmla="*/ 0 h 1095"/>
              <a:gd name="p0x1" fmla="*/ 8694 w 8814"/>
              <a:gd name="p0y1" fmla="*/ 0 h 1095"/>
              <a:gd name="p0x2" fmla="*/ 8760 w 8814"/>
              <a:gd name="p0y2" fmla="*/ 0 h 1095"/>
              <a:gd name="p0x3" fmla="*/ 8814 w 8814"/>
              <a:gd name="p0y3" fmla="*/ 53 h 1095"/>
              <a:gd name="p0x4" fmla="*/ 8814 w 8814"/>
              <a:gd name="p0y4" fmla="*/ 120 h 1095"/>
              <a:gd name="p0x5" fmla="*/ 8814 w 8814"/>
              <a:gd name="p0y5" fmla="*/ 975 h 1095"/>
              <a:gd name="p0x6" fmla="*/ 8814 w 8814"/>
              <a:gd name="p0y6" fmla="*/ 1041 h 1095"/>
              <a:gd name="p0x7" fmla="*/ 8760 w 8814"/>
              <a:gd name="p0y7" fmla="*/ 1095 h 1095"/>
              <a:gd name="p0x8" fmla="*/ 8694 w 8814"/>
              <a:gd name="p0y8" fmla="*/ 1095 h 1095"/>
              <a:gd name="p0x9" fmla="*/ 120 w 8814"/>
              <a:gd name="p0y9" fmla="*/ 1095 h 1095"/>
              <a:gd name="p0x10" fmla="*/ 53 w 8814"/>
              <a:gd name="p0y10" fmla="*/ 1095 h 1095"/>
              <a:gd name="p0x11" fmla="*/ 0 w 8814"/>
              <a:gd name="p0y11" fmla="*/ 1041 h 1095"/>
              <a:gd name="p0x12" fmla="*/ 0 w 8814"/>
              <a:gd name="p0y12" fmla="*/ 975 h 1095"/>
              <a:gd name="p0x13" fmla="*/ 0 w 8814"/>
              <a:gd name="p0y13" fmla="*/ 120 h 1095"/>
              <a:gd name="p0x14" fmla="*/ 0 w 8814"/>
              <a:gd name="p0y14" fmla="*/ 53 h 1095"/>
              <a:gd name="p0x15" fmla="*/ 53 w 8814"/>
              <a:gd name="p0y15" fmla="*/ 0 h 1095"/>
              <a:gd name="p0x16" fmla="*/ 120 w 8814"/>
              <a:gd name="p0y16" fmla="*/ 0 h 109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6773466" y="1290638"/>
            <a:ext cx="4087197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抓住中心点，想象线段</a:t>
            </a:r>
            <a:r>
              <a:rPr lang="en-US" sz="15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5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扫过</a:t>
            </a:r>
            <a:r>
              <a:rPr lang="en-US" altLang="zh-CN" sz="15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"90</a:t>
            </a:r>
            <a:r>
              <a:rPr lang="zh-CN" altLang="en-US" sz="15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sz="15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的扇形区域</a:t>
            </a:r>
            <a:endParaRPr sz="15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6017895" y="2004695"/>
            <a:ext cx="5597525" cy="3267075"/>
          </a:xfrm>
          <a:custGeom>
            <a:avLst/>
            <a:gdLst>
              <a:gd name="sw" fmla="*/ 1 w 8814"/>
              <a:gd name="sh" fmla="*/ 1 h 5145"/>
              <a:gd name="mins" fmla="min sw sh"/>
              <a:gd name="dsw" fmla="+- 0 sw mins"/>
              <a:gd name="dsh" fmla="+- 0 sh mins"/>
              <a:gd name="p0x0" fmla="*/ 120 w 8814"/>
              <a:gd name="p0y0" fmla="*/ 0 h 5145"/>
              <a:gd name="p0x1" fmla="*/ 8694 w 8814"/>
              <a:gd name="p0y1" fmla="*/ 0 h 5145"/>
              <a:gd name="p0x2" fmla="*/ 8760 w 8814"/>
              <a:gd name="p0y2" fmla="*/ 0 h 5145"/>
              <a:gd name="p0x3" fmla="*/ 8814 w 8814"/>
              <a:gd name="p0y3" fmla="*/ 53 h 5145"/>
              <a:gd name="p0x4" fmla="*/ 8814 w 8814"/>
              <a:gd name="p0y4" fmla="*/ 120 h 5145"/>
              <a:gd name="p0x5" fmla="*/ 8814 w 8814"/>
              <a:gd name="p0y5" fmla="*/ 5025 h 5145"/>
              <a:gd name="p0x6" fmla="*/ 8814 w 8814"/>
              <a:gd name="p0y6" fmla="*/ 5091 h 5145"/>
              <a:gd name="p0x7" fmla="*/ 8760 w 8814"/>
              <a:gd name="p0y7" fmla="*/ 5145 h 5145"/>
              <a:gd name="p0x8" fmla="*/ 8694 w 8814"/>
              <a:gd name="p0y8" fmla="*/ 5145 h 5145"/>
              <a:gd name="p0x9" fmla="*/ 120 w 8814"/>
              <a:gd name="p0y9" fmla="*/ 5145 h 5145"/>
              <a:gd name="p0x10" fmla="*/ 53 w 8814"/>
              <a:gd name="p0y10" fmla="*/ 5145 h 5145"/>
              <a:gd name="p0x11" fmla="*/ 0 w 8814"/>
              <a:gd name="p0y11" fmla="*/ 5091 h 5145"/>
              <a:gd name="p0x12" fmla="*/ 0 w 8814"/>
              <a:gd name="p0y12" fmla="*/ 5025 h 5145"/>
              <a:gd name="p0x13" fmla="*/ 0 w 8814"/>
              <a:gd name="p0y13" fmla="*/ 120 h 5145"/>
              <a:gd name="p0x14" fmla="*/ 0 w 8814"/>
              <a:gd name="p0y14" fmla="*/ 53 h 5145"/>
              <a:gd name="p0x15" fmla="*/ 53 w 8814"/>
              <a:gd name="p0y15" fmla="*/ 0 h 5145"/>
              <a:gd name="p0x16" fmla="*/ 120 w 8814"/>
              <a:gd name="p0y16" fmla="*/ 0 h 51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6213720" y="2184083"/>
            <a:ext cx="5206679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四步画出旋转后的线段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8"/>
            </p:custDataLst>
          </p:nvPr>
        </p:nvSpPr>
        <p:spPr>
          <a:xfrm>
            <a:off x="6213475" y="2660650"/>
            <a:ext cx="495300" cy="495300"/>
          </a:xfrm>
          <a:custGeom>
            <a:avLst/>
            <a:gdLst>
              <a:gd name="sw" fmla="*/ 1 w 780"/>
              <a:gd name="sh" fmla="*/ 1 h 780"/>
              <a:gd name="mins" fmla="min sw sh"/>
              <a:gd name="dsw" fmla="+- 0 sw mins"/>
              <a:gd name="dsh" fmla="+- 0 sh mins"/>
              <a:gd name="p0x0" fmla="*/ 120 w 780"/>
              <a:gd name="p0y0" fmla="*/ 0 h 780"/>
              <a:gd name="p0x1" fmla="*/ 660 w 780"/>
              <a:gd name="p0y1" fmla="*/ 0 h 780"/>
              <a:gd name="p0x2" fmla="*/ 726 w 780"/>
              <a:gd name="p0y2" fmla="*/ 0 h 780"/>
              <a:gd name="p0x3" fmla="*/ 780 w 780"/>
              <a:gd name="p0y3" fmla="*/ 53 h 780"/>
              <a:gd name="p0x4" fmla="*/ 780 w 780"/>
              <a:gd name="p0y4" fmla="*/ 120 h 780"/>
              <a:gd name="p0x5" fmla="*/ 780 w 780"/>
              <a:gd name="p0y5" fmla="*/ 660 h 780"/>
              <a:gd name="p0x6" fmla="*/ 780 w 780"/>
              <a:gd name="p0y6" fmla="*/ 726 h 780"/>
              <a:gd name="p0x7" fmla="*/ 726 w 780"/>
              <a:gd name="p0y7" fmla="*/ 780 h 780"/>
              <a:gd name="p0x8" fmla="*/ 660 w 780"/>
              <a:gd name="p0y8" fmla="*/ 780 h 780"/>
              <a:gd name="p0x9" fmla="*/ 120 w 780"/>
              <a:gd name="p0y9" fmla="*/ 780 h 780"/>
              <a:gd name="p0x10" fmla="*/ 53 w 780"/>
              <a:gd name="p0y10" fmla="*/ 780 h 780"/>
              <a:gd name="p0x11" fmla="*/ 0 w 780"/>
              <a:gd name="p0y11" fmla="*/ 726 h 780"/>
              <a:gd name="p0x12" fmla="*/ 0 w 780"/>
              <a:gd name="p0y12" fmla="*/ 660 h 780"/>
              <a:gd name="p0x13" fmla="*/ 0 w 780"/>
              <a:gd name="p0y13" fmla="*/ 120 h 780"/>
              <a:gd name="p0x14" fmla="*/ 0 w 780"/>
              <a:gd name="p0y14" fmla="*/ 53 h 780"/>
              <a:gd name="p0x15" fmla="*/ 53 w 780"/>
              <a:gd name="p0y15" fmla="*/ 0 h 780"/>
              <a:gd name="p0x16" fmla="*/ 120 w 780"/>
              <a:gd name="p0y16" fmla="*/ 0 h 78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6271165" y="2734389"/>
            <a:ext cx="685209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24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01</a:t>
            </a:r>
            <a:endParaRPr sz="24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10"/>
            </p:custDataLst>
          </p:nvPr>
        </p:nvSpPr>
        <p:spPr>
          <a:xfrm>
            <a:off x="6823319" y="2619156"/>
            <a:ext cx="2001889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定中心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6823319" y="2894428"/>
            <a:ext cx="2173338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点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B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是旋转中心，位置不动</a:t>
            </a:r>
            <a:endParaRPr lang="zh-CN" altLang="en-US"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12"/>
            </p:custDataLst>
          </p:nvPr>
        </p:nvSpPr>
        <p:spPr>
          <a:xfrm>
            <a:off x="6213475" y="3296285"/>
            <a:ext cx="495300" cy="495300"/>
          </a:xfrm>
          <a:custGeom>
            <a:avLst/>
            <a:gdLst>
              <a:gd name="sw" fmla="*/ 1 w 780"/>
              <a:gd name="sh" fmla="*/ 1 h 780"/>
              <a:gd name="mins" fmla="min sw sh"/>
              <a:gd name="dsw" fmla="+- 0 sw mins"/>
              <a:gd name="dsh" fmla="+- 0 sh mins"/>
              <a:gd name="p0x0" fmla="*/ 120 w 780"/>
              <a:gd name="p0y0" fmla="*/ 0 h 780"/>
              <a:gd name="p0x1" fmla="*/ 660 w 780"/>
              <a:gd name="p0y1" fmla="*/ 0 h 780"/>
              <a:gd name="p0x2" fmla="*/ 726 w 780"/>
              <a:gd name="p0y2" fmla="*/ 0 h 780"/>
              <a:gd name="p0x3" fmla="*/ 780 w 780"/>
              <a:gd name="p0y3" fmla="*/ 53 h 780"/>
              <a:gd name="p0x4" fmla="*/ 780 w 780"/>
              <a:gd name="p0y4" fmla="*/ 120 h 780"/>
              <a:gd name="p0x5" fmla="*/ 780 w 780"/>
              <a:gd name="p0y5" fmla="*/ 660 h 780"/>
              <a:gd name="p0x6" fmla="*/ 780 w 780"/>
              <a:gd name="p0y6" fmla="*/ 726 h 780"/>
              <a:gd name="p0x7" fmla="*/ 726 w 780"/>
              <a:gd name="p0y7" fmla="*/ 780 h 780"/>
              <a:gd name="p0x8" fmla="*/ 660 w 780"/>
              <a:gd name="p0y8" fmla="*/ 780 h 780"/>
              <a:gd name="p0x9" fmla="*/ 120 w 780"/>
              <a:gd name="p0y9" fmla="*/ 780 h 780"/>
              <a:gd name="p0x10" fmla="*/ 53 w 780"/>
              <a:gd name="p0y10" fmla="*/ 780 h 780"/>
              <a:gd name="p0x11" fmla="*/ 0 w 780"/>
              <a:gd name="p0y11" fmla="*/ 726 h 780"/>
              <a:gd name="p0x12" fmla="*/ 0 w 780"/>
              <a:gd name="p0y12" fmla="*/ 660 h 780"/>
              <a:gd name="p0x13" fmla="*/ 0 w 780"/>
              <a:gd name="p0y13" fmla="*/ 120 h 780"/>
              <a:gd name="p0x14" fmla="*/ 0 w 780"/>
              <a:gd name="p0y14" fmla="*/ 53 h 780"/>
              <a:gd name="p0x15" fmla="*/ 53 w 780"/>
              <a:gd name="p0y15" fmla="*/ 0 h 780"/>
              <a:gd name="p0x16" fmla="*/ 120 w 780"/>
              <a:gd name="p0y16" fmla="*/ 0 h 78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6271165" y="3370183"/>
            <a:ext cx="685209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24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02</a:t>
            </a:r>
            <a:endParaRPr sz="24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6823319" y="3254950"/>
            <a:ext cx="233421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数方向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6823319" y="3530222"/>
            <a:ext cx="250566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从点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B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出发，顺时针方向数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en-US" altLang="zh-CN"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350" b="1" spc="-13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6"/>
            </p:custDataLst>
          </p:nvPr>
        </p:nvSpPr>
        <p:spPr>
          <a:xfrm>
            <a:off x="6213475" y="3932555"/>
            <a:ext cx="495300" cy="495300"/>
          </a:xfrm>
          <a:custGeom>
            <a:avLst/>
            <a:gdLst>
              <a:gd name="sw" fmla="*/ 1 w 780"/>
              <a:gd name="sh" fmla="*/ 1 h 780"/>
              <a:gd name="mins" fmla="min sw sh"/>
              <a:gd name="dsw" fmla="+- 0 sw mins"/>
              <a:gd name="dsh" fmla="+- 0 sh mins"/>
              <a:gd name="p0x0" fmla="*/ 120 w 780"/>
              <a:gd name="p0y0" fmla="*/ 0 h 780"/>
              <a:gd name="p0x1" fmla="*/ 660 w 780"/>
              <a:gd name="p0y1" fmla="*/ 0 h 780"/>
              <a:gd name="p0x2" fmla="*/ 726 w 780"/>
              <a:gd name="p0y2" fmla="*/ 0 h 780"/>
              <a:gd name="p0x3" fmla="*/ 780 w 780"/>
              <a:gd name="p0y3" fmla="*/ 53 h 780"/>
              <a:gd name="p0x4" fmla="*/ 780 w 780"/>
              <a:gd name="p0y4" fmla="*/ 120 h 780"/>
              <a:gd name="p0x5" fmla="*/ 780 w 780"/>
              <a:gd name="p0y5" fmla="*/ 660 h 780"/>
              <a:gd name="p0x6" fmla="*/ 780 w 780"/>
              <a:gd name="p0y6" fmla="*/ 726 h 780"/>
              <a:gd name="p0x7" fmla="*/ 726 w 780"/>
              <a:gd name="p0y7" fmla="*/ 780 h 780"/>
              <a:gd name="p0x8" fmla="*/ 660 w 780"/>
              <a:gd name="p0y8" fmla="*/ 780 h 780"/>
              <a:gd name="p0x9" fmla="*/ 120 w 780"/>
              <a:gd name="p0y9" fmla="*/ 780 h 780"/>
              <a:gd name="p0x10" fmla="*/ 53 w 780"/>
              <a:gd name="p0y10" fmla="*/ 780 h 780"/>
              <a:gd name="p0x11" fmla="*/ 0 w 780"/>
              <a:gd name="p0y11" fmla="*/ 726 h 780"/>
              <a:gd name="p0x12" fmla="*/ 0 w 780"/>
              <a:gd name="p0y12" fmla="*/ 660 h 780"/>
              <a:gd name="p0x13" fmla="*/ 0 w 780"/>
              <a:gd name="p0y13" fmla="*/ 120 h 780"/>
              <a:gd name="p0x14" fmla="*/ 0 w 780"/>
              <a:gd name="p0y14" fmla="*/ 53 h 780"/>
              <a:gd name="p0x15" fmla="*/ 53 w 780"/>
              <a:gd name="p0y15" fmla="*/ 0 h 780"/>
              <a:gd name="p0x16" fmla="*/ 120 w 780"/>
              <a:gd name="p0y16" fmla="*/ 0 h 78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7"/>
            </p:custDataLst>
          </p:nvPr>
        </p:nvSpPr>
        <p:spPr>
          <a:xfrm>
            <a:off x="6271165" y="4005977"/>
            <a:ext cx="685209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24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03</a:t>
            </a:r>
            <a:endParaRPr sz="24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8"/>
            </p:custDataLst>
          </p:nvPr>
        </p:nvSpPr>
        <p:spPr>
          <a:xfrm>
            <a:off x="6823319" y="3890744"/>
            <a:ext cx="2847823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取等长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19"/>
            </p:custDataLst>
          </p:nvPr>
        </p:nvSpPr>
        <p:spPr>
          <a:xfrm>
            <a:off x="6823319" y="4166016"/>
            <a:ext cx="3019282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新方向上取与原线段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长度相等</a:t>
            </a:r>
            <a:r>
              <a:rPr 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的一段</a:t>
            </a:r>
            <a:endParaRPr lang="zh-CN" altLang="en-US"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20"/>
            </p:custDataLst>
          </p:nvPr>
        </p:nvSpPr>
        <p:spPr>
          <a:xfrm>
            <a:off x="6213475" y="4568190"/>
            <a:ext cx="495300" cy="495300"/>
          </a:xfrm>
          <a:custGeom>
            <a:avLst/>
            <a:gdLst>
              <a:gd name="sw" fmla="*/ 1 w 780"/>
              <a:gd name="sh" fmla="*/ 1 h 780"/>
              <a:gd name="mins" fmla="min sw sh"/>
              <a:gd name="dsw" fmla="+- 0 sw mins"/>
              <a:gd name="dsh" fmla="+- 0 sh mins"/>
              <a:gd name="p0x0" fmla="*/ 120 w 780"/>
              <a:gd name="p0y0" fmla="*/ 0 h 780"/>
              <a:gd name="p0x1" fmla="*/ 660 w 780"/>
              <a:gd name="p0y1" fmla="*/ 0 h 780"/>
              <a:gd name="p0x2" fmla="*/ 726 w 780"/>
              <a:gd name="p0y2" fmla="*/ 0 h 780"/>
              <a:gd name="p0x3" fmla="*/ 780 w 780"/>
              <a:gd name="p0y3" fmla="*/ 53 h 780"/>
              <a:gd name="p0x4" fmla="*/ 780 w 780"/>
              <a:gd name="p0y4" fmla="*/ 120 h 780"/>
              <a:gd name="p0x5" fmla="*/ 780 w 780"/>
              <a:gd name="p0y5" fmla="*/ 660 h 780"/>
              <a:gd name="p0x6" fmla="*/ 780 w 780"/>
              <a:gd name="p0y6" fmla="*/ 726 h 780"/>
              <a:gd name="p0x7" fmla="*/ 726 w 780"/>
              <a:gd name="p0y7" fmla="*/ 780 h 780"/>
              <a:gd name="p0x8" fmla="*/ 660 w 780"/>
              <a:gd name="p0y8" fmla="*/ 780 h 780"/>
              <a:gd name="p0x9" fmla="*/ 120 w 780"/>
              <a:gd name="p0y9" fmla="*/ 780 h 780"/>
              <a:gd name="p0x10" fmla="*/ 53 w 780"/>
              <a:gd name="p0y10" fmla="*/ 780 h 780"/>
              <a:gd name="p0x11" fmla="*/ 0 w 780"/>
              <a:gd name="p0y11" fmla="*/ 726 h 780"/>
              <a:gd name="p0x12" fmla="*/ 0 w 780"/>
              <a:gd name="p0y12" fmla="*/ 660 h 780"/>
              <a:gd name="p0x13" fmla="*/ 0 w 780"/>
              <a:gd name="p0y13" fmla="*/ 120 h 780"/>
              <a:gd name="p0x14" fmla="*/ 0 w 780"/>
              <a:gd name="p0y14" fmla="*/ 53 h 780"/>
              <a:gd name="p0x15" fmla="*/ 53 w 780"/>
              <a:gd name="p0y15" fmla="*/ 0 h 780"/>
              <a:gd name="p0x16" fmla="*/ 120 w 780"/>
              <a:gd name="p0y16" fmla="*/ 0 h 78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21"/>
            </p:custDataLst>
          </p:nvPr>
        </p:nvSpPr>
        <p:spPr>
          <a:xfrm>
            <a:off x="6271165" y="4641771"/>
            <a:ext cx="685209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24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04</a:t>
            </a:r>
            <a:endParaRPr sz="24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22"/>
            </p:custDataLst>
          </p:nvPr>
        </p:nvSpPr>
        <p:spPr>
          <a:xfrm>
            <a:off x="6823319" y="4526537"/>
            <a:ext cx="1862214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连新线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3"/>
            </p:custDataLst>
          </p:nvPr>
        </p:nvSpPr>
        <p:spPr>
          <a:xfrm>
            <a:off x="6823319" y="4801810"/>
            <a:ext cx="2033664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标记新端点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A'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，连接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BA'</a:t>
            </a:r>
            <a:endParaRPr sz="1350" b="1" spc="-13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24"/>
            </p:custDataLst>
          </p:nvPr>
        </p:nvSpPr>
        <p:spPr>
          <a:xfrm>
            <a:off x="6017895" y="5471795"/>
            <a:ext cx="5597525" cy="1000125"/>
          </a:xfrm>
          <a:custGeom>
            <a:avLst/>
            <a:gdLst>
              <a:gd name="sw" fmla="*/ 1 w 8814"/>
              <a:gd name="sh" fmla="*/ 1 h 1575"/>
              <a:gd name="mins" fmla="min sw sh"/>
              <a:gd name="dsw" fmla="+- 0 sw mins"/>
              <a:gd name="dsh" fmla="+- 0 sh mins"/>
              <a:gd name="p0x0" fmla="*/ 120 w 8814"/>
              <a:gd name="p0y0" fmla="*/ 0 h 1575"/>
              <a:gd name="p0x1" fmla="*/ 8694 w 8814"/>
              <a:gd name="p0y1" fmla="*/ 0 h 1575"/>
              <a:gd name="p0x2" fmla="*/ 8760 w 8814"/>
              <a:gd name="p0y2" fmla="*/ 0 h 1575"/>
              <a:gd name="p0x3" fmla="*/ 8814 w 8814"/>
              <a:gd name="p0y3" fmla="*/ 53 h 1575"/>
              <a:gd name="p0x4" fmla="*/ 8814 w 8814"/>
              <a:gd name="p0y4" fmla="*/ 120 h 1575"/>
              <a:gd name="p0x5" fmla="*/ 8814 w 8814"/>
              <a:gd name="p0y5" fmla="*/ 1455 h 1575"/>
              <a:gd name="p0x6" fmla="*/ 8814 w 8814"/>
              <a:gd name="p0y6" fmla="*/ 1521 h 1575"/>
              <a:gd name="p0x7" fmla="*/ 8760 w 8814"/>
              <a:gd name="p0y7" fmla="*/ 1575 h 1575"/>
              <a:gd name="p0x8" fmla="*/ 8694 w 8814"/>
              <a:gd name="p0y8" fmla="*/ 1575 h 1575"/>
              <a:gd name="p0x9" fmla="*/ 120 w 8814"/>
              <a:gd name="p0y9" fmla="*/ 1575 h 1575"/>
              <a:gd name="p0x10" fmla="*/ 53 w 8814"/>
              <a:gd name="p0y10" fmla="*/ 1575 h 1575"/>
              <a:gd name="p0x11" fmla="*/ 0 w 8814"/>
              <a:gd name="p0y11" fmla="*/ 1521 h 1575"/>
              <a:gd name="p0x12" fmla="*/ 0 w 8814"/>
              <a:gd name="p0y12" fmla="*/ 1455 h 1575"/>
              <a:gd name="p0x13" fmla="*/ 0 w 8814"/>
              <a:gd name="p0y13" fmla="*/ 120 h 1575"/>
              <a:gd name="p0x14" fmla="*/ 0 w 8814"/>
              <a:gd name="p0y14" fmla="*/ 53 h 1575"/>
              <a:gd name="p0x15" fmla="*/ 53 w 8814"/>
              <a:gd name="p0y15" fmla="*/ 0 h 1575"/>
              <a:gd name="p0x16" fmla="*/ 120 w 8814"/>
              <a:gd name="p0y16" fmla="*/ 0 h 15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>
            <p:custDataLst>
              <p:tags r:id="rId25"/>
            </p:custDataLst>
          </p:nvPr>
        </p:nvSpPr>
        <p:spPr>
          <a:xfrm>
            <a:off x="6213475" y="576262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9" name="图片 28" descr="3c2679a2-8c95-11f1-a875-fe5bd89252b3"/>
          <p:cNvPicPr/>
          <p:nvPr>
            <p:custDataLst>
              <p:tags r:id="rId26"/>
            </p:custDataLst>
          </p:nvPr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rcRect l="-99" r="99"/>
          <a:stretch>
            <a:fillRect/>
          </a:stretch>
        </p:blipFill>
        <p:spPr>
          <a:xfrm>
            <a:off x="6299200" y="5848350"/>
            <a:ext cx="247650" cy="247650"/>
          </a:xfrm>
          <a:prstGeom prst="rect">
            <a:avLst/>
          </a:prstGeom>
        </p:spPr>
      </p:pic>
      <p:sp>
        <p:nvSpPr>
          <p:cNvPr id="31" name="文本框 30"/>
          <p:cNvSpPr txBox="1"/>
          <p:nvPr>
            <p:custDataLst>
              <p:tags r:id="rId29"/>
            </p:custDataLst>
          </p:nvPr>
        </p:nvSpPr>
        <p:spPr>
          <a:xfrm>
            <a:off x="6747119" y="5653088"/>
            <a:ext cx="461300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b="1" spc="-15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格子是天然的量角器</a:t>
            </a:r>
            <a:r>
              <a:rPr lang="zh-CN"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，逆时针旋转同理，方向改为</a:t>
            </a:r>
            <a:r>
              <a:rPr lang="en-US" altLang="zh-CN"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500" b="1" spc="-15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向左偏上</a:t>
            </a:r>
            <a:endParaRPr sz="1500" b="1" spc="-15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三角形旋转大挑战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104900"/>
            <a:ext cx="11049000" cy="736600"/>
          </a:xfrm>
          <a:custGeom>
            <a:avLst/>
            <a:gdLst>
              <a:gd name="sw" fmla="*/ 1 w 17400"/>
              <a:gd name="sh" fmla="*/ 1 h 1160"/>
              <a:gd name="mins" fmla="min sw sh"/>
              <a:gd name="dsw" fmla="+- 0 sw mins"/>
              <a:gd name="dsh" fmla="+- 0 sh mins"/>
              <a:gd name="p0x0" fmla="*/ 120 w 17400"/>
              <a:gd name="p0y0" fmla="*/ 0 h 1160"/>
              <a:gd name="p0x1" fmla="*/ 17280 w 17400"/>
              <a:gd name="p0y1" fmla="*/ 0 h 1160"/>
              <a:gd name="p0x2" fmla="*/ 17346 w 17400"/>
              <a:gd name="p0y2" fmla="*/ 0 h 1160"/>
              <a:gd name="p0x3" fmla="*/ 17400 w 17400"/>
              <a:gd name="p0y3" fmla="*/ 53 h 1160"/>
              <a:gd name="p0x4" fmla="*/ 17400 w 17400"/>
              <a:gd name="p0y4" fmla="*/ 120 h 1160"/>
              <a:gd name="p0x5" fmla="*/ 17400 w 17400"/>
              <a:gd name="p0y5" fmla="*/ 1040 h 1160"/>
              <a:gd name="p0x6" fmla="*/ 17400 w 17400"/>
              <a:gd name="p0y6" fmla="*/ 1107 h 1160"/>
              <a:gd name="p0x7" fmla="*/ 17346 w 17400"/>
              <a:gd name="p0y7" fmla="*/ 1160 h 1160"/>
              <a:gd name="p0x8" fmla="*/ 17280 w 17400"/>
              <a:gd name="p0y8" fmla="*/ 1160 h 1160"/>
              <a:gd name="p0x9" fmla="*/ 120 w 17400"/>
              <a:gd name="p0y9" fmla="*/ 1160 h 1160"/>
              <a:gd name="p0x10" fmla="*/ 53 w 17400"/>
              <a:gd name="p0y10" fmla="*/ 1160 h 1160"/>
              <a:gd name="p0x11" fmla="*/ 0 w 17400"/>
              <a:gd name="p0y11" fmla="*/ 1107 h 1160"/>
              <a:gd name="p0x12" fmla="*/ 0 w 17400"/>
              <a:gd name="p0y12" fmla="*/ 1040 h 1160"/>
              <a:gd name="p0x13" fmla="*/ 0 w 17400"/>
              <a:gd name="p0y13" fmla="*/ 120 h 1160"/>
              <a:gd name="p0x14" fmla="*/ 0 w 17400"/>
              <a:gd name="p0y14" fmla="*/ 53 h 1160"/>
              <a:gd name="p0x15" fmla="*/ 53 w 17400"/>
              <a:gd name="p0y15" fmla="*/ 0 h 1160"/>
              <a:gd name="p0x16" fmla="*/ 120 w 17400"/>
              <a:gd name="p0y16" fmla="*/ 0 h 11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315355"/>
            <a:ext cx="3200552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核心方法：</a:t>
            </a:r>
            <a:r>
              <a:rPr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逐点旋转，再连线</a:t>
            </a:r>
            <a:endParaRPr b="1">
              <a:solidFill>
                <a:srgbClr val="B522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75945" y="2075180"/>
            <a:ext cx="3546475" cy="2939415"/>
          </a:xfrm>
          <a:custGeom>
            <a:avLst/>
            <a:gdLst>
              <a:gd name="sw" fmla="*/ 1 w 5585"/>
              <a:gd name="sh" fmla="*/ 1 h 4629"/>
              <a:gd name="mins" fmla="min sw sh"/>
              <a:gd name="dsw" fmla="+- 0 sw mins"/>
              <a:gd name="dsh" fmla="+- 0 sh mins"/>
              <a:gd name="p0x0" fmla="*/ 120 w 5585"/>
              <a:gd name="p0y0" fmla="*/ 0 h 4629"/>
              <a:gd name="p0x1" fmla="*/ 5465 w 5585"/>
              <a:gd name="p0y1" fmla="*/ 0 h 4629"/>
              <a:gd name="p0x2" fmla="*/ 5531 w 5585"/>
              <a:gd name="p0y2" fmla="*/ 0 h 4629"/>
              <a:gd name="p0x3" fmla="*/ 5585 w 5585"/>
              <a:gd name="p0y3" fmla="*/ 53 h 4629"/>
              <a:gd name="p0x4" fmla="*/ 5585 w 5585"/>
              <a:gd name="p0y4" fmla="*/ 120 h 4629"/>
              <a:gd name="p0x5" fmla="*/ 5585 w 5585"/>
              <a:gd name="p0y5" fmla="*/ 4509 h 4629"/>
              <a:gd name="p0x6" fmla="*/ 5585 w 5585"/>
              <a:gd name="p0y6" fmla="*/ 4575 h 4629"/>
              <a:gd name="p0x7" fmla="*/ 5531 w 5585"/>
              <a:gd name="p0y7" fmla="*/ 4629 h 4629"/>
              <a:gd name="p0x8" fmla="*/ 5465 w 5585"/>
              <a:gd name="p0y8" fmla="*/ 4629 h 4629"/>
              <a:gd name="p0x9" fmla="*/ 120 w 5585"/>
              <a:gd name="p0y9" fmla="*/ 4629 h 4629"/>
              <a:gd name="p0x10" fmla="*/ 53 w 5585"/>
              <a:gd name="p0y10" fmla="*/ 4629 h 4629"/>
              <a:gd name="p0x11" fmla="*/ 0 w 5585"/>
              <a:gd name="p0y11" fmla="*/ 4575 h 4629"/>
              <a:gd name="p0x12" fmla="*/ 0 w 5585"/>
              <a:gd name="p0y12" fmla="*/ 4509 h 4629"/>
              <a:gd name="p0x13" fmla="*/ 0 w 5585"/>
              <a:gd name="p0y13" fmla="*/ 120 h 4629"/>
              <a:gd name="p0x14" fmla="*/ 0 w 5585"/>
              <a:gd name="p0y14" fmla="*/ 53 h 4629"/>
              <a:gd name="p0x15" fmla="*/ 53 w 5585"/>
              <a:gd name="p0y15" fmla="*/ 0 h 4629"/>
              <a:gd name="p0x16" fmla="*/ 120 w 5585"/>
              <a:gd name="p0y16" fmla="*/ 0 h 462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5"/>
            </p:custDataLst>
          </p:nvPr>
        </p:nvSpPr>
        <p:spPr>
          <a:xfrm>
            <a:off x="771525" y="282067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826513" y="2893647"/>
            <a:ext cx="556765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9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01</a:t>
            </a:r>
            <a:endParaRPr sz="19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1304925" y="2847927"/>
            <a:ext cx="13548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旋转各点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304925" y="3340370"/>
            <a:ext cx="2622575" cy="938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分别将点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、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B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、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C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绕点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M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顺时针旋转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°，得到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对应点</a:t>
            </a:r>
            <a:r>
              <a:rPr 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A'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、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B'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、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C'</a:t>
            </a:r>
            <a:endParaRPr lang="en-US" altLang="zh-CN"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9"/>
            </p:custDataLst>
          </p:nvPr>
        </p:nvSpPr>
        <p:spPr>
          <a:xfrm>
            <a:off x="4322445" y="2075180"/>
            <a:ext cx="3546475" cy="2939415"/>
          </a:xfrm>
          <a:custGeom>
            <a:avLst/>
            <a:gdLst>
              <a:gd name="sw" fmla="*/ 1 w 5585"/>
              <a:gd name="sh" fmla="*/ 1 h 4629"/>
              <a:gd name="mins" fmla="min sw sh"/>
              <a:gd name="dsw" fmla="+- 0 sw mins"/>
              <a:gd name="dsh" fmla="+- 0 sh mins"/>
              <a:gd name="p0x0" fmla="*/ 120 w 5585"/>
              <a:gd name="p0y0" fmla="*/ 0 h 4629"/>
              <a:gd name="p0x1" fmla="*/ 5465 w 5585"/>
              <a:gd name="p0y1" fmla="*/ 0 h 4629"/>
              <a:gd name="p0x2" fmla="*/ 5531 w 5585"/>
              <a:gd name="p0y2" fmla="*/ 0 h 4629"/>
              <a:gd name="p0x3" fmla="*/ 5585 w 5585"/>
              <a:gd name="p0y3" fmla="*/ 53 h 4629"/>
              <a:gd name="p0x4" fmla="*/ 5585 w 5585"/>
              <a:gd name="p0y4" fmla="*/ 120 h 4629"/>
              <a:gd name="p0x5" fmla="*/ 5585 w 5585"/>
              <a:gd name="p0y5" fmla="*/ 4509 h 4629"/>
              <a:gd name="p0x6" fmla="*/ 5585 w 5585"/>
              <a:gd name="p0y6" fmla="*/ 4575 h 4629"/>
              <a:gd name="p0x7" fmla="*/ 5531 w 5585"/>
              <a:gd name="p0y7" fmla="*/ 4629 h 4629"/>
              <a:gd name="p0x8" fmla="*/ 5465 w 5585"/>
              <a:gd name="p0y8" fmla="*/ 4629 h 4629"/>
              <a:gd name="p0x9" fmla="*/ 120 w 5585"/>
              <a:gd name="p0y9" fmla="*/ 4629 h 4629"/>
              <a:gd name="p0x10" fmla="*/ 53 w 5585"/>
              <a:gd name="p0y10" fmla="*/ 4629 h 4629"/>
              <a:gd name="p0x11" fmla="*/ 0 w 5585"/>
              <a:gd name="p0y11" fmla="*/ 4575 h 4629"/>
              <a:gd name="p0x12" fmla="*/ 0 w 5585"/>
              <a:gd name="p0y12" fmla="*/ 4509 h 4629"/>
              <a:gd name="p0x13" fmla="*/ 0 w 5585"/>
              <a:gd name="p0y13" fmla="*/ 120 h 4629"/>
              <a:gd name="p0x14" fmla="*/ 0 w 5585"/>
              <a:gd name="p0y14" fmla="*/ 53 h 4629"/>
              <a:gd name="p0x15" fmla="*/ 53 w 5585"/>
              <a:gd name="p0y15" fmla="*/ 0 h 4629"/>
              <a:gd name="p0x16" fmla="*/ 120 w 5585"/>
              <a:gd name="p0y16" fmla="*/ 0 h 462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>
            <p:custDataLst>
              <p:tags r:id="rId10"/>
            </p:custDataLst>
          </p:nvPr>
        </p:nvSpPr>
        <p:spPr>
          <a:xfrm>
            <a:off x="4518025" y="282067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4573038" y="2893647"/>
            <a:ext cx="556765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9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02</a:t>
            </a:r>
            <a:endParaRPr sz="19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5051451" y="2847927"/>
            <a:ext cx="13548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依次连线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5051451" y="3340370"/>
            <a:ext cx="26225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连接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A'→B'→C'→A'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，旋转后的三角形完成</a:t>
            </a:r>
            <a:endParaRPr lang="zh-CN" altLang="en-US"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4"/>
            </p:custDataLst>
          </p:nvPr>
        </p:nvSpPr>
        <p:spPr>
          <a:xfrm>
            <a:off x="8068945" y="2075180"/>
            <a:ext cx="3546475" cy="2939415"/>
          </a:xfrm>
          <a:custGeom>
            <a:avLst/>
            <a:gdLst>
              <a:gd name="sw" fmla="*/ 1 w 5585"/>
              <a:gd name="sh" fmla="*/ 1 h 4629"/>
              <a:gd name="mins" fmla="min sw sh"/>
              <a:gd name="dsw" fmla="+- 0 sw mins"/>
              <a:gd name="dsh" fmla="+- 0 sh mins"/>
              <a:gd name="p0x0" fmla="*/ 120 w 5585"/>
              <a:gd name="p0y0" fmla="*/ 0 h 4629"/>
              <a:gd name="p0x1" fmla="*/ 5465 w 5585"/>
              <a:gd name="p0y1" fmla="*/ 0 h 4629"/>
              <a:gd name="p0x2" fmla="*/ 5531 w 5585"/>
              <a:gd name="p0y2" fmla="*/ 0 h 4629"/>
              <a:gd name="p0x3" fmla="*/ 5585 w 5585"/>
              <a:gd name="p0y3" fmla="*/ 53 h 4629"/>
              <a:gd name="p0x4" fmla="*/ 5585 w 5585"/>
              <a:gd name="p0y4" fmla="*/ 120 h 4629"/>
              <a:gd name="p0x5" fmla="*/ 5585 w 5585"/>
              <a:gd name="p0y5" fmla="*/ 4509 h 4629"/>
              <a:gd name="p0x6" fmla="*/ 5585 w 5585"/>
              <a:gd name="p0y6" fmla="*/ 4575 h 4629"/>
              <a:gd name="p0x7" fmla="*/ 5531 w 5585"/>
              <a:gd name="p0y7" fmla="*/ 4629 h 4629"/>
              <a:gd name="p0x8" fmla="*/ 5465 w 5585"/>
              <a:gd name="p0y8" fmla="*/ 4629 h 4629"/>
              <a:gd name="p0x9" fmla="*/ 120 w 5585"/>
              <a:gd name="p0y9" fmla="*/ 4629 h 4629"/>
              <a:gd name="p0x10" fmla="*/ 53 w 5585"/>
              <a:gd name="p0y10" fmla="*/ 4629 h 4629"/>
              <a:gd name="p0x11" fmla="*/ 0 w 5585"/>
              <a:gd name="p0y11" fmla="*/ 4575 h 4629"/>
              <a:gd name="p0x12" fmla="*/ 0 w 5585"/>
              <a:gd name="p0y12" fmla="*/ 4509 h 4629"/>
              <a:gd name="p0x13" fmla="*/ 0 w 5585"/>
              <a:gd name="p0y13" fmla="*/ 120 h 4629"/>
              <a:gd name="p0x14" fmla="*/ 0 w 5585"/>
              <a:gd name="p0y14" fmla="*/ 53 h 4629"/>
              <a:gd name="p0x15" fmla="*/ 53 w 5585"/>
              <a:gd name="p0y15" fmla="*/ 0 h 4629"/>
              <a:gd name="p0x16" fmla="*/ 120 w 5585"/>
              <a:gd name="p0y16" fmla="*/ 0 h 462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>
            <p:custDataLst>
              <p:tags r:id="rId15"/>
            </p:custDataLst>
          </p:nvPr>
        </p:nvSpPr>
        <p:spPr>
          <a:xfrm>
            <a:off x="8264525" y="282067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6"/>
            </p:custDataLst>
          </p:nvPr>
        </p:nvSpPr>
        <p:spPr>
          <a:xfrm>
            <a:off x="8319564" y="2893647"/>
            <a:ext cx="556765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9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03</a:t>
            </a:r>
            <a:endParaRPr sz="19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17"/>
            </p:custDataLst>
          </p:nvPr>
        </p:nvSpPr>
        <p:spPr>
          <a:xfrm>
            <a:off x="8797976" y="2847927"/>
            <a:ext cx="13548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核心口诀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8"/>
            </p:custDataLst>
          </p:nvPr>
        </p:nvSpPr>
        <p:spPr>
          <a:xfrm>
            <a:off x="8797976" y="3340370"/>
            <a:ext cx="2622575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逐点定位，再连成形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任意多边形 21"/>
          <p:cNvSpPr/>
          <p:nvPr>
            <p:custDataLst>
              <p:tags r:id="rId19"/>
            </p:custDataLst>
          </p:nvPr>
        </p:nvSpPr>
        <p:spPr>
          <a:xfrm>
            <a:off x="575945" y="5252720"/>
            <a:ext cx="3546475" cy="1219200"/>
          </a:xfrm>
          <a:custGeom>
            <a:avLst/>
            <a:gdLst>
              <a:gd name="sw" fmla="*/ 1 w 5585"/>
              <a:gd name="sh" fmla="*/ 1 h 1920"/>
              <a:gd name="mins" fmla="min sw sh"/>
              <a:gd name="dsw" fmla="+- 0 sw mins"/>
              <a:gd name="dsh" fmla="+- 0 sh mins"/>
              <a:gd name="p0x0" fmla="*/ 120 w 5585"/>
              <a:gd name="p0y0" fmla="*/ 0 h 1920"/>
              <a:gd name="p0x1" fmla="*/ 5465 w 5585"/>
              <a:gd name="p0y1" fmla="*/ 0 h 1920"/>
              <a:gd name="p0x2" fmla="*/ 5531 w 5585"/>
              <a:gd name="p0y2" fmla="*/ 0 h 1920"/>
              <a:gd name="p0x3" fmla="*/ 5585 w 5585"/>
              <a:gd name="p0y3" fmla="*/ 53 h 1920"/>
              <a:gd name="p0x4" fmla="*/ 5585 w 5585"/>
              <a:gd name="p0y4" fmla="*/ 120 h 1920"/>
              <a:gd name="p0x5" fmla="*/ 5585 w 5585"/>
              <a:gd name="p0y5" fmla="*/ 1800 h 1920"/>
              <a:gd name="p0x6" fmla="*/ 5585 w 5585"/>
              <a:gd name="p0y6" fmla="*/ 1866 h 1920"/>
              <a:gd name="p0x7" fmla="*/ 5531 w 5585"/>
              <a:gd name="p0y7" fmla="*/ 1920 h 1920"/>
              <a:gd name="p0x8" fmla="*/ 5465 w 5585"/>
              <a:gd name="p0y8" fmla="*/ 1920 h 1920"/>
              <a:gd name="p0x9" fmla="*/ 120 w 5585"/>
              <a:gd name="p0y9" fmla="*/ 1920 h 1920"/>
              <a:gd name="p0x10" fmla="*/ 53 w 5585"/>
              <a:gd name="p0y10" fmla="*/ 1920 h 1920"/>
              <a:gd name="p0x11" fmla="*/ 0 w 5585"/>
              <a:gd name="p0y11" fmla="*/ 1866 h 1920"/>
              <a:gd name="p0x12" fmla="*/ 0 w 5585"/>
              <a:gd name="p0y12" fmla="*/ 1800 h 1920"/>
              <a:gd name="p0x13" fmla="*/ 0 w 5585"/>
              <a:gd name="p0y13" fmla="*/ 120 h 1920"/>
              <a:gd name="p0x14" fmla="*/ 0 w 5585"/>
              <a:gd name="p0y14" fmla="*/ 53 h 1920"/>
              <a:gd name="p0x15" fmla="*/ 53 w 5585"/>
              <a:gd name="p0y15" fmla="*/ 0 h 1920"/>
              <a:gd name="p0x16" fmla="*/ 120 w 5585"/>
              <a:gd name="p0y16" fmla="*/ 0 h 19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20"/>
            </p:custDataLst>
          </p:nvPr>
        </p:nvSpPr>
        <p:spPr>
          <a:xfrm>
            <a:off x="771525" y="5432108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小旗旋转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21"/>
            </p:custDataLst>
          </p:nvPr>
        </p:nvSpPr>
        <p:spPr>
          <a:xfrm>
            <a:off x="771525" y="5805488"/>
            <a:ext cx="31559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先旋转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旗杆顶端</a:t>
            </a: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和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旗面各顶点</a:t>
            </a: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，再连线成形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2"/>
            </p:custDataLst>
          </p:nvPr>
        </p:nvSpPr>
        <p:spPr>
          <a:xfrm>
            <a:off x="4322445" y="5252720"/>
            <a:ext cx="3546475" cy="1219200"/>
          </a:xfrm>
          <a:custGeom>
            <a:avLst/>
            <a:gdLst>
              <a:gd name="sw" fmla="*/ 1 w 5585"/>
              <a:gd name="sh" fmla="*/ 1 h 1920"/>
              <a:gd name="mins" fmla="min sw sh"/>
              <a:gd name="dsw" fmla="+- 0 sw mins"/>
              <a:gd name="dsh" fmla="+- 0 sh mins"/>
              <a:gd name="p0x0" fmla="*/ 120 w 5585"/>
              <a:gd name="p0y0" fmla="*/ 0 h 1920"/>
              <a:gd name="p0x1" fmla="*/ 5465 w 5585"/>
              <a:gd name="p0y1" fmla="*/ 0 h 1920"/>
              <a:gd name="p0x2" fmla="*/ 5531 w 5585"/>
              <a:gd name="p0y2" fmla="*/ 0 h 1920"/>
              <a:gd name="p0x3" fmla="*/ 5585 w 5585"/>
              <a:gd name="p0y3" fmla="*/ 53 h 1920"/>
              <a:gd name="p0x4" fmla="*/ 5585 w 5585"/>
              <a:gd name="p0y4" fmla="*/ 120 h 1920"/>
              <a:gd name="p0x5" fmla="*/ 5585 w 5585"/>
              <a:gd name="p0y5" fmla="*/ 1800 h 1920"/>
              <a:gd name="p0x6" fmla="*/ 5585 w 5585"/>
              <a:gd name="p0y6" fmla="*/ 1866 h 1920"/>
              <a:gd name="p0x7" fmla="*/ 5531 w 5585"/>
              <a:gd name="p0y7" fmla="*/ 1920 h 1920"/>
              <a:gd name="p0x8" fmla="*/ 5465 w 5585"/>
              <a:gd name="p0y8" fmla="*/ 1920 h 1920"/>
              <a:gd name="p0x9" fmla="*/ 120 w 5585"/>
              <a:gd name="p0y9" fmla="*/ 1920 h 1920"/>
              <a:gd name="p0x10" fmla="*/ 53 w 5585"/>
              <a:gd name="p0y10" fmla="*/ 1920 h 1920"/>
              <a:gd name="p0x11" fmla="*/ 0 w 5585"/>
              <a:gd name="p0y11" fmla="*/ 1866 h 1920"/>
              <a:gd name="p0x12" fmla="*/ 0 w 5585"/>
              <a:gd name="p0y12" fmla="*/ 1800 h 1920"/>
              <a:gd name="p0x13" fmla="*/ 0 w 5585"/>
              <a:gd name="p0y13" fmla="*/ 120 h 1920"/>
              <a:gd name="p0x14" fmla="*/ 0 w 5585"/>
              <a:gd name="p0y14" fmla="*/ 53 h 1920"/>
              <a:gd name="p0x15" fmla="*/ 53 w 5585"/>
              <a:gd name="p0y15" fmla="*/ 0 h 1920"/>
              <a:gd name="p0x16" fmla="*/ 120 w 5585"/>
              <a:gd name="p0y16" fmla="*/ 0 h 19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23"/>
            </p:custDataLst>
          </p:nvPr>
        </p:nvSpPr>
        <p:spPr>
          <a:xfrm>
            <a:off x="4518051" y="5432108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常见错误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4"/>
            </p:custDataLst>
          </p:nvPr>
        </p:nvSpPr>
        <p:spPr>
          <a:xfrm>
            <a:off x="4518051" y="5805488"/>
            <a:ext cx="31559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旋转后图形不能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变形</a:t>
            </a: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，每条边长度必须与原图一致</a:t>
            </a:r>
            <a:endParaRPr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任意多边形 27"/>
          <p:cNvSpPr/>
          <p:nvPr>
            <p:custDataLst>
              <p:tags r:id="rId25"/>
            </p:custDataLst>
          </p:nvPr>
        </p:nvSpPr>
        <p:spPr>
          <a:xfrm>
            <a:off x="8068945" y="5252720"/>
            <a:ext cx="3546475" cy="1219200"/>
          </a:xfrm>
          <a:custGeom>
            <a:avLst/>
            <a:gdLst>
              <a:gd name="sw" fmla="*/ 1 w 5585"/>
              <a:gd name="sh" fmla="*/ 1 h 1920"/>
              <a:gd name="mins" fmla="min sw sh"/>
              <a:gd name="dsw" fmla="+- 0 sw mins"/>
              <a:gd name="dsh" fmla="+- 0 sh mins"/>
              <a:gd name="p0x0" fmla="*/ 120 w 5585"/>
              <a:gd name="p0y0" fmla="*/ 0 h 1920"/>
              <a:gd name="p0x1" fmla="*/ 5465 w 5585"/>
              <a:gd name="p0y1" fmla="*/ 0 h 1920"/>
              <a:gd name="p0x2" fmla="*/ 5531 w 5585"/>
              <a:gd name="p0y2" fmla="*/ 0 h 1920"/>
              <a:gd name="p0x3" fmla="*/ 5585 w 5585"/>
              <a:gd name="p0y3" fmla="*/ 53 h 1920"/>
              <a:gd name="p0x4" fmla="*/ 5585 w 5585"/>
              <a:gd name="p0y4" fmla="*/ 120 h 1920"/>
              <a:gd name="p0x5" fmla="*/ 5585 w 5585"/>
              <a:gd name="p0y5" fmla="*/ 1800 h 1920"/>
              <a:gd name="p0x6" fmla="*/ 5585 w 5585"/>
              <a:gd name="p0y6" fmla="*/ 1866 h 1920"/>
              <a:gd name="p0x7" fmla="*/ 5531 w 5585"/>
              <a:gd name="p0y7" fmla="*/ 1920 h 1920"/>
              <a:gd name="p0x8" fmla="*/ 5465 w 5585"/>
              <a:gd name="p0y8" fmla="*/ 1920 h 1920"/>
              <a:gd name="p0x9" fmla="*/ 120 w 5585"/>
              <a:gd name="p0y9" fmla="*/ 1920 h 1920"/>
              <a:gd name="p0x10" fmla="*/ 53 w 5585"/>
              <a:gd name="p0y10" fmla="*/ 1920 h 1920"/>
              <a:gd name="p0x11" fmla="*/ 0 w 5585"/>
              <a:gd name="p0y11" fmla="*/ 1866 h 1920"/>
              <a:gd name="p0x12" fmla="*/ 0 w 5585"/>
              <a:gd name="p0y12" fmla="*/ 1800 h 1920"/>
              <a:gd name="p0x13" fmla="*/ 0 w 5585"/>
              <a:gd name="p0y13" fmla="*/ 120 h 1920"/>
              <a:gd name="p0x14" fmla="*/ 0 w 5585"/>
              <a:gd name="p0y14" fmla="*/ 53 h 1920"/>
              <a:gd name="p0x15" fmla="*/ 53 w 5585"/>
              <a:gd name="p0y15" fmla="*/ 0 h 1920"/>
              <a:gd name="p0x16" fmla="*/ 120 w 5585"/>
              <a:gd name="p0y16" fmla="*/ 0 h 19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>
            <p:custDataLst>
              <p:tags r:id="rId26"/>
            </p:custDataLst>
          </p:nvPr>
        </p:nvSpPr>
        <p:spPr>
          <a:xfrm>
            <a:off x="8264576" y="5432108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检验方法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27"/>
            </p:custDataLst>
          </p:nvPr>
        </p:nvSpPr>
        <p:spPr>
          <a:xfrm>
            <a:off x="8264576" y="5805488"/>
            <a:ext cx="31559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用</a:t>
            </a: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透明纸描摹</a:t>
            </a:r>
            <a:r>
              <a:rPr 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原图后实际旋转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°，与画出的图对比验证</a:t>
            </a:r>
            <a:endParaRPr lang="zh-CN" altLang="en-US"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一个正方形转出的花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883fc48f-8c95-11f1-a875-fe5bd89252b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158" r="1159"/>
          <a:stretch>
            <a:fillRect/>
          </a:stretch>
        </p:blipFill>
        <p:spPr>
          <a:xfrm>
            <a:off x="571500" y="1104900"/>
            <a:ext cx="3234690" cy="5372099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094" h="8460">
                <a:moveTo>
                  <a:pt x="120" y="0"/>
                </a:moveTo>
                <a:lnTo>
                  <a:pt x="4974" y="0"/>
                </a:lnTo>
                <a:cubicBezTo>
                  <a:pt x="5040" y="0"/>
                  <a:pt x="5094" y="54"/>
                  <a:pt x="5094" y="120"/>
                </a:cubicBezTo>
                <a:lnTo>
                  <a:pt x="5094" y="8340"/>
                </a:lnTo>
                <a:cubicBezTo>
                  <a:pt x="5094" y="8406"/>
                  <a:pt x="5040" y="8460"/>
                  <a:pt x="4974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4077335" y="1109345"/>
            <a:ext cx="7538085" cy="5362575"/>
          </a:xfrm>
          <a:custGeom>
            <a:avLst/>
            <a:gdLst>
              <a:gd name="sw" fmla="*/ 1 w 11870"/>
              <a:gd name="sh" fmla="*/ 1 h 8445"/>
              <a:gd name="mins" fmla="min sw sh"/>
              <a:gd name="dsw" fmla="+- 0 sw mins"/>
              <a:gd name="dsh" fmla="+- 0 sh mins"/>
              <a:gd name="p0x0" fmla="*/ 120 w 11870"/>
              <a:gd name="p0y0" fmla="*/ 0 h 8445"/>
              <a:gd name="p0x1" fmla="*/ 11750 w 11870"/>
              <a:gd name="p0y1" fmla="*/ 0 h 8445"/>
              <a:gd name="p0x2" fmla="*/ 11817 w 11870"/>
              <a:gd name="p0y2" fmla="*/ 0 h 8445"/>
              <a:gd name="p0x3" fmla="*/ 11870 w 11870"/>
              <a:gd name="p0y3" fmla="*/ 53 h 8445"/>
              <a:gd name="p0x4" fmla="*/ 11870 w 11870"/>
              <a:gd name="p0y4" fmla="*/ 120 h 8445"/>
              <a:gd name="p0x5" fmla="*/ 11870 w 11870"/>
              <a:gd name="p0y5" fmla="*/ 8325 h 8445"/>
              <a:gd name="p0x6" fmla="*/ 11870 w 11870"/>
              <a:gd name="p0y6" fmla="*/ 8391 h 8445"/>
              <a:gd name="p0x7" fmla="*/ 11817 w 11870"/>
              <a:gd name="p0y7" fmla="*/ 8445 h 8445"/>
              <a:gd name="p0x8" fmla="*/ 11750 w 11870"/>
              <a:gd name="p0y8" fmla="*/ 8445 h 8445"/>
              <a:gd name="p0x9" fmla="*/ 120 w 11870"/>
              <a:gd name="p0y9" fmla="*/ 8445 h 8445"/>
              <a:gd name="p0x10" fmla="*/ 53 w 11870"/>
              <a:gd name="p0y10" fmla="*/ 8445 h 8445"/>
              <a:gd name="p0x11" fmla="*/ 0 w 11870"/>
              <a:gd name="p0y11" fmla="*/ 8391 h 8445"/>
              <a:gd name="p0x12" fmla="*/ 0 w 11870"/>
              <a:gd name="p0y12" fmla="*/ 8325 h 8445"/>
              <a:gd name="p0x13" fmla="*/ 0 w 11870"/>
              <a:gd name="p0y13" fmla="*/ 120 h 8445"/>
              <a:gd name="p0x14" fmla="*/ 0 w 11870"/>
              <a:gd name="p0y14" fmla="*/ 53 h 8445"/>
              <a:gd name="p0x15" fmla="*/ 53 w 11870"/>
              <a:gd name="p0y15" fmla="*/ 0 h 8445"/>
              <a:gd name="p0x16" fmla="*/ 120 w 11870"/>
              <a:gd name="p0y16" fmla="*/ 0 h 84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4272934" y="1288732"/>
            <a:ext cx="7147541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旋转对称的数学之美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4272915" y="217106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 descr="883fc585-8c95-11f1-a875-fe5bd89252b3"/>
          <p:cNvPicPr/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8" t="-106" r="8" b="106"/>
          <a:stretch>
            <a:fillRect/>
          </a:stretch>
        </p:blipFill>
        <p:spPr>
          <a:xfrm>
            <a:off x="4358640" y="2256790"/>
            <a:ext cx="247650" cy="247650"/>
          </a:xfrm>
          <a:prstGeom prst="rect">
            <a:avLst/>
          </a:prstGeom>
        </p:spPr>
      </p:pic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4806334" y="2156089"/>
            <a:ext cx="559668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°旋转</a:t>
            </a:r>
            <a:r>
              <a:rPr lang="en-US" altLang="zh-CN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→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四叶草图案</a:t>
            </a:r>
            <a:endParaRPr lang="zh-CN" altLang="en-US"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4806334" y="2479939"/>
            <a:ext cx="593958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正方形绕中心每次旋转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°，三次后形成四个正方形组成的四叶草对称图案</a:t>
            </a:r>
            <a:endParaRPr lang="zh-CN" altLang="en-US"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12"/>
            </p:custDataLst>
          </p:nvPr>
        </p:nvSpPr>
        <p:spPr>
          <a:xfrm>
            <a:off x="4272915" y="322580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883fc61f-8c95-11f1-a875-fe5bd89252b3"/>
          <p:cNvPicPr/>
          <p:nvPr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 l="-8" t="-201" r="8" b="201"/>
          <a:stretch>
            <a:fillRect/>
          </a:stretch>
        </p:blipFill>
        <p:spPr>
          <a:xfrm>
            <a:off x="4358640" y="3311525"/>
            <a:ext cx="247650" cy="247650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16"/>
            </p:custDataLst>
          </p:nvPr>
        </p:nvSpPr>
        <p:spPr>
          <a:xfrm>
            <a:off x="4806334" y="3211058"/>
            <a:ext cx="422508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°旋转</a:t>
            </a:r>
            <a:r>
              <a:rPr lang="en-US" altLang="zh-CN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→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新图案</a:t>
            </a:r>
            <a:endParaRPr lang="zh-CN" altLang="en-US"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7"/>
            </p:custDataLst>
          </p:nvPr>
        </p:nvSpPr>
        <p:spPr>
          <a:xfrm>
            <a:off x="4806334" y="3534909"/>
            <a:ext cx="456798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每次旋转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°，五次后六个图形均匀分布，呈现全新图案</a:t>
            </a:r>
            <a:endParaRPr lang="zh-CN" altLang="en-US"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8"/>
            </p:custDataLst>
          </p:nvPr>
        </p:nvSpPr>
        <p:spPr>
          <a:xfrm>
            <a:off x="4272915" y="428117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0" name="图片 19" descr="883fc761-8c95-11f1-a875-fe5bd89252b3"/>
          <p:cNvPicPr/>
          <p:nvPr>
            <p:custDataLst>
              <p:tags r:id="rId19"/>
            </p:custDataLst>
          </p:nvPr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 l="-8" t="-40" r="8" b="40"/>
          <a:stretch>
            <a:fillRect/>
          </a:stretch>
        </p:blipFill>
        <p:spPr>
          <a:xfrm>
            <a:off x="4358640" y="4366895"/>
            <a:ext cx="247650" cy="247650"/>
          </a:xfrm>
          <a:prstGeom prst="rect">
            <a:avLst/>
          </a:prstGeom>
        </p:spPr>
      </p:pic>
      <p:sp>
        <p:nvSpPr>
          <p:cNvPr id="22" name="文本框 21"/>
          <p:cNvSpPr txBox="1"/>
          <p:nvPr>
            <p:custDataLst>
              <p:tags r:id="rId22"/>
            </p:custDataLst>
          </p:nvPr>
        </p:nvSpPr>
        <p:spPr>
          <a:xfrm>
            <a:off x="4806334" y="4266028"/>
            <a:ext cx="4629226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旋转复制魔力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3"/>
            </p:custDataLst>
          </p:nvPr>
        </p:nvSpPr>
        <p:spPr>
          <a:xfrm>
            <a:off x="4806334" y="4589878"/>
            <a:ext cx="49721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同形绕中心等角度多次旋转，创造具有旋转对称性的美丽图案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4"/>
            </p:custDataLst>
          </p:nvPr>
        </p:nvSpPr>
        <p:spPr>
          <a:xfrm>
            <a:off x="4272915" y="533590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5" name="图片 24" descr="883fc758-8c95-11f1-a875-fe5bd89252b3"/>
          <p:cNvPicPr/>
          <p:nvPr>
            <p:custDataLst>
              <p:tags r:id="rId25"/>
            </p:custDataLst>
          </p:nvPr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rcRect l="-8" t="-130" r="8" b="130"/>
          <a:stretch>
            <a:fillRect/>
          </a:stretch>
        </p:blipFill>
        <p:spPr>
          <a:xfrm>
            <a:off x="4358640" y="5421630"/>
            <a:ext cx="247650" cy="247650"/>
          </a:xfrm>
          <a:prstGeom prst="rect">
            <a:avLst/>
          </a:prstGeom>
        </p:spPr>
      </p:pic>
      <p:sp>
        <p:nvSpPr>
          <p:cNvPr id="27" name="文本框 26"/>
          <p:cNvSpPr txBox="1"/>
          <p:nvPr>
            <p:custDataLst>
              <p:tags r:id="rId28"/>
            </p:custDataLst>
          </p:nvPr>
        </p:nvSpPr>
        <p:spPr>
          <a:xfrm>
            <a:off x="4806334" y="5320989"/>
            <a:ext cx="4286326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团花纹数学原理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29"/>
            </p:custDataLst>
          </p:nvPr>
        </p:nvSpPr>
        <p:spPr>
          <a:xfrm>
            <a:off x="4806334" y="5644839"/>
            <a:ext cx="46292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中国传统团花纹正是利用旋转对称这一数学原理设计而成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剪纸里的旋转魔法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49fbe661-8c95-11f1-ab32-b6341fa560fa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344" r="344"/>
          <a:stretch>
            <a:fillRect/>
          </a:stretch>
        </p:blipFill>
        <p:spPr>
          <a:xfrm>
            <a:off x="571500" y="1104900"/>
            <a:ext cx="11049000" cy="20574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400" h="3240">
                <a:moveTo>
                  <a:pt x="120" y="0"/>
                </a:moveTo>
                <a:lnTo>
                  <a:pt x="17280" y="0"/>
                </a:lnTo>
                <a:cubicBezTo>
                  <a:pt x="17346" y="0"/>
                  <a:pt x="17400" y="54"/>
                  <a:pt x="17400" y="120"/>
                </a:cubicBezTo>
                <a:lnTo>
                  <a:pt x="17400" y="3120"/>
                </a:lnTo>
                <a:cubicBezTo>
                  <a:pt x="17400" y="3186"/>
                  <a:pt x="17346" y="3240"/>
                  <a:pt x="17280" y="3240"/>
                </a:cubicBezTo>
                <a:lnTo>
                  <a:pt x="120" y="3240"/>
                </a:lnTo>
                <a:cubicBezTo>
                  <a:pt x="54" y="3240"/>
                  <a:pt x="0" y="3186"/>
                  <a:pt x="0" y="312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3429000" y="3490913"/>
            <a:ext cx="533400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一把剪刀、一张红纸，翻转折叠之间，旋转的数学悄然登场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8" name="任意多边形 7"/>
          <p:cNvSpPr/>
          <p:nvPr>
            <p:custDataLst>
              <p:tags r:id="rId5"/>
            </p:custDataLst>
          </p:nvPr>
        </p:nvSpPr>
        <p:spPr>
          <a:xfrm>
            <a:off x="575945" y="3976370"/>
            <a:ext cx="11039475" cy="2495550"/>
          </a:xfrm>
          <a:custGeom>
            <a:avLst/>
            <a:gdLst>
              <a:gd name="sw" fmla="*/ 1 w 17385"/>
              <a:gd name="sh" fmla="*/ 1 h 3930"/>
              <a:gd name="mins" fmla="min sw sh"/>
              <a:gd name="dsw" fmla="+- 0 sw mins"/>
              <a:gd name="dsh" fmla="+- 0 sh mins"/>
              <a:gd name="p0x0" fmla="*/ 120 w 17385"/>
              <a:gd name="p0y0" fmla="*/ 0 h 3930"/>
              <a:gd name="p0x1" fmla="*/ 17265 w 17385"/>
              <a:gd name="p0y1" fmla="*/ 0 h 3930"/>
              <a:gd name="p0x2" fmla="*/ 17331 w 17385"/>
              <a:gd name="p0y2" fmla="*/ 0 h 3930"/>
              <a:gd name="p0x3" fmla="*/ 17385 w 17385"/>
              <a:gd name="p0y3" fmla="*/ 53 h 3930"/>
              <a:gd name="p0x4" fmla="*/ 17385 w 17385"/>
              <a:gd name="p0y4" fmla="*/ 120 h 3930"/>
              <a:gd name="p0x5" fmla="*/ 17385 w 17385"/>
              <a:gd name="p0y5" fmla="*/ 3810 h 3930"/>
              <a:gd name="p0x6" fmla="*/ 17385 w 17385"/>
              <a:gd name="p0y6" fmla="*/ 3876 h 3930"/>
              <a:gd name="p0x7" fmla="*/ 17331 w 17385"/>
              <a:gd name="p0y7" fmla="*/ 3930 h 3930"/>
              <a:gd name="p0x8" fmla="*/ 17265 w 17385"/>
              <a:gd name="p0y8" fmla="*/ 3930 h 3930"/>
              <a:gd name="p0x9" fmla="*/ 120 w 17385"/>
              <a:gd name="p0y9" fmla="*/ 3930 h 3930"/>
              <a:gd name="p0x10" fmla="*/ 53 w 17385"/>
              <a:gd name="p0y10" fmla="*/ 3930 h 3930"/>
              <a:gd name="p0x11" fmla="*/ 0 w 17385"/>
              <a:gd name="p0y11" fmla="*/ 3876 h 3930"/>
              <a:gd name="p0x12" fmla="*/ 0 w 17385"/>
              <a:gd name="p0y12" fmla="*/ 3810 h 3930"/>
              <a:gd name="p0x13" fmla="*/ 0 w 17385"/>
              <a:gd name="p0y13" fmla="*/ 120 h 3930"/>
              <a:gd name="p0x14" fmla="*/ 0 w 17385"/>
              <a:gd name="p0y14" fmla="*/ 53 h 3930"/>
              <a:gd name="p0x15" fmla="*/ 53 w 17385"/>
              <a:gd name="p0y15" fmla="*/ 0 h 3930"/>
              <a:gd name="p0x16" fmla="*/ 120 w 17385"/>
              <a:gd name="p0y16" fmla="*/ 0 h 39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2272665" y="429768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2632" r="-2632"/>
          <a:stretch>
            <a:fillRect/>
          </a:stretch>
        </p:blipFill>
        <p:spPr>
          <a:xfrm>
            <a:off x="2386965" y="4411980"/>
            <a:ext cx="190500" cy="19050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1902171" y="4816316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团花奥秘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854050" y="5140166"/>
            <a:ext cx="3257626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传统团花剪纸将纸对折再对折，剪出单元图案，展开后形成旋转对称的完整图案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2"/>
            </p:custDataLst>
          </p:nvPr>
        </p:nvSpPr>
        <p:spPr>
          <a:xfrm>
            <a:off x="5886450" y="429768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6000750" y="4411980"/>
            <a:ext cx="190500" cy="190500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16"/>
            </p:custDataLst>
          </p:nvPr>
        </p:nvSpPr>
        <p:spPr>
          <a:xfrm>
            <a:off x="5515346" y="4816316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数学原理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7"/>
            </p:custDataLst>
          </p:nvPr>
        </p:nvSpPr>
        <p:spPr>
          <a:xfrm>
            <a:off x="4467225" y="5140166"/>
            <a:ext cx="3257626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一个基本图形绕中心每次旋转相同角度，旋转若干次后回到原位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8"/>
            </p:custDataLst>
          </p:nvPr>
        </p:nvSpPr>
        <p:spPr>
          <a:xfrm>
            <a:off x="9499600" y="429768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9613900" y="4411980"/>
            <a:ext cx="190500" cy="19050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22"/>
            </p:custDataLst>
          </p:nvPr>
        </p:nvSpPr>
        <p:spPr>
          <a:xfrm>
            <a:off x="9128522" y="4816316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角度对应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3"/>
            </p:custDataLst>
          </p:nvPr>
        </p:nvSpPr>
        <p:spPr>
          <a:xfrm>
            <a:off x="8032928" y="5140166"/>
            <a:ext cx="3352581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偶数瓣团花对应</a:t>
            </a:r>
            <a:r>
              <a:rPr 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180</a:t>
            </a:r>
            <a:r>
              <a:rPr lang="zh-CN" alt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°、</a:t>
            </a:r>
            <a:r>
              <a:rPr lang="en-US" altLang="zh-CN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°、</a:t>
            </a:r>
            <a:r>
              <a:rPr lang="en-US" altLang="zh-CN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旋转角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24"/>
            </p:custDataLst>
          </p:nvPr>
        </p:nvSpPr>
        <p:spPr>
          <a:xfrm>
            <a:off x="1861614" y="6019800"/>
            <a:ext cx="8468763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请你试一试：在方格纸上设计一个简单图案，绕某点旋转</a:t>
            </a:r>
            <a:r>
              <a:rPr lang="en-US"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°三次，看看能形成怎样的</a:t>
            </a:r>
            <a:r>
              <a:rPr lang="en-US" altLang="zh-CN"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剪纸</a:t>
            </a:r>
            <a:r>
              <a:rPr lang="en-US" altLang="zh-CN"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效果</a:t>
            </a:r>
            <a:endParaRPr lang="zh-CN" altLang="en-US"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平移搭桥，旋转指路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189990"/>
            <a:ext cx="11049000" cy="714375"/>
          </a:xfrm>
          <a:custGeom>
            <a:avLst/>
            <a:gdLst>
              <a:gd name="sw" fmla="*/ 1 w 17400"/>
              <a:gd name="sh" fmla="*/ 1 h 1125"/>
              <a:gd name="mins" fmla="min sw sh"/>
              <a:gd name="dsw" fmla="+- 0 sw mins"/>
              <a:gd name="dsh" fmla="+- 0 sh mins"/>
              <a:gd name="p0x0" fmla="*/ 120 w 17400"/>
              <a:gd name="p0y0" fmla="*/ 0 h 1125"/>
              <a:gd name="p0x1" fmla="*/ 17280 w 17400"/>
              <a:gd name="p0y1" fmla="*/ 0 h 1125"/>
              <a:gd name="p0x2" fmla="*/ 17346 w 17400"/>
              <a:gd name="p0y2" fmla="*/ 0 h 1125"/>
              <a:gd name="p0x3" fmla="*/ 17400 w 17400"/>
              <a:gd name="p0y3" fmla="*/ 53 h 1125"/>
              <a:gd name="p0x4" fmla="*/ 17400 w 17400"/>
              <a:gd name="p0y4" fmla="*/ 120 h 1125"/>
              <a:gd name="p0x5" fmla="*/ 17400 w 17400"/>
              <a:gd name="p0y5" fmla="*/ 1005 h 1125"/>
              <a:gd name="p0x6" fmla="*/ 17400 w 17400"/>
              <a:gd name="p0y6" fmla="*/ 1071 h 1125"/>
              <a:gd name="p0x7" fmla="*/ 17346 w 17400"/>
              <a:gd name="p0y7" fmla="*/ 1125 h 1125"/>
              <a:gd name="p0x8" fmla="*/ 17280 w 17400"/>
              <a:gd name="p0y8" fmla="*/ 1125 h 1125"/>
              <a:gd name="p0x9" fmla="*/ 120 w 17400"/>
              <a:gd name="p0y9" fmla="*/ 1125 h 1125"/>
              <a:gd name="p0x10" fmla="*/ 53 w 17400"/>
              <a:gd name="p0y10" fmla="*/ 1125 h 1125"/>
              <a:gd name="p0x11" fmla="*/ 0 w 17400"/>
              <a:gd name="p0y11" fmla="*/ 1071 h 1125"/>
              <a:gd name="p0x12" fmla="*/ 0 w 17400"/>
              <a:gd name="p0y12" fmla="*/ 1005 h 1125"/>
              <a:gd name="p0x13" fmla="*/ 0 w 17400"/>
              <a:gd name="p0y13" fmla="*/ 120 h 1125"/>
              <a:gd name="p0x14" fmla="*/ 0 w 17400"/>
              <a:gd name="p0y14" fmla="*/ 53 h 1125"/>
              <a:gd name="p0x15" fmla="*/ 53 w 17400"/>
              <a:gd name="p0y15" fmla="*/ 0 h 1125"/>
              <a:gd name="p0x16" fmla="*/ 120 w 17400"/>
              <a:gd name="p0y16" fmla="*/ 0 h 11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364342"/>
            <a:ext cx="106680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平移和旋转就像图形的</a:t>
            </a:r>
            <a:r>
              <a:rPr sz="21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两条腿</a:t>
            </a:r>
            <a:r>
              <a:rPr sz="21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，单独用有时不够，组合起来就灵活多了</a:t>
            </a:r>
            <a:endParaRPr sz="21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75945" y="2222500"/>
            <a:ext cx="5514975" cy="2840990"/>
          </a:xfrm>
          <a:custGeom>
            <a:avLst/>
            <a:gdLst>
              <a:gd name="sw" fmla="*/ 1 w 8685"/>
              <a:gd name="sh" fmla="*/ 1 h 4474"/>
              <a:gd name="mins" fmla="min sw sh"/>
              <a:gd name="dsw" fmla="+- 0 sw mins"/>
              <a:gd name="dsh" fmla="+- 0 sh mins"/>
              <a:gd name="p0x0" fmla="*/ 180 w 8685"/>
              <a:gd name="p0y0" fmla="*/ 0 h 4474"/>
              <a:gd name="p0x1" fmla="*/ 8685 w 8685"/>
              <a:gd name="p0y1" fmla="*/ 0 h 4474"/>
              <a:gd name="p0x2" fmla="*/ 8685 w 8685"/>
              <a:gd name="p0y2" fmla="*/ 4474 h 4474"/>
              <a:gd name="p0x3" fmla="*/ 180 w 8685"/>
              <a:gd name="p0y3" fmla="*/ 4474 h 4474"/>
              <a:gd name="p0x4" fmla="*/ 80 w 8685"/>
              <a:gd name="p0y4" fmla="*/ 4474 h 4474"/>
              <a:gd name="p0x5" fmla="*/ 0 w 8685"/>
              <a:gd name="p0y5" fmla="*/ 4393 h 4474"/>
              <a:gd name="p0x6" fmla="*/ 0 w 8685"/>
              <a:gd name="p0y6" fmla="*/ 4294 h 4474"/>
              <a:gd name="p0x7" fmla="*/ 0 w 8685"/>
              <a:gd name="p0y7" fmla="*/ 180 h 4474"/>
              <a:gd name="p0x8" fmla="*/ 0 w 8685"/>
              <a:gd name="p0y8" fmla="*/ 80 h 4474"/>
              <a:gd name="p0x9" fmla="*/ 80 w 8685"/>
              <a:gd name="p0y9" fmla="*/ 0 h 4474"/>
              <a:gd name="p0x10" fmla="*/ 180 w 8685"/>
              <a:gd name="p0y10" fmla="*/ 0 h 4474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lnTo>
                  <a:pt x="p0x2" y="p0y2"/>
                </a:lnTo>
                <a:lnTo>
                  <a:pt x="p0x3" y="p0y3"/>
                </a:lnTo>
                <a:cubicBezTo>
                  <a:pt x="p0x4" y="p0y4"/>
                  <a:pt x="p0x5" y="p0y5"/>
                  <a:pt x="p0x6" y="p0y6"/>
                </a:cubicBezTo>
                <a:lnTo>
                  <a:pt x="p0x7" y="p0y7"/>
                </a:lnTo>
                <a:cubicBezTo>
                  <a:pt x="p0x8" y="p0y8"/>
                  <a:pt x="p0x9" y="p0y9"/>
                  <a:pt x="p0x10" y="p0y10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E65C2A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71525" y="2402043"/>
            <a:ext cx="512445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</a:t>
            </a:r>
            <a:endParaRPr sz="2100" b="1" spc="42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771525" y="326644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 descr="38fa3c04-8c95-11f1-8987-5ed2403de4e7"/>
          <p:cNvPicPr/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t="-199" b="199"/>
          <a:stretch>
            <a:fillRect/>
          </a:stretch>
        </p:blipFill>
        <p:spPr>
          <a:xfrm>
            <a:off x="838200" y="3333115"/>
            <a:ext cx="209550" cy="209550"/>
          </a:xfrm>
          <a:prstGeom prst="rect">
            <a:avLst/>
          </a:prstGeom>
        </p:spPr>
      </p:pic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1228725" y="3252569"/>
            <a:ext cx="4953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图形沿直线方向移动，不改变方向和大小，只改变位置</a:t>
            </a:r>
            <a:endParaRPr sz="15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1"/>
            </p:custDataLst>
          </p:nvPr>
        </p:nvSpPr>
        <p:spPr>
          <a:xfrm>
            <a:off x="771525" y="412496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 descr="38fa3cd7-8c95-11f1-8987-5ed2403de4e7"/>
          <p:cNvPicPr/>
          <p:nvPr>
            <p:custDataLst>
              <p:tags r:id="rId12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 t="-20" b="20"/>
          <a:stretch>
            <a:fillRect/>
          </a:stretch>
        </p:blipFill>
        <p:spPr>
          <a:xfrm>
            <a:off x="838200" y="4191635"/>
            <a:ext cx="209550" cy="209550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1228725" y="4110714"/>
            <a:ext cx="3810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图形上的每个点都朝</a:t>
            </a:r>
            <a:r>
              <a:rPr sz="150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同一方向</a:t>
            </a:r>
            <a:r>
              <a:rPr sz="15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移动</a:t>
            </a:r>
            <a:r>
              <a:rPr sz="150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相同距离</a:t>
            </a:r>
            <a:endParaRPr sz="1500" b="1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6"/>
            </p:custDataLst>
          </p:nvPr>
        </p:nvSpPr>
        <p:spPr>
          <a:xfrm>
            <a:off x="6100445" y="2222500"/>
            <a:ext cx="5514975" cy="2840990"/>
          </a:xfrm>
          <a:custGeom>
            <a:avLst/>
            <a:gdLst>
              <a:gd name="sw" fmla="*/ 1 w 8685"/>
              <a:gd name="sh" fmla="*/ 1 h 4474"/>
              <a:gd name="mins" fmla="min sw sh"/>
              <a:gd name="dsw" fmla="+- 0 sw mins"/>
              <a:gd name="dsh" fmla="+- 0 sh mins"/>
              <a:gd name="p0x0" fmla="*/ 0 w 8685"/>
              <a:gd name="p0y0" fmla="*/ 0 h 4474"/>
              <a:gd name="p0x1" fmla="*/ 8505 w 8685"/>
              <a:gd name="p0y1" fmla="*/ 0 h 4474"/>
              <a:gd name="p0x2" fmla="*/ 8604 w 8685"/>
              <a:gd name="p0y2" fmla="*/ 0 h 4474"/>
              <a:gd name="p0x3" fmla="*/ 8685 w 8685"/>
              <a:gd name="p0y3" fmla="*/ 80 h 4474"/>
              <a:gd name="p0x4" fmla="*/ 8685 w 8685"/>
              <a:gd name="p0y4" fmla="*/ 180 h 4474"/>
              <a:gd name="p0x5" fmla="*/ 8685 w 8685"/>
              <a:gd name="p0y5" fmla="*/ 4294 h 4474"/>
              <a:gd name="p0x6" fmla="*/ 8685 w 8685"/>
              <a:gd name="p0y6" fmla="*/ 4393 h 4474"/>
              <a:gd name="p0x7" fmla="*/ 8604 w 8685"/>
              <a:gd name="p0y7" fmla="*/ 4474 h 4474"/>
              <a:gd name="p0x8" fmla="*/ 8505 w 8685"/>
              <a:gd name="p0y8" fmla="*/ 4474 h 4474"/>
              <a:gd name="p0x9" fmla="*/ 0 w 8685"/>
              <a:gd name="p0y9" fmla="*/ 4474 h 4474"/>
              <a:gd name="p0x10" fmla="*/ 0 w 8685"/>
              <a:gd name="p0y10" fmla="*/ 0 h 4474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lnTo>
                  <a:pt x="p0x10" y="p0y10"/>
                </a:ln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D9C8B8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7"/>
            </p:custDataLst>
          </p:nvPr>
        </p:nvSpPr>
        <p:spPr>
          <a:xfrm>
            <a:off x="6448425" y="2402043"/>
            <a:ext cx="497205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8"/>
            </p:custDataLst>
          </p:nvPr>
        </p:nvSpPr>
        <p:spPr>
          <a:xfrm>
            <a:off x="6448425" y="317754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0" name="图片 19" descr="38fa3d16-8c95-11f1-8987-5ed2403de4e7"/>
          <p:cNvPicPr/>
          <p:nvPr>
            <p:custDataLst>
              <p:tags r:id="rId19"/>
            </p:custDataLst>
          </p:nvPr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 t="-186" b="186"/>
          <a:stretch>
            <a:fillRect/>
          </a:stretch>
        </p:blipFill>
        <p:spPr>
          <a:xfrm>
            <a:off x="6515100" y="3244215"/>
            <a:ext cx="209550" cy="209550"/>
          </a:xfrm>
          <a:prstGeom prst="rect">
            <a:avLst/>
          </a:prstGeom>
        </p:spPr>
      </p:pic>
      <p:sp>
        <p:nvSpPr>
          <p:cNvPr id="22" name="文本框 21"/>
          <p:cNvSpPr txBox="1"/>
          <p:nvPr>
            <p:custDataLst>
              <p:tags r:id="rId22"/>
            </p:custDataLst>
          </p:nvPr>
        </p:nvSpPr>
        <p:spPr>
          <a:xfrm>
            <a:off x="6905625" y="3163643"/>
            <a:ext cx="3429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图形上的每个点都绕中心转动</a:t>
            </a:r>
            <a:r>
              <a:rPr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相同角度</a:t>
            </a:r>
            <a:endParaRPr sz="15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23"/>
            </p:custDataLst>
          </p:nvPr>
        </p:nvSpPr>
        <p:spPr>
          <a:xfrm>
            <a:off x="6448425" y="394652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4" name="图片 23" descr="38fa3e7d-8c95-11f1-8987-5ed2403de4e7"/>
          <p:cNvPicPr/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 t="-298" b="298"/>
          <a:stretch>
            <a:fillRect/>
          </a:stretch>
        </p:blipFill>
        <p:spPr>
          <a:xfrm>
            <a:off x="6515100" y="4013200"/>
            <a:ext cx="209550" cy="209550"/>
          </a:xfrm>
          <a:prstGeom prst="rect">
            <a:avLst/>
          </a:prstGeom>
        </p:spPr>
      </p:pic>
      <p:sp>
        <p:nvSpPr>
          <p:cNvPr id="26" name="文本框 25"/>
          <p:cNvSpPr txBox="1"/>
          <p:nvPr>
            <p:custDataLst>
              <p:tags r:id="rId27"/>
            </p:custDataLst>
          </p:nvPr>
        </p:nvSpPr>
        <p:spPr>
          <a:xfrm>
            <a:off x="6905625" y="3932863"/>
            <a:ext cx="451485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先旋转调整方向，再平移挪到目标位置</a:t>
            </a:r>
            <a:r>
              <a:rPr lang="en-US" altLang="zh-CN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5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或者顺序反过来</a:t>
            </a:r>
            <a:endParaRPr lang="zh-CN" altLang="en-US" sz="15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28"/>
            </p:custDataLst>
          </p:nvPr>
        </p:nvSpPr>
        <p:spPr>
          <a:xfrm>
            <a:off x="571500" y="5553710"/>
            <a:ext cx="11049000" cy="666750"/>
          </a:xfrm>
          <a:custGeom>
            <a:avLst/>
            <a:gdLst>
              <a:gd name="sw" fmla="*/ 1 w 17400"/>
              <a:gd name="sh" fmla="*/ 1 h 1050"/>
              <a:gd name="mins" fmla="min sw sh"/>
              <a:gd name="dsw" fmla="+- 0 sw mins"/>
              <a:gd name="dsh" fmla="+- 0 sh mins"/>
              <a:gd name="p0x0" fmla="*/ 120 w 17400"/>
              <a:gd name="p0y0" fmla="*/ 0 h 1050"/>
              <a:gd name="p0x1" fmla="*/ 17280 w 17400"/>
              <a:gd name="p0y1" fmla="*/ 0 h 1050"/>
              <a:gd name="p0x2" fmla="*/ 17346 w 17400"/>
              <a:gd name="p0y2" fmla="*/ 0 h 1050"/>
              <a:gd name="p0x3" fmla="*/ 17400 w 17400"/>
              <a:gd name="p0y3" fmla="*/ 53 h 1050"/>
              <a:gd name="p0x4" fmla="*/ 17400 w 17400"/>
              <a:gd name="p0y4" fmla="*/ 120 h 1050"/>
              <a:gd name="p0x5" fmla="*/ 17400 w 17400"/>
              <a:gd name="p0y5" fmla="*/ 930 h 1050"/>
              <a:gd name="p0x6" fmla="*/ 17400 w 17400"/>
              <a:gd name="p0y6" fmla="*/ 996 h 1050"/>
              <a:gd name="p0x7" fmla="*/ 17346 w 17400"/>
              <a:gd name="p0y7" fmla="*/ 1050 h 1050"/>
              <a:gd name="p0x8" fmla="*/ 17280 w 17400"/>
              <a:gd name="p0y8" fmla="*/ 1050 h 1050"/>
              <a:gd name="p0x9" fmla="*/ 120 w 17400"/>
              <a:gd name="p0y9" fmla="*/ 1050 h 1050"/>
              <a:gd name="p0x10" fmla="*/ 53 w 17400"/>
              <a:gd name="p0y10" fmla="*/ 1050 h 1050"/>
              <a:gd name="p0x11" fmla="*/ 0 w 17400"/>
              <a:gd name="p0y11" fmla="*/ 996 h 1050"/>
              <a:gd name="p0x12" fmla="*/ 0 w 17400"/>
              <a:gd name="p0y12" fmla="*/ 930 h 1050"/>
              <a:gd name="p0x13" fmla="*/ 0 w 17400"/>
              <a:gd name="p0y13" fmla="*/ 120 h 1050"/>
              <a:gd name="p0x14" fmla="*/ 0 w 17400"/>
              <a:gd name="p0y14" fmla="*/ 53 h 1050"/>
              <a:gd name="p0x15" fmla="*/ 53 w 17400"/>
              <a:gd name="p0y15" fmla="*/ 0 h 1050"/>
              <a:gd name="p0x16" fmla="*/ 120 w 17400"/>
              <a:gd name="p0y16" fmla="*/ 0 h 105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>
            <p:custDataLst>
              <p:tags r:id="rId29"/>
            </p:custDataLst>
          </p:nvPr>
        </p:nvSpPr>
        <p:spPr>
          <a:xfrm>
            <a:off x="762000" y="5729154"/>
            <a:ext cx="10668000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接下来，挑战用平移和旋转</a:t>
            </a:r>
            <a:r>
              <a:rPr lang="en-US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还原</a:t>
            </a:r>
            <a:r>
              <a:rPr lang="en-US" altLang="zh-CN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打乱的图形</a:t>
            </a:r>
            <a:endParaRPr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30"/>
            </p:custDataLst>
          </p:nvPr>
        </p:nvSpPr>
        <p:spPr>
          <a:xfrm>
            <a:off x="5867400" y="3414395"/>
            <a:ext cx="457200" cy="457200"/>
          </a:xfrm>
          <a:custGeom>
            <a:avLst/>
            <a:gdLst>
              <a:gd name="sw" fmla="*/ 1 w 720"/>
              <a:gd name="sh" fmla="*/ 1 h 720"/>
              <a:gd name="mins" fmla="min sw sh"/>
              <a:gd name="dsw" fmla="+- 0 sw mins"/>
              <a:gd name="dsh" fmla="+- 0 sh mins"/>
              <a:gd name="p0x0" fmla="*/ 360 w 720"/>
              <a:gd name="p0y0" fmla="*/ 0 h 720"/>
              <a:gd name="p0x1" fmla="*/ 558 w 720"/>
              <a:gd name="p0y1" fmla="*/ 0 h 720"/>
              <a:gd name="p0x2" fmla="*/ 720 w 720"/>
              <a:gd name="p0y2" fmla="*/ 161 h 720"/>
              <a:gd name="p0x3" fmla="*/ 720 w 720"/>
              <a:gd name="p0y3" fmla="*/ 360 h 720"/>
              <a:gd name="p0x4" fmla="*/ 720 w 720"/>
              <a:gd name="p0y4" fmla="*/ 558 h 720"/>
              <a:gd name="p0x5" fmla="*/ 558 w 720"/>
              <a:gd name="p0y5" fmla="*/ 720 h 720"/>
              <a:gd name="p0x6" fmla="*/ 360 w 720"/>
              <a:gd name="p0y6" fmla="*/ 720 h 720"/>
              <a:gd name="p0x7" fmla="*/ 161 w 720"/>
              <a:gd name="p0y7" fmla="*/ 720 h 720"/>
              <a:gd name="p0x8" fmla="*/ 0 w 720"/>
              <a:gd name="p0y8" fmla="*/ 558 h 720"/>
              <a:gd name="p0x9" fmla="*/ 0 w 720"/>
              <a:gd name="p0y9" fmla="*/ 360 h 720"/>
              <a:gd name="p0x10" fmla="*/ 0 w 720"/>
              <a:gd name="p0y10" fmla="*/ 161 h 720"/>
              <a:gd name="p0x11" fmla="*/ 161 w 720"/>
              <a:gd name="p0y11" fmla="*/ 0 h 720"/>
              <a:gd name="p0x12" fmla="*/ 360 w 720"/>
              <a:gd name="p0y12" fmla="*/ 0 h 7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  <a:effectLst>
            <a:outerShdw blurRad="114300" dist="38100" dir="5399999" algn="ctr" rotWithShape="0">
              <a:srgbClr val="E65C2A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31"/>
            </p:custDataLst>
          </p:nvPr>
        </p:nvSpPr>
        <p:spPr>
          <a:xfrm>
            <a:off x="5961380" y="3517265"/>
            <a:ext cx="459740" cy="25273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 spc="75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VS</a:t>
            </a:r>
            <a:endParaRPr sz="1500" b="1" spc="75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帮七巧板</a:t>
            </a:r>
            <a:r>
              <a:rPr lang="en-US" altLang="zh-CN"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"</a:t>
            </a:r>
            <a:r>
              <a:rPr lang="zh-CN" altLang="en-US"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回家</a:t>
            </a:r>
            <a:r>
              <a:rPr lang="en-US" altLang="zh-CN"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"</a:t>
            </a:r>
            <a:endParaRPr lang="en-US" altLang="zh-CN"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pic>
        <p:nvPicPr>
          <p:cNvPr id="4" name="图片 3" descr="4f2ffb9c-8c95-11f1-bd7c-1a8da36eb8e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31" r="1231"/>
          <a:stretch>
            <a:fillRect/>
          </a:stretch>
        </p:blipFill>
        <p:spPr>
          <a:xfrm>
            <a:off x="571500" y="1104900"/>
            <a:ext cx="2695575" cy="53721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245" h="8460">
                <a:moveTo>
                  <a:pt x="120" y="0"/>
                </a:moveTo>
                <a:lnTo>
                  <a:pt x="4125" y="0"/>
                </a:lnTo>
                <a:cubicBezTo>
                  <a:pt x="4191" y="0"/>
                  <a:pt x="4245" y="54"/>
                  <a:pt x="4245" y="120"/>
                </a:cubicBezTo>
                <a:lnTo>
                  <a:pt x="4245" y="8340"/>
                </a:lnTo>
                <a:cubicBezTo>
                  <a:pt x="4245" y="8406"/>
                  <a:pt x="4191" y="8460"/>
                  <a:pt x="4125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3728720" y="1299845"/>
            <a:ext cx="7696200" cy="4981575"/>
          </a:xfrm>
          <a:custGeom>
            <a:avLst/>
            <a:gdLst>
              <a:gd name="sw" fmla="*/ 1 w 12120"/>
              <a:gd name="sh" fmla="*/ 1 h 7845"/>
              <a:gd name="mins" fmla="min sw sh"/>
              <a:gd name="dsw" fmla="+- 0 sw mins"/>
              <a:gd name="dsh" fmla="+- 0 sh mins"/>
              <a:gd name="p0x0" fmla="*/ 120 w 12120"/>
              <a:gd name="p0y0" fmla="*/ 0 h 7845"/>
              <a:gd name="p0x1" fmla="*/ 12000 w 12120"/>
              <a:gd name="p0y1" fmla="*/ 0 h 7845"/>
              <a:gd name="p0x2" fmla="*/ 12066 w 12120"/>
              <a:gd name="p0y2" fmla="*/ 0 h 7845"/>
              <a:gd name="p0x3" fmla="*/ 12120 w 12120"/>
              <a:gd name="p0y3" fmla="*/ 53 h 7845"/>
              <a:gd name="p0x4" fmla="*/ 12120 w 12120"/>
              <a:gd name="p0y4" fmla="*/ 120 h 7845"/>
              <a:gd name="p0x5" fmla="*/ 12120 w 12120"/>
              <a:gd name="p0y5" fmla="*/ 7725 h 7845"/>
              <a:gd name="p0x6" fmla="*/ 12120 w 12120"/>
              <a:gd name="p0y6" fmla="*/ 7791 h 7845"/>
              <a:gd name="p0x7" fmla="*/ 12066 w 12120"/>
              <a:gd name="p0y7" fmla="*/ 7845 h 7845"/>
              <a:gd name="p0x8" fmla="*/ 12000 w 12120"/>
              <a:gd name="p0y8" fmla="*/ 7845 h 7845"/>
              <a:gd name="p0x9" fmla="*/ 120 w 12120"/>
              <a:gd name="p0y9" fmla="*/ 7845 h 7845"/>
              <a:gd name="p0x10" fmla="*/ 53 w 12120"/>
              <a:gd name="p0y10" fmla="*/ 7845 h 7845"/>
              <a:gd name="p0x11" fmla="*/ 0 w 12120"/>
              <a:gd name="p0y11" fmla="*/ 7791 h 7845"/>
              <a:gd name="p0x12" fmla="*/ 0 w 12120"/>
              <a:gd name="p0y12" fmla="*/ 7725 h 7845"/>
              <a:gd name="p0x13" fmla="*/ 0 w 12120"/>
              <a:gd name="p0y13" fmla="*/ 120 h 7845"/>
              <a:gd name="p0x14" fmla="*/ 0 w 12120"/>
              <a:gd name="p0y14" fmla="*/ 53 h 7845"/>
              <a:gd name="p0x15" fmla="*/ 53 w 12120"/>
              <a:gd name="p0y15" fmla="*/ 0 h 7845"/>
              <a:gd name="p0x16" fmla="*/ 120 w 12120"/>
              <a:gd name="p0y16" fmla="*/ 0 h 78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924300" y="1480185"/>
            <a:ext cx="7647308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任务：七巧板中有两个图形</a:t>
            </a:r>
            <a:r>
              <a:rPr lang="en-US" altLang="zh-CN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迷路</a:t>
            </a:r>
            <a:r>
              <a:rPr lang="en-US" altLang="zh-CN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了，通过</a:t>
            </a: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平移和旋转把它们送回原位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3924300" y="1895475"/>
            <a:ext cx="7305675" cy="1454785"/>
          </a:xfrm>
          <a:custGeom>
            <a:avLst/>
            <a:gdLst>
              <a:gd name="sw" fmla="*/ 1 w 11505"/>
              <a:gd name="sh" fmla="*/ 1 h 2291"/>
              <a:gd name="mins" fmla="min sw sh"/>
              <a:gd name="dsw" fmla="+- 0 sw mins"/>
              <a:gd name="dsh" fmla="+- 0 sh mins"/>
              <a:gd name="p0x0" fmla="*/ 120 w 11505"/>
              <a:gd name="p0y0" fmla="*/ 0 h 2291"/>
              <a:gd name="p0x1" fmla="*/ 11385 w 11505"/>
              <a:gd name="p0y1" fmla="*/ 0 h 2291"/>
              <a:gd name="p0x2" fmla="*/ 11451 w 11505"/>
              <a:gd name="p0y2" fmla="*/ 0 h 2291"/>
              <a:gd name="p0x3" fmla="*/ 11505 w 11505"/>
              <a:gd name="p0y3" fmla="*/ 53 h 2291"/>
              <a:gd name="p0x4" fmla="*/ 11505 w 11505"/>
              <a:gd name="p0y4" fmla="*/ 120 h 2291"/>
              <a:gd name="p0x5" fmla="*/ 11505 w 11505"/>
              <a:gd name="p0y5" fmla="*/ 2171 h 2291"/>
              <a:gd name="p0x6" fmla="*/ 11505 w 11505"/>
              <a:gd name="p0y6" fmla="*/ 2238 h 2291"/>
              <a:gd name="p0x7" fmla="*/ 11451 w 11505"/>
              <a:gd name="p0y7" fmla="*/ 2291 h 2291"/>
              <a:gd name="p0x8" fmla="*/ 11385 w 11505"/>
              <a:gd name="p0y8" fmla="*/ 2291 h 2291"/>
              <a:gd name="p0x9" fmla="*/ 120 w 11505"/>
              <a:gd name="p0y9" fmla="*/ 2291 h 2291"/>
              <a:gd name="p0x10" fmla="*/ 53 w 11505"/>
              <a:gd name="p0y10" fmla="*/ 2291 h 2291"/>
              <a:gd name="p0x11" fmla="*/ 0 w 11505"/>
              <a:gd name="p0y11" fmla="*/ 2238 h 2291"/>
              <a:gd name="p0x12" fmla="*/ 0 w 11505"/>
              <a:gd name="p0y12" fmla="*/ 2171 h 2291"/>
              <a:gd name="p0x13" fmla="*/ 0 w 11505"/>
              <a:gd name="p0y13" fmla="*/ 120 h 2291"/>
              <a:gd name="p0x14" fmla="*/ 0 w 11505"/>
              <a:gd name="p0y14" fmla="*/ 53 h 2291"/>
              <a:gd name="p0x15" fmla="*/ 53 w 11505"/>
              <a:gd name="p0y15" fmla="*/ 0 h 2291"/>
              <a:gd name="p0x16" fmla="*/ 120 w 11505"/>
              <a:gd name="p0y16" fmla="*/ 0 h 2291"/>
            </a:gdLst>
            <a:ahLst/>
            <a:cxnLst/>
            <a:pathLst>
              <a:path w="11505" h="2291">
                <a:moveTo>
                  <a:pt x="120" y="0"/>
                </a:moveTo>
                <a:lnTo>
                  <a:pt x="11385" y="0"/>
                </a:lnTo>
                <a:cubicBezTo>
                  <a:pt x="11451" y="0"/>
                  <a:pt x="11505" y="54"/>
                  <a:pt x="11505" y="120"/>
                </a:cubicBezTo>
                <a:lnTo>
                  <a:pt x="11505" y="2171"/>
                </a:lnTo>
                <a:cubicBezTo>
                  <a:pt x="11505" y="2237"/>
                  <a:pt x="11451" y="2291"/>
                  <a:pt x="11385" y="2291"/>
                </a:cubicBezTo>
                <a:lnTo>
                  <a:pt x="120" y="2291"/>
                </a:lnTo>
                <a:cubicBezTo>
                  <a:pt x="54" y="2291"/>
                  <a:pt x="0" y="2237"/>
                  <a:pt x="0" y="2171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>
            <p:custDataLst>
              <p:tags r:id="rId7"/>
            </p:custDataLst>
          </p:nvPr>
        </p:nvSpPr>
        <p:spPr>
          <a:xfrm>
            <a:off x="4038600" y="20097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1" name="图片 10" descr="4f2ffc4d-8c95-11f1-bd7c-1a8da36eb8e4"/>
          <p:cNvPicPr/>
          <p:nvPr>
            <p:custDataLst>
              <p:tags r:id="rId8"/>
            </p:custDataLst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4124325" y="2095500"/>
            <a:ext cx="247650" cy="247650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4572000" y="2093119"/>
            <a:ext cx="15240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图①：直接平移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4038600" y="2489835"/>
            <a:ext cx="70770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观察与目标位置之间差几格，直接移过去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038600" y="2854960"/>
            <a:ext cx="7076440" cy="381000"/>
            <a:chOff x="6360" y="4496"/>
            <a:chExt cx="11144" cy="600"/>
          </a:xfrm>
        </p:grpSpPr>
        <p:sp>
          <p:nvSpPr>
            <p:cNvPr id="15" name="任意多边形 14"/>
            <p:cNvSpPr/>
            <p:nvPr>
              <p:custDataLst>
                <p:tags r:id="rId13"/>
              </p:custDataLst>
            </p:nvPr>
          </p:nvSpPr>
          <p:spPr>
            <a:xfrm>
              <a:off x="6360" y="4496"/>
              <a:ext cx="11145" cy="600"/>
            </a:xfrm>
            <a:custGeom>
              <a:avLst/>
              <a:gdLst>
                <a:gd name="sw" fmla="*/ 1 w 11145"/>
                <a:gd name="sh" fmla="*/ 1 h 600"/>
                <a:gd name="mins" fmla="min sw sh"/>
                <a:gd name="dsw" fmla="+- 0 sw mins"/>
                <a:gd name="dsh" fmla="+- 0 sh mins"/>
                <a:gd name="p0x0" fmla="*/ 60 w 11145"/>
                <a:gd name="p0y0" fmla="*/ 0 h 600"/>
                <a:gd name="p0x1" fmla="*/ 11085 w 11145"/>
                <a:gd name="p0y1" fmla="*/ 0 h 600"/>
                <a:gd name="p0x2" fmla="*/ 11118 w 11145"/>
                <a:gd name="p0y2" fmla="*/ 0 h 600"/>
                <a:gd name="p0x3" fmla="*/ 11145 w 11145"/>
                <a:gd name="p0y3" fmla="*/ 26 h 600"/>
                <a:gd name="p0x4" fmla="*/ 11145 w 11145"/>
                <a:gd name="p0y4" fmla="*/ 60 h 600"/>
                <a:gd name="p0x5" fmla="*/ 11145 w 11145"/>
                <a:gd name="p0y5" fmla="*/ 540 h 600"/>
                <a:gd name="p0x6" fmla="*/ 11145 w 11145"/>
                <a:gd name="p0y6" fmla="*/ 573 h 600"/>
                <a:gd name="p0x7" fmla="*/ 11118 w 11145"/>
                <a:gd name="p0y7" fmla="*/ 600 h 600"/>
                <a:gd name="p0x8" fmla="*/ 11085 w 11145"/>
                <a:gd name="p0y8" fmla="*/ 600 h 600"/>
                <a:gd name="p0x9" fmla="*/ 60 w 11145"/>
                <a:gd name="p0y9" fmla="*/ 600 h 600"/>
                <a:gd name="p0x10" fmla="*/ 26 w 11145"/>
                <a:gd name="p0y10" fmla="*/ 600 h 600"/>
                <a:gd name="p0x11" fmla="*/ 0 w 11145"/>
                <a:gd name="p0y11" fmla="*/ 573 h 600"/>
                <a:gd name="p0x12" fmla="*/ 0 w 11145"/>
                <a:gd name="p0y12" fmla="*/ 540 h 600"/>
                <a:gd name="p0x13" fmla="*/ 0 w 11145"/>
                <a:gd name="p0y13" fmla="*/ 60 h 600"/>
                <a:gd name="p0x14" fmla="*/ 0 w 11145"/>
                <a:gd name="p0y14" fmla="*/ 26 h 600"/>
                <a:gd name="p0x15" fmla="*/ 26 w 11145"/>
                <a:gd name="p0y15" fmla="*/ 0 h 600"/>
                <a:gd name="p0x16" fmla="*/ 60 w 11145"/>
                <a:gd name="p0y16" fmla="*/ 0 h 60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BF5EC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>
              <p:custDataLst>
                <p:tags r:id="rId14"/>
              </p:custDataLst>
            </p:nvPr>
          </p:nvSpPr>
          <p:spPr>
            <a:xfrm>
              <a:off x="6360" y="4496"/>
              <a:ext cx="60" cy="600"/>
            </a:xfrm>
            <a:custGeom>
              <a:avLst/>
              <a:gdLst>
                <a:gd name="sw" fmla="*/ 1 w 60"/>
                <a:gd name="sh" fmla="*/ 1 h 600"/>
                <a:gd name="mins" fmla="min sw sh"/>
                <a:gd name="dsw" fmla="+- 0 sw mins"/>
                <a:gd name="dsh" fmla="+- 0 sh mins"/>
                <a:gd name="p0x0" fmla="*/ 0 w 60"/>
                <a:gd name="p0y0" fmla="*/ 540 h 600"/>
                <a:gd name="p0x1" fmla="*/ 0 w 60"/>
                <a:gd name="p0y1" fmla="*/ 60 h 600"/>
                <a:gd name="p0x2" fmla="*/ 0 w 60"/>
                <a:gd name="p0y2" fmla="*/ 26 h 600"/>
                <a:gd name="p0x3" fmla="*/ 26 w 60"/>
                <a:gd name="p0y3" fmla="*/ 0 h 600"/>
                <a:gd name="p0x4" fmla="*/ 60 w 60"/>
                <a:gd name="p0y4" fmla="*/ 0 h 600"/>
                <a:gd name="p0x5" fmla="*/ 51 w 60"/>
                <a:gd name="p0y5" fmla="*/ 0 h 600"/>
                <a:gd name="p0x6" fmla="*/ 45 w 60"/>
                <a:gd name="p0y6" fmla="*/ 26 h 600"/>
                <a:gd name="p0x7" fmla="*/ 45 w 60"/>
                <a:gd name="p0y7" fmla="*/ 60 h 600"/>
                <a:gd name="p0x8" fmla="*/ 45 w 60"/>
                <a:gd name="p0y8" fmla="*/ 540 h 600"/>
                <a:gd name="p0x9" fmla="*/ 45 w 60"/>
                <a:gd name="p0y9" fmla="*/ 573 h 600"/>
                <a:gd name="p0x10" fmla="*/ 51 w 60"/>
                <a:gd name="p0y10" fmla="*/ 600 h 600"/>
                <a:gd name="p0x11" fmla="*/ 60 w 60"/>
                <a:gd name="p0y11" fmla="*/ 600 h 600"/>
                <a:gd name="p0x12" fmla="*/ 26 w 60"/>
                <a:gd name="p0y12" fmla="*/ 600 h 600"/>
                <a:gd name="p0x13" fmla="*/ 0 w 60"/>
                <a:gd name="p0y13" fmla="*/ 573 h 600"/>
                <a:gd name="p0x14" fmla="*/ 0 w 60"/>
                <a:gd name="p0y14" fmla="*/ 540 h 60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cubicBezTo>
                    <a:pt x="p0x5" y="p0y5"/>
                    <a:pt x="p0x6" y="p0y6"/>
                    <a:pt x="p0x7" y="p0y7"/>
                  </a:cubicBezTo>
                  <a:lnTo>
                    <a:pt x="p0x8" y="p0y8"/>
                  </a:lnTo>
                  <a:cubicBezTo>
                    <a:pt x="p0x9" y="p0y9"/>
                    <a:pt x="p0x10" y="p0y10"/>
                    <a:pt x="p0x11" y="p0y11"/>
                  </a:cubicBezTo>
                  <a:cubicBezTo>
                    <a:pt x="p0x12" y="p0y12"/>
                    <a:pt x="p0x13" y="p0y13"/>
                    <a:pt x="p0x14" y="p0y14"/>
                  </a:cubicBezTo>
                  <a:close/>
                </a:path>
              </a:pathLst>
            </a:custGeom>
            <a:solidFill>
              <a:srgbClr val="E65C2A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4181475" y="2931766"/>
            <a:ext cx="681990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en-US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图①向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___</a:t>
            </a:r>
            <a:r>
              <a:rPr 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平移了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___</a:t>
            </a:r>
            <a:r>
              <a:rPr 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格。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endParaRPr lang="en-US" altLang="zh-CN" sz="1350" i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6"/>
            </p:custDataLst>
          </p:nvPr>
        </p:nvSpPr>
        <p:spPr>
          <a:xfrm>
            <a:off x="3924300" y="3464560"/>
            <a:ext cx="7305675" cy="1455420"/>
          </a:xfrm>
          <a:custGeom>
            <a:avLst/>
            <a:gdLst>
              <a:gd name="sw" fmla="*/ 1 w 11505"/>
              <a:gd name="sh" fmla="*/ 1 h 2291"/>
              <a:gd name="mins" fmla="min sw sh"/>
              <a:gd name="dsw" fmla="+- 0 sw mins"/>
              <a:gd name="dsh" fmla="+- 0 sh mins"/>
              <a:gd name="p0x0" fmla="*/ 120 w 11505"/>
              <a:gd name="p0y0" fmla="*/ 0 h 2291"/>
              <a:gd name="p0x1" fmla="*/ 11385 w 11505"/>
              <a:gd name="p0y1" fmla="*/ 0 h 2291"/>
              <a:gd name="p0x2" fmla="*/ 11451 w 11505"/>
              <a:gd name="p0y2" fmla="*/ 0 h 2291"/>
              <a:gd name="p0x3" fmla="*/ 11505 w 11505"/>
              <a:gd name="p0y3" fmla="*/ 53 h 2291"/>
              <a:gd name="p0x4" fmla="*/ 11505 w 11505"/>
              <a:gd name="p0y4" fmla="*/ 120 h 2291"/>
              <a:gd name="p0x5" fmla="*/ 11505 w 11505"/>
              <a:gd name="p0y5" fmla="*/ 2171 h 2291"/>
              <a:gd name="p0x6" fmla="*/ 11505 w 11505"/>
              <a:gd name="p0y6" fmla="*/ 2238 h 2291"/>
              <a:gd name="p0x7" fmla="*/ 11451 w 11505"/>
              <a:gd name="p0y7" fmla="*/ 2291 h 2291"/>
              <a:gd name="p0x8" fmla="*/ 11385 w 11505"/>
              <a:gd name="p0y8" fmla="*/ 2291 h 2291"/>
              <a:gd name="p0x9" fmla="*/ 120 w 11505"/>
              <a:gd name="p0y9" fmla="*/ 2291 h 2291"/>
              <a:gd name="p0x10" fmla="*/ 53 w 11505"/>
              <a:gd name="p0y10" fmla="*/ 2291 h 2291"/>
              <a:gd name="p0x11" fmla="*/ 0 w 11505"/>
              <a:gd name="p0y11" fmla="*/ 2238 h 2291"/>
              <a:gd name="p0x12" fmla="*/ 0 w 11505"/>
              <a:gd name="p0y12" fmla="*/ 2171 h 2291"/>
              <a:gd name="p0x13" fmla="*/ 0 w 11505"/>
              <a:gd name="p0y13" fmla="*/ 120 h 2291"/>
              <a:gd name="p0x14" fmla="*/ 0 w 11505"/>
              <a:gd name="p0y14" fmla="*/ 53 h 2291"/>
              <a:gd name="p0x15" fmla="*/ 53 w 11505"/>
              <a:gd name="p0y15" fmla="*/ 0 h 2291"/>
              <a:gd name="p0x16" fmla="*/ 120 w 11505"/>
              <a:gd name="p0y16" fmla="*/ 0 h 2291"/>
            </a:gdLst>
            <a:ahLst/>
            <a:cxnLst/>
            <a:pathLst>
              <a:path w="11505" h="2292">
                <a:moveTo>
                  <a:pt x="120" y="0"/>
                </a:moveTo>
                <a:lnTo>
                  <a:pt x="11385" y="0"/>
                </a:lnTo>
                <a:cubicBezTo>
                  <a:pt x="11451" y="0"/>
                  <a:pt x="11505" y="54"/>
                  <a:pt x="11505" y="120"/>
                </a:cubicBezTo>
                <a:lnTo>
                  <a:pt x="11505" y="2172"/>
                </a:lnTo>
                <a:cubicBezTo>
                  <a:pt x="11505" y="2238"/>
                  <a:pt x="11451" y="2292"/>
                  <a:pt x="11385" y="2292"/>
                </a:cubicBezTo>
                <a:lnTo>
                  <a:pt x="120" y="2292"/>
                </a:lnTo>
                <a:cubicBezTo>
                  <a:pt x="54" y="2292"/>
                  <a:pt x="0" y="2238"/>
                  <a:pt x="0" y="2172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>
            <p:custDataLst>
              <p:tags r:id="rId17"/>
            </p:custDataLst>
          </p:nvPr>
        </p:nvSpPr>
        <p:spPr>
          <a:xfrm>
            <a:off x="4038600" y="357886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 descr="4f2ffbae-8c95-11f1-bd7c-1a8da36eb8e4"/>
          <p:cNvPicPr/>
          <p:nvPr>
            <p:custDataLst>
              <p:tags r:id="rId18"/>
            </p:custDataLst>
          </p:nvPr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 t="-245" b="245"/>
          <a:stretch>
            <a:fillRect/>
          </a:stretch>
        </p:blipFill>
        <p:spPr>
          <a:xfrm>
            <a:off x="4124325" y="3664585"/>
            <a:ext cx="247650" cy="247650"/>
          </a:xfrm>
          <a:prstGeom prst="rect">
            <a:avLst/>
          </a:prstGeom>
        </p:spPr>
      </p:pic>
      <p:sp>
        <p:nvSpPr>
          <p:cNvPr id="23" name="文本框 22"/>
          <p:cNvSpPr txBox="1"/>
          <p:nvPr>
            <p:custDataLst>
              <p:tags r:id="rId21"/>
            </p:custDataLst>
          </p:nvPr>
        </p:nvSpPr>
        <p:spPr>
          <a:xfrm>
            <a:off x="4572000" y="3662810"/>
            <a:ext cx="209550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图②：先旋转，再平移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22"/>
            </p:custDataLst>
          </p:nvPr>
        </p:nvSpPr>
        <p:spPr>
          <a:xfrm>
            <a:off x="4038600" y="4059526"/>
            <a:ext cx="70770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方向与目标不符，先绕某点旋转合适角度，再平移归位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038600" y="4424680"/>
            <a:ext cx="7076440" cy="381000"/>
            <a:chOff x="6360" y="6968"/>
            <a:chExt cx="11144" cy="600"/>
          </a:xfrm>
        </p:grpSpPr>
        <p:sp>
          <p:nvSpPr>
            <p:cNvPr id="25" name="任意多边形 24"/>
            <p:cNvSpPr/>
            <p:nvPr>
              <p:custDataLst>
                <p:tags r:id="rId23"/>
              </p:custDataLst>
            </p:nvPr>
          </p:nvSpPr>
          <p:spPr>
            <a:xfrm>
              <a:off x="6360" y="6968"/>
              <a:ext cx="11145" cy="600"/>
            </a:xfrm>
            <a:custGeom>
              <a:avLst/>
              <a:gdLst>
                <a:gd name="sw" fmla="*/ 1 w 11145"/>
                <a:gd name="sh" fmla="*/ 1 h 600"/>
                <a:gd name="mins" fmla="min sw sh"/>
                <a:gd name="dsw" fmla="+- 0 sw mins"/>
                <a:gd name="dsh" fmla="+- 0 sh mins"/>
                <a:gd name="p0x0" fmla="*/ 60 w 11145"/>
                <a:gd name="p0y0" fmla="*/ 0 h 600"/>
                <a:gd name="p0x1" fmla="*/ 11085 w 11145"/>
                <a:gd name="p0y1" fmla="*/ 0 h 600"/>
                <a:gd name="p0x2" fmla="*/ 11118 w 11145"/>
                <a:gd name="p0y2" fmla="*/ 0 h 600"/>
                <a:gd name="p0x3" fmla="*/ 11145 w 11145"/>
                <a:gd name="p0y3" fmla="*/ 26 h 600"/>
                <a:gd name="p0x4" fmla="*/ 11145 w 11145"/>
                <a:gd name="p0y4" fmla="*/ 60 h 600"/>
                <a:gd name="p0x5" fmla="*/ 11145 w 11145"/>
                <a:gd name="p0y5" fmla="*/ 540 h 600"/>
                <a:gd name="p0x6" fmla="*/ 11145 w 11145"/>
                <a:gd name="p0y6" fmla="*/ 573 h 600"/>
                <a:gd name="p0x7" fmla="*/ 11118 w 11145"/>
                <a:gd name="p0y7" fmla="*/ 600 h 600"/>
                <a:gd name="p0x8" fmla="*/ 11085 w 11145"/>
                <a:gd name="p0y8" fmla="*/ 600 h 600"/>
                <a:gd name="p0x9" fmla="*/ 60 w 11145"/>
                <a:gd name="p0y9" fmla="*/ 600 h 600"/>
                <a:gd name="p0x10" fmla="*/ 26 w 11145"/>
                <a:gd name="p0y10" fmla="*/ 600 h 600"/>
                <a:gd name="p0x11" fmla="*/ 0 w 11145"/>
                <a:gd name="p0y11" fmla="*/ 573 h 600"/>
                <a:gd name="p0x12" fmla="*/ 0 w 11145"/>
                <a:gd name="p0y12" fmla="*/ 540 h 600"/>
                <a:gd name="p0x13" fmla="*/ 0 w 11145"/>
                <a:gd name="p0y13" fmla="*/ 60 h 600"/>
                <a:gd name="p0x14" fmla="*/ 0 w 11145"/>
                <a:gd name="p0y14" fmla="*/ 26 h 600"/>
                <a:gd name="p0x15" fmla="*/ 26 w 11145"/>
                <a:gd name="p0y15" fmla="*/ 0 h 600"/>
                <a:gd name="p0x16" fmla="*/ 60 w 11145"/>
                <a:gd name="p0y16" fmla="*/ 0 h 60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BF5EC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>
              <p:custDataLst>
                <p:tags r:id="rId24"/>
              </p:custDataLst>
            </p:nvPr>
          </p:nvSpPr>
          <p:spPr>
            <a:xfrm>
              <a:off x="6360" y="6968"/>
              <a:ext cx="60" cy="600"/>
            </a:xfrm>
            <a:custGeom>
              <a:avLst/>
              <a:gdLst>
                <a:gd name="sw" fmla="*/ 1 w 60"/>
                <a:gd name="sh" fmla="*/ 1 h 600"/>
                <a:gd name="mins" fmla="min sw sh"/>
                <a:gd name="dsw" fmla="+- 0 sw mins"/>
                <a:gd name="dsh" fmla="+- 0 sh mins"/>
                <a:gd name="p0x0" fmla="*/ 0 w 60"/>
                <a:gd name="p0y0" fmla="*/ 540 h 600"/>
                <a:gd name="p0x1" fmla="*/ 0 w 60"/>
                <a:gd name="p0y1" fmla="*/ 60 h 600"/>
                <a:gd name="p0x2" fmla="*/ 0 w 60"/>
                <a:gd name="p0y2" fmla="*/ 26 h 600"/>
                <a:gd name="p0x3" fmla="*/ 26 w 60"/>
                <a:gd name="p0y3" fmla="*/ 0 h 600"/>
                <a:gd name="p0x4" fmla="*/ 60 w 60"/>
                <a:gd name="p0y4" fmla="*/ 0 h 600"/>
                <a:gd name="p0x5" fmla="*/ 51 w 60"/>
                <a:gd name="p0y5" fmla="*/ 0 h 600"/>
                <a:gd name="p0x6" fmla="*/ 45 w 60"/>
                <a:gd name="p0y6" fmla="*/ 26 h 600"/>
                <a:gd name="p0x7" fmla="*/ 45 w 60"/>
                <a:gd name="p0y7" fmla="*/ 60 h 600"/>
                <a:gd name="p0x8" fmla="*/ 45 w 60"/>
                <a:gd name="p0y8" fmla="*/ 540 h 600"/>
                <a:gd name="p0x9" fmla="*/ 45 w 60"/>
                <a:gd name="p0y9" fmla="*/ 573 h 600"/>
                <a:gd name="p0x10" fmla="*/ 51 w 60"/>
                <a:gd name="p0y10" fmla="*/ 600 h 600"/>
                <a:gd name="p0x11" fmla="*/ 60 w 60"/>
                <a:gd name="p0y11" fmla="*/ 600 h 600"/>
                <a:gd name="p0x12" fmla="*/ 26 w 60"/>
                <a:gd name="p0y12" fmla="*/ 600 h 600"/>
                <a:gd name="p0x13" fmla="*/ 0 w 60"/>
                <a:gd name="p0y13" fmla="*/ 573 h 600"/>
                <a:gd name="p0x14" fmla="*/ 0 w 60"/>
                <a:gd name="p0y14" fmla="*/ 540 h 60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cubicBezTo>
                    <a:pt x="p0x5" y="p0y5"/>
                    <a:pt x="p0x6" y="p0y6"/>
                    <a:pt x="p0x7" y="p0y7"/>
                  </a:cubicBezTo>
                  <a:lnTo>
                    <a:pt x="p0x8" y="p0y8"/>
                  </a:lnTo>
                  <a:cubicBezTo>
                    <a:pt x="p0x9" y="p0y9"/>
                    <a:pt x="p0x10" y="p0y10"/>
                    <a:pt x="p0x11" y="p0y11"/>
                  </a:cubicBezTo>
                  <a:cubicBezTo>
                    <a:pt x="p0x12" y="p0y12"/>
                    <a:pt x="p0x13" y="p0y13"/>
                    <a:pt x="p0x14" y="p0y14"/>
                  </a:cubicBezTo>
                  <a:close/>
                </a:path>
              </a:pathLst>
            </a:custGeom>
            <a:solidFill>
              <a:srgbClr val="E65C2A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25"/>
            </p:custDataLst>
          </p:nvPr>
        </p:nvSpPr>
        <p:spPr>
          <a:xfrm>
            <a:off x="4181475" y="4501458"/>
            <a:ext cx="681990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en-US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图②先绕点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___</a:t>
            </a:r>
            <a:r>
              <a:rPr 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（顺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/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逆）时针旋转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___</a:t>
            </a:r>
            <a:r>
              <a:rPr 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°，再向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___</a:t>
            </a:r>
            <a:r>
              <a:rPr 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平移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350" b="1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___</a:t>
            </a:r>
            <a:r>
              <a:rPr 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格。</a:t>
            </a:r>
            <a:r>
              <a:rPr lang="en-US" alt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endParaRPr lang="en-US" altLang="zh-CN" sz="1350" i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26"/>
            </p:custDataLst>
          </p:nvPr>
        </p:nvSpPr>
        <p:spPr>
          <a:xfrm>
            <a:off x="3924300" y="5583555"/>
            <a:ext cx="7305675" cy="502920"/>
          </a:xfrm>
          <a:custGeom>
            <a:avLst/>
            <a:gdLst>
              <a:gd name="sw" fmla="*/ 1 w 11505"/>
              <a:gd name="sh" fmla="*/ 1 h 791"/>
              <a:gd name="mins" fmla="min sw sh"/>
              <a:gd name="dsw" fmla="+- 0 sw mins"/>
              <a:gd name="dsh" fmla="+- 0 sh mins"/>
              <a:gd name="p0x0" fmla="*/ 120 w 11505"/>
              <a:gd name="p0y0" fmla="*/ 0 h 791"/>
              <a:gd name="p0x1" fmla="*/ 11385 w 11505"/>
              <a:gd name="p0y1" fmla="*/ 0 h 791"/>
              <a:gd name="p0x2" fmla="*/ 11451 w 11505"/>
              <a:gd name="p0y2" fmla="*/ 0 h 791"/>
              <a:gd name="p0x3" fmla="*/ 11505 w 11505"/>
              <a:gd name="p0y3" fmla="*/ 53 h 791"/>
              <a:gd name="p0x4" fmla="*/ 11505 w 11505"/>
              <a:gd name="p0y4" fmla="*/ 120 h 791"/>
              <a:gd name="p0x5" fmla="*/ 11505 w 11505"/>
              <a:gd name="p0y5" fmla="*/ 671 h 791"/>
              <a:gd name="p0x6" fmla="*/ 11505 w 11505"/>
              <a:gd name="p0y6" fmla="*/ 738 h 791"/>
              <a:gd name="p0x7" fmla="*/ 11451 w 11505"/>
              <a:gd name="p0y7" fmla="*/ 791 h 791"/>
              <a:gd name="p0x8" fmla="*/ 11385 w 11505"/>
              <a:gd name="p0y8" fmla="*/ 791 h 791"/>
              <a:gd name="p0x9" fmla="*/ 120 w 11505"/>
              <a:gd name="p0y9" fmla="*/ 791 h 791"/>
              <a:gd name="p0x10" fmla="*/ 53 w 11505"/>
              <a:gd name="p0y10" fmla="*/ 791 h 791"/>
              <a:gd name="p0x11" fmla="*/ 0 w 11505"/>
              <a:gd name="p0y11" fmla="*/ 738 h 791"/>
              <a:gd name="p0x12" fmla="*/ 0 w 11505"/>
              <a:gd name="p0y12" fmla="*/ 671 h 791"/>
              <a:gd name="p0x13" fmla="*/ 0 w 11505"/>
              <a:gd name="p0y13" fmla="*/ 120 h 791"/>
              <a:gd name="p0x14" fmla="*/ 0 w 11505"/>
              <a:gd name="p0y14" fmla="*/ 53 h 791"/>
              <a:gd name="p0x15" fmla="*/ 53 w 11505"/>
              <a:gd name="p0y15" fmla="*/ 0 h 791"/>
              <a:gd name="p0x16" fmla="*/ 120 w 11505"/>
              <a:gd name="p0y16" fmla="*/ 0 h 791"/>
            </a:gdLst>
            <a:ahLst/>
            <a:cxnLst/>
            <a:pathLst>
              <a:path w="11505" h="792">
                <a:moveTo>
                  <a:pt x="120" y="0"/>
                </a:moveTo>
                <a:lnTo>
                  <a:pt x="11385" y="0"/>
                </a:lnTo>
                <a:cubicBezTo>
                  <a:pt x="11451" y="0"/>
                  <a:pt x="11505" y="54"/>
                  <a:pt x="11505" y="120"/>
                </a:cubicBezTo>
                <a:lnTo>
                  <a:pt x="11505" y="672"/>
                </a:lnTo>
                <a:cubicBezTo>
                  <a:pt x="11505" y="738"/>
                  <a:pt x="11451" y="792"/>
                  <a:pt x="11385" y="792"/>
                </a:cubicBezTo>
                <a:lnTo>
                  <a:pt x="120" y="792"/>
                </a:lnTo>
                <a:cubicBezTo>
                  <a:pt x="54" y="792"/>
                  <a:pt x="0" y="738"/>
                  <a:pt x="0" y="672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27"/>
            </p:custDataLst>
          </p:nvPr>
        </p:nvSpPr>
        <p:spPr>
          <a:xfrm>
            <a:off x="4038600" y="5682647"/>
            <a:ext cx="70770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和同桌交流：</a:t>
            </a: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你的方法和别人一样吗？有没有</a:t>
            </a:r>
            <a:r>
              <a:rPr sz="13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更简洁</a:t>
            </a: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的路径？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卡片还原的智慧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76c78662-8c95-11f1-8b0b-96c6be21421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31" r="1231"/>
          <a:stretch>
            <a:fillRect/>
          </a:stretch>
        </p:blipFill>
        <p:spPr>
          <a:xfrm>
            <a:off x="571500" y="1104900"/>
            <a:ext cx="2695575" cy="53721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245" h="8460">
                <a:moveTo>
                  <a:pt x="120" y="0"/>
                </a:moveTo>
                <a:lnTo>
                  <a:pt x="4125" y="0"/>
                </a:lnTo>
                <a:cubicBezTo>
                  <a:pt x="4191" y="0"/>
                  <a:pt x="4245" y="54"/>
                  <a:pt x="4245" y="120"/>
                </a:cubicBezTo>
                <a:lnTo>
                  <a:pt x="4245" y="8340"/>
                </a:lnTo>
                <a:cubicBezTo>
                  <a:pt x="4245" y="8406"/>
                  <a:pt x="4191" y="8460"/>
                  <a:pt x="4125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3538220" y="1109345"/>
            <a:ext cx="2145665" cy="5362575"/>
          </a:xfrm>
          <a:custGeom>
            <a:avLst/>
            <a:gdLst>
              <a:gd name="sw" fmla="*/ 1 w 3379"/>
              <a:gd name="sh" fmla="*/ 1 h 8445"/>
              <a:gd name="mins" fmla="min sw sh"/>
              <a:gd name="dsw" fmla="+- 0 sw mins"/>
              <a:gd name="dsh" fmla="+- 0 sh mins"/>
              <a:gd name="p0x0" fmla="*/ 120 w 3379"/>
              <a:gd name="p0y0" fmla="*/ 0 h 8445"/>
              <a:gd name="p0x1" fmla="*/ 3259 w 3379"/>
              <a:gd name="p0y1" fmla="*/ 0 h 8445"/>
              <a:gd name="p0x2" fmla="*/ 3325 w 3379"/>
              <a:gd name="p0y2" fmla="*/ 0 h 8445"/>
              <a:gd name="p0x3" fmla="*/ 3379 w 3379"/>
              <a:gd name="p0y3" fmla="*/ 53 h 8445"/>
              <a:gd name="p0x4" fmla="*/ 3379 w 3379"/>
              <a:gd name="p0y4" fmla="*/ 120 h 8445"/>
              <a:gd name="p0x5" fmla="*/ 3379 w 3379"/>
              <a:gd name="p0y5" fmla="*/ 8325 h 8445"/>
              <a:gd name="p0x6" fmla="*/ 3379 w 3379"/>
              <a:gd name="p0y6" fmla="*/ 8391 h 8445"/>
              <a:gd name="p0x7" fmla="*/ 3325 w 3379"/>
              <a:gd name="p0y7" fmla="*/ 8445 h 8445"/>
              <a:gd name="p0x8" fmla="*/ 3259 w 3379"/>
              <a:gd name="p0y8" fmla="*/ 8445 h 8445"/>
              <a:gd name="p0x9" fmla="*/ 120 w 3379"/>
              <a:gd name="p0y9" fmla="*/ 8445 h 8445"/>
              <a:gd name="p0x10" fmla="*/ 53 w 3379"/>
              <a:gd name="p0y10" fmla="*/ 8445 h 8445"/>
              <a:gd name="p0x11" fmla="*/ 0 w 3379"/>
              <a:gd name="p0y11" fmla="*/ 8391 h 8445"/>
              <a:gd name="p0x12" fmla="*/ 0 w 3379"/>
              <a:gd name="p0y12" fmla="*/ 8325 h 8445"/>
              <a:gd name="p0x13" fmla="*/ 0 w 3379"/>
              <a:gd name="p0y13" fmla="*/ 120 h 8445"/>
              <a:gd name="p0x14" fmla="*/ 0 w 3379"/>
              <a:gd name="p0y14" fmla="*/ 53 h 8445"/>
              <a:gd name="p0x15" fmla="*/ 53 w 3379"/>
              <a:gd name="p0y15" fmla="*/ 0 h 8445"/>
              <a:gd name="p0x16" fmla="*/ 120 w 3379"/>
              <a:gd name="p0y16" fmla="*/ 0 h 84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657600" y="1627823"/>
            <a:ext cx="1907677" cy="174021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四张彩色卡片拼成一幅传统纹样图案，其中两张卡片明显错位偏离正确位置，形成</a:t>
            </a:r>
            <a:r>
              <a:rPr lang="en-US" altLang="zh-CN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跑偏</a:t>
            </a:r>
            <a:r>
              <a:rPr lang="en-US" altLang="zh-CN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的趣味对比</a:t>
            </a:r>
            <a:endParaRPr lang="zh-CN" altLang="en-US"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3657600" y="3380422"/>
            <a:ext cx="1971904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四张卡片组成一幅完整图案，其中两张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跑偏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了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这就是</a:t>
            </a: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卡片还原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挑战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任意多边形 9"/>
          <p:cNvSpPr/>
          <p:nvPr>
            <p:custDataLst>
              <p:tags r:id="rId7"/>
            </p:custDataLst>
          </p:nvPr>
        </p:nvSpPr>
        <p:spPr>
          <a:xfrm>
            <a:off x="5769610" y="1109345"/>
            <a:ext cx="2527300" cy="5362575"/>
          </a:xfrm>
          <a:custGeom>
            <a:avLst/>
            <a:gdLst>
              <a:gd name="sw" fmla="*/ 1 w 3980"/>
              <a:gd name="sh" fmla="*/ 1 h 8445"/>
              <a:gd name="mins" fmla="min sw sh"/>
              <a:gd name="dsw" fmla="+- 0 sw mins"/>
              <a:gd name="dsh" fmla="+- 0 sh mins"/>
              <a:gd name="p0x0" fmla="*/ 120 w 3980"/>
              <a:gd name="p0y0" fmla="*/ 0 h 8445"/>
              <a:gd name="p0x1" fmla="*/ 3860 w 3980"/>
              <a:gd name="p0y1" fmla="*/ 0 h 8445"/>
              <a:gd name="p0x2" fmla="*/ 3926 w 3980"/>
              <a:gd name="p0y2" fmla="*/ 0 h 8445"/>
              <a:gd name="p0x3" fmla="*/ 3980 w 3980"/>
              <a:gd name="p0y3" fmla="*/ 53 h 8445"/>
              <a:gd name="p0x4" fmla="*/ 3980 w 3980"/>
              <a:gd name="p0y4" fmla="*/ 120 h 8445"/>
              <a:gd name="p0x5" fmla="*/ 3980 w 3980"/>
              <a:gd name="p0y5" fmla="*/ 8325 h 8445"/>
              <a:gd name="p0x6" fmla="*/ 3980 w 3980"/>
              <a:gd name="p0y6" fmla="*/ 8391 h 8445"/>
              <a:gd name="p0x7" fmla="*/ 3926 w 3980"/>
              <a:gd name="p0y7" fmla="*/ 8445 h 8445"/>
              <a:gd name="p0x8" fmla="*/ 3860 w 3980"/>
              <a:gd name="p0y8" fmla="*/ 8445 h 8445"/>
              <a:gd name="p0x9" fmla="*/ 120 w 3980"/>
              <a:gd name="p0y9" fmla="*/ 8445 h 8445"/>
              <a:gd name="p0x10" fmla="*/ 53 w 3980"/>
              <a:gd name="p0y10" fmla="*/ 8445 h 8445"/>
              <a:gd name="p0x11" fmla="*/ 0 w 3980"/>
              <a:gd name="p0y11" fmla="*/ 8391 h 8445"/>
              <a:gd name="p0x12" fmla="*/ 0 w 3980"/>
              <a:gd name="p0y12" fmla="*/ 8325 h 8445"/>
              <a:gd name="p0x13" fmla="*/ 0 w 3980"/>
              <a:gd name="p0y13" fmla="*/ 120 h 8445"/>
              <a:gd name="p0x14" fmla="*/ 0 w 3980"/>
              <a:gd name="p0y14" fmla="*/ 53 h 8445"/>
              <a:gd name="p0x15" fmla="*/ 53 w 3980"/>
              <a:gd name="p0y15" fmla="*/ 0 h 8445"/>
              <a:gd name="p0x16" fmla="*/ 120 w 3980"/>
              <a:gd name="p0y16" fmla="*/ 0 h 84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5889127" y="1627823"/>
            <a:ext cx="22892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还原策略三步走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9"/>
            </p:custDataLst>
          </p:nvPr>
        </p:nvSpPr>
        <p:spPr>
          <a:xfrm>
            <a:off x="5888990" y="339534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0"/>
            </p:custDataLst>
          </p:nvPr>
        </p:nvSpPr>
        <p:spPr>
          <a:xfrm>
            <a:off x="6021362" y="3468053"/>
            <a:ext cx="402212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9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1</a:t>
            </a:r>
            <a:endParaRPr sz="19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6422527" y="3381851"/>
            <a:ext cx="1755800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观察</a:t>
            </a:r>
            <a:endParaRPr sz="135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6422527" y="3636645"/>
            <a:ext cx="1755800" cy="5047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对比原图和当前图，找出位置和方向变化的卡片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3"/>
            </p:custDataLst>
          </p:nvPr>
        </p:nvSpPr>
        <p:spPr>
          <a:xfrm>
            <a:off x="5888990" y="417322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6021362" y="4246131"/>
            <a:ext cx="402212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9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2</a:t>
            </a:r>
            <a:endParaRPr sz="19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6422527" y="4159929"/>
            <a:ext cx="1755800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规划</a:t>
            </a:r>
            <a:endParaRPr sz="135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16"/>
            </p:custDataLst>
          </p:nvPr>
        </p:nvSpPr>
        <p:spPr>
          <a:xfrm>
            <a:off x="6422527" y="4414723"/>
            <a:ext cx="1755800" cy="74855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确定每张卡片需要的运动（平移、旋转），排出操作顺序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17"/>
            </p:custDataLst>
          </p:nvPr>
        </p:nvSpPr>
        <p:spPr>
          <a:xfrm>
            <a:off x="5888990" y="519557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>
            <p:custDataLst>
              <p:tags r:id="rId18"/>
            </p:custDataLst>
          </p:nvPr>
        </p:nvSpPr>
        <p:spPr>
          <a:xfrm>
            <a:off x="6021362" y="5267982"/>
            <a:ext cx="402212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9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3</a:t>
            </a:r>
            <a:endParaRPr sz="19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19"/>
            </p:custDataLst>
          </p:nvPr>
        </p:nvSpPr>
        <p:spPr>
          <a:xfrm>
            <a:off x="6422527" y="5181781"/>
            <a:ext cx="1755800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记录</a:t>
            </a:r>
            <a:endParaRPr sz="135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0"/>
            </p:custDataLst>
          </p:nvPr>
        </p:nvSpPr>
        <p:spPr>
          <a:xfrm>
            <a:off x="6422527" y="5436575"/>
            <a:ext cx="1755800" cy="5047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用文字和图示记录每一步运动，便于检验和复现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1"/>
            </p:custDataLst>
          </p:nvPr>
        </p:nvSpPr>
        <p:spPr>
          <a:xfrm>
            <a:off x="8382635" y="1109345"/>
            <a:ext cx="1383030" cy="5362575"/>
          </a:xfrm>
          <a:custGeom>
            <a:avLst/>
            <a:gdLst>
              <a:gd name="sw" fmla="*/ 1 w 2177"/>
              <a:gd name="sh" fmla="*/ 1 h 8445"/>
              <a:gd name="mins" fmla="min sw sh"/>
              <a:gd name="dsw" fmla="+- 0 sw mins"/>
              <a:gd name="dsh" fmla="+- 0 sh mins"/>
              <a:gd name="p0x0" fmla="*/ 120 w 2177"/>
              <a:gd name="p0y0" fmla="*/ 0 h 8445"/>
              <a:gd name="p0x1" fmla="*/ 2057 w 2177"/>
              <a:gd name="p0y1" fmla="*/ 0 h 8445"/>
              <a:gd name="p0x2" fmla="*/ 2123 w 2177"/>
              <a:gd name="p0y2" fmla="*/ 0 h 8445"/>
              <a:gd name="p0x3" fmla="*/ 2177 w 2177"/>
              <a:gd name="p0y3" fmla="*/ 53 h 8445"/>
              <a:gd name="p0x4" fmla="*/ 2177 w 2177"/>
              <a:gd name="p0y4" fmla="*/ 120 h 8445"/>
              <a:gd name="p0x5" fmla="*/ 2177 w 2177"/>
              <a:gd name="p0y5" fmla="*/ 8325 h 8445"/>
              <a:gd name="p0x6" fmla="*/ 2177 w 2177"/>
              <a:gd name="p0y6" fmla="*/ 8391 h 8445"/>
              <a:gd name="p0x7" fmla="*/ 2123 w 2177"/>
              <a:gd name="p0y7" fmla="*/ 8445 h 8445"/>
              <a:gd name="p0x8" fmla="*/ 2057 w 2177"/>
              <a:gd name="p0y8" fmla="*/ 8445 h 8445"/>
              <a:gd name="p0x9" fmla="*/ 120 w 2177"/>
              <a:gd name="p0y9" fmla="*/ 8445 h 8445"/>
              <a:gd name="p0x10" fmla="*/ 53 w 2177"/>
              <a:gd name="p0y10" fmla="*/ 8445 h 8445"/>
              <a:gd name="p0x11" fmla="*/ 0 w 2177"/>
              <a:gd name="p0y11" fmla="*/ 8391 h 8445"/>
              <a:gd name="p0x12" fmla="*/ 0 w 2177"/>
              <a:gd name="p0y12" fmla="*/ 8325 h 8445"/>
              <a:gd name="p0x13" fmla="*/ 0 w 2177"/>
              <a:gd name="p0y13" fmla="*/ 120 h 8445"/>
              <a:gd name="p0x14" fmla="*/ 0 w 2177"/>
              <a:gd name="p0y14" fmla="*/ 53 h 8445"/>
              <a:gd name="p0x15" fmla="*/ 53 w 2177"/>
              <a:gd name="p0y15" fmla="*/ 0 h 8445"/>
              <a:gd name="p0x16" fmla="*/ 120 w 2177"/>
              <a:gd name="p0y16" fmla="*/ 0 h 84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2"/>
            </p:custDataLst>
          </p:nvPr>
        </p:nvSpPr>
        <p:spPr>
          <a:xfrm>
            <a:off x="8502177" y="1627823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记录示例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3"/>
            </p:custDataLst>
          </p:nvPr>
        </p:nvSpPr>
        <p:spPr>
          <a:xfrm>
            <a:off x="8502177" y="3380422"/>
            <a:ext cx="1139133" cy="1120054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卡片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绕其右下角</a:t>
            </a:r>
            <a:r>
              <a:rPr lang="zh-CN" alt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顺时针旋转</a:t>
            </a:r>
            <a:r>
              <a:rPr lang="en-US" altLang="zh-CN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，再</a:t>
            </a:r>
            <a:r>
              <a:rPr lang="zh-CN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向右平移</a:t>
            </a:r>
            <a:r>
              <a:rPr lang="en-US" altLang="zh-CN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</a:t>
            </a:r>
            <a:r>
              <a:rPr lang="zh-CN" altLang="en-US"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格</a:t>
            </a:r>
            <a:endParaRPr lang="zh-CN" altLang="en-US" sz="135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24"/>
            </p:custDataLst>
          </p:nvPr>
        </p:nvSpPr>
        <p:spPr>
          <a:xfrm>
            <a:off x="9851390" y="1109345"/>
            <a:ext cx="1764030" cy="5362575"/>
          </a:xfrm>
          <a:custGeom>
            <a:avLst/>
            <a:gdLst>
              <a:gd name="sw" fmla="*/ 1 w 2778"/>
              <a:gd name="sh" fmla="*/ 1 h 8445"/>
              <a:gd name="mins" fmla="min sw sh"/>
              <a:gd name="dsw" fmla="+- 0 sw mins"/>
              <a:gd name="dsh" fmla="+- 0 sh mins"/>
              <a:gd name="p0x0" fmla="*/ 120 w 2778"/>
              <a:gd name="p0y0" fmla="*/ 0 h 8445"/>
              <a:gd name="p0x1" fmla="*/ 2658 w 2778"/>
              <a:gd name="p0y1" fmla="*/ 0 h 8445"/>
              <a:gd name="p0x2" fmla="*/ 2724 w 2778"/>
              <a:gd name="p0y2" fmla="*/ 0 h 8445"/>
              <a:gd name="p0x3" fmla="*/ 2778 w 2778"/>
              <a:gd name="p0y3" fmla="*/ 53 h 8445"/>
              <a:gd name="p0x4" fmla="*/ 2778 w 2778"/>
              <a:gd name="p0y4" fmla="*/ 120 h 8445"/>
              <a:gd name="p0x5" fmla="*/ 2778 w 2778"/>
              <a:gd name="p0y5" fmla="*/ 8325 h 8445"/>
              <a:gd name="p0x6" fmla="*/ 2778 w 2778"/>
              <a:gd name="p0y6" fmla="*/ 8391 h 8445"/>
              <a:gd name="p0x7" fmla="*/ 2724 w 2778"/>
              <a:gd name="p0y7" fmla="*/ 8445 h 8445"/>
              <a:gd name="p0x8" fmla="*/ 2658 w 2778"/>
              <a:gd name="p0y8" fmla="*/ 8445 h 8445"/>
              <a:gd name="p0x9" fmla="*/ 120 w 2778"/>
              <a:gd name="p0y9" fmla="*/ 8445 h 8445"/>
              <a:gd name="p0x10" fmla="*/ 53 w 2778"/>
              <a:gd name="p0y10" fmla="*/ 8445 h 8445"/>
              <a:gd name="p0x11" fmla="*/ 0 w 2778"/>
              <a:gd name="p0y11" fmla="*/ 8391 h 8445"/>
              <a:gd name="p0x12" fmla="*/ 0 w 2778"/>
              <a:gd name="p0y12" fmla="*/ 8325 h 8445"/>
              <a:gd name="p0x13" fmla="*/ 0 w 2778"/>
              <a:gd name="p0y13" fmla="*/ 120 h 8445"/>
              <a:gd name="p0x14" fmla="*/ 0 w 2778"/>
              <a:gd name="p0y14" fmla="*/ 53 h 8445"/>
              <a:gd name="p0x15" fmla="*/ 53 w 2778"/>
              <a:gd name="p0y15" fmla="*/ 0 h 8445"/>
              <a:gd name="p0x16" fmla="*/ 120 w 2778"/>
              <a:gd name="p0y16" fmla="*/ 0 h 84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25"/>
            </p:custDataLst>
          </p:nvPr>
        </p:nvSpPr>
        <p:spPr>
          <a:xfrm>
            <a:off x="9970589" y="1627823"/>
            <a:ext cx="1526086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文化链接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26"/>
            </p:custDataLst>
          </p:nvPr>
        </p:nvSpPr>
        <p:spPr>
          <a:xfrm>
            <a:off x="9970589" y="3380422"/>
            <a:ext cx="1510827" cy="1394346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中国古代</a:t>
            </a:r>
            <a:r>
              <a:rPr sz="135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华容道</a:t>
            </a:r>
            <a:r>
              <a:rPr 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游戏，本质上也是一种</a:t>
            </a:r>
            <a:r>
              <a:rPr lang="en-US" alt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还原</a:t>
            </a:r>
            <a:r>
              <a:rPr lang="en-US" alt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"——</a:t>
            </a:r>
            <a:r>
              <a:rPr lang="zh-CN" altLang="en-US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通过平移让曹操</a:t>
            </a:r>
            <a:r>
              <a:rPr lang="en-US" alt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逃出</a:t>
            </a:r>
            <a:r>
              <a:rPr lang="en-US" alt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，与图形还原</a:t>
            </a:r>
            <a:r>
              <a:rPr sz="135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异曲同工</a:t>
            </a:r>
            <a:endParaRPr sz="1350" b="1">
              <a:solidFill>
                <a:srgbClr val="B522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藻井纹样里的旋转对称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3d3a34da-8c95-11f1-b75f-228e93cd61d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068" r="1081"/>
          <a:stretch>
            <a:fillRect/>
          </a:stretch>
        </p:blipFill>
        <p:spPr>
          <a:xfrm>
            <a:off x="571500" y="1104910"/>
            <a:ext cx="2910840" cy="537208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584" h="8460">
                <a:moveTo>
                  <a:pt x="120" y="0"/>
                </a:moveTo>
                <a:lnTo>
                  <a:pt x="4464" y="0"/>
                </a:lnTo>
                <a:cubicBezTo>
                  <a:pt x="4530" y="0"/>
                  <a:pt x="4584" y="54"/>
                  <a:pt x="4584" y="120"/>
                </a:cubicBezTo>
                <a:lnTo>
                  <a:pt x="4584" y="8340"/>
                </a:lnTo>
                <a:cubicBezTo>
                  <a:pt x="4584" y="8406"/>
                  <a:pt x="4530" y="8460"/>
                  <a:pt x="4464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12" name="任意多边形 11"/>
          <p:cNvSpPr/>
          <p:nvPr>
            <p:custDataLst>
              <p:tags r:id="rId4"/>
            </p:custDataLst>
          </p:nvPr>
        </p:nvSpPr>
        <p:spPr>
          <a:xfrm>
            <a:off x="3749040" y="267970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3" name="图片 12" descr="3d3a361f-8c95-11f1-b75f-228e93cd61dd"/>
          <p:cNvPicPr/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-157" t="-222" r="157" b="222"/>
          <a:stretch>
            <a:fillRect/>
          </a:stretch>
        </p:blipFill>
        <p:spPr>
          <a:xfrm>
            <a:off x="3834765" y="2765425"/>
            <a:ext cx="247650" cy="247650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8"/>
            </p:custDataLst>
          </p:nvPr>
        </p:nvSpPr>
        <p:spPr>
          <a:xfrm>
            <a:off x="4282830" y="2665962"/>
            <a:ext cx="243847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等角度重复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9"/>
            </p:custDataLst>
          </p:nvPr>
        </p:nvSpPr>
        <p:spPr>
          <a:xfrm>
            <a:off x="4282830" y="2945044"/>
            <a:ext cx="25908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8A7A6A"/>
                </a:solidFill>
                <a:latin typeface="汉仪正圆-45W" panose="00020600040101010101" charset="-122"/>
                <a:ea typeface="汉仪正圆-45W" panose="00020600040101010101" charset="-122"/>
              </a:rPr>
              <a:t>基本花纹单元绕中心等角度重复出现</a:t>
            </a:r>
            <a:endParaRPr sz="1200">
              <a:solidFill>
                <a:srgbClr val="8A7A6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0"/>
            </p:custDataLst>
          </p:nvPr>
        </p:nvSpPr>
        <p:spPr>
          <a:xfrm>
            <a:off x="3749040" y="327596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 descr="3d3a36a6-8c95-11f1-b75f-228e93cd61dd"/>
          <p:cNvPicPr/>
          <p:nvPr>
            <p:custDataLst>
              <p:tags r:id="rId11"/>
            </p:custDataLst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l="-157" t="-198" r="157" b="198"/>
          <a:stretch>
            <a:fillRect/>
          </a:stretch>
        </p:blipFill>
        <p:spPr>
          <a:xfrm>
            <a:off x="3834765" y="3361690"/>
            <a:ext cx="247650" cy="247650"/>
          </a:xfrm>
          <a:prstGeom prst="rect">
            <a:avLst/>
          </a:prstGeom>
        </p:spPr>
      </p:pic>
      <p:sp>
        <p:nvSpPr>
          <p:cNvPr id="20" name="文本框 19"/>
          <p:cNvSpPr txBox="1"/>
          <p:nvPr>
            <p:custDataLst>
              <p:tags r:id="rId14"/>
            </p:custDataLst>
          </p:nvPr>
        </p:nvSpPr>
        <p:spPr>
          <a:xfrm>
            <a:off x="4282830" y="3262169"/>
            <a:ext cx="399708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旋转角度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5"/>
            </p:custDataLst>
          </p:nvPr>
        </p:nvSpPr>
        <p:spPr>
          <a:xfrm>
            <a:off x="4282830" y="3541252"/>
            <a:ext cx="4301880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8A7A6A"/>
                </a:solidFill>
                <a:latin typeface="汉仪正圆-45W" panose="00020600040101010101" charset="-122"/>
                <a:ea typeface="汉仪正圆-45W" panose="00020600040101010101" charset="-122"/>
              </a:rPr>
              <a:t>八边形藻井对应每次旋转</a:t>
            </a:r>
            <a:r>
              <a:rPr lang="en-US" sz="1200" b="1" spc="-12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45</a:t>
            </a:r>
            <a:r>
              <a:rPr lang="zh-CN" altLang="en-US" sz="1200" b="1" spc="-12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sz="1200">
                <a:solidFill>
                  <a:srgbClr val="8A7A6A"/>
                </a:solidFill>
                <a:latin typeface="汉仪正圆-45W" panose="00020600040101010101" charset="-122"/>
                <a:ea typeface="汉仪正圆-45W" panose="00020600040101010101" charset="-122"/>
              </a:rPr>
              <a:t>，六边形藻井对应每次旋转</a:t>
            </a:r>
            <a:r>
              <a:rPr lang="en-US" sz="1200" b="1" spc="-12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sz="1200" b="1" spc="-12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200" b="1" spc="-12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16"/>
            </p:custDataLst>
          </p:nvPr>
        </p:nvSpPr>
        <p:spPr>
          <a:xfrm>
            <a:off x="3754120" y="1109345"/>
            <a:ext cx="7861300" cy="1451610"/>
          </a:xfrm>
          <a:custGeom>
            <a:avLst/>
            <a:gdLst>
              <a:gd name="sw" fmla="*/ 1 w 12380"/>
              <a:gd name="sh" fmla="*/ 1 h 2285"/>
              <a:gd name="mins" fmla="min sw sh"/>
              <a:gd name="dsw" fmla="+- 0 sw mins"/>
              <a:gd name="dsh" fmla="+- 0 sh mins"/>
              <a:gd name="p0x0" fmla="*/ 120 w 12380"/>
              <a:gd name="p0y0" fmla="*/ 0 h 2285"/>
              <a:gd name="p0x1" fmla="*/ 12260 w 12380"/>
              <a:gd name="p0y1" fmla="*/ 0 h 2285"/>
              <a:gd name="p0x2" fmla="*/ 12326 w 12380"/>
              <a:gd name="p0y2" fmla="*/ 0 h 2285"/>
              <a:gd name="p0x3" fmla="*/ 12380 w 12380"/>
              <a:gd name="p0y3" fmla="*/ 53 h 2285"/>
              <a:gd name="p0x4" fmla="*/ 12380 w 12380"/>
              <a:gd name="p0y4" fmla="*/ 120 h 2285"/>
              <a:gd name="p0x5" fmla="*/ 12380 w 12380"/>
              <a:gd name="p0y5" fmla="*/ 2165 h 2285"/>
              <a:gd name="p0x6" fmla="*/ 12380 w 12380"/>
              <a:gd name="p0y6" fmla="*/ 2232 h 2285"/>
              <a:gd name="p0x7" fmla="*/ 12326 w 12380"/>
              <a:gd name="p0y7" fmla="*/ 2285 h 2285"/>
              <a:gd name="p0x8" fmla="*/ 12260 w 12380"/>
              <a:gd name="p0y8" fmla="*/ 2285 h 2285"/>
              <a:gd name="p0x9" fmla="*/ 120 w 12380"/>
              <a:gd name="p0y9" fmla="*/ 2285 h 2285"/>
              <a:gd name="p0x10" fmla="*/ 53 w 12380"/>
              <a:gd name="p0y10" fmla="*/ 2285 h 2285"/>
              <a:gd name="p0x11" fmla="*/ 0 w 12380"/>
              <a:gd name="p0y11" fmla="*/ 2232 h 2285"/>
              <a:gd name="p0x12" fmla="*/ 0 w 12380"/>
              <a:gd name="p0y12" fmla="*/ 2165 h 2285"/>
              <a:gd name="p0x13" fmla="*/ 0 w 12380"/>
              <a:gd name="p0y13" fmla="*/ 120 h 2285"/>
              <a:gd name="p0x14" fmla="*/ 0 w 12380"/>
              <a:gd name="p0y14" fmla="*/ 53 h 2285"/>
              <a:gd name="p0x15" fmla="*/ 53 w 12380"/>
              <a:gd name="p0y15" fmla="*/ 0 h 2285"/>
              <a:gd name="p0x16" fmla="*/ 120 w 12380"/>
              <a:gd name="p0y16" fmla="*/ 0 h 22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17"/>
            </p:custDataLst>
          </p:nvPr>
        </p:nvSpPr>
        <p:spPr>
          <a:xfrm>
            <a:off x="3949455" y="1289685"/>
            <a:ext cx="747102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藻井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18"/>
            </p:custDataLst>
          </p:nvPr>
        </p:nvSpPr>
        <p:spPr>
          <a:xfrm>
            <a:off x="3949065" y="1628775"/>
            <a:ext cx="304800" cy="28575"/>
          </a:xfrm>
          <a:custGeom>
            <a:avLst/>
            <a:gdLst>
              <a:gd name="sw" fmla="*/ 1 w 480"/>
              <a:gd name="sh" fmla="*/ 1 h 45"/>
              <a:gd name="mins" fmla="min sw sh"/>
              <a:gd name="dsw" fmla="+- 0 sw mins"/>
              <a:gd name="dsh" fmla="+- 0 sh mins"/>
              <a:gd name="p0x0" fmla="*/ 22 w 480"/>
              <a:gd name="p0y0" fmla="*/ 0 h 45"/>
              <a:gd name="p0x1" fmla="*/ 457 w 480"/>
              <a:gd name="p0y1" fmla="*/ 0 h 45"/>
              <a:gd name="p0x2" fmla="*/ 469 w 480"/>
              <a:gd name="p0y2" fmla="*/ 0 h 45"/>
              <a:gd name="p0x3" fmla="*/ 480 w 480"/>
              <a:gd name="p0y3" fmla="*/ 10 h 45"/>
              <a:gd name="p0x4" fmla="*/ 480 w 480"/>
              <a:gd name="p0y4" fmla="*/ 22 h 45"/>
              <a:gd name="p0x5" fmla="*/ 480 w 480"/>
              <a:gd name="p0y5" fmla="*/ 34 h 45"/>
              <a:gd name="p0x6" fmla="*/ 469 w 480"/>
              <a:gd name="p0y6" fmla="*/ 45 h 45"/>
              <a:gd name="p0x7" fmla="*/ 457 w 480"/>
              <a:gd name="p0y7" fmla="*/ 45 h 45"/>
              <a:gd name="p0x8" fmla="*/ 22 w 480"/>
              <a:gd name="p0y8" fmla="*/ 45 h 45"/>
              <a:gd name="p0x9" fmla="*/ 10 w 480"/>
              <a:gd name="p0y9" fmla="*/ 45 h 45"/>
              <a:gd name="p0x10" fmla="*/ 0 w 480"/>
              <a:gd name="p0y10" fmla="*/ 34 h 45"/>
              <a:gd name="p0x11" fmla="*/ 0 w 480"/>
              <a:gd name="p0y11" fmla="*/ 22 h 45"/>
              <a:gd name="p0x12" fmla="*/ 0 w 480"/>
              <a:gd name="p0y12" fmla="*/ 10 h 45"/>
              <a:gd name="p0x13" fmla="*/ 10 w 480"/>
              <a:gd name="p0y13" fmla="*/ 0 h 45"/>
              <a:gd name="p0x14" fmla="*/ 22 w 48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9"/>
            </p:custDataLst>
          </p:nvPr>
        </p:nvSpPr>
        <p:spPr>
          <a:xfrm>
            <a:off x="3949455" y="1718310"/>
            <a:ext cx="747102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中国古代建筑天花板上的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穹顶艺术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，层层斗拱围绕一个中心旋转排列。</a:t>
            </a:r>
            <a:endParaRPr lang="zh-CN" altLang="en-US"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20"/>
            </p:custDataLst>
          </p:nvPr>
        </p:nvSpPr>
        <p:spPr>
          <a:xfrm>
            <a:off x="3949455" y="2110711"/>
            <a:ext cx="7471020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你能从中找到旋转的数学吗？</a:t>
            </a:r>
            <a:endParaRPr sz="12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任意多边形 21"/>
          <p:cNvSpPr/>
          <p:nvPr>
            <p:custDataLst>
              <p:tags r:id="rId21"/>
            </p:custDataLst>
          </p:nvPr>
        </p:nvSpPr>
        <p:spPr>
          <a:xfrm>
            <a:off x="3754120" y="4486910"/>
            <a:ext cx="7861300" cy="1985010"/>
          </a:xfrm>
          <a:custGeom>
            <a:avLst/>
            <a:gdLst>
              <a:gd name="sw" fmla="*/ 1 w 12380"/>
              <a:gd name="sh" fmla="*/ 1 h 3125"/>
              <a:gd name="mins" fmla="min sw sh"/>
              <a:gd name="dsw" fmla="+- 0 sw mins"/>
              <a:gd name="dsh" fmla="+- 0 sh mins"/>
              <a:gd name="p0x0" fmla="*/ 120 w 12380"/>
              <a:gd name="p0y0" fmla="*/ 0 h 3125"/>
              <a:gd name="p0x1" fmla="*/ 12260 w 12380"/>
              <a:gd name="p0y1" fmla="*/ 0 h 3125"/>
              <a:gd name="p0x2" fmla="*/ 12326 w 12380"/>
              <a:gd name="p0y2" fmla="*/ 0 h 3125"/>
              <a:gd name="p0x3" fmla="*/ 12380 w 12380"/>
              <a:gd name="p0y3" fmla="*/ 53 h 3125"/>
              <a:gd name="p0x4" fmla="*/ 12380 w 12380"/>
              <a:gd name="p0y4" fmla="*/ 120 h 3125"/>
              <a:gd name="p0x5" fmla="*/ 12380 w 12380"/>
              <a:gd name="p0y5" fmla="*/ 3005 h 3125"/>
              <a:gd name="p0x6" fmla="*/ 12380 w 12380"/>
              <a:gd name="p0y6" fmla="*/ 3072 h 3125"/>
              <a:gd name="p0x7" fmla="*/ 12326 w 12380"/>
              <a:gd name="p0y7" fmla="*/ 3125 h 3125"/>
              <a:gd name="p0x8" fmla="*/ 12260 w 12380"/>
              <a:gd name="p0y8" fmla="*/ 3125 h 3125"/>
              <a:gd name="p0x9" fmla="*/ 120 w 12380"/>
              <a:gd name="p0y9" fmla="*/ 3125 h 3125"/>
              <a:gd name="p0x10" fmla="*/ 53 w 12380"/>
              <a:gd name="p0y10" fmla="*/ 3125 h 3125"/>
              <a:gd name="p0x11" fmla="*/ 0 w 12380"/>
              <a:gd name="p0y11" fmla="*/ 3072 h 3125"/>
              <a:gd name="p0x12" fmla="*/ 0 w 12380"/>
              <a:gd name="p0y12" fmla="*/ 3005 h 3125"/>
              <a:gd name="p0x13" fmla="*/ 0 w 12380"/>
              <a:gd name="p0y13" fmla="*/ 120 h 3125"/>
              <a:gd name="p0x14" fmla="*/ 0 w 12380"/>
              <a:gd name="p0y14" fmla="*/ 53 h 3125"/>
              <a:gd name="p0x15" fmla="*/ 53 w 12380"/>
              <a:gd name="p0y15" fmla="*/ 0 h 3125"/>
              <a:gd name="p0x16" fmla="*/ 120 w 12380"/>
              <a:gd name="p0y16" fmla="*/ 0 h 31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22"/>
            </p:custDataLst>
          </p:nvPr>
        </p:nvSpPr>
        <p:spPr>
          <a:xfrm>
            <a:off x="3949455" y="4667336"/>
            <a:ext cx="747102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花窗与智慧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3"/>
            </p:custDataLst>
          </p:nvPr>
        </p:nvSpPr>
        <p:spPr>
          <a:xfrm>
            <a:off x="3949065" y="5006340"/>
            <a:ext cx="304800" cy="28575"/>
          </a:xfrm>
          <a:custGeom>
            <a:avLst/>
            <a:gdLst>
              <a:gd name="sw" fmla="*/ 1 w 480"/>
              <a:gd name="sh" fmla="*/ 1 h 45"/>
              <a:gd name="mins" fmla="min sw sh"/>
              <a:gd name="dsw" fmla="+- 0 sw mins"/>
              <a:gd name="dsh" fmla="+- 0 sh mins"/>
              <a:gd name="p0x0" fmla="*/ 22 w 480"/>
              <a:gd name="p0y0" fmla="*/ 0 h 45"/>
              <a:gd name="p0x1" fmla="*/ 457 w 480"/>
              <a:gd name="p0y1" fmla="*/ 0 h 45"/>
              <a:gd name="p0x2" fmla="*/ 469 w 480"/>
              <a:gd name="p0y2" fmla="*/ 0 h 45"/>
              <a:gd name="p0x3" fmla="*/ 480 w 480"/>
              <a:gd name="p0y3" fmla="*/ 10 h 45"/>
              <a:gd name="p0x4" fmla="*/ 480 w 480"/>
              <a:gd name="p0y4" fmla="*/ 22 h 45"/>
              <a:gd name="p0x5" fmla="*/ 480 w 480"/>
              <a:gd name="p0y5" fmla="*/ 34 h 45"/>
              <a:gd name="p0x6" fmla="*/ 469 w 480"/>
              <a:gd name="p0y6" fmla="*/ 45 h 45"/>
              <a:gd name="p0x7" fmla="*/ 457 w 480"/>
              <a:gd name="p0y7" fmla="*/ 45 h 45"/>
              <a:gd name="p0x8" fmla="*/ 22 w 480"/>
              <a:gd name="p0y8" fmla="*/ 45 h 45"/>
              <a:gd name="p0x9" fmla="*/ 10 w 480"/>
              <a:gd name="p0y9" fmla="*/ 45 h 45"/>
              <a:gd name="p0x10" fmla="*/ 0 w 480"/>
              <a:gd name="p0y10" fmla="*/ 34 h 45"/>
              <a:gd name="p0x11" fmla="*/ 0 w 480"/>
              <a:gd name="p0y11" fmla="*/ 22 h 45"/>
              <a:gd name="p0x12" fmla="*/ 0 w 480"/>
              <a:gd name="p0y12" fmla="*/ 10 h 45"/>
              <a:gd name="p0x13" fmla="*/ 10 w 480"/>
              <a:gd name="p0y13" fmla="*/ 0 h 45"/>
              <a:gd name="p0x14" fmla="*/ 22 w 48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4"/>
            </p:custDataLst>
          </p:nvPr>
        </p:nvSpPr>
        <p:spPr>
          <a:xfrm>
            <a:off x="3949455" y="5095961"/>
            <a:ext cx="7471020" cy="5714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苏州园林的</a:t>
            </a: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漏窗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和</a:t>
            </a: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花窗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，每一扇都是旋转、平移、对称的综合运用。古人仅凭</a:t>
            </a: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规矩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（圆规和直尺）和数学智慧，就创造出如此精妙的图案。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任意多边形 25"/>
          <p:cNvSpPr/>
          <p:nvPr>
            <p:custDataLst>
              <p:tags r:id="rId25"/>
            </p:custDataLst>
          </p:nvPr>
        </p:nvSpPr>
        <p:spPr>
          <a:xfrm>
            <a:off x="3949065" y="5774055"/>
            <a:ext cx="7471410" cy="502285"/>
          </a:xfrm>
          <a:custGeom>
            <a:avLst/>
            <a:gdLst>
              <a:gd name="sw" fmla="*/ 1 w 11765"/>
              <a:gd name="sh" fmla="*/ 1 h 791"/>
              <a:gd name="mins" fmla="min sw sh"/>
              <a:gd name="dsw" fmla="+- 0 sw mins"/>
              <a:gd name="dsh" fmla="+- 0 sh mins"/>
              <a:gd name="p0x0" fmla="*/ 120 w 11765"/>
              <a:gd name="p0y0" fmla="*/ 0 h 791"/>
              <a:gd name="p0x1" fmla="*/ 11645 w 11765"/>
              <a:gd name="p0y1" fmla="*/ 0 h 791"/>
              <a:gd name="p0x2" fmla="*/ 11711 w 11765"/>
              <a:gd name="p0y2" fmla="*/ 0 h 791"/>
              <a:gd name="p0x3" fmla="*/ 11765 w 11765"/>
              <a:gd name="p0y3" fmla="*/ 53 h 791"/>
              <a:gd name="p0x4" fmla="*/ 11765 w 11765"/>
              <a:gd name="p0y4" fmla="*/ 120 h 791"/>
              <a:gd name="p0x5" fmla="*/ 11765 w 11765"/>
              <a:gd name="p0y5" fmla="*/ 671 h 791"/>
              <a:gd name="p0x6" fmla="*/ 11765 w 11765"/>
              <a:gd name="p0y6" fmla="*/ 738 h 791"/>
              <a:gd name="p0x7" fmla="*/ 11711 w 11765"/>
              <a:gd name="p0y7" fmla="*/ 791 h 791"/>
              <a:gd name="p0x8" fmla="*/ 11645 w 11765"/>
              <a:gd name="p0y8" fmla="*/ 791 h 791"/>
              <a:gd name="p0x9" fmla="*/ 120 w 11765"/>
              <a:gd name="p0y9" fmla="*/ 791 h 791"/>
              <a:gd name="p0x10" fmla="*/ 53 w 11765"/>
              <a:gd name="p0y10" fmla="*/ 791 h 791"/>
              <a:gd name="p0x11" fmla="*/ 0 w 11765"/>
              <a:gd name="p0y11" fmla="*/ 738 h 791"/>
              <a:gd name="p0x12" fmla="*/ 0 w 11765"/>
              <a:gd name="p0y12" fmla="*/ 671 h 791"/>
              <a:gd name="p0x13" fmla="*/ 0 w 11765"/>
              <a:gd name="p0y13" fmla="*/ 120 h 791"/>
              <a:gd name="p0x14" fmla="*/ 0 w 11765"/>
              <a:gd name="p0y14" fmla="*/ 53 h 791"/>
              <a:gd name="p0x15" fmla="*/ 53 w 11765"/>
              <a:gd name="p0y15" fmla="*/ 0 h 791"/>
              <a:gd name="p0x16" fmla="*/ 120 w 11765"/>
              <a:gd name="p0y16" fmla="*/ 0 h 79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>
            <p:custDataLst>
              <p:tags r:id="rId26"/>
            </p:custDataLst>
          </p:nvPr>
        </p:nvSpPr>
        <p:spPr>
          <a:xfrm>
            <a:off x="4063755" y="5873143"/>
            <a:ext cx="724242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课堂探究</a:t>
            </a:r>
            <a:r>
              <a:rPr 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：课本第</a:t>
            </a:r>
            <a:r>
              <a:rPr lang="en-US" altLang="zh-CN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37</a:t>
            </a:r>
            <a:r>
              <a:rPr lang="zh-CN" altLang="en-US" sz="135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页的图案中，一个基本图形绕中心旋转一次是多少度？</a:t>
            </a:r>
            <a:endParaRPr lang="zh-CN" altLang="en-US" sz="135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剪刀下的数学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449aa5a0-8c95-11f1-a241-aa26548ec78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06" r="1220"/>
          <a:stretch>
            <a:fillRect/>
          </a:stretch>
        </p:blipFill>
        <p:spPr>
          <a:xfrm>
            <a:off x="571500" y="1104911"/>
            <a:ext cx="4312284" cy="5372079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791" h="8460">
                <a:moveTo>
                  <a:pt x="120" y="0"/>
                </a:moveTo>
                <a:lnTo>
                  <a:pt x="6671" y="0"/>
                </a:lnTo>
                <a:cubicBezTo>
                  <a:pt x="6737" y="0"/>
                  <a:pt x="6791" y="53"/>
                  <a:pt x="6791" y="119"/>
                </a:cubicBezTo>
                <a:lnTo>
                  <a:pt x="6791" y="8341"/>
                </a:lnTo>
                <a:cubicBezTo>
                  <a:pt x="6791" y="8407"/>
                  <a:pt x="6737" y="8460"/>
                  <a:pt x="6671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5341591" y="1281113"/>
            <a:ext cx="3048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剪纸，是中国民间艺人的</a:t>
            </a:r>
            <a:r>
              <a:rPr sz="150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几何课堂</a:t>
            </a:r>
            <a:endParaRPr sz="150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8" name="任意多边形 7"/>
          <p:cNvSpPr/>
          <p:nvPr>
            <p:custDataLst>
              <p:tags r:id="rId5"/>
            </p:custDataLst>
          </p:nvPr>
        </p:nvSpPr>
        <p:spPr>
          <a:xfrm>
            <a:off x="5155565" y="1985645"/>
            <a:ext cx="6459855" cy="4486275"/>
          </a:xfrm>
          <a:custGeom>
            <a:avLst/>
            <a:gdLst>
              <a:gd name="sw" fmla="*/ 1 w 10173"/>
              <a:gd name="sh" fmla="*/ 1 h 7065"/>
              <a:gd name="mins" fmla="min sw sh"/>
              <a:gd name="dsw" fmla="+- 0 sw mins"/>
              <a:gd name="dsh" fmla="+- 0 sh mins"/>
              <a:gd name="p0x0" fmla="*/ 120 w 10173"/>
              <a:gd name="p0y0" fmla="*/ 0 h 7065"/>
              <a:gd name="p0x1" fmla="*/ 10053 w 10173"/>
              <a:gd name="p0y1" fmla="*/ 0 h 7065"/>
              <a:gd name="p0x2" fmla="*/ 10119 w 10173"/>
              <a:gd name="p0y2" fmla="*/ 0 h 7065"/>
              <a:gd name="p0x3" fmla="*/ 10173 w 10173"/>
              <a:gd name="p0y3" fmla="*/ 53 h 7065"/>
              <a:gd name="p0x4" fmla="*/ 10173 w 10173"/>
              <a:gd name="p0y4" fmla="*/ 120 h 7065"/>
              <a:gd name="p0x5" fmla="*/ 10173 w 10173"/>
              <a:gd name="p0y5" fmla="*/ 6945 h 7065"/>
              <a:gd name="p0x6" fmla="*/ 10173 w 10173"/>
              <a:gd name="p0y6" fmla="*/ 7011 h 7065"/>
              <a:gd name="p0x7" fmla="*/ 10119 w 10173"/>
              <a:gd name="p0y7" fmla="*/ 7065 h 7065"/>
              <a:gd name="p0x8" fmla="*/ 10053 w 10173"/>
              <a:gd name="p0y8" fmla="*/ 7065 h 7065"/>
              <a:gd name="p0x9" fmla="*/ 120 w 10173"/>
              <a:gd name="p0y9" fmla="*/ 7065 h 7065"/>
              <a:gd name="p0x10" fmla="*/ 53 w 10173"/>
              <a:gd name="p0y10" fmla="*/ 7065 h 7065"/>
              <a:gd name="p0x11" fmla="*/ 0 w 10173"/>
              <a:gd name="p0y11" fmla="*/ 7011 h 7065"/>
              <a:gd name="p0x12" fmla="*/ 0 w 10173"/>
              <a:gd name="p0y12" fmla="*/ 6945 h 7065"/>
              <a:gd name="p0x13" fmla="*/ 0 w 10173"/>
              <a:gd name="p0y13" fmla="*/ 120 h 7065"/>
              <a:gd name="p0x14" fmla="*/ 0 w 10173"/>
              <a:gd name="p0y14" fmla="*/ 53 h 7065"/>
              <a:gd name="p0x15" fmla="*/ 53 w 10173"/>
              <a:gd name="p0y15" fmla="*/ 0 h 7065"/>
              <a:gd name="p0x16" fmla="*/ 120 w 10173"/>
              <a:gd name="p0y16" fmla="*/ 0 h 706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5350510" y="218122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1061" t="-50000" r="-1061" b="-50000"/>
          <a:stretch>
            <a:fillRect/>
          </a:stretch>
        </p:blipFill>
        <p:spPr>
          <a:xfrm>
            <a:off x="5453380" y="2295525"/>
            <a:ext cx="213995" cy="19050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5884516" y="2165985"/>
            <a:ext cx="2057476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5884516" y="2489835"/>
            <a:ext cx="22289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对折产生的折痕就是对称轴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2"/>
            </p:custDataLst>
          </p:nvPr>
        </p:nvSpPr>
        <p:spPr>
          <a:xfrm>
            <a:off x="5350510" y="289306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5464810" y="3007360"/>
            <a:ext cx="190500" cy="190500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16"/>
            </p:custDataLst>
          </p:nvPr>
        </p:nvSpPr>
        <p:spPr>
          <a:xfrm>
            <a:off x="5884516" y="2878426"/>
            <a:ext cx="2057476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7"/>
            </p:custDataLst>
          </p:nvPr>
        </p:nvSpPr>
        <p:spPr>
          <a:xfrm>
            <a:off x="5884516" y="3202276"/>
            <a:ext cx="22289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展开后花瓣绕中心均匀分布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8"/>
            </p:custDataLst>
          </p:nvPr>
        </p:nvSpPr>
        <p:spPr>
          <a:xfrm>
            <a:off x="5350510" y="360553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464810" y="3719830"/>
            <a:ext cx="190500" cy="19050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22"/>
            </p:custDataLst>
          </p:nvPr>
        </p:nvSpPr>
        <p:spPr>
          <a:xfrm>
            <a:off x="5884516" y="3590868"/>
            <a:ext cx="2228926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3"/>
            </p:custDataLst>
          </p:nvPr>
        </p:nvSpPr>
        <p:spPr>
          <a:xfrm>
            <a:off x="5884516" y="3914718"/>
            <a:ext cx="24003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连续纹样中同一单元间隔重复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24"/>
            </p:custDataLst>
          </p:nvPr>
        </p:nvSpPr>
        <p:spPr>
          <a:xfrm>
            <a:off x="5350510" y="5219700"/>
            <a:ext cx="1946910" cy="1057275"/>
          </a:xfrm>
          <a:custGeom>
            <a:avLst/>
            <a:gdLst>
              <a:gd name="sw" fmla="*/ 1 w 3065"/>
              <a:gd name="sh" fmla="*/ 1 h 1665"/>
              <a:gd name="mins" fmla="min sw sh"/>
              <a:gd name="dsw" fmla="+- 0 sw mins"/>
              <a:gd name="dsh" fmla="+- 0 sh mins"/>
              <a:gd name="p0x0" fmla="*/ 120 w 3065"/>
              <a:gd name="p0y0" fmla="*/ 0 h 1665"/>
              <a:gd name="p0x1" fmla="*/ 2945 w 3065"/>
              <a:gd name="p0y1" fmla="*/ 0 h 1665"/>
              <a:gd name="p0x2" fmla="*/ 3012 w 3065"/>
              <a:gd name="p0y2" fmla="*/ 0 h 1665"/>
              <a:gd name="p0x3" fmla="*/ 3065 w 3065"/>
              <a:gd name="p0y3" fmla="*/ 53 h 1665"/>
              <a:gd name="p0x4" fmla="*/ 3065 w 3065"/>
              <a:gd name="p0y4" fmla="*/ 120 h 1665"/>
              <a:gd name="p0x5" fmla="*/ 3065 w 3065"/>
              <a:gd name="p0y5" fmla="*/ 1545 h 1665"/>
              <a:gd name="p0x6" fmla="*/ 3065 w 3065"/>
              <a:gd name="p0y6" fmla="*/ 1611 h 1665"/>
              <a:gd name="p0x7" fmla="*/ 3012 w 3065"/>
              <a:gd name="p0y7" fmla="*/ 1665 h 1665"/>
              <a:gd name="p0x8" fmla="*/ 2945 w 3065"/>
              <a:gd name="p0y8" fmla="*/ 1665 h 1665"/>
              <a:gd name="p0x9" fmla="*/ 120 w 3065"/>
              <a:gd name="p0y9" fmla="*/ 1665 h 1665"/>
              <a:gd name="p0x10" fmla="*/ 53 w 3065"/>
              <a:gd name="p0y10" fmla="*/ 1665 h 1665"/>
              <a:gd name="p0x11" fmla="*/ 0 w 3065"/>
              <a:gd name="p0y11" fmla="*/ 1611 h 1665"/>
              <a:gd name="p0x12" fmla="*/ 0 w 3065"/>
              <a:gd name="p0y12" fmla="*/ 1545 h 1665"/>
              <a:gd name="p0x13" fmla="*/ 0 w 3065"/>
              <a:gd name="p0y13" fmla="*/ 120 h 1665"/>
              <a:gd name="p0x14" fmla="*/ 0 w 3065"/>
              <a:gd name="p0y14" fmla="*/ 53 h 1665"/>
              <a:gd name="p0x15" fmla="*/ 53 w 3065"/>
              <a:gd name="p0y15" fmla="*/ 0 h 1665"/>
              <a:gd name="p0x16" fmla="*/ 120 w 3065"/>
              <a:gd name="p0y16" fmla="*/ 0 h 166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25"/>
            </p:custDataLst>
          </p:nvPr>
        </p:nvSpPr>
        <p:spPr>
          <a:xfrm>
            <a:off x="6241333" y="5313997"/>
            <a:ext cx="433168" cy="32575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92000"/>
              </a:lnSpc>
            </a:pPr>
            <a:r>
              <a:rPr sz="21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4</a:t>
            </a:r>
            <a:endParaRPr sz="21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6"/>
            </p:custDataLst>
          </p:nvPr>
        </p:nvSpPr>
        <p:spPr>
          <a:xfrm>
            <a:off x="6172124" y="5667375"/>
            <a:ext cx="4572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花瓣</a:t>
            </a:r>
            <a:endParaRPr sz="12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7"/>
            </p:custDataLst>
          </p:nvPr>
        </p:nvSpPr>
        <p:spPr>
          <a:xfrm>
            <a:off x="6138545" y="5919470"/>
            <a:ext cx="371475" cy="252730"/>
          </a:xfrm>
          <a:custGeom>
            <a:avLst/>
            <a:gdLst>
              <a:gd name="sw" fmla="*/ 1 w 585"/>
              <a:gd name="sh" fmla="*/ 1 h 397"/>
              <a:gd name="mins" fmla="min sw sh"/>
              <a:gd name="dsw" fmla="+- 0 sw mins"/>
              <a:gd name="dsh" fmla="+- 0 sh mins"/>
              <a:gd name="p0x0" fmla="*/ 198 w 585"/>
              <a:gd name="p0y0" fmla="*/ 0 h 397"/>
              <a:gd name="p0x1" fmla="*/ 386 w 585"/>
              <a:gd name="p0y1" fmla="*/ 0 h 397"/>
              <a:gd name="p0x2" fmla="*/ 496 w 585"/>
              <a:gd name="p0y2" fmla="*/ 0 h 397"/>
              <a:gd name="p0x3" fmla="*/ 585 w 585"/>
              <a:gd name="p0y3" fmla="*/ 88 h 397"/>
              <a:gd name="p0x4" fmla="*/ 585 w 585"/>
              <a:gd name="p0y4" fmla="*/ 198 h 397"/>
              <a:gd name="p0x5" fmla="*/ 585 w 585"/>
              <a:gd name="p0y5" fmla="*/ 308 h 397"/>
              <a:gd name="p0x6" fmla="*/ 496 w 585"/>
              <a:gd name="p0y6" fmla="*/ 397 h 397"/>
              <a:gd name="p0x7" fmla="*/ 386 w 585"/>
              <a:gd name="p0y7" fmla="*/ 397 h 397"/>
              <a:gd name="p0x8" fmla="*/ 198 w 585"/>
              <a:gd name="p0y8" fmla="*/ 397 h 397"/>
              <a:gd name="p0x9" fmla="*/ 88 w 585"/>
              <a:gd name="p0y9" fmla="*/ 397 h 397"/>
              <a:gd name="p0x10" fmla="*/ 0 w 585"/>
              <a:gd name="p0y10" fmla="*/ 308 h 397"/>
              <a:gd name="p0x11" fmla="*/ 0 w 585"/>
              <a:gd name="p0y11" fmla="*/ 198 h 397"/>
              <a:gd name="p0x12" fmla="*/ 0 w 585"/>
              <a:gd name="p0y12" fmla="*/ 88 h 397"/>
              <a:gd name="p0x13" fmla="*/ 88 w 585"/>
              <a:gd name="p0y13" fmla="*/ 0 h 397"/>
              <a:gd name="p0x14" fmla="*/ 198 w 585"/>
              <a:gd name="p0y14" fmla="*/ 0 h 3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8"/>
            </p:custDataLst>
          </p:nvPr>
        </p:nvSpPr>
        <p:spPr>
          <a:xfrm>
            <a:off x="6138786" y="5957888"/>
            <a:ext cx="428701" cy="176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600"/>
              <a:t> </a:t>
            </a:r>
            <a:r>
              <a:rPr lang="en-US" sz="10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0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050" b="1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6" name="任意多边形 25"/>
          <p:cNvSpPr/>
          <p:nvPr>
            <p:custDataLst>
              <p:tags r:id="rId29"/>
            </p:custDataLst>
          </p:nvPr>
        </p:nvSpPr>
        <p:spPr>
          <a:xfrm>
            <a:off x="7411720" y="5219700"/>
            <a:ext cx="1946910" cy="1057275"/>
          </a:xfrm>
          <a:custGeom>
            <a:avLst/>
            <a:gdLst>
              <a:gd name="sw" fmla="*/ 1 w 3065"/>
              <a:gd name="sh" fmla="*/ 1 h 1665"/>
              <a:gd name="mins" fmla="min sw sh"/>
              <a:gd name="dsw" fmla="+- 0 sw mins"/>
              <a:gd name="dsh" fmla="+- 0 sh mins"/>
              <a:gd name="p0x0" fmla="*/ 120 w 3065"/>
              <a:gd name="p0y0" fmla="*/ 0 h 1665"/>
              <a:gd name="p0x1" fmla="*/ 2945 w 3065"/>
              <a:gd name="p0y1" fmla="*/ 0 h 1665"/>
              <a:gd name="p0x2" fmla="*/ 3012 w 3065"/>
              <a:gd name="p0y2" fmla="*/ 0 h 1665"/>
              <a:gd name="p0x3" fmla="*/ 3065 w 3065"/>
              <a:gd name="p0y3" fmla="*/ 53 h 1665"/>
              <a:gd name="p0x4" fmla="*/ 3065 w 3065"/>
              <a:gd name="p0y4" fmla="*/ 120 h 1665"/>
              <a:gd name="p0x5" fmla="*/ 3065 w 3065"/>
              <a:gd name="p0y5" fmla="*/ 1545 h 1665"/>
              <a:gd name="p0x6" fmla="*/ 3065 w 3065"/>
              <a:gd name="p0y6" fmla="*/ 1611 h 1665"/>
              <a:gd name="p0x7" fmla="*/ 3012 w 3065"/>
              <a:gd name="p0y7" fmla="*/ 1665 h 1665"/>
              <a:gd name="p0x8" fmla="*/ 2945 w 3065"/>
              <a:gd name="p0y8" fmla="*/ 1665 h 1665"/>
              <a:gd name="p0x9" fmla="*/ 120 w 3065"/>
              <a:gd name="p0y9" fmla="*/ 1665 h 1665"/>
              <a:gd name="p0x10" fmla="*/ 53 w 3065"/>
              <a:gd name="p0y10" fmla="*/ 1665 h 1665"/>
              <a:gd name="p0x11" fmla="*/ 0 w 3065"/>
              <a:gd name="p0y11" fmla="*/ 1611 h 1665"/>
              <a:gd name="p0x12" fmla="*/ 0 w 3065"/>
              <a:gd name="p0y12" fmla="*/ 1545 h 1665"/>
              <a:gd name="p0x13" fmla="*/ 0 w 3065"/>
              <a:gd name="p0y13" fmla="*/ 120 h 1665"/>
              <a:gd name="p0x14" fmla="*/ 0 w 3065"/>
              <a:gd name="p0y14" fmla="*/ 53 h 1665"/>
              <a:gd name="p0x15" fmla="*/ 53 w 3065"/>
              <a:gd name="p0y15" fmla="*/ 0 h 1665"/>
              <a:gd name="p0x16" fmla="*/ 120 w 3065"/>
              <a:gd name="p0y16" fmla="*/ 0 h 166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>
            <p:custDataLst>
              <p:tags r:id="rId30"/>
            </p:custDataLst>
          </p:nvPr>
        </p:nvSpPr>
        <p:spPr>
          <a:xfrm>
            <a:off x="8302523" y="5313997"/>
            <a:ext cx="433168" cy="32575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92000"/>
              </a:lnSpc>
            </a:pPr>
            <a:r>
              <a:rPr sz="21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8</a:t>
            </a:r>
            <a:endParaRPr sz="21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31"/>
            </p:custDataLst>
          </p:nvPr>
        </p:nvSpPr>
        <p:spPr>
          <a:xfrm>
            <a:off x="8233315" y="5667375"/>
            <a:ext cx="4572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花瓣</a:t>
            </a:r>
            <a:endParaRPr sz="12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32"/>
            </p:custDataLst>
          </p:nvPr>
        </p:nvSpPr>
        <p:spPr>
          <a:xfrm>
            <a:off x="8199755" y="5919470"/>
            <a:ext cx="371475" cy="252730"/>
          </a:xfrm>
          <a:custGeom>
            <a:avLst/>
            <a:gdLst>
              <a:gd name="sw" fmla="*/ 1 w 585"/>
              <a:gd name="sh" fmla="*/ 1 h 397"/>
              <a:gd name="mins" fmla="min sw sh"/>
              <a:gd name="dsw" fmla="+- 0 sw mins"/>
              <a:gd name="dsh" fmla="+- 0 sh mins"/>
              <a:gd name="p0x0" fmla="*/ 198 w 585"/>
              <a:gd name="p0y0" fmla="*/ 0 h 397"/>
              <a:gd name="p0x1" fmla="*/ 386 w 585"/>
              <a:gd name="p0y1" fmla="*/ 0 h 397"/>
              <a:gd name="p0x2" fmla="*/ 496 w 585"/>
              <a:gd name="p0y2" fmla="*/ 0 h 397"/>
              <a:gd name="p0x3" fmla="*/ 585 w 585"/>
              <a:gd name="p0y3" fmla="*/ 88 h 397"/>
              <a:gd name="p0x4" fmla="*/ 585 w 585"/>
              <a:gd name="p0y4" fmla="*/ 198 h 397"/>
              <a:gd name="p0x5" fmla="*/ 585 w 585"/>
              <a:gd name="p0y5" fmla="*/ 308 h 397"/>
              <a:gd name="p0x6" fmla="*/ 496 w 585"/>
              <a:gd name="p0y6" fmla="*/ 397 h 397"/>
              <a:gd name="p0x7" fmla="*/ 386 w 585"/>
              <a:gd name="p0y7" fmla="*/ 397 h 397"/>
              <a:gd name="p0x8" fmla="*/ 198 w 585"/>
              <a:gd name="p0y8" fmla="*/ 397 h 397"/>
              <a:gd name="p0x9" fmla="*/ 88 w 585"/>
              <a:gd name="p0y9" fmla="*/ 397 h 397"/>
              <a:gd name="p0x10" fmla="*/ 0 w 585"/>
              <a:gd name="p0y10" fmla="*/ 308 h 397"/>
              <a:gd name="p0x11" fmla="*/ 0 w 585"/>
              <a:gd name="p0y11" fmla="*/ 198 h 397"/>
              <a:gd name="p0x12" fmla="*/ 0 w 585"/>
              <a:gd name="p0y12" fmla="*/ 88 h 397"/>
              <a:gd name="p0x13" fmla="*/ 88 w 585"/>
              <a:gd name="p0y13" fmla="*/ 0 h 397"/>
              <a:gd name="p0x14" fmla="*/ 198 w 585"/>
              <a:gd name="p0y14" fmla="*/ 0 h 3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33"/>
            </p:custDataLst>
          </p:nvPr>
        </p:nvSpPr>
        <p:spPr>
          <a:xfrm>
            <a:off x="8199977" y="5957888"/>
            <a:ext cx="428701" cy="176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600"/>
              <a:t> </a:t>
            </a:r>
            <a:r>
              <a:rPr lang="en-US" sz="10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45</a:t>
            </a:r>
            <a:r>
              <a:rPr lang="zh-CN" altLang="en-US" sz="10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050" b="1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31" name="任意多边形 30"/>
          <p:cNvSpPr/>
          <p:nvPr>
            <p:custDataLst>
              <p:tags r:id="rId34"/>
            </p:custDataLst>
          </p:nvPr>
        </p:nvSpPr>
        <p:spPr>
          <a:xfrm>
            <a:off x="9472930" y="5219700"/>
            <a:ext cx="1946910" cy="1057275"/>
          </a:xfrm>
          <a:custGeom>
            <a:avLst/>
            <a:gdLst>
              <a:gd name="sw" fmla="*/ 1 w 3065"/>
              <a:gd name="sh" fmla="*/ 1 h 1665"/>
              <a:gd name="mins" fmla="min sw sh"/>
              <a:gd name="dsw" fmla="+- 0 sw mins"/>
              <a:gd name="dsh" fmla="+- 0 sh mins"/>
              <a:gd name="p0x0" fmla="*/ 120 w 3065"/>
              <a:gd name="p0y0" fmla="*/ 0 h 1665"/>
              <a:gd name="p0x1" fmla="*/ 2945 w 3065"/>
              <a:gd name="p0y1" fmla="*/ 0 h 1665"/>
              <a:gd name="p0x2" fmla="*/ 3012 w 3065"/>
              <a:gd name="p0y2" fmla="*/ 0 h 1665"/>
              <a:gd name="p0x3" fmla="*/ 3065 w 3065"/>
              <a:gd name="p0y3" fmla="*/ 53 h 1665"/>
              <a:gd name="p0x4" fmla="*/ 3065 w 3065"/>
              <a:gd name="p0y4" fmla="*/ 120 h 1665"/>
              <a:gd name="p0x5" fmla="*/ 3065 w 3065"/>
              <a:gd name="p0y5" fmla="*/ 1545 h 1665"/>
              <a:gd name="p0x6" fmla="*/ 3065 w 3065"/>
              <a:gd name="p0y6" fmla="*/ 1611 h 1665"/>
              <a:gd name="p0x7" fmla="*/ 3012 w 3065"/>
              <a:gd name="p0y7" fmla="*/ 1665 h 1665"/>
              <a:gd name="p0x8" fmla="*/ 2945 w 3065"/>
              <a:gd name="p0y8" fmla="*/ 1665 h 1665"/>
              <a:gd name="p0x9" fmla="*/ 120 w 3065"/>
              <a:gd name="p0y9" fmla="*/ 1665 h 1665"/>
              <a:gd name="p0x10" fmla="*/ 53 w 3065"/>
              <a:gd name="p0y10" fmla="*/ 1665 h 1665"/>
              <a:gd name="p0x11" fmla="*/ 0 w 3065"/>
              <a:gd name="p0y11" fmla="*/ 1611 h 1665"/>
              <a:gd name="p0x12" fmla="*/ 0 w 3065"/>
              <a:gd name="p0y12" fmla="*/ 1545 h 1665"/>
              <a:gd name="p0x13" fmla="*/ 0 w 3065"/>
              <a:gd name="p0y13" fmla="*/ 120 h 1665"/>
              <a:gd name="p0x14" fmla="*/ 0 w 3065"/>
              <a:gd name="p0y14" fmla="*/ 53 h 1665"/>
              <a:gd name="p0x15" fmla="*/ 53 w 3065"/>
              <a:gd name="p0y15" fmla="*/ 0 h 1665"/>
              <a:gd name="p0x16" fmla="*/ 120 w 3065"/>
              <a:gd name="p0y16" fmla="*/ 0 h 166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35"/>
            </p:custDataLst>
          </p:nvPr>
        </p:nvSpPr>
        <p:spPr>
          <a:xfrm>
            <a:off x="10280532" y="5313997"/>
            <a:ext cx="599551" cy="32575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92000"/>
              </a:lnSpc>
            </a:pPr>
            <a:r>
              <a:rPr sz="21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16</a:t>
            </a:r>
            <a:endParaRPr sz="21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36"/>
            </p:custDataLst>
          </p:nvPr>
        </p:nvSpPr>
        <p:spPr>
          <a:xfrm>
            <a:off x="10294515" y="5667375"/>
            <a:ext cx="4572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花瓣</a:t>
            </a:r>
            <a:endParaRPr sz="120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4" name="任意多边形 33"/>
          <p:cNvSpPr/>
          <p:nvPr>
            <p:custDataLst>
              <p:tags r:id="rId37"/>
            </p:custDataLst>
          </p:nvPr>
        </p:nvSpPr>
        <p:spPr>
          <a:xfrm>
            <a:off x="10201910" y="5919470"/>
            <a:ext cx="489585" cy="252730"/>
          </a:xfrm>
          <a:custGeom>
            <a:avLst/>
            <a:gdLst>
              <a:gd name="sw" fmla="*/ 1 w 771"/>
              <a:gd name="sh" fmla="*/ 1 h 397"/>
              <a:gd name="mins" fmla="min sw sh"/>
              <a:gd name="dsw" fmla="+- 0 sw mins"/>
              <a:gd name="dsh" fmla="+- 0 sh mins"/>
              <a:gd name="p0x0" fmla="*/ 198 w 771"/>
              <a:gd name="p0y0" fmla="*/ 0 h 397"/>
              <a:gd name="p0x1" fmla="*/ 572 w 771"/>
              <a:gd name="p0y1" fmla="*/ 0 h 397"/>
              <a:gd name="p0x2" fmla="*/ 682 w 771"/>
              <a:gd name="p0y2" fmla="*/ 0 h 397"/>
              <a:gd name="p0x3" fmla="*/ 771 w 771"/>
              <a:gd name="p0y3" fmla="*/ 88 h 397"/>
              <a:gd name="p0x4" fmla="*/ 771 w 771"/>
              <a:gd name="p0y4" fmla="*/ 198 h 397"/>
              <a:gd name="p0x5" fmla="*/ 771 w 771"/>
              <a:gd name="p0y5" fmla="*/ 308 h 397"/>
              <a:gd name="p0x6" fmla="*/ 682 w 771"/>
              <a:gd name="p0y6" fmla="*/ 397 h 397"/>
              <a:gd name="p0x7" fmla="*/ 572 w 771"/>
              <a:gd name="p0y7" fmla="*/ 397 h 397"/>
              <a:gd name="p0x8" fmla="*/ 198 w 771"/>
              <a:gd name="p0y8" fmla="*/ 397 h 397"/>
              <a:gd name="p0x9" fmla="*/ 88 w 771"/>
              <a:gd name="p0y9" fmla="*/ 397 h 397"/>
              <a:gd name="p0x10" fmla="*/ 0 w 771"/>
              <a:gd name="p0y10" fmla="*/ 308 h 397"/>
              <a:gd name="p0x11" fmla="*/ 0 w 771"/>
              <a:gd name="p0y11" fmla="*/ 198 h 397"/>
              <a:gd name="p0x12" fmla="*/ 0 w 771"/>
              <a:gd name="p0y12" fmla="*/ 88 h 397"/>
              <a:gd name="p0x13" fmla="*/ 88 w 771"/>
              <a:gd name="p0y13" fmla="*/ 0 h 397"/>
              <a:gd name="p0x14" fmla="*/ 198 w 771"/>
              <a:gd name="p0y14" fmla="*/ 0 h 3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>
            <p:custDataLst>
              <p:tags r:id="rId38"/>
            </p:custDataLst>
          </p:nvPr>
        </p:nvSpPr>
        <p:spPr>
          <a:xfrm>
            <a:off x="10202094" y="5957888"/>
            <a:ext cx="546792" cy="176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600"/>
              <a:t> </a:t>
            </a:r>
            <a:r>
              <a:rPr lang="en-US" sz="10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22.5</a:t>
            </a:r>
            <a:r>
              <a:rPr lang="zh-CN" altLang="en-US" sz="1050" b="1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050" b="1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用数学作画的艺术家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436988d2-8c95-11f1-8481-727bca985e9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689" r="696"/>
          <a:stretch>
            <a:fillRect/>
          </a:stretch>
        </p:blipFill>
        <p:spPr>
          <a:xfrm>
            <a:off x="571500" y="1104905"/>
            <a:ext cx="3806825" cy="5372089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995" h="8460">
                <a:moveTo>
                  <a:pt x="120" y="0"/>
                </a:moveTo>
                <a:lnTo>
                  <a:pt x="5875" y="0"/>
                </a:lnTo>
                <a:cubicBezTo>
                  <a:pt x="5941" y="0"/>
                  <a:pt x="5995" y="54"/>
                  <a:pt x="5995" y="120"/>
                </a:cubicBezTo>
                <a:lnTo>
                  <a:pt x="5995" y="8340"/>
                </a:lnTo>
                <a:cubicBezTo>
                  <a:pt x="5995" y="8406"/>
                  <a:pt x="5941" y="8460"/>
                  <a:pt x="5875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23" name="任意多边形 22"/>
          <p:cNvSpPr/>
          <p:nvPr>
            <p:custDataLst>
              <p:tags r:id="rId4"/>
            </p:custDataLst>
          </p:nvPr>
        </p:nvSpPr>
        <p:spPr>
          <a:xfrm>
            <a:off x="4554220" y="3772535"/>
            <a:ext cx="3526155" cy="893445"/>
          </a:xfrm>
          <a:custGeom>
            <a:avLst/>
            <a:gdLst>
              <a:gd name="sw" fmla="*/ 1 w 5552"/>
              <a:gd name="sh" fmla="*/ 1 h 1407"/>
              <a:gd name="mins" fmla="min sw sh"/>
              <a:gd name="dsw" fmla="+- 0 sw mins"/>
              <a:gd name="dsh" fmla="+- 0 sh mins"/>
              <a:gd name="p0x0" fmla="*/ 180 w 5552"/>
              <a:gd name="p0y0" fmla="*/ 0 h 1407"/>
              <a:gd name="p0x1" fmla="*/ 5552 w 5552"/>
              <a:gd name="p0y1" fmla="*/ 0 h 1407"/>
              <a:gd name="p0x2" fmla="*/ 5552 w 5552"/>
              <a:gd name="p0y2" fmla="*/ 1407 h 1407"/>
              <a:gd name="p0x3" fmla="*/ 180 w 5552"/>
              <a:gd name="p0y3" fmla="*/ 1407 h 1407"/>
              <a:gd name="p0x4" fmla="*/ 80 w 5552"/>
              <a:gd name="p0y4" fmla="*/ 1407 h 1407"/>
              <a:gd name="p0x5" fmla="*/ 0 w 5552"/>
              <a:gd name="p0y5" fmla="*/ 1326 h 1407"/>
              <a:gd name="p0x6" fmla="*/ 0 w 5552"/>
              <a:gd name="p0y6" fmla="*/ 1227 h 1407"/>
              <a:gd name="p0x7" fmla="*/ 0 w 5552"/>
              <a:gd name="p0y7" fmla="*/ 180 h 1407"/>
              <a:gd name="p0x8" fmla="*/ 0 w 5552"/>
              <a:gd name="p0y8" fmla="*/ 80 h 1407"/>
              <a:gd name="p0x9" fmla="*/ 80 w 5552"/>
              <a:gd name="p0y9" fmla="*/ 0 h 1407"/>
              <a:gd name="p0x10" fmla="*/ 180 w 5552"/>
              <a:gd name="p0y10" fmla="*/ 0 h 140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lnTo>
                  <a:pt x="p0x2" y="p0y2"/>
                </a:lnTo>
                <a:lnTo>
                  <a:pt x="p0x3" y="p0y3"/>
                </a:lnTo>
                <a:cubicBezTo>
                  <a:pt x="p0x4" y="p0y4"/>
                  <a:pt x="p0x5" y="p0y5"/>
                  <a:pt x="p0x6" y="p0y6"/>
                </a:cubicBezTo>
                <a:lnTo>
                  <a:pt x="p0x7" y="p0y7"/>
                </a:lnTo>
                <a:cubicBezTo>
                  <a:pt x="p0x8" y="p0y8"/>
                  <a:pt x="p0x9" y="p0y9"/>
                  <a:pt x="p0x10" y="p0y10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E65C2A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5"/>
            </p:custDataLst>
          </p:nvPr>
        </p:nvSpPr>
        <p:spPr>
          <a:xfrm>
            <a:off x="4750070" y="3914794"/>
            <a:ext cx="3173235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埃舍尔镶嵌</a:t>
            </a:r>
            <a:endParaRPr b="1" spc="36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6"/>
            </p:custDataLst>
          </p:nvPr>
        </p:nvSpPr>
        <p:spPr>
          <a:xfrm>
            <a:off x="4750070" y="4266247"/>
            <a:ext cx="317323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超现实的诗意表达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任意多边形 25"/>
          <p:cNvSpPr/>
          <p:nvPr>
            <p:custDataLst>
              <p:tags r:id="rId7"/>
            </p:custDataLst>
          </p:nvPr>
        </p:nvSpPr>
        <p:spPr>
          <a:xfrm>
            <a:off x="8089900" y="3772535"/>
            <a:ext cx="3525520" cy="893445"/>
          </a:xfrm>
          <a:custGeom>
            <a:avLst/>
            <a:gdLst>
              <a:gd name="sw" fmla="*/ 1 w 5552"/>
              <a:gd name="sh" fmla="*/ 1 h 1407"/>
              <a:gd name="mins" fmla="min sw sh"/>
              <a:gd name="dsw" fmla="+- 0 sw mins"/>
              <a:gd name="dsh" fmla="+- 0 sh mins"/>
              <a:gd name="p0x0" fmla="*/ 0 w 5552"/>
              <a:gd name="p0y0" fmla="*/ 0 h 1407"/>
              <a:gd name="p0x1" fmla="*/ 5372 w 5552"/>
              <a:gd name="p0y1" fmla="*/ 0 h 1407"/>
              <a:gd name="p0x2" fmla="*/ 5471 w 5552"/>
              <a:gd name="p0y2" fmla="*/ 0 h 1407"/>
              <a:gd name="p0x3" fmla="*/ 5552 w 5552"/>
              <a:gd name="p0y3" fmla="*/ 80 h 1407"/>
              <a:gd name="p0x4" fmla="*/ 5552 w 5552"/>
              <a:gd name="p0y4" fmla="*/ 180 h 1407"/>
              <a:gd name="p0x5" fmla="*/ 5552 w 5552"/>
              <a:gd name="p0y5" fmla="*/ 1227 h 1407"/>
              <a:gd name="p0x6" fmla="*/ 5552 w 5552"/>
              <a:gd name="p0y6" fmla="*/ 1326 h 1407"/>
              <a:gd name="p0x7" fmla="*/ 5471 w 5552"/>
              <a:gd name="p0y7" fmla="*/ 1407 h 1407"/>
              <a:gd name="p0x8" fmla="*/ 5372 w 5552"/>
              <a:gd name="p0y8" fmla="*/ 1407 h 1407"/>
              <a:gd name="p0x9" fmla="*/ 0 w 5552"/>
              <a:gd name="p0y9" fmla="*/ 1407 h 1407"/>
              <a:gd name="p0x10" fmla="*/ 0 w 5552"/>
              <a:gd name="p0y10" fmla="*/ 0 h 140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lnTo>
                  <a:pt x="p0x10" y="p0y10"/>
                </a:ln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D9C8B8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>
            <p:custDataLst>
              <p:tags r:id="rId8"/>
            </p:custDataLst>
          </p:nvPr>
        </p:nvSpPr>
        <p:spPr>
          <a:xfrm>
            <a:off x="8285255" y="3914794"/>
            <a:ext cx="3173235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中国四方连续纹样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9"/>
            </p:custDataLst>
          </p:nvPr>
        </p:nvSpPr>
        <p:spPr>
          <a:xfrm>
            <a:off x="8285255" y="4266247"/>
            <a:ext cx="317323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传统装饰美学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8" name="任意多边形 37"/>
          <p:cNvSpPr/>
          <p:nvPr>
            <p:custDataLst>
              <p:tags r:id="rId10"/>
            </p:custDataLst>
          </p:nvPr>
        </p:nvSpPr>
        <p:spPr>
          <a:xfrm>
            <a:off x="4549775" y="5897880"/>
            <a:ext cx="7070090" cy="578485"/>
          </a:xfrm>
          <a:custGeom>
            <a:avLst/>
            <a:gdLst>
              <a:gd name="sw" fmla="*/ 1 w 11134"/>
              <a:gd name="sh" fmla="*/ 1 h 911"/>
              <a:gd name="mins" fmla="min sw sh"/>
              <a:gd name="dsw" fmla="+- 0 sw mins"/>
              <a:gd name="dsh" fmla="+- 0 sh mins"/>
              <a:gd name="p0x0" fmla="*/ 120 w 11134"/>
              <a:gd name="p0y0" fmla="*/ 0 h 911"/>
              <a:gd name="p0x1" fmla="*/ 11014 w 11134"/>
              <a:gd name="p0y1" fmla="*/ 0 h 911"/>
              <a:gd name="p0x2" fmla="*/ 11080 w 11134"/>
              <a:gd name="p0y2" fmla="*/ 0 h 911"/>
              <a:gd name="p0x3" fmla="*/ 11134 w 11134"/>
              <a:gd name="p0y3" fmla="*/ 53 h 911"/>
              <a:gd name="p0x4" fmla="*/ 11134 w 11134"/>
              <a:gd name="p0y4" fmla="*/ 120 h 911"/>
              <a:gd name="p0x5" fmla="*/ 11134 w 11134"/>
              <a:gd name="p0y5" fmla="*/ 791 h 911"/>
              <a:gd name="p0x6" fmla="*/ 11134 w 11134"/>
              <a:gd name="p0y6" fmla="*/ 858 h 911"/>
              <a:gd name="p0x7" fmla="*/ 11080 w 11134"/>
              <a:gd name="p0y7" fmla="*/ 911 h 911"/>
              <a:gd name="p0x8" fmla="*/ 11014 w 11134"/>
              <a:gd name="p0y8" fmla="*/ 911 h 911"/>
              <a:gd name="p0x9" fmla="*/ 120 w 11134"/>
              <a:gd name="p0y9" fmla="*/ 911 h 911"/>
              <a:gd name="p0x10" fmla="*/ 53 w 11134"/>
              <a:gd name="p0y10" fmla="*/ 911 h 911"/>
              <a:gd name="p0x11" fmla="*/ 0 w 11134"/>
              <a:gd name="p0y11" fmla="*/ 858 h 911"/>
              <a:gd name="p0x12" fmla="*/ 0 w 11134"/>
              <a:gd name="p0y12" fmla="*/ 791 h 911"/>
              <a:gd name="p0x13" fmla="*/ 0 w 11134"/>
              <a:gd name="p0y13" fmla="*/ 120 h 911"/>
              <a:gd name="p0x14" fmla="*/ 0 w 11134"/>
              <a:gd name="p0y14" fmla="*/ 53 h 911"/>
              <a:gd name="p0x15" fmla="*/ 53 w 11134"/>
              <a:gd name="p0y15" fmla="*/ 0 h 911"/>
              <a:gd name="p0x16" fmla="*/ 120 w 11134"/>
              <a:gd name="p0y16" fmla="*/ 0 h 91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>
            <p:custDataLst>
              <p:tags r:id="rId11"/>
            </p:custDataLst>
          </p:nvPr>
        </p:nvSpPr>
        <p:spPr>
          <a:xfrm>
            <a:off x="4702445" y="6035068"/>
            <a:ext cx="6765579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en-US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数学不是冷冰冰的计算，而是</a:t>
            </a:r>
            <a:r>
              <a:rPr sz="1350" b="1" i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流淌的画面、飞翔的想象</a:t>
            </a:r>
            <a:r>
              <a:rPr sz="1350" i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"</a:t>
            </a:r>
            <a:endParaRPr sz="1350" i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12"/>
            </p:custDataLst>
          </p:nvPr>
        </p:nvSpPr>
        <p:spPr>
          <a:xfrm>
            <a:off x="4554220" y="1109345"/>
            <a:ext cx="7061200" cy="1312545"/>
          </a:xfrm>
          <a:custGeom>
            <a:avLst/>
            <a:gdLst>
              <a:gd name="sw" fmla="*/ 1 w 11119"/>
              <a:gd name="sh" fmla="*/ 1 h 2066"/>
              <a:gd name="mins" fmla="min sw sh"/>
              <a:gd name="dsw" fmla="+- 0 sw mins"/>
              <a:gd name="dsh" fmla="+- 0 sh mins"/>
              <a:gd name="p0x0" fmla="*/ 120 w 11119"/>
              <a:gd name="p0y0" fmla="*/ 0 h 2066"/>
              <a:gd name="p0x1" fmla="*/ 10999 w 11119"/>
              <a:gd name="p0y1" fmla="*/ 0 h 2066"/>
              <a:gd name="p0x2" fmla="*/ 11065 w 11119"/>
              <a:gd name="p0y2" fmla="*/ 0 h 2066"/>
              <a:gd name="p0x3" fmla="*/ 11119 w 11119"/>
              <a:gd name="p0y3" fmla="*/ 53 h 2066"/>
              <a:gd name="p0x4" fmla="*/ 11119 w 11119"/>
              <a:gd name="p0y4" fmla="*/ 120 h 2066"/>
              <a:gd name="p0x5" fmla="*/ 11119 w 11119"/>
              <a:gd name="p0y5" fmla="*/ 1946 h 2066"/>
              <a:gd name="p0x6" fmla="*/ 11119 w 11119"/>
              <a:gd name="p0y6" fmla="*/ 2013 h 2066"/>
              <a:gd name="p0x7" fmla="*/ 11065 w 11119"/>
              <a:gd name="p0y7" fmla="*/ 2066 h 2066"/>
              <a:gd name="p0x8" fmla="*/ 10999 w 11119"/>
              <a:gd name="p0y8" fmla="*/ 2066 h 2066"/>
              <a:gd name="p0x9" fmla="*/ 120 w 11119"/>
              <a:gd name="p0y9" fmla="*/ 2066 h 2066"/>
              <a:gd name="p0x10" fmla="*/ 53 w 11119"/>
              <a:gd name="p0y10" fmla="*/ 2066 h 2066"/>
              <a:gd name="p0x11" fmla="*/ 0 w 11119"/>
              <a:gd name="p0y11" fmla="*/ 2013 h 2066"/>
              <a:gd name="p0x12" fmla="*/ 0 w 11119"/>
              <a:gd name="p0y12" fmla="*/ 1946 h 2066"/>
              <a:gd name="p0x13" fmla="*/ 0 w 11119"/>
              <a:gd name="p0y13" fmla="*/ 120 h 2066"/>
              <a:gd name="p0x14" fmla="*/ 0 w 11119"/>
              <a:gd name="p0y14" fmla="*/ 53 h 2066"/>
              <a:gd name="p0x15" fmla="*/ 53 w 11119"/>
              <a:gd name="p0y15" fmla="*/ 0 h 2066"/>
              <a:gd name="p0x16" fmla="*/ 120 w 11119"/>
              <a:gd name="p0y16" fmla="*/ 0 h 2066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4673870" y="1212532"/>
            <a:ext cx="6822729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埃舍尔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14"/>
            </p:custDataLst>
          </p:nvPr>
        </p:nvSpPr>
        <p:spPr>
          <a:xfrm>
            <a:off x="4673600" y="16002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5"/>
            </p:custDataLst>
          </p:nvPr>
        </p:nvSpPr>
        <p:spPr>
          <a:xfrm>
            <a:off x="4673870" y="1689735"/>
            <a:ext cx="6822729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荷兰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图形艺术家</a:t>
            </a:r>
            <a:r>
              <a:rPr lang="en-US" altLang="zh-CN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，用数学规律作画</a:t>
            </a:r>
            <a:endParaRPr lang="zh-CN" altLang="en-US"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16"/>
            </p:custDataLst>
          </p:nvPr>
        </p:nvSpPr>
        <p:spPr>
          <a:xfrm>
            <a:off x="4678045" y="2059940"/>
            <a:ext cx="543560" cy="238125"/>
          </a:xfrm>
          <a:custGeom>
            <a:avLst/>
            <a:gdLst>
              <a:gd name="sw" fmla="*/ 1 w 855"/>
              <a:gd name="sh" fmla="*/ 1 h 375"/>
              <a:gd name="mins" fmla="min sw sh"/>
              <a:gd name="dsw" fmla="+- 0 sw mins"/>
              <a:gd name="dsh" fmla="+- 0 sh mins"/>
              <a:gd name="p0x0" fmla="*/ 187 w 855"/>
              <a:gd name="p0y0" fmla="*/ 0 h 375"/>
              <a:gd name="p0x1" fmla="*/ 667 w 855"/>
              <a:gd name="p0y1" fmla="*/ 0 h 375"/>
              <a:gd name="p0x2" fmla="*/ 771 w 855"/>
              <a:gd name="p0y2" fmla="*/ 0 h 375"/>
              <a:gd name="p0x3" fmla="*/ 855 w 855"/>
              <a:gd name="p0y3" fmla="*/ 83 h 375"/>
              <a:gd name="p0x4" fmla="*/ 855 w 855"/>
              <a:gd name="p0y4" fmla="*/ 187 h 375"/>
              <a:gd name="p0x5" fmla="*/ 855 w 855"/>
              <a:gd name="p0y5" fmla="*/ 291 h 375"/>
              <a:gd name="p0x6" fmla="*/ 771 w 855"/>
              <a:gd name="p0y6" fmla="*/ 375 h 375"/>
              <a:gd name="p0x7" fmla="*/ 667 w 855"/>
              <a:gd name="p0y7" fmla="*/ 375 h 375"/>
              <a:gd name="p0x8" fmla="*/ 187 w 855"/>
              <a:gd name="p0y8" fmla="*/ 375 h 375"/>
              <a:gd name="p0x9" fmla="*/ 83 w 855"/>
              <a:gd name="p0y9" fmla="*/ 375 h 375"/>
              <a:gd name="p0x10" fmla="*/ 0 w 855"/>
              <a:gd name="p0y10" fmla="*/ 291 h 375"/>
              <a:gd name="p0x11" fmla="*/ 0 w 855"/>
              <a:gd name="p0y11" fmla="*/ 187 h 375"/>
              <a:gd name="p0x12" fmla="*/ 0 w 855"/>
              <a:gd name="p0y12" fmla="*/ 83 h 375"/>
              <a:gd name="p0x13" fmla="*/ 83 w 855"/>
              <a:gd name="p0y13" fmla="*/ 0 h 375"/>
              <a:gd name="p0x14" fmla="*/ 187 w 855"/>
              <a:gd name="p0y14" fmla="*/ 0 h 3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17"/>
            </p:custDataLst>
          </p:nvPr>
        </p:nvSpPr>
        <p:spPr>
          <a:xfrm>
            <a:off x="4797695" y="2094519"/>
            <a:ext cx="457276" cy="16954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2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</a:t>
            </a:r>
            <a:endParaRPr sz="12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8"/>
            </p:custDataLst>
          </p:nvPr>
        </p:nvSpPr>
        <p:spPr>
          <a:xfrm>
            <a:off x="5307330" y="2059940"/>
            <a:ext cx="542925" cy="238125"/>
          </a:xfrm>
          <a:custGeom>
            <a:avLst/>
            <a:gdLst>
              <a:gd name="sw" fmla="*/ 1 w 855"/>
              <a:gd name="sh" fmla="*/ 1 h 375"/>
              <a:gd name="mins" fmla="min sw sh"/>
              <a:gd name="dsw" fmla="+- 0 sw mins"/>
              <a:gd name="dsh" fmla="+- 0 sh mins"/>
              <a:gd name="p0x0" fmla="*/ 187 w 855"/>
              <a:gd name="p0y0" fmla="*/ 0 h 375"/>
              <a:gd name="p0x1" fmla="*/ 667 w 855"/>
              <a:gd name="p0y1" fmla="*/ 0 h 375"/>
              <a:gd name="p0x2" fmla="*/ 771 w 855"/>
              <a:gd name="p0y2" fmla="*/ 0 h 375"/>
              <a:gd name="p0x3" fmla="*/ 855 w 855"/>
              <a:gd name="p0y3" fmla="*/ 83 h 375"/>
              <a:gd name="p0x4" fmla="*/ 855 w 855"/>
              <a:gd name="p0y4" fmla="*/ 187 h 375"/>
              <a:gd name="p0x5" fmla="*/ 855 w 855"/>
              <a:gd name="p0y5" fmla="*/ 291 h 375"/>
              <a:gd name="p0x6" fmla="*/ 771 w 855"/>
              <a:gd name="p0y6" fmla="*/ 375 h 375"/>
              <a:gd name="p0x7" fmla="*/ 667 w 855"/>
              <a:gd name="p0y7" fmla="*/ 375 h 375"/>
              <a:gd name="p0x8" fmla="*/ 187 w 855"/>
              <a:gd name="p0y8" fmla="*/ 375 h 375"/>
              <a:gd name="p0x9" fmla="*/ 83 w 855"/>
              <a:gd name="p0y9" fmla="*/ 375 h 375"/>
              <a:gd name="p0x10" fmla="*/ 0 w 855"/>
              <a:gd name="p0y10" fmla="*/ 291 h 375"/>
              <a:gd name="p0x11" fmla="*/ 0 w 855"/>
              <a:gd name="p0y11" fmla="*/ 187 h 375"/>
              <a:gd name="p0x12" fmla="*/ 0 w 855"/>
              <a:gd name="p0y12" fmla="*/ 83 h 375"/>
              <a:gd name="p0x13" fmla="*/ 83 w 855"/>
              <a:gd name="p0y13" fmla="*/ 0 h 375"/>
              <a:gd name="p0x14" fmla="*/ 187 w 855"/>
              <a:gd name="p0y14" fmla="*/ 0 h 3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9"/>
            </p:custDataLst>
          </p:nvPr>
        </p:nvSpPr>
        <p:spPr>
          <a:xfrm>
            <a:off x="5426421" y="2094519"/>
            <a:ext cx="457276" cy="16954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2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</a:t>
            </a:r>
            <a:endParaRPr sz="12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20"/>
            </p:custDataLst>
          </p:nvPr>
        </p:nvSpPr>
        <p:spPr>
          <a:xfrm>
            <a:off x="5935980" y="2059940"/>
            <a:ext cx="542925" cy="238125"/>
          </a:xfrm>
          <a:custGeom>
            <a:avLst/>
            <a:gdLst>
              <a:gd name="sw" fmla="*/ 1 w 855"/>
              <a:gd name="sh" fmla="*/ 1 h 375"/>
              <a:gd name="mins" fmla="min sw sh"/>
              <a:gd name="dsw" fmla="+- 0 sw mins"/>
              <a:gd name="dsh" fmla="+- 0 sh mins"/>
              <a:gd name="p0x0" fmla="*/ 187 w 855"/>
              <a:gd name="p0y0" fmla="*/ 0 h 375"/>
              <a:gd name="p0x1" fmla="*/ 667 w 855"/>
              <a:gd name="p0y1" fmla="*/ 0 h 375"/>
              <a:gd name="p0x2" fmla="*/ 771 w 855"/>
              <a:gd name="p0y2" fmla="*/ 0 h 375"/>
              <a:gd name="p0x3" fmla="*/ 855 w 855"/>
              <a:gd name="p0y3" fmla="*/ 83 h 375"/>
              <a:gd name="p0x4" fmla="*/ 855 w 855"/>
              <a:gd name="p0y4" fmla="*/ 187 h 375"/>
              <a:gd name="p0x5" fmla="*/ 855 w 855"/>
              <a:gd name="p0y5" fmla="*/ 291 h 375"/>
              <a:gd name="p0x6" fmla="*/ 771 w 855"/>
              <a:gd name="p0y6" fmla="*/ 375 h 375"/>
              <a:gd name="p0x7" fmla="*/ 667 w 855"/>
              <a:gd name="p0y7" fmla="*/ 375 h 375"/>
              <a:gd name="p0x8" fmla="*/ 187 w 855"/>
              <a:gd name="p0y8" fmla="*/ 375 h 375"/>
              <a:gd name="p0x9" fmla="*/ 83 w 855"/>
              <a:gd name="p0y9" fmla="*/ 375 h 375"/>
              <a:gd name="p0x10" fmla="*/ 0 w 855"/>
              <a:gd name="p0y10" fmla="*/ 291 h 375"/>
              <a:gd name="p0x11" fmla="*/ 0 w 855"/>
              <a:gd name="p0y11" fmla="*/ 187 h 375"/>
              <a:gd name="p0x12" fmla="*/ 0 w 855"/>
              <a:gd name="p0y12" fmla="*/ 83 h 375"/>
              <a:gd name="p0x13" fmla="*/ 83 w 855"/>
              <a:gd name="p0y13" fmla="*/ 0 h 375"/>
              <a:gd name="p0x14" fmla="*/ 187 w 855"/>
              <a:gd name="p0y14" fmla="*/ 0 h 3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21"/>
            </p:custDataLst>
          </p:nvPr>
        </p:nvSpPr>
        <p:spPr>
          <a:xfrm>
            <a:off x="6055147" y="2094519"/>
            <a:ext cx="457276" cy="16954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20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</a:t>
            </a:r>
            <a:endParaRPr sz="120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22"/>
            </p:custDataLst>
          </p:nvPr>
        </p:nvSpPr>
        <p:spPr>
          <a:xfrm>
            <a:off x="4554220" y="2526665"/>
            <a:ext cx="7061200" cy="1141095"/>
          </a:xfrm>
          <a:custGeom>
            <a:avLst/>
            <a:gdLst>
              <a:gd name="sw" fmla="*/ 1 w 11119"/>
              <a:gd name="sh" fmla="*/ 1 h 1797"/>
              <a:gd name="mins" fmla="min sw sh"/>
              <a:gd name="dsw" fmla="+- 0 sw mins"/>
              <a:gd name="dsh" fmla="+- 0 sh mins"/>
              <a:gd name="p0x0" fmla="*/ 120 w 11119"/>
              <a:gd name="p0y0" fmla="*/ 0 h 1797"/>
              <a:gd name="p0x1" fmla="*/ 10999 w 11119"/>
              <a:gd name="p0y1" fmla="*/ 0 h 1797"/>
              <a:gd name="p0x2" fmla="*/ 11065 w 11119"/>
              <a:gd name="p0y2" fmla="*/ 0 h 1797"/>
              <a:gd name="p0x3" fmla="*/ 11119 w 11119"/>
              <a:gd name="p0y3" fmla="*/ 53 h 1797"/>
              <a:gd name="p0x4" fmla="*/ 11119 w 11119"/>
              <a:gd name="p0y4" fmla="*/ 120 h 1797"/>
              <a:gd name="p0x5" fmla="*/ 11119 w 11119"/>
              <a:gd name="p0y5" fmla="*/ 1677 h 1797"/>
              <a:gd name="p0x6" fmla="*/ 11119 w 11119"/>
              <a:gd name="p0y6" fmla="*/ 1743 h 1797"/>
              <a:gd name="p0x7" fmla="*/ 11065 w 11119"/>
              <a:gd name="p0y7" fmla="*/ 1797 h 1797"/>
              <a:gd name="p0x8" fmla="*/ 10999 w 11119"/>
              <a:gd name="p0y8" fmla="*/ 1797 h 1797"/>
              <a:gd name="p0x9" fmla="*/ 120 w 11119"/>
              <a:gd name="p0y9" fmla="*/ 1797 h 1797"/>
              <a:gd name="p0x10" fmla="*/ 53 w 11119"/>
              <a:gd name="p0y10" fmla="*/ 1797 h 1797"/>
              <a:gd name="p0x11" fmla="*/ 0 w 11119"/>
              <a:gd name="p0y11" fmla="*/ 1743 h 1797"/>
              <a:gd name="p0x12" fmla="*/ 0 w 11119"/>
              <a:gd name="p0y12" fmla="*/ 1677 h 1797"/>
              <a:gd name="p0x13" fmla="*/ 0 w 11119"/>
              <a:gd name="p0y13" fmla="*/ 120 h 1797"/>
              <a:gd name="p0x14" fmla="*/ 0 w 11119"/>
              <a:gd name="p0y14" fmla="*/ 53 h 1797"/>
              <a:gd name="p0x15" fmla="*/ 53 w 11119"/>
              <a:gd name="p0y15" fmla="*/ 0 h 1797"/>
              <a:gd name="p0x16" fmla="*/ 120 w 11119"/>
              <a:gd name="p0y16" fmla="*/ 0 h 17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>
            <p:custDataLst>
              <p:tags r:id="rId23"/>
            </p:custDataLst>
          </p:nvPr>
        </p:nvSpPr>
        <p:spPr>
          <a:xfrm>
            <a:off x="4673600" y="26454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9" name="图片 18" descr="43698a3b-8c95-11f1-8481-727bca985e98"/>
          <p:cNvPicPr/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 l="-109" t="-245" r="109" b="245"/>
          <a:stretch>
            <a:fillRect/>
          </a:stretch>
        </p:blipFill>
        <p:spPr>
          <a:xfrm>
            <a:off x="4759325" y="2731135"/>
            <a:ext cx="247650" cy="247650"/>
          </a:xfrm>
          <a:prstGeom prst="rect">
            <a:avLst/>
          </a:prstGeom>
        </p:spPr>
      </p:pic>
      <p:sp>
        <p:nvSpPr>
          <p:cNvPr id="21" name="文本框 20"/>
          <p:cNvSpPr txBox="1"/>
          <p:nvPr>
            <p:custDataLst>
              <p:tags r:id="rId27"/>
            </p:custDataLst>
          </p:nvPr>
        </p:nvSpPr>
        <p:spPr>
          <a:xfrm>
            <a:off x="5207270" y="2629824"/>
            <a:ext cx="4972269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经典效果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28"/>
            </p:custDataLst>
          </p:nvPr>
        </p:nvSpPr>
        <p:spPr>
          <a:xfrm>
            <a:off x="5207270" y="3002251"/>
            <a:ext cx="5315179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飞鸟渐变游鱼、骑士交织棋盘，基本图形通过</a:t>
            </a: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平移和旋转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铺满画面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2" name="任意多边形 31"/>
          <p:cNvSpPr/>
          <p:nvPr>
            <p:custDataLst>
              <p:tags r:id="rId29"/>
            </p:custDataLst>
          </p:nvPr>
        </p:nvSpPr>
        <p:spPr>
          <a:xfrm>
            <a:off x="4554220" y="4770755"/>
            <a:ext cx="7061200" cy="1007745"/>
          </a:xfrm>
          <a:custGeom>
            <a:avLst/>
            <a:gdLst>
              <a:gd name="sw" fmla="*/ 1 w 11119"/>
              <a:gd name="sh" fmla="*/ 1 h 1586"/>
              <a:gd name="mins" fmla="min sw sh"/>
              <a:gd name="dsw" fmla="+- 0 sw mins"/>
              <a:gd name="dsh" fmla="+- 0 sh mins"/>
              <a:gd name="p0x0" fmla="*/ 120 w 11119"/>
              <a:gd name="p0y0" fmla="*/ 0 h 1586"/>
              <a:gd name="p0x1" fmla="*/ 10999 w 11119"/>
              <a:gd name="p0y1" fmla="*/ 0 h 1586"/>
              <a:gd name="p0x2" fmla="*/ 11065 w 11119"/>
              <a:gd name="p0y2" fmla="*/ 0 h 1586"/>
              <a:gd name="p0x3" fmla="*/ 11119 w 11119"/>
              <a:gd name="p0y3" fmla="*/ 53 h 1586"/>
              <a:gd name="p0x4" fmla="*/ 11119 w 11119"/>
              <a:gd name="p0y4" fmla="*/ 120 h 1586"/>
              <a:gd name="p0x5" fmla="*/ 11119 w 11119"/>
              <a:gd name="p0y5" fmla="*/ 1466 h 1586"/>
              <a:gd name="p0x6" fmla="*/ 11119 w 11119"/>
              <a:gd name="p0y6" fmla="*/ 1533 h 1586"/>
              <a:gd name="p0x7" fmla="*/ 11065 w 11119"/>
              <a:gd name="p0y7" fmla="*/ 1586 h 1586"/>
              <a:gd name="p0x8" fmla="*/ 10999 w 11119"/>
              <a:gd name="p0y8" fmla="*/ 1586 h 1586"/>
              <a:gd name="p0x9" fmla="*/ 120 w 11119"/>
              <a:gd name="p0y9" fmla="*/ 1586 h 1586"/>
              <a:gd name="p0x10" fmla="*/ 53 w 11119"/>
              <a:gd name="p0y10" fmla="*/ 1586 h 1586"/>
              <a:gd name="p0x11" fmla="*/ 0 w 11119"/>
              <a:gd name="p0y11" fmla="*/ 1533 h 1586"/>
              <a:gd name="p0x12" fmla="*/ 0 w 11119"/>
              <a:gd name="p0y12" fmla="*/ 1466 h 1586"/>
              <a:gd name="p0x13" fmla="*/ 0 w 11119"/>
              <a:gd name="p0y13" fmla="*/ 120 h 1586"/>
              <a:gd name="p0x14" fmla="*/ 0 w 11119"/>
              <a:gd name="p0y14" fmla="*/ 53 h 1586"/>
              <a:gd name="p0x15" fmla="*/ 53 w 11119"/>
              <a:gd name="p0y15" fmla="*/ 0 h 1586"/>
              <a:gd name="p0x16" fmla="*/ 120 w 11119"/>
              <a:gd name="p0y16" fmla="*/ 0 h 1586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>
            <p:custDataLst>
              <p:tags r:id="rId30"/>
            </p:custDataLst>
          </p:nvPr>
        </p:nvSpPr>
        <p:spPr>
          <a:xfrm>
            <a:off x="4673600" y="489013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4" name="图片 33" descr="43698b52-8c95-11f1-8481-727bca985e98"/>
          <p:cNvPicPr/>
          <p:nvPr>
            <p:custDataLst>
              <p:tags r:id="rId31"/>
            </p:custDataLst>
          </p:nvPr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rcRect l="-109" t="-23" r="109" b="23"/>
          <a:stretch>
            <a:fillRect/>
          </a:stretch>
        </p:blipFill>
        <p:spPr>
          <a:xfrm>
            <a:off x="4759325" y="4975860"/>
            <a:ext cx="247650" cy="247650"/>
          </a:xfrm>
          <a:prstGeom prst="rect">
            <a:avLst/>
          </a:prstGeom>
        </p:spPr>
      </p:pic>
      <p:sp>
        <p:nvSpPr>
          <p:cNvPr id="36" name="文本框 35"/>
          <p:cNvSpPr txBox="1"/>
          <p:nvPr>
            <p:custDataLst>
              <p:tags r:id="rId34"/>
            </p:custDataLst>
          </p:nvPr>
        </p:nvSpPr>
        <p:spPr>
          <a:xfrm>
            <a:off x="5207270" y="4941627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核心发现</a:t>
            </a:r>
            <a:endParaRPr b="1" spc="36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7" name="文本框 36"/>
          <p:cNvSpPr txBox="1"/>
          <p:nvPr>
            <p:custDataLst>
              <p:tags r:id="rId35"/>
            </p:custDataLst>
          </p:nvPr>
        </p:nvSpPr>
        <p:spPr>
          <a:xfrm>
            <a:off x="4673870" y="5370252"/>
            <a:ext cx="20574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数学规律本身就是一种美</a:t>
            </a:r>
            <a:endParaRPr sz="135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36"/>
            </p:custDataLst>
          </p:nvPr>
        </p:nvSpPr>
        <p:spPr>
          <a:xfrm>
            <a:off x="5905500" y="3238500"/>
            <a:ext cx="381000" cy="381000"/>
          </a:xfrm>
          <a:custGeom>
            <a:avLst/>
            <a:gdLst>
              <a:gd name="sw" fmla="*/ 1 w 600"/>
              <a:gd name="sh" fmla="*/ 1 h 600"/>
              <a:gd name="mins" fmla="min sw sh"/>
              <a:gd name="dsw" fmla="+- 0 sw mins"/>
              <a:gd name="dsh" fmla="+- 0 sh mins"/>
              <a:gd name="p0x0" fmla="*/ 300 w 600"/>
              <a:gd name="p0y0" fmla="*/ 0 h 600"/>
              <a:gd name="p0x1" fmla="*/ 465 w 600"/>
              <a:gd name="p0y1" fmla="*/ 0 h 600"/>
              <a:gd name="p0x2" fmla="*/ 600 w 600"/>
              <a:gd name="p0y2" fmla="*/ 134 h 600"/>
              <a:gd name="p0x3" fmla="*/ 600 w 600"/>
              <a:gd name="p0y3" fmla="*/ 300 h 600"/>
              <a:gd name="p0x4" fmla="*/ 600 w 600"/>
              <a:gd name="p0y4" fmla="*/ 465 h 600"/>
              <a:gd name="p0x5" fmla="*/ 465 w 600"/>
              <a:gd name="p0y5" fmla="*/ 600 h 600"/>
              <a:gd name="p0x6" fmla="*/ 300 w 600"/>
              <a:gd name="p0y6" fmla="*/ 600 h 600"/>
              <a:gd name="p0x7" fmla="*/ 134 w 600"/>
              <a:gd name="p0y7" fmla="*/ 600 h 600"/>
              <a:gd name="p0x8" fmla="*/ 0 w 600"/>
              <a:gd name="p0y8" fmla="*/ 465 h 600"/>
              <a:gd name="p0x9" fmla="*/ 0 w 600"/>
              <a:gd name="p0y9" fmla="*/ 300 h 600"/>
              <a:gd name="p0x10" fmla="*/ 0 w 600"/>
              <a:gd name="p0y10" fmla="*/ 134 h 600"/>
              <a:gd name="p0x11" fmla="*/ 134 w 600"/>
              <a:gd name="p0y11" fmla="*/ 0 h 600"/>
              <a:gd name="p0x12" fmla="*/ 300 w 600"/>
              <a:gd name="p0y12" fmla="*/ 0 h 60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/>
          </a:solidFill>
          <a:ln>
            <a:noFill/>
          </a:ln>
          <a:effectLst>
            <a:outerShdw blurRad="114300" dist="38100" dir="5399999" algn="ctr" rotWithShape="0">
              <a:srgbClr val="E65C2A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37"/>
            </p:custDataLst>
          </p:nvPr>
        </p:nvSpPr>
        <p:spPr>
          <a:xfrm>
            <a:off x="5995670" y="3329305"/>
            <a:ext cx="353060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VS</a:t>
            </a:r>
            <a:endParaRPr sz="1200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我是小小设计师</a:t>
            </a:r>
            <a:endParaRPr sz="3000" b="1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"/>
            </p:custDataLst>
          </p:nvPr>
        </p:nvSpPr>
        <p:spPr>
          <a:xfrm>
            <a:off x="3804920" y="5673090"/>
            <a:ext cx="923925" cy="333375"/>
          </a:xfrm>
          <a:custGeom>
            <a:avLst/>
            <a:gdLst>
              <a:gd name="sw" fmla="*/ 1 w 1455"/>
              <a:gd name="sh" fmla="*/ 1 h 525"/>
              <a:gd name="mins" fmla="min sw sh"/>
              <a:gd name="dsw" fmla="+- 0 sw mins"/>
              <a:gd name="dsh" fmla="+- 0 sh mins"/>
              <a:gd name="p0x0" fmla="*/ 262 w 1455"/>
              <a:gd name="p0y0" fmla="*/ 0 h 525"/>
              <a:gd name="p0x1" fmla="*/ 1192 w 1455"/>
              <a:gd name="p0y1" fmla="*/ 0 h 525"/>
              <a:gd name="p0x2" fmla="*/ 1337 w 1455"/>
              <a:gd name="p0y2" fmla="*/ 0 h 525"/>
              <a:gd name="p0x3" fmla="*/ 1455 w 1455"/>
              <a:gd name="p0y3" fmla="*/ 117 h 525"/>
              <a:gd name="p0x4" fmla="*/ 1455 w 1455"/>
              <a:gd name="p0y4" fmla="*/ 262 h 525"/>
              <a:gd name="p0x5" fmla="*/ 1455 w 1455"/>
              <a:gd name="p0y5" fmla="*/ 407 h 525"/>
              <a:gd name="p0x6" fmla="*/ 1337 w 1455"/>
              <a:gd name="p0y6" fmla="*/ 525 h 525"/>
              <a:gd name="p0x7" fmla="*/ 1192 w 1455"/>
              <a:gd name="p0y7" fmla="*/ 525 h 525"/>
              <a:gd name="p0x8" fmla="*/ 262 w 1455"/>
              <a:gd name="p0y8" fmla="*/ 525 h 525"/>
              <a:gd name="p0x9" fmla="*/ 117 w 1455"/>
              <a:gd name="p0y9" fmla="*/ 525 h 525"/>
              <a:gd name="p0x10" fmla="*/ 0 w 1455"/>
              <a:gd name="p0y10" fmla="*/ 407 h 525"/>
              <a:gd name="p0x11" fmla="*/ 0 w 1455"/>
              <a:gd name="p0y11" fmla="*/ 262 h 525"/>
              <a:gd name="p0x12" fmla="*/ 0 w 1455"/>
              <a:gd name="p0y12" fmla="*/ 117 h 525"/>
              <a:gd name="p0x13" fmla="*/ 117 w 1455"/>
              <a:gd name="p0y13" fmla="*/ 0 h 525"/>
              <a:gd name="p0x14" fmla="*/ 262 w 1455"/>
              <a:gd name="p0y14" fmla="*/ 0 h 5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3"/>
            </p:custDataLst>
          </p:nvPr>
        </p:nvSpPr>
        <p:spPr>
          <a:xfrm>
            <a:off x="3924148" y="5743232"/>
            <a:ext cx="857326" cy="19431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藻井纹样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4"/>
            </p:custDataLst>
          </p:nvPr>
        </p:nvSpPr>
        <p:spPr>
          <a:xfrm>
            <a:off x="4852670" y="5673090"/>
            <a:ext cx="923925" cy="333375"/>
          </a:xfrm>
          <a:custGeom>
            <a:avLst/>
            <a:gdLst>
              <a:gd name="sw" fmla="*/ 1 w 1455"/>
              <a:gd name="sh" fmla="*/ 1 h 525"/>
              <a:gd name="mins" fmla="min sw sh"/>
              <a:gd name="dsw" fmla="+- 0 sw mins"/>
              <a:gd name="dsh" fmla="+- 0 sh mins"/>
              <a:gd name="p0x0" fmla="*/ 262 w 1455"/>
              <a:gd name="p0y0" fmla="*/ 0 h 525"/>
              <a:gd name="p0x1" fmla="*/ 1192 w 1455"/>
              <a:gd name="p0y1" fmla="*/ 0 h 525"/>
              <a:gd name="p0x2" fmla="*/ 1337 w 1455"/>
              <a:gd name="p0y2" fmla="*/ 0 h 525"/>
              <a:gd name="p0x3" fmla="*/ 1455 w 1455"/>
              <a:gd name="p0y3" fmla="*/ 117 h 525"/>
              <a:gd name="p0x4" fmla="*/ 1455 w 1455"/>
              <a:gd name="p0y4" fmla="*/ 262 h 525"/>
              <a:gd name="p0x5" fmla="*/ 1455 w 1455"/>
              <a:gd name="p0y5" fmla="*/ 407 h 525"/>
              <a:gd name="p0x6" fmla="*/ 1337 w 1455"/>
              <a:gd name="p0y6" fmla="*/ 525 h 525"/>
              <a:gd name="p0x7" fmla="*/ 1192 w 1455"/>
              <a:gd name="p0y7" fmla="*/ 525 h 525"/>
              <a:gd name="p0x8" fmla="*/ 262 w 1455"/>
              <a:gd name="p0y8" fmla="*/ 525 h 525"/>
              <a:gd name="p0x9" fmla="*/ 117 w 1455"/>
              <a:gd name="p0y9" fmla="*/ 525 h 525"/>
              <a:gd name="p0x10" fmla="*/ 0 w 1455"/>
              <a:gd name="p0y10" fmla="*/ 407 h 525"/>
              <a:gd name="p0x11" fmla="*/ 0 w 1455"/>
              <a:gd name="p0y11" fmla="*/ 262 h 525"/>
              <a:gd name="p0x12" fmla="*/ 0 w 1455"/>
              <a:gd name="p0y12" fmla="*/ 117 h 525"/>
              <a:gd name="p0x13" fmla="*/ 117 w 1455"/>
              <a:gd name="p0y13" fmla="*/ 0 h 525"/>
              <a:gd name="p0x14" fmla="*/ 262 w 1455"/>
              <a:gd name="p0y14" fmla="*/ 0 h 5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5"/>
            </p:custDataLst>
          </p:nvPr>
        </p:nvSpPr>
        <p:spPr>
          <a:xfrm>
            <a:off x="4971974" y="5743232"/>
            <a:ext cx="857326" cy="19431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剪纸团花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6"/>
            </p:custDataLst>
          </p:nvPr>
        </p:nvSpPr>
        <p:spPr>
          <a:xfrm>
            <a:off x="5900420" y="5673090"/>
            <a:ext cx="1266825" cy="333375"/>
          </a:xfrm>
          <a:custGeom>
            <a:avLst/>
            <a:gdLst>
              <a:gd name="sw" fmla="*/ 1 w 1995"/>
              <a:gd name="sh" fmla="*/ 1 h 525"/>
              <a:gd name="mins" fmla="min sw sh"/>
              <a:gd name="dsw" fmla="+- 0 sw mins"/>
              <a:gd name="dsh" fmla="+- 0 sh mins"/>
              <a:gd name="p0x0" fmla="*/ 262 w 1995"/>
              <a:gd name="p0y0" fmla="*/ 0 h 525"/>
              <a:gd name="p0x1" fmla="*/ 1732 w 1995"/>
              <a:gd name="p0y1" fmla="*/ 0 h 525"/>
              <a:gd name="p0x2" fmla="*/ 1877 w 1995"/>
              <a:gd name="p0y2" fmla="*/ 0 h 525"/>
              <a:gd name="p0x3" fmla="*/ 1995 w 1995"/>
              <a:gd name="p0y3" fmla="*/ 117 h 525"/>
              <a:gd name="p0x4" fmla="*/ 1995 w 1995"/>
              <a:gd name="p0y4" fmla="*/ 262 h 525"/>
              <a:gd name="p0x5" fmla="*/ 1995 w 1995"/>
              <a:gd name="p0y5" fmla="*/ 407 h 525"/>
              <a:gd name="p0x6" fmla="*/ 1877 w 1995"/>
              <a:gd name="p0y6" fmla="*/ 525 h 525"/>
              <a:gd name="p0x7" fmla="*/ 1732 w 1995"/>
              <a:gd name="p0y7" fmla="*/ 525 h 525"/>
              <a:gd name="p0x8" fmla="*/ 262 w 1995"/>
              <a:gd name="p0y8" fmla="*/ 525 h 525"/>
              <a:gd name="p0x9" fmla="*/ 117 w 1995"/>
              <a:gd name="p0y9" fmla="*/ 525 h 525"/>
              <a:gd name="p0x10" fmla="*/ 0 w 1995"/>
              <a:gd name="p0y10" fmla="*/ 407 h 525"/>
              <a:gd name="p0x11" fmla="*/ 0 w 1995"/>
              <a:gd name="p0y11" fmla="*/ 262 h 525"/>
              <a:gd name="p0x12" fmla="*/ 0 w 1995"/>
              <a:gd name="p0y12" fmla="*/ 117 h 525"/>
              <a:gd name="p0x13" fmla="*/ 117 w 1995"/>
              <a:gd name="p0y13" fmla="*/ 0 h 525"/>
              <a:gd name="p0x14" fmla="*/ 262 w 1995"/>
              <a:gd name="p0y14" fmla="*/ 0 h 5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7"/>
            </p:custDataLst>
          </p:nvPr>
        </p:nvSpPr>
        <p:spPr>
          <a:xfrm>
            <a:off x="6019800" y="5743232"/>
            <a:ext cx="1200226" cy="19431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埃舍尔镶嵌画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1" name="任意多边形 30"/>
          <p:cNvSpPr/>
          <p:nvPr>
            <p:custDataLst>
              <p:tags r:id="rId8"/>
            </p:custDataLst>
          </p:nvPr>
        </p:nvSpPr>
        <p:spPr>
          <a:xfrm>
            <a:off x="7291070" y="5673090"/>
            <a:ext cx="1095375" cy="333375"/>
          </a:xfrm>
          <a:custGeom>
            <a:avLst/>
            <a:gdLst>
              <a:gd name="sw" fmla="*/ 1 w 1725"/>
              <a:gd name="sh" fmla="*/ 1 h 525"/>
              <a:gd name="mins" fmla="min sw sh"/>
              <a:gd name="dsw" fmla="+- 0 sw mins"/>
              <a:gd name="dsh" fmla="+- 0 sh mins"/>
              <a:gd name="p0x0" fmla="*/ 262 w 1725"/>
              <a:gd name="p0y0" fmla="*/ 0 h 525"/>
              <a:gd name="p0x1" fmla="*/ 1462 w 1725"/>
              <a:gd name="p0y1" fmla="*/ 0 h 525"/>
              <a:gd name="p0x2" fmla="*/ 1607 w 1725"/>
              <a:gd name="p0y2" fmla="*/ 0 h 525"/>
              <a:gd name="p0x3" fmla="*/ 1725 w 1725"/>
              <a:gd name="p0y3" fmla="*/ 117 h 525"/>
              <a:gd name="p0x4" fmla="*/ 1725 w 1725"/>
              <a:gd name="p0y4" fmla="*/ 262 h 525"/>
              <a:gd name="p0x5" fmla="*/ 1725 w 1725"/>
              <a:gd name="p0y5" fmla="*/ 407 h 525"/>
              <a:gd name="p0x6" fmla="*/ 1607 w 1725"/>
              <a:gd name="p0y6" fmla="*/ 525 h 525"/>
              <a:gd name="p0x7" fmla="*/ 1462 w 1725"/>
              <a:gd name="p0y7" fmla="*/ 525 h 525"/>
              <a:gd name="p0x8" fmla="*/ 262 w 1725"/>
              <a:gd name="p0y8" fmla="*/ 525 h 525"/>
              <a:gd name="p0x9" fmla="*/ 117 w 1725"/>
              <a:gd name="p0y9" fmla="*/ 525 h 525"/>
              <a:gd name="p0x10" fmla="*/ 0 w 1725"/>
              <a:gd name="p0y10" fmla="*/ 407 h 525"/>
              <a:gd name="p0x11" fmla="*/ 0 w 1725"/>
              <a:gd name="p0y11" fmla="*/ 262 h 525"/>
              <a:gd name="p0x12" fmla="*/ 0 w 1725"/>
              <a:gd name="p0y12" fmla="*/ 117 h 525"/>
              <a:gd name="p0x13" fmla="*/ 117 w 1725"/>
              <a:gd name="p0y13" fmla="*/ 0 h 525"/>
              <a:gd name="p0x14" fmla="*/ 262 w 1725"/>
              <a:gd name="p0y14" fmla="*/ 0 h 5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E0D4"/>
          </a:solidFill>
          <a:ln w="9525" cmpd="sng">
            <a:solidFill>
              <a:srgbClr val="FFE0D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9"/>
            </p:custDataLst>
          </p:nvPr>
        </p:nvSpPr>
        <p:spPr>
          <a:xfrm>
            <a:off x="7410526" y="5743232"/>
            <a:ext cx="1028776" cy="19431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83000"/>
              </a:lnSpc>
            </a:pPr>
            <a:r>
              <a:rPr sz="1350">
                <a:solidFill>
                  <a:srgbClr val="5E1E0A"/>
                </a:solidFill>
                <a:latin typeface="汉仪正圆-45W" panose="00020600040101010101" charset="-122"/>
                <a:ea typeface="汉仪正圆-45W" panose="00020600040101010101" charset="-122"/>
              </a:rPr>
              <a:t>黑板报花边</a:t>
            </a:r>
            <a:endParaRPr sz="1350">
              <a:solidFill>
                <a:srgbClr val="5E1E0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10"/>
            </p:custDataLst>
          </p:nvPr>
        </p:nvSpPr>
        <p:spPr>
          <a:xfrm>
            <a:off x="3524174" y="6110897"/>
            <a:ext cx="51435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350">
                <a:solidFill>
                  <a:srgbClr val="8A7A6A"/>
                </a:solidFill>
                <a:latin typeface="汉仪正圆-45W" panose="00020600040101010101" charset="-122"/>
                <a:ea typeface="汉仪正圆-45W" panose="00020600040101010101" charset="-122"/>
              </a:rPr>
              <a:t>完成后和同学分享：你用了哪些图形运动？设计灵感来自哪里？</a:t>
            </a:r>
            <a:endParaRPr sz="1350">
              <a:solidFill>
                <a:srgbClr val="8A7A6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11"/>
            </p:custDataLst>
          </p:nvPr>
        </p:nvSpPr>
        <p:spPr>
          <a:xfrm>
            <a:off x="571500" y="1104900"/>
            <a:ext cx="11049000" cy="884555"/>
          </a:xfrm>
          <a:custGeom>
            <a:avLst/>
            <a:gdLst>
              <a:gd name="sw" fmla="*/ 1 w 17400"/>
              <a:gd name="sh" fmla="*/ 1 h 1393"/>
              <a:gd name="mins" fmla="min sw sh"/>
              <a:gd name="dsw" fmla="+- 0 sw mins"/>
              <a:gd name="dsh" fmla="+- 0 sh mins"/>
              <a:gd name="p0x0" fmla="*/ 120 w 17400"/>
              <a:gd name="p0y0" fmla="*/ 0 h 1393"/>
              <a:gd name="p0x1" fmla="*/ 17280 w 17400"/>
              <a:gd name="p0y1" fmla="*/ 0 h 1393"/>
              <a:gd name="p0x2" fmla="*/ 17346 w 17400"/>
              <a:gd name="p0y2" fmla="*/ 0 h 1393"/>
              <a:gd name="p0x3" fmla="*/ 17400 w 17400"/>
              <a:gd name="p0y3" fmla="*/ 53 h 1393"/>
              <a:gd name="p0x4" fmla="*/ 17400 w 17400"/>
              <a:gd name="p0y4" fmla="*/ 120 h 1393"/>
              <a:gd name="p0x5" fmla="*/ 17400 w 17400"/>
              <a:gd name="p0y5" fmla="*/ 1273 h 1393"/>
              <a:gd name="p0x6" fmla="*/ 17400 w 17400"/>
              <a:gd name="p0y6" fmla="*/ 1339 h 1393"/>
              <a:gd name="p0x7" fmla="*/ 17346 w 17400"/>
              <a:gd name="p0y7" fmla="*/ 1393 h 1393"/>
              <a:gd name="p0x8" fmla="*/ 17280 w 17400"/>
              <a:gd name="p0y8" fmla="*/ 1393 h 1393"/>
              <a:gd name="p0x9" fmla="*/ 120 w 17400"/>
              <a:gd name="p0y9" fmla="*/ 1393 h 1393"/>
              <a:gd name="p0x10" fmla="*/ 53 w 17400"/>
              <a:gd name="p0y10" fmla="*/ 1393 h 1393"/>
              <a:gd name="p0x11" fmla="*/ 0 w 17400"/>
              <a:gd name="p0y11" fmla="*/ 1339 h 1393"/>
              <a:gd name="p0x12" fmla="*/ 0 w 17400"/>
              <a:gd name="p0y12" fmla="*/ 1273 h 1393"/>
              <a:gd name="p0x13" fmla="*/ 0 w 17400"/>
              <a:gd name="p0y13" fmla="*/ 120 h 1393"/>
              <a:gd name="p0x14" fmla="*/ 0 w 17400"/>
              <a:gd name="p0y14" fmla="*/ 53 h 1393"/>
              <a:gd name="p0x15" fmla="*/ 53 w 17400"/>
              <a:gd name="p0y15" fmla="*/ 0 h 1393"/>
              <a:gd name="p0x16" fmla="*/ 120 w 17400"/>
              <a:gd name="p0y16" fmla="*/ 0 h 139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12"/>
            </p:custDataLst>
          </p:nvPr>
        </p:nvSpPr>
        <p:spPr>
          <a:xfrm>
            <a:off x="4495800" y="1364342"/>
            <a:ext cx="34671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用</a:t>
            </a:r>
            <a:r>
              <a:rPr sz="21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数学</a:t>
            </a:r>
            <a:r>
              <a:rPr sz="21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创造</a:t>
            </a:r>
            <a:r>
              <a:rPr sz="2100" b="1">
                <a:solidFill>
                  <a:srgbClr val="B5220A"/>
                </a:solidFill>
                <a:latin typeface="汉仪正圆-45W" panose="00020600040101010101" charset="-122"/>
                <a:ea typeface="汉仪正圆-45W" panose="00020600040101010101" charset="-122"/>
              </a:rPr>
              <a:t>美</a:t>
            </a:r>
            <a:r>
              <a:rPr sz="2100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，你也做得到</a:t>
            </a:r>
            <a:endParaRPr sz="2100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13"/>
            </p:custDataLst>
          </p:nvPr>
        </p:nvSpPr>
        <p:spPr>
          <a:xfrm>
            <a:off x="575945" y="2222500"/>
            <a:ext cx="11039475" cy="3136265"/>
          </a:xfrm>
          <a:custGeom>
            <a:avLst/>
            <a:gdLst>
              <a:gd name="sw" fmla="*/ 1 w 17385"/>
              <a:gd name="sh" fmla="*/ 1 h 4938"/>
              <a:gd name="mins" fmla="min sw sh"/>
              <a:gd name="dsw" fmla="+- 0 sw mins"/>
              <a:gd name="dsh" fmla="+- 0 sh mins"/>
              <a:gd name="p0x0" fmla="*/ 120 w 17385"/>
              <a:gd name="p0y0" fmla="*/ 0 h 4938"/>
              <a:gd name="p0x1" fmla="*/ 17265 w 17385"/>
              <a:gd name="p0y1" fmla="*/ 0 h 4938"/>
              <a:gd name="p0x2" fmla="*/ 17331 w 17385"/>
              <a:gd name="p0y2" fmla="*/ 0 h 4938"/>
              <a:gd name="p0x3" fmla="*/ 17385 w 17385"/>
              <a:gd name="p0y3" fmla="*/ 53 h 4938"/>
              <a:gd name="p0x4" fmla="*/ 17385 w 17385"/>
              <a:gd name="p0y4" fmla="*/ 120 h 4938"/>
              <a:gd name="p0x5" fmla="*/ 17385 w 17385"/>
              <a:gd name="p0y5" fmla="*/ 4818 h 4938"/>
              <a:gd name="p0x6" fmla="*/ 17385 w 17385"/>
              <a:gd name="p0y6" fmla="*/ 4884 h 4938"/>
              <a:gd name="p0x7" fmla="*/ 17331 w 17385"/>
              <a:gd name="p0y7" fmla="*/ 4938 h 4938"/>
              <a:gd name="p0x8" fmla="*/ 17265 w 17385"/>
              <a:gd name="p0y8" fmla="*/ 4938 h 4938"/>
              <a:gd name="p0x9" fmla="*/ 120 w 17385"/>
              <a:gd name="p0y9" fmla="*/ 4938 h 4938"/>
              <a:gd name="p0x10" fmla="*/ 53 w 17385"/>
              <a:gd name="p0y10" fmla="*/ 4938 h 4938"/>
              <a:gd name="p0x11" fmla="*/ 0 w 17385"/>
              <a:gd name="p0y11" fmla="*/ 4884 h 4938"/>
              <a:gd name="p0x12" fmla="*/ 0 w 17385"/>
              <a:gd name="p0y12" fmla="*/ 4818 h 4938"/>
              <a:gd name="p0x13" fmla="*/ 0 w 17385"/>
              <a:gd name="p0y13" fmla="*/ 120 h 4938"/>
              <a:gd name="p0x14" fmla="*/ 0 w 17385"/>
              <a:gd name="p0y14" fmla="*/ 53 h 4938"/>
              <a:gd name="p0x15" fmla="*/ 53 w 17385"/>
              <a:gd name="p0y15" fmla="*/ 0 h 4938"/>
              <a:gd name="p0x16" fmla="*/ 120 w 17385"/>
              <a:gd name="p0y16" fmla="*/ 0 h 493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DF9"/>
          </a:solidFill>
          <a:ln w="9525" cmpd="sng">
            <a:solidFill>
              <a:srgbClr val="E8DCD0"/>
            </a:solidFill>
            <a:prstDash val="solid"/>
          </a:ln>
          <a:effectLst>
            <a:outerShdw blurRad="42863" dist="9525" dir="5399999" algn="ctr" rotWithShape="0">
              <a:srgbClr val="E65C2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14"/>
            </p:custDataLst>
          </p:nvPr>
        </p:nvSpPr>
        <p:spPr>
          <a:xfrm>
            <a:off x="771525" y="2402043"/>
            <a:ext cx="1064895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四步设计法</a:t>
            </a:r>
            <a:endParaRPr sz="2100" b="1" spc="42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8" name="任意多边形 7"/>
          <p:cNvSpPr/>
          <p:nvPr>
            <p:custDataLst>
              <p:tags r:id="rId15"/>
            </p:custDataLst>
          </p:nvPr>
        </p:nvSpPr>
        <p:spPr>
          <a:xfrm>
            <a:off x="771525" y="282765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 w="540" h="540">
                <a:moveTo>
                  <a:pt x="120" y="0"/>
                </a:moveTo>
                <a:lnTo>
                  <a:pt x="420" y="0"/>
                </a:lnTo>
                <a:cubicBezTo>
                  <a:pt x="486" y="0"/>
                  <a:pt x="540" y="54"/>
                  <a:pt x="540" y="120"/>
                </a:cubicBezTo>
                <a:lnTo>
                  <a:pt x="540" y="420"/>
                </a:lnTo>
                <a:cubicBezTo>
                  <a:pt x="540" y="486"/>
                  <a:pt x="486" y="540"/>
                  <a:pt x="420" y="540"/>
                </a:cubicBezTo>
                <a:lnTo>
                  <a:pt x="120" y="540"/>
                </a:lnTo>
                <a:cubicBezTo>
                  <a:pt x="54" y="540"/>
                  <a:pt x="0" y="486"/>
                  <a:pt x="0" y="42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>
            <p:custDataLst>
              <p:tags r:id="rId16"/>
            </p:custDataLst>
          </p:nvPr>
        </p:nvSpPr>
        <p:spPr>
          <a:xfrm>
            <a:off x="812159" y="2877341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01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17"/>
            </p:custDataLst>
          </p:nvPr>
        </p:nvSpPr>
        <p:spPr>
          <a:xfrm>
            <a:off x="1228725" y="2813523"/>
            <a:ext cx="1019175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画基本图形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18"/>
            </p:custDataLst>
          </p:nvPr>
        </p:nvSpPr>
        <p:spPr>
          <a:xfrm>
            <a:off x="1228725" y="3088796"/>
            <a:ext cx="101917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在方格纸上画三角形、花瓣或星星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19"/>
            </p:custDataLst>
          </p:nvPr>
        </p:nvSpPr>
        <p:spPr>
          <a:xfrm>
            <a:off x="771525" y="343979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 w="540" h="540">
                <a:moveTo>
                  <a:pt x="120" y="0"/>
                </a:moveTo>
                <a:lnTo>
                  <a:pt x="420" y="0"/>
                </a:lnTo>
                <a:cubicBezTo>
                  <a:pt x="486" y="0"/>
                  <a:pt x="540" y="54"/>
                  <a:pt x="540" y="120"/>
                </a:cubicBezTo>
                <a:lnTo>
                  <a:pt x="540" y="420"/>
                </a:lnTo>
                <a:cubicBezTo>
                  <a:pt x="540" y="486"/>
                  <a:pt x="486" y="540"/>
                  <a:pt x="420" y="540"/>
                </a:cubicBezTo>
                <a:lnTo>
                  <a:pt x="120" y="540"/>
                </a:lnTo>
                <a:cubicBezTo>
                  <a:pt x="54" y="540"/>
                  <a:pt x="0" y="486"/>
                  <a:pt x="0" y="42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20"/>
            </p:custDataLst>
          </p:nvPr>
        </p:nvSpPr>
        <p:spPr>
          <a:xfrm>
            <a:off x="812159" y="3489922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02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21"/>
            </p:custDataLst>
          </p:nvPr>
        </p:nvSpPr>
        <p:spPr>
          <a:xfrm>
            <a:off x="1228725" y="3426104"/>
            <a:ext cx="1019175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绕点旋转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22"/>
            </p:custDataLst>
          </p:nvPr>
        </p:nvSpPr>
        <p:spPr>
          <a:xfrm>
            <a:off x="1228725" y="3701377"/>
            <a:ext cx="101917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</a:t>
            </a:r>
            <a:r>
              <a:rPr lang="en-US"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90</a:t>
            </a:r>
            <a:r>
              <a:rPr lang="zh-CN" altLang="en-US"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或</a:t>
            </a:r>
            <a:r>
              <a:rPr lang="en-US"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sz="1350" b="1" spc="-13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，复制多个副本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23"/>
            </p:custDataLst>
          </p:nvPr>
        </p:nvSpPr>
        <p:spPr>
          <a:xfrm>
            <a:off x="771525" y="405257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 w="540" h="540">
                <a:moveTo>
                  <a:pt x="120" y="0"/>
                </a:moveTo>
                <a:lnTo>
                  <a:pt x="420" y="0"/>
                </a:lnTo>
                <a:cubicBezTo>
                  <a:pt x="486" y="0"/>
                  <a:pt x="540" y="54"/>
                  <a:pt x="540" y="120"/>
                </a:cubicBezTo>
                <a:lnTo>
                  <a:pt x="540" y="420"/>
                </a:lnTo>
                <a:cubicBezTo>
                  <a:pt x="540" y="486"/>
                  <a:pt x="486" y="540"/>
                  <a:pt x="420" y="540"/>
                </a:cubicBezTo>
                <a:lnTo>
                  <a:pt x="120" y="540"/>
                </a:lnTo>
                <a:cubicBezTo>
                  <a:pt x="54" y="540"/>
                  <a:pt x="0" y="486"/>
                  <a:pt x="0" y="42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>
            <p:custDataLst>
              <p:tags r:id="rId24"/>
            </p:custDataLst>
          </p:nvPr>
        </p:nvSpPr>
        <p:spPr>
          <a:xfrm>
            <a:off x="812159" y="4102494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03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25"/>
            </p:custDataLst>
          </p:nvPr>
        </p:nvSpPr>
        <p:spPr>
          <a:xfrm>
            <a:off x="1228725" y="4038676"/>
            <a:ext cx="1019175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整体移动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26"/>
            </p:custDataLst>
          </p:nvPr>
        </p:nvSpPr>
        <p:spPr>
          <a:xfrm>
            <a:off x="1228725" y="4313949"/>
            <a:ext cx="101917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将图案平移，形成连续纹样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27"/>
            </p:custDataLst>
          </p:nvPr>
        </p:nvSpPr>
        <p:spPr>
          <a:xfrm>
            <a:off x="771525" y="466534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 w="540" h="540">
                <a:moveTo>
                  <a:pt x="120" y="0"/>
                </a:moveTo>
                <a:lnTo>
                  <a:pt x="420" y="0"/>
                </a:lnTo>
                <a:cubicBezTo>
                  <a:pt x="486" y="0"/>
                  <a:pt x="540" y="54"/>
                  <a:pt x="540" y="120"/>
                </a:cubicBezTo>
                <a:lnTo>
                  <a:pt x="540" y="420"/>
                </a:lnTo>
                <a:cubicBezTo>
                  <a:pt x="540" y="486"/>
                  <a:pt x="486" y="540"/>
                  <a:pt x="420" y="540"/>
                </a:cubicBezTo>
                <a:lnTo>
                  <a:pt x="120" y="540"/>
                </a:lnTo>
                <a:cubicBezTo>
                  <a:pt x="54" y="540"/>
                  <a:pt x="0" y="486"/>
                  <a:pt x="0" y="42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FE0D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>
            <p:custDataLst>
              <p:tags r:id="rId28"/>
            </p:custDataLst>
          </p:nvPr>
        </p:nvSpPr>
        <p:spPr>
          <a:xfrm>
            <a:off x="812159" y="4715075"/>
            <a:ext cx="471116" cy="2390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1650" b="1">
                <a:solidFill>
                  <a:srgbClr val="E65C2A"/>
                </a:solidFill>
                <a:latin typeface="汉仪正圆-45W" panose="00020600040101010101" charset="-122"/>
                <a:ea typeface="汉仪正圆-45W" panose="00020600040101010101" charset="-122"/>
              </a:rPr>
              <a:t>04</a:t>
            </a:r>
            <a:endParaRPr sz="1650" b="1">
              <a:solidFill>
                <a:srgbClr val="E65C2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29"/>
            </p:custDataLst>
          </p:nvPr>
        </p:nvSpPr>
        <p:spPr>
          <a:xfrm>
            <a:off x="1228725" y="4651258"/>
            <a:ext cx="1019175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C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轴对称镜像</a:t>
            </a:r>
            <a:endParaRPr sz="1500" b="1">
              <a:solidFill>
                <a:srgbClr val="3A2A1C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30"/>
            </p:custDataLst>
          </p:nvPr>
        </p:nvSpPr>
        <p:spPr>
          <a:xfrm>
            <a:off x="1228725" y="4926530"/>
            <a:ext cx="101917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以某条线为对称轴，画出镜像图案</a:t>
            </a:r>
            <a:endParaRPr sz="135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666750" y="1418301"/>
            <a:ext cx="3840509" cy="179641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5400" b="1" spc="108">
                <a:solidFill>
                  <a:srgbClr val="3A2A1C"/>
                </a:solidFill>
                <a:latin typeface="汉仪正圆-75W" panose="00020600040101010101" charset="-122"/>
                <a:ea typeface="汉仪正圆-75W" panose="00020600040101010101" charset="-122"/>
              </a:rPr>
              <a:t>数学之美，</a:t>
            </a:r>
            <a:endParaRPr sz="5400" b="1" spc="108">
              <a:solidFill>
                <a:srgbClr val="3A2A1C"/>
              </a:solidFill>
              <a:latin typeface="汉仪正圆-75W" panose="00020600040101010101" charset="-122"/>
              <a:ea typeface="汉仪正圆-75W" panose="00020600040101010101" charset="-122"/>
            </a:endParaRPr>
          </a:p>
          <a:p>
            <a:pPr algn="l">
              <a:lnSpc>
                <a:spcPct val="104000"/>
              </a:lnSpc>
            </a:pPr>
            <a:r>
              <a:rPr sz="5400" b="1" spc="108">
                <a:solidFill>
                  <a:srgbClr val="E65C2A"/>
                </a:solidFill>
                <a:latin typeface="汉仪正圆-75W" panose="00020600040101010101" charset="-122"/>
                <a:ea typeface="汉仪正圆-75W" panose="00020600040101010101" charset="-122"/>
              </a:rPr>
              <a:t>无处不在</a:t>
            </a:r>
            <a:endParaRPr sz="5400" b="1" spc="108">
              <a:solidFill>
                <a:srgbClr val="E65C2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666750" y="3722399"/>
            <a:ext cx="3261417" cy="150200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2400" spc="48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数学不是枯燥的公式，</a:t>
            </a:r>
            <a:endParaRPr sz="2400" spc="48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l">
              <a:lnSpc>
                <a:spcPct val="133000"/>
              </a:lnSpc>
            </a:pPr>
            <a:r>
              <a:rPr sz="2400" spc="48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而是流动的诗歌，</a:t>
            </a:r>
            <a:endParaRPr sz="2400" spc="48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l">
              <a:lnSpc>
                <a:spcPct val="133000"/>
              </a:lnSpc>
            </a:pPr>
            <a:r>
              <a:rPr sz="2400" spc="48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是凝固的音乐。</a:t>
            </a:r>
            <a:endParaRPr sz="2400" spc="48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666750" y="5422478"/>
            <a:ext cx="4850159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6B5A4A"/>
                </a:solidFill>
                <a:latin typeface="汉仪正圆-45W" panose="00020600040101010101" charset="-122"/>
                <a:ea typeface="汉仪正圆-45W" panose="00020600040101010101" charset="-122"/>
              </a:rPr>
              <a:t>用数学的眼光观察世界，你会发现，美，无处不在。</a:t>
            </a:r>
            <a:endParaRPr sz="1500" spc="30">
              <a:solidFill>
                <a:srgbClr val="6B5A4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666750" y="111633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819150" y="1130300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942975" y="1135380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5C2A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6750" y="350710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tags/tag1.xml><?xml version="1.0" encoding="utf-8"?>
<p:tagLst xmlns:p="http://schemas.openxmlformats.org/presentationml/2006/main">
  <p:tag name="KSO_WM_TEMPLATE_SUBCATEGORY" val="31"/>
  <p:tag name="KSO_WM_BEAUTIFY_FLAG" val="#wm#"/>
  <p:tag name="KSO_WM_TAG_VERSION" val="3.0"/>
</p:tagLst>
</file>

<file path=ppt/tags/tag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9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0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3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4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15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6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8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19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0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1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2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23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4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5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6.xml><?xml version="1.0" encoding="utf-8"?>
<p:tagLst xmlns:p="http://schemas.openxmlformats.org/presentationml/2006/main">
  <p:tag name="KSO_WM_UNIT_TYPE" val="x"/>
  <p:tag name="KSO_WM_UNIT_INDEX" val="4"/>
  <p:tag name="KSO_WM_BEAUTIFY_FLAG" val="#wm#"/>
  <p:tag name="KSO_WM_TAG_VERSION" val="3.0"/>
</p:tagLst>
</file>

<file path=ppt/tags/tag27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8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1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3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5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7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9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40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41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42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4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44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45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46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47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48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49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50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51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52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53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54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5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5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57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58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59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60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61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6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63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64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65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6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6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68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69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70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71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72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73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74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75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76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77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78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79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80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81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8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83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84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85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8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8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8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8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90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91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92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93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94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95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96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97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98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99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100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01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02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103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104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05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06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107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108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0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1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11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12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1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1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15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16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17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1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19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20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21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22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23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24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25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126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27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128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29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30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131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132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133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134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13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36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37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38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39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40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14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4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43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44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145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4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47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48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149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50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51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52.xml><?xml version="1.0" encoding="utf-8"?>
<p:tagLst xmlns:p="http://schemas.openxmlformats.org/presentationml/2006/main">
  <p:tag name="KSO_WM_UNIT_TYPE" val="d"/>
  <p:tag name="KSO_WM_UNIT_INDEX" val="5"/>
  <p:tag name="KSO_WM_BEAUTIFY_FLAG" val="#wm#"/>
  <p:tag name="KSO_WM_TAG_VERSION" val="3.0"/>
</p:tagLst>
</file>

<file path=ppt/tags/tag153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54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5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56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57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58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59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60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16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6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63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64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165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6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67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68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169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70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71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7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7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74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7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76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7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7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7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80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81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18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83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84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85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86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18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88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89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190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91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92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9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94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9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96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97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98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99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00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01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20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03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04.xml><?xml version="1.0" encoding="utf-8"?>
<p:tagLst xmlns:p="http://schemas.openxmlformats.org/presentationml/2006/main">
  <p:tag name="KSO_WM_UNIT_TYPE" val="i"/>
  <p:tag name="KSO_WM_UNIT_INDEX" val="9"/>
  <p:tag name="KSO_WM_BEAUTIFY_FLAG" val="#wm#"/>
  <p:tag name="KSO_WM_TAG_VERSION" val="3.0"/>
</p:tagLst>
</file>

<file path=ppt/tags/tag205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0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07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08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09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210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11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12.xml><?xml version="1.0" encoding="utf-8"?>
<p:tagLst xmlns:p="http://schemas.openxmlformats.org/presentationml/2006/main">
  <p:tag name="KSO_WM_UNIT_TYPE" val="i"/>
  <p:tag name="KSO_WM_UNIT_INDEX" val="17"/>
  <p:tag name="KSO_WM_BEAUTIFY_FLAG" val="#wm#"/>
  <p:tag name="KSO_WM_TAG_VERSION" val="3.0"/>
</p:tagLst>
</file>

<file path=ppt/tags/tag21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14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15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216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17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1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1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2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2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22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23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24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25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2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2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28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29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30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31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32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33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34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35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236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37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238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239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40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241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24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43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44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45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24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4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48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49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250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51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5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53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54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55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56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57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5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59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60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61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62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63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64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65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6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67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68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269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70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71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72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273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74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75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76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27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78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79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80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81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82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83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84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85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86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287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88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289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290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291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292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293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294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95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96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97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98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99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00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01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02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303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304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05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0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0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0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0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10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11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12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13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14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15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16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31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18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19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320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321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322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23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24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325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26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27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28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329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330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331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32.xml><?xml version="1.0" encoding="utf-8"?>
<p:tagLst xmlns:p="http://schemas.openxmlformats.org/presentationml/2006/main">
  <p:tag name="KSO_WM_UNIT_TYPE" val="f"/>
  <p:tag name="KSO_WM_UNIT_INDEX" val="17"/>
  <p:tag name="KSO_WM_BEAUTIFY_FLAG" val="#wm#"/>
  <p:tag name="KSO_WM_TAG_VERSION" val="3.0"/>
</p:tagLst>
</file>

<file path=ppt/tags/tag333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334.xml><?xml version="1.0" encoding="utf-8"?>
<p:tagLst xmlns:p="http://schemas.openxmlformats.org/presentationml/2006/main">
  <p:tag name="KSO_WM_UNIT_TYPE" val="f"/>
  <p:tag name="KSO_WM_UNIT_INDEX" val="18"/>
  <p:tag name="KSO_WM_BEAUTIFY_FLAG" val="#wm#"/>
  <p:tag name="KSO_WM_TAG_VERSION" val="3.0"/>
</p:tagLst>
</file>

<file path=ppt/tags/tag335.xml><?xml version="1.0" encoding="utf-8"?>
<p:tagLst xmlns:p="http://schemas.openxmlformats.org/presentationml/2006/main">
  <p:tag name="KSO_WM_UNIT_TYPE" val="f"/>
  <p:tag name="KSO_WM_UNIT_INDEX" val="19"/>
  <p:tag name="KSO_WM_BEAUTIFY_FLAG" val="#wm#"/>
  <p:tag name="KSO_WM_TAG_VERSION" val="3.0"/>
</p:tagLst>
</file>

<file path=ppt/tags/tag33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37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38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39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40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41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4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43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44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45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46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47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48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49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50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51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52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53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54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55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56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357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58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5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60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61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62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heme/theme1.xml><?xml version="1.0" encoding="utf-8"?>
<a:theme xmlns:a="http://schemas.openxmlformats.org/drawingml/2006/main" name="1_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">
      <a:majorFont>
        <a:latin typeface="汉仪正圆-75W"/>
        <a:ea typeface="汉仪正圆-75W"/>
        <a:cs typeface=""/>
      </a:majorFont>
      <a:minorFont>
        <a:latin typeface="汉仪正圆-45W"/>
        <a:ea typeface="汉仪正圆-45W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2391</Words>
  <Application>WPS 演示</Application>
  <PresentationFormat>宽屏</PresentationFormat>
  <Paragraphs>399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Arial</vt:lpstr>
      <vt:lpstr>宋体</vt:lpstr>
      <vt:lpstr>Wingdings</vt:lpstr>
      <vt:lpstr>汉仪正圆-75W</vt:lpstr>
      <vt:lpstr>汉仪正圆-45W</vt:lpstr>
      <vt:lpstr>1_WPS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 </cp:lastModifiedBy>
  <dcterms:created xsi:type="dcterms:W3CDTF">2026-07-31T04:08:49Z</dcterms:created>
  <dcterms:modified xsi:type="dcterms:W3CDTF">2026-07-31T04:08:49Z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2052-12.9.0.25365</vt:lpwstr>
  </property>
  <property fmtid="{D5CDD505-2E9C-101B-9397-08002B2CF9AE}" pid="3" name="ICV">
    <vt:lpwstr>7E979FBB7E265A19D11F6C6A93E68C0F_41</vt:lpwstr>
  </property>
  <property fmtid="{D5CDD505-2E9C-101B-9397-08002B2CF9AE}" pid="4" name="intentionCode">
    <vt:lpwstr>wps_wpp_generate_html_ppt_doc</vt:lpwstr>
  </property>
  <property fmtid="{D5CDD505-2E9C-101B-9397-08002B2CF9AE}" pid="5" name="KSOAIPPTCode">
    <vt:lpwstr>qYblI3OeYuDYa+03pCKM6SY/AI9gxV/8tKV+SKnzRpHCMjW3Od8hGi0d7lBjP/VzHhmXGafQGUNStr74uaxIdtDctds3G/NfsVw+YFB11SpNkE2DO1DFlW/AFhlMS4/Szi7eGbZp6Ex3gVV3PZEW2nP+soo+zdpIq+IeHHqo6YZXsmfxUcjSWfBpXXdcIPesae065guQKB635DRPfXqp6Y29tBxDmtgTkABSqPaKO8NmCKIVYzitKzzoXbEuLBD8RktnSMHZLZRmtZVWkaQ+dt015OV5Usq7Zx2tvB123iT8JkSTG48f7GCiqiUOPMGrSWA/lgPXnXnJL5nd4bJFMQ==</vt:lpwstr>
  </property>
</Properties>
</file>