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30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9.svg" ContentType="image/svg+xml"/>
  <Override PartName="/ppt/media/image51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.svg" ContentType="image/svg+xml"/>
  <Override PartName="/ppt/media/image62.svg" ContentType="image/svg+xml"/>
  <Override PartName="/ppt/media/image65.svg" ContentType="image/svg+xml"/>
  <Override PartName="/ppt/media/image67.svg" ContentType="image/svg+xml"/>
  <Override PartName="/ppt/media/image69.svg" ContentType="image/svg+xml"/>
  <Override PartName="/ppt/media/image7.svg" ContentType="image/svg+xml"/>
  <Override PartName="/ppt/media/image72.svg" ContentType="image/svg+xml"/>
  <Override PartName="/ppt/media/image74.svg" ContentType="image/svg+xml"/>
  <Override PartName="/ppt/media/image76.svg" ContentType="image/svg+xml"/>
  <Override PartName="/ppt/media/image78.svg" ContentType="image/svg+xml"/>
  <Override PartName="/ppt/media/image80.svg" ContentType="image/svg+xml"/>
  <Override PartName="/ppt/media/image82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notesMaster" Target="notesMasters/notesMaster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9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3" Type="http://schemas.openxmlformats.org/officeDocument/2006/relationships/slideLayout" Target="../slideLayouts/slideLayout7.xml"/><Relationship Id="rId32" Type="http://schemas.openxmlformats.org/officeDocument/2006/relationships/tags" Target="../tags/tag41.xml"/><Relationship Id="rId31" Type="http://schemas.openxmlformats.org/officeDocument/2006/relationships/tags" Target="../tags/tag40.xml"/><Relationship Id="rId30" Type="http://schemas.openxmlformats.org/officeDocument/2006/relationships/tags" Target="../tags/tag39.xml"/><Relationship Id="rId3" Type="http://schemas.openxmlformats.org/officeDocument/2006/relationships/tags" Target="../tags/tag12.xml"/><Relationship Id="rId29" Type="http://schemas.openxmlformats.org/officeDocument/2006/relationships/tags" Target="../tags/tag38.xml"/><Relationship Id="rId28" Type="http://schemas.openxmlformats.org/officeDocument/2006/relationships/tags" Target="../tags/tag37.xml"/><Relationship Id="rId27" Type="http://schemas.openxmlformats.org/officeDocument/2006/relationships/tags" Target="../tags/tag36.xml"/><Relationship Id="rId26" Type="http://schemas.openxmlformats.org/officeDocument/2006/relationships/tags" Target="../tags/tag35.xml"/><Relationship Id="rId25" Type="http://schemas.openxmlformats.org/officeDocument/2006/relationships/tags" Target="../tags/tag34.xml"/><Relationship Id="rId24" Type="http://schemas.openxmlformats.org/officeDocument/2006/relationships/tags" Target="../tags/tag33.xml"/><Relationship Id="rId23" Type="http://schemas.openxmlformats.org/officeDocument/2006/relationships/tags" Target="../tags/tag32.xml"/><Relationship Id="rId22" Type="http://schemas.openxmlformats.org/officeDocument/2006/relationships/tags" Target="../tags/tag31.xml"/><Relationship Id="rId21" Type="http://schemas.openxmlformats.org/officeDocument/2006/relationships/tags" Target="../tags/tag30.xml"/><Relationship Id="rId20" Type="http://schemas.openxmlformats.org/officeDocument/2006/relationships/tags" Target="../tags/tag29.xml"/><Relationship Id="rId2" Type="http://schemas.openxmlformats.org/officeDocument/2006/relationships/tags" Target="../tags/tag11.xml"/><Relationship Id="rId19" Type="http://schemas.openxmlformats.org/officeDocument/2006/relationships/tags" Target="../tags/tag28.xml"/><Relationship Id="rId18" Type="http://schemas.openxmlformats.org/officeDocument/2006/relationships/tags" Target="../tags/tag27.xml"/><Relationship Id="rId17" Type="http://schemas.openxmlformats.org/officeDocument/2006/relationships/tags" Target="../tags/tag26.xml"/><Relationship Id="rId16" Type="http://schemas.openxmlformats.org/officeDocument/2006/relationships/tags" Target="../tags/tag25.xml"/><Relationship Id="rId15" Type="http://schemas.openxmlformats.org/officeDocument/2006/relationships/tags" Target="../tags/tag24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1" Type="http://schemas.openxmlformats.org/officeDocument/2006/relationships/slideLayout" Target="../slideLayouts/slideLayout11.xml"/><Relationship Id="rId10" Type="http://schemas.openxmlformats.org/officeDocument/2006/relationships/tags" Target="../tags/tag49.xml"/><Relationship Id="rId1" Type="http://schemas.openxmlformats.org/officeDocument/2006/relationships/tags" Target="../tags/tag4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svg"/><Relationship Id="rId8" Type="http://schemas.openxmlformats.org/officeDocument/2006/relationships/image" Target="../media/image9.png"/><Relationship Id="rId7" Type="http://schemas.openxmlformats.org/officeDocument/2006/relationships/tags" Target="../tags/tag55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image" Target="../media/image8.jpeg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69.xml"/><Relationship Id="rId26" Type="http://schemas.openxmlformats.org/officeDocument/2006/relationships/tags" Target="../tags/tag68.xml"/><Relationship Id="rId25" Type="http://schemas.openxmlformats.org/officeDocument/2006/relationships/tags" Target="../tags/tag67.xml"/><Relationship Id="rId24" Type="http://schemas.openxmlformats.org/officeDocument/2006/relationships/tags" Target="../tags/tag66.xml"/><Relationship Id="rId23" Type="http://schemas.openxmlformats.org/officeDocument/2006/relationships/tags" Target="../tags/tag65.xml"/><Relationship Id="rId22" Type="http://schemas.openxmlformats.org/officeDocument/2006/relationships/tags" Target="../tags/tag64.xml"/><Relationship Id="rId21" Type="http://schemas.openxmlformats.org/officeDocument/2006/relationships/image" Target="../media/image14.svg"/><Relationship Id="rId20" Type="http://schemas.openxmlformats.org/officeDocument/2006/relationships/image" Target="../media/image13.png"/><Relationship Id="rId2" Type="http://schemas.openxmlformats.org/officeDocument/2006/relationships/tags" Target="../tags/tag51.xml"/><Relationship Id="rId19" Type="http://schemas.openxmlformats.org/officeDocument/2006/relationships/tags" Target="../tags/tag63.xml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image" Target="../media/image12.svg"/><Relationship Id="rId14" Type="http://schemas.openxmlformats.org/officeDocument/2006/relationships/image" Target="../media/image11.png"/><Relationship Id="rId13" Type="http://schemas.openxmlformats.org/officeDocument/2006/relationships/tags" Target="../tags/tag59.xml"/><Relationship Id="rId12" Type="http://schemas.openxmlformats.org/officeDocument/2006/relationships/tags" Target="../tags/tag58.xml"/><Relationship Id="rId11" Type="http://schemas.openxmlformats.org/officeDocument/2006/relationships/tags" Target="../tags/tag57.xml"/><Relationship Id="rId10" Type="http://schemas.openxmlformats.org/officeDocument/2006/relationships/tags" Target="../tags/tag56.xml"/><Relationship Id="rId1" Type="http://schemas.openxmlformats.org/officeDocument/2006/relationships/tags" Target="../tags/tag50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" Type="http://schemas.openxmlformats.org/officeDocument/2006/relationships/tags" Target="../tags/tag75.xml"/><Relationship Id="rId7" Type="http://schemas.openxmlformats.org/officeDocument/2006/relationships/tags" Target="../tags/tag74.xml"/><Relationship Id="rId6" Type="http://schemas.openxmlformats.org/officeDocument/2006/relationships/tags" Target="../tags/tag73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32" Type="http://schemas.openxmlformats.org/officeDocument/2006/relationships/slideLayout" Target="../slideLayouts/slideLayout7.xml"/><Relationship Id="rId31" Type="http://schemas.openxmlformats.org/officeDocument/2006/relationships/tags" Target="../tags/tag94.xml"/><Relationship Id="rId30" Type="http://schemas.openxmlformats.org/officeDocument/2006/relationships/tags" Target="../tags/tag93.xml"/><Relationship Id="rId3" Type="http://schemas.openxmlformats.org/officeDocument/2006/relationships/tags" Target="../tags/tag72.xml"/><Relationship Id="rId29" Type="http://schemas.openxmlformats.org/officeDocument/2006/relationships/tags" Target="../tags/tag92.xml"/><Relationship Id="rId28" Type="http://schemas.openxmlformats.org/officeDocument/2006/relationships/tags" Target="../tags/tag91.xml"/><Relationship Id="rId27" Type="http://schemas.openxmlformats.org/officeDocument/2006/relationships/tags" Target="../tags/tag90.xml"/><Relationship Id="rId26" Type="http://schemas.openxmlformats.org/officeDocument/2006/relationships/tags" Target="../tags/tag89.xml"/><Relationship Id="rId25" Type="http://schemas.openxmlformats.org/officeDocument/2006/relationships/tags" Target="../tags/tag88.xml"/><Relationship Id="rId24" Type="http://schemas.openxmlformats.org/officeDocument/2006/relationships/tags" Target="../tags/tag87.xml"/><Relationship Id="rId23" Type="http://schemas.openxmlformats.org/officeDocument/2006/relationships/tags" Target="../tags/tag86.xml"/><Relationship Id="rId22" Type="http://schemas.openxmlformats.org/officeDocument/2006/relationships/tags" Target="../tags/tag85.xml"/><Relationship Id="rId21" Type="http://schemas.openxmlformats.org/officeDocument/2006/relationships/tags" Target="../tags/tag84.xml"/><Relationship Id="rId20" Type="http://schemas.openxmlformats.org/officeDocument/2006/relationships/tags" Target="../tags/tag83.xml"/><Relationship Id="rId2" Type="http://schemas.openxmlformats.org/officeDocument/2006/relationships/tags" Target="../tags/tag71.xml"/><Relationship Id="rId19" Type="http://schemas.openxmlformats.org/officeDocument/2006/relationships/tags" Target="../tags/tag82.xml"/><Relationship Id="rId18" Type="http://schemas.openxmlformats.org/officeDocument/2006/relationships/tags" Target="../tags/tag81.xml"/><Relationship Id="rId17" Type="http://schemas.openxmlformats.org/officeDocument/2006/relationships/image" Target="../media/image20.svg"/><Relationship Id="rId16" Type="http://schemas.openxmlformats.org/officeDocument/2006/relationships/image" Target="../media/image19.png"/><Relationship Id="rId15" Type="http://schemas.openxmlformats.org/officeDocument/2006/relationships/tags" Target="../tags/tag80.xml"/><Relationship Id="rId14" Type="http://schemas.openxmlformats.org/officeDocument/2006/relationships/tags" Target="../tags/tag79.xml"/><Relationship Id="rId13" Type="http://schemas.openxmlformats.org/officeDocument/2006/relationships/tags" Target="../tags/tag78.xml"/><Relationship Id="rId12" Type="http://schemas.openxmlformats.org/officeDocument/2006/relationships/tags" Target="../tags/tag77.xml"/><Relationship Id="rId11" Type="http://schemas.openxmlformats.org/officeDocument/2006/relationships/image" Target="../media/image18.svg"/><Relationship Id="rId10" Type="http://schemas.openxmlformats.org/officeDocument/2006/relationships/image" Target="../media/image17.png"/><Relationship Id="rId1" Type="http://schemas.openxmlformats.org/officeDocument/2006/relationships/tags" Target="../tags/tag7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3.svg"/><Relationship Id="rId8" Type="http://schemas.openxmlformats.org/officeDocument/2006/relationships/image" Target="../media/image22.png"/><Relationship Id="rId7" Type="http://schemas.openxmlformats.org/officeDocument/2006/relationships/tags" Target="../tags/tag100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Relationship Id="rId35" Type="http://schemas.openxmlformats.org/officeDocument/2006/relationships/slideLayout" Target="../slideLayouts/slideLayout7.xml"/><Relationship Id="rId34" Type="http://schemas.openxmlformats.org/officeDocument/2006/relationships/tags" Target="../tags/tag121.xml"/><Relationship Id="rId33" Type="http://schemas.openxmlformats.org/officeDocument/2006/relationships/tags" Target="../tags/tag120.xml"/><Relationship Id="rId32" Type="http://schemas.openxmlformats.org/officeDocument/2006/relationships/tags" Target="../tags/tag119.xml"/><Relationship Id="rId31" Type="http://schemas.openxmlformats.org/officeDocument/2006/relationships/tags" Target="../tags/tag118.xml"/><Relationship Id="rId30" Type="http://schemas.openxmlformats.org/officeDocument/2006/relationships/tags" Target="../tags/tag117.xml"/><Relationship Id="rId3" Type="http://schemas.openxmlformats.org/officeDocument/2006/relationships/image" Target="../media/image21.jpeg"/><Relationship Id="rId29" Type="http://schemas.openxmlformats.org/officeDocument/2006/relationships/tags" Target="../tags/tag116.xml"/><Relationship Id="rId28" Type="http://schemas.openxmlformats.org/officeDocument/2006/relationships/tags" Target="../tags/tag115.xml"/><Relationship Id="rId27" Type="http://schemas.openxmlformats.org/officeDocument/2006/relationships/tags" Target="../tags/tag114.xml"/><Relationship Id="rId26" Type="http://schemas.openxmlformats.org/officeDocument/2006/relationships/tags" Target="../tags/tag113.xml"/><Relationship Id="rId25" Type="http://schemas.openxmlformats.org/officeDocument/2006/relationships/image" Target="../media/image27.svg"/><Relationship Id="rId24" Type="http://schemas.openxmlformats.org/officeDocument/2006/relationships/image" Target="../media/image26.png"/><Relationship Id="rId23" Type="http://schemas.openxmlformats.org/officeDocument/2006/relationships/tags" Target="../tags/tag112.xml"/><Relationship Id="rId22" Type="http://schemas.openxmlformats.org/officeDocument/2006/relationships/tags" Target="../tags/tag111.xml"/><Relationship Id="rId21" Type="http://schemas.openxmlformats.org/officeDocument/2006/relationships/tags" Target="../tags/tag110.xml"/><Relationship Id="rId20" Type="http://schemas.openxmlformats.org/officeDocument/2006/relationships/tags" Target="../tags/tag109.xml"/><Relationship Id="rId2" Type="http://schemas.openxmlformats.org/officeDocument/2006/relationships/tags" Target="../tags/tag96.xml"/><Relationship Id="rId19" Type="http://schemas.openxmlformats.org/officeDocument/2006/relationships/tags" Target="../tags/tag108.xml"/><Relationship Id="rId18" Type="http://schemas.openxmlformats.org/officeDocument/2006/relationships/tags" Target="../tags/tag107.xml"/><Relationship Id="rId17" Type="http://schemas.openxmlformats.org/officeDocument/2006/relationships/image" Target="../media/image25.svg"/><Relationship Id="rId16" Type="http://schemas.openxmlformats.org/officeDocument/2006/relationships/image" Target="../media/image24.png"/><Relationship Id="rId15" Type="http://schemas.openxmlformats.org/officeDocument/2006/relationships/tags" Target="../tags/tag106.xml"/><Relationship Id="rId14" Type="http://schemas.openxmlformats.org/officeDocument/2006/relationships/tags" Target="../tags/tag105.xml"/><Relationship Id="rId13" Type="http://schemas.openxmlformats.org/officeDocument/2006/relationships/tags" Target="../tags/tag104.xml"/><Relationship Id="rId12" Type="http://schemas.openxmlformats.org/officeDocument/2006/relationships/tags" Target="../tags/tag103.xml"/><Relationship Id="rId11" Type="http://schemas.openxmlformats.org/officeDocument/2006/relationships/tags" Target="../tags/tag102.xml"/><Relationship Id="rId10" Type="http://schemas.openxmlformats.org/officeDocument/2006/relationships/tags" Target="../tags/tag101.xml"/><Relationship Id="rId1" Type="http://schemas.openxmlformats.org/officeDocument/2006/relationships/tags" Target="../tags/tag95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128.xml"/><Relationship Id="rId6" Type="http://schemas.openxmlformats.org/officeDocument/2006/relationships/tags" Target="../tags/tag127.xml"/><Relationship Id="rId5" Type="http://schemas.openxmlformats.org/officeDocument/2006/relationships/tags" Target="../tags/tag126.xml"/><Relationship Id="rId4" Type="http://schemas.openxmlformats.org/officeDocument/2006/relationships/tags" Target="../tags/tag125.xml"/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1" Type="http://schemas.openxmlformats.org/officeDocument/2006/relationships/slideLayout" Target="../slideLayouts/slideLayout11.xml"/><Relationship Id="rId10" Type="http://schemas.openxmlformats.org/officeDocument/2006/relationships/tags" Target="../tags/tag129.xml"/><Relationship Id="rId1" Type="http://schemas.openxmlformats.org/officeDocument/2006/relationships/tags" Target="../tags/tag12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35.xml"/><Relationship Id="rId8" Type="http://schemas.openxmlformats.org/officeDocument/2006/relationships/image" Target="../media/image30.svg"/><Relationship Id="rId7" Type="http://schemas.openxmlformats.org/officeDocument/2006/relationships/image" Target="../media/image29.png"/><Relationship Id="rId6" Type="http://schemas.openxmlformats.org/officeDocument/2006/relationships/tags" Target="../tags/tag134.xml"/><Relationship Id="rId5" Type="http://schemas.openxmlformats.org/officeDocument/2006/relationships/tags" Target="../tags/tag133.xml"/><Relationship Id="rId4" Type="http://schemas.openxmlformats.org/officeDocument/2006/relationships/tags" Target="../tags/tag132.xml"/><Relationship Id="rId3" Type="http://schemas.openxmlformats.org/officeDocument/2006/relationships/image" Target="../media/image28.jpeg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151.xml"/><Relationship Id="rId24" Type="http://schemas.openxmlformats.org/officeDocument/2006/relationships/tags" Target="../tags/tag150.xml"/><Relationship Id="rId23" Type="http://schemas.openxmlformats.org/officeDocument/2006/relationships/tags" Target="../tags/tag149.xml"/><Relationship Id="rId22" Type="http://schemas.openxmlformats.org/officeDocument/2006/relationships/tags" Target="../tags/tag148.xml"/><Relationship Id="rId21" Type="http://schemas.openxmlformats.org/officeDocument/2006/relationships/tags" Target="../tags/tag147.xml"/><Relationship Id="rId20" Type="http://schemas.openxmlformats.org/officeDocument/2006/relationships/tags" Target="../tags/tag146.xml"/><Relationship Id="rId2" Type="http://schemas.openxmlformats.org/officeDocument/2006/relationships/tags" Target="../tags/tag131.xml"/><Relationship Id="rId19" Type="http://schemas.openxmlformats.org/officeDocument/2006/relationships/tags" Target="../tags/tag145.xml"/><Relationship Id="rId18" Type="http://schemas.openxmlformats.org/officeDocument/2006/relationships/tags" Target="../tags/tag144.xml"/><Relationship Id="rId17" Type="http://schemas.openxmlformats.org/officeDocument/2006/relationships/tags" Target="../tags/tag143.xml"/><Relationship Id="rId16" Type="http://schemas.openxmlformats.org/officeDocument/2006/relationships/tags" Target="../tags/tag142.xml"/><Relationship Id="rId15" Type="http://schemas.openxmlformats.org/officeDocument/2006/relationships/tags" Target="../tags/tag141.xml"/><Relationship Id="rId14" Type="http://schemas.openxmlformats.org/officeDocument/2006/relationships/tags" Target="../tags/tag140.xml"/><Relationship Id="rId13" Type="http://schemas.openxmlformats.org/officeDocument/2006/relationships/tags" Target="../tags/tag139.xml"/><Relationship Id="rId12" Type="http://schemas.openxmlformats.org/officeDocument/2006/relationships/tags" Target="../tags/tag138.xml"/><Relationship Id="rId11" Type="http://schemas.openxmlformats.org/officeDocument/2006/relationships/tags" Target="../tags/tag137.xml"/><Relationship Id="rId10" Type="http://schemas.openxmlformats.org/officeDocument/2006/relationships/tags" Target="../tags/tag136.xml"/><Relationship Id="rId1" Type="http://schemas.openxmlformats.org/officeDocument/2006/relationships/tags" Target="../tags/tag130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58.xml"/><Relationship Id="rId8" Type="http://schemas.openxmlformats.org/officeDocument/2006/relationships/tags" Target="../tags/tag157.xml"/><Relationship Id="rId7" Type="http://schemas.openxmlformats.org/officeDocument/2006/relationships/tags" Target="../tags/tag156.xml"/><Relationship Id="rId6" Type="http://schemas.openxmlformats.org/officeDocument/2006/relationships/tags" Target="../tags/tag155.xml"/><Relationship Id="rId5" Type="http://schemas.openxmlformats.org/officeDocument/2006/relationships/image" Target="../media/image32.jpeg"/><Relationship Id="rId4" Type="http://schemas.openxmlformats.org/officeDocument/2006/relationships/tags" Target="../tags/tag154.xml"/><Relationship Id="rId33" Type="http://schemas.openxmlformats.org/officeDocument/2006/relationships/slideLayout" Target="../slideLayouts/slideLayout7.xml"/><Relationship Id="rId32" Type="http://schemas.openxmlformats.org/officeDocument/2006/relationships/tags" Target="../tags/tag175.xml"/><Relationship Id="rId31" Type="http://schemas.openxmlformats.org/officeDocument/2006/relationships/tags" Target="../tags/tag174.xml"/><Relationship Id="rId30" Type="http://schemas.openxmlformats.org/officeDocument/2006/relationships/tags" Target="../tags/tag173.xml"/><Relationship Id="rId3" Type="http://schemas.openxmlformats.org/officeDocument/2006/relationships/image" Target="../media/image31.jpeg"/><Relationship Id="rId29" Type="http://schemas.openxmlformats.org/officeDocument/2006/relationships/image" Target="../media/image38.svg"/><Relationship Id="rId28" Type="http://schemas.openxmlformats.org/officeDocument/2006/relationships/image" Target="../media/image37.png"/><Relationship Id="rId27" Type="http://schemas.openxmlformats.org/officeDocument/2006/relationships/tags" Target="../tags/tag172.xml"/><Relationship Id="rId26" Type="http://schemas.openxmlformats.org/officeDocument/2006/relationships/tags" Target="../tags/tag171.xml"/><Relationship Id="rId25" Type="http://schemas.openxmlformats.org/officeDocument/2006/relationships/tags" Target="../tags/tag170.xml"/><Relationship Id="rId24" Type="http://schemas.openxmlformats.org/officeDocument/2006/relationships/tags" Target="../tags/tag169.xml"/><Relationship Id="rId23" Type="http://schemas.openxmlformats.org/officeDocument/2006/relationships/tags" Target="../tags/tag168.xml"/><Relationship Id="rId22" Type="http://schemas.openxmlformats.org/officeDocument/2006/relationships/tags" Target="../tags/tag167.xml"/><Relationship Id="rId21" Type="http://schemas.openxmlformats.org/officeDocument/2006/relationships/image" Target="../media/image36.svg"/><Relationship Id="rId20" Type="http://schemas.openxmlformats.org/officeDocument/2006/relationships/image" Target="../media/image35.png"/><Relationship Id="rId2" Type="http://schemas.openxmlformats.org/officeDocument/2006/relationships/tags" Target="../tags/tag153.xml"/><Relationship Id="rId19" Type="http://schemas.openxmlformats.org/officeDocument/2006/relationships/tags" Target="../tags/tag166.xml"/><Relationship Id="rId18" Type="http://schemas.openxmlformats.org/officeDocument/2006/relationships/tags" Target="../tags/tag165.xml"/><Relationship Id="rId17" Type="http://schemas.openxmlformats.org/officeDocument/2006/relationships/tags" Target="../tags/tag164.xml"/><Relationship Id="rId16" Type="http://schemas.openxmlformats.org/officeDocument/2006/relationships/tags" Target="../tags/tag163.xml"/><Relationship Id="rId15" Type="http://schemas.openxmlformats.org/officeDocument/2006/relationships/tags" Target="../tags/tag162.xml"/><Relationship Id="rId14" Type="http://schemas.openxmlformats.org/officeDocument/2006/relationships/tags" Target="../tags/tag161.xml"/><Relationship Id="rId13" Type="http://schemas.openxmlformats.org/officeDocument/2006/relationships/image" Target="../media/image34.svg"/><Relationship Id="rId12" Type="http://schemas.openxmlformats.org/officeDocument/2006/relationships/image" Target="../media/image33.png"/><Relationship Id="rId11" Type="http://schemas.openxmlformats.org/officeDocument/2006/relationships/tags" Target="../tags/tag160.xml"/><Relationship Id="rId10" Type="http://schemas.openxmlformats.org/officeDocument/2006/relationships/tags" Target="../tags/tag159.xml"/><Relationship Id="rId1" Type="http://schemas.openxmlformats.org/officeDocument/2006/relationships/tags" Target="../tags/tag15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182.xml"/><Relationship Id="rId6" Type="http://schemas.openxmlformats.org/officeDocument/2006/relationships/tags" Target="../tags/tag181.xml"/><Relationship Id="rId5" Type="http://schemas.openxmlformats.org/officeDocument/2006/relationships/tags" Target="../tags/tag180.xml"/><Relationship Id="rId4" Type="http://schemas.openxmlformats.org/officeDocument/2006/relationships/tags" Target="../tags/tag179.xml"/><Relationship Id="rId3" Type="http://schemas.openxmlformats.org/officeDocument/2006/relationships/tags" Target="../tags/tag178.xml"/><Relationship Id="rId2" Type="http://schemas.openxmlformats.org/officeDocument/2006/relationships/tags" Target="../tags/tag177.xml"/><Relationship Id="rId11" Type="http://schemas.openxmlformats.org/officeDocument/2006/relationships/slideLayout" Target="../slideLayouts/slideLayout11.xml"/><Relationship Id="rId10" Type="http://schemas.openxmlformats.org/officeDocument/2006/relationships/tags" Target="../tags/tag183.xml"/><Relationship Id="rId1" Type="http://schemas.openxmlformats.org/officeDocument/2006/relationships/tags" Target="../tags/tag176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92.xml"/><Relationship Id="rId8" Type="http://schemas.openxmlformats.org/officeDocument/2006/relationships/tags" Target="../tags/tag191.xml"/><Relationship Id="rId7" Type="http://schemas.openxmlformats.org/officeDocument/2006/relationships/tags" Target="../tags/tag190.xml"/><Relationship Id="rId6" Type="http://schemas.openxmlformats.org/officeDocument/2006/relationships/tags" Target="../tags/tag189.xml"/><Relationship Id="rId5" Type="http://schemas.openxmlformats.org/officeDocument/2006/relationships/tags" Target="../tags/tag188.xml"/><Relationship Id="rId4" Type="http://schemas.openxmlformats.org/officeDocument/2006/relationships/tags" Target="../tags/tag187.xml"/><Relationship Id="rId39" Type="http://schemas.openxmlformats.org/officeDocument/2006/relationships/slideLayout" Target="../slideLayouts/slideLayout7.xml"/><Relationship Id="rId38" Type="http://schemas.openxmlformats.org/officeDocument/2006/relationships/tags" Target="../tags/tag221.xml"/><Relationship Id="rId37" Type="http://schemas.openxmlformats.org/officeDocument/2006/relationships/tags" Target="../tags/tag220.xml"/><Relationship Id="rId36" Type="http://schemas.openxmlformats.org/officeDocument/2006/relationships/tags" Target="../tags/tag219.xml"/><Relationship Id="rId35" Type="http://schemas.openxmlformats.org/officeDocument/2006/relationships/tags" Target="../tags/tag218.xml"/><Relationship Id="rId34" Type="http://schemas.openxmlformats.org/officeDocument/2006/relationships/tags" Target="../tags/tag217.xml"/><Relationship Id="rId33" Type="http://schemas.openxmlformats.org/officeDocument/2006/relationships/tags" Target="../tags/tag216.xml"/><Relationship Id="rId32" Type="http://schemas.openxmlformats.org/officeDocument/2006/relationships/tags" Target="../tags/tag215.xml"/><Relationship Id="rId31" Type="http://schemas.openxmlformats.org/officeDocument/2006/relationships/tags" Target="../tags/tag214.xml"/><Relationship Id="rId30" Type="http://schemas.openxmlformats.org/officeDocument/2006/relationships/tags" Target="../tags/tag213.xml"/><Relationship Id="rId3" Type="http://schemas.openxmlformats.org/officeDocument/2006/relationships/tags" Target="../tags/tag186.xml"/><Relationship Id="rId29" Type="http://schemas.openxmlformats.org/officeDocument/2006/relationships/tags" Target="../tags/tag212.xml"/><Relationship Id="rId28" Type="http://schemas.openxmlformats.org/officeDocument/2006/relationships/tags" Target="../tags/tag211.xml"/><Relationship Id="rId27" Type="http://schemas.openxmlformats.org/officeDocument/2006/relationships/tags" Target="../tags/tag210.xml"/><Relationship Id="rId26" Type="http://schemas.openxmlformats.org/officeDocument/2006/relationships/tags" Target="../tags/tag209.xml"/><Relationship Id="rId25" Type="http://schemas.openxmlformats.org/officeDocument/2006/relationships/tags" Target="../tags/tag208.xml"/><Relationship Id="rId24" Type="http://schemas.openxmlformats.org/officeDocument/2006/relationships/tags" Target="../tags/tag207.xml"/><Relationship Id="rId23" Type="http://schemas.openxmlformats.org/officeDocument/2006/relationships/tags" Target="../tags/tag206.xml"/><Relationship Id="rId22" Type="http://schemas.openxmlformats.org/officeDocument/2006/relationships/tags" Target="../tags/tag205.xml"/><Relationship Id="rId21" Type="http://schemas.openxmlformats.org/officeDocument/2006/relationships/tags" Target="../tags/tag204.xml"/><Relationship Id="rId20" Type="http://schemas.openxmlformats.org/officeDocument/2006/relationships/tags" Target="../tags/tag203.xml"/><Relationship Id="rId2" Type="http://schemas.openxmlformats.org/officeDocument/2006/relationships/tags" Target="../tags/tag185.xml"/><Relationship Id="rId19" Type="http://schemas.openxmlformats.org/officeDocument/2006/relationships/tags" Target="../tags/tag202.xml"/><Relationship Id="rId18" Type="http://schemas.openxmlformats.org/officeDocument/2006/relationships/tags" Target="../tags/tag201.xml"/><Relationship Id="rId17" Type="http://schemas.openxmlformats.org/officeDocument/2006/relationships/tags" Target="../tags/tag200.xml"/><Relationship Id="rId16" Type="http://schemas.openxmlformats.org/officeDocument/2006/relationships/tags" Target="../tags/tag199.xml"/><Relationship Id="rId15" Type="http://schemas.openxmlformats.org/officeDocument/2006/relationships/tags" Target="../tags/tag198.xml"/><Relationship Id="rId14" Type="http://schemas.openxmlformats.org/officeDocument/2006/relationships/tags" Target="../tags/tag197.xml"/><Relationship Id="rId13" Type="http://schemas.openxmlformats.org/officeDocument/2006/relationships/tags" Target="../tags/tag196.xml"/><Relationship Id="rId12" Type="http://schemas.openxmlformats.org/officeDocument/2006/relationships/tags" Target="../tags/tag195.xml"/><Relationship Id="rId11" Type="http://schemas.openxmlformats.org/officeDocument/2006/relationships/tags" Target="../tags/tag194.xml"/><Relationship Id="rId10" Type="http://schemas.openxmlformats.org/officeDocument/2006/relationships/tags" Target="../tags/tag193.xml"/><Relationship Id="rId1" Type="http://schemas.openxmlformats.org/officeDocument/2006/relationships/tags" Target="../tags/tag184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28.xml"/><Relationship Id="rId8" Type="http://schemas.openxmlformats.org/officeDocument/2006/relationships/tags" Target="../tags/tag227.xml"/><Relationship Id="rId7" Type="http://schemas.openxmlformats.org/officeDocument/2006/relationships/image" Target="../media/image40.svg"/><Relationship Id="rId6" Type="http://schemas.openxmlformats.org/officeDocument/2006/relationships/image" Target="../media/image39.png"/><Relationship Id="rId5" Type="http://schemas.openxmlformats.org/officeDocument/2006/relationships/tags" Target="../tags/tag226.xml"/><Relationship Id="rId42" Type="http://schemas.openxmlformats.org/officeDocument/2006/relationships/slideLayout" Target="../slideLayouts/slideLayout7.xml"/><Relationship Id="rId41" Type="http://schemas.openxmlformats.org/officeDocument/2006/relationships/tags" Target="../tags/tag251.xml"/><Relationship Id="rId40" Type="http://schemas.openxmlformats.org/officeDocument/2006/relationships/image" Target="../media/image47.jpeg"/><Relationship Id="rId4" Type="http://schemas.openxmlformats.org/officeDocument/2006/relationships/tags" Target="../tags/tag225.xml"/><Relationship Id="rId39" Type="http://schemas.openxmlformats.org/officeDocument/2006/relationships/tags" Target="../tags/tag250.xml"/><Relationship Id="rId38" Type="http://schemas.openxmlformats.org/officeDocument/2006/relationships/tags" Target="../tags/tag249.xml"/><Relationship Id="rId37" Type="http://schemas.openxmlformats.org/officeDocument/2006/relationships/tags" Target="../tags/tag248.xml"/><Relationship Id="rId36" Type="http://schemas.openxmlformats.org/officeDocument/2006/relationships/image" Target="../media/image46.svg"/><Relationship Id="rId35" Type="http://schemas.openxmlformats.org/officeDocument/2006/relationships/image" Target="../media/image45.png"/><Relationship Id="rId34" Type="http://schemas.openxmlformats.org/officeDocument/2006/relationships/tags" Target="../tags/tag247.xml"/><Relationship Id="rId33" Type="http://schemas.openxmlformats.org/officeDocument/2006/relationships/tags" Target="../tags/tag246.xml"/><Relationship Id="rId32" Type="http://schemas.openxmlformats.org/officeDocument/2006/relationships/tags" Target="../tags/tag245.xml"/><Relationship Id="rId31" Type="http://schemas.openxmlformats.org/officeDocument/2006/relationships/tags" Target="../tags/tag244.xml"/><Relationship Id="rId30" Type="http://schemas.openxmlformats.org/officeDocument/2006/relationships/image" Target="../media/image44.svg"/><Relationship Id="rId3" Type="http://schemas.openxmlformats.org/officeDocument/2006/relationships/tags" Target="../tags/tag224.xml"/><Relationship Id="rId29" Type="http://schemas.openxmlformats.org/officeDocument/2006/relationships/image" Target="../media/image43.png"/><Relationship Id="rId28" Type="http://schemas.openxmlformats.org/officeDocument/2006/relationships/tags" Target="../tags/tag243.xml"/><Relationship Id="rId27" Type="http://schemas.openxmlformats.org/officeDocument/2006/relationships/tags" Target="../tags/tag242.xml"/><Relationship Id="rId26" Type="http://schemas.openxmlformats.org/officeDocument/2006/relationships/tags" Target="../tags/tag241.xml"/><Relationship Id="rId25" Type="http://schemas.openxmlformats.org/officeDocument/2006/relationships/tags" Target="../tags/tag240.xml"/><Relationship Id="rId24" Type="http://schemas.openxmlformats.org/officeDocument/2006/relationships/image" Target="../media/image42.svg"/><Relationship Id="rId23" Type="http://schemas.openxmlformats.org/officeDocument/2006/relationships/image" Target="../media/image41.png"/><Relationship Id="rId22" Type="http://schemas.openxmlformats.org/officeDocument/2006/relationships/tags" Target="../tags/tag239.xml"/><Relationship Id="rId21" Type="http://schemas.openxmlformats.org/officeDocument/2006/relationships/tags" Target="../tags/tag238.xml"/><Relationship Id="rId20" Type="http://schemas.openxmlformats.org/officeDocument/2006/relationships/tags" Target="../tags/tag237.xml"/><Relationship Id="rId2" Type="http://schemas.openxmlformats.org/officeDocument/2006/relationships/tags" Target="../tags/tag223.xml"/><Relationship Id="rId19" Type="http://schemas.openxmlformats.org/officeDocument/2006/relationships/tags" Target="../tags/tag236.xml"/><Relationship Id="rId18" Type="http://schemas.openxmlformats.org/officeDocument/2006/relationships/tags" Target="../tags/tag235.xml"/><Relationship Id="rId17" Type="http://schemas.openxmlformats.org/officeDocument/2006/relationships/tags" Target="../tags/tag234.xml"/><Relationship Id="rId16" Type="http://schemas.openxmlformats.org/officeDocument/2006/relationships/tags" Target="../tags/tag233.xml"/><Relationship Id="rId15" Type="http://schemas.openxmlformats.org/officeDocument/2006/relationships/tags" Target="../tags/tag232.xml"/><Relationship Id="rId14" Type="http://schemas.openxmlformats.org/officeDocument/2006/relationships/tags" Target="../tags/tag231.xml"/><Relationship Id="rId13" Type="http://schemas.openxmlformats.org/officeDocument/2006/relationships/image" Target="../media/image36.svg"/><Relationship Id="rId12" Type="http://schemas.openxmlformats.org/officeDocument/2006/relationships/image" Target="../media/image35.png"/><Relationship Id="rId11" Type="http://schemas.openxmlformats.org/officeDocument/2006/relationships/tags" Target="../tags/tag230.xml"/><Relationship Id="rId10" Type="http://schemas.openxmlformats.org/officeDocument/2006/relationships/tags" Target="../tags/tag229.xml"/><Relationship Id="rId1" Type="http://schemas.openxmlformats.org/officeDocument/2006/relationships/tags" Target="../tags/tag222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258.xml"/><Relationship Id="rId6" Type="http://schemas.openxmlformats.org/officeDocument/2006/relationships/tags" Target="../tags/tag257.xml"/><Relationship Id="rId5" Type="http://schemas.openxmlformats.org/officeDocument/2006/relationships/tags" Target="../tags/tag256.xml"/><Relationship Id="rId4" Type="http://schemas.openxmlformats.org/officeDocument/2006/relationships/tags" Target="../tags/tag255.xml"/><Relationship Id="rId3" Type="http://schemas.openxmlformats.org/officeDocument/2006/relationships/tags" Target="../tags/tag254.xml"/><Relationship Id="rId2" Type="http://schemas.openxmlformats.org/officeDocument/2006/relationships/tags" Target="../tags/tag253.xml"/><Relationship Id="rId11" Type="http://schemas.openxmlformats.org/officeDocument/2006/relationships/slideLayout" Target="../slideLayouts/slideLayout11.xml"/><Relationship Id="rId10" Type="http://schemas.openxmlformats.org/officeDocument/2006/relationships/tags" Target="../tags/tag259.xml"/><Relationship Id="rId1" Type="http://schemas.openxmlformats.org/officeDocument/2006/relationships/tags" Target="../tags/tag252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9" Type="http://schemas.openxmlformats.org/officeDocument/2006/relationships/slideLayout" Target="../slideLayouts/slideLayout7.xml"/><Relationship Id="rId38" Type="http://schemas.openxmlformats.org/officeDocument/2006/relationships/tags" Target="../tags/tag293.xml"/><Relationship Id="rId37" Type="http://schemas.openxmlformats.org/officeDocument/2006/relationships/tags" Target="../tags/tag292.xml"/><Relationship Id="rId36" Type="http://schemas.openxmlformats.org/officeDocument/2006/relationships/tags" Target="../tags/tag291.xml"/><Relationship Id="rId35" Type="http://schemas.openxmlformats.org/officeDocument/2006/relationships/tags" Target="../tags/tag290.xml"/><Relationship Id="rId34" Type="http://schemas.openxmlformats.org/officeDocument/2006/relationships/tags" Target="../tags/tag289.xml"/><Relationship Id="rId33" Type="http://schemas.openxmlformats.org/officeDocument/2006/relationships/tags" Target="../tags/tag288.xml"/><Relationship Id="rId32" Type="http://schemas.openxmlformats.org/officeDocument/2006/relationships/tags" Target="../tags/tag287.xml"/><Relationship Id="rId31" Type="http://schemas.openxmlformats.org/officeDocument/2006/relationships/tags" Target="../tags/tag286.xml"/><Relationship Id="rId30" Type="http://schemas.openxmlformats.org/officeDocument/2006/relationships/tags" Target="../tags/tag285.xml"/><Relationship Id="rId3" Type="http://schemas.openxmlformats.org/officeDocument/2006/relationships/tags" Target="../tags/tag262.xml"/><Relationship Id="rId29" Type="http://schemas.openxmlformats.org/officeDocument/2006/relationships/tags" Target="../tags/tag284.xml"/><Relationship Id="rId28" Type="http://schemas.openxmlformats.org/officeDocument/2006/relationships/image" Target="../media/image51.svg"/><Relationship Id="rId27" Type="http://schemas.openxmlformats.org/officeDocument/2006/relationships/image" Target="../media/image50.png"/><Relationship Id="rId26" Type="http://schemas.openxmlformats.org/officeDocument/2006/relationships/tags" Target="../tags/tag283.xml"/><Relationship Id="rId25" Type="http://schemas.openxmlformats.org/officeDocument/2006/relationships/tags" Target="../tags/tag282.xml"/><Relationship Id="rId24" Type="http://schemas.openxmlformats.org/officeDocument/2006/relationships/tags" Target="../tags/tag281.xml"/><Relationship Id="rId23" Type="http://schemas.openxmlformats.org/officeDocument/2006/relationships/tags" Target="../tags/tag280.xml"/><Relationship Id="rId22" Type="http://schemas.openxmlformats.org/officeDocument/2006/relationships/tags" Target="../tags/tag279.xml"/><Relationship Id="rId21" Type="http://schemas.openxmlformats.org/officeDocument/2006/relationships/tags" Target="../tags/tag278.xml"/><Relationship Id="rId20" Type="http://schemas.openxmlformats.org/officeDocument/2006/relationships/image" Target="../media/image49.svg"/><Relationship Id="rId2" Type="http://schemas.openxmlformats.org/officeDocument/2006/relationships/tags" Target="../tags/tag261.xml"/><Relationship Id="rId19" Type="http://schemas.openxmlformats.org/officeDocument/2006/relationships/image" Target="../media/image48.png"/><Relationship Id="rId18" Type="http://schemas.openxmlformats.org/officeDocument/2006/relationships/tags" Target="../tags/tag277.xml"/><Relationship Id="rId17" Type="http://schemas.openxmlformats.org/officeDocument/2006/relationships/tags" Target="../tags/tag276.xml"/><Relationship Id="rId16" Type="http://schemas.openxmlformats.org/officeDocument/2006/relationships/tags" Target="../tags/tag275.xml"/><Relationship Id="rId15" Type="http://schemas.openxmlformats.org/officeDocument/2006/relationships/tags" Target="../tags/tag274.xml"/><Relationship Id="rId14" Type="http://schemas.openxmlformats.org/officeDocument/2006/relationships/tags" Target="../tags/tag273.xml"/><Relationship Id="rId13" Type="http://schemas.openxmlformats.org/officeDocument/2006/relationships/tags" Target="../tags/tag272.xml"/><Relationship Id="rId12" Type="http://schemas.openxmlformats.org/officeDocument/2006/relationships/tags" Target="../tags/tag271.xml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0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tags" Target="../tags/tag300.xml"/><Relationship Id="rId7" Type="http://schemas.openxmlformats.org/officeDocument/2006/relationships/tags" Target="../tags/tag299.xml"/><Relationship Id="rId6" Type="http://schemas.openxmlformats.org/officeDocument/2006/relationships/tags" Target="../tags/tag298.xml"/><Relationship Id="rId5" Type="http://schemas.openxmlformats.org/officeDocument/2006/relationships/tags" Target="../tags/tag297.xml"/><Relationship Id="rId4" Type="http://schemas.openxmlformats.org/officeDocument/2006/relationships/tags" Target="../tags/tag296.xml"/><Relationship Id="rId31" Type="http://schemas.openxmlformats.org/officeDocument/2006/relationships/slideLayout" Target="../slideLayouts/slideLayout7.xml"/><Relationship Id="rId30" Type="http://schemas.openxmlformats.org/officeDocument/2006/relationships/tags" Target="../tags/tag322.xml"/><Relationship Id="rId3" Type="http://schemas.openxmlformats.org/officeDocument/2006/relationships/image" Target="../media/image52.jpeg"/><Relationship Id="rId29" Type="http://schemas.openxmlformats.org/officeDocument/2006/relationships/tags" Target="../tags/tag321.xml"/><Relationship Id="rId28" Type="http://schemas.openxmlformats.org/officeDocument/2006/relationships/tags" Target="../tags/tag320.xml"/><Relationship Id="rId27" Type="http://schemas.openxmlformats.org/officeDocument/2006/relationships/tags" Target="../tags/tag319.xml"/><Relationship Id="rId26" Type="http://schemas.openxmlformats.org/officeDocument/2006/relationships/tags" Target="../tags/tag318.xml"/><Relationship Id="rId25" Type="http://schemas.openxmlformats.org/officeDocument/2006/relationships/tags" Target="../tags/tag317.xml"/><Relationship Id="rId24" Type="http://schemas.openxmlformats.org/officeDocument/2006/relationships/tags" Target="../tags/tag316.xml"/><Relationship Id="rId23" Type="http://schemas.openxmlformats.org/officeDocument/2006/relationships/tags" Target="../tags/tag315.xml"/><Relationship Id="rId22" Type="http://schemas.openxmlformats.org/officeDocument/2006/relationships/tags" Target="../tags/tag314.xml"/><Relationship Id="rId21" Type="http://schemas.openxmlformats.org/officeDocument/2006/relationships/tags" Target="../tags/tag313.xml"/><Relationship Id="rId20" Type="http://schemas.openxmlformats.org/officeDocument/2006/relationships/tags" Target="../tags/tag312.xml"/><Relationship Id="rId2" Type="http://schemas.openxmlformats.org/officeDocument/2006/relationships/tags" Target="../tags/tag295.xml"/><Relationship Id="rId19" Type="http://schemas.openxmlformats.org/officeDocument/2006/relationships/tags" Target="../tags/tag311.xml"/><Relationship Id="rId18" Type="http://schemas.openxmlformats.org/officeDocument/2006/relationships/tags" Target="../tags/tag310.xml"/><Relationship Id="rId17" Type="http://schemas.openxmlformats.org/officeDocument/2006/relationships/tags" Target="../tags/tag309.xml"/><Relationship Id="rId16" Type="http://schemas.openxmlformats.org/officeDocument/2006/relationships/tags" Target="../tags/tag308.xml"/><Relationship Id="rId15" Type="http://schemas.openxmlformats.org/officeDocument/2006/relationships/tags" Target="../tags/tag307.xml"/><Relationship Id="rId14" Type="http://schemas.openxmlformats.org/officeDocument/2006/relationships/tags" Target="../tags/tag306.xml"/><Relationship Id="rId13" Type="http://schemas.openxmlformats.org/officeDocument/2006/relationships/tags" Target="../tags/tag305.xml"/><Relationship Id="rId12" Type="http://schemas.openxmlformats.org/officeDocument/2006/relationships/tags" Target="../tags/tag304.xml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4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330.xml"/><Relationship Id="rId8" Type="http://schemas.openxmlformats.org/officeDocument/2006/relationships/tags" Target="../tags/tag329.xml"/><Relationship Id="rId7" Type="http://schemas.openxmlformats.org/officeDocument/2006/relationships/tags" Target="../tags/tag328.xml"/><Relationship Id="rId6" Type="http://schemas.openxmlformats.org/officeDocument/2006/relationships/tags" Target="../tags/tag327.xml"/><Relationship Id="rId5" Type="http://schemas.openxmlformats.org/officeDocument/2006/relationships/tags" Target="../tags/tag326.xml"/><Relationship Id="rId46" Type="http://schemas.openxmlformats.org/officeDocument/2006/relationships/slideLayout" Target="../slideLayouts/slideLayout7.xml"/><Relationship Id="rId45" Type="http://schemas.openxmlformats.org/officeDocument/2006/relationships/tags" Target="../tags/tag358.xml"/><Relationship Id="rId44" Type="http://schemas.openxmlformats.org/officeDocument/2006/relationships/tags" Target="../tags/tag357.xml"/><Relationship Id="rId43" Type="http://schemas.openxmlformats.org/officeDocument/2006/relationships/tags" Target="../tags/tag356.xml"/><Relationship Id="rId42" Type="http://schemas.openxmlformats.org/officeDocument/2006/relationships/tags" Target="../tags/tag355.xml"/><Relationship Id="rId41" Type="http://schemas.openxmlformats.org/officeDocument/2006/relationships/tags" Target="../tags/tag354.xml"/><Relationship Id="rId40" Type="http://schemas.openxmlformats.org/officeDocument/2006/relationships/image" Target="../media/image59.svg"/><Relationship Id="rId4" Type="http://schemas.openxmlformats.org/officeDocument/2006/relationships/tags" Target="../tags/tag325.xml"/><Relationship Id="rId39" Type="http://schemas.openxmlformats.org/officeDocument/2006/relationships/image" Target="../media/image58.png"/><Relationship Id="rId38" Type="http://schemas.openxmlformats.org/officeDocument/2006/relationships/tags" Target="../tags/tag353.xml"/><Relationship Id="rId37" Type="http://schemas.openxmlformats.org/officeDocument/2006/relationships/tags" Target="../tags/tag352.xml"/><Relationship Id="rId36" Type="http://schemas.openxmlformats.org/officeDocument/2006/relationships/tags" Target="../tags/tag351.xml"/><Relationship Id="rId35" Type="http://schemas.openxmlformats.org/officeDocument/2006/relationships/tags" Target="../tags/tag350.xml"/><Relationship Id="rId34" Type="http://schemas.openxmlformats.org/officeDocument/2006/relationships/tags" Target="../tags/tag349.xml"/><Relationship Id="rId33" Type="http://schemas.openxmlformats.org/officeDocument/2006/relationships/tags" Target="../tags/tag348.xml"/><Relationship Id="rId32" Type="http://schemas.openxmlformats.org/officeDocument/2006/relationships/tags" Target="../tags/tag347.xml"/><Relationship Id="rId31" Type="http://schemas.openxmlformats.org/officeDocument/2006/relationships/tags" Target="../tags/tag346.xml"/><Relationship Id="rId30" Type="http://schemas.openxmlformats.org/officeDocument/2006/relationships/image" Target="../media/image34.svg"/><Relationship Id="rId3" Type="http://schemas.openxmlformats.org/officeDocument/2006/relationships/image" Target="../media/image53.jpeg"/><Relationship Id="rId29" Type="http://schemas.openxmlformats.org/officeDocument/2006/relationships/image" Target="../media/image33.png"/><Relationship Id="rId28" Type="http://schemas.openxmlformats.org/officeDocument/2006/relationships/tags" Target="../tags/tag345.xml"/><Relationship Id="rId27" Type="http://schemas.openxmlformats.org/officeDocument/2006/relationships/tags" Target="../tags/tag344.xml"/><Relationship Id="rId26" Type="http://schemas.openxmlformats.org/officeDocument/2006/relationships/tags" Target="../tags/tag343.xml"/><Relationship Id="rId25" Type="http://schemas.openxmlformats.org/officeDocument/2006/relationships/tags" Target="../tags/tag342.xml"/><Relationship Id="rId24" Type="http://schemas.openxmlformats.org/officeDocument/2006/relationships/tags" Target="../tags/tag341.xml"/><Relationship Id="rId23" Type="http://schemas.openxmlformats.org/officeDocument/2006/relationships/tags" Target="../tags/tag340.xml"/><Relationship Id="rId22" Type="http://schemas.openxmlformats.org/officeDocument/2006/relationships/tags" Target="../tags/tag339.xml"/><Relationship Id="rId21" Type="http://schemas.openxmlformats.org/officeDocument/2006/relationships/tags" Target="../tags/tag338.xml"/><Relationship Id="rId20" Type="http://schemas.openxmlformats.org/officeDocument/2006/relationships/image" Target="../media/image57.svg"/><Relationship Id="rId2" Type="http://schemas.openxmlformats.org/officeDocument/2006/relationships/tags" Target="../tags/tag324.xml"/><Relationship Id="rId19" Type="http://schemas.openxmlformats.org/officeDocument/2006/relationships/image" Target="../media/image56.png"/><Relationship Id="rId18" Type="http://schemas.openxmlformats.org/officeDocument/2006/relationships/tags" Target="../tags/tag337.xml"/><Relationship Id="rId17" Type="http://schemas.openxmlformats.org/officeDocument/2006/relationships/tags" Target="../tags/tag336.xml"/><Relationship Id="rId16" Type="http://schemas.openxmlformats.org/officeDocument/2006/relationships/tags" Target="../tags/tag335.xml"/><Relationship Id="rId15" Type="http://schemas.openxmlformats.org/officeDocument/2006/relationships/tags" Target="../tags/tag334.xml"/><Relationship Id="rId14" Type="http://schemas.openxmlformats.org/officeDocument/2006/relationships/tags" Target="../tags/tag333.xml"/><Relationship Id="rId13" Type="http://schemas.openxmlformats.org/officeDocument/2006/relationships/tags" Target="../tags/tag332.xml"/><Relationship Id="rId12" Type="http://schemas.openxmlformats.org/officeDocument/2006/relationships/tags" Target="../tags/tag331.xml"/><Relationship Id="rId11" Type="http://schemas.openxmlformats.org/officeDocument/2006/relationships/image" Target="../media/image55.svg"/><Relationship Id="rId10" Type="http://schemas.openxmlformats.org/officeDocument/2006/relationships/image" Target="../media/image54.png"/><Relationship Id="rId1" Type="http://schemas.openxmlformats.org/officeDocument/2006/relationships/tags" Target="../tags/tag323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365.xml"/><Relationship Id="rId6" Type="http://schemas.openxmlformats.org/officeDocument/2006/relationships/tags" Target="../tags/tag364.xml"/><Relationship Id="rId5" Type="http://schemas.openxmlformats.org/officeDocument/2006/relationships/tags" Target="../tags/tag363.xml"/><Relationship Id="rId4" Type="http://schemas.openxmlformats.org/officeDocument/2006/relationships/tags" Target="../tags/tag362.xml"/><Relationship Id="rId3" Type="http://schemas.openxmlformats.org/officeDocument/2006/relationships/tags" Target="../tags/tag361.xml"/><Relationship Id="rId2" Type="http://schemas.openxmlformats.org/officeDocument/2006/relationships/tags" Target="../tags/tag360.xml"/><Relationship Id="rId11" Type="http://schemas.openxmlformats.org/officeDocument/2006/relationships/slideLayout" Target="../slideLayouts/slideLayout11.xml"/><Relationship Id="rId10" Type="http://schemas.openxmlformats.org/officeDocument/2006/relationships/tags" Target="../tags/tag366.xml"/><Relationship Id="rId1" Type="http://schemas.openxmlformats.org/officeDocument/2006/relationships/tags" Target="../tags/tag359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62.svg"/><Relationship Id="rId8" Type="http://schemas.openxmlformats.org/officeDocument/2006/relationships/image" Target="../media/image61.png"/><Relationship Id="rId7" Type="http://schemas.openxmlformats.org/officeDocument/2006/relationships/tags" Target="../tags/tag372.xml"/><Relationship Id="rId6" Type="http://schemas.openxmlformats.org/officeDocument/2006/relationships/tags" Target="../tags/tag371.xml"/><Relationship Id="rId5" Type="http://schemas.openxmlformats.org/officeDocument/2006/relationships/image" Target="../media/image60.jpeg"/><Relationship Id="rId48" Type="http://schemas.openxmlformats.org/officeDocument/2006/relationships/slideLayout" Target="../slideLayouts/slideLayout7.xml"/><Relationship Id="rId47" Type="http://schemas.openxmlformats.org/officeDocument/2006/relationships/tags" Target="../tags/tag403.xml"/><Relationship Id="rId46" Type="http://schemas.openxmlformats.org/officeDocument/2006/relationships/tags" Target="../tags/tag402.xml"/><Relationship Id="rId45" Type="http://schemas.openxmlformats.org/officeDocument/2006/relationships/tags" Target="../tags/tag401.xml"/><Relationship Id="rId44" Type="http://schemas.openxmlformats.org/officeDocument/2006/relationships/tags" Target="../tags/tag400.xml"/><Relationship Id="rId43" Type="http://schemas.openxmlformats.org/officeDocument/2006/relationships/tags" Target="../tags/tag399.xml"/><Relationship Id="rId42" Type="http://schemas.openxmlformats.org/officeDocument/2006/relationships/tags" Target="../tags/tag398.xml"/><Relationship Id="rId41" Type="http://schemas.openxmlformats.org/officeDocument/2006/relationships/tags" Target="../tags/tag397.xml"/><Relationship Id="rId40" Type="http://schemas.openxmlformats.org/officeDocument/2006/relationships/tags" Target="../tags/tag396.xml"/><Relationship Id="rId4" Type="http://schemas.openxmlformats.org/officeDocument/2006/relationships/tags" Target="../tags/tag370.xml"/><Relationship Id="rId39" Type="http://schemas.openxmlformats.org/officeDocument/2006/relationships/tags" Target="../tags/tag395.xml"/><Relationship Id="rId38" Type="http://schemas.openxmlformats.org/officeDocument/2006/relationships/tags" Target="../tags/tag394.xml"/><Relationship Id="rId37" Type="http://schemas.openxmlformats.org/officeDocument/2006/relationships/tags" Target="../tags/tag393.xml"/><Relationship Id="rId36" Type="http://schemas.openxmlformats.org/officeDocument/2006/relationships/tags" Target="../tags/tag392.xml"/><Relationship Id="rId35" Type="http://schemas.openxmlformats.org/officeDocument/2006/relationships/image" Target="../media/image69.svg"/><Relationship Id="rId34" Type="http://schemas.openxmlformats.org/officeDocument/2006/relationships/image" Target="../media/image68.png"/><Relationship Id="rId33" Type="http://schemas.openxmlformats.org/officeDocument/2006/relationships/tags" Target="../tags/tag391.xml"/><Relationship Id="rId32" Type="http://schemas.openxmlformats.org/officeDocument/2006/relationships/tags" Target="../tags/tag390.xml"/><Relationship Id="rId31" Type="http://schemas.openxmlformats.org/officeDocument/2006/relationships/tags" Target="../tags/tag389.xml"/><Relationship Id="rId30" Type="http://schemas.openxmlformats.org/officeDocument/2006/relationships/tags" Target="../tags/tag388.xml"/><Relationship Id="rId3" Type="http://schemas.openxmlformats.org/officeDocument/2006/relationships/tags" Target="../tags/tag369.xml"/><Relationship Id="rId29" Type="http://schemas.openxmlformats.org/officeDocument/2006/relationships/tags" Target="../tags/tag387.xml"/><Relationship Id="rId28" Type="http://schemas.openxmlformats.org/officeDocument/2006/relationships/tags" Target="../tags/tag386.xml"/><Relationship Id="rId27" Type="http://schemas.openxmlformats.org/officeDocument/2006/relationships/tags" Target="../tags/tag385.xml"/><Relationship Id="rId26" Type="http://schemas.openxmlformats.org/officeDocument/2006/relationships/image" Target="../media/image67.svg"/><Relationship Id="rId25" Type="http://schemas.openxmlformats.org/officeDocument/2006/relationships/image" Target="../media/image66.png"/><Relationship Id="rId24" Type="http://schemas.openxmlformats.org/officeDocument/2006/relationships/tags" Target="../tags/tag384.xml"/><Relationship Id="rId23" Type="http://schemas.openxmlformats.org/officeDocument/2006/relationships/tags" Target="../tags/tag383.xml"/><Relationship Id="rId22" Type="http://schemas.openxmlformats.org/officeDocument/2006/relationships/tags" Target="../tags/tag382.xml"/><Relationship Id="rId21" Type="http://schemas.openxmlformats.org/officeDocument/2006/relationships/tags" Target="../tags/tag381.xml"/><Relationship Id="rId20" Type="http://schemas.openxmlformats.org/officeDocument/2006/relationships/image" Target="../media/image65.svg"/><Relationship Id="rId2" Type="http://schemas.openxmlformats.org/officeDocument/2006/relationships/tags" Target="../tags/tag368.xml"/><Relationship Id="rId19" Type="http://schemas.openxmlformats.org/officeDocument/2006/relationships/image" Target="../media/image64.png"/><Relationship Id="rId18" Type="http://schemas.openxmlformats.org/officeDocument/2006/relationships/tags" Target="../tags/tag380.xml"/><Relationship Id="rId17" Type="http://schemas.openxmlformats.org/officeDocument/2006/relationships/tags" Target="../tags/tag379.xml"/><Relationship Id="rId16" Type="http://schemas.openxmlformats.org/officeDocument/2006/relationships/image" Target="../media/image63.jpeg"/><Relationship Id="rId15" Type="http://schemas.openxmlformats.org/officeDocument/2006/relationships/tags" Target="../tags/tag378.xml"/><Relationship Id="rId14" Type="http://schemas.openxmlformats.org/officeDocument/2006/relationships/tags" Target="../tags/tag377.xml"/><Relationship Id="rId13" Type="http://schemas.openxmlformats.org/officeDocument/2006/relationships/tags" Target="../tags/tag376.xml"/><Relationship Id="rId12" Type="http://schemas.openxmlformats.org/officeDocument/2006/relationships/tags" Target="../tags/tag375.xml"/><Relationship Id="rId11" Type="http://schemas.openxmlformats.org/officeDocument/2006/relationships/tags" Target="../tags/tag374.xml"/><Relationship Id="rId10" Type="http://schemas.openxmlformats.org/officeDocument/2006/relationships/tags" Target="../tags/tag373.xml"/><Relationship Id="rId1" Type="http://schemas.openxmlformats.org/officeDocument/2006/relationships/tags" Target="../tags/tag367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72.svg"/><Relationship Id="rId8" Type="http://schemas.openxmlformats.org/officeDocument/2006/relationships/image" Target="../media/image71.png"/><Relationship Id="rId7" Type="http://schemas.openxmlformats.org/officeDocument/2006/relationships/tags" Target="../tags/tag409.xml"/><Relationship Id="rId6" Type="http://schemas.openxmlformats.org/officeDocument/2006/relationships/tags" Target="../tags/tag408.xml"/><Relationship Id="rId51" Type="http://schemas.openxmlformats.org/officeDocument/2006/relationships/slideLayout" Target="../slideLayouts/slideLayout7.xml"/><Relationship Id="rId50" Type="http://schemas.openxmlformats.org/officeDocument/2006/relationships/tags" Target="../tags/tag440.xml"/><Relationship Id="rId5" Type="http://schemas.openxmlformats.org/officeDocument/2006/relationships/tags" Target="../tags/tag407.xml"/><Relationship Id="rId49" Type="http://schemas.openxmlformats.org/officeDocument/2006/relationships/tags" Target="../tags/tag439.xml"/><Relationship Id="rId48" Type="http://schemas.openxmlformats.org/officeDocument/2006/relationships/tags" Target="../tags/tag438.xml"/><Relationship Id="rId47" Type="http://schemas.openxmlformats.org/officeDocument/2006/relationships/tags" Target="../tags/tag437.xml"/><Relationship Id="rId46" Type="http://schemas.openxmlformats.org/officeDocument/2006/relationships/tags" Target="../tags/tag436.xml"/><Relationship Id="rId45" Type="http://schemas.openxmlformats.org/officeDocument/2006/relationships/tags" Target="../tags/tag435.xml"/><Relationship Id="rId44" Type="http://schemas.openxmlformats.org/officeDocument/2006/relationships/tags" Target="../tags/tag434.xml"/><Relationship Id="rId43" Type="http://schemas.openxmlformats.org/officeDocument/2006/relationships/image" Target="../media/image80.svg"/><Relationship Id="rId42" Type="http://schemas.openxmlformats.org/officeDocument/2006/relationships/image" Target="../media/image79.png"/><Relationship Id="rId41" Type="http://schemas.openxmlformats.org/officeDocument/2006/relationships/tags" Target="../tags/tag433.xml"/><Relationship Id="rId40" Type="http://schemas.openxmlformats.org/officeDocument/2006/relationships/tags" Target="../tags/tag432.xml"/><Relationship Id="rId4" Type="http://schemas.openxmlformats.org/officeDocument/2006/relationships/tags" Target="../tags/tag406.xml"/><Relationship Id="rId39" Type="http://schemas.openxmlformats.org/officeDocument/2006/relationships/tags" Target="../tags/tag431.xml"/><Relationship Id="rId38" Type="http://schemas.openxmlformats.org/officeDocument/2006/relationships/tags" Target="../tags/tag430.xml"/><Relationship Id="rId37" Type="http://schemas.openxmlformats.org/officeDocument/2006/relationships/tags" Target="../tags/tag429.xml"/><Relationship Id="rId36" Type="http://schemas.openxmlformats.org/officeDocument/2006/relationships/tags" Target="../tags/tag428.xml"/><Relationship Id="rId35" Type="http://schemas.openxmlformats.org/officeDocument/2006/relationships/image" Target="../media/image78.svg"/><Relationship Id="rId34" Type="http://schemas.openxmlformats.org/officeDocument/2006/relationships/image" Target="../media/image77.png"/><Relationship Id="rId33" Type="http://schemas.openxmlformats.org/officeDocument/2006/relationships/tags" Target="../tags/tag427.xml"/><Relationship Id="rId32" Type="http://schemas.openxmlformats.org/officeDocument/2006/relationships/tags" Target="../tags/tag426.xml"/><Relationship Id="rId31" Type="http://schemas.openxmlformats.org/officeDocument/2006/relationships/tags" Target="../tags/tag425.xml"/><Relationship Id="rId30" Type="http://schemas.openxmlformats.org/officeDocument/2006/relationships/image" Target="../media/image76.svg"/><Relationship Id="rId3" Type="http://schemas.openxmlformats.org/officeDocument/2006/relationships/image" Target="../media/image70.jpeg"/><Relationship Id="rId29" Type="http://schemas.openxmlformats.org/officeDocument/2006/relationships/image" Target="../media/image75.png"/><Relationship Id="rId28" Type="http://schemas.openxmlformats.org/officeDocument/2006/relationships/tags" Target="../tags/tag424.xml"/><Relationship Id="rId27" Type="http://schemas.openxmlformats.org/officeDocument/2006/relationships/tags" Target="../tags/tag423.xml"/><Relationship Id="rId26" Type="http://schemas.openxmlformats.org/officeDocument/2006/relationships/tags" Target="../tags/tag422.xml"/><Relationship Id="rId25" Type="http://schemas.openxmlformats.org/officeDocument/2006/relationships/tags" Target="../tags/tag421.xml"/><Relationship Id="rId24" Type="http://schemas.openxmlformats.org/officeDocument/2006/relationships/tags" Target="../tags/tag420.xml"/><Relationship Id="rId23" Type="http://schemas.openxmlformats.org/officeDocument/2006/relationships/tags" Target="../tags/tag419.xml"/><Relationship Id="rId22" Type="http://schemas.openxmlformats.org/officeDocument/2006/relationships/tags" Target="../tags/tag418.xml"/><Relationship Id="rId21" Type="http://schemas.openxmlformats.org/officeDocument/2006/relationships/image" Target="../media/image74.svg"/><Relationship Id="rId20" Type="http://schemas.openxmlformats.org/officeDocument/2006/relationships/image" Target="../media/image73.png"/><Relationship Id="rId2" Type="http://schemas.openxmlformats.org/officeDocument/2006/relationships/tags" Target="../tags/tag405.xml"/><Relationship Id="rId19" Type="http://schemas.openxmlformats.org/officeDocument/2006/relationships/tags" Target="../tags/tag417.xml"/><Relationship Id="rId18" Type="http://schemas.openxmlformats.org/officeDocument/2006/relationships/tags" Target="../tags/tag416.xml"/><Relationship Id="rId17" Type="http://schemas.openxmlformats.org/officeDocument/2006/relationships/tags" Target="../tags/tag415.xml"/><Relationship Id="rId16" Type="http://schemas.openxmlformats.org/officeDocument/2006/relationships/tags" Target="../tags/tag414.xml"/><Relationship Id="rId15" Type="http://schemas.openxmlformats.org/officeDocument/2006/relationships/image" Target="../media/image12.svg"/><Relationship Id="rId14" Type="http://schemas.openxmlformats.org/officeDocument/2006/relationships/image" Target="../media/image11.png"/><Relationship Id="rId13" Type="http://schemas.openxmlformats.org/officeDocument/2006/relationships/tags" Target="../tags/tag413.xml"/><Relationship Id="rId12" Type="http://schemas.openxmlformats.org/officeDocument/2006/relationships/tags" Target="../tags/tag412.xml"/><Relationship Id="rId11" Type="http://schemas.openxmlformats.org/officeDocument/2006/relationships/tags" Target="../tags/tag411.xml"/><Relationship Id="rId10" Type="http://schemas.openxmlformats.org/officeDocument/2006/relationships/tags" Target="../tags/tag410.xml"/><Relationship Id="rId1" Type="http://schemas.openxmlformats.org/officeDocument/2006/relationships/tags" Target="../tags/tag404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447.xml"/><Relationship Id="rId8" Type="http://schemas.openxmlformats.org/officeDocument/2006/relationships/image" Target="../media/image82.svg"/><Relationship Id="rId7" Type="http://schemas.openxmlformats.org/officeDocument/2006/relationships/image" Target="../media/image81.png"/><Relationship Id="rId6" Type="http://schemas.openxmlformats.org/officeDocument/2006/relationships/tags" Target="../tags/tag446.xml"/><Relationship Id="rId5" Type="http://schemas.openxmlformats.org/officeDocument/2006/relationships/tags" Target="../tags/tag445.xml"/><Relationship Id="rId4" Type="http://schemas.openxmlformats.org/officeDocument/2006/relationships/tags" Target="../tags/tag444.xml"/><Relationship Id="rId3" Type="http://schemas.openxmlformats.org/officeDocument/2006/relationships/tags" Target="../tags/tag443.xml"/><Relationship Id="rId2" Type="http://schemas.openxmlformats.org/officeDocument/2006/relationships/tags" Target="../tags/tag442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4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5114477" y="2032654"/>
            <a:ext cx="196296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100" b="1" spc="126">
                <a:solidFill>
                  <a:srgbClr val="2C3E50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圆来如此</a:t>
            </a:r>
            <a:r>
              <a:rPr lang="en-US" altLang="zh-CN" sz="2100" b="1" spc="126">
                <a:solidFill>
                  <a:srgbClr val="2C3E50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——</a:t>
            </a:r>
            <a:endParaRPr lang="en-US" altLang="zh-CN" sz="2100" b="1" spc="126">
              <a:solidFill>
                <a:srgbClr val="2C3E50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5106438" y="2366029"/>
            <a:ext cx="1979123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117">
                <a:solidFill>
                  <a:srgbClr val="2C3E50"/>
                </a:solidFill>
                <a:latin typeface="汉仪中宋简" panose="02010600000101010101" charset="-122"/>
                <a:ea typeface="汉仪中宋简" panose="02010600000101010101" charset="-122"/>
              </a:rPr>
              <a:t>探索</a:t>
            </a:r>
            <a:r>
              <a:rPr sz="2100" b="1" spc="117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圆</a:t>
            </a:r>
            <a:r>
              <a:rPr sz="2100" b="1" spc="117">
                <a:solidFill>
                  <a:srgbClr val="2C3E50"/>
                </a:solidFill>
                <a:latin typeface="汉仪中宋简" panose="02010600000101010101" charset="-122"/>
                <a:ea typeface="汉仪中宋简" panose="02010600000101010101" charset="-122"/>
              </a:rPr>
              <a:t>的数学之美与中华智慧</a:t>
            </a:r>
            <a:endParaRPr sz="2100" b="1" spc="117">
              <a:solidFill>
                <a:srgbClr val="2C3E50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5981065" y="3734435"/>
            <a:ext cx="228600" cy="9525"/>
          </a:xfrm>
          <a:prstGeom prst="rect">
            <a:avLst/>
          </a:prstGeom>
          <a:solidFill>
            <a:srgbClr val="D4C4A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4932016" y="3263284"/>
            <a:ext cx="232796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500" spc="3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认识</a:t>
            </a:r>
            <a:r>
              <a:rPr lang="en-US" altLang="zh-CN" sz="1500" spc="3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·</a:t>
            </a:r>
            <a:r>
              <a:rPr lang="zh-CN" altLang="en-US" sz="1500" spc="3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对称</a:t>
            </a:r>
            <a:r>
              <a:rPr lang="en-US" altLang="zh-CN" sz="1500" spc="3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·</a:t>
            </a:r>
            <a:r>
              <a:rPr lang="zh-CN" altLang="en-US" sz="1500" spc="3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智慧</a:t>
            </a:r>
            <a:r>
              <a:rPr lang="en-US" altLang="zh-CN" sz="1500" spc="3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·</a:t>
            </a:r>
            <a:r>
              <a:rPr lang="zh-CN" altLang="en-US" sz="1500" spc="3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妙用</a:t>
            </a:r>
            <a:endParaRPr lang="zh-CN" altLang="en-US" sz="1500" spc="3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5701979" y="3957656"/>
            <a:ext cx="78804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en-US" sz="1350" spc="27">
                <a:solidFill>
                  <a:srgbClr val="7A8A9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2026</a:t>
            </a:r>
            <a:r>
              <a:rPr lang="zh-CN" sz="1350" spc="27">
                <a:solidFill>
                  <a:srgbClr val="7A8A9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年</a:t>
            </a:r>
            <a:endParaRPr lang="zh-CN" sz="1350" spc="27">
              <a:solidFill>
                <a:srgbClr val="7A8A9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5905500" y="1886585"/>
            <a:ext cx="381000" cy="9525"/>
          </a:xfrm>
          <a:prstGeom prst="rect">
            <a:avLst/>
          </a:prstGeom>
          <a:solidFill>
            <a:srgbClr val="D4AF37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480000">
            <a:off x="5886450" y="4551680"/>
            <a:ext cx="419100" cy="419100"/>
          </a:xfrm>
          <a:prstGeom prst="rect">
            <a:avLst/>
          </a:prstGeom>
          <a:noFill/>
        </p:spPr>
      </p:pic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 rot="21480000">
            <a:off x="5955665" y="4673600"/>
            <a:ext cx="280670" cy="1758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050" b="1" spc="105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圆</a:t>
            </a:r>
            <a:endParaRPr sz="1050" b="1" spc="105">
              <a:solidFill>
                <a:srgbClr val="D4AF37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3E50"/>
                </a:solidFill>
                <a:latin typeface="汉仪中宋简" panose="02010600000101010101" charset="-122"/>
                <a:ea typeface="汉仪中宋简" panose="02010600000101010101" charset="-122"/>
              </a:rPr>
              <a:t>课程导览</a:t>
            </a:r>
            <a:endParaRPr sz="4200" b="1">
              <a:solidFill>
                <a:srgbClr val="2C3E50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D4C4A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01</a:t>
            </a:r>
            <a:endParaRPr sz="3600" b="1">
              <a:solidFill>
                <a:srgbClr val="D4AF37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1" name="矩形 10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1748790" cy="9525"/>
          </a:xfrm>
          <a:prstGeom prst="rect">
            <a:avLst/>
          </a:prstGeom>
          <a:solidFill>
            <a:srgbClr val="E0D4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3E50"/>
                </a:solidFill>
                <a:latin typeface="汉仪中宋简" panose="02010600000101010101" charset="-122"/>
                <a:ea typeface="汉仪中宋简" panose="02010600000101010101" charset="-122"/>
              </a:rPr>
              <a:t>圆之</a:t>
            </a:r>
            <a:r>
              <a:rPr sz="2100" b="1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启蒙</a:t>
            </a:r>
            <a:endParaRPr sz="2100" b="1">
              <a:solidFill>
                <a:srgbClr val="D4AF37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6B7A"/>
                </a:solidFill>
                <a:latin typeface="汉仪中宋简" panose="02010600000101010101" charset="-122"/>
                <a:ea typeface="汉仪中宋简" panose="02010600000101010101" charset="-122"/>
              </a:rPr>
              <a:t>从传统游戏出发，初步认识圆的特征</a:t>
            </a:r>
            <a:endParaRPr sz="1350">
              <a:solidFill>
                <a:srgbClr val="5A6B7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542925" y="2266951"/>
            <a:ext cx="2053590" cy="321944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234" h="5070">
                <a:moveTo>
                  <a:pt x="120" y="0"/>
                </a:moveTo>
                <a:lnTo>
                  <a:pt x="3114" y="0"/>
                </a:lnTo>
                <a:cubicBezTo>
                  <a:pt x="3180" y="0"/>
                  <a:pt x="3234" y="54"/>
                  <a:pt x="3234" y="120"/>
                </a:cubicBezTo>
                <a:lnTo>
                  <a:pt x="3234" y="4950"/>
                </a:lnTo>
                <a:cubicBezTo>
                  <a:pt x="3234" y="5016"/>
                  <a:pt x="3180" y="5070"/>
                  <a:pt x="3114" y="5070"/>
                </a:cubicBezTo>
                <a:lnTo>
                  <a:pt x="120" y="5070"/>
                </a:lnTo>
                <a:cubicBezTo>
                  <a:pt x="54" y="5070"/>
                  <a:pt x="0" y="5016"/>
                  <a:pt x="0" y="495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9"/>
            </p:custDataLst>
          </p:nvPr>
        </p:nvSpPr>
        <p:spPr>
          <a:xfrm>
            <a:off x="280098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D4C4A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0"/>
            </p:custDataLst>
          </p:nvPr>
        </p:nvSpPr>
        <p:spPr>
          <a:xfrm>
            <a:off x="2958484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02</a:t>
            </a:r>
            <a:endParaRPr sz="3600" b="1">
              <a:solidFill>
                <a:srgbClr val="D4AF37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1"/>
            </p:custDataLst>
          </p:nvPr>
        </p:nvSpPr>
        <p:spPr>
          <a:xfrm>
            <a:off x="2958465" y="3790950"/>
            <a:ext cx="1748790" cy="9525"/>
          </a:xfrm>
          <a:prstGeom prst="rect">
            <a:avLst/>
          </a:prstGeom>
          <a:solidFill>
            <a:srgbClr val="E0D4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2"/>
            </p:custDataLst>
          </p:nvPr>
        </p:nvSpPr>
        <p:spPr>
          <a:xfrm>
            <a:off x="2958484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3E50"/>
                </a:solidFill>
                <a:latin typeface="汉仪中宋简" panose="02010600000101010101" charset="-122"/>
                <a:ea typeface="汉仪中宋简" panose="02010600000101010101" charset="-122"/>
              </a:rPr>
              <a:t>圆之</a:t>
            </a:r>
            <a:r>
              <a:rPr sz="2100" b="1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奥秘</a:t>
            </a:r>
            <a:endParaRPr sz="2100" b="1">
              <a:solidFill>
                <a:srgbClr val="D4AF37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3"/>
            </p:custDataLst>
          </p:nvPr>
        </p:nvSpPr>
        <p:spPr>
          <a:xfrm>
            <a:off x="2958484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6B7A"/>
                </a:solidFill>
                <a:latin typeface="汉仪中宋简" panose="02010600000101010101" charset="-122"/>
                <a:ea typeface="汉仪中宋简" panose="02010600000101010101" charset="-122"/>
              </a:rPr>
              <a:t>探索圆心、半径、直径与对称之美</a:t>
            </a:r>
            <a:endParaRPr sz="1350">
              <a:solidFill>
                <a:srgbClr val="5A6B7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2806065" y="2266951"/>
            <a:ext cx="2053590" cy="321944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234" h="5070">
                <a:moveTo>
                  <a:pt x="120" y="0"/>
                </a:moveTo>
                <a:lnTo>
                  <a:pt x="3114" y="0"/>
                </a:lnTo>
                <a:cubicBezTo>
                  <a:pt x="3180" y="0"/>
                  <a:pt x="3234" y="54"/>
                  <a:pt x="3234" y="120"/>
                </a:cubicBezTo>
                <a:lnTo>
                  <a:pt x="3234" y="4950"/>
                </a:lnTo>
                <a:cubicBezTo>
                  <a:pt x="3234" y="5016"/>
                  <a:pt x="3180" y="5070"/>
                  <a:pt x="3114" y="5070"/>
                </a:cubicBezTo>
                <a:lnTo>
                  <a:pt x="120" y="5070"/>
                </a:lnTo>
                <a:cubicBezTo>
                  <a:pt x="54" y="5070"/>
                  <a:pt x="0" y="5016"/>
                  <a:pt x="0" y="495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15"/>
            </p:custDataLst>
          </p:nvPr>
        </p:nvSpPr>
        <p:spPr>
          <a:xfrm>
            <a:off x="506412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D4C4A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16"/>
            </p:custDataLst>
          </p:nvPr>
        </p:nvSpPr>
        <p:spPr>
          <a:xfrm>
            <a:off x="5221634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03</a:t>
            </a:r>
            <a:endParaRPr sz="3600" b="1">
              <a:solidFill>
                <a:srgbClr val="D4AF37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7" name="矩形 26"/>
          <p:cNvSpPr/>
          <p:nvPr>
            <p:custDataLst>
              <p:tags r:id="rId17"/>
            </p:custDataLst>
          </p:nvPr>
        </p:nvSpPr>
        <p:spPr>
          <a:xfrm>
            <a:off x="5221605" y="3790950"/>
            <a:ext cx="1748790" cy="9525"/>
          </a:xfrm>
          <a:prstGeom prst="rect">
            <a:avLst/>
          </a:prstGeom>
          <a:solidFill>
            <a:srgbClr val="E0D4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18"/>
            </p:custDataLst>
          </p:nvPr>
        </p:nvSpPr>
        <p:spPr>
          <a:xfrm>
            <a:off x="5221634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3E50"/>
                </a:solidFill>
                <a:latin typeface="汉仪中宋简" panose="02010600000101010101" charset="-122"/>
                <a:ea typeface="汉仪中宋简" panose="02010600000101010101" charset="-122"/>
              </a:rPr>
              <a:t>圆之</a:t>
            </a:r>
            <a:r>
              <a:rPr sz="2100" b="1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智慧</a:t>
            </a:r>
            <a:endParaRPr sz="2100" b="1">
              <a:solidFill>
                <a:srgbClr val="D4AF37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19"/>
            </p:custDataLst>
          </p:nvPr>
        </p:nvSpPr>
        <p:spPr>
          <a:xfrm>
            <a:off x="5221634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6B7A"/>
                </a:solidFill>
                <a:latin typeface="汉仪中宋简" panose="02010600000101010101" charset="-122"/>
                <a:ea typeface="汉仪中宋简" panose="02010600000101010101" charset="-122"/>
              </a:rPr>
              <a:t>追寻圆周率历史，领略中华数学成就</a:t>
            </a:r>
            <a:endParaRPr sz="1350">
              <a:solidFill>
                <a:srgbClr val="5A6B7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0"/>
            </p:custDataLst>
          </p:nvPr>
        </p:nvSpPr>
        <p:spPr>
          <a:xfrm>
            <a:off x="5069205" y="2266951"/>
            <a:ext cx="2053590" cy="321944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234" h="5070">
                <a:moveTo>
                  <a:pt x="120" y="0"/>
                </a:moveTo>
                <a:lnTo>
                  <a:pt x="3114" y="0"/>
                </a:lnTo>
                <a:cubicBezTo>
                  <a:pt x="3180" y="0"/>
                  <a:pt x="3234" y="54"/>
                  <a:pt x="3234" y="120"/>
                </a:cubicBezTo>
                <a:lnTo>
                  <a:pt x="3234" y="4950"/>
                </a:lnTo>
                <a:cubicBezTo>
                  <a:pt x="3234" y="5016"/>
                  <a:pt x="3180" y="5070"/>
                  <a:pt x="3114" y="5070"/>
                </a:cubicBezTo>
                <a:lnTo>
                  <a:pt x="120" y="5070"/>
                </a:lnTo>
                <a:cubicBezTo>
                  <a:pt x="54" y="5070"/>
                  <a:pt x="0" y="5016"/>
                  <a:pt x="0" y="495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21"/>
            </p:custDataLst>
          </p:nvPr>
        </p:nvSpPr>
        <p:spPr>
          <a:xfrm>
            <a:off x="732726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D4C4A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22"/>
            </p:custDataLst>
          </p:nvPr>
        </p:nvSpPr>
        <p:spPr>
          <a:xfrm>
            <a:off x="7484793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04</a:t>
            </a:r>
            <a:endParaRPr sz="3600" b="1">
              <a:solidFill>
                <a:srgbClr val="D4AF37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35" name="矩形 34"/>
          <p:cNvSpPr/>
          <p:nvPr>
            <p:custDataLst>
              <p:tags r:id="rId23"/>
            </p:custDataLst>
          </p:nvPr>
        </p:nvSpPr>
        <p:spPr>
          <a:xfrm>
            <a:off x="7484745" y="3790950"/>
            <a:ext cx="1748790" cy="9525"/>
          </a:xfrm>
          <a:prstGeom prst="rect">
            <a:avLst/>
          </a:prstGeom>
          <a:solidFill>
            <a:srgbClr val="E0D4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24"/>
            </p:custDataLst>
          </p:nvPr>
        </p:nvSpPr>
        <p:spPr>
          <a:xfrm>
            <a:off x="7484793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3E50"/>
                </a:solidFill>
                <a:latin typeface="汉仪中宋简" panose="02010600000101010101" charset="-122"/>
                <a:ea typeface="汉仪中宋简" panose="02010600000101010101" charset="-122"/>
              </a:rPr>
              <a:t>圆之</a:t>
            </a:r>
            <a:r>
              <a:rPr sz="2100" b="1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度量</a:t>
            </a:r>
            <a:endParaRPr sz="2100" b="1">
              <a:solidFill>
                <a:srgbClr val="D4AF37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25"/>
            </p:custDataLst>
          </p:nvPr>
        </p:nvSpPr>
        <p:spPr>
          <a:xfrm>
            <a:off x="7484793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6B7A"/>
                </a:solidFill>
                <a:latin typeface="汉仪中宋简" panose="02010600000101010101" charset="-122"/>
                <a:ea typeface="汉仪中宋简" panose="02010600000101010101" charset="-122"/>
              </a:rPr>
              <a:t>掌握周长与面积的计算方法</a:t>
            </a:r>
            <a:endParaRPr sz="1350">
              <a:solidFill>
                <a:srgbClr val="5A6B7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26"/>
            </p:custDataLst>
          </p:nvPr>
        </p:nvSpPr>
        <p:spPr>
          <a:xfrm>
            <a:off x="7332345" y="2266951"/>
            <a:ext cx="2053590" cy="321944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234" h="5070">
                <a:moveTo>
                  <a:pt x="120" y="0"/>
                </a:moveTo>
                <a:lnTo>
                  <a:pt x="3114" y="0"/>
                </a:lnTo>
                <a:cubicBezTo>
                  <a:pt x="3180" y="0"/>
                  <a:pt x="3234" y="54"/>
                  <a:pt x="3234" y="120"/>
                </a:cubicBezTo>
                <a:lnTo>
                  <a:pt x="3234" y="4950"/>
                </a:lnTo>
                <a:cubicBezTo>
                  <a:pt x="3234" y="5016"/>
                  <a:pt x="3180" y="5070"/>
                  <a:pt x="3114" y="5070"/>
                </a:cubicBezTo>
                <a:lnTo>
                  <a:pt x="120" y="5070"/>
                </a:lnTo>
                <a:cubicBezTo>
                  <a:pt x="54" y="5070"/>
                  <a:pt x="0" y="5016"/>
                  <a:pt x="0" y="495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>
            <p:custDataLst>
              <p:tags r:id="rId27"/>
            </p:custDataLst>
          </p:nvPr>
        </p:nvSpPr>
        <p:spPr>
          <a:xfrm>
            <a:off x="959040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D4C4A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28"/>
            </p:custDataLst>
          </p:nvPr>
        </p:nvSpPr>
        <p:spPr>
          <a:xfrm>
            <a:off x="9747942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05</a:t>
            </a:r>
            <a:endParaRPr sz="3600" b="1">
              <a:solidFill>
                <a:srgbClr val="D4AF37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3" name="矩形 42"/>
          <p:cNvSpPr/>
          <p:nvPr>
            <p:custDataLst>
              <p:tags r:id="rId29"/>
            </p:custDataLst>
          </p:nvPr>
        </p:nvSpPr>
        <p:spPr>
          <a:xfrm>
            <a:off x="9747885" y="3790950"/>
            <a:ext cx="1748790" cy="9525"/>
          </a:xfrm>
          <a:prstGeom prst="rect">
            <a:avLst/>
          </a:prstGeom>
          <a:solidFill>
            <a:srgbClr val="E0D4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30"/>
            </p:custDataLst>
          </p:nvPr>
        </p:nvSpPr>
        <p:spPr>
          <a:xfrm>
            <a:off x="9747942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3E50"/>
                </a:solidFill>
                <a:latin typeface="汉仪中宋简" panose="02010600000101010101" charset="-122"/>
                <a:ea typeface="汉仪中宋简" panose="02010600000101010101" charset="-122"/>
              </a:rPr>
              <a:t>圆之</a:t>
            </a:r>
            <a:r>
              <a:rPr sz="2100" b="1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妙用</a:t>
            </a:r>
            <a:endParaRPr sz="2100" b="1">
              <a:solidFill>
                <a:srgbClr val="D4AF37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31"/>
            </p:custDataLst>
          </p:nvPr>
        </p:nvSpPr>
        <p:spPr>
          <a:xfrm>
            <a:off x="9747942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6B7A"/>
                </a:solidFill>
                <a:latin typeface="汉仪中宋简" panose="02010600000101010101" charset="-122"/>
                <a:ea typeface="汉仪中宋简" panose="02010600000101010101" charset="-122"/>
              </a:rPr>
              <a:t>运用圆的知识解决生活问题与设计</a:t>
            </a:r>
            <a:endParaRPr sz="1350">
              <a:solidFill>
                <a:srgbClr val="5A6B7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32"/>
            </p:custDataLst>
          </p:nvPr>
        </p:nvSpPr>
        <p:spPr>
          <a:xfrm>
            <a:off x="9595485" y="2266951"/>
            <a:ext cx="2053590" cy="321944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234" h="5070">
                <a:moveTo>
                  <a:pt x="120" y="0"/>
                </a:moveTo>
                <a:lnTo>
                  <a:pt x="3114" y="0"/>
                </a:lnTo>
                <a:cubicBezTo>
                  <a:pt x="3180" y="0"/>
                  <a:pt x="3234" y="54"/>
                  <a:pt x="3234" y="120"/>
                </a:cubicBezTo>
                <a:lnTo>
                  <a:pt x="3234" y="4950"/>
                </a:lnTo>
                <a:cubicBezTo>
                  <a:pt x="3234" y="5016"/>
                  <a:pt x="3180" y="5070"/>
                  <a:pt x="3114" y="5070"/>
                </a:cubicBezTo>
                <a:lnTo>
                  <a:pt x="120" y="5070"/>
                </a:lnTo>
                <a:cubicBezTo>
                  <a:pt x="54" y="5070"/>
                  <a:pt x="0" y="5016"/>
                  <a:pt x="0" y="495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4698425" y="3006090"/>
            <a:ext cx="279506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200" b="1" spc="252">
                <a:solidFill>
                  <a:srgbClr val="2C3E50"/>
                </a:solidFill>
                <a:latin typeface="汉仪中宋简" panose="02010600000101010101" charset="-122"/>
                <a:ea typeface="汉仪中宋简" panose="02010600000101010101" charset="-122"/>
              </a:rPr>
              <a:t>圆之启蒙</a:t>
            </a:r>
            <a:endParaRPr sz="4200" b="1" spc="252">
              <a:solidFill>
                <a:srgbClr val="2C3E50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5981065" y="3971925"/>
            <a:ext cx="228600" cy="9525"/>
          </a:xfrm>
          <a:prstGeom prst="rect">
            <a:avLst/>
          </a:prstGeom>
          <a:solidFill>
            <a:srgbClr val="D4C4A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5223501" y="4119563"/>
            <a:ext cx="174500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圆，一中同长也。</a:t>
            </a:r>
            <a:endParaRPr sz="1500" spc="3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3865216" y="4424363"/>
            <a:ext cx="446156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从传统游戏到数学概念，发现圆的特征与画法。</a:t>
            </a:r>
            <a:endParaRPr sz="1500" spc="3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4742631" y="1357313"/>
            <a:ext cx="2706662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9000" b="1" spc="540">
                <a:solidFill>
                  <a:srgbClr val="D4AF37">
                    <a:alpha val="8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01</a:t>
            </a:r>
            <a:endParaRPr sz="9000" b="1" spc="540">
              <a:solidFill>
                <a:srgbClr val="D4AF37">
                  <a:alpha val="8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5904865" y="2838450"/>
            <a:ext cx="381000" cy="9525"/>
          </a:xfrm>
          <a:prstGeom prst="rect">
            <a:avLst/>
          </a:prstGeom>
          <a:solidFill>
            <a:srgbClr val="D4AF37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480000">
            <a:off x="5886450" y="5086350"/>
            <a:ext cx="419100" cy="419100"/>
          </a:xfrm>
          <a:prstGeom prst="rect">
            <a:avLst/>
          </a:prstGeom>
          <a:noFill/>
        </p:spPr>
      </p:pic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 rot="21480000">
            <a:off x="5955665" y="5207635"/>
            <a:ext cx="280670" cy="1765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050" b="1" spc="105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启</a:t>
            </a:r>
            <a:endParaRPr sz="1050" b="1" spc="105">
              <a:solidFill>
                <a:srgbClr val="D4AF37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中宋简" panose="02010600000101010101" charset="-122"/>
                <a:ea typeface="汉仪中宋简" panose="02010600000101010101" charset="-122"/>
              </a:rPr>
              <a:t>套圈游戏里的公平秘密</a:t>
            </a:r>
            <a:endParaRPr sz="3000" b="1">
              <a:solidFill>
                <a:srgbClr val="2C3E50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6d637a95-8c90-11f1-8b0b-96c6be2142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6" r="1220"/>
          <a:stretch>
            <a:fillRect/>
          </a:stretch>
        </p:blipFill>
        <p:spPr>
          <a:xfrm>
            <a:off x="571500" y="1104911"/>
            <a:ext cx="4312284" cy="53720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791" h="8460">
                <a:moveTo>
                  <a:pt x="120" y="0"/>
                </a:moveTo>
                <a:lnTo>
                  <a:pt x="6671" y="0"/>
                </a:lnTo>
                <a:cubicBezTo>
                  <a:pt x="6737" y="0"/>
                  <a:pt x="6791" y="53"/>
                  <a:pt x="6791" y="119"/>
                </a:cubicBezTo>
                <a:lnTo>
                  <a:pt x="6791" y="8341"/>
                </a:lnTo>
                <a:cubicBezTo>
                  <a:pt x="6791" y="8407"/>
                  <a:pt x="6737" y="8460"/>
                  <a:pt x="667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155565" y="1109345"/>
            <a:ext cx="6459855" cy="4505325"/>
          </a:xfrm>
          <a:custGeom>
            <a:avLst/>
            <a:gdLst>
              <a:gd name="sw" fmla="*/ 1 w 10173"/>
              <a:gd name="sh" fmla="*/ 1 h 7095"/>
              <a:gd name="mins" fmla="min sw sh"/>
              <a:gd name="dsw" fmla="+- 0 sw mins"/>
              <a:gd name="dsh" fmla="+- 0 sh mins"/>
              <a:gd name="p0x0" fmla="*/ 120 w 10173"/>
              <a:gd name="p0y0" fmla="*/ 0 h 7095"/>
              <a:gd name="p0x1" fmla="*/ 10053 w 10173"/>
              <a:gd name="p0y1" fmla="*/ 0 h 7095"/>
              <a:gd name="p0x2" fmla="*/ 10119 w 10173"/>
              <a:gd name="p0y2" fmla="*/ 0 h 7095"/>
              <a:gd name="p0x3" fmla="*/ 10173 w 10173"/>
              <a:gd name="p0y3" fmla="*/ 53 h 7095"/>
              <a:gd name="p0x4" fmla="*/ 10173 w 10173"/>
              <a:gd name="p0y4" fmla="*/ 120 h 7095"/>
              <a:gd name="p0x5" fmla="*/ 10173 w 10173"/>
              <a:gd name="p0y5" fmla="*/ 6975 h 7095"/>
              <a:gd name="p0x6" fmla="*/ 10173 w 10173"/>
              <a:gd name="p0y6" fmla="*/ 7041 h 7095"/>
              <a:gd name="p0x7" fmla="*/ 10119 w 10173"/>
              <a:gd name="p0y7" fmla="*/ 7095 h 7095"/>
              <a:gd name="p0x8" fmla="*/ 10053 w 10173"/>
              <a:gd name="p0y8" fmla="*/ 7095 h 7095"/>
              <a:gd name="p0x9" fmla="*/ 120 w 10173"/>
              <a:gd name="p0y9" fmla="*/ 7095 h 7095"/>
              <a:gd name="p0x10" fmla="*/ 53 w 10173"/>
              <a:gd name="p0y10" fmla="*/ 7095 h 7095"/>
              <a:gd name="p0x11" fmla="*/ 0 w 10173"/>
              <a:gd name="p0y11" fmla="*/ 7041 h 7095"/>
              <a:gd name="p0x12" fmla="*/ 0 w 10173"/>
              <a:gd name="p0y12" fmla="*/ 6975 h 7095"/>
              <a:gd name="p0x13" fmla="*/ 0 w 10173"/>
              <a:gd name="p0y13" fmla="*/ 120 h 7095"/>
              <a:gd name="p0x14" fmla="*/ 0 w 10173"/>
              <a:gd name="p0y14" fmla="*/ 53 h 7095"/>
              <a:gd name="p0x15" fmla="*/ 53 w 10173"/>
              <a:gd name="p0y15" fmla="*/ 0 h 7095"/>
              <a:gd name="p0x16" fmla="*/ 120 w 10173"/>
              <a:gd name="p0y16" fmla="*/ 0 h 70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5351116" y="1288732"/>
            <a:ext cx="60693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圆的核心特征</a:t>
            </a:r>
            <a:endParaRPr sz="2100" b="1" spc="42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5350510" y="17526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2083" r="-2083"/>
          <a:stretch>
            <a:fillRect/>
          </a:stretch>
        </p:blipFill>
        <p:spPr>
          <a:xfrm>
            <a:off x="5441315" y="1866900"/>
            <a:ext cx="238125" cy="1905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5884516" y="1737360"/>
            <a:ext cx="32576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公平对比</a:t>
            </a:r>
            <a:endParaRPr b="1" spc="36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5884516" y="2061210"/>
            <a:ext cx="34290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围成圆圈时，每个人到目标柱的距离都相等</a:t>
            </a:r>
            <a:endParaRPr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5350510" y="24644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5464810" y="2578735"/>
            <a:ext cx="190500" cy="1905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5884516" y="2449801"/>
            <a:ext cx="37719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核心特征</a:t>
            </a:r>
            <a:endParaRPr b="1" spc="36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5884516" y="2773651"/>
            <a:ext cx="41148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这正是圆的核心特征</a:t>
            </a:r>
            <a:r>
              <a:rPr lang="en-US" alt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圆上各点到中心距离相等</a:t>
            </a:r>
            <a:endParaRPr lang="zh-CN" altLang="en-US"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8"/>
            </p:custDataLst>
          </p:nvPr>
        </p:nvSpPr>
        <p:spPr>
          <a:xfrm>
            <a:off x="5350510" y="31769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t="-5556" b="-5556"/>
          <a:stretch>
            <a:fillRect/>
          </a:stretch>
        </p:blipFill>
        <p:spPr>
          <a:xfrm>
            <a:off x="5464810" y="3291205"/>
            <a:ext cx="190500" cy="19050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2"/>
            </p:custDataLst>
          </p:nvPr>
        </p:nvSpPr>
        <p:spPr>
          <a:xfrm>
            <a:off x="5884516" y="3162243"/>
            <a:ext cx="493982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古籍溯源</a:t>
            </a:r>
            <a:endParaRPr b="1" spc="36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5884516" y="3486093"/>
            <a:ext cx="528272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早在两千多年前，我国古人就在《墨经》中记载</a:t>
            </a:r>
            <a:r>
              <a:rPr lang="en-US" alt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圆，一中同长也</a:t>
            </a:r>
            <a:r>
              <a:rPr lang="en-US" alt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endParaRPr lang="en-US" altLang="zh-CN"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24"/>
            </p:custDataLst>
          </p:nvPr>
        </p:nvSpPr>
        <p:spPr>
          <a:xfrm>
            <a:off x="5160017" y="1114425"/>
            <a:ext cx="6450323" cy="44958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158" h="7080">
                <a:moveTo>
                  <a:pt x="120" y="0"/>
                </a:moveTo>
                <a:lnTo>
                  <a:pt x="10039" y="0"/>
                </a:lnTo>
                <a:cubicBezTo>
                  <a:pt x="10100" y="0"/>
                  <a:pt x="10150" y="46"/>
                  <a:pt x="10158" y="105"/>
                </a:cubicBezTo>
                <a:lnTo>
                  <a:pt x="10158" y="6975"/>
                </a:lnTo>
                <a:cubicBezTo>
                  <a:pt x="10150" y="7034"/>
                  <a:pt x="10100" y="7080"/>
                  <a:pt x="10039" y="7080"/>
                </a:cubicBezTo>
                <a:lnTo>
                  <a:pt x="120" y="7080"/>
                </a:lnTo>
                <a:cubicBezTo>
                  <a:pt x="54" y="7080"/>
                  <a:pt x="0" y="7026"/>
                  <a:pt x="0" y="696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5"/>
            </p:custDataLst>
          </p:nvPr>
        </p:nvSpPr>
        <p:spPr>
          <a:xfrm>
            <a:off x="5150485" y="5810250"/>
            <a:ext cx="6470015" cy="666750"/>
          </a:xfrm>
          <a:custGeom>
            <a:avLst/>
            <a:gdLst>
              <a:gd name="sw" fmla="*/ 1 w 10188"/>
              <a:gd name="sh" fmla="*/ 1 h 1050"/>
              <a:gd name="mins" fmla="min sw sh"/>
              <a:gd name="dsw" fmla="+- 0 sw mins"/>
              <a:gd name="dsh" fmla="+- 0 sh mins"/>
              <a:gd name="p0x0" fmla="*/ 120 w 10188"/>
              <a:gd name="p0y0" fmla="*/ 0 h 1050"/>
              <a:gd name="p0x1" fmla="*/ 10068 w 10188"/>
              <a:gd name="p0y1" fmla="*/ 0 h 1050"/>
              <a:gd name="p0x2" fmla="*/ 10134 w 10188"/>
              <a:gd name="p0y2" fmla="*/ 0 h 1050"/>
              <a:gd name="p0x3" fmla="*/ 10188 w 10188"/>
              <a:gd name="p0y3" fmla="*/ 53 h 1050"/>
              <a:gd name="p0x4" fmla="*/ 10188 w 10188"/>
              <a:gd name="p0y4" fmla="*/ 120 h 1050"/>
              <a:gd name="p0x5" fmla="*/ 10188 w 10188"/>
              <a:gd name="p0y5" fmla="*/ 930 h 1050"/>
              <a:gd name="p0x6" fmla="*/ 10188 w 10188"/>
              <a:gd name="p0y6" fmla="*/ 996 h 1050"/>
              <a:gd name="p0x7" fmla="*/ 10134 w 10188"/>
              <a:gd name="p0y7" fmla="*/ 1050 h 1050"/>
              <a:gd name="p0x8" fmla="*/ 10068 w 10188"/>
              <a:gd name="p0y8" fmla="*/ 1050 h 1050"/>
              <a:gd name="p0x9" fmla="*/ 120 w 10188"/>
              <a:gd name="p0y9" fmla="*/ 1050 h 1050"/>
              <a:gd name="p0x10" fmla="*/ 53 w 10188"/>
              <a:gd name="p0y10" fmla="*/ 1050 h 1050"/>
              <a:gd name="p0x11" fmla="*/ 0 w 10188"/>
              <a:gd name="p0y11" fmla="*/ 996 h 1050"/>
              <a:gd name="p0x12" fmla="*/ 0 w 10188"/>
              <a:gd name="p0y12" fmla="*/ 930 h 1050"/>
              <a:gd name="p0x13" fmla="*/ 0 w 10188"/>
              <a:gd name="p0y13" fmla="*/ 120 h 1050"/>
              <a:gd name="p0x14" fmla="*/ 0 w 10188"/>
              <a:gd name="p0y14" fmla="*/ 53 h 1050"/>
              <a:gd name="p0x15" fmla="*/ 53 w 10188"/>
              <a:gd name="p0y15" fmla="*/ 0 h 1050"/>
              <a:gd name="p0x16" fmla="*/ 120 w 10188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E0C8"/>
          </a:solidFill>
          <a:ln>
            <a:noFill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6"/>
            </p:custDataLst>
          </p:nvPr>
        </p:nvSpPr>
        <p:spPr>
          <a:xfrm>
            <a:off x="5341591" y="5985510"/>
            <a:ext cx="48007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古人早已洞悉圆的秘密：</a:t>
            </a:r>
            <a:r>
              <a:rPr b="1">
                <a:solidFill>
                  <a:srgbClr val="5C4033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一中同长，方为圆也</a:t>
            </a:r>
            <a:endParaRPr b="1">
              <a:solidFill>
                <a:srgbClr val="5C403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7"/>
            </p:custDataLst>
          </p:nvPr>
        </p:nvSpPr>
        <p:spPr>
          <a:xfrm>
            <a:off x="5150492" y="5810250"/>
            <a:ext cx="6469373" cy="6667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188" h="1050">
                <a:moveTo>
                  <a:pt x="120" y="0"/>
                </a:moveTo>
                <a:lnTo>
                  <a:pt x="10069" y="0"/>
                </a:lnTo>
                <a:cubicBezTo>
                  <a:pt x="10130" y="0"/>
                  <a:pt x="10180" y="46"/>
                  <a:pt x="10188" y="105"/>
                </a:cubicBezTo>
                <a:lnTo>
                  <a:pt x="10188" y="945"/>
                </a:lnTo>
                <a:cubicBezTo>
                  <a:pt x="10180" y="1004"/>
                  <a:pt x="10130" y="1050"/>
                  <a:pt x="10069" y="1050"/>
                </a:cubicBezTo>
                <a:lnTo>
                  <a:pt x="120" y="1050"/>
                </a:lnTo>
                <a:cubicBezTo>
                  <a:pt x="54" y="1050"/>
                  <a:pt x="0" y="996"/>
                  <a:pt x="0" y="93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中宋简" panose="02010600000101010101" charset="-122"/>
                <a:ea typeface="汉仪中宋简" panose="02010600000101010101" charset="-122"/>
              </a:rPr>
              <a:t>认识圆的圆心半径直径</a:t>
            </a:r>
            <a:endParaRPr sz="3000" b="1">
              <a:solidFill>
                <a:srgbClr val="2C3E50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 descr="521928aa-8c90-11f1-a724-564f4dce7135"/>
          <p:cNvPicPr/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57225" y="1190625"/>
            <a:ext cx="247650" cy="24765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1143000" y="1088707"/>
            <a:ext cx="111538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圆心</a:t>
            </a:r>
            <a:r>
              <a:rPr lang="en-US" altLang="zh-CN" sz="2100" b="1" spc="42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2100" spc="42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O</a:t>
            </a:r>
            <a:endParaRPr sz="2100" spc="42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1143000" y="1461135"/>
            <a:ext cx="418810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7A8A9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用圆规画圆，针尖固定的点是圆心，用字母</a:t>
            </a:r>
            <a:r>
              <a:rPr lang="en-US" altLang="zh-CN" sz="1350">
                <a:solidFill>
                  <a:srgbClr val="7A8A9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O</a:t>
            </a:r>
            <a:r>
              <a:rPr lang="en-US" sz="1350">
                <a:solidFill>
                  <a:srgbClr val="7A8A9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7A8A9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表示</a:t>
            </a:r>
            <a:endParaRPr lang="zh-CN" altLang="en-US" sz="1350">
              <a:solidFill>
                <a:srgbClr val="7A8A9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571500" y="18643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5219292a-8c90-11f1-a724-564f4dce7135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-245" b="245"/>
          <a:stretch>
            <a:fillRect/>
          </a:stretch>
        </p:blipFill>
        <p:spPr>
          <a:xfrm>
            <a:off x="657225" y="1950085"/>
            <a:ext cx="247650" cy="2476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1143000" y="1848774"/>
            <a:ext cx="100362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半径</a:t>
            </a:r>
            <a:r>
              <a:rPr lang="en-US" altLang="zh-CN" sz="2100" b="1" spc="42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2100" spc="42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r</a:t>
            </a:r>
            <a:endParaRPr sz="2100" spc="42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1143000" y="2221201"/>
            <a:ext cx="445911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7A8A9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从圆心到圆上任意一点的线段叫作半径，用字母</a:t>
            </a:r>
            <a:r>
              <a:rPr lang="en-US" altLang="zh-CN" sz="1350">
                <a:solidFill>
                  <a:srgbClr val="7A8A9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r</a:t>
            </a:r>
            <a:r>
              <a:rPr lang="en-US" sz="1350">
                <a:solidFill>
                  <a:srgbClr val="7A8A9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7A8A9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表示</a:t>
            </a:r>
            <a:endParaRPr lang="zh-CN" altLang="en-US" sz="1350">
              <a:solidFill>
                <a:srgbClr val="7A8A9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571500" y="26244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52192999-8c90-11f1-a724-564f4dce7135"/>
          <p:cNvPicPr/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t="-233" b="233"/>
          <a:stretch>
            <a:fillRect/>
          </a:stretch>
        </p:blipFill>
        <p:spPr>
          <a:xfrm>
            <a:off x="657225" y="2710180"/>
            <a:ext cx="247650" cy="2476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1143000" y="2608840"/>
            <a:ext cx="107163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直径</a:t>
            </a:r>
            <a:r>
              <a:rPr lang="en-US" altLang="zh-CN" sz="2100" b="1" spc="42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2100" spc="42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d</a:t>
            </a:r>
            <a:endParaRPr sz="2100" spc="42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1143000" y="2981268"/>
            <a:ext cx="467432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7A8A9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通过圆心且两端都在圆上的线段叫作直径，用字母</a:t>
            </a:r>
            <a:r>
              <a:rPr lang="en-US" altLang="zh-CN" sz="1350">
                <a:solidFill>
                  <a:srgbClr val="7A8A9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d</a:t>
            </a:r>
            <a:r>
              <a:rPr lang="en-US" sz="1350">
                <a:solidFill>
                  <a:srgbClr val="7A8A9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7A8A9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表示</a:t>
            </a:r>
            <a:endParaRPr lang="zh-CN" altLang="en-US" sz="1350">
              <a:solidFill>
                <a:srgbClr val="7A8A9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0"/>
            </p:custDataLst>
          </p:nvPr>
        </p:nvSpPr>
        <p:spPr>
          <a:xfrm>
            <a:off x="575945" y="38906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20 w 5585"/>
              <a:gd name="p0y0" fmla="*/ 0 h 4065"/>
              <a:gd name="p0x1" fmla="*/ 5465 w 5585"/>
              <a:gd name="p0y1" fmla="*/ 0 h 4065"/>
              <a:gd name="p0x2" fmla="*/ 5531 w 5585"/>
              <a:gd name="p0y2" fmla="*/ 0 h 4065"/>
              <a:gd name="p0x3" fmla="*/ 5585 w 5585"/>
              <a:gd name="p0y3" fmla="*/ 53 h 4065"/>
              <a:gd name="p0x4" fmla="*/ 5585 w 5585"/>
              <a:gd name="p0y4" fmla="*/ 120 h 4065"/>
              <a:gd name="p0x5" fmla="*/ 5585 w 5585"/>
              <a:gd name="p0y5" fmla="*/ 3945 h 4065"/>
              <a:gd name="p0x6" fmla="*/ 5585 w 5585"/>
              <a:gd name="p0y6" fmla="*/ 4011 h 4065"/>
              <a:gd name="p0x7" fmla="*/ 5531 w 5585"/>
              <a:gd name="p0y7" fmla="*/ 4065 h 4065"/>
              <a:gd name="p0x8" fmla="*/ 5465 w 5585"/>
              <a:gd name="p0y8" fmla="*/ 4065 h 4065"/>
              <a:gd name="p0x9" fmla="*/ 120 w 5585"/>
              <a:gd name="p0y9" fmla="*/ 4065 h 4065"/>
              <a:gd name="p0x10" fmla="*/ 53 w 5585"/>
              <a:gd name="p0y10" fmla="*/ 4065 h 4065"/>
              <a:gd name="p0x11" fmla="*/ 0 w 5585"/>
              <a:gd name="p0y11" fmla="*/ 4011 h 4065"/>
              <a:gd name="p0x12" fmla="*/ 0 w 5585"/>
              <a:gd name="p0y12" fmla="*/ 3945 h 4065"/>
              <a:gd name="p0x13" fmla="*/ 0 w 5585"/>
              <a:gd name="p0y13" fmla="*/ 120 h 4065"/>
              <a:gd name="p0x14" fmla="*/ 0 w 5585"/>
              <a:gd name="p0y14" fmla="*/ 53 h 4065"/>
              <a:gd name="p0x15" fmla="*/ 53 w 5585"/>
              <a:gd name="p0y15" fmla="*/ 0 h 4065"/>
              <a:gd name="p0x16" fmla="*/ 12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771525" y="4665345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等长性质</a:t>
            </a:r>
            <a:endParaRPr sz="2100" b="1" spc="42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771525" y="5113972"/>
            <a:ext cx="3086329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同一个圆中，所有半径长度</a:t>
            </a:r>
            <a:r>
              <a:rPr sz="135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相等</a:t>
            </a:r>
            <a:r>
              <a:rPr sz="135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，所有直径长度也</a:t>
            </a:r>
            <a:r>
              <a:rPr sz="135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相等</a:t>
            </a:r>
            <a:endParaRPr sz="1350" b="1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3"/>
            </p:custDataLst>
          </p:nvPr>
        </p:nvSpPr>
        <p:spPr>
          <a:xfrm>
            <a:off x="581025" y="3895726"/>
            <a:ext cx="3536950" cy="257174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70" h="4050">
                <a:moveTo>
                  <a:pt x="120" y="0"/>
                </a:moveTo>
                <a:lnTo>
                  <a:pt x="5450" y="0"/>
                </a:lnTo>
                <a:cubicBezTo>
                  <a:pt x="5516" y="0"/>
                  <a:pt x="5570" y="54"/>
                  <a:pt x="5570" y="120"/>
                </a:cubicBezTo>
                <a:lnTo>
                  <a:pt x="5570" y="3930"/>
                </a:lnTo>
                <a:cubicBezTo>
                  <a:pt x="5570" y="3996"/>
                  <a:pt x="5516" y="4050"/>
                  <a:pt x="5450" y="4050"/>
                </a:cubicBezTo>
                <a:lnTo>
                  <a:pt x="120" y="4050"/>
                </a:lnTo>
                <a:cubicBezTo>
                  <a:pt x="54" y="4050"/>
                  <a:pt x="0" y="3996"/>
                  <a:pt x="0" y="393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4322445" y="38906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20 w 5585"/>
              <a:gd name="p0y0" fmla="*/ 0 h 4065"/>
              <a:gd name="p0x1" fmla="*/ 5465 w 5585"/>
              <a:gd name="p0y1" fmla="*/ 0 h 4065"/>
              <a:gd name="p0x2" fmla="*/ 5531 w 5585"/>
              <a:gd name="p0y2" fmla="*/ 0 h 4065"/>
              <a:gd name="p0x3" fmla="*/ 5585 w 5585"/>
              <a:gd name="p0y3" fmla="*/ 53 h 4065"/>
              <a:gd name="p0x4" fmla="*/ 5585 w 5585"/>
              <a:gd name="p0y4" fmla="*/ 120 h 4065"/>
              <a:gd name="p0x5" fmla="*/ 5585 w 5585"/>
              <a:gd name="p0y5" fmla="*/ 3945 h 4065"/>
              <a:gd name="p0x6" fmla="*/ 5585 w 5585"/>
              <a:gd name="p0y6" fmla="*/ 4011 h 4065"/>
              <a:gd name="p0x7" fmla="*/ 5531 w 5585"/>
              <a:gd name="p0y7" fmla="*/ 4065 h 4065"/>
              <a:gd name="p0x8" fmla="*/ 5465 w 5585"/>
              <a:gd name="p0y8" fmla="*/ 4065 h 4065"/>
              <a:gd name="p0x9" fmla="*/ 120 w 5585"/>
              <a:gd name="p0y9" fmla="*/ 4065 h 4065"/>
              <a:gd name="p0x10" fmla="*/ 53 w 5585"/>
              <a:gd name="p0y10" fmla="*/ 4065 h 4065"/>
              <a:gd name="p0x11" fmla="*/ 0 w 5585"/>
              <a:gd name="p0y11" fmla="*/ 4011 h 4065"/>
              <a:gd name="p0x12" fmla="*/ 0 w 5585"/>
              <a:gd name="p0y12" fmla="*/ 3945 h 4065"/>
              <a:gd name="p0x13" fmla="*/ 0 w 5585"/>
              <a:gd name="p0y13" fmla="*/ 120 h 4065"/>
              <a:gd name="p0x14" fmla="*/ 0 w 5585"/>
              <a:gd name="p0y14" fmla="*/ 53 h 4065"/>
              <a:gd name="p0x15" fmla="*/ 53 w 5585"/>
              <a:gd name="p0y15" fmla="*/ 0 h 4065"/>
              <a:gd name="p0x16" fmla="*/ 12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5"/>
            </p:custDataLst>
          </p:nvPr>
        </p:nvSpPr>
        <p:spPr>
          <a:xfrm>
            <a:off x="4518051" y="4665345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倍数关系</a:t>
            </a:r>
            <a:endParaRPr sz="2100" b="1" spc="42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6"/>
            </p:custDataLst>
          </p:nvPr>
        </p:nvSpPr>
        <p:spPr>
          <a:xfrm>
            <a:off x="4518051" y="5113972"/>
            <a:ext cx="236926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直径是半径的</a:t>
            </a:r>
            <a:r>
              <a:rPr lang="en-US" sz="135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</a:t>
            </a:r>
            <a:r>
              <a:rPr lang="zh-CN" altLang="en-US" sz="135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倍</a:t>
            </a:r>
            <a:r>
              <a:rPr lang="zh-CN" altLang="en-US" sz="135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，即</a:t>
            </a:r>
            <a:r>
              <a:rPr lang="en-US" altLang="zh-CN" sz="135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d = 2r</a:t>
            </a:r>
            <a:endParaRPr sz="1350" b="1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7"/>
            </p:custDataLst>
          </p:nvPr>
        </p:nvSpPr>
        <p:spPr>
          <a:xfrm>
            <a:off x="4327525" y="3895726"/>
            <a:ext cx="3536950" cy="257174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70" h="4050">
                <a:moveTo>
                  <a:pt x="120" y="0"/>
                </a:moveTo>
                <a:lnTo>
                  <a:pt x="5450" y="0"/>
                </a:lnTo>
                <a:cubicBezTo>
                  <a:pt x="5516" y="0"/>
                  <a:pt x="5570" y="54"/>
                  <a:pt x="5570" y="120"/>
                </a:cubicBezTo>
                <a:lnTo>
                  <a:pt x="5570" y="3930"/>
                </a:lnTo>
                <a:cubicBezTo>
                  <a:pt x="5570" y="3996"/>
                  <a:pt x="5516" y="4050"/>
                  <a:pt x="5450" y="4050"/>
                </a:cubicBezTo>
                <a:lnTo>
                  <a:pt x="120" y="4050"/>
                </a:lnTo>
                <a:cubicBezTo>
                  <a:pt x="54" y="4050"/>
                  <a:pt x="0" y="3996"/>
                  <a:pt x="0" y="393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8"/>
            </p:custDataLst>
          </p:nvPr>
        </p:nvSpPr>
        <p:spPr>
          <a:xfrm>
            <a:off x="8068945" y="38906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120 w 5585"/>
              <a:gd name="p0y0" fmla="*/ 0 h 4065"/>
              <a:gd name="p0x1" fmla="*/ 5465 w 5585"/>
              <a:gd name="p0y1" fmla="*/ 0 h 4065"/>
              <a:gd name="p0x2" fmla="*/ 5531 w 5585"/>
              <a:gd name="p0y2" fmla="*/ 0 h 4065"/>
              <a:gd name="p0x3" fmla="*/ 5585 w 5585"/>
              <a:gd name="p0y3" fmla="*/ 53 h 4065"/>
              <a:gd name="p0x4" fmla="*/ 5585 w 5585"/>
              <a:gd name="p0y4" fmla="*/ 120 h 4065"/>
              <a:gd name="p0x5" fmla="*/ 5585 w 5585"/>
              <a:gd name="p0y5" fmla="*/ 3945 h 4065"/>
              <a:gd name="p0x6" fmla="*/ 5585 w 5585"/>
              <a:gd name="p0y6" fmla="*/ 4011 h 4065"/>
              <a:gd name="p0x7" fmla="*/ 5531 w 5585"/>
              <a:gd name="p0y7" fmla="*/ 4065 h 4065"/>
              <a:gd name="p0x8" fmla="*/ 5465 w 5585"/>
              <a:gd name="p0y8" fmla="*/ 4065 h 4065"/>
              <a:gd name="p0x9" fmla="*/ 120 w 5585"/>
              <a:gd name="p0y9" fmla="*/ 4065 h 4065"/>
              <a:gd name="p0x10" fmla="*/ 53 w 5585"/>
              <a:gd name="p0y10" fmla="*/ 4065 h 4065"/>
              <a:gd name="p0x11" fmla="*/ 0 w 5585"/>
              <a:gd name="p0y11" fmla="*/ 4011 h 4065"/>
              <a:gd name="p0x12" fmla="*/ 0 w 5585"/>
              <a:gd name="p0y12" fmla="*/ 3945 h 4065"/>
              <a:gd name="p0x13" fmla="*/ 0 w 5585"/>
              <a:gd name="p0y13" fmla="*/ 120 h 4065"/>
              <a:gd name="p0x14" fmla="*/ 0 w 5585"/>
              <a:gd name="p0y14" fmla="*/ 53 h 4065"/>
              <a:gd name="p0x15" fmla="*/ 53 w 5585"/>
              <a:gd name="p0y15" fmla="*/ 0 h 4065"/>
              <a:gd name="p0x16" fmla="*/ 12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8264576" y="4665345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决定因素</a:t>
            </a:r>
            <a:endParaRPr sz="2100" b="1" spc="42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8264576" y="5113972"/>
            <a:ext cx="3155975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35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圆的</a:t>
            </a:r>
            <a:r>
              <a:rPr sz="135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大小</a:t>
            </a:r>
            <a:r>
              <a:rPr sz="135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由半径决定，圆的</a:t>
            </a:r>
            <a:r>
              <a:rPr sz="135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位置</a:t>
            </a:r>
            <a:r>
              <a:rPr sz="135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由圆心决定</a:t>
            </a:r>
            <a:endParaRPr sz="1350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1"/>
            </p:custDataLst>
          </p:nvPr>
        </p:nvSpPr>
        <p:spPr>
          <a:xfrm>
            <a:off x="8074025" y="3895726"/>
            <a:ext cx="3536950" cy="257174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70" h="4050">
                <a:moveTo>
                  <a:pt x="120" y="0"/>
                </a:moveTo>
                <a:lnTo>
                  <a:pt x="5450" y="0"/>
                </a:lnTo>
                <a:cubicBezTo>
                  <a:pt x="5516" y="0"/>
                  <a:pt x="5570" y="54"/>
                  <a:pt x="5570" y="120"/>
                </a:cubicBezTo>
                <a:lnTo>
                  <a:pt x="5570" y="3930"/>
                </a:lnTo>
                <a:cubicBezTo>
                  <a:pt x="5570" y="3996"/>
                  <a:pt x="5516" y="4050"/>
                  <a:pt x="5450" y="4050"/>
                </a:cubicBezTo>
                <a:lnTo>
                  <a:pt x="120" y="4050"/>
                </a:lnTo>
                <a:cubicBezTo>
                  <a:pt x="54" y="4050"/>
                  <a:pt x="0" y="3996"/>
                  <a:pt x="0" y="393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中宋简" panose="02010600000101010101" charset="-122"/>
                <a:ea typeface="汉仪中宋简" panose="02010600000101010101" charset="-122"/>
              </a:rPr>
              <a:t>车轮为什么必须是圆的</a:t>
            </a:r>
            <a:endParaRPr sz="3000" b="1">
              <a:solidFill>
                <a:srgbClr val="2C3E50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cec1dee3-8c90-11f1-a724-564f4dce713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341" r="341"/>
          <a:stretch>
            <a:fillRect/>
          </a:stretch>
        </p:blipFill>
        <p:spPr>
          <a:xfrm>
            <a:off x="571500" y="1104900"/>
            <a:ext cx="11049000" cy="1543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430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310"/>
                </a:lnTo>
                <a:cubicBezTo>
                  <a:pt x="17400" y="2376"/>
                  <a:pt x="17346" y="2430"/>
                  <a:pt x="17280" y="2430"/>
                </a:cubicBezTo>
                <a:lnTo>
                  <a:pt x="120" y="2430"/>
                </a:lnTo>
                <a:cubicBezTo>
                  <a:pt x="54" y="2430"/>
                  <a:pt x="0" y="2376"/>
                  <a:pt x="0" y="231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609899" y="2937510"/>
            <a:ext cx="49721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用圆形、正方形、三角形的硬纸板模拟车轮，沿直尺边缘滚动</a:t>
            </a:r>
            <a:endParaRPr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5945" y="3422015"/>
            <a:ext cx="3546475" cy="1740535"/>
          </a:xfrm>
          <a:custGeom>
            <a:avLst/>
            <a:gdLst>
              <a:gd name="sw" fmla="*/ 1 w 5585"/>
              <a:gd name="sh" fmla="*/ 1 h 2740"/>
              <a:gd name="mins" fmla="min sw sh"/>
              <a:gd name="dsw" fmla="+- 0 sw mins"/>
              <a:gd name="dsh" fmla="+- 0 sh mins"/>
              <a:gd name="p0x0" fmla="*/ 120 w 5585"/>
              <a:gd name="p0y0" fmla="*/ 0 h 2740"/>
              <a:gd name="p0x1" fmla="*/ 5465 w 5585"/>
              <a:gd name="p0y1" fmla="*/ 0 h 2740"/>
              <a:gd name="p0x2" fmla="*/ 5531 w 5585"/>
              <a:gd name="p0y2" fmla="*/ 0 h 2740"/>
              <a:gd name="p0x3" fmla="*/ 5585 w 5585"/>
              <a:gd name="p0y3" fmla="*/ 53 h 2740"/>
              <a:gd name="p0x4" fmla="*/ 5585 w 5585"/>
              <a:gd name="p0y4" fmla="*/ 120 h 2740"/>
              <a:gd name="p0x5" fmla="*/ 5585 w 5585"/>
              <a:gd name="p0y5" fmla="*/ 2620 h 2740"/>
              <a:gd name="p0x6" fmla="*/ 5585 w 5585"/>
              <a:gd name="p0y6" fmla="*/ 2686 h 2740"/>
              <a:gd name="p0x7" fmla="*/ 5531 w 5585"/>
              <a:gd name="p0y7" fmla="*/ 2740 h 2740"/>
              <a:gd name="p0x8" fmla="*/ 5465 w 5585"/>
              <a:gd name="p0y8" fmla="*/ 2740 h 2740"/>
              <a:gd name="p0x9" fmla="*/ 120 w 5585"/>
              <a:gd name="p0y9" fmla="*/ 2740 h 2740"/>
              <a:gd name="p0x10" fmla="*/ 53 w 5585"/>
              <a:gd name="p0y10" fmla="*/ 2740 h 2740"/>
              <a:gd name="p0x11" fmla="*/ 0 w 5585"/>
              <a:gd name="p0y11" fmla="*/ 2686 h 2740"/>
              <a:gd name="p0x12" fmla="*/ 0 w 5585"/>
              <a:gd name="p0y12" fmla="*/ 2620 h 2740"/>
              <a:gd name="p0x13" fmla="*/ 0 w 5585"/>
              <a:gd name="p0y13" fmla="*/ 120 h 2740"/>
              <a:gd name="p0x14" fmla="*/ 0 w 5585"/>
              <a:gd name="p0y14" fmla="*/ 53 h 2740"/>
              <a:gd name="p0x15" fmla="*/ 53 w 5585"/>
              <a:gd name="p0y15" fmla="*/ 0 h 2740"/>
              <a:gd name="p0x16" fmla="*/ 120 w 5585"/>
              <a:gd name="p0y16" fmla="*/ 0 h 27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2139315" y="37826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5556" t="-2632" r="-5556" b="-2632"/>
          <a:stretch>
            <a:fillRect/>
          </a:stretch>
        </p:blipFill>
        <p:spPr>
          <a:xfrm>
            <a:off x="2253615" y="3896995"/>
            <a:ext cx="190500" cy="1905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632499" y="4263857"/>
            <a:ext cx="143396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1500" b="1" spc="3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正方形</a:t>
            </a:r>
            <a:r>
              <a:rPr lang="en-US" altLang="zh-CN" sz="1500" b="1" spc="3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/</a:t>
            </a:r>
            <a:r>
              <a:rPr lang="zh-CN" altLang="en-US" sz="1500" b="1" spc="3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三角形</a:t>
            </a:r>
            <a:endParaRPr lang="zh-CN" altLang="en-US" sz="1500" b="1" spc="30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282675" y="4542939"/>
            <a:ext cx="21336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中心忽高忽低，轨迹是波浪线</a:t>
            </a:r>
            <a:endParaRPr sz="1200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2"/>
            </p:custDataLst>
          </p:nvPr>
        </p:nvSpPr>
        <p:spPr>
          <a:xfrm>
            <a:off x="581025" y="3426473"/>
            <a:ext cx="3536950" cy="173098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70" h="2726">
                <a:moveTo>
                  <a:pt x="120" y="0"/>
                </a:moveTo>
                <a:lnTo>
                  <a:pt x="5450" y="0"/>
                </a:lnTo>
                <a:cubicBezTo>
                  <a:pt x="5516" y="0"/>
                  <a:pt x="5570" y="54"/>
                  <a:pt x="5570" y="120"/>
                </a:cubicBezTo>
                <a:lnTo>
                  <a:pt x="5570" y="2606"/>
                </a:lnTo>
                <a:cubicBezTo>
                  <a:pt x="5570" y="2672"/>
                  <a:pt x="5516" y="2726"/>
                  <a:pt x="5450" y="2726"/>
                </a:cubicBezTo>
                <a:lnTo>
                  <a:pt x="120" y="2726"/>
                </a:lnTo>
                <a:cubicBezTo>
                  <a:pt x="54" y="2726"/>
                  <a:pt x="0" y="2672"/>
                  <a:pt x="0" y="2606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4322445" y="3422015"/>
            <a:ext cx="3546475" cy="1740535"/>
          </a:xfrm>
          <a:custGeom>
            <a:avLst/>
            <a:gdLst>
              <a:gd name="sw" fmla="*/ 1 w 5585"/>
              <a:gd name="sh" fmla="*/ 1 h 2740"/>
              <a:gd name="mins" fmla="min sw sh"/>
              <a:gd name="dsw" fmla="+- 0 sw mins"/>
              <a:gd name="dsh" fmla="+- 0 sh mins"/>
              <a:gd name="p0x0" fmla="*/ 120 w 5585"/>
              <a:gd name="p0y0" fmla="*/ 0 h 2740"/>
              <a:gd name="p0x1" fmla="*/ 5465 w 5585"/>
              <a:gd name="p0y1" fmla="*/ 0 h 2740"/>
              <a:gd name="p0x2" fmla="*/ 5531 w 5585"/>
              <a:gd name="p0y2" fmla="*/ 0 h 2740"/>
              <a:gd name="p0x3" fmla="*/ 5585 w 5585"/>
              <a:gd name="p0y3" fmla="*/ 53 h 2740"/>
              <a:gd name="p0x4" fmla="*/ 5585 w 5585"/>
              <a:gd name="p0y4" fmla="*/ 120 h 2740"/>
              <a:gd name="p0x5" fmla="*/ 5585 w 5585"/>
              <a:gd name="p0y5" fmla="*/ 2620 h 2740"/>
              <a:gd name="p0x6" fmla="*/ 5585 w 5585"/>
              <a:gd name="p0y6" fmla="*/ 2686 h 2740"/>
              <a:gd name="p0x7" fmla="*/ 5531 w 5585"/>
              <a:gd name="p0y7" fmla="*/ 2740 h 2740"/>
              <a:gd name="p0x8" fmla="*/ 5465 w 5585"/>
              <a:gd name="p0y8" fmla="*/ 2740 h 2740"/>
              <a:gd name="p0x9" fmla="*/ 120 w 5585"/>
              <a:gd name="p0y9" fmla="*/ 2740 h 2740"/>
              <a:gd name="p0x10" fmla="*/ 53 w 5585"/>
              <a:gd name="p0y10" fmla="*/ 2740 h 2740"/>
              <a:gd name="p0x11" fmla="*/ 0 w 5585"/>
              <a:gd name="p0y11" fmla="*/ 2686 h 2740"/>
              <a:gd name="p0x12" fmla="*/ 0 w 5585"/>
              <a:gd name="p0y12" fmla="*/ 2620 h 2740"/>
              <a:gd name="p0x13" fmla="*/ 0 w 5585"/>
              <a:gd name="p0y13" fmla="*/ 120 h 2740"/>
              <a:gd name="p0x14" fmla="*/ 0 w 5585"/>
              <a:gd name="p0y14" fmla="*/ 53 h 2740"/>
              <a:gd name="p0x15" fmla="*/ 53 w 5585"/>
              <a:gd name="p0y15" fmla="*/ 0 h 2740"/>
              <a:gd name="p0x16" fmla="*/ 120 w 5585"/>
              <a:gd name="p0y16" fmla="*/ 0 h 27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5886450" y="37826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6000750" y="3896995"/>
            <a:ext cx="190500" cy="1905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5806459" y="4263857"/>
            <a:ext cx="57916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圆形</a:t>
            </a:r>
            <a:endParaRPr sz="1500" b="1" spc="30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4800600" y="4542939"/>
            <a:ext cx="25908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圆心始终水平不变，轨迹是一条直线</a:t>
            </a:r>
            <a:endParaRPr sz="1200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20"/>
            </p:custDataLst>
          </p:nvPr>
        </p:nvSpPr>
        <p:spPr>
          <a:xfrm>
            <a:off x="4327525" y="3426473"/>
            <a:ext cx="3536950" cy="173098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70" h="2726">
                <a:moveTo>
                  <a:pt x="120" y="0"/>
                </a:moveTo>
                <a:lnTo>
                  <a:pt x="5450" y="0"/>
                </a:lnTo>
                <a:cubicBezTo>
                  <a:pt x="5516" y="0"/>
                  <a:pt x="5570" y="54"/>
                  <a:pt x="5570" y="120"/>
                </a:cubicBezTo>
                <a:lnTo>
                  <a:pt x="5570" y="2606"/>
                </a:lnTo>
                <a:cubicBezTo>
                  <a:pt x="5570" y="2672"/>
                  <a:pt x="5516" y="2726"/>
                  <a:pt x="5450" y="2726"/>
                </a:cubicBezTo>
                <a:lnTo>
                  <a:pt x="120" y="2726"/>
                </a:lnTo>
                <a:cubicBezTo>
                  <a:pt x="54" y="2726"/>
                  <a:pt x="0" y="2672"/>
                  <a:pt x="0" y="2606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1"/>
            </p:custDataLst>
          </p:nvPr>
        </p:nvSpPr>
        <p:spPr>
          <a:xfrm>
            <a:off x="8068945" y="3422015"/>
            <a:ext cx="3546475" cy="1740535"/>
          </a:xfrm>
          <a:custGeom>
            <a:avLst/>
            <a:gdLst>
              <a:gd name="sw" fmla="*/ 1 w 5585"/>
              <a:gd name="sh" fmla="*/ 1 h 2740"/>
              <a:gd name="mins" fmla="min sw sh"/>
              <a:gd name="dsw" fmla="+- 0 sw mins"/>
              <a:gd name="dsh" fmla="+- 0 sh mins"/>
              <a:gd name="p0x0" fmla="*/ 120 w 5585"/>
              <a:gd name="p0y0" fmla="*/ 0 h 2740"/>
              <a:gd name="p0x1" fmla="*/ 5465 w 5585"/>
              <a:gd name="p0y1" fmla="*/ 0 h 2740"/>
              <a:gd name="p0x2" fmla="*/ 5531 w 5585"/>
              <a:gd name="p0y2" fmla="*/ 0 h 2740"/>
              <a:gd name="p0x3" fmla="*/ 5585 w 5585"/>
              <a:gd name="p0y3" fmla="*/ 53 h 2740"/>
              <a:gd name="p0x4" fmla="*/ 5585 w 5585"/>
              <a:gd name="p0y4" fmla="*/ 120 h 2740"/>
              <a:gd name="p0x5" fmla="*/ 5585 w 5585"/>
              <a:gd name="p0y5" fmla="*/ 2620 h 2740"/>
              <a:gd name="p0x6" fmla="*/ 5585 w 5585"/>
              <a:gd name="p0y6" fmla="*/ 2686 h 2740"/>
              <a:gd name="p0x7" fmla="*/ 5531 w 5585"/>
              <a:gd name="p0y7" fmla="*/ 2740 h 2740"/>
              <a:gd name="p0x8" fmla="*/ 5465 w 5585"/>
              <a:gd name="p0y8" fmla="*/ 2740 h 2740"/>
              <a:gd name="p0x9" fmla="*/ 120 w 5585"/>
              <a:gd name="p0y9" fmla="*/ 2740 h 2740"/>
              <a:gd name="p0x10" fmla="*/ 53 w 5585"/>
              <a:gd name="p0y10" fmla="*/ 2740 h 2740"/>
              <a:gd name="p0x11" fmla="*/ 0 w 5585"/>
              <a:gd name="p0y11" fmla="*/ 2686 h 2740"/>
              <a:gd name="p0x12" fmla="*/ 0 w 5585"/>
              <a:gd name="p0y12" fmla="*/ 2620 h 2740"/>
              <a:gd name="p0x13" fmla="*/ 0 w 5585"/>
              <a:gd name="p0y13" fmla="*/ 120 h 2740"/>
              <a:gd name="p0x14" fmla="*/ 0 w 5585"/>
              <a:gd name="p0y14" fmla="*/ 53 h 2740"/>
              <a:gd name="p0x15" fmla="*/ 53 w 5585"/>
              <a:gd name="p0y15" fmla="*/ 0 h 2740"/>
              <a:gd name="p0x16" fmla="*/ 120 w 5585"/>
              <a:gd name="p0y16" fmla="*/ 0 h 27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9632950" y="37826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9747250" y="3896995"/>
            <a:ext cx="190500" cy="19050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9552984" y="4263857"/>
            <a:ext cx="57916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结论</a:t>
            </a:r>
            <a:endParaRPr sz="1500" b="1" spc="30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8928126" y="4542939"/>
            <a:ext cx="18288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20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车轮做成圆形才平稳舒适</a:t>
            </a:r>
            <a:endParaRPr sz="1200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8"/>
            </p:custDataLst>
          </p:nvPr>
        </p:nvSpPr>
        <p:spPr>
          <a:xfrm>
            <a:off x="8074025" y="3426473"/>
            <a:ext cx="3536950" cy="173098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70" h="2726">
                <a:moveTo>
                  <a:pt x="120" y="0"/>
                </a:moveTo>
                <a:lnTo>
                  <a:pt x="5450" y="0"/>
                </a:lnTo>
                <a:cubicBezTo>
                  <a:pt x="5516" y="0"/>
                  <a:pt x="5570" y="54"/>
                  <a:pt x="5570" y="120"/>
                </a:cubicBezTo>
                <a:lnTo>
                  <a:pt x="5570" y="2606"/>
                </a:lnTo>
                <a:cubicBezTo>
                  <a:pt x="5570" y="2672"/>
                  <a:pt x="5516" y="2726"/>
                  <a:pt x="5450" y="2726"/>
                </a:cubicBezTo>
                <a:lnTo>
                  <a:pt x="120" y="2726"/>
                </a:lnTo>
                <a:cubicBezTo>
                  <a:pt x="54" y="2726"/>
                  <a:pt x="0" y="2672"/>
                  <a:pt x="0" y="2606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9"/>
            </p:custDataLst>
          </p:nvPr>
        </p:nvSpPr>
        <p:spPr>
          <a:xfrm>
            <a:off x="571500" y="5281295"/>
            <a:ext cx="11049000" cy="514350"/>
          </a:xfrm>
          <a:custGeom>
            <a:avLst/>
            <a:gdLst>
              <a:gd name="sw" fmla="*/ 1 w 17400"/>
              <a:gd name="sh" fmla="*/ 1 h 810"/>
              <a:gd name="mins" fmla="min sw sh"/>
              <a:gd name="dsw" fmla="+- 0 sw mins"/>
              <a:gd name="dsh" fmla="+- 0 sh mins"/>
              <a:gd name="p0x0" fmla="*/ 120 w 17400"/>
              <a:gd name="p0y0" fmla="*/ 0 h 810"/>
              <a:gd name="p0x1" fmla="*/ 17280 w 17400"/>
              <a:gd name="p0y1" fmla="*/ 0 h 810"/>
              <a:gd name="p0x2" fmla="*/ 17346 w 17400"/>
              <a:gd name="p0y2" fmla="*/ 0 h 810"/>
              <a:gd name="p0x3" fmla="*/ 17400 w 17400"/>
              <a:gd name="p0y3" fmla="*/ 53 h 810"/>
              <a:gd name="p0x4" fmla="*/ 17400 w 17400"/>
              <a:gd name="p0y4" fmla="*/ 120 h 810"/>
              <a:gd name="p0x5" fmla="*/ 17400 w 17400"/>
              <a:gd name="p0y5" fmla="*/ 690 h 810"/>
              <a:gd name="p0x6" fmla="*/ 17400 w 17400"/>
              <a:gd name="p0y6" fmla="*/ 756 h 810"/>
              <a:gd name="p0x7" fmla="*/ 17346 w 17400"/>
              <a:gd name="p0y7" fmla="*/ 810 h 810"/>
              <a:gd name="p0x8" fmla="*/ 17280 w 17400"/>
              <a:gd name="p0y8" fmla="*/ 810 h 810"/>
              <a:gd name="p0x9" fmla="*/ 120 w 17400"/>
              <a:gd name="p0y9" fmla="*/ 810 h 810"/>
              <a:gd name="p0x10" fmla="*/ 53 w 17400"/>
              <a:gd name="p0y10" fmla="*/ 810 h 810"/>
              <a:gd name="p0x11" fmla="*/ 0 w 17400"/>
              <a:gd name="p0y11" fmla="*/ 756 h 810"/>
              <a:gd name="p0x12" fmla="*/ 0 w 17400"/>
              <a:gd name="p0y12" fmla="*/ 690 h 810"/>
              <a:gd name="p0x13" fmla="*/ 0 w 17400"/>
              <a:gd name="p0y13" fmla="*/ 120 h 810"/>
              <a:gd name="p0x14" fmla="*/ 0 w 17400"/>
              <a:gd name="p0y14" fmla="*/ 53 h 810"/>
              <a:gd name="p0x15" fmla="*/ 53 w 17400"/>
              <a:gd name="p0y15" fmla="*/ 0 h 810"/>
              <a:gd name="p0x16" fmla="*/ 120 w 17400"/>
              <a:gd name="p0y16" fmla="*/ 0 h 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E0C8"/>
          </a:solidFill>
          <a:ln>
            <a:noFill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0"/>
            </p:custDataLst>
          </p:nvPr>
        </p:nvSpPr>
        <p:spPr>
          <a:xfrm>
            <a:off x="762000" y="5380672"/>
            <a:ext cx="64010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圆从圆心到边缘的距离始终</a:t>
            </a:r>
            <a:r>
              <a:rPr b="1">
                <a:solidFill>
                  <a:srgbClr val="5C4033"/>
                </a:solidFill>
                <a:latin typeface="汉仪书宋二简" panose="02010600000101010101" charset="-122"/>
                <a:ea typeface="汉仪书宋二简" panose="02010600000101010101" charset="-122"/>
              </a:rPr>
              <a:t>相等不变</a:t>
            </a:r>
            <a:r>
              <a:rPr lang="en-US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这是圆独有的特征</a:t>
            </a:r>
            <a:endParaRPr lang="zh-CN" altLang="en-US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1"/>
            </p:custDataLst>
          </p:nvPr>
        </p:nvSpPr>
        <p:spPr>
          <a:xfrm>
            <a:off x="571500" y="5281295"/>
            <a:ext cx="11049000" cy="5143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810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690"/>
                </a:lnTo>
                <a:cubicBezTo>
                  <a:pt x="17400" y="756"/>
                  <a:pt x="17346" y="810"/>
                  <a:pt x="17280" y="810"/>
                </a:cubicBezTo>
                <a:lnTo>
                  <a:pt x="120" y="810"/>
                </a:lnTo>
                <a:cubicBezTo>
                  <a:pt x="54" y="810"/>
                  <a:pt x="0" y="756"/>
                  <a:pt x="0" y="69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32"/>
            </p:custDataLst>
          </p:nvPr>
        </p:nvSpPr>
        <p:spPr>
          <a:xfrm>
            <a:off x="571500" y="5909945"/>
            <a:ext cx="11049000" cy="567055"/>
          </a:xfrm>
          <a:custGeom>
            <a:avLst/>
            <a:gdLst>
              <a:gd name="sw" fmla="*/ 1 w 17400"/>
              <a:gd name="sh" fmla="*/ 1 h 892"/>
              <a:gd name="mins" fmla="min sw sh"/>
              <a:gd name="dsw" fmla="+- 0 sw mins"/>
              <a:gd name="dsh" fmla="+- 0 sh mins"/>
              <a:gd name="p0x0" fmla="*/ 120 w 17400"/>
              <a:gd name="p0y0" fmla="*/ 0 h 892"/>
              <a:gd name="p0x1" fmla="*/ 17280 w 17400"/>
              <a:gd name="p0y1" fmla="*/ 0 h 892"/>
              <a:gd name="p0x2" fmla="*/ 17346 w 17400"/>
              <a:gd name="p0y2" fmla="*/ 0 h 892"/>
              <a:gd name="p0x3" fmla="*/ 17400 w 17400"/>
              <a:gd name="p0y3" fmla="*/ 53 h 892"/>
              <a:gd name="p0x4" fmla="*/ 17400 w 17400"/>
              <a:gd name="p0y4" fmla="*/ 120 h 892"/>
              <a:gd name="p0x5" fmla="*/ 17400 w 17400"/>
              <a:gd name="p0y5" fmla="*/ 772 h 892"/>
              <a:gd name="p0x6" fmla="*/ 17400 w 17400"/>
              <a:gd name="p0y6" fmla="*/ 838 h 892"/>
              <a:gd name="p0x7" fmla="*/ 17346 w 17400"/>
              <a:gd name="p0y7" fmla="*/ 892 h 892"/>
              <a:gd name="p0x8" fmla="*/ 17280 w 17400"/>
              <a:gd name="p0y8" fmla="*/ 892 h 892"/>
              <a:gd name="p0x9" fmla="*/ 120 w 17400"/>
              <a:gd name="p0y9" fmla="*/ 892 h 892"/>
              <a:gd name="p0x10" fmla="*/ 53 w 17400"/>
              <a:gd name="p0y10" fmla="*/ 892 h 892"/>
              <a:gd name="p0x11" fmla="*/ 0 w 17400"/>
              <a:gd name="p0y11" fmla="*/ 838 h 892"/>
              <a:gd name="p0x12" fmla="*/ 0 w 17400"/>
              <a:gd name="p0y12" fmla="*/ 772 h 892"/>
              <a:gd name="p0x13" fmla="*/ 0 w 17400"/>
              <a:gd name="p0y13" fmla="*/ 120 h 892"/>
              <a:gd name="p0x14" fmla="*/ 0 w 17400"/>
              <a:gd name="p0y14" fmla="*/ 53 h 892"/>
              <a:gd name="p0x15" fmla="*/ 53 w 17400"/>
              <a:gd name="p0y15" fmla="*/ 0 h 892"/>
              <a:gd name="p0x16" fmla="*/ 120 w 17400"/>
              <a:gd name="p0y16" fmla="*/ 0 h 89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E0C8"/>
          </a:solidFill>
          <a:ln>
            <a:noFill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3"/>
            </p:custDataLst>
          </p:nvPr>
        </p:nvSpPr>
        <p:spPr>
          <a:xfrm>
            <a:off x="762000" y="6009322"/>
            <a:ext cx="5943829" cy="3533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古人造车，早已深谙此理</a:t>
            </a:r>
            <a:r>
              <a:rPr lang="en-US" altLang="zh-CN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b="1">
                <a:solidFill>
                  <a:srgbClr val="5C4033"/>
                </a:solidFill>
                <a:latin typeface="汉仪书宋二简" panose="02010600000101010101" charset="-122"/>
                <a:ea typeface="汉仪书宋二简" panose="02010600000101010101" charset="-122"/>
              </a:rPr>
              <a:t>轮圆则行稳</a:t>
            </a:r>
            <a:r>
              <a:rPr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古代造车智慧</a:t>
            </a:r>
            <a:endParaRPr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4"/>
            </p:custDataLst>
          </p:nvPr>
        </p:nvSpPr>
        <p:spPr>
          <a:xfrm>
            <a:off x="571500" y="5909988"/>
            <a:ext cx="11049000" cy="56697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893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773"/>
                </a:lnTo>
                <a:cubicBezTo>
                  <a:pt x="17400" y="839"/>
                  <a:pt x="17346" y="893"/>
                  <a:pt x="17280" y="893"/>
                </a:cubicBezTo>
                <a:lnTo>
                  <a:pt x="120" y="893"/>
                </a:lnTo>
                <a:cubicBezTo>
                  <a:pt x="54" y="893"/>
                  <a:pt x="0" y="839"/>
                  <a:pt x="0" y="773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4698425" y="3006090"/>
            <a:ext cx="279506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200" b="1" spc="252">
                <a:solidFill>
                  <a:srgbClr val="2C3E50"/>
                </a:solidFill>
                <a:latin typeface="汉仪中宋简" panose="02010600000101010101" charset="-122"/>
                <a:ea typeface="汉仪中宋简" panose="02010600000101010101" charset="-122"/>
              </a:rPr>
              <a:t>圆之奥秘</a:t>
            </a:r>
            <a:endParaRPr sz="4200" b="1" spc="252">
              <a:solidFill>
                <a:srgbClr val="2C3E50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5981065" y="3971925"/>
            <a:ext cx="228600" cy="9525"/>
          </a:xfrm>
          <a:prstGeom prst="rect">
            <a:avLst/>
          </a:prstGeom>
          <a:solidFill>
            <a:srgbClr val="D4C4A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5029200" y="4119563"/>
            <a:ext cx="21336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对称之间，尽显和谐。</a:t>
            </a:r>
            <a:endParaRPr sz="1500" spc="3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3865216" y="4424363"/>
            <a:ext cx="446156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认识圆的各部分名称，探索半径与直径的奥秘。</a:t>
            </a:r>
            <a:endParaRPr sz="1500" spc="3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4742631" y="1357313"/>
            <a:ext cx="2706662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9000" b="1" spc="540">
                <a:solidFill>
                  <a:srgbClr val="D4AF37">
                    <a:alpha val="8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02</a:t>
            </a:r>
            <a:endParaRPr sz="9000" b="1" spc="540">
              <a:solidFill>
                <a:srgbClr val="D4AF37">
                  <a:alpha val="8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5904865" y="2838450"/>
            <a:ext cx="381000" cy="9525"/>
          </a:xfrm>
          <a:prstGeom prst="rect">
            <a:avLst/>
          </a:prstGeom>
          <a:solidFill>
            <a:srgbClr val="D4AF37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480000">
            <a:off x="5886450" y="5086350"/>
            <a:ext cx="419100" cy="419100"/>
          </a:xfrm>
          <a:prstGeom prst="rect">
            <a:avLst/>
          </a:prstGeom>
          <a:noFill/>
        </p:spPr>
      </p:pic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 rot="21480000">
            <a:off x="5955665" y="5207635"/>
            <a:ext cx="280670" cy="1765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050" b="1" spc="105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探</a:t>
            </a:r>
            <a:endParaRPr sz="1050" b="1" spc="105">
              <a:solidFill>
                <a:srgbClr val="D4AF37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中宋简" panose="02010600000101010101" charset="-122"/>
                <a:ea typeface="汉仪中宋简" panose="02010600000101010101" charset="-122"/>
              </a:rPr>
              <a:t>圆的轴对称与找圆心秘诀</a:t>
            </a:r>
            <a:endParaRPr sz="3000" b="1">
              <a:solidFill>
                <a:srgbClr val="2C3E50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72d4d24a-8c90-11f1-8987-5ed2403de4e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20" r="1136"/>
          <a:stretch>
            <a:fillRect/>
          </a:stretch>
        </p:blipFill>
        <p:spPr>
          <a:xfrm>
            <a:off x="571500" y="1104912"/>
            <a:ext cx="3773170" cy="537207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942" h="8460">
                <a:moveTo>
                  <a:pt x="120" y="0"/>
                </a:moveTo>
                <a:lnTo>
                  <a:pt x="5822" y="0"/>
                </a:lnTo>
                <a:cubicBezTo>
                  <a:pt x="5888" y="0"/>
                  <a:pt x="5942" y="54"/>
                  <a:pt x="5942" y="120"/>
                </a:cubicBezTo>
                <a:lnTo>
                  <a:pt x="5942" y="8340"/>
                </a:lnTo>
                <a:cubicBezTo>
                  <a:pt x="5942" y="8406"/>
                  <a:pt x="5888" y="8460"/>
                  <a:pt x="5822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4616450" y="1109345"/>
            <a:ext cx="6998970" cy="1575435"/>
          </a:xfrm>
          <a:custGeom>
            <a:avLst/>
            <a:gdLst>
              <a:gd name="sw" fmla="*/ 1 w 11021"/>
              <a:gd name="sh" fmla="*/ 1 h 2480"/>
              <a:gd name="mins" fmla="min sw sh"/>
              <a:gd name="dsw" fmla="+- 0 sw mins"/>
              <a:gd name="dsh" fmla="+- 0 sh mins"/>
              <a:gd name="p0x0" fmla="*/ 120 w 11021"/>
              <a:gd name="p0y0" fmla="*/ 0 h 2480"/>
              <a:gd name="p0x1" fmla="*/ 10901 w 11021"/>
              <a:gd name="p0y1" fmla="*/ 0 h 2480"/>
              <a:gd name="p0x2" fmla="*/ 10968 w 11021"/>
              <a:gd name="p0y2" fmla="*/ 0 h 2480"/>
              <a:gd name="p0x3" fmla="*/ 11021 w 11021"/>
              <a:gd name="p0y3" fmla="*/ 53 h 2480"/>
              <a:gd name="p0x4" fmla="*/ 11021 w 11021"/>
              <a:gd name="p0y4" fmla="*/ 120 h 2480"/>
              <a:gd name="p0x5" fmla="*/ 11021 w 11021"/>
              <a:gd name="p0y5" fmla="*/ 2360 h 2480"/>
              <a:gd name="p0x6" fmla="*/ 11021 w 11021"/>
              <a:gd name="p0y6" fmla="*/ 2426 h 2480"/>
              <a:gd name="p0x7" fmla="*/ 10968 w 11021"/>
              <a:gd name="p0y7" fmla="*/ 2480 h 2480"/>
              <a:gd name="p0x8" fmla="*/ 10901 w 11021"/>
              <a:gd name="p0y8" fmla="*/ 2480 h 2480"/>
              <a:gd name="p0x9" fmla="*/ 120 w 11021"/>
              <a:gd name="p0y9" fmla="*/ 2480 h 2480"/>
              <a:gd name="p0x10" fmla="*/ 53 w 11021"/>
              <a:gd name="p0y10" fmla="*/ 2480 h 2480"/>
              <a:gd name="p0x11" fmla="*/ 0 w 11021"/>
              <a:gd name="p0y11" fmla="*/ 2426 h 2480"/>
              <a:gd name="p0x12" fmla="*/ 0 w 11021"/>
              <a:gd name="p0y12" fmla="*/ 2360 h 2480"/>
              <a:gd name="p0x13" fmla="*/ 0 w 11021"/>
              <a:gd name="p0y13" fmla="*/ 120 h 2480"/>
              <a:gd name="p0x14" fmla="*/ 0 w 11021"/>
              <a:gd name="p0y14" fmla="*/ 53 h 2480"/>
              <a:gd name="p0x15" fmla="*/ 53 w 11021"/>
              <a:gd name="p0y15" fmla="*/ 0 h 2480"/>
              <a:gd name="p0x16" fmla="*/ 120 w 11021"/>
              <a:gd name="p0y16" fmla="*/ 0 h 2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5"/>
            </p:custDataLst>
          </p:nvPr>
        </p:nvSpPr>
        <p:spPr>
          <a:xfrm>
            <a:off x="4811395" y="137985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1852" t="-54167" r="-1852" b="-54167"/>
          <a:stretch>
            <a:fillRect/>
          </a:stretch>
        </p:blipFill>
        <p:spPr>
          <a:xfrm>
            <a:off x="4925695" y="1508125"/>
            <a:ext cx="266700" cy="23812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5421582" y="1288732"/>
            <a:ext cx="514371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轴对称性</a:t>
            </a:r>
            <a:endParaRPr sz="2100" b="1" spc="42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5421582" y="1661160"/>
            <a:ext cx="548662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圆是轴对称图形，有</a:t>
            </a:r>
            <a:r>
              <a:rPr sz="135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无数条</a:t>
            </a:r>
            <a:r>
              <a:rPr 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对称轴</a:t>
            </a:r>
            <a:r>
              <a:rPr lang="en-US" alt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每条直径所在直线都是对称轴</a:t>
            </a:r>
            <a:endParaRPr lang="zh-CN" altLang="en-US"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11"/>
            </p:custDataLst>
          </p:nvPr>
        </p:nvSpPr>
        <p:spPr>
          <a:xfrm>
            <a:off x="4620915" y="1114425"/>
            <a:ext cx="6989406" cy="15652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007" h="2465">
                <a:moveTo>
                  <a:pt x="120" y="0"/>
                </a:moveTo>
                <a:lnTo>
                  <a:pt x="10887" y="0"/>
                </a:lnTo>
                <a:cubicBezTo>
                  <a:pt x="10953" y="0"/>
                  <a:pt x="11007" y="54"/>
                  <a:pt x="11007" y="120"/>
                </a:cubicBezTo>
                <a:lnTo>
                  <a:pt x="11007" y="2345"/>
                </a:lnTo>
                <a:cubicBezTo>
                  <a:pt x="11007" y="2411"/>
                  <a:pt x="10953" y="2465"/>
                  <a:pt x="10887" y="2465"/>
                </a:cubicBezTo>
                <a:lnTo>
                  <a:pt x="120" y="2465"/>
                </a:lnTo>
                <a:cubicBezTo>
                  <a:pt x="54" y="2465"/>
                  <a:pt x="0" y="2411"/>
                  <a:pt x="0" y="234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4616450" y="2884805"/>
            <a:ext cx="6998970" cy="1811655"/>
          </a:xfrm>
          <a:custGeom>
            <a:avLst/>
            <a:gdLst>
              <a:gd name="sw" fmla="*/ 1 w 11021"/>
              <a:gd name="sh" fmla="*/ 1 h 2853"/>
              <a:gd name="mins" fmla="min sw sh"/>
              <a:gd name="dsw" fmla="+- 0 sw mins"/>
              <a:gd name="dsh" fmla="+- 0 sh mins"/>
              <a:gd name="p0x0" fmla="*/ 120 w 11021"/>
              <a:gd name="p0y0" fmla="*/ 0 h 2853"/>
              <a:gd name="p0x1" fmla="*/ 10901 w 11021"/>
              <a:gd name="p0y1" fmla="*/ 0 h 2853"/>
              <a:gd name="p0x2" fmla="*/ 10968 w 11021"/>
              <a:gd name="p0y2" fmla="*/ 0 h 2853"/>
              <a:gd name="p0x3" fmla="*/ 11021 w 11021"/>
              <a:gd name="p0y3" fmla="*/ 53 h 2853"/>
              <a:gd name="p0x4" fmla="*/ 11021 w 11021"/>
              <a:gd name="p0y4" fmla="*/ 120 h 2853"/>
              <a:gd name="p0x5" fmla="*/ 11021 w 11021"/>
              <a:gd name="p0y5" fmla="*/ 2733 h 2853"/>
              <a:gd name="p0x6" fmla="*/ 11021 w 11021"/>
              <a:gd name="p0y6" fmla="*/ 2800 h 2853"/>
              <a:gd name="p0x7" fmla="*/ 10968 w 11021"/>
              <a:gd name="p0y7" fmla="*/ 2853 h 2853"/>
              <a:gd name="p0x8" fmla="*/ 10901 w 11021"/>
              <a:gd name="p0y8" fmla="*/ 2853 h 2853"/>
              <a:gd name="p0x9" fmla="*/ 120 w 11021"/>
              <a:gd name="p0y9" fmla="*/ 2853 h 2853"/>
              <a:gd name="p0x10" fmla="*/ 53 w 11021"/>
              <a:gd name="p0y10" fmla="*/ 2853 h 2853"/>
              <a:gd name="p0x11" fmla="*/ 0 w 11021"/>
              <a:gd name="p0y11" fmla="*/ 2800 h 2853"/>
              <a:gd name="p0x12" fmla="*/ 0 w 11021"/>
              <a:gd name="p0y12" fmla="*/ 2733 h 2853"/>
              <a:gd name="p0x13" fmla="*/ 0 w 11021"/>
              <a:gd name="p0y13" fmla="*/ 120 h 2853"/>
              <a:gd name="p0x14" fmla="*/ 0 w 11021"/>
              <a:gd name="p0y14" fmla="*/ 53 h 2853"/>
              <a:gd name="p0x15" fmla="*/ 53 w 11021"/>
              <a:gd name="p0y15" fmla="*/ 0 h 2853"/>
              <a:gd name="p0x16" fmla="*/ 120 w 11021"/>
              <a:gd name="p0y16" fmla="*/ 0 h 28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4811395" y="31400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4869428" y="3213468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01</a:t>
            </a:r>
            <a:endParaRPr sz="2400" b="1">
              <a:solidFill>
                <a:srgbClr val="D4AF3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5421582" y="3063954"/>
            <a:ext cx="289581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方法一</a:t>
            </a:r>
            <a:endParaRPr sz="2100" b="1" spc="42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5421582" y="3440192"/>
            <a:ext cx="3048229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圆形纸片对折两次，两条折痕的</a:t>
            </a:r>
            <a:r>
              <a:rPr sz="12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交点</a:t>
            </a:r>
            <a:r>
              <a:rPr sz="120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即圆心</a:t>
            </a:r>
            <a:endParaRPr sz="1200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4811395" y="386905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4869428" y="3943026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02</a:t>
            </a:r>
            <a:endParaRPr sz="2400" b="1">
              <a:solidFill>
                <a:srgbClr val="D4AF3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5421582" y="3793512"/>
            <a:ext cx="548647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方法二</a:t>
            </a:r>
            <a:endParaRPr sz="2100" b="1" spc="42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5421582" y="4169750"/>
            <a:ext cx="57912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三角尺直角顶点贴圆边，直角边与圆相交的两点连线为直径，更换位置再操作一次</a:t>
            </a:r>
            <a:endParaRPr sz="1200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21"/>
            </p:custDataLst>
          </p:nvPr>
        </p:nvSpPr>
        <p:spPr>
          <a:xfrm>
            <a:off x="4620895" y="2889256"/>
            <a:ext cx="6989445" cy="180275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007" h="2839">
                <a:moveTo>
                  <a:pt x="120" y="0"/>
                </a:moveTo>
                <a:lnTo>
                  <a:pt x="10887" y="0"/>
                </a:lnTo>
                <a:cubicBezTo>
                  <a:pt x="10953" y="0"/>
                  <a:pt x="11007" y="54"/>
                  <a:pt x="11007" y="120"/>
                </a:cubicBezTo>
                <a:lnTo>
                  <a:pt x="11007" y="2719"/>
                </a:lnTo>
                <a:cubicBezTo>
                  <a:pt x="11007" y="2785"/>
                  <a:pt x="10953" y="2839"/>
                  <a:pt x="10887" y="2839"/>
                </a:cubicBezTo>
                <a:lnTo>
                  <a:pt x="120" y="2839"/>
                </a:lnTo>
                <a:cubicBezTo>
                  <a:pt x="54" y="2839"/>
                  <a:pt x="0" y="2785"/>
                  <a:pt x="0" y="2719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4616450" y="4896485"/>
            <a:ext cx="6998970" cy="1575435"/>
          </a:xfrm>
          <a:custGeom>
            <a:avLst/>
            <a:gdLst>
              <a:gd name="sw" fmla="*/ 1 w 11021"/>
              <a:gd name="sh" fmla="*/ 1 h 2480"/>
              <a:gd name="mins" fmla="min sw sh"/>
              <a:gd name="dsw" fmla="+- 0 sw mins"/>
              <a:gd name="dsh" fmla="+- 0 sh mins"/>
              <a:gd name="p0x0" fmla="*/ 120 w 11021"/>
              <a:gd name="p0y0" fmla="*/ 0 h 2480"/>
              <a:gd name="p0x1" fmla="*/ 10901 w 11021"/>
              <a:gd name="p0y1" fmla="*/ 0 h 2480"/>
              <a:gd name="p0x2" fmla="*/ 10968 w 11021"/>
              <a:gd name="p0y2" fmla="*/ 0 h 2480"/>
              <a:gd name="p0x3" fmla="*/ 11021 w 11021"/>
              <a:gd name="p0y3" fmla="*/ 53 h 2480"/>
              <a:gd name="p0x4" fmla="*/ 11021 w 11021"/>
              <a:gd name="p0y4" fmla="*/ 120 h 2480"/>
              <a:gd name="p0x5" fmla="*/ 11021 w 11021"/>
              <a:gd name="p0y5" fmla="*/ 2360 h 2480"/>
              <a:gd name="p0x6" fmla="*/ 11021 w 11021"/>
              <a:gd name="p0y6" fmla="*/ 2426 h 2480"/>
              <a:gd name="p0x7" fmla="*/ 10968 w 11021"/>
              <a:gd name="p0y7" fmla="*/ 2480 h 2480"/>
              <a:gd name="p0x8" fmla="*/ 10901 w 11021"/>
              <a:gd name="p0y8" fmla="*/ 2480 h 2480"/>
              <a:gd name="p0x9" fmla="*/ 120 w 11021"/>
              <a:gd name="p0y9" fmla="*/ 2480 h 2480"/>
              <a:gd name="p0x10" fmla="*/ 53 w 11021"/>
              <a:gd name="p0y10" fmla="*/ 2480 h 2480"/>
              <a:gd name="p0x11" fmla="*/ 0 w 11021"/>
              <a:gd name="p0y11" fmla="*/ 2426 h 2480"/>
              <a:gd name="p0x12" fmla="*/ 0 w 11021"/>
              <a:gd name="p0y12" fmla="*/ 2360 h 2480"/>
              <a:gd name="p0x13" fmla="*/ 0 w 11021"/>
              <a:gd name="p0y13" fmla="*/ 120 h 2480"/>
              <a:gd name="p0x14" fmla="*/ 0 w 11021"/>
              <a:gd name="p0y14" fmla="*/ 53 h 2480"/>
              <a:gd name="p0x15" fmla="*/ 53 w 11021"/>
              <a:gd name="p0y15" fmla="*/ 0 h 2480"/>
              <a:gd name="p0x16" fmla="*/ 120 w 11021"/>
              <a:gd name="p0y16" fmla="*/ 0 h 2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3"/>
            </p:custDataLst>
          </p:nvPr>
        </p:nvSpPr>
        <p:spPr>
          <a:xfrm>
            <a:off x="4811982" y="5292214"/>
            <a:ext cx="660841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对比</a:t>
            </a:r>
            <a:endParaRPr sz="2100" b="1" spc="42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4811982" y="5741794"/>
            <a:ext cx="660841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正方形</a:t>
            </a:r>
            <a:r>
              <a:rPr lang="en-US" sz="15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</a:t>
            </a:r>
            <a:r>
              <a:rPr lang="zh-CN" altLang="en-US" sz="15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条</a:t>
            </a:r>
            <a:r>
              <a:rPr sz="150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对称轴，等边三角形</a:t>
            </a:r>
            <a:r>
              <a:rPr lang="en-US" sz="15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</a:t>
            </a:r>
            <a:r>
              <a:rPr lang="zh-CN" altLang="en-US" sz="15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条</a:t>
            </a:r>
            <a:r>
              <a:rPr sz="150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，圆</a:t>
            </a:r>
            <a:r>
              <a:rPr sz="15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无数条</a:t>
            </a:r>
            <a:r>
              <a:rPr lang="en-US" sz="150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50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独一无二</a:t>
            </a:r>
            <a:endParaRPr lang="zh-CN" altLang="en-US" sz="150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5"/>
            </p:custDataLst>
          </p:nvPr>
        </p:nvSpPr>
        <p:spPr>
          <a:xfrm>
            <a:off x="4620895" y="4901576"/>
            <a:ext cx="6989445" cy="156588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007" h="2466">
                <a:moveTo>
                  <a:pt x="120" y="0"/>
                </a:moveTo>
                <a:lnTo>
                  <a:pt x="10887" y="0"/>
                </a:lnTo>
                <a:cubicBezTo>
                  <a:pt x="10953" y="0"/>
                  <a:pt x="11007" y="54"/>
                  <a:pt x="11007" y="120"/>
                </a:cubicBezTo>
                <a:lnTo>
                  <a:pt x="11007" y="2346"/>
                </a:lnTo>
                <a:cubicBezTo>
                  <a:pt x="11007" y="2412"/>
                  <a:pt x="10953" y="2466"/>
                  <a:pt x="10887" y="2466"/>
                </a:cubicBezTo>
                <a:lnTo>
                  <a:pt x="120" y="2466"/>
                </a:lnTo>
                <a:cubicBezTo>
                  <a:pt x="54" y="2466"/>
                  <a:pt x="0" y="2412"/>
                  <a:pt x="0" y="2346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中宋简" panose="02010600000101010101" charset="-122"/>
                <a:ea typeface="汉仪中宋简" panose="02010600000101010101" charset="-122"/>
              </a:rPr>
              <a:t>从古窗花纹到圆的设计之美</a:t>
            </a:r>
            <a:endParaRPr sz="3000" b="1">
              <a:solidFill>
                <a:srgbClr val="2C3E50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33" name="图片 32" descr="98edb478-8c90-11f1-b5ad-6a29742e6d4b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227" r="11227"/>
          <a:stretch>
            <a:fillRect/>
          </a:stretch>
        </p:blipFill>
        <p:spPr>
          <a:xfrm>
            <a:off x="571500" y="4314825"/>
            <a:ext cx="5429250" cy="2162175"/>
          </a:xfrm>
          <a:custGeom>
            <a:avLst/>
            <a:gdLst>
              <a:gd name="sw" fmla="*/ 1 w 8550"/>
              <a:gd name="sh" fmla="*/ 1 h 3405"/>
              <a:gd name="mins" fmla="min sw sh"/>
              <a:gd name="dsw" fmla="+- 0 sw mins"/>
              <a:gd name="dsh" fmla="+- 0 sh mins"/>
              <a:gd name="p0x0" fmla="*/ 120 w 8550"/>
              <a:gd name="p0y0" fmla="*/ 0 h 3405"/>
              <a:gd name="p0x1" fmla="*/ 8430 w 8550"/>
              <a:gd name="p0y1" fmla="*/ 0 h 3405"/>
              <a:gd name="p0x2" fmla="*/ 8496 w 8550"/>
              <a:gd name="p0y2" fmla="*/ 0 h 3405"/>
              <a:gd name="p0x3" fmla="*/ 8550 w 8550"/>
              <a:gd name="p0y3" fmla="*/ 53 h 3405"/>
              <a:gd name="p0x4" fmla="*/ 8550 w 8550"/>
              <a:gd name="p0y4" fmla="*/ 120 h 3405"/>
              <a:gd name="p0x5" fmla="*/ 8550 w 8550"/>
              <a:gd name="p0y5" fmla="*/ 3285 h 3405"/>
              <a:gd name="p0x6" fmla="*/ 8550 w 8550"/>
              <a:gd name="p0y6" fmla="*/ 3351 h 3405"/>
              <a:gd name="p0x7" fmla="*/ 8496 w 8550"/>
              <a:gd name="p0y7" fmla="*/ 3405 h 3405"/>
              <a:gd name="p0x8" fmla="*/ 8430 w 8550"/>
              <a:gd name="p0y8" fmla="*/ 3405 h 3405"/>
              <a:gd name="p0x9" fmla="*/ 120 w 8550"/>
              <a:gd name="p0y9" fmla="*/ 3405 h 3405"/>
              <a:gd name="p0x10" fmla="*/ 53 w 8550"/>
              <a:gd name="p0y10" fmla="*/ 3405 h 3405"/>
              <a:gd name="p0x11" fmla="*/ 0 w 8550"/>
              <a:gd name="p0y11" fmla="*/ 3351 h 3405"/>
              <a:gd name="p0x12" fmla="*/ 0 w 8550"/>
              <a:gd name="p0y12" fmla="*/ 3285 h 3405"/>
              <a:gd name="p0x13" fmla="*/ 0 w 8550"/>
              <a:gd name="p0y13" fmla="*/ 120 h 3405"/>
              <a:gd name="p0x14" fmla="*/ 0 w 8550"/>
              <a:gd name="p0y14" fmla="*/ 53 h 3405"/>
              <a:gd name="p0x15" fmla="*/ 53 w 8550"/>
              <a:gd name="p0y15" fmla="*/ 0 h 3405"/>
              <a:gd name="p0x16" fmla="*/ 120 w 8550"/>
              <a:gd name="p0y16" fmla="*/ 0 h 3405"/>
            </a:gdLst>
            <a:ahLst/>
            <a:cxnLst/>
            <a:pathLst>
              <a:path w="8550" h="3405">
                <a:moveTo>
                  <a:pt x="120" y="0"/>
                </a:moveTo>
                <a:lnTo>
                  <a:pt x="8430" y="0"/>
                </a:lnTo>
                <a:cubicBezTo>
                  <a:pt x="8496" y="0"/>
                  <a:pt x="8550" y="54"/>
                  <a:pt x="8550" y="120"/>
                </a:cubicBezTo>
                <a:lnTo>
                  <a:pt x="8550" y="3285"/>
                </a:lnTo>
                <a:cubicBezTo>
                  <a:pt x="8550" y="3351"/>
                  <a:pt x="8496" y="3405"/>
                  <a:pt x="8430" y="3405"/>
                </a:cubicBezTo>
                <a:lnTo>
                  <a:pt x="120" y="3405"/>
                </a:lnTo>
                <a:cubicBezTo>
                  <a:pt x="54" y="3405"/>
                  <a:pt x="0" y="3351"/>
                  <a:pt x="0" y="328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pic>
        <p:nvPicPr>
          <p:cNvPr id="36" name="图片 35" descr="98edb225-8c90-11f1-b5ad-6a29742e6d4b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l="11227" r="11227"/>
          <a:stretch>
            <a:fillRect/>
          </a:stretch>
        </p:blipFill>
        <p:spPr>
          <a:xfrm>
            <a:off x="6191250" y="4314825"/>
            <a:ext cx="5429250" cy="2162175"/>
          </a:xfrm>
          <a:custGeom>
            <a:avLst/>
            <a:gdLst>
              <a:gd name="sw" fmla="*/ 1 w 8550"/>
              <a:gd name="sh" fmla="*/ 1 h 3405"/>
              <a:gd name="mins" fmla="min sw sh"/>
              <a:gd name="dsw" fmla="+- 0 sw mins"/>
              <a:gd name="dsh" fmla="+- 0 sh mins"/>
              <a:gd name="p0x0" fmla="*/ 120 w 8550"/>
              <a:gd name="p0y0" fmla="*/ 0 h 3405"/>
              <a:gd name="p0x1" fmla="*/ 8430 w 8550"/>
              <a:gd name="p0y1" fmla="*/ 0 h 3405"/>
              <a:gd name="p0x2" fmla="*/ 8496 w 8550"/>
              <a:gd name="p0y2" fmla="*/ 0 h 3405"/>
              <a:gd name="p0x3" fmla="*/ 8550 w 8550"/>
              <a:gd name="p0y3" fmla="*/ 53 h 3405"/>
              <a:gd name="p0x4" fmla="*/ 8550 w 8550"/>
              <a:gd name="p0y4" fmla="*/ 120 h 3405"/>
              <a:gd name="p0x5" fmla="*/ 8550 w 8550"/>
              <a:gd name="p0y5" fmla="*/ 3285 h 3405"/>
              <a:gd name="p0x6" fmla="*/ 8550 w 8550"/>
              <a:gd name="p0y6" fmla="*/ 3351 h 3405"/>
              <a:gd name="p0x7" fmla="*/ 8496 w 8550"/>
              <a:gd name="p0y7" fmla="*/ 3405 h 3405"/>
              <a:gd name="p0x8" fmla="*/ 8430 w 8550"/>
              <a:gd name="p0y8" fmla="*/ 3405 h 3405"/>
              <a:gd name="p0x9" fmla="*/ 120 w 8550"/>
              <a:gd name="p0y9" fmla="*/ 3405 h 3405"/>
              <a:gd name="p0x10" fmla="*/ 53 w 8550"/>
              <a:gd name="p0y10" fmla="*/ 3405 h 3405"/>
              <a:gd name="p0x11" fmla="*/ 0 w 8550"/>
              <a:gd name="p0y11" fmla="*/ 3351 h 3405"/>
              <a:gd name="p0x12" fmla="*/ 0 w 8550"/>
              <a:gd name="p0y12" fmla="*/ 3285 h 3405"/>
              <a:gd name="p0x13" fmla="*/ 0 w 8550"/>
              <a:gd name="p0y13" fmla="*/ 120 h 3405"/>
              <a:gd name="p0x14" fmla="*/ 0 w 8550"/>
              <a:gd name="p0y14" fmla="*/ 53 h 3405"/>
              <a:gd name="p0x15" fmla="*/ 53 w 8550"/>
              <a:gd name="p0y15" fmla="*/ 0 h 3405"/>
              <a:gd name="p0x16" fmla="*/ 120 w 8550"/>
              <a:gd name="p0y16" fmla="*/ 0 h 3405"/>
            </a:gdLst>
            <a:ahLst/>
            <a:cxnLst/>
            <a:pathLst>
              <a:path w="8550" h="3405">
                <a:moveTo>
                  <a:pt x="120" y="0"/>
                </a:moveTo>
                <a:lnTo>
                  <a:pt x="8430" y="0"/>
                </a:lnTo>
                <a:cubicBezTo>
                  <a:pt x="8496" y="0"/>
                  <a:pt x="8550" y="54"/>
                  <a:pt x="8550" y="120"/>
                </a:cubicBezTo>
                <a:lnTo>
                  <a:pt x="8550" y="3285"/>
                </a:lnTo>
                <a:cubicBezTo>
                  <a:pt x="8550" y="3351"/>
                  <a:pt x="8496" y="3405"/>
                  <a:pt x="8430" y="3405"/>
                </a:cubicBezTo>
                <a:lnTo>
                  <a:pt x="120" y="3405"/>
                </a:lnTo>
                <a:cubicBezTo>
                  <a:pt x="54" y="3405"/>
                  <a:pt x="0" y="3351"/>
                  <a:pt x="0" y="328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4" name="任意多边形 3"/>
          <p:cNvSpPr/>
          <p:nvPr>
            <p:custDataLst>
              <p:tags r:id="rId6"/>
            </p:custDataLst>
          </p:nvPr>
        </p:nvSpPr>
        <p:spPr>
          <a:xfrm>
            <a:off x="571500" y="110490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E0C8"/>
          </a:solidFill>
          <a:ln>
            <a:noFill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762000" y="1280160"/>
            <a:ext cx="6692208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圆与</a:t>
            </a:r>
            <a:r>
              <a:rPr lang="en-US" altLang="zh-CN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b="1">
                <a:solidFill>
                  <a:srgbClr val="5C4033"/>
                </a:solidFill>
                <a:latin typeface="汉仪书宋二简" panose="02010600000101010101" charset="-122"/>
                <a:ea typeface="汉仪书宋二简" panose="02010600000101010101" charset="-122"/>
              </a:rPr>
              <a:t>对称</a:t>
            </a:r>
            <a:r>
              <a:rPr lang="en-US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的结合，创造了中式美学中</a:t>
            </a:r>
            <a:r>
              <a:rPr lang="en-US" altLang="zh-CN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圆满</a:t>
            </a:r>
            <a:r>
              <a:rPr lang="en-US" altLang="zh-CN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""</a:t>
            </a:r>
            <a:r>
              <a:rPr lang="zh-CN" altLang="en-US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和谐</a:t>
            </a:r>
            <a:r>
              <a:rPr lang="en-US" altLang="zh-CN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的视觉语言</a:t>
            </a:r>
            <a:endParaRPr lang="zh-CN" altLang="en-US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8"/>
            </p:custDataLst>
          </p:nvPr>
        </p:nvSpPr>
        <p:spPr>
          <a:xfrm>
            <a:off x="571500" y="1104900"/>
            <a:ext cx="11049000" cy="6667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1050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930"/>
                </a:lnTo>
                <a:cubicBezTo>
                  <a:pt x="17400" y="996"/>
                  <a:pt x="17346" y="1050"/>
                  <a:pt x="17280" y="1050"/>
                </a:cubicBezTo>
                <a:lnTo>
                  <a:pt x="120" y="1050"/>
                </a:lnTo>
                <a:cubicBezTo>
                  <a:pt x="54" y="1050"/>
                  <a:pt x="0" y="996"/>
                  <a:pt x="0" y="93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5945" y="1966595"/>
            <a:ext cx="3546475" cy="2152650"/>
          </a:xfrm>
          <a:custGeom>
            <a:avLst/>
            <a:gdLst>
              <a:gd name="sw" fmla="*/ 1 w 5585"/>
              <a:gd name="sh" fmla="*/ 1 h 3390"/>
              <a:gd name="mins" fmla="min sw sh"/>
              <a:gd name="dsw" fmla="+- 0 sw mins"/>
              <a:gd name="dsh" fmla="+- 0 sh mins"/>
              <a:gd name="p0x0" fmla="*/ 120 w 5585"/>
              <a:gd name="p0y0" fmla="*/ 0 h 3390"/>
              <a:gd name="p0x1" fmla="*/ 5465 w 5585"/>
              <a:gd name="p0y1" fmla="*/ 0 h 3390"/>
              <a:gd name="p0x2" fmla="*/ 5531 w 5585"/>
              <a:gd name="p0y2" fmla="*/ 0 h 3390"/>
              <a:gd name="p0x3" fmla="*/ 5585 w 5585"/>
              <a:gd name="p0y3" fmla="*/ 53 h 3390"/>
              <a:gd name="p0x4" fmla="*/ 5585 w 5585"/>
              <a:gd name="p0y4" fmla="*/ 120 h 3390"/>
              <a:gd name="p0x5" fmla="*/ 5585 w 5585"/>
              <a:gd name="p0y5" fmla="*/ 3270 h 3390"/>
              <a:gd name="p0x6" fmla="*/ 5585 w 5585"/>
              <a:gd name="p0y6" fmla="*/ 3336 h 3390"/>
              <a:gd name="p0x7" fmla="*/ 5531 w 5585"/>
              <a:gd name="p0y7" fmla="*/ 3390 h 3390"/>
              <a:gd name="p0x8" fmla="*/ 5465 w 5585"/>
              <a:gd name="p0y8" fmla="*/ 3390 h 3390"/>
              <a:gd name="p0x9" fmla="*/ 120 w 5585"/>
              <a:gd name="p0y9" fmla="*/ 3390 h 3390"/>
              <a:gd name="p0x10" fmla="*/ 53 w 5585"/>
              <a:gd name="p0y10" fmla="*/ 3390 h 3390"/>
              <a:gd name="p0x11" fmla="*/ 0 w 5585"/>
              <a:gd name="p0y11" fmla="*/ 3336 h 3390"/>
              <a:gd name="p0x12" fmla="*/ 0 w 5585"/>
              <a:gd name="p0y12" fmla="*/ 3270 h 3390"/>
              <a:gd name="p0x13" fmla="*/ 0 w 5585"/>
              <a:gd name="p0y13" fmla="*/ 120 h 3390"/>
              <a:gd name="p0x14" fmla="*/ 0 w 5585"/>
              <a:gd name="p0y14" fmla="*/ 53 h 3390"/>
              <a:gd name="p0x15" fmla="*/ 53 w 5585"/>
              <a:gd name="p0y15" fmla="*/ 0 h 3390"/>
              <a:gd name="p0x16" fmla="*/ 120 w 5585"/>
              <a:gd name="p0y16" fmla="*/ 0 h 33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0"/>
            </p:custDataLst>
          </p:nvPr>
        </p:nvSpPr>
        <p:spPr>
          <a:xfrm>
            <a:off x="771525" y="24714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98edb009-8c90-11f1-b5ad-6a29742e6d4b"/>
          <p:cNvPicPr/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-128" b="128"/>
          <a:stretch>
            <a:fillRect/>
          </a:stretch>
        </p:blipFill>
        <p:spPr>
          <a:xfrm>
            <a:off x="857250" y="2557145"/>
            <a:ext cx="247650" cy="24765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1304925" y="2523173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古典元素</a:t>
            </a:r>
            <a:endParaRPr b="1" spc="36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771525" y="2990850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月洞门、花窗格、藻井</a:t>
            </a:r>
            <a:r>
              <a:rPr lang="en-US" altLang="zh-CN" sz="150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50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圆形元素遍布园林建筑</a:t>
            </a:r>
            <a:endParaRPr lang="zh-CN" altLang="en-US" sz="150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6"/>
            </p:custDataLst>
          </p:nvPr>
        </p:nvSpPr>
        <p:spPr>
          <a:xfrm>
            <a:off x="581025" y="1971676"/>
            <a:ext cx="3536950" cy="214312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70" h="3375">
                <a:moveTo>
                  <a:pt x="120" y="0"/>
                </a:moveTo>
                <a:lnTo>
                  <a:pt x="5450" y="0"/>
                </a:lnTo>
                <a:cubicBezTo>
                  <a:pt x="5516" y="0"/>
                  <a:pt x="5570" y="54"/>
                  <a:pt x="5570" y="120"/>
                </a:cubicBezTo>
                <a:lnTo>
                  <a:pt x="5570" y="3255"/>
                </a:lnTo>
                <a:cubicBezTo>
                  <a:pt x="5570" y="3321"/>
                  <a:pt x="5516" y="3375"/>
                  <a:pt x="5450" y="3375"/>
                </a:cubicBezTo>
                <a:lnTo>
                  <a:pt x="120" y="3375"/>
                </a:lnTo>
                <a:cubicBezTo>
                  <a:pt x="54" y="3375"/>
                  <a:pt x="0" y="3321"/>
                  <a:pt x="0" y="325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7"/>
            </p:custDataLst>
          </p:nvPr>
        </p:nvSpPr>
        <p:spPr>
          <a:xfrm>
            <a:off x="4322445" y="1966595"/>
            <a:ext cx="3546475" cy="2152650"/>
          </a:xfrm>
          <a:custGeom>
            <a:avLst/>
            <a:gdLst>
              <a:gd name="sw" fmla="*/ 1 w 5585"/>
              <a:gd name="sh" fmla="*/ 1 h 3390"/>
              <a:gd name="mins" fmla="min sw sh"/>
              <a:gd name="dsw" fmla="+- 0 sw mins"/>
              <a:gd name="dsh" fmla="+- 0 sh mins"/>
              <a:gd name="p0x0" fmla="*/ 120 w 5585"/>
              <a:gd name="p0y0" fmla="*/ 0 h 3390"/>
              <a:gd name="p0x1" fmla="*/ 5465 w 5585"/>
              <a:gd name="p0y1" fmla="*/ 0 h 3390"/>
              <a:gd name="p0x2" fmla="*/ 5531 w 5585"/>
              <a:gd name="p0y2" fmla="*/ 0 h 3390"/>
              <a:gd name="p0x3" fmla="*/ 5585 w 5585"/>
              <a:gd name="p0y3" fmla="*/ 53 h 3390"/>
              <a:gd name="p0x4" fmla="*/ 5585 w 5585"/>
              <a:gd name="p0y4" fmla="*/ 120 h 3390"/>
              <a:gd name="p0x5" fmla="*/ 5585 w 5585"/>
              <a:gd name="p0y5" fmla="*/ 3270 h 3390"/>
              <a:gd name="p0x6" fmla="*/ 5585 w 5585"/>
              <a:gd name="p0y6" fmla="*/ 3336 h 3390"/>
              <a:gd name="p0x7" fmla="*/ 5531 w 5585"/>
              <a:gd name="p0y7" fmla="*/ 3390 h 3390"/>
              <a:gd name="p0x8" fmla="*/ 5465 w 5585"/>
              <a:gd name="p0y8" fmla="*/ 3390 h 3390"/>
              <a:gd name="p0x9" fmla="*/ 120 w 5585"/>
              <a:gd name="p0y9" fmla="*/ 3390 h 3390"/>
              <a:gd name="p0x10" fmla="*/ 53 w 5585"/>
              <a:gd name="p0y10" fmla="*/ 3390 h 3390"/>
              <a:gd name="p0x11" fmla="*/ 0 w 5585"/>
              <a:gd name="p0y11" fmla="*/ 3336 h 3390"/>
              <a:gd name="p0x12" fmla="*/ 0 w 5585"/>
              <a:gd name="p0y12" fmla="*/ 3270 h 3390"/>
              <a:gd name="p0x13" fmla="*/ 0 w 5585"/>
              <a:gd name="p0y13" fmla="*/ 120 h 3390"/>
              <a:gd name="p0x14" fmla="*/ 0 w 5585"/>
              <a:gd name="p0y14" fmla="*/ 53 h 3390"/>
              <a:gd name="p0x15" fmla="*/ 53 w 5585"/>
              <a:gd name="p0y15" fmla="*/ 0 h 3390"/>
              <a:gd name="p0x16" fmla="*/ 120 w 5585"/>
              <a:gd name="p0y16" fmla="*/ 0 h 33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4518025" y="24714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98edb31e-8c90-11f1-b5ad-6a29742e6d4b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10" t="-128" r="10" b="128"/>
          <a:stretch>
            <a:fillRect/>
          </a:stretch>
        </p:blipFill>
        <p:spPr>
          <a:xfrm>
            <a:off x="4603750" y="2557145"/>
            <a:ext cx="247650" cy="2476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5051451" y="2523173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设计原理</a:t>
            </a:r>
            <a:endParaRPr b="1" spc="36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4518051" y="2990850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lang="zh-CN" altLang="en-US" sz="150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利用圆的</a:t>
            </a:r>
            <a:r>
              <a:rPr lang="en-US" altLang="zh-CN" sz="150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5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对称性</a:t>
            </a:r>
            <a:r>
              <a:rPr lang="en-US" sz="150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50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与</a:t>
            </a:r>
            <a:r>
              <a:rPr lang="en-US" altLang="zh-CN" sz="150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5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旋转不变性</a:t>
            </a:r>
            <a:r>
              <a:rPr lang="en-US" sz="150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50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构成韵律图案</a:t>
            </a:r>
            <a:endParaRPr lang="zh-CN" altLang="en-US" sz="150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4"/>
            </p:custDataLst>
          </p:nvPr>
        </p:nvSpPr>
        <p:spPr>
          <a:xfrm>
            <a:off x="4327525" y="1971676"/>
            <a:ext cx="3536950" cy="214312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70" h="3375">
                <a:moveTo>
                  <a:pt x="120" y="0"/>
                </a:moveTo>
                <a:lnTo>
                  <a:pt x="5450" y="0"/>
                </a:lnTo>
                <a:cubicBezTo>
                  <a:pt x="5516" y="0"/>
                  <a:pt x="5570" y="54"/>
                  <a:pt x="5570" y="120"/>
                </a:cubicBezTo>
                <a:lnTo>
                  <a:pt x="5570" y="3255"/>
                </a:lnTo>
                <a:cubicBezTo>
                  <a:pt x="5570" y="3321"/>
                  <a:pt x="5516" y="3375"/>
                  <a:pt x="5450" y="3375"/>
                </a:cubicBezTo>
                <a:lnTo>
                  <a:pt x="120" y="3375"/>
                </a:lnTo>
                <a:cubicBezTo>
                  <a:pt x="54" y="3375"/>
                  <a:pt x="0" y="3321"/>
                  <a:pt x="0" y="325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5"/>
            </p:custDataLst>
          </p:nvPr>
        </p:nvSpPr>
        <p:spPr>
          <a:xfrm>
            <a:off x="8068945" y="1966595"/>
            <a:ext cx="3546475" cy="2152650"/>
          </a:xfrm>
          <a:custGeom>
            <a:avLst/>
            <a:gdLst>
              <a:gd name="sw" fmla="*/ 1 w 5585"/>
              <a:gd name="sh" fmla="*/ 1 h 3390"/>
              <a:gd name="mins" fmla="min sw sh"/>
              <a:gd name="dsw" fmla="+- 0 sw mins"/>
              <a:gd name="dsh" fmla="+- 0 sh mins"/>
              <a:gd name="p0x0" fmla="*/ 120 w 5585"/>
              <a:gd name="p0y0" fmla="*/ 0 h 3390"/>
              <a:gd name="p0x1" fmla="*/ 5465 w 5585"/>
              <a:gd name="p0y1" fmla="*/ 0 h 3390"/>
              <a:gd name="p0x2" fmla="*/ 5531 w 5585"/>
              <a:gd name="p0y2" fmla="*/ 0 h 3390"/>
              <a:gd name="p0x3" fmla="*/ 5585 w 5585"/>
              <a:gd name="p0y3" fmla="*/ 53 h 3390"/>
              <a:gd name="p0x4" fmla="*/ 5585 w 5585"/>
              <a:gd name="p0y4" fmla="*/ 120 h 3390"/>
              <a:gd name="p0x5" fmla="*/ 5585 w 5585"/>
              <a:gd name="p0y5" fmla="*/ 3270 h 3390"/>
              <a:gd name="p0x6" fmla="*/ 5585 w 5585"/>
              <a:gd name="p0y6" fmla="*/ 3336 h 3390"/>
              <a:gd name="p0x7" fmla="*/ 5531 w 5585"/>
              <a:gd name="p0y7" fmla="*/ 3390 h 3390"/>
              <a:gd name="p0x8" fmla="*/ 5465 w 5585"/>
              <a:gd name="p0y8" fmla="*/ 3390 h 3390"/>
              <a:gd name="p0x9" fmla="*/ 120 w 5585"/>
              <a:gd name="p0y9" fmla="*/ 3390 h 3390"/>
              <a:gd name="p0x10" fmla="*/ 53 w 5585"/>
              <a:gd name="p0y10" fmla="*/ 3390 h 3390"/>
              <a:gd name="p0x11" fmla="*/ 0 w 5585"/>
              <a:gd name="p0y11" fmla="*/ 3336 h 3390"/>
              <a:gd name="p0x12" fmla="*/ 0 w 5585"/>
              <a:gd name="p0y12" fmla="*/ 3270 h 3390"/>
              <a:gd name="p0x13" fmla="*/ 0 w 5585"/>
              <a:gd name="p0y13" fmla="*/ 120 h 3390"/>
              <a:gd name="p0x14" fmla="*/ 0 w 5585"/>
              <a:gd name="p0y14" fmla="*/ 53 h 3390"/>
              <a:gd name="p0x15" fmla="*/ 53 w 5585"/>
              <a:gd name="p0y15" fmla="*/ 0 h 3390"/>
              <a:gd name="p0x16" fmla="*/ 120 w 5585"/>
              <a:gd name="p0y16" fmla="*/ 0 h 33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6"/>
            </p:custDataLst>
          </p:nvPr>
        </p:nvSpPr>
        <p:spPr>
          <a:xfrm>
            <a:off x="8264525" y="24714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 descr="98edb163-8c90-11f1-b5ad-6a29742e6d4b"/>
          <p:cNvPicPr/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1" t="-128" r="21" b="128"/>
          <a:stretch>
            <a:fillRect/>
          </a:stretch>
        </p:blipFill>
        <p:spPr>
          <a:xfrm>
            <a:off x="8350250" y="2557145"/>
            <a:ext cx="247650" cy="24765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0"/>
            </p:custDataLst>
          </p:nvPr>
        </p:nvSpPr>
        <p:spPr>
          <a:xfrm>
            <a:off x="8797976" y="2523173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动手实践</a:t>
            </a:r>
            <a:endParaRPr b="1" spc="36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1"/>
            </p:custDataLst>
          </p:nvPr>
        </p:nvSpPr>
        <p:spPr>
          <a:xfrm>
            <a:off x="8264576" y="2990850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lang="zh-CN" altLang="en-US" sz="150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一个圆</a:t>
            </a:r>
            <a:r>
              <a:rPr lang="en-US" altLang="zh-CN" sz="150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+ </a:t>
            </a:r>
            <a:r>
              <a:rPr lang="zh-CN" altLang="en-US" sz="150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三条线段，绕圆心</a:t>
            </a:r>
            <a:r>
              <a:rPr lang="en-US" altLang="zh-CN" sz="150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5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旋转</a:t>
            </a:r>
            <a:r>
              <a:rPr lang="en-US" sz="150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50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即可创造辐射花纹</a:t>
            </a:r>
            <a:endParaRPr lang="zh-CN" altLang="en-US" sz="150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8074025" y="1971676"/>
            <a:ext cx="3536950" cy="214312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70" h="3375">
                <a:moveTo>
                  <a:pt x="120" y="0"/>
                </a:moveTo>
                <a:lnTo>
                  <a:pt x="5450" y="0"/>
                </a:lnTo>
                <a:cubicBezTo>
                  <a:pt x="5516" y="0"/>
                  <a:pt x="5570" y="54"/>
                  <a:pt x="5570" y="120"/>
                </a:cubicBezTo>
                <a:lnTo>
                  <a:pt x="5570" y="3255"/>
                </a:lnTo>
                <a:cubicBezTo>
                  <a:pt x="5570" y="3321"/>
                  <a:pt x="5516" y="3375"/>
                  <a:pt x="5450" y="3375"/>
                </a:cubicBezTo>
                <a:lnTo>
                  <a:pt x="120" y="3375"/>
                </a:lnTo>
                <a:cubicBezTo>
                  <a:pt x="54" y="3375"/>
                  <a:pt x="0" y="3321"/>
                  <a:pt x="0" y="325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4698425" y="3006090"/>
            <a:ext cx="279506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200" b="1" spc="252">
                <a:solidFill>
                  <a:srgbClr val="2C3E50"/>
                </a:solidFill>
                <a:latin typeface="汉仪中宋简" panose="02010600000101010101" charset="-122"/>
                <a:ea typeface="汉仪中宋简" panose="02010600000101010101" charset="-122"/>
              </a:rPr>
              <a:t>圆之智慧</a:t>
            </a:r>
            <a:endParaRPr sz="4200" b="1" spc="252">
              <a:solidFill>
                <a:srgbClr val="2C3E50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5981700" y="3971925"/>
            <a:ext cx="228600" cy="9525"/>
          </a:xfrm>
          <a:prstGeom prst="rect">
            <a:avLst/>
          </a:prstGeom>
          <a:solidFill>
            <a:srgbClr val="D4C4A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5029200" y="4119563"/>
            <a:ext cx="21336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割之弥细，所失弥少。</a:t>
            </a:r>
            <a:endParaRPr sz="1500" spc="3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3670916" y="4424363"/>
            <a:ext cx="48501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追寻圆周率的历史足迹，感受中华数学的辉煌成就。</a:t>
            </a:r>
            <a:endParaRPr sz="1500" spc="3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4742631" y="1357313"/>
            <a:ext cx="2706662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9000" b="1" spc="540">
                <a:solidFill>
                  <a:srgbClr val="D4AF37">
                    <a:alpha val="8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03</a:t>
            </a:r>
            <a:endParaRPr sz="9000" b="1" spc="540">
              <a:solidFill>
                <a:srgbClr val="D4AF37">
                  <a:alpha val="8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5904865" y="2838450"/>
            <a:ext cx="381000" cy="9525"/>
          </a:xfrm>
          <a:prstGeom prst="rect">
            <a:avLst/>
          </a:prstGeom>
          <a:solidFill>
            <a:srgbClr val="D4AF37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480000">
            <a:off x="5886450" y="5086350"/>
            <a:ext cx="419100" cy="419100"/>
          </a:xfrm>
          <a:prstGeom prst="rect">
            <a:avLst/>
          </a:prstGeom>
          <a:noFill/>
        </p:spPr>
      </p:pic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 rot="21480000">
            <a:off x="5955665" y="5207635"/>
            <a:ext cx="280670" cy="1765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050" b="1" spc="105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智</a:t>
            </a:r>
            <a:endParaRPr sz="1050" b="1" spc="105">
              <a:solidFill>
                <a:srgbClr val="D4AF37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中宋简" panose="02010600000101010101" charset="-122"/>
                <a:ea typeface="汉仪中宋简" panose="02010600000101010101" charset="-122"/>
              </a:rPr>
              <a:t>古人如何发现圆周率</a:t>
            </a:r>
            <a:endParaRPr sz="3000" b="1">
              <a:solidFill>
                <a:srgbClr val="2C3E50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2"/>
            </p:custDataLst>
          </p:nvPr>
        </p:nvSpPr>
        <p:spPr>
          <a:xfrm>
            <a:off x="2447925" y="2227580"/>
            <a:ext cx="133350" cy="133350"/>
          </a:xfrm>
          <a:custGeom>
            <a:avLst/>
            <a:gdLst>
              <a:gd name="sw" fmla="*/ 1 w 210"/>
              <a:gd name="sh" fmla="*/ 1 h 210"/>
              <a:gd name="mins" fmla="min sw sh"/>
              <a:gd name="dsw" fmla="+- 0 sw mins"/>
              <a:gd name="dsh" fmla="+- 0 sh mins"/>
              <a:gd name="p0x0" fmla="*/ 105 w 210"/>
              <a:gd name="p0y0" fmla="*/ 0 h 210"/>
              <a:gd name="p0x1" fmla="*/ 162 w 210"/>
              <a:gd name="p0y1" fmla="*/ 0 h 210"/>
              <a:gd name="p0x2" fmla="*/ 210 w 210"/>
              <a:gd name="p0y2" fmla="*/ 47 h 210"/>
              <a:gd name="p0x3" fmla="*/ 210 w 210"/>
              <a:gd name="p0y3" fmla="*/ 105 h 210"/>
              <a:gd name="p0x4" fmla="*/ 210 w 210"/>
              <a:gd name="p0y4" fmla="*/ 162 h 210"/>
              <a:gd name="p0x5" fmla="*/ 162 w 210"/>
              <a:gd name="p0y5" fmla="*/ 210 h 210"/>
              <a:gd name="p0x6" fmla="*/ 105 w 210"/>
              <a:gd name="p0y6" fmla="*/ 210 h 210"/>
              <a:gd name="p0x7" fmla="*/ 47 w 210"/>
              <a:gd name="p0y7" fmla="*/ 210 h 210"/>
              <a:gd name="p0x8" fmla="*/ 0 w 210"/>
              <a:gd name="p0y8" fmla="*/ 162 h 210"/>
              <a:gd name="p0x9" fmla="*/ 0 w 210"/>
              <a:gd name="p0y9" fmla="*/ 105 h 210"/>
              <a:gd name="p0x10" fmla="*/ 0 w 210"/>
              <a:gd name="p0y10" fmla="*/ 47 h 210"/>
              <a:gd name="p0x11" fmla="*/ 47 w 210"/>
              <a:gd name="p0y11" fmla="*/ 0 h 210"/>
              <a:gd name="p0x12" fmla="*/ 105 w 210"/>
              <a:gd name="p0y12" fmla="*/ 0 h 21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AF3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2581275" y="2284730"/>
            <a:ext cx="1724025" cy="190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>
            <p:custDataLst>
              <p:tags r:id="rId4"/>
            </p:custDataLst>
          </p:nvPr>
        </p:nvSpPr>
        <p:spPr>
          <a:xfrm>
            <a:off x="4305300" y="2284730"/>
            <a:ext cx="1724025" cy="190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5"/>
            </p:custDataLst>
          </p:nvPr>
        </p:nvSpPr>
        <p:spPr>
          <a:xfrm>
            <a:off x="6029325" y="2227580"/>
            <a:ext cx="133350" cy="133350"/>
          </a:xfrm>
          <a:custGeom>
            <a:avLst/>
            <a:gdLst>
              <a:gd name="sw" fmla="*/ 1 w 210"/>
              <a:gd name="sh" fmla="*/ 1 h 210"/>
              <a:gd name="mins" fmla="min sw sh"/>
              <a:gd name="dsw" fmla="+- 0 sw mins"/>
              <a:gd name="dsh" fmla="+- 0 sh mins"/>
              <a:gd name="p0x0" fmla="*/ 105 w 210"/>
              <a:gd name="p0y0" fmla="*/ 0 h 210"/>
              <a:gd name="p0x1" fmla="*/ 162 w 210"/>
              <a:gd name="p0y1" fmla="*/ 0 h 210"/>
              <a:gd name="p0x2" fmla="*/ 210 w 210"/>
              <a:gd name="p0y2" fmla="*/ 47 h 210"/>
              <a:gd name="p0x3" fmla="*/ 210 w 210"/>
              <a:gd name="p0y3" fmla="*/ 105 h 210"/>
              <a:gd name="p0x4" fmla="*/ 210 w 210"/>
              <a:gd name="p0y4" fmla="*/ 162 h 210"/>
              <a:gd name="p0x5" fmla="*/ 162 w 210"/>
              <a:gd name="p0y5" fmla="*/ 210 h 210"/>
              <a:gd name="p0x6" fmla="*/ 105 w 210"/>
              <a:gd name="p0y6" fmla="*/ 210 h 210"/>
              <a:gd name="p0x7" fmla="*/ 47 w 210"/>
              <a:gd name="p0y7" fmla="*/ 210 h 210"/>
              <a:gd name="p0x8" fmla="*/ 0 w 210"/>
              <a:gd name="p0y8" fmla="*/ 162 h 210"/>
              <a:gd name="p0x9" fmla="*/ 0 w 210"/>
              <a:gd name="p0y9" fmla="*/ 105 h 210"/>
              <a:gd name="p0x10" fmla="*/ 0 w 210"/>
              <a:gd name="p0y10" fmla="*/ 47 h 210"/>
              <a:gd name="p0x11" fmla="*/ 47 w 210"/>
              <a:gd name="p0y11" fmla="*/ 0 h 210"/>
              <a:gd name="p0x12" fmla="*/ 105 w 210"/>
              <a:gd name="p0y12" fmla="*/ 0 h 21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AF3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>
            <p:custDataLst>
              <p:tags r:id="rId6"/>
            </p:custDataLst>
          </p:nvPr>
        </p:nvSpPr>
        <p:spPr>
          <a:xfrm>
            <a:off x="6162675" y="2284730"/>
            <a:ext cx="1724025" cy="190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矩形 25"/>
          <p:cNvSpPr/>
          <p:nvPr>
            <p:custDataLst>
              <p:tags r:id="rId7"/>
            </p:custDataLst>
          </p:nvPr>
        </p:nvSpPr>
        <p:spPr>
          <a:xfrm>
            <a:off x="7886700" y="2284730"/>
            <a:ext cx="1724025" cy="190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8"/>
            </p:custDataLst>
          </p:nvPr>
        </p:nvSpPr>
        <p:spPr>
          <a:xfrm>
            <a:off x="9610725" y="2227580"/>
            <a:ext cx="133350" cy="133350"/>
          </a:xfrm>
          <a:custGeom>
            <a:avLst/>
            <a:gdLst>
              <a:gd name="sw" fmla="*/ 1 w 210"/>
              <a:gd name="sh" fmla="*/ 1 h 210"/>
              <a:gd name="mins" fmla="min sw sh"/>
              <a:gd name="dsw" fmla="+- 0 sw mins"/>
              <a:gd name="dsh" fmla="+- 0 sh mins"/>
              <a:gd name="p0x0" fmla="*/ 105 w 210"/>
              <a:gd name="p0y0" fmla="*/ 0 h 210"/>
              <a:gd name="p0x1" fmla="*/ 162 w 210"/>
              <a:gd name="p0y1" fmla="*/ 0 h 210"/>
              <a:gd name="p0x2" fmla="*/ 210 w 210"/>
              <a:gd name="p0y2" fmla="*/ 47 h 210"/>
              <a:gd name="p0x3" fmla="*/ 210 w 210"/>
              <a:gd name="p0y3" fmla="*/ 105 h 210"/>
              <a:gd name="p0x4" fmla="*/ 210 w 210"/>
              <a:gd name="p0y4" fmla="*/ 162 h 210"/>
              <a:gd name="p0x5" fmla="*/ 162 w 210"/>
              <a:gd name="p0y5" fmla="*/ 210 h 210"/>
              <a:gd name="p0x6" fmla="*/ 105 w 210"/>
              <a:gd name="p0y6" fmla="*/ 210 h 210"/>
              <a:gd name="p0x7" fmla="*/ 47 w 210"/>
              <a:gd name="p0y7" fmla="*/ 210 h 210"/>
              <a:gd name="p0x8" fmla="*/ 0 w 210"/>
              <a:gd name="p0y8" fmla="*/ 162 h 210"/>
              <a:gd name="p0x9" fmla="*/ 0 w 210"/>
              <a:gd name="p0y9" fmla="*/ 105 h 210"/>
              <a:gd name="p0x10" fmla="*/ 0 w 210"/>
              <a:gd name="p0y10" fmla="*/ 47 h 210"/>
              <a:gd name="p0x11" fmla="*/ 47 w 210"/>
              <a:gd name="p0y11" fmla="*/ 0 h 210"/>
              <a:gd name="p0x12" fmla="*/ 105 w 210"/>
              <a:gd name="p0y12" fmla="*/ 0 h 21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AF3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9"/>
            </p:custDataLst>
          </p:nvPr>
        </p:nvSpPr>
        <p:spPr>
          <a:xfrm>
            <a:off x="571500" y="1189990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E0C8"/>
          </a:solidFill>
          <a:ln>
            <a:noFill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>
            <a:off x="762000" y="1364342"/>
            <a:ext cx="10668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一个轮子滚一圈能走多远？这个朴素的问题，开启了人类探索</a:t>
            </a:r>
            <a:r>
              <a:rPr sz="2100" b="1">
                <a:solidFill>
                  <a:srgbClr val="5C4033"/>
                </a:solidFill>
                <a:latin typeface="汉仪书宋二简" panose="02010600000101010101" charset="-122"/>
                <a:ea typeface="汉仪书宋二简" panose="02010600000101010101" charset="-122"/>
              </a:rPr>
              <a:t>π</a:t>
            </a:r>
            <a:r>
              <a:rPr sz="210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的千年历程</a:t>
            </a:r>
            <a:endParaRPr sz="2100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11"/>
            </p:custDataLst>
          </p:nvPr>
        </p:nvSpPr>
        <p:spPr>
          <a:xfrm>
            <a:off x="571500" y="1189990"/>
            <a:ext cx="11049000" cy="7143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1125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1005"/>
                </a:lnTo>
                <a:cubicBezTo>
                  <a:pt x="17400" y="1071"/>
                  <a:pt x="17346" y="1125"/>
                  <a:pt x="17280" y="1125"/>
                </a:cubicBezTo>
                <a:lnTo>
                  <a:pt x="120" y="1125"/>
                </a:lnTo>
                <a:cubicBezTo>
                  <a:pt x="54" y="1125"/>
                  <a:pt x="0" y="1071"/>
                  <a:pt x="0" y="100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2"/>
            </p:custDataLst>
          </p:nvPr>
        </p:nvSpPr>
        <p:spPr>
          <a:xfrm>
            <a:off x="728345" y="2489200"/>
            <a:ext cx="3571875" cy="971550"/>
          </a:xfrm>
          <a:custGeom>
            <a:avLst/>
            <a:gdLst>
              <a:gd name="sw" fmla="*/ 1 w 5625"/>
              <a:gd name="sh" fmla="*/ 1 h 1530"/>
              <a:gd name="mins" fmla="min sw sh"/>
              <a:gd name="dsw" fmla="+- 0 sw mins"/>
              <a:gd name="dsh" fmla="+- 0 sh mins"/>
              <a:gd name="p0x0" fmla="*/ 120 w 5625"/>
              <a:gd name="p0y0" fmla="*/ 0 h 1530"/>
              <a:gd name="p0x1" fmla="*/ 5505 w 5625"/>
              <a:gd name="p0y1" fmla="*/ 0 h 1530"/>
              <a:gd name="p0x2" fmla="*/ 5571 w 5625"/>
              <a:gd name="p0y2" fmla="*/ 0 h 1530"/>
              <a:gd name="p0x3" fmla="*/ 5625 w 5625"/>
              <a:gd name="p0y3" fmla="*/ 53 h 1530"/>
              <a:gd name="p0x4" fmla="*/ 5625 w 5625"/>
              <a:gd name="p0y4" fmla="*/ 120 h 1530"/>
              <a:gd name="p0x5" fmla="*/ 5625 w 5625"/>
              <a:gd name="p0y5" fmla="*/ 1410 h 1530"/>
              <a:gd name="p0x6" fmla="*/ 5625 w 5625"/>
              <a:gd name="p0y6" fmla="*/ 1476 h 1530"/>
              <a:gd name="p0x7" fmla="*/ 5571 w 5625"/>
              <a:gd name="p0y7" fmla="*/ 1530 h 1530"/>
              <a:gd name="p0x8" fmla="*/ 5505 w 5625"/>
              <a:gd name="p0y8" fmla="*/ 1530 h 1530"/>
              <a:gd name="p0x9" fmla="*/ 120 w 5625"/>
              <a:gd name="p0y9" fmla="*/ 1530 h 1530"/>
              <a:gd name="p0x10" fmla="*/ 53 w 5625"/>
              <a:gd name="p0y10" fmla="*/ 1530 h 1530"/>
              <a:gd name="p0x11" fmla="*/ 0 w 5625"/>
              <a:gd name="p0y11" fmla="*/ 1476 h 1530"/>
              <a:gd name="p0x12" fmla="*/ 0 w 5625"/>
              <a:gd name="p0y12" fmla="*/ 1410 h 1530"/>
              <a:gd name="p0x13" fmla="*/ 0 w 5625"/>
              <a:gd name="p0y13" fmla="*/ 120 h 1530"/>
              <a:gd name="p0x14" fmla="*/ 0 w 5625"/>
              <a:gd name="p0y14" fmla="*/ 53 h 1530"/>
              <a:gd name="p0x15" fmla="*/ 53 w 5625"/>
              <a:gd name="p0y15" fmla="*/ 0 h 1530"/>
              <a:gd name="p0x16" fmla="*/ 120 w 5625"/>
              <a:gd name="p0y16" fmla="*/ 0 h 15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847725" y="2608736"/>
            <a:ext cx="33337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发现规律</a:t>
            </a:r>
            <a:endParaRPr sz="1200" b="1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847725" y="2846861"/>
            <a:ext cx="333375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周长</a:t>
            </a:r>
            <a:r>
              <a:rPr lang="en-US" altLang="zh-CN" sz="15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5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5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直径</a:t>
            </a:r>
            <a:r>
              <a:rPr lang="en-US" altLang="zh-CN" sz="15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≈ 3</a:t>
            </a:r>
            <a:r>
              <a:rPr lang="zh-CN" altLang="en-US" sz="15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倍多一点</a:t>
            </a:r>
            <a:endParaRPr lang="zh-CN" altLang="en-US" sz="1500" b="1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847725" y="3142136"/>
            <a:ext cx="33337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无论圆的大小如何，结果总是固定不变</a:t>
            </a:r>
            <a:endParaRPr sz="120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6"/>
            </p:custDataLst>
          </p:nvPr>
        </p:nvSpPr>
        <p:spPr>
          <a:xfrm>
            <a:off x="733425" y="2494280"/>
            <a:ext cx="3562350" cy="9620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610" h="1515">
                <a:moveTo>
                  <a:pt x="120" y="0"/>
                </a:moveTo>
                <a:lnTo>
                  <a:pt x="5490" y="0"/>
                </a:lnTo>
                <a:cubicBezTo>
                  <a:pt x="5556" y="0"/>
                  <a:pt x="5610" y="54"/>
                  <a:pt x="5610" y="120"/>
                </a:cubicBezTo>
                <a:lnTo>
                  <a:pt x="5610" y="1395"/>
                </a:lnTo>
                <a:cubicBezTo>
                  <a:pt x="5610" y="1461"/>
                  <a:pt x="5556" y="1515"/>
                  <a:pt x="5490" y="1515"/>
                </a:cubicBezTo>
                <a:lnTo>
                  <a:pt x="120" y="1515"/>
                </a:lnTo>
                <a:cubicBezTo>
                  <a:pt x="54" y="1515"/>
                  <a:pt x="0" y="1461"/>
                  <a:pt x="0" y="139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4309745" y="2489200"/>
            <a:ext cx="3571875" cy="971550"/>
          </a:xfrm>
          <a:custGeom>
            <a:avLst/>
            <a:gdLst>
              <a:gd name="sw" fmla="*/ 1 w 5625"/>
              <a:gd name="sh" fmla="*/ 1 h 1530"/>
              <a:gd name="mins" fmla="min sw sh"/>
              <a:gd name="dsw" fmla="+- 0 sw mins"/>
              <a:gd name="dsh" fmla="+- 0 sh mins"/>
              <a:gd name="p0x0" fmla="*/ 120 w 5625"/>
              <a:gd name="p0y0" fmla="*/ 0 h 1530"/>
              <a:gd name="p0x1" fmla="*/ 5505 w 5625"/>
              <a:gd name="p0y1" fmla="*/ 0 h 1530"/>
              <a:gd name="p0x2" fmla="*/ 5571 w 5625"/>
              <a:gd name="p0y2" fmla="*/ 0 h 1530"/>
              <a:gd name="p0x3" fmla="*/ 5625 w 5625"/>
              <a:gd name="p0y3" fmla="*/ 53 h 1530"/>
              <a:gd name="p0x4" fmla="*/ 5625 w 5625"/>
              <a:gd name="p0y4" fmla="*/ 120 h 1530"/>
              <a:gd name="p0x5" fmla="*/ 5625 w 5625"/>
              <a:gd name="p0y5" fmla="*/ 1410 h 1530"/>
              <a:gd name="p0x6" fmla="*/ 5625 w 5625"/>
              <a:gd name="p0y6" fmla="*/ 1476 h 1530"/>
              <a:gd name="p0x7" fmla="*/ 5571 w 5625"/>
              <a:gd name="p0y7" fmla="*/ 1530 h 1530"/>
              <a:gd name="p0x8" fmla="*/ 5505 w 5625"/>
              <a:gd name="p0y8" fmla="*/ 1530 h 1530"/>
              <a:gd name="p0x9" fmla="*/ 120 w 5625"/>
              <a:gd name="p0y9" fmla="*/ 1530 h 1530"/>
              <a:gd name="p0x10" fmla="*/ 53 w 5625"/>
              <a:gd name="p0y10" fmla="*/ 1530 h 1530"/>
              <a:gd name="p0x11" fmla="*/ 0 w 5625"/>
              <a:gd name="p0y11" fmla="*/ 1476 h 1530"/>
              <a:gd name="p0x12" fmla="*/ 0 w 5625"/>
              <a:gd name="p0y12" fmla="*/ 1410 h 1530"/>
              <a:gd name="p0x13" fmla="*/ 0 w 5625"/>
              <a:gd name="p0y13" fmla="*/ 120 h 1530"/>
              <a:gd name="p0x14" fmla="*/ 0 w 5625"/>
              <a:gd name="p0y14" fmla="*/ 53 h 1530"/>
              <a:gd name="p0x15" fmla="*/ 53 w 5625"/>
              <a:gd name="p0y15" fmla="*/ 0 h 1530"/>
              <a:gd name="p0x16" fmla="*/ 120 w 5625"/>
              <a:gd name="p0y16" fmla="*/ 0 h 15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4429125" y="2608736"/>
            <a:ext cx="33337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《周髀算经》</a:t>
            </a:r>
            <a:endParaRPr sz="1200" b="1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4429125" y="2846861"/>
            <a:ext cx="333375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径一周三</a:t>
            </a:r>
            <a:r>
              <a:rPr lang="en-US" altLang="zh-CN" sz="15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endParaRPr lang="en-US" altLang="zh-CN" sz="1500" b="1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4429125" y="3142136"/>
            <a:ext cx="33337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2000</a:t>
            </a:r>
            <a:r>
              <a:rPr lang="zh-CN" sz="120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多年前记录，我国现存最早记载</a:t>
            </a:r>
            <a:endParaRPr lang="zh-CN" sz="120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1"/>
            </p:custDataLst>
          </p:nvPr>
        </p:nvSpPr>
        <p:spPr>
          <a:xfrm>
            <a:off x="4314825" y="2494280"/>
            <a:ext cx="3562350" cy="9620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610" h="1515">
                <a:moveTo>
                  <a:pt x="120" y="0"/>
                </a:moveTo>
                <a:lnTo>
                  <a:pt x="5490" y="0"/>
                </a:lnTo>
                <a:cubicBezTo>
                  <a:pt x="5556" y="0"/>
                  <a:pt x="5610" y="54"/>
                  <a:pt x="5610" y="120"/>
                </a:cubicBezTo>
                <a:lnTo>
                  <a:pt x="5610" y="1395"/>
                </a:lnTo>
                <a:cubicBezTo>
                  <a:pt x="5610" y="1461"/>
                  <a:pt x="5556" y="1515"/>
                  <a:pt x="5490" y="1515"/>
                </a:cubicBezTo>
                <a:lnTo>
                  <a:pt x="120" y="1515"/>
                </a:lnTo>
                <a:cubicBezTo>
                  <a:pt x="54" y="1515"/>
                  <a:pt x="0" y="1461"/>
                  <a:pt x="0" y="139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22"/>
            </p:custDataLst>
          </p:nvPr>
        </p:nvSpPr>
        <p:spPr>
          <a:xfrm>
            <a:off x="7891145" y="2489200"/>
            <a:ext cx="3571875" cy="971550"/>
          </a:xfrm>
          <a:custGeom>
            <a:avLst/>
            <a:gdLst>
              <a:gd name="sw" fmla="*/ 1 w 5625"/>
              <a:gd name="sh" fmla="*/ 1 h 1530"/>
              <a:gd name="mins" fmla="min sw sh"/>
              <a:gd name="dsw" fmla="+- 0 sw mins"/>
              <a:gd name="dsh" fmla="+- 0 sh mins"/>
              <a:gd name="p0x0" fmla="*/ 120 w 5625"/>
              <a:gd name="p0y0" fmla="*/ 0 h 1530"/>
              <a:gd name="p0x1" fmla="*/ 5505 w 5625"/>
              <a:gd name="p0y1" fmla="*/ 0 h 1530"/>
              <a:gd name="p0x2" fmla="*/ 5571 w 5625"/>
              <a:gd name="p0y2" fmla="*/ 0 h 1530"/>
              <a:gd name="p0x3" fmla="*/ 5625 w 5625"/>
              <a:gd name="p0y3" fmla="*/ 53 h 1530"/>
              <a:gd name="p0x4" fmla="*/ 5625 w 5625"/>
              <a:gd name="p0y4" fmla="*/ 120 h 1530"/>
              <a:gd name="p0x5" fmla="*/ 5625 w 5625"/>
              <a:gd name="p0y5" fmla="*/ 1410 h 1530"/>
              <a:gd name="p0x6" fmla="*/ 5625 w 5625"/>
              <a:gd name="p0y6" fmla="*/ 1476 h 1530"/>
              <a:gd name="p0x7" fmla="*/ 5571 w 5625"/>
              <a:gd name="p0y7" fmla="*/ 1530 h 1530"/>
              <a:gd name="p0x8" fmla="*/ 5505 w 5625"/>
              <a:gd name="p0y8" fmla="*/ 1530 h 1530"/>
              <a:gd name="p0x9" fmla="*/ 120 w 5625"/>
              <a:gd name="p0y9" fmla="*/ 1530 h 1530"/>
              <a:gd name="p0x10" fmla="*/ 53 w 5625"/>
              <a:gd name="p0y10" fmla="*/ 1530 h 1530"/>
              <a:gd name="p0x11" fmla="*/ 0 w 5625"/>
              <a:gd name="p0y11" fmla="*/ 1476 h 1530"/>
              <a:gd name="p0x12" fmla="*/ 0 w 5625"/>
              <a:gd name="p0y12" fmla="*/ 1410 h 1530"/>
              <a:gd name="p0x13" fmla="*/ 0 w 5625"/>
              <a:gd name="p0y13" fmla="*/ 120 h 1530"/>
              <a:gd name="p0x14" fmla="*/ 0 w 5625"/>
              <a:gd name="p0y14" fmla="*/ 53 h 1530"/>
              <a:gd name="p0x15" fmla="*/ 53 w 5625"/>
              <a:gd name="p0y15" fmla="*/ 0 h 1530"/>
              <a:gd name="p0x16" fmla="*/ 120 w 5625"/>
              <a:gd name="p0y16" fmla="*/ 0 h 15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3"/>
            </p:custDataLst>
          </p:nvPr>
        </p:nvSpPr>
        <p:spPr>
          <a:xfrm>
            <a:off x="8010525" y="2608736"/>
            <a:ext cx="33337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阿基米德</a:t>
            </a:r>
            <a:endParaRPr sz="1200" b="1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24"/>
            </p:custDataLst>
          </p:nvPr>
        </p:nvSpPr>
        <p:spPr>
          <a:xfrm>
            <a:off x="8010525" y="2846861"/>
            <a:ext cx="333375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正多边形逼近法</a:t>
            </a:r>
            <a:endParaRPr sz="1500" b="1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25"/>
            </p:custDataLst>
          </p:nvPr>
        </p:nvSpPr>
        <p:spPr>
          <a:xfrm>
            <a:off x="8010525" y="3142136"/>
            <a:ext cx="333375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将圆周率确定在更精确范围</a:t>
            </a:r>
            <a:endParaRPr sz="120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6"/>
            </p:custDataLst>
          </p:nvPr>
        </p:nvSpPr>
        <p:spPr>
          <a:xfrm>
            <a:off x="7896225" y="2494280"/>
            <a:ext cx="3562350" cy="9620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610" h="1515">
                <a:moveTo>
                  <a:pt x="120" y="0"/>
                </a:moveTo>
                <a:lnTo>
                  <a:pt x="5490" y="0"/>
                </a:lnTo>
                <a:cubicBezTo>
                  <a:pt x="5556" y="0"/>
                  <a:pt x="5610" y="54"/>
                  <a:pt x="5610" y="120"/>
                </a:cubicBezTo>
                <a:lnTo>
                  <a:pt x="5610" y="1395"/>
                </a:lnTo>
                <a:cubicBezTo>
                  <a:pt x="5610" y="1461"/>
                  <a:pt x="5556" y="1515"/>
                  <a:pt x="5490" y="1515"/>
                </a:cubicBezTo>
                <a:lnTo>
                  <a:pt x="120" y="1515"/>
                </a:lnTo>
                <a:cubicBezTo>
                  <a:pt x="54" y="1515"/>
                  <a:pt x="0" y="1461"/>
                  <a:pt x="0" y="139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27"/>
            </p:custDataLst>
          </p:nvPr>
        </p:nvSpPr>
        <p:spPr>
          <a:xfrm>
            <a:off x="575945" y="5405755"/>
            <a:ext cx="3546475" cy="1257300"/>
          </a:xfrm>
          <a:custGeom>
            <a:avLst/>
            <a:gdLst>
              <a:gd name="sw" fmla="*/ 1 w 5585"/>
              <a:gd name="sh" fmla="*/ 1 h 1980"/>
              <a:gd name="mins" fmla="min sw sh"/>
              <a:gd name="dsw" fmla="+- 0 sw mins"/>
              <a:gd name="dsh" fmla="+- 0 sh mins"/>
              <a:gd name="p0x0" fmla="*/ 120 w 5585"/>
              <a:gd name="p0y0" fmla="*/ 0 h 1980"/>
              <a:gd name="p0x1" fmla="*/ 5465 w 5585"/>
              <a:gd name="p0y1" fmla="*/ 0 h 1980"/>
              <a:gd name="p0x2" fmla="*/ 5531 w 5585"/>
              <a:gd name="p0y2" fmla="*/ 0 h 1980"/>
              <a:gd name="p0x3" fmla="*/ 5585 w 5585"/>
              <a:gd name="p0y3" fmla="*/ 53 h 1980"/>
              <a:gd name="p0x4" fmla="*/ 5585 w 5585"/>
              <a:gd name="p0y4" fmla="*/ 120 h 1980"/>
              <a:gd name="p0x5" fmla="*/ 5585 w 5585"/>
              <a:gd name="p0y5" fmla="*/ 1860 h 1980"/>
              <a:gd name="p0x6" fmla="*/ 5585 w 5585"/>
              <a:gd name="p0y6" fmla="*/ 1926 h 1980"/>
              <a:gd name="p0x7" fmla="*/ 5531 w 5585"/>
              <a:gd name="p0y7" fmla="*/ 1980 h 1980"/>
              <a:gd name="p0x8" fmla="*/ 5465 w 5585"/>
              <a:gd name="p0y8" fmla="*/ 1980 h 1980"/>
              <a:gd name="p0x9" fmla="*/ 120 w 5585"/>
              <a:gd name="p0y9" fmla="*/ 1980 h 1980"/>
              <a:gd name="p0x10" fmla="*/ 53 w 5585"/>
              <a:gd name="p0y10" fmla="*/ 1980 h 1980"/>
              <a:gd name="p0x11" fmla="*/ 0 w 5585"/>
              <a:gd name="p0y11" fmla="*/ 1926 h 1980"/>
              <a:gd name="p0x12" fmla="*/ 0 w 5585"/>
              <a:gd name="p0y12" fmla="*/ 1860 h 1980"/>
              <a:gd name="p0x13" fmla="*/ 0 w 5585"/>
              <a:gd name="p0y13" fmla="*/ 120 h 1980"/>
              <a:gd name="p0x14" fmla="*/ 0 w 5585"/>
              <a:gd name="p0y14" fmla="*/ 53 h 1980"/>
              <a:gd name="p0x15" fmla="*/ 53 w 5585"/>
              <a:gd name="p0y15" fmla="*/ 0 h 1980"/>
              <a:gd name="p0x16" fmla="*/ 120 w 5585"/>
              <a:gd name="p0y16" fmla="*/ 0 h 19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28"/>
            </p:custDataLst>
          </p:nvPr>
        </p:nvSpPr>
        <p:spPr>
          <a:xfrm>
            <a:off x="2120875" y="5601367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圆周率</a:t>
            </a:r>
            <a:endParaRPr sz="1200" b="1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29"/>
            </p:custDataLst>
          </p:nvPr>
        </p:nvSpPr>
        <p:spPr>
          <a:xfrm>
            <a:off x="2150488" y="5842349"/>
            <a:ext cx="931364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π</a:t>
            </a:r>
            <a:endParaRPr sz="4200" b="1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0"/>
            </p:custDataLst>
          </p:nvPr>
        </p:nvSpPr>
        <p:spPr>
          <a:xfrm>
            <a:off x="581025" y="5410836"/>
            <a:ext cx="3536950" cy="124777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70" h="1965">
                <a:moveTo>
                  <a:pt x="120" y="0"/>
                </a:moveTo>
                <a:lnTo>
                  <a:pt x="5450" y="0"/>
                </a:lnTo>
                <a:cubicBezTo>
                  <a:pt x="5516" y="0"/>
                  <a:pt x="5570" y="54"/>
                  <a:pt x="5570" y="120"/>
                </a:cubicBezTo>
                <a:lnTo>
                  <a:pt x="5570" y="1845"/>
                </a:lnTo>
                <a:cubicBezTo>
                  <a:pt x="5570" y="1911"/>
                  <a:pt x="5516" y="1965"/>
                  <a:pt x="5450" y="1965"/>
                </a:cubicBezTo>
                <a:lnTo>
                  <a:pt x="120" y="1965"/>
                </a:lnTo>
                <a:cubicBezTo>
                  <a:pt x="54" y="1965"/>
                  <a:pt x="0" y="1911"/>
                  <a:pt x="0" y="184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31"/>
            </p:custDataLst>
          </p:nvPr>
        </p:nvSpPr>
        <p:spPr>
          <a:xfrm>
            <a:off x="4322445" y="5405755"/>
            <a:ext cx="3546475" cy="1257300"/>
          </a:xfrm>
          <a:custGeom>
            <a:avLst/>
            <a:gdLst>
              <a:gd name="sw" fmla="*/ 1 w 5585"/>
              <a:gd name="sh" fmla="*/ 1 h 1980"/>
              <a:gd name="mins" fmla="min sw sh"/>
              <a:gd name="dsw" fmla="+- 0 sw mins"/>
              <a:gd name="dsh" fmla="+- 0 sh mins"/>
              <a:gd name="p0x0" fmla="*/ 120 w 5585"/>
              <a:gd name="p0y0" fmla="*/ 0 h 1980"/>
              <a:gd name="p0x1" fmla="*/ 5465 w 5585"/>
              <a:gd name="p0y1" fmla="*/ 0 h 1980"/>
              <a:gd name="p0x2" fmla="*/ 5531 w 5585"/>
              <a:gd name="p0y2" fmla="*/ 0 h 1980"/>
              <a:gd name="p0x3" fmla="*/ 5585 w 5585"/>
              <a:gd name="p0y3" fmla="*/ 53 h 1980"/>
              <a:gd name="p0x4" fmla="*/ 5585 w 5585"/>
              <a:gd name="p0y4" fmla="*/ 120 h 1980"/>
              <a:gd name="p0x5" fmla="*/ 5585 w 5585"/>
              <a:gd name="p0y5" fmla="*/ 1860 h 1980"/>
              <a:gd name="p0x6" fmla="*/ 5585 w 5585"/>
              <a:gd name="p0y6" fmla="*/ 1926 h 1980"/>
              <a:gd name="p0x7" fmla="*/ 5531 w 5585"/>
              <a:gd name="p0y7" fmla="*/ 1980 h 1980"/>
              <a:gd name="p0x8" fmla="*/ 5465 w 5585"/>
              <a:gd name="p0y8" fmla="*/ 1980 h 1980"/>
              <a:gd name="p0x9" fmla="*/ 120 w 5585"/>
              <a:gd name="p0y9" fmla="*/ 1980 h 1980"/>
              <a:gd name="p0x10" fmla="*/ 53 w 5585"/>
              <a:gd name="p0y10" fmla="*/ 1980 h 1980"/>
              <a:gd name="p0x11" fmla="*/ 0 w 5585"/>
              <a:gd name="p0y11" fmla="*/ 1926 h 1980"/>
              <a:gd name="p0x12" fmla="*/ 0 w 5585"/>
              <a:gd name="p0y12" fmla="*/ 1860 h 1980"/>
              <a:gd name="p0x13" fmla="*/ 0 w 5585"/>
              <a:gd name="p0y13" fmla="*/ 120 h 1980"/>
              <a:gd name="p0x14" fmla="*/ 0 w 5585"/>
              <a:gd name="p0y14" fmla="*/ 53 h 1980"/>
              <a:gd name="p0x15" fmla="*/ 53 w 5585"/>
              <a:gd name="p0y15" fmla="*/ 0 h 1980"/>
              <a:gd name="p0x16" fmla="*/ 120 w 5585"/>
              <a:gd name="p0y16" fmla="*/ 0 h 19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32"/>
            </p:custDataLst>
          </p:nvPr>
        </p:nvSpPr>
        <p:spPr>
          <a:xfrm>
            <a:off x="5943600" y="5601367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性质</a:t>
            </a:r>
            <a:endParaRPr sz="1200" b="1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33"/>
            </p:custDataLst>
          </p:nvPr>
        </p:nvSpPr>
        <p:spPr>
          <a:xfrm>
            <a:off x="5029200" y="5854732"/>
            <a:ext cx="2438400" cy="3743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4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无限不循环小数</a:t>
            </a:r>
            <a:endParaRPr sz="2400" b="1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34"/>
            </p:custDataLst>
          </p:nvPr>
        </p:nvSpPr>
        <p:spPr>
          <a:xfrm>
            <a:off x="4327525" y="5410836"/>
            <a:ext cx="3536950" cy="124777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70" h="1965">
                <a:moveTo>
                  <a:pt x="120" y="0"/>
                </a:moveTo>
                <a:lnTo>
                  <a:pt x="5450" y="0"/>
                </a:lnTo>
                <a:cubicBezTo>
                  <a:pt x="5516" y="0"/>
                  <a:pt x="5570" y="54"/>
                  <a:pt x="5570" y="120"/>
                </a:cubicBezTo>
                <a:lnTo>
                  <a:pt x="5570" y="1845"/>
                </a:lnTo>
                <a:cubicBezTo>
                  <a:pt x="5570" y="1911"/>
                  <a:pt x="5516" y="1965"/>
                  <a:pt x="5450" y="1965"/>
                </a:cubicBezTo>
                <a:lnTo>
                  <a:pt x="120" y="1965"/>
                </a:lnTo>
                <a:cubicBezTo>
                  <a:pt x="54" y="1965"/>
                  <a:pt x="0" y="1911"/>
                  <a:pt x="0" y="184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>
            <p:custDataLst>
              <p:tags r:id="rId35"/>
            </p:custDataLst>
          </p:nvPr>
        </p:nvSpPr>
        <p:spPr>
          <a:xfrm>
            <a:off x="8068945" y="5405755"/>
            <a:ext cx="3546475" cy="1257300"/>
          </a:xfrm>
          <a:custGeom>
            <a:avLst/>
            <a:gdLst>
              <a:gd name="sw" fmla="*/ 1 w 5585"/>
              <a:gd name="sh" fmla="*/ 1 h 1980"/>
              <a:gd name="mins" fmla="min sw sh"/>
              <a:gd name="dsw" fmla="+- 0 sw mins"/>
              <a:gd name="dsh" fmla="+- 0 sh mins"/>
              <a:gd name="p0x0" fmla="*/ 120 w 5585"/>
              <a:gd name="p0y0" fmla="*/ 0 h 1980"/>
              <a:gd name="p0x1" fmla="*/ 5465 w 5585"/>
              <a:gd name="p0y1" fmla="*/ 0 h 1980"/>
              <a:gd name="p0x2" fmla="*/ 5531 w 5585"/>
              <a:gd name="p0y2" fmla="*/ 0 h 1980"/>
              <a:gd name="p0x3" fmla="*/ 5585 w 5585"/>
              <a:gd name="p0y3" fmla="*/ 53 h 1980"/>
              <a:gd name="p0x4" fmla="*/ 5585 w 5585"/>
              <a:gd name="p0y4" fmla="*/ 120 h 1980"/>
              <a:gd name="p0x5" fmla="*/ 5585 w 5585"/>
              <a:gd name="p0y5" fmla="*/ 1860 h 1980"/>
              <a:gd name="p0x6" fmla="*/ 5585 w 5585"/>
              <a:gd name="p0y6" fmla="*/ 1926 h 1980"/>
              <a:gd name="p0x7" fmla="*/ 5531 w 5585"/>
              <a:gd name="p0y7" fmla="*/ 1980 h 1980"/>
              <a:gd name="p0x8" fmla="*/ 5465 w 5585"/>
              <a:gd name="p0y8" fmla="*/ 1980 h 1980"/>
              <a:gd name="p0x9" fmla="*/ 120 w 5585"/>
              <a:gd name="p0y9" fmla="*/ 1980 h 1980"/>
              <a:gd name="p0x10" fmla="*/ 53 w 5585"/>
              <a:gd name="p0y10" fmla="*/ 1980 h 1980"/>
              <a:gd name="p0x11" fmla="*/ 0 w 5585"/>
              <a:gd name="p0y11" fmla="*/ 1926 h 1980"/>
              <a:gd name="p0x12" fmla="*/ 0 w 5585"/>
              <a:gd name="p0y12" fmla="*/ 1860 h 1980"/>
              <a:gd name="p0x13" fmla="*/ 0 w 5585"/>
              <a:gd name="p0y13" fmla="*/ 120 h 1980"/>
              <a:gd name="p0x14" fmla="*/ 0 w 5585"/>
              <a:gd name="p0y14" fmla="*/ 53 h 1980"/>
              <a:gd name="p0x15" fmla="*/ 53 w 5585"/>
              <a:gd name="p0y15" fmla="*/ 0 h 1980"/>
              <a:gd name="p0x16" fmla="*/ 120 w 5585"/>
              <a:gd name="p0y16" fmla="*/ 0 h 19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36"/>
            </p:custDataLst>
          </p:nvPr>
        </p:nvSpPr>
        <p:spPr>
          <a:xfrm>
            <a:off x="9461526" y="5601367"/>
            <a:ext cx="9144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常用近似值</a:t>
            </a:r>
            <a:endParaRPr sz="1200" b="1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37"/>
            </p:custDataLst>
          </p:nvPr>
        </p:nvSpPr>
        <p:spPr>
          <a:xfrm>
            <a:off x="9273407" y="5842349"/>
            <a:ext cx="1671713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3.14</a:t>
            </a:r>
            <a:endParaRPr sz="4200" b="1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5" name="任意多边形 44"/>
          <p:cNvSpPr/>
          <p:nvPr>
            <p:custDataLst>
              <p:tags r:id="rId38"/>
            </p:custDataLst>
          </p:nvPr>
        </p:nvSpPr>
        <p:spPr>
          <a:xfrm>
            <a:off x="8074025" y="5410836"/>
            <a:ext cx="3536950" cy="124777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70" h="1965">
                <a:moveTo>
                  <a:pt x="120" y="0"/>
                </a:moveTo>
                <a:lnTo>
                  <a:pt x="5450" y="0"/>
                </a:lnTo>
                <a:cubicBezTo>
                  <a:pt x="5516" y="0"/>
                  <a:pt x="5570" y="54"/>
                  <a:pt x="5570" y="120"/>
                </a:cubicBezTo>
                <a:lnTo>
                  <a:pt x="5570" y="1845"/>
                </a:lnTo>
                <a:cubicBezTo>
                  <a:pt x="5570" y="1911"/>
                  <a:pt x="5516" y="1965"/>
                  <a:pt x="5450" y="1965"/>
                </a:cubicBezTo>
                <a:lnTo>
                  <a:pt x="120" y="1965"/>
                </a:lnTo>
                <a:cubicBezTo>
                  <a:pt x="54" y="1965"/>
                  <a:pt x="0" y="1911"/>
                  <a:pt x="0" y="184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中宋简" panose="02010600000101010101" charset="-122"/>
                <a:ea typeface="汉仪中宋简" panose="02010600000101010101" charset="-122"/>
              </a:rPr>
              <a:t>刘徽与祖冲之的数学奇迹</a:t>
            </a:r>
            <a:endParaRPr sz="3000" b="1">
              <a:solidFill>
                <a:srgbClr val="2C3E50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19725" cy="5362575"/>
          </a:xfrm>
          <a:custGeom>
            <a:avLst/>
            <a:gdLst>
              <a:gd name="sw" fmla="*/ 1 w 8535"/>
              <a:gd name="sh" fmla="*/ 1 h 8445"/>
              <a:gd name="mins" fmla="min sw sh"/>
              <a:gd name="dsw" fmla="+- 0 sw mins"/>
              <a:gd name="dsh" fmla="+- 0 sh mins"/>
              <a:gd name="p0x0" fmla="*/ 120 w 8535"/>
              <a:gd name="p0y0" fmla="*/ 0 h 8445"/>
              <a:gd name="p0x1" fmla="*/ 8415 w 8535"/>
              <a:gd name="p0y1" fmla="*/ 0 h 8445"/>
              <a:gd name="p0x2" fmla="*/ 8481 w 8535"/>
              <a:gd name="p0y2" fmla="*/ 0 h 8445"/>
              <a:gd name="p0x3" fmla="*/ 8535 w 8535"/>
              <a:gd name="p0y3" fmla="*/ 53 h 8445"/>
              <a:gd name="p0x4" fmla="*/ 8535 w 8535"/>
              <a:gd name="p0y4" fmla="*/ 120 h 8445"/>
              <a:gd name="p0x5" fmla="*/ 8535 w 8535"/>
              <a:gd name="p0y5" fmla="*/ 8325 h 8445"/>
              <a:gd name="p0x6" fmla="*/ 8535 w 8535"/>
              <a:gd name="p0y6" fmla="*/ 8391 h 8445"/>
              <a:gd name="p0x7" fmla="*/ 8481 w 8535"/>
              <a:gd name="p0y7" fmla="*/ 8445 h 8445"/>
              <a:gd name="p0x8" fmla="*/ 8415 w 8535"/>
              <a:gd name="p0y8" fmla="*/ 8445 h 8445"/>
              <a:gd name="p0x9" fmla="*/ 120 w 8535"/>
              <a:gd name="p0y9" fmla="*/ 8445 h 8445"/>
              <a:gd name="p0x10" fmla="*/ 53 w 8535"/>
              <a:gd name="p0y10" fmla="*/ 8445 h 8445"/>
              <a:gd name="p0x11" fmla="*/ 0 w 8535"/>
              <a:gd name="p0y11" fmla="*/ 8391 h 8445"/>
              <a:gd name="p0x12" fmla="*/ 0 w 8535"/>
              <a:gd name="p0y12" fmla="*/ 8325 h 8445"/>
              <a:gd name="p0x13" fmla="*/ 0 w 8535"/>
              <a:gd name="p0y13" fmla="*/ 120 h 8445"/>
              <a:gd name="p0x14" fmla="*/ 0 w 8535"/>
              <a:gd name="p0y14" fmla="*/ 53 h 8445"/>
              <a:gd name="p0x15" fmla="*/ 53 w 8535"/>
              <a:gd name="p0y15" fmla="*/ 0 h 8445"/>
              <a:gd name="p0x16" fmla="*/ 120 w 853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刘徽</a:t>
            </a:r>
            <a:r>
              <a:rPr lang="en-US" altLang="zh-CN" sz="2100" b="1" spc="42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· </a:t>
            </a:r>
            <a:r>
              <a:rPr lang="zh-CN" altLang="en-US" sz="2100" b="1" spc="42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割圆术</a:t>
            </a:r>
            <a:endParaRPr lang="zh-CN" altLang="en-US" sz="2100" b="1" spc="42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771525" y="1714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8" name="图片 7" descr="fc8a1623-8c90-11f1-af70-3aadebc67006"/>
          <p:cNvPicPr/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57250" y="1800225"/>
            <a:ext cx="247650" cy="24765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304925" y="1700213"/>
            <a:ext cx="22289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割圆术</a:t>
            </a:r>
            <a:endParaRPr sz="1500" b="1" spc="30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304925" y="1975485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以圆内接正多边形不断逼近圆</a:t>
            </a:r>
            <a:endParaRPr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771525" y="23406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3" name="图片 12" descr="fc8a169b-8c90-11f1-af70-3aadebc67006"/>
          <p:cNvPicPr/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-245" b="245"/>
          <a:stretch>
            <a:fillRect/>
          </a:stretch>
        </p:blipFill>
        <p:spPr>
          <a:xfrm>
            <a:off x="857250" y="2426335"/>
            <a:ext cx="247650" cy="24765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1304925" y="2326929"/>
            <a:ext cx="114151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正</a:t>
            </a:r>
            <a:r>
              <a:rPr lang="en-US" altLang="zh-CN" sz="1500" b="1" spc="3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192</a:t>
            </a:r>
            <a:r>
              <a:rPr lang="zh-CN" altLang="en-US" sz="1500" b="1" spc="3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边形</a:t>
            </a:r>
            <a:endParaRPr lang="zh-CN" altLang="en-US" sz="1500" b="1" spc="30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1304925" y="2602201"/>
            <a:ext cx="106390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得</a:t>
            </a:r>
            <a:r>
              <a:rPr lang="en-US" alt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π≈3.14</a:t>
            </a:r>
            <a:endParaRPr sz="1350" b="1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771525" y="3005455"/>
            <a:ext cx="5029200" cy="502920"/>
          </a:xfrm>
          <a:custGeom>
            <a:avLst/>
            <a:gdLst>
              <a:gd name="sw" fmla="*/ 1 w 7920"/>
              <a:gd name="sh" fmla="*/ 1 h 791"/>
              <a:gd name="mins" fmla="min sw sh"/>
              <a:gd name="dsw" fmla="+- 0 sw mins"/>
              <a:gd name="dsh" fmla="+- 0 sh mins"/>
              <a:gd name="p0x0" fmla="*/ 120 w 7920"/>
              <a:gd name="p0y0" fmla="*/ 0 h 791"/>
              <a:gd name="p0x1" fmla="*/ 7800 w 7920"/>
              <a:gd name="p0y1" fmla="*/ 0 h 791"/>
              <a:gd name="p0x2" fmla="*/ 7866 w 7920"/>
              <a:gd name="p0y2" fmla="*/ 0 h 791"/>
              <a:gd name="p0x3" fmla="*/ 7920 w 7920"/>
              <a:gd name="p0y3" fmla="*/ 53 h 791"/>
              <a:gd name="p0x4" fmla="*/ 7920 w 7920"/>
              <a:gd name="p0y4" fmla="*/ 120 h 791"/>
              <a:gd name="p0x5" fmla="*/ 7920 w 7920"/>
              <a:gd name="p0y5" fmla="*/ 671 h 791"/>
              <a:gd name="p0x6" fmla="*/ 7920 w 7920"/>
              <a:gd name="p0y6" fmla="*/ 738 h 791"/>
              <a:gd name="p0x7" fmla="*/ 7866 w 7920"/>
              <a:gd name="p0y7" fmla="*/ 791 h 791"/>
              <a:gd name="p0x8" fmla="*/ 7800 w 7920"/>
              <a:gd name="p0y8" fmla="*/ 791 h 791"/>
              <a:gd name="p0x9" fmla="*/ 120 w 7920"/>
              <a:gd name="p0y9" fmla="*/ 791 h 791"/>
              <a:gd name="p0x10" fmla="*/ 53 w 7920"/>
              <a:gd name="p0y10" fmla="*/ 791 h 791"/>
              <a:gd name="p0x11" fmla="*/ 0 w 7920"/>
              <a:gd name="p0y11" fmla="*/ 738 h 791"/>
              <a:gd name="p0x12" fmla="*/ 0 w 7920"/>
              <a:gd name="p0y12" fmla="*/ 671 h 791"/>
              <a:gd name="p0x13" fmla="*/ 0 w 7920"/>
              <a:gd name="p0y13" fmla="*/ 120 h 791"/>
              <a:gd name="p0x14" fmla="*/ 0 w 7920"/>
              <a:gd name="p0y14" fmla="*/ 53 h 791"/>
              <a:gd name="p0x15" fmla="*/ 53 w 7920"/>
              <a:gd name="p0y15" fmla="*/ 0 h 791"/>
              <a:gd name="p0x16" fmla="*/ 120 w 7920"/>
              <a:gd name="p0y16" fmla="*/ 0 h 791"/>
            </a:gdLst>
            <a:ahLst/>
            <a:cxnLst/>
            <a:pathLst>
              <a:path w="7920" h="792">
                <a:moveTo>
                  <a:pt x="120" y="0"/>
                </a:moveTo>
                <a:lnTo>
                  <a:pt x="7800" y="0"/>
                </a:lnTo>
                <a:cubicBezTo>
                  <a:pt x="7866" y="0"/>
                  <a:pt x="7920" y="54"/>
                  <a:pt x="7920" y="120"/>
                </a:cubicBezTo>
                <a:lnTo>
                  <a:pt x="7920" y="672"/>
                </a:lnTo>
                <a:cubicBezTo>
                  <a:pt x="7920" y="738"/>
                  <a:pt x="7866" y="792"/>
                  <a:pt x="7800" y="792"/>
                </a:cubicBezTo>
                <a:lnTo>
                  <a:pt x="120" y="792"/>
                </a:lnTo>
                <a:cubicBezTo>
                  <a:pt x="54" y="792"/>
                  <a:pt x="0" y="738"/>
                  <a:pt x="0" y="672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0E0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2428799" y="3105093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 b="1">
                <a:solidFill>
                  <a:srgbClr val="5C4033"/>
                </a:solidFill>
                <a:latin typeface="汉仪书宋二简" panose="02010600000101010101" charset="-122"/>
                <a:ea typeface="汉仪书宋二简" panose="02010600000101010101" charset="-122"/>
              </a:rPr>
              <a:t>割之弥细，所失弥少</a:t>
            </a:r>
            <a:endParaRPr sz="1350" b="1">
              <a:solidFill>
                <a:srgbClr val="5C403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18"/>
            </p:custDataLst>
          </p:nvPr>
        </p:nvSpPr>
        <p:spPr>
          <a:xfrm>
            <a:off x="581025" y="1114425"/>
            <a:ext cx="5410200" cy="5353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20" h="8430">
                <a:moveTo>
                  <a:pt x="120" y="0"/>
                </a:moveTo>
                <a:lnTo>
                  <a:pt x="8400" y="0"/>
                </a:lnTo>
                <a:cubicBezTo>
                  <a:pt x="8466" y="0"/>
                  <a:pt x="8520" y="54"/>
                  <a:pt x="8520" y="120"/>
                </a:cubicBezTo>
                <a:lnTo>
                  <a:pt x="8520" y="8310"/>
                </a:lnTo>
                <a:cubicBezTo>
                  <a:pt x="8520" y="8376"/>
                  <a:pt x="8466" y="8430"/>
                  <a:pt x="8400" y="8430"/>
                </a:cubicBezTo>
                <a:lnTo>
                  <a:pt x="120" y="8430"/>
                </a:lnTo>
                <a:cubicBezTo>
                  <a:pt x="54" y="8430"/>
                  <a:pt x="0" y="8376"/>
                  <a:pt x="0" y="831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6195695" y="1109345"/>
            <a:ext cx="5419725" cy="5362575"/>
          </a:xfrm>
          <a:custGeom>
            <a:avLst/>
            <a:gdLst>
              <a:gd name="sw" fmla="*/ 1 w 8535"/>
              <a:gd name="sh" fmla="*/ 1 h 8445"/>
              <a:gd name="mins" fmla="min sw sh"/>
              <a:gd name="dsw" fmla="+- 0 sw mins"/>
              <a:gd name="dsh" fmla="+- 0 sh mins"/>
              <a:gd name="p0x0" fmla="*/ 120 w 8535"/>
              <a:gd name="p0y0" fmla="*/ 0 h 8445"/>
              <a:gd name="p0x1" fmla="*/ 8415 w 8535"/>
              <a:gd name="p0y1" fmla="*/ 0 h 8445"/>
              <a:gd name="p0x2" fmla="*/ 8481 w 8535"/>
              <a:gd name="p0y2" fmla="*/ 0 h 8445"/>
              <a:gd name="p0x3" fmla="*/ 8535 w 8535"/>
              <a:gd name="p0y3" fmla="*/ 53 h 8445"/>
              <a:gd name="p0x4" fmla="*/ 8535 w 8535"/>
              <a:gd name="p0y4" fmla="*/ 120 h 8445"/>
              <a:gd name="p0x5" fmla="*/ 8535 w 8535"/>
              <a:gd name="p0y5" fmla="*/ 8325 h 8445"/>
              <a:gd name="p0x6" fmla="*/ 8535 w 8535"/>
              <a:gd name="p0y6" fmla="*/ 8391 h 8445"/>
              <a:gd name="p0x7" fmla="*/ 8481 w 8535"/>
              <a:gd name="p0y7" fmla="*/ 8445 h 8445"/>
              <a:gd name="p0x8" fmla="*/ 8415 w 8535"/>
              <a:gd name="p0y8" fmla="*/ 8445 h 8445"/>
              <a:gd name="p0x9" fmla="*/ 120 w 8535"/>
              <a:gd name="p0y9" fmla="*/ 8445 h 8445"/>
              <a:gd name="p0x10" fmla="*/ 53 w 8535"/>
              <a:gd name="p0y10" fmla="*/ 8445 h 8445"/>
              <a:gd name="p0x11" fmla="*/ 0 w 8535"/>
              <a:gd name="p0y11" fmla="*/ 8391 h 8445"/>
              <a:gd name="p0x12" fmla="*/ 0 w 8535"/>
              <a:gd name="p0y12" fmla="*/ 8325 h 8445"/>
              <a:gd name="p0x13" fmla="*/ 0 w 8535"/>
              <a:gd name="p0y13" fmla="*/ 120 h 8445"/>
              <a:gd name="p0x14" fmla="*/ 0 w 8535"/>
              <a:gd name="p0y14" fmla="*/ 53 h 8445"/>
              <a:gd name="p0x15" fmla="*/ 53 w 8535"/>
              <a:gd name="p0y15" fmla="*/ 0 h 8445"/>
              <a:gd name="p0x16" fmla="*/ 120 w 853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6391275" y="1288732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祖冲之</a:t>
            </a:r>
            <a:r>
              <a:rPr lang="en-US" altLang="zh-CN" sz="2100" b="1" spc="42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· </a:t>
            </a:r>
            <a:r>
              <a:rPr lang="zh-CN" altLang="en-US" sz="2100" b="1" spc="42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千年领先</a:t>
            </a:r>
            <a:endParaRPr lang="zh-CN" altLang="en-US" sz="2100" b="1" spc="42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6391275" y="1714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5" name="图片 24" descr="fc8a1857-8c90-11f1-af70-3aadebc67006"/>
          <p:cNvPicPr/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6477000" y="1800225"/>
            <a:ext cx="247650" cy="24765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6924675" y="1700213"/>
            <a:ext cx="202443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500" b="1" spc="3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π</a:t>
            </a:r>
            <a:r>
              <a:rPr lang="zh-CN" sz="1500" b="1" spc="3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精确值</a:t>
            </a:r>
            <a:endParaRPr lang="zh-CN" sz="1500" b="1" spc="30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6924675" y="1975485"/>
            <a:ext cx="236733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3.1415926</a:t>
            </a:r>
            <a:r>
              <a:rPr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 ~ </a:t>
            </a:r>
            <a:r>
              <a:rPr sz="135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3.1415927</a:t>
            </a:r>
            <a:endParaRPr sz="1350" b="1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7"/>
            </p:custDataLst>
          </p:nvPr>
        </p:nvSpPr>
        <p:spPr>
          <a:xfrm>
            <a:off x="6391275" y="23406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30" name="图片 29" descr="fc8a169f-8c90-11f1-af70-3aadebc67006"/>
          <p:cNvPicPr/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t="-245" b="245"/>
          <a:stretch>
            <a:fillRect/>
          </a:stretch>
        </p:blipFill>
        <p:spPr>
          <a:xfrm>
            <a:off x="6477000" y="2426335"/>
            <a:ext cx="247650" cy="24765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1"/>
            </p:custDataLst>
          </p:nvPr>
        </p:nvSpPr>
        <p:spPr>
          <a:xfrm>
            <a:off x="6924675" y="2326929"/>
            <a:ext cx="206432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约率与密率</a:t>
            </a:r>
            <a:endParaRPr sz="1500" b="1" spc="30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2"/>
            </p:custDataLst>
          </p:nvPr>
        </p:nvSpPr>
        <p:spPr>
          <a:xfrm>
            <a:off x="6924675" y="2602201"/>
            <a:ext cx="223576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约率</a:t>
            </a:r>
            <a:r>
              <a:rPr lang="en-US" alt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22/7</a:t>
            </a:r>
            <a:r>
              <a:rPr 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，密率</a:t>
            </a:r>
            <a:r>
              <a:rPr lang="en-US" alt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355/113</a:t>
            </a:r>
            <a:endParaRPr sz="1350" b="1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3"/>
            </p:custDataLst>
          </p:nvPr>
        </p:nvSpPr>
        <p:spPr>
          <a:xfrm>
            <a:off x="6391275" y="29673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 w="660" h="660">
                <a:moveTo>
                  <a:pt x="120" y="0"/>
                </a:moveTo>
                <a:lnTo>
                  <a:pt x="540" y="0"/>
                </a:lnTo>
                <a:cubicBezTo>
                  <a:pt x="606" y="0"/>
                  <a:pt x="660" y="54"/>
                  <a:pt x="660" y="120"/>
                </a:cubicBezTo>
                <a:lnTo>
                  <a:pt x="660" y="540"/>
                </a:lnTo>
                <a:cubicBezTo>
                  <a:pt x="660" y="606"/>
                  <a:pt x="606" y="660"/>
                  <a:pt x="540" y="660"/>
                </a:cubicBezTo>
                <a:lnTo>
                  <a:pt x="120" y="660"/>
                </a:lnTo>
                <a:cubicBezTo>
                  <a:pt x="54" y="660"/>
                  <a:pt x="0" y="606"/>
                  <a:pt x="0" y="5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35" name="图片 34" descr="fc8a19c2-8c90-11f1-af70-3aadebc67006"/>
          <p:cNvPicPr/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t="-233" b="233"/>
          <a:stretch>
            <a:fillRect/>
          </a:stretch>
        </p:blipFill>
        <p:spPr>
          <a:xfrm>
            <a:off x="6477000" y="3053080"/>
            <a:ext cx="247650" cy="24765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37"/>
            </p:custDataLst>
          </p:nvPr>
        </p:nvSpPr>
        <p:spPr>
          <a:xfrm>
            <a:off x="6924675" y="2953645"/>
            <a:ext cx="151238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领先欧洲</a:t>
            </a:r>
            <a:endParaRPr sz="1500" b="1" spc="30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38"/>
            </p:custDataLst>
          </p:nvPr>
        </p:nvSpPr>
        <p:spPr>
          <a:xfrm>
            <a:off x="6924675" y="3228918"/>
            <a:ext cx="168384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比欧洲早约</a:t>
            </a:r>
            <a:r>
              <a:rPr lang="en-US" alt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en-US" altLang="zh-CN" sz="135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1000</a:t>
            </a:r>
            <a:r>
              <a:rPr lang="zh-CN" altLang="en-US" sz="135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年</a:t>
            </a:r>
            <a:endParaRPr lang="zh-CN" altLang="en-US" sz="1350" b="1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pic>
        <p:nvPicPr>
          <p:cNvPr id="40" name="图片 39" descr="fc8a1a8c-8c90-11f1-af70-3aadebc67006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/>
          <a:srcRect t="-202" b="-202"/>
          <a:stretch>
            <a:fillRect/>
          </a:stretch>
        </p:blipFill>
        <p:spPr>
          <a:xfrm>
            <a:off x="6391275" y="4562475"/>
            <a:ext cx="5029200" cy="17145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920" h="2700">
                <a:moveTo>
                  <a:pt x="120" y="0"/>
                </a:moveTo>
                <a:lnTo>
                  <a:pt x="7800" y="0"/>
                </a:lnTo>
                <a:cubicBezTo>
                  <a:pt x="7866" y="0"/>
                  <a:pt x="7920" y="54"/>
                  <a:pt x="7920" y="120"/>
                </a:cubicBezTo>
                <a:lnTo>
                  <a:pt x="7920" y="2580"/>
                </a:lnTo>
                <a:cubicBezTo>
                  <a:pt x="7920" y="2646"/>
                  <a:pt x="7866" y="2700"/>
                  <a:pt x="7800" y="2700"/>
                </a:cubicBezTo>
                <a:lnTo>
                  <a:pt x="120" y="2700"/>
                </a:lnTo>
                <a:cubicBezTo>
                  <a:pt x="54" y="2700"/>
                  <a:pt x="0" y="2646"/>
                  <a:pt x="0" y="258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22" name="任意多边形 21"/>
          <p:cNvSpPr/>
          <p:nvPr>
            <p:custDataLst>
              <p:tags r:id="rId41"/>
            </p:custDataLst>
          </p:nvPr>
        </p:nvSpPr>
        <p:spPr>
          <a:xfrm>
            <a:off x="6200775" y="1114425"/>
            <a:ext cx="5410200" cy="5353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20" h="8430">
                <a:moveTo>
                  <a:pt x="120" y="0"/>
                </a:moveTo>
                <a:lnTo>
                  <a:pt x="8400" y="0"/>
                </a:lnTo>
                <a:cubicBezTo>
                  <a:pt x="8466" y="0"/>
                  <a:pt x="8520" y="54"/>
                  <a:pt x="8520" y="120"/>
                </a:cubicBezTo>
                <a:lnTo>
                  <a:pt x="8520" y="8310"/>
                </a:lnTo>
                <a:cubicBezTo>
                  <a:pt x="8520" y="8376"/>
                  <a:pt x="8466" y="8430"/>
                  <a:pt x="8400" y="8430"/>
                </a:cubicBezTo>
                <a:lnTo>
                  <a:pt x="120" y="8430"/>
                </a:lnTo>
                <a:cubicBezTo>
                  <a:pt x="54" y="8430"/>
                  <a:pt x="0" y="8376"/>
                  <a:pt x="0" y="831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4698425" y="3006090"/>
            <a:ext cx="279506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200" b="1" spc="252">
                <a:solidFill>
                  <a:srgbClr val="2C3E50"/>
                </a:solidFill>
                <a:latin typeface="汉仪中宋简" panose="02010600000101010101" charset="-122"/>
                <a:ea typeface="汉仪中宋简" panose="02010600000101010101" charset="-122"/>
              </a:rPr>
              <a:t>圆之度量</a:t>
            </a:r>
            <a:endParaRPr sz="4200" b="1" spc="252">
              <a:solidFill>
                <a:srgbClr val="2C3E50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5981700" y="3971925"/>
            <a:ext cx="228600" cy="9525"/>
          </a:xfrm>
          <a:prstGeom prst="rect">
            <a:avLst/>
          </a:prstGeom>
          <a:solidFill>
            <a:srgbClr val="D4C4A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5029200" y="4119563"/>
            <a:ext cx="21336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化曲为直，以简驭繁。</a:t>
            </a:r>
            <a:endParaRPr sz="1500" spc="3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3476625" y="4424363"/>
            <a:ext cx="52387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掌握圆的周长与面积公式，理解推导过程中的数学思想。</a:t>
            </a:r>
            <a:endParaRPr sz="1500" spc="3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4742631" y="1357313"/>
            <a:ext cx="2706662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9000" b="1" spc="540">
                <a:solidFill>
                  <a:srgbClr val="D4AF37">
                    <a:alpha val="8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04</a:t>
            </a:r>
            <a:endParaRPr sz="9000" b="1" spc="540">
              <a:solidFill>
                <a:srgbClr val="D4AF37">
                  <a:alpha val="8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5904865" y="2838450"/>
            <a:ext cx="381000" cy="9525"/>
          </a:xfrm>
          <a:prstGeom prst="rect">
            <a:avLst/>
          </a:prstGeom>
          <a:solidFill>
            <a:srgbClr val="D4AF37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480000">
            <a:off x="5886450" y="5086350"/>
            <a:ext cx="419100" cy="419100"/>
          </a:xfrm>
          <a:prstGeom prst="rect">
            <a:avLst/>
          </a:prstGeom>
          <a:noFill/>
        </p:spPr>
      </p:pic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 rot="21480000">
            <a:off x="5955665" y="5207635"/>
            <a:ext cx="280670" cy="1765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050" b="1" spc="105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度</a:t>
            </a:r>
            <a:endParaRPr sz="1050" b="1" spc="105">
              <a:solidFill>
                <a:srgbClr val="D4AF37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中宋简" panose="02010600000101010101" charset="-122"/>
                <a:ea typeface="汉仪中宋简" panose="02010600000101010101" charset="-122"/>
              </a:rPr>
              <a:t>圆的周长公式与巧妙计算</a:t>
            </a:r>
            <a:endParaRPr sz="3000" b="1">
              <a:solidFill>
                <a:srgbClr val="2C3E50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764280" cy="2781300"/>
          </a:xfrm>
          <a:custGeom>
            <a:avLst/>
            <a:gdLst>
              <a:gd name="sw" fmla="*/ 1 w 5927"/>
              <a:gd name="sh" fmla="*/ 1 h 4380"/>
              <a:gd name="mins" fmla="min sw sh"/>
              <a:gd name="dsw" fmla="+- 0 sw mins"/>
              <a:gd name="dsh" fmla="+- 0 sh mins"/>
              <a:gd name="p0x0" fmla="*/ 120 w 5927"/>
              <a:gd name="p0y0" fmla="*/ 0 h 4380"/>
              <a:gd name="p0x1" fmla="*/ 5807 w 5927"/>
              <a:gd name="p0y1" fmla="*/ 0 h 4380"/>
              <a:gd name="p0x2" fmla="*/ 5874 w 5927"/>
              <a:gd name="p0y2" fmla="*/ 0 h 4380"/>
              <a:gd name="p0x3" fmla="*/ 5927 w 5927"/>
              <a:gd name="p0y3" fmla="*/ 53 h 4380"/>
              <a:gd name="p0x4" fmla="*/ 5927 w 5927"/>
              <a:gd name="p0y4" fmla="*/ 120 h 4380"/>
              <a:gd name="p0x5" fmla="*/ 5927 w 5927"/>
              <a:gd name="p0y5" fmla="*/ 4260 h 4380"/>
              <a:gd name="p0x6" fmla="*/ 5927 w 5927"/>
              <a:gd name="p0y6" fmla="*/ 4326 h 4380"/>
              <a:gd name="p0x7" fmla="*/ 5874 w 5927"/>
              <a:gd name="p0y7" fmla="*/ 4380 h 4380"/>
              <a:gd name="p0x8" fmla="*/ 5807 w 5927"/>
              <a:gd name="p0y8" fmla="*/ 4380 h 4380"/>
              <a:gd name="p0x9" fmla="*/ 120 w 5927"/>
              <a:gd name="p0y9" fmla="*/ 4380 h 4380"/>
              <a:gd name="p0x10" fmla="*/ 53 w 5927"/>
              <a:gd name="p0y10" fmla="*/ 4380 h 4380"/>
              <a:gd name="p0x11" fmla="*/ 0 w 5927"/>
              <a:gd name="p0y11" fmla="*/ 4326 h 4380"/>
              <a:gd name="p0x12" fmla="*/ 0 w 5927"/>
              <a:gd name="p0y12" fmla="*/ 4260 h 4380"/>
              <a:gd name="p0x13" fmla="*/ 0 w 5927"/>
              <a:gd name="p0y13" fmla="*/ 120 h 4380"/>
              <a:gd name="p0x14" fmla="*/ 0 w 5927"/>
              <a:gd name="p0y14" fmla="*/ 53 h 4380"/>
              <a:gd name="p0x15" fmla="*/ 53 w 5927"/>
              <a:gd name="p0y15" fmla="*/ 0 h 4380"/>
              <a:gd name="p0x16" fmla="*/ 120 w 5927"/>
              <a:gd name="p0y16" fmla="*/ 0 h 43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2174081" y="1697831"/>
            <a:ext cx="1330528" cy="9286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60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π</a:t>
            </a:r>
            <a:endParaRPr sz="6000" b="1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2201170" y="2659856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圆周率</a:t>
            </a:r>
            <a:endParaRPr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1763611" y="3002756"/>
            <a:ext cx="158003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 spc="-66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周长</a:t>
            </a:r>
            <a:r>
              <a:rPr lang="en-US" altLang="zh-CN" sz="1500" b="1" spc="-66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500" b="1" spc="-66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 b="1" spc="-66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500" b="1" spc="-66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直径</a:t>
            </a:r>
            <a:r>
              <a:rPr lang="en-US" altLang="zh-CN" sz="1500" b="1" spc="-66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= π</a:t>
            </a:r>
            <a:endParaRPr lang="en-US" altLang="zh-CN" sz="1500" b="1" spc="-66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581025" y="1114437"/>
            <a:ext cx="3754120" cy="277175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912" h="4365">
                <a:moveTo>
                  <a:pt x="120" y="0"/>
                </a:moveTo>
                <a:lnTo>
                  <a:pt x="5792" y="0"/>
                </a:lnTo>
                <a:cubicBezTo>
                  <a:pt x="5858" y="0"/>
                  <a:pt x="5912" y="54"/>
                  <a:pt x="5912" y="120"/>
                </a:cubicBezTo>
                <a:lnTo>
                  <a:pt x="5912" y="4245"/>
                </a:lnTo>
                <a:cubicBezTo>
                  <a:pt x="5912" y="4311"/>
                  <a:pt x="5858" y="4365"/>
                  <a:pt x="5792" y="4365"/>
                </a:cubicBezTo>
                <a:lnTo>
                  <a:pt x="120" y="4365"/>
                </a:lnTo>
                <a:cubicBezTo>
                  <a:pt x="54" y="4365"/>
                  <a:pt x="0" y="4311"/>
                  <a:pt x="0" y="424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575945" y="4090670"/>
            <a:ext cx="1782445" cy="2381250"/>
          </a:xfrm>
          <a:custGeom>
            <a:avLst/>
            <a:gdLst>
              <a:gd name="sw" fmla="*/ 1 w 2806"/>
              <a:gd name="sh" fmla="*/ 1 h 3750"/>
              <a:gd name="mins" fmla="min sw sh"/>
              <a:gd name="dsw" fmla="+- 0 sw mins"/>
              <a:gd name="dsh" fmla="+- 0 sh mins"/>
              <a:gd name="p0x0" fmla="*/ 120 w 2806"/>
              <a:gd name="p0y0" fmla="*/ 0 h 3750"/>
              <a:gd name="p0x1" fmla="*/ 2686 w 2806"/>
              <a:gd name="p0y1" fmla="*/ 0 h 3750"/>
              <a:gd name="p0x2" fmla="*/ 2752 w 2806"/>
              <a:gd name="p0y2" fmla="*/ 0 h 3750"/>
              <a:gd name="p0x3" fmla="*/ 2806 w 2806"/>
              <a:gd name="p0y3" fmla="*/ 53 h 3750"/>
              <a:gd name="p0x4" fmla="*/ 2806 w 2806"/>
              <a:gd name="p0y4" fmla="*/ 120 h 3750"/>
              <a:gd name="p0x5" fmla="*/ 2806 w 2806"/>
              <a:gd name="p0y5" fmla="*/ 3630 h 3750"/>
              <a:gd name="p0x6" fmla="*/ 2806 w 2806"/>
              <a:gd name="p0y6" fmla="*/ 3696 h 3750"/>
              <a:gd name="p0x7" fmla="*/ 2752 w 2806"/>
              <a:gd name="p0y7" fmla="*/ 3750 h 3750"/>
              <a:gd name="p0x8" fmla="*/ 2686 w 2806"/>
              <a:gd name="p0y8" fmla="*/ 3750 h 3750"/>
              <a:gd name="p0x9" fmla="*/ 120 w 2806"/>
              <a:gd name="p0y9" fmla="*/ 3750 h 3750"/>
              <a:gd name="p0x10" fmla="*/ 53 w 2806"/>
              <a:gd name="p0y10" fmla="*/ 3750 h 3750"/>
              <a:gd name="p0x11" fmla="*/ 0 w 2806"/>
              <a:gd name="p0y11" fmla="*/ 3696 h 3750"/>
              <a:gd name="p0x12" fmla="*/ 0 w 2806"/>
              <a:gd name="p0y12" fmla="*/ 3630 h 3750"/>
              <a:gd name="p0x13" fmla="*/ 0 w 2806"/>
              <a:gd name="p0y13" fmla="*/ 120 h 3750"/>
              <a:gd name="p0x14" fmla="*/ 0 w 2806"/>
              <a:gd name="p0y14" fmla="*/ 53 h 3750"/>
              <a:gd name="p0x15" fmla="*/ 53 w 2806"/>
              <a:gd name="p0y15" fmla="*/ 0 h 3750"/>
              <a:gd name="p0x16" fmla="*/ 120 w 2806"/>
              <a:gd name="p0y16" fmla="*/ 0 h 37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1019918" y="4953000"/>
            <a:ext cx="1161526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4A3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C = πd</a:t>
            </a:r>
            <a:endParaRPr sz="2100" b="1">
              <a:solidFill>
                <a:srgbClr val="4A3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1124398" y="5381625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3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已知直径</a:t>
            </a:r>
            <a:endParaRPr sz="1350">
              <a:solidFill>
                <a:srgbClr val="4A3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0"/>
            </p:custDataLst>
          </p:nvPr>
        </p:nvSpPr>
        <p:spPr>
          <a:xfrm>
            <a:off x="581025" y="4095764"/>
            <a:ext cx="1772285" cy="237169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791" h="3735">
                <a:moveTo>
                  <a:pt x="120" y="0"/>
                </a:moveTo>
                <a:lnTo>
                  <a:pt x="2671" y="0"/>
                </a:lnTo>
                <a:cubicBezTo>
                  <a:pt x="2737" y="0"/>
                  <a:pt x="2791" y="54"/>
                  <a:pt x="2791" y="120"/>
                </a:cubicBezTo>
                <a:lnTo>
                  <a:pt x="2791" y="3615"/>
                </a:lnTo>
                <a:cubicBezTo>
                  <a:pt x="2791" y="3681"/>
                  <a:pt x="2737" y="3735"/>
                  <a:pt x="2671" y="3735"/>
                </a:cubicBezTo>
                <a:lnTo>
                  <a:pt x="120" y="3735"/>
                </a:lnTo>
                <a:cubicBezTo>
                  <a:pt x="54" y="3735"/>
                  <a:pt x="0" y="3681"/>
                  <a:pt x="0" y="361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1"/>
            </p:custDataLst>
          </p:nvPr>
        </p:nvSpPr>
        <p:spPr>
          <a:xfrm>
            <a:off x="2558415" y="4090670"/>
            <a:ext cx="1781810" cy="2381250"/>
          </a:xfrm>
          <a:custGeom>
            <a:avLst/>
            <a:gdLst>
              <a:gd name="sw" fmla="*/ 1 w 2806"/>
              <a:gd name="sh" fmla="*/ 1 h 3750"/>
              <a:gd name="mins" fmla="min sw sh"/>
              <a:gd name="dsw" fmla="+- 0 sw mins"/>
              <a:gd name="dsh" fmla="+- 0 sh mins"/>
              <a:gd name="p0x0" fmla="*/ 120 w 2806"/>
              <a:gd name="p0y0" fmla="*/ 0 h 3750"/>
              <a:gd name="p0x1" fmla="*/ 2686 w 2806"/>
              <a:gd name="p0y1" fmla="*/ 0 h 3750"/>
              <a:gd name="p0x2" fmla="*/ 2752 w 2806"/>
              <a:gd name="p0y2" fmla="*/ 0 h 3750"/>
              <a:gd name="p0x3" fmla="*/ 2806 w 2806"/>
              <a:gd name="p0y3" fmla="*/ 53 h 3750"/>
              <a:gd name="p0x4" fmla="*/ 2806 w 2806"/>
              <a:gd name="p0y4" fmla="*/ 120 h 3750"/>
              <a:gd name="p0x5" fmla="*/ 2806 w 2806"/>
              <a:gd name="p0y5" fmla="*/ 3630 h 3750"/>
              <a:gd name="p0x6" fmla="*/ 2806 w 2806"/>
              <a:gd name="p0y6" fmla="*/ 3696 h 3750"/>
              <a:gd name="p0x7" fmla="*/ 2752 w 2806"/>
              <a:gd name="p0y7" fmla="*/ 3750 h 3750"/>
              <a:gd name="p0x8" fmla="*/ 2686 w 2806"/>
              <a:gd name="p0y8" fmla="*/ 3750 h 3750"/>
              <a:gd name="p0x9" fmla="*/ 120 w 2806"/>
              <a:gd name="p0y9" fmla="*/ 3750 h 3750"/>
              <a:gd name="p0x10" fmla="*/ 53 w 2806"/>
              <a:gd name="p0y10" fmla="*/ 3750 h 3750"/>
              <a:gd name="p0x11" fmla="*/ 0 w 2806"/>
              <a:gd name="p0y11" fmla="*/ 3696 h 3750"/>
              <a:gd name="p0x12" fmla="*/ 0 w 2806"/>
              <a:gd name="p0y12" fmla="*/ 3630 h 3750"/>
              <a:gd name="p0x13" fmla="*/ 0 w 2806"/>
              <a:gd name="p0y13" fmla="*/ 120 h 3750"/>
              <a:gd name="p0x14" fmla="*/ 0 w 2806"/>
              <a:gd name="p0y14" fmla="*/ 53 h 3750"/>
              <a:gd name="p0x15" fmla="*/ 53 w 2806"/>
              <a:gd name="p0y15" fmla="*/ 0 h 3750"/>
              <a:gd name="p0x16" fmla="*/ 120 w 2806"/>
              <a:gd name="p0y16" fmla="*/ 0 h 37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2"/>
            </p:custDataLst>
          </p:nvPr>
        </p:nvSpPr>
        <p:spPr>
          <a:xfrm>
            <a:off x="2952902" y="4953000"/>
            <a:ext cx="12599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4A3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C = 2πr</a:t>
            </a:r>
            <a:endParaRPr sz="2100" b="1">
              <a:solidFill>
                <a:srgbClr val="4A3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>
            <a:off x="3106569" y="5381625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4A3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已知半径</a:t>
            </a:r>
            <a:endParaRPr sz="1350">
              <a:solidFill>
                <a:srgbClr val="4A3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2562873" y="4095750"/>
            <a:ext cx="1772894" cy="23717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792" h="3735">
                <a:moveTo>
                  <a:pt x="120" y="0"/>
                </a:moveTo>
                <a:lnTo>
                  <a:pt x="2672" y="0"/>
                </a:lnTo>
                <a:cubicBezTo>
                  <a:pt x="2738" y="0"/>
                  <a:pt x="2792" y="54"/>
                  <a:pt x="2792" y="120"/>
                </a:cubicBezTo>
                <a:lnTo>
                  <a:pt x="2792" y="3615"/>
                </a:lnTo>
                <a:cubicBezTo>
                  <a:pt x="2792" y="3681"/>
                  <a:pt x="2738" y="3735"/>
                  <a:pt x="2672" y="3735"/>
                </a:cubicBezTo>
                <a:lnTo>
                  <a:pt x="120" y="3735"/>
                </a:lnTo>
                <a:cubicBezTo>
                  <a:pt x="54" y="3735"/>
                  <a:pt x="0" y="3681"/>
                  <a:pt x="0" y="361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5"/>
            </p:custDataLst>
          </p:nvPr>
        </p:nvSpPr>
        <p:spPr>
          <a:xfrm>
            <a:off x="4616450" y="1109345"/>
            <a:ext cx="6998970" cy="5362575"/>
          </a:xfrm>
          <a:custGeom>
            <a:avLst/>
            <a:gdLst>
              <a:gd name="sw" fmla="*/ 1 w 11021"/>
              <a:gd name="sh" fmla="*/ 1 h 8445"/>
              <a:gd name="mins" fmla="min sw sh"/>
              <a:gd name="dsw" fmla="+- 0 sw mins"/>
              <a:gd name="dsh" fmla="+- 0 sh mins"/>
              <a:gd name="p0x0" fmla="*/ 120 w 11021"/>
              <a:gd name="p0y0" fmla="*/ 0 h 8445"/>
              <a:gd name="p0x1" fmla="*/ 10901 w 11021"/>
              <a:gd name="p0y1" fmla="*/ 0 h 8445"/>
              <a:gd name="p0x2" fmla="*/ 10968 w 11021"/>
              <a:gd name="p0y2" fmla="*/ 0 h 8445"/>
              <a:gd name="p0x3" fmla="*/ 11021 w 11021"/>
              <a:gd name="p0y3" fmla="*/ 53 h 8445"/>
              <a:gd name="p0x4" fmla="*/ 11021 w 11021"/>
              <a:gd name="p0y4" fmla="*/ 120 h 8445"/>
              <a:gd name="p0x5" fmla="*/ 11021 w 11021"/>
              <a:gd name="p0y5" fmla="*/ 8325 h 8445"/>
              <a:gd name="p0x6" fmla="*/ 11021 w 11021"/>
              <a:gd name="p0y6" fmla="*/ 8391 h 8445"/>
              <a:gd name="p0x7" fmla="*/ 10968 w 11021"/>
              <a:gd name="p0y7" fmla="*/ 8445 h 8445"/>
              <a:gd name="p0x8" fmla="*/ 10901 w 11021"/>
              <a:gd name="p0y8" fmla="*/ 8445 h 8445"/>
              <a:gd name="p0x9" fmla="*/ 120 w 11021"/>
              <a:gd name="p0y9" fmla="*/ 8445 h 8445"/>
              <a:gd name="p0x10" fmla="*/ 53 w 11021"/>
              <a:gd name="p0y10" fmla="*/ 8445 h 8445"/>
              <a:gd name="p0x11" fmla="*/ 0 w 11021"/>
              <a:gd name="p0y11" fmla="*/ 8391 h 8445"/>
              <a:gd name="p0x12" fmla="*/ 0 w 11021"/>
              <a:gd name="p0y12" fmla="*/ 8325 h 8445"/>
              <a:gd name="p0x13" fmla="*/ 0 w 11021"/>
              <a:gd name="p0y13" fmla="*/ 120 h 8445"/>
              <a:gd name="p0x14" fmla="*/ 0 w 11021"/>
              <a:gd name="p0y14" fmla="*/ 53 h 8445"/>
              <a:gd name="p0x15" fmla="*/ 53 w 11021"/>
              <a:gd name="p0y15" fmla="*/ 0 h 8445"/>
              <a:gd name="p0x16" fmla="*/ 120 w 11021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6"/>
            </p:custDataLst>
          </p:nvPr>
        </p:nvSpPr>
        <p:spPr>
          <a:xfrm>
            <a:off x="4811982" y="1288732"/>
            <a:ext cx="660841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公式应用与计算</a:t>
            </a:r>
            <a:endParaRPr sz="2100" b="1" spc="42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7"/>
            </p:custDataLst>
          </p:nvPr>
        </p:nvSpPr>
        <p:spPr>
          <a:xfrm>
            <a:off x="4811395" y="17145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4" name="图片 23" descr="d47d19c2-8c90-11f1-8481-727bca985e98"/>
          <p:cNvPicPr/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80" r="280"/>
          <a:stretch>
            <a:fillRect/>
          </a:stretch>
        </p:blipFill>
        <p:spPr>
          <a:xfrm>
            <a:off x="4878070" y="1781175"/>
            <a:ext cx="209550" cy="20955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5269182" y="1727835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公式速查</a:t>
            </a:r>
            <a:endParaRPr b="1" spc="36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aphicFrame>
        <p:nvGraphicFramePr>
          <p:cNvPr id="27" name="表格 26"/>
          <p:cNvGraphicFramePr/>
          <p:nvPr>
            <p:custDataLst>
              <p:tags r:id="rId22"/>
            </p:custDataLst>
          </p:nvPr>
        </p:nvGraphicFramePr>
        <p:xfrm>
          <a:off x="4811395" y="2095500"/>
          <a:ext cx="6608416" cy="1612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2378"/>
                <a:gridCol w="1882378"/>
                <a:gridCol w="2843660"/>
              </a:tblGrid>
              <a:tr h="451469"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2C3E5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已知条件</a:t>
                      </a:r>
                      <a:endParaRPr sz="1800" b="1">
                        <a:solidFill>
                          <a:srgbClr val="2C3E50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4A8"/>
                      </a:solidFill>
                      <a:prstDash val="solid"/>
                    </a:lnT>
                    <a:lnB w="9525">
                      <a:solidFill>
                        <a:srgbClr val="E0D4C0"/>
                      </a:solidFill>
                      <a:prstDash val="solid"/>
                    </a:lnB>
                    <a:solidFill>
                      <a:srgbClr val="F5E6C8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2C3E5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选用公式</a:t>
                      </a:r>
                      <a:endParaRPr sz="1800" b="1">
                        <a:solidFill>
                          <a:srgbClr val="2C3E50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4A8"/>
                      </a:solidFill>
                      <a:prstDash val="solid"/>
                    </a:lnT>
                    <a:lnB w="9525">
                      <a:solidFill>
                        <a:srgbClr val="E0D4C0"/>
                      </a:solidFill>
                      <a:prstDash val="solid"/>
                    </a:lnB>
                    <a:solidFill>
                      <a:srgbClr val="F5E6C8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2C3E5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计算式</a:t>
                      </a:r>
                      <a:endParaRPr sz="1800" b="1">
                        <a:solidFill>
                          <a:srgbClr val="2C3E50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4A8"/>
                      </a:solidFill>
                      <a:prstDash val="solid"/>
                    </a:lnT>
                    <a:lnB w="9525">
                      <a:solidFill>
                        <a:srgbClr val="E0D4C0"/>
                      </a:solidFill>
                      <a:prstDash val="solid"/>
                    </a:lnB>
                    <a:solidFill>
                      <a:srgbClr val="F5E6C8"/>
                    </a:solidFill>
                  </a:tcPr>
                </a:tc>
              </a:tr>
              <a:tr h="385762">
                <a:tc>
                  <a:txBody>
                    <a:bodyPr wrap="square"/>
                    <a:p>
                      <a:pPr algn="ctr"/>
                      <a:r>
                        <a:rPr lang="zh-CN" altLang="en-US" sz="1500" b="0">
                          <a:solidFill>
                            <a:srgbClr val="2C3E5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半径</a:t>
                      </a:r>
                      <a:r>
                        <a:rPr lang="en-US" altLang="zh-CN" sz="1500" b="0">
                          <a:solidFill>
                            <a:srgbClr val="2C3E5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 r</a:t>
                      </a:r>
                      <a:endParaRPr lang="en-US" altLang="zh-CN" sz="1500" b="0">
                        <a:solidFill>
                          <a:srgbClr val="2C3E50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4C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DFBF7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3E5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C = 2πr</a:t>
                      </a:r>
                      <a:endParaRPr sz="1500" b="0">
                        <a:solidFill>
                          <a:srgbClr val="2C3E50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4C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DFBF7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altLang="en-US" sz="1500" b="0">
                          <a:solidFill>
                            <a:srgbClr val="2C3E5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C = 2 </a:t>
                      </a:r>
                      <a:r>
                        <a:rPr lang="zh-CN" altLang="en-US" sz="1500" b="0">
                          <a:solidFill>
                            <a:srgbClr val="2C3E5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×</a:t>
                      </a:r>
                      <a:r>
                        <a:rPr lang="en-US" altLang="zh-CN" sz="1500" b="0">
                          <a:solidFill>
                            <a:srgbClr val="2C3E5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 3.14 </a:t>
                      </a:r>
                      <a:r>
                        <a:rPr lang="zh-CN" altLang="en-US" sz="1500" b="0">
                          <a:solidFill>
                            <a:srgbClr val="2C3E5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×</a:t>
                      </a:r>
                      <a:r>
                        <a:rPr lang="en-US" altLang="zh-CN" sz="1500" b="0">
                          <a:solidFill>
                            <a:srgbClr val="2C3E5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 r</a:t>
                      </a:r>
                      <a:endParaRPr lang="en-US" altLang="zh-CN" sz="1500" b="0">
                        <a:solidFill>
                          <a:srgbClr val="2C3E50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4C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DFBF7"/>
                    </a:solidFill>
                  </a:tcPr>
                </a:tc>
              </a:tr>
              <a:tr h="381000">
                <a:tc>
                  <a:txBody>
                    <a:bodyPr wrap="square"/>
                    <a:p>
                      <a:pPr algn="ctr"/>
                      <a:r>
                        <a:rPr lang="zh-CN" altLang="en-US" sz="1500" b="0">
                          <a:solidFill>
                            <a:srgbClr val="2C3E5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直径</a:t>
                      </a:r>
                      <a:r>
                        <a:rPr lang="en-US" altLang="zh-CN" sz="1500" b="0">
                          <a:solidFill>
                            <a:srgbClr val="2C3E5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 d</a:t>
                      </a:r>
                      <a:endParaRPr lang="en-US" altLang="zh-CN" sz="1500" b="0">
                        <a:solidFill>
                          <a:srgbClr val="2C3E50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BF7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3E5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C = πd</a:t>
                      </a:r>
                      <a:endParaRPr sz="1500" b="0">
                        <a:solidFill>
                          <a:srgbClr val="2C3E50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BF7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altLang="en-US" sz="1500" b="0">
                          <a:solidFill>
                            <a:srgbClr val="2C3E5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C = 3.14 </a:t>
                      </a:r>
                      <a:r>
                        <a:rPr lang="zh-CN" altLang="en-US" sz="1500" b="0">
                          <a:solidFill>
                            <a:srgbClr val="2C3E5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×</a:t>
                      </a:r>
                      <a:r>
                        <a:rPr lang="en-US" altLang="zh-CN" sz="1500" b="0">
                          <a:solidFill>
                            <a:srgbClr val="2C3E5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 d</a:t>
                      </a:r>
                      <a:endParaRPr lang="en-US" altLang="zh-CN" sz="1500" b="0">
                        <a:solidFill>
                          <a:srgbClr val="2C3E50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BF7"/>
                    </a:solidFill>
                  </a:tcPr>
                </a:tc>
              </a:tr>
              <a:tr h="385762">
                <a:tc>
                  <a:txBody>
                    <a:bodyPr wrap="square"/>
                    <a:p>
                      <a:pPr algn="ctr"/>
                      <a:r>
                        <a:rPr lang="zh-CN" altLang="en-US" sz="1500" b="0">
                          <a:solidFill>
                            <a:srgbClr val="2C3E5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周长</a:t>
                      </a:r>
                      <a:r>
                        <a:rPr lang="en-US" altLang="zh-CN" sz="1500" b="0">
                          <a:solidFill>
                            <a:srgbClr val="2C3E5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 C</a:t>
                      </a:r>
                      <a:endParaRPr lang="en-US" altLang="zh-CN" sz="1500" b="0">
                        <a:solidFill>
                          <a:srgbClr val="2C3E50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4A8"/>
                      </a:solidFill>
                      <a:prstDash val="solid"/>
                    </a:lnB>
                    <a:solidFill>
                      <a:srgbClr val="FDFBF7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altLang="en-US" sz="1500" b="0">
                          <a:solidFill>
                            <a:srgbClr val="2C3E5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d = C </a:t>
                      </a:r>
                      <a:r>
                        <a:rPr lang="zh-CN" altLang="en-US" sz="1500" b="0">
                          <a:solidFill>
                            <a:srgbClr val="2C3E5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÷</a:t>
                      </a:r>
                      <a:r>
                        <a:rPr lang="en-US" altLang="zh-CN" sz="1500" b="0">
                          <a:solidFill>
                            <a:srgbClr val="2C3E5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 π</a:t>
                      </a:r>
                      <a:endParaRPr lang="en-US" altLang="zh-CN" sz="1500" b="0">
                        <a:solidFill>
                          <a:srgbClr val="2C3E50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4A8"/>
                      </a:solidFill>
                      <a:prstDash val="solid"/>
                    </a:lnB>
                    <a:solidFill>
                      <a:srgbClr val="FDFBF7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altLang="en-US" sz="1500" b="0">
                          <a:solidFill>
                            <a:srgbClr val="2C3E5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d = C </a:t>
                      </a:r>
                      <a:r>
                        <a:rPr lang="zh-CN" altLang="en-US" sz="1500" b="0">
                          <a:solidFill>
                            <a:srgbClr val="2C3E5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÷</a:t>
                      </a:r>
                      <a:r>
                        <a:rPr lang="en-US" altLang="zh-CN" sz="1500" b="0">
                          <a:solidFill>
                            <a:srgbClr val="2C3E50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 3.14</a:t>
                      </a:r>
                      <a:endParaRPr lang="en-US" altLang="zh-CN" sz="1500" b="0">
                        <a:solidFill>
                          <a:srgbClr val="2C3E50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4A8"/>
                      </a:solidFill>
                      <a:prstDash val="solid"/>
                    </a:lnB>
                    <a:solidFill>
                      <a:srgbClr val="FDFBF7"/>
                    </a:solidFill>
                  </a:tcPr>
                </a:tc>
              </a:tr>
            </a:tbl>
          </a:graphicData>
        </a:graphic>
      </p:graphicFrame>
      <p:grpSp>
        <p:nvGrpSpPr>
          <p:cNvPr id="45" name="组合 44"/>
          <p:cNvGrpSpPr/>
          <p:nvPr/>
        </p:nvGrpSpPr>
        <p:grpSpPr>
          <a:xfrm>
            <a:off x="4811395" y="3822700"/>
            <a:ext cx="6607810" cy="8890"/>
            <a:chOff x="7577" y="6020"/>
            <a:chExt cx="10406" cy="14"/>
          </a:xfrm>
        </p:grpSpPr>
        <p:sp>
          <p:nvSpPr>
            <p:cNvPr id="28" name="任意多边形 27"/>
            <p:cNvSpPr/>
            <p:nvPr>
              <p:custDataLst>
                <p:tags r:id="rId23"/>
              </p:custDataLst>
            </p:nvPr>
          </p:nvSpPr>
          <p:spPr>
            <a:xfrm>
              <a:off x="7577" y="6020"/>
              <a:ext cx="10407" cy="15"/>
            </a:xfrm>
            <a:custGeom>
              <a:avLst/>
              <a:gdLst>
                <a:gd name="sw" fmla="*/ 1 w 10406"/>
                <a:gd name="sh" fmla="*/ 1 h 15"/>
                <a:gd name="mins" fmla="min sw sh"/>
                <a:gd name="dsw" fmla="+- 0 sw mins"/>
                <a:gd name="dsh" fmla="+- 0 sh mins"/>
                <a:gd name="p0x0" fmla="*/ 0 w 10406"/>
                <a:gd name="p0y0" fmla="*/ 0 h 15"/>
                <a:gd name="p0x1" fmla="*/ 10406 w 10406"/>
                <a:gd name="p0y1" fmla="*/ 0 h 15"/>
                <a:gd name="p0x2" fmla="*/ 10406 w 10406"/>
                <a:gd name="p0y2" fmla="*/ 15 h 15"/>
                <a:gd name="p0x3" fmla="*/ 0 w 10406"/>
                <a:gd name="p0y3" fmla="*/ 15 h 15"/>
                <a:gd name="p0x4" fmla="*/ 0 w 10406"/>
                <a:gd name="p0y4" fmla="*/ 0 h 15"/>
              </a:gdLst>
              <a:ahLst/>
              <a:cxnLst/>
              <a:pathLst>
                <a:path w="10407" h="15">
                  <a:moveTo>
                    <a:pt x="0" y="0"/>
                  </a:moveTo>
                  <a:lnTo>
                    <a:pt x="10407" y="0"/>
                  </a:lnTo>
                  <a:lnTo>
                    <a:pt x="10407" y="15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>
              <p:custDataLst>
                <p:tags r:id="rId24"/>
              </p:custDataLst>
            </p:nvPr>
          </p:nvSpPr>
          <p:spPr>
            <a:xfrm>
              <a:off x="7577" y="6020"/>
              <a:ext cx="10407" cy="15"/>
            </a:xfrm>
            <a:custGeom>
              <a:avLst/>
              <a:gdLst>
                <a:gd name="sw" fmla="*/ 1 w 10406"/>
                <a:gd name="sh" fmla="*/ 1 h 15"/>
                <a:gd name="mins" fmla="min sw sh"/>
                <a:gd name="dsw" fmla="+- 0 sw mins"/>
                <a:gd name="dsh" fmla="+- 0 sh mins"/>
                <a:gd name="p0x0" fmla="*/ 0 w 10406"/>
                <a:gd name="p0y0" fmla="*/ 0 h 15"/>
                <a:gd name="p0x1" fmla="*/ 10406 w 10406"/>
                <a:gd name="p0y1" fmla="*/ 0 h 15"/>
                <a:gd name="p0x2" fmla="*/ 10406 w 10406"/>
                <a:gd name="p0y2" fmla="*/ 15 h 15"/>
                <a:gd name="p0x3" fmla="*/ 0 w 10406"/>
                <a:gd name="p0y3" fmla="*/ 15 h 15"/>
                <a:gd name="p0x4" fmla="*/ 0 w 10406"/>
                <a:gd name="p0y4" fmla="*/ 0 h 15"/>
              </a:gdLst>
              <a:ahLst/>
              <a:cxnLst/>
              <a:pathLst>
                <a:path w="10407" h="15">
                  <a:moveTo>
                    <a:pt x="0" y="0"/>
                  </a:moveTo>
                  <a:lnTo>
                    <a:pt x="10407" y="0"/>
                  </a:lnTo>
                  <a:lnTo>
                    <a:pt x="10407" y="15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D4C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31" name="任意多边形 30"/>
          <p:cNvSpPr/>
          <p:nvPr>
            <p:custDataLst>
              <p:tags r:id="rId25"/>
            </p:custDataLst>
          </p:nvPr>
        </p:nvSpPr>
        <p:spPr>
          <a:xfrm>
            <a:off x="4811395" y="39465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32" name="图片 31" descr="d47d1afd-8c90-11f1-8481-727bca985e98"/>
          <p:cNvPicPr/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80" t="-293" r="280" b="293"/>
          <a:stretch>
            <a:fillRect/>
          </a:stretch>
        </p:blipFill>
        <p:spPr>
          <a:xfrm>
            <a:off x="4878070" y="4013200"/>
            <a:ext cx="209550" cy="20955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29"/>
            </p:custDataLst>
          </p:nvPr>
        </p:nvSpPr>
        <p:spPr>
          <a:xfrm>
            <a:off x="5269182" y="3960476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计算实例</a:t>
            </a:r>
            <a:endParaRPr b="1" spc="36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0"/>
            </p:custDataLst>
          </p:nvPr>
        </p:nvSpPr>
        <p:spPr>
          <a:xfrm>
            <a:off x="4811982" y="4312901"/>
            <a:ext cx="3429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•</a:t>
            </a:r>
            <a:endParaRPr sz="1350" b="1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31"/>
            </p:custDataLst>
          </p:nvPr>
        </p:nvSpPr>
        <p:spPr>
          <a:xfrm>
            <a:off x="5059709" y="4312901"/>
            <a:ext cx="494302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自行车轮直径</a:t>
            </a:r>
            <a:r>
              <a:rPr lang="en-US" alt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 spc="-13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70cm</a:t>
            </a:r>
            <a:r>
              <a:rPr 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，滚一圈：</a:t>
            </a:r>
            <a:r>
              <a:rPr lang="en-US" alt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C = 3.14 </a:t>
            </a:r>
            <a:r>
              <a:rPr lang="zh-CN" altLang="en-US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70 ≈ </a:t>
            </a:r>
            <a:r>
              <a:rPr sz="1350" b="1" spc="-13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219.8 cm</a:t>
            </a:r>
            <a:endParaRPr sz="1350" b="1" spc="-13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32"/>
            </p:custDataLst>
          </p:nvPr>
        </p:nvSpPr>
        <p:spPr>
          <a:xfrm>
            <a:off x="4811982" y="4663392"/>
            <a:ext cx="3429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•</a:t>
            </a:r>
            <a:endParaRPr sz="1350" b="1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33"/>
            </p:custDataLst>
          </p:nvPr>
        </p:nvSpPr>
        <p:spPr>
          <a:xfrm>
            <a:off x="5059709" y="4663392"/>
            <a:ext cx="397653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花坛周长</a:t>
            </a:r>
            <a:r>
              <a:rPr lang="en-US" alt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 spc="-13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62.8 m</a:t>
            </a:r>
            <a:r>
              <a:rPr 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，直径</a:t>
            </a:r>
            <a:r>
              <a:rPr lang="en-US" alt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= 62.8 </a:t>
            </a:r>
            <a:r>
              <a:rPr lang="zh-CN" altLang="en-US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3.14 = </a:t>
            </a:r>
            <a:r>
              <a:rPr sz="1350" b="1" spc="-13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20 m</a:t>
            </a:r>
            <a:endParaRPr sz="1350" b="1" spc="-13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34"/>
            </p:custDataLst>
          </p:nvPr>
        </p:nvSpPr>
        <p:spPr>
          <a:xfrm>
            <a:off x="4811982" y="5013884"/>
            <a:ext cx="3429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•</a:t>
            </a:r>
            <a:endParaRPr sz="1350" b="1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35"/>
            </p:custDataLst>
          </p:nvPr>
        </p:nvSpPr>
        <p:spPr>
          <a:xfrm>
            <a:off x="5059709" y="5013884"/>
            <a:ext cx="355818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spc="-6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半圆周长</a:t>
            </a:r>
            <a:r>
              <a:rPr lang="en-US" altLang="zh-CN" sz="1350" spc="-6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= </a:t>
            </a:r>
            <a:r>
              <a:rPr lang="zh-CN" altLang="en-US" sz="1350" spc="-6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圆周长的一半</a:t>
            </a:r>
            <a:r>
              <a:rPr lang="en-US" altLang="zh-CN" sz="1350" spc="-6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+ </a:t>
            </a:r>
            <a:r>
              <a:rPr lang="zh-CN" altLang="en-US" sz="1350" spc="-6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直径</a:t>
            </a:r>
            <a:r>
              <a:rPr lang="en-US" altLang="zh-CN" sz="1350" spc="-6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= </a:t>
            </a:r>
            <a:r>
              <a:rPr sz="1350" b="1" spc="-19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πr + d</a:t>
            </a:r>
            <a:endParaRPr sz="1350" b="1" spc="-19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36"/>
            </p:custDataLst>
          </p:nvPr>
        </p:nvSpPr>
        <p:spPr>
          <a:xfrm>
            <a:off x="4811982" y="5364375"/>
            <a:ext cx="3429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•</a:t>
            </a:r>
            <a:endParaRPr sz="1350" b="1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37"/>
            </p:custDataLst>
          </p:nvPr>
        </p:nvSpPr>
        <p:spPr>
          <a:xfrm>
            <a:off x="5059709" y="5364375"/>
            <a:ext cx="490790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汽车轮半径</a:t>
            </a:r>
            <a:r>
              <a:rPr lang="en-US" alt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 spc="-13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0.3 m</a:t>
            </a:r>
            <a:r>
              <a:rPr 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，滚</a:t>
            </a:r>
            <a:r>
              <a:rPr lang="en-US" alt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 spc="-13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1000</a:t>
            </a:r>
            <a:r>
              <a:rPr lang="en-US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圈：</a:t>
            </a:r>
            <a:r>
              <a:rPr lang="en-US" alt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1.884 </a:t>
            </a:r>
            <a:r>
              <a:rPr lang="zh-CN" altLang="en-US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1000 = </a:t>
            </a:r>
            <a:r>
              <a:rPr sz="1350" b="1" spc="-13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1884 m</a:t>
            </a:r>
            <a:endParaRPr sz="1350" b="1" spc="-13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38"/>
            </p:custDataLst>
          </p:nvPr>
        </p:nvSpPr>
        <p:spPr>
          <a:xfrm>
            <a:off x="4620895" y="1114425"/>
            <a:ext cx="6989444" cy="5353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007" h="8430">
                <a:moveTo>
                  <a:pt x="120" y="0"/>
                </a:moveTo>
                <a:lnTo>
                  <a:pt x="10887" y="0"/>
                </a:lnTo>
                <a:cubicBezTo>
                  <a:pt x="10953" y="0"/>
                  <a:pt x="11007" y="54"/>
                  <a:pt x="11007" y="120"/>
                </a:cubicBezTo>
                <a:lnTo>
                  <a:pt x="11007" y="8310"/>
                </a:lnTo>
                <a:cubicBezTo>
                  <a:pt x="11007" y="8376"/>
                  <a:pt x="10953" y="8430"/>
                  <a:pt x="10887" y="8430"/>
                </a:cubicBezTo>
                <a:lnTo>
                  <a:pt x="120" y="8430"/>
                </a:lnTo>
                <a:cubicBezTo>
                  <a:pt x="54" y="8430"/>
                  <a:pt x="0" y="8376"/>
                  <a:pt x="0" y="831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中宋简" panose="02010600000101010101" charset="-122"/>
                <a:ea typeface="汉仪中宋简" panose="02010600000101010101" charset="-122"/>
              </a:rPr>
              <a:t>化圆为方的面积推导智慧</a:t>
            </a:r>
            <a:endParaRPr sz="3000" b="1">
              <a:solidFill>
                <a:srgbClr val="2C3E50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b507460b-8c90-11f1-a875-fe5bd89252b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339" r="339"/>
          <a:stretch>
            <a:fillRect/>
          </a:stretch>
        </p:blipFill>
        <p:spPr>
          <a:xfrm>
            <a:off x="571500" y="1104900"/>
            <a:ext cx="11049000" cy="18002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835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715"/>
                </a:lnTo>
                <a:cubicBezTo>
                  <a:pt x="17400" y="2781"/>
                  <a:pt x="17346" y="2835"/>
                  <a:pt x="17280" y="2835"/>
                </a:cubicBezTo>
                <a:lnTo>
                  <a:pt x="120" y="2835"/>
                </a:lnTo>
                <a:cubicBezTo>
                  <a:pt x="54" y="2835"/>
                  <a:pt x="0" y="2781"/>
                  <a:pt x="0" y="271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3138170"/>
            <a:ext cx="5619750" cy="3333750"/>
          </a:xfrm>
          <a:custGeom>
            <a:avLst/>
            <a:gdLst>
              <a:gd name="sw" fmla="*/ 1 w 8850"/>
              <a:gd name="sh" fmla="*/ 1 h 5249"/>
              <a:gd name="mins" fmla="min sw sh"/>
              <a:gd name="dsw" fmla="+- 0 sw mins"/>
              <a:gd name="dsh" fmla="+- 0 sh mins"/>
              <a:gd name="p0x0" fmla="*/ 120 w 8850"/>
              <a:gd name="p0y0" fmla="*/ 0 h 5249"/>
              <a:gd name="p0x1" fmla="*/ 8730 w 8850"/>
              <a:gd name="p0y1" fmla="*/ 0 h 5249"/>
              <a:gd name="p0x2" fmla="*/ 8796 w 8850"/>
              <a:gd name="p0y2" fmla="*/ 0 h 5249"/>
              <a:gd name="p0x3" fmla="*/ 8850 w 8850"/>
              <a:gd name="p0y3" fmla="*/ 53 h 5249"/>
              <a:gd name="p0x4" fmla="*/ 8850 w 8850"/>
              <a:gd name="p0y4" fmla="*/ 120 h 5249"/>
              <a:gd name="p0x5" fmla="*/ 8850 w 8850"/>
              <a:gd name="p0y5" fmla="*/ 5129 h 5249"/>
              <a:gd name="p0x6" fmla="*/ 8850 w 8850"/>
              <a:gd name="p0y6" fmla="*/ 5196 h 5249"/>
              <a:gd name="p0x7" fmla="*/ 8796 w 8850"/>
              <a:gd name="p0y7" fmla="*/ 5249 h 5249"/>
              <a:gd name="p0x8" fmla="*/ 8730 w 8850"/>
              <a:gd name="p0y8" fmla="*/ 5249 h 5249"/>
              <a:gd name="p0x9" fmla="*/ 120 w 8850"/>
              <a:gd name="p0y9" fmla="*/ 5249 h 5249"/>
              <a:gd name="p0x10" fmla="*/ 53 w 8850"/>
              <a:gd name="p0y10" fmla="*/ 5249 h 5249"/>
              <a:gd name="p0x11" fmla="*/ 0 w 8850"/>
              <a:gd name="p0y11" fmla="*/ 5196 h 5249"/>
              <a:gd name="p0x12" fmla="*/ 0 w 8850"/>
              <a:gd name="p0y12" fmla="*/ 5129 h 5249"/>
              <a:gd name="p0x13" fmla="*/ 0 w 8850"/>
              <a:gd name="p0y13" fmla="*/ 120 h 5249"/>
              <a:gd name="p0x14" fmla="*/ 0 w 8850"/>
              <a:gd name="p0y14" fmla="*/ 53 h 5249"/>
              <a:gd name="p0x15" fmla="*/ 53 w 8850"/>
              <a:gd name="p0y15" fmla="*/ 0 h 5249"/>
              <a:gd name="p0x16" fmla="*/ 120 w 8850"/>
              <a:gd name="p0y16" fmla="*/ 0 h 5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771525" y="3317558"/>
            <a:ext cx="52292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推导过程：从圆到平行四边形</a:t>
            </a:r>
            <a:endParaRPr sz="2100" b="1" spc="42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771525" y="442087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828970" y="4494800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01</a:t>
            </a:r>
            <a:endParaRPr sz="2400" b="1">
              <a:solidFill>
                <a:srgbClr val="D4AF3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1381125" y="4407170"/>
            <a:ext cx="34290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等分扇形</a:t>
            </a:r>
            <a:endParaRPr sz="1500" b="1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1381125" y="4682442"/>
            <a:ext cx="36005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将圆等分成若干份扇形，拼成近似平行四边形</a:t>
            </a:r>
            <a:endParaRPr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771525" y="504761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828970" y="5121516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02</a:t>
            </a:r>
            <a:endParaRPr sz="2400" b="1">
              <a:solidFill>
                <a:srgbClr val="D4AF3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1381125" y="5033886"/>
            <a:ext cx="25718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极限逼近</a:t>
            </a:r>
            <a:endParaRPr sz="1500" b="1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1381125" y="5309159"/>
            <a:ext cx="27432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等分份数越多，图形越接近长方形</a:t>
            </a:r>
            <a:endParaRPr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14"/>
            </p:custDataLst>
          </p:nvPr>
        </p:nvSpPr>
        <p:spPr>
          <a:xfrm>
            <a:off x="581038" y="3143250"/>
            <a:ext cx="5610199" cy="332359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835" h="5234">
                <a:moveTo>
                  <a:pt x="120" y="0"/>
                </a:moveTo>
                <a:lnTo>
                  <a:pt x="8715" y="0"/>
                </a:lnTo>
                <a:cubicBezTo>
                  <a:pt x="8781" y="0"/>
                  <a:pt x="8835" y="54"/>
                  <a:pt x="8835" y="120"/>
                </a:cubicBezTo>
                <a:lnTo>
                  <a:pt x="8835" y="5114"/>
                </a:lnTo>
                <a:cubicBezTo>
                  <a:pt x="8835" y="5180"/>
                  <a:pt x="8781" y="5234"/>
                  <a:pt x="8715" y="5234"/>
                </a:cubicBezTo>
                <a:lnTo>
                  <a:pt x="120" y="5234"/>
                </a:lnTo>
                <a:cubicBezTo>
                  <a:pt x="54" y="5234"/>
                  <a:pt x="0" y="5180"/>
                  <a:pt x="0" y="5114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>
          <a:xfrm>
            <a:off x="6395720" y="3138170"/>
            <a:ext cx="2510155" cy="1566545"/>
          </a:xfrm>
          <a:custGeom>
            <a:avLst/>
            <a:gdLst>
              <a:gd name="sw" fmla="*/ 1 w 3952"/>
              <a:gd name="sh" fmla="*/ 1 h 2467"/>
              <a:gd name="mins" fmla="min sw sh"/>
              <a:gd name="dsw" fmla="+- 0 sw mins"/>
              <a:gd name="dsh" fmla="+- 0 sh mins"/>
              <a:gd name="p0x0" fmla="*/ 120 w 3952"/>
              <a:gd name="p0y0" fmla="*/ 0 h 2467"/>
              <a:gd name="p0x1" fmla="*/ 3832 w 3952"/>
              <a:gd name="p0y1" fmla="*/ 0 h 2467"/>
              <a:gd name="p0x2" fmla="*/ 3898 w 3952"/>
              <a:gd name="p0y2" fmla="*/ 0 h 2467"/>
              <a:gd name="p0x3" fmla="*/ 3952 w 3952"/>
              <a:gd name="p0y3" fmla="*/ 53 h 2467"/>
              <a:gd name="p0x4" fmla="*/ 3952 w 3952"/>
              <a:gd name="p0y4" fmla="*/ 120 h 2467"/>
              <a:gd name="p0x5" fmla="*/ 3952 w 3952"/>
              <a:gd name="p0y5" fmla="*/ 2347 h 2467"/>
              <a:gd name="p0x6" fmla="*/ 3952 w 3952"/>
              <a:gd name="p0y6" fmla="*/ 2413 h 2467"/>
              <a:gd name="p0x7" fmla="*/ 3898 w 3952"/>
              <a:gd name="p0y7" fmla="*/ 2467 h 2467"/>
              <a:gd name="p0x8" fmla="*/ 3832 w 3952"/>
              <a:gd name="p0y8" fmla="*/ 2467 h 2467"/>
              <a:gd name="p0x9" fmla="*/ 120 w 3952"/>
              <a:gd name="p0y9" fmla="*/ 2467 h 2467"/>
              <a:gd name="p0x10" fmla="*/ 53 w 3952"/>
              <a:gd name="p0y10" fmla="*/ 2467 h 2467"/>
              <a:gd name="p0x11" fmla="*/ 0 w 3952"/>
              <a:gd name="p0y11" fmla="*/ 2413 h 2467"/>
              <a:gd name="p0x12" fmla="*/ 0 w 3952"/>
              <a:gd name="p0y12" fmla="*/ 2347 h 2467"/>
              <a:gd name="p0x13" fmla="*/ 0 w 3952"/>
              <a:gd name="p0y13" fmla="*/ 120 h 2467"/>
              <a:gd name="p0x14" fmla="*/ 0 w 3952"/>
              <a:gd name="p0y14" fmla="*/ 53 h 2467"/>
              <a:gd name="p0x15" fmla="*/ 53 w 3952"/>
              <a:gd name="p0y15" fmla="*/ 0 h 2467"/>
              <a:gd name="p0x16" fmla="*/ 120 w 3952"/>
              <a:gd name="p0y16" fmla="*/ 0 h 246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6"/>
            </p:custDataLst>
          </p:nvPr>
        </p:nvSpPr>
        <p:spPr>
          <a:xfrm>
            <a:off x="7356501" y="3457975"/>
            <a:ext cx="1122312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πr</a:t>
            </a:r>
            <a:endParaRPr sz="4200" b="1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7"/>
            </p:custDataLst>
          </p:nvPr>
        </p:nvSpPr>
        <p:spPr>
          <a:xfrm>
            <a:off x="7565155" y="4121867"/>
            <a:ext cx="3429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底</a:t>
            </a:r>
            <a:endParaRPr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6400802" y="3143250"/>
            <a:ext cx="2499991" cy="155702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937" h="2452">
                <a:moveTo>
                  <a:pt x="120" y="0"/>
                </a:moveTo>
                <a:lnTo>
                  <a:pt x="3817" y="0"/>
                </a:lnTo>
                <a:cubicBezTo>
                  <a:pt x="3883" y="0"/>
                  <a:pt x="3937" y="54"/>
                  <a:pt x="3937" y="120"/>
                </a:cubicBezTo>
                <a:lnTo>
                  <a:pt x="3937" y="2332"/>
                </a:lnTo>
                <a:cubicBezTo>
                  <a:pt x="3937" y="2398"/>
                  <a:pt x="3883" y="2452"/>
                  <a:pt x="3817" y="2452"/>
                </a:cubicBezTo>
                <a:lnTo>
                  <a:pt x="120" y="2452"/>
                </a:lnTo>
                <a:cubicBezTo>
                  <a:pt x="54" y="2452"/>
                  <a:pt x="0" y="2398"/>
                  <a:pt x="0" y="2332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19"/>
            </p:custDataLst>
          </p:nvPr>
        </p:nvSpPr>
        <p:spPr>
          <a:xfrm>
            <a:off x="9105900" y="3138170"/>
            <a:ext cx="2509520" cy="1566545"/>
          </a:xfrm>
          <a:custGeom>
            <a:avLst/>
            <a:gdLst>
              <a:gd name="sw" fmla="*/ 1 w 3952"/>
              <a:gd name="sh" fmla="*/ 1 h 2467"/>
              <a:gd name="mins" fmla="min sw sh"/>
              <a:gd name="dsw" fmla="+- 0 sw mins"/>
              <a:gd name="dsh" fmla="+- 0 sh mins"/>
              <a:gd name="p0x0" fmla="*/ 120 w 3952"/>
              <a:gd name="p0y0" fmla="*/ 0 h 2467"/>
              <a:gd name="p0x1" fmla="*/ 3832 w 3952"/>
              <a:gd name="p0y1" fmla="*/ 0 h 2467"/>
              <a:gd name="p0x2" fmla="*/ 3898 w 3952"/>
              <a:gd name="p0y2" fmla="*/ 0 h 2467"/>
              <a:gd name="p0x3" fmla="*/ 3952 w 3952"/>
              <a:gd name="p0y3" fmla="*/ 53 h 2467"/>
              <a:gd name="p0x4" fmla="*/ 3952 w 3952"/>
              <a:gd name="p0y4" fmla="*/ 120 h 2467"/>
              <a:gd name="p0x5" fmla="*/ 3952 w 3952"/>
              <a:gd name="p0y5" fmla="*/ 2347 h 2467"/>
              <a:gd name="p0x6" fmla="*/ 3952 w 3952"/>
              <a:gd name="p0y6" fmla="*/ 2413 h 2467"/>
              <a:gd name="p0x7" fmla="*/ 3898 w 3952"/>
              <a:gd name="p0y7" fmla="*/ 2467 h 2467"/>
              <a:gd name="p0x8" fmla="*/ 3832 w 3952"/>
              <a:gd name="p0y8" fmla="*/ 2467 h 2467"/>
              <a:gd name="p0x9" fmla="*/ 120 w 3952"/>
              <a:gd name="p0y9" fmla="*/ 2467 h 2467"/>
              <a:gd name="p0x10" fmla="*/ 53 w 3952"/>
              <a:gd name="p0y10" fmla="*/ 2467 h 2467"/>
              <a:gd name="p0x11" fmla="*/ 0 w 3952"/>
              <a:gd name="p0y11" fmla="*/ 2413 h 2467"/>
              <a:gd name="p0x12" fmla="*/ 0 w 3952"/>
              <a:gd name="p0y12" fmla="*/ 2347 h 2467"/>
              <a:gd name="p0x13" fmla="*/ 0 w 3952"/>
              <a:gd name="p0y13" fmla="*/ 120 h 2467"/>
              <a:gd name="p0x14" fmla="*/ 0 w 3952"/>
              <a:gd name="p0y14" fmla="*/ 53 h 2467"/>
              <a:gd name="p0x15" fmla="*/ 53 w 3952"/>
              <a:gd name="p0y15" fmla="*/ 0 h 2467"/>
              <a:gd name="p0x16" fmla="*/ 120 w 3952"/>
              <a:gd name="p0y16" fmla="*/ 0 h 246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0"/>
            </p:custDataLst>
          </p:nvPr>
        </p:nvSpPr>
        <p:spPr>
          <a:xfrm>
            <a:off x="10265273" y="3457975"/>
            <a:ext cx="724424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r</a:t>
            </a:r>
            <a:endParaRPr sz="4200" b="1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1"/>
            </p:custDataLst>
          </p:nvPr>
        </p:nvSpPr>
        <p:spPr>
          <a:xfrm>
            <a:off x="10275018" y="4121867"/>
            <a:ext cx="3429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高</a:t>
            </a:r>
            <a:endParaRPr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9110366" y="3143250"/>
            <a:ext cx="2500587" cy="155702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938" h="2452">
                <a:moveTo>
                  <a:pt x="120" y="0"/>
                </a:moveTo>
                <a:lnTo>
                  <a:pt x="3818" y="0"/>
                </a:lnTo>
                <a:cubicBezTo>
                  <a:pt x="3884" y="0"/>
                  <a:pt x="3938" y="54"/>
                  <a:pt x="3938" y="120"/>
                </a:cubicBezTo>
                <a:lnTo>
                  <a:pt x="3938" y="2332"/>
                </a:lnTo>
                <a:cubicBezTo>
                  <a:pt x="3938" y="2398"/>
                  <a:pt x="3884" y="2452"/>
                  <a:pt x="3818" y="2452"/>
                </a:cubicBezTo>
                <a:lnTo>
                  <a:pt x="120" y="2452"/>
                </a:lnTo>
                <a:cubicBezTo>
                  <a:pt x="54" y="2452"/>
                  <a:pt x="0" y="2398"/>
                  <a:pt x="0" y="2332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3"/>
            </p:custDataLst>
          </p:nvPr>
        </p:nvSpPr>
        <p:spPr>
          <a:xfrm>
            <a:off x="6395720" y="4904740"/>
            <a:ext cx="2510155" cy="1567180"/>
          </a:xfrm>
          <a:custGeom>
            <a:avLst/>
            <a:gdLst>
              <a:gd name="sw" fmla="*/ 1 w 3952"/>
              <a:gd name="sh" fmla="*/ 1 h 2467"/>
              <a:gd name="mins" fmla="min sw sh"/>
              <a:gd name="dsw" fmla="+- 0 sw mins"/>
              <a:gd name="dsh" fmla="+- 0 sh mins"/>
              <a:gd name="p0x0" fmla="*/ 120 w 3952"/>
              <a:gd name="p0y0" fmla="*/ 0 h 2467"/>
              <a:gd name="p0x1" fmla="*/ 3832 w 3952"/>
              <a:gd name="p0y1" fmla="*/ 0 h 2467"/>
              <a:gd name="p0x2" fmla="*/ 3898 w 3952"/>
              <a:gd name="p0y2" fmla="*/ 0 h 2467"/>
              <a:gd name="p0x3" fmla="*/ 3952 w 3952"/>
              <a:gd name="p0y3" fmla="*/ 53 h 2467"/>
              <a:gd name="p0x4" fmla="*/ 3952 w 3952"/>
              <a:gd name="p0y4" fmla="*/ 120 h 2467"/>
              <a:gd name="p0x5" fmla="*/ 3952 w 3952"/>
              <a:gd name="p0y5" fmla="*/ 2347 h 2467"/>
              <a:gd name="p0x6" fmla="*/ 3952 w 3952"/>
              <a:gd name="p0y6" fmla="*/ 2413 h 2467"/>
              <a:gd name="p0x7" fmla="*/ 3898 w 3952"/>
              <a:gd name="p0y7" fmla="*/ 2467 h 2467"/>
              <a:gd name="p0x8" fmla="*/ 3832 w 3952"/>
              <a:gd name="p0y8" fmla="*/ 2467 h 2467"/>
              <a:gd name="p0x9" fmla="*/ 120 w 3952"/>
              <a:gd name="p0y9" fmla="*/ 2467 h 2467"/>
              <a:gd name="p0x10" fmla="*/ 53 w 3952"/>
              <a:gd name="p0y10" fmla="*/ 2467 h 2467"/>
              <a:gd name="p0x11" fmla="*/ 0 w 3952"/>
              <a:gd name="p0y11" fmla="*/ 2413 h 2467"/>
              <a:gd name="p0x12" fmla="*/ 0 w 3952"/>
              <a:gd name="p0y12" fmla="*/ 2347 h 2467"/>
              <a:gd name="p0x13" fmla="*/ 0 w 3952"/>
              <a:gd name="p0y13" fmla="*/ 120 h 2467"/>
              <a:gd name="p0x14" fmla="*/ 0 w 3952"/>
              <a:gd name="p0y14" fmla="*/ 53 h 2467"/>
              <a:gd name="p0x15" fmla="*/ 53 w 3952"/>
              <a:gd name="p0y15" fmla="*/ 0 h 2467"/>
              <a:gd name="p0x16" fmla="*/ 120 w 3952"/>
              <a:gd name="p0y16" fmla="*/ 0 h 246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4"/>
            </p:custDataLst>
          </p:nvPr>
        </p:nvSpPr>
        <p:spPr>
          <a:xfrm>
            <a:off x="7332983" y="5361070"/>
            <a:ext cx="940670" cy="3743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en-US" altLang="en-US" sz="24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πr</a:t>
            </a:r>
            <a:r>
              <a:rPr lang="zh-CN" altLang="en-US" sz="24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24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r</a:t>
            </a:r>
            <a:endParaRPr lang="en-US" altLang="zh-CN" sz="2400" b="1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25"/>
            </p:custDataLst>
          </p:nvPr>
        </p:nvSpPr>
        <p:spPr>
          <a:xfrm>
            <a:off x="7479430" y="5764930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面积</a:t>
            </a:r>
            <a:endParaRPr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6"/>
            </p:custDataLst>
          </p:nvPr>
        </p:nvSpPr>
        <p:spPr>
          <a:xfrm>
            <a:off x="6400806" y="4909820"/>
            <a:ext cx="2499983" cy="155702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937" h="2452">
                <a:moveTo>
                  <a:pt x="120" y="0"/>
                </a:moveTo>
                <a:lnTo>
                  <a:pt x="3817" y="0"/>
                </a:lnTo>
                <a:cubicBezTo>
                  <a:pt x="3883" y="0"/>
                  <a:pt x="3937" y="54"/>
                  <a:pt x="3937" y="120"/>
                </a:cubicBezTo>
                <a:lnTo>
                  <a:pt x="3937" y="2332"/>
                </a:lnTo>
                <a:cubicBezTo>
                  <a:pt x="3937" y="2398"/>
                  <a:pt x="3883" y="2452"/>
                  <a:pt x="3817" y="2452"/>
                </a:cubicBezTo>
                <a:lnTo>
                  <a:pt x="120" y="2452"/>
                </a:lnTo>
                <a:cubicBezTo>
                  <a:pt x="54" y="2452"/>
                  <a:pt x="0" y="2398"/>
                  <a:pt x="0" y="2332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27"/>
            </p:custDataLst>
          </p:nvPr>
        </p:nvSpPr>
        <p:spPr>
          <a:xfrm>
            <a:off x="9105900" y="4904740"/>
            <a:ext cx="2509520" cy="1567180"/>
          </a:xfrm>
          <a:custGeom>
            <a:avLst/>
            <a:gdLst>
              <a:gd name="sw" fmla="*/ 1 w 3952"/>
              <a:gd name="sh" fmla="*/ 1 h 2467"/>
              <a:gd name="mins" fmla="min sw sh"/>
              <a:gd name="dsw" fmla="+- 0 sw mins"/>
              <a:gd name="dsh" fmla="+- 0 sh mins"/>
              <a:gd name="p0x0" fmla="*/ 120 w 3952"/>
              <a:gd name="p0y0" fmla="*/ 0 h 2467"/>
              <a:gd name="p0x1" fmla="*/ 3832 w 3952"/>
              <a:gd name="p0y1" fmla="*/ 0 h 2467"/>
              <a:gd name="p0x2" fmla="*/ 3898 w 3952"/>
              <a:gd name="p0y2" fmla="*/ 0 h 2467"/>
              <a:gd name="p0x3" fmla="*/ 3952 w 3952"/>
              <a:gd name="p0y3" fmla="*/ 53 h 2467"/>
              <a:gd name="p0x4" fmla="*/ 3952 w 3952"/>
              <a:gd name="p0y4" fmla="*/ 120 h 2467"/>
              <a:gd name="p0x5" fmla="*/ 3952 w 3952"/>
              <a:gd name="p0y5" fmla="*/ 2347 h 2467"/>
              <a:gd name="p0x6" fmla="*/ 3952 w 3952"/>
              <a:gd name="p0y6" fmla="*/ 2413 h 2467"/>
              <a:gd name="p0x7" fmla="*/ 3898 w 3952"/>
              <a:gd name="p0y7" fmla="*/ 2467 h 2467"/>
              <a:gd name="p0x8" fmla="*/ 3832 w 3952"/>
              <a:gd name="p0y8" fmla="*/ 2467 h 2467"/>
              <a:gd name="p0x9" fmla="*/ 120 w 3952"/>
              <a:gd name="p0y9" fmla="*/ 2467 h 2467"/>
              <a:gd name="p0x10" fmla="*/ 53 w 3952"/>
              <a:gd name="p0y10" fmla="*/ 2467 h 2467"/>
              <a:gd name="p0x11" fmla="*/ 0 w 3952"/>
              <a:gd name="p0y11" fmla="*/ 2413 h 2467"/>
              <a:gd name="p0x12" fmla="*/ 0 w 3952"/>
              <a:gd name="p0y12" fmla="*/ 2347 h 2467"/>
              <a:gd name="p0x13" fmla="*/ 0 w 3952"/>
              <a:gd name="p0y13" fmla="*/ 120 h 2467"/>
              <a:gd name="p0x14" fmla="*/ 0 w 3952"/>
              <a:gd name="p0y14" fmla="*/ 53 h 2467"/>
              <a:gd name="p0x15" fmla="*/ 53 w 3952"/>
              <a:gd name="p0y15" fmla="*/ 0 h 2467"/>
              <a:gd name="p0x16" fmla="*/ 120 w 3952"/>
              <a:gd name="p0y16" fmla="*/ 0 h 246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28"/>
            </p:custDataLst>
          </p:nvPr>
        </p:nvSpPr>
        <p:spPr>
          <a:xfrm>
            <a:off x="10129314" y="5361070"/>
            <a:ext cx="767801" cy="3743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4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πr²</a:t>
            </a:r>
            <a:endParaRPr sz="2400" b="1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29"/>
            </p:custDataLst>
          </p:nvPr>
        </p:nvSpPr>
        <p:spPr>
          <a:xfrm>
            <a:off x="10017843" y="5764930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圆的面积</a:t>
            </a:r>
            <a:endParaRPr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0"/>
            </p:custDataLst>
          </p:nvPr>
        </p:nvSpPr>
        <p:spPr>
          <a:xfrm>
            <a:off x="9110370" y="4909820"/>
            <a:ext cx="2500580" cy="155702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938" h="2452">
                <a:moveTo>
                  <a:pt x="120" y="0"/>
                </a:moveTo>
                <a:lnTo>
                  <a:pt x="3818" y="0"/>
                </a:lnTo>
                <a:cubicBezTo>
                  <a:pt x="3884" y="0"/>
                  <a:pt x="3938" y="54"/>
                  <a:pt x="3938" y="120"/>
                </a:cubicBezTo>
                <a:lnTo>
                  <a:pt x="3938" y="2332"/>
                </a:lnTo>
                <a:cubicBezTo>
                  <a:pt x="3938" y="2398"/>
                  <a:pt x="3884" y="2452"/>
                  <a:pt x="3818" y="2452"/>
                </a:cubicBezTo>
                <a:lnTo>
                  <a:pt x="120" y="2452"/>
                </a:lnTo>
                <a:cubicBezTo>
                  <a:pt x="54" y="2452"/>
                  <a:pt x="0" y="2398"/>
                  <a:pt x="0" y="2332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中宋简" panose="02010600000101010101" charset="-122"/>
                <a:ea typeface="汉仪中宋简" panose="02010600000101010101" charset="-122"/>
              </a:rPr>
              <a:t>周长与面积的实战演练</a:t>
            </a:r>
            <a:endParaRPr sz="3000" b="1">
              <a:solidFill>
                <a:srgbClr val="2C3E50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c5f6949f-8c90-11f1-b75f-228e93cd61d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12" r="412" b="2"/>
          <a:stretch>
            <a:fillRect/>
          </a:stretch>
        </p:blipFill>
        <p:spPr>
          <a:xfrm>
            <a:off x="571502" y="1104900"/>
            <a:ext cx="11048997" cy="1440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268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148"/>
                </a:lnTo>
                <a:cubicBezTo>
                  <a:pt x="17400" y="2214"/>
                  <a:pt x="17346" y="2268"/>
                  <a:pt x="17280" y="2268"/>
                </a:cubicBezTo>
                <a:lnTo>
                  <a:pt x="120" y="2268"/>
                </a:lnTo>
                <a:cubicBezTo>
                  <a:pt x="54" y="2268"/>
                  <a:pt x="0" y="2214"/>
                  <a:pt x="0" y="2148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655666" y="2757516"/>
            <a:ext cx="488066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1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已知条件</a:t>
            </a:r>
            <a:r>
              <a:rPr lang="en-US" altLang="zh-CN" sz="21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→ </a:t>
            </a:r>
            <a:r>
              <a:rPr lang="zh-CN" altLang="en-US" sz="21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灵活选择公式</a:t>
            </a:r>
            <a:r>
              <a:rPr lang="en-US" altLang="zh-CN" sz="21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→ </a:t>
            </a:r>
            <a:r>
              <a:rPr lang="zh-CN" altLang="en-US" sz="210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解决问题</a:t>
            </a:r>
            <a:endParaRPr lang="zh-CN" altLang="en-US" sz="2100" b="1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7" name="任意多边形 46"/>
          <p:cNvSpPr/>
          <p:nvPr>
            <p:custDataLst>
              <p:tags r:id="rId5"/>
            </p:custDataLst>
          </p:nvPr>
        </p:nvSpPr>
        <p:spPr>
          <a:xfrm>
            <a:off x="571500" y="5974080"/>
            <a:ext cx="11049000" cy="502285"/>
          </a:xfrm>
          <a:custGeom>
            <a:avLst/>
            <a:gdLst>
              <a:gd name="sw" fmla="*/ 1 w 17400"/>
              <a:gd name="sh" fmla="*/ 1 h 791"/>
              <a:gd name="mins" fmla="min sw sh"/>
              <a:gd name="dsw" fmla="+- 0 sw mins"/>
              <a:gd name="dsh" fmla="+- 0 sh mins"/>
              <a:gd name="p0x0" fmla="*/ 120 w 17400"/>
              <a:gd name="p0y0" fmla="*/ 0 h 791"/>
              <a:gd name="p0x1" fmla="*/ 17280 w 17400"/>
              <a:gd name="p0y1" fmla="*/ 0 h 791"/>
              <a:gd name="p0x2" fmla="*/ 17346 w 17400"/>
              <a:gd name="p0y2" fmla="*/ 0 h 791"/>
              <a:gd name="p0x3" fmla="*/ 17400 w 17400"/>
              <a:gd name="p0y3" fmla="*/ 53 h 791"/>
              <a:gd name="p0x4" fmla="*/ 17400 w 17400"/>
              <a:gd name="p0y4" fmla="*/ 120 h 791"/>
              <a:gd name="p0x5" fmla="*/ 17400 w 17400"/>
              <a:gd name="p0y5" fmla="*/ 671 h 791"/>
              <a:gd name="p0x6" fmla="*/ 17400 w 17400"/>
              <a:gd name="p0y6" fmla="*/ 738 h 791"/>
              <a:gd name="p0x7" fmla="*/ 17346 w 17400"/>
              <a:gd name="p0y7" fmla="*/ 791 h 791"/>
              <a:gd name="p0x8" fmla="*/ 17280 w 17400"/>
              <a:gd name="p0y8" fmla="*/ 791 h 791"/>
              <a:gd name="p0x9" fmla="*/ 120 w 17400"/>
              <a:gd name="p0y9" fmla="*/ 791 h 791"/>
              <a:gd name="p0x10" fmla="*/ 53 w 17400"/>
              <a:gd name="p0y10" fmla="*/ 791 h 791"/>
              <a:gd name="p0x11" fmla="*/ 0 w 17400"/>
              <a:gd name="p0y11" fmla="*/ 738 h 791"/>
              <a:gd name="p0x12" fmla="*/ 0 w 17400"/>
              <a:gd name="p0y12" fmla="*/ 671 h 791"/>
              <a:gd name="p0x13" fmla="*/ 0 w 17400"/>
              <a:gd name="p0y13" fmla="*/ 120 h 791"/>
              <a:gd name="p0x14" fmla="*/ 0 w 17400"/>
              <a:gd name="p0y14" fmla="*/ 53 h 791"/>
              <a:gd name="p0x15" fmla="*/ 53 w 17400"/>
              <a:gd name="p0y15" fmla="*/ 0 h 791"/>
              <a:gd name="p0x16" fmla="*/ 120 w 17400"/>
              <a:gd name="p0y16" fmla="*/ 0 h 7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E0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6"/>
            </p:custDataLst>
          </p:nvPr>
        </p:nvSpPr>
        <p:spPr>
          <a:xfrm>
            <a:off x="4302547" y="6073168"/>
            <a:ext cx="358683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从天坛回音壁到一块手表，</a:t>
            </a:r>
            <a:r>
              <a:rPr sz="1350" b="1" spc="-13">
                <a:solidFill>
                  <a:srgbClr val="5C4033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圆的度量无处不在</a:t>
            </a:r>
            <a:endParaRPr sz="1350" b="1" spc="-13">
              <a:solidFill>
                <a:srgbClr val="5C4033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575945" y="3225800"/>
            <a:ext cx="5419725" cy="1214755"/>
          </a:xfrm>
          <a:custGeom>
            <a:avLst/>
            <a:gdLst>
              <a:gd name="sw" fmla="*/ 1 w 8535"/>
              <a:gd name="sh" fmla="*/ 1 h 1912"/>
              <a:gd name="mins" fmla="min sw sh"/>
              <a:gd name="dsw" fmla="+- 0 sw mins"/>
              <a:gd name="dsh" fmla="+- 0 sh mins"/>
              <a:gd name="p0x0" fmla="*/ 120 w 8535"/>
              <a:gd name="p0y0" fmla="*/ 0 h 1912"/>
              <a:gd name="p0x1" fmla="*/ 8415 w 8535"/>
              <a:gd name="p0y1" fmla="*/ 0 h 1912"/>
              <a:gd name="p0x2" fmla="*/ 8481 w 8535"/>
              <a:gd name="p0y2" fmla="*/ 0 h 1912"/>
              <a:gd name="p0x3" fmla="*/ 8535 w 8535"/>
              <a:gd name="p0y3" fmla="*/ 53 h 1912"/>
              <a:gd name="p0x4" fmla="*/ 8535 w 8535"/>
              <a:gd name="p0y4" fmla="*/ 120 h 1912"/>
              <a:gd name="p0x5" fmla="*/ 8535 w 8535"/>
              <a:gd name="p0y5" fmla="*/ 1792 h 1912"/>
              <a:gd name="p0x6" fmla="*/ 8535 w 8535"/>
              <a:gd name="p0y6" fmla="*/ 1858 h 1912"/>
              <a:gd name="p0x7" fmla="*/ 8481 w 8535"/>
              <a:gd name="p0y7" fmla="*/ 1912 h 1912"/>
              <a:gd name="p0x8" fmla="*/ 8415 w 8535"/>
              <a:gd name="p0y8" fmla="*/ 1912 h 1912"/>
              <a:gd name="p0x9" fmla="*/ 120 w 8535"/>
              <a:gd name="p0y9" fmla="*/ 1912 h 1912"/>
              <a:gd name="p0x10" fmla="*/ 53 w 8535"/>
              <a:gd name="p0y10" fmla="*/ 1912 h 1912"/>
              <a:gd name="p0x11" fmla="*/ 0 w 8535"/>
              <a:gd name="p0y11" fmla="*/ 1858 h 1912"/>
              <a:gd name="p0x12" fmla="*/ 0 w 8535"/>
              <a:gd name="p0y12" fmla="*/ 1792 h 1912"/>
              <a:gd name="p0x13" fmla="*/ 0 w 8535"/>
              <a:gd name="p0y13" fmla="*/ 120 h 1912"/>
              <a:gd name="p0x14" fmla="*/ 0 w 8535"/>
              <a:gd name="p0y14" fmla="*/ 53 h 1912"/>
              <a:gd name="p0x15" fmla="*/ 53 w 8535"/>
              <a:gd name="p0y15" fmla="*/ 0 h 1912"/>
              <a:gd name="p0x16" fmla="*/ 120 w 8535"/>
              <a:gd name="p0y16" fmla="*/ 0 h 191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771525" y="3456940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120 w 330"/>
              <a:gd name="p0y0" fmla="*/ 0 h 330"/>
              <a:gd name="p0x1" fmla="*/ 210 w 330"/>
              <a:gd name="p0y1" fmla="*/ 0 h 330"/>
              <a:gd name="p0x2" fmla="*/ 276 w 330"/>
              <a:gd name="p0y2" fmla="*/ 0 h 330"/>
              <a:gd name="p0x3" fmla="*/ 330 w 330"/>
              <a:gd name="p0y3" fmla="*/ 53 h 330"/>
              <a:gd name="p0x4" fmla="*/ 330 w 330"/>
              <a:gd name="p0y4" fmla="*/ 120 h 330"/>
              <a:gd name="p0x5" fmla="*/ 330 w 330"/>
              <a:gd name="p0y5" fmla="*/ 210 h 330"/>
              <a:gd name="p0x6" fmla="*/ 330 w 330"/>
              <a:gd name="p0y6" fmla="*/ 276 h 330"/>
              <a:gd name="p0x7" fmla="*/ 276 w 330"/>
              <a:gd name="p0y7" fmla="*/ 330 h 330"/>
              <a:gd name="p0x8" fmla="*/ 210 w 330"/>
              <a:gd name="p0y8" fmla="*/ 330 h 330"/>
              <a:gd name="p0x9" fmla="*/ 120 w 330"/>
              <a:gd name="p0y9" fmla="*/ 330 h 330"/>
              <a:gd name="p0x10" fmla="*/ 53 w 330"/>
              <a:gd name="p0y10" fmla="*/ 330 h 330"/>
              <a:gd name="p0x11" fmla="*/ 0 w 330"/>
              <a:gd name="p0y11" fmla="*/ 276 h 330"/>
              <a:gd name="p0x12" fmla="*/ 0 w 330"/>
              <a:gd name="p0y12" fmla="*/ 210 h 330"/>
              <a:gd name="p0x13" fmla="*/ 0 w 330"/>
              <a:gd name="p0y13" fmla="*/ 120 h 330"/>
              <a:gd name="p0x14" fmla="*/ 0 w 330"/>
              <a:gd name="p0y14" fmla="*/ 53 h 330"/>
              <a:gd name="p0x15" fmla="*/ 53 w 330"/>
              <a:gd name="p0y15" fmla="*/ 0 h 330"/>
              <a:gd name="p0x16" fmla="*/ 120 w 330"/>
              <a:gd name="p0y16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c5f69543-8c90-11f1-b75f-228e93cd61dd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256" t="-407" r="256" b="407"/>
          <a:stretch>
            <a:fillRect/>
          </a:stretch>
        </p:blipFill>
        <p:spPr>
          <a:xfrm>
            <a:off x="814070" y="3499485"/>
            <a:ext cx="123825" cy="12382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1057275" y="3403787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喷灌场景</a:t>
            </a:r>
            <a:endParaRPr b="1" spc="36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771525" y="3700491"/>
            <a:ext cx="5029200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半径</a:t>
            </a:r>
            <a:r>
              <a:rPr lang="en-US" alt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 spc="-13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3m</a:t>
            </a:r>
            <a:r>
              <a:rPr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，转动一周浇灌面积</a:t>
            </a:r>
            <a:endParaRPr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771525" y="3957666"/>
            <a:ext cx="2345836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S = 3.14 </a:t>
            </a:r>
            <a:r>
              <a:rPr lang="zh-CN" altLang="en-US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3² = </a:t>
            </a:r>
            <a:r>
              <a:rPr sz="1350" b="1" spc="-13">
                <a:solidFill>
                  <a:srgbClr val="2C3E50"/>
                </a:solidFill>
                <a:latin typeface="Microsoft YaHei" panose="020B0503020204020204" charset="-122"/>
                <a:ea typeface="Microsoft YaHei" panose="020B0503020204020204" charset="-122"/>
              </a:rPr>
              <a:t>28.26m²</a:t>
            </a:r>
            <a:endParaRPr sz="1350" b="1" spc="-13">
              <a:solidFill>
                <a:srgbClr val="2C3E50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5"/>
            </p:custDataLst>
          </p:nvPr>
        </p:nvSpPr>
        <p:spPr>
          <a:xfrm>
            <a:off x="581045" y="3230880"/>
            <a:ext cx="5410160" cy="120459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20" h="1897">
                <a:moveTo>
                  <a:pt x="120" y="0"/>
                </a:moveTo>
                <a:lnTo>
                  <a:pt x="8400" y="0"/>
                </a:lnTo>
                <a:cubicBezTo>
                  <a:pt x="8466" y="0"/>
                  <a:pt x="8520" y="54"/>
                  <a:pt x="8520" y="120"/>
                </a:cubicBezTo>
                <a:lnTo>
                  <a:pt x="8520" y="1777"/>
                </a:lnTo>
                <a:cubicBezTo>
                  <a:pt x="8520" y="1843"/>
                  <a:pt x="8466" y="1897"/>
                  <a:pt x="8400" y="1897"/>
                </a:cubicBezTo>
                <a:lnTo>
                  <a:pt x="120" y="1897"/>
                </a:lnTo>
                <a:cubicBezTo>
                  <a:pt x="54" y="1897"/>
                  <a:pt x="0" y="1843"/>
                  <a:pt x="0" y="1777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6195695" y="3225800"/>
            <a:ext cx="5419725" cy="1214755"/>
          </a:xfrm>
          <a:custGeom>
            <a:avLst/>
            <a:gdLst>
              <a:gd name="sw" fmla="*/ 1 w 8535"/>
              <a:gd name="sh" fmla="*/ 1 h 1912"/>
              <a:gd name="mins" fmla="min sw sh"/>
              <a:gd name="dsw" fmla="+- 0 sw mins"/>
              <a:gd name="dsh" fmla="+- 0 sh mins"/>
              <a:gd name="p0x0" fmla="*/ 120 w 8535"/>
              <a:gd name="p0y0" fmla="*/ 0 h 1912"/>
              <a:gd name="p0x1" fmla="*/ 8415 w 8535"/>
              <a:gd name="p0y1" fmla="*/ 0 h 1912"/>
              <a:gd name="p0x2" fmla="*/ 8481 w 8535"/>
              <a:gd name="p0y2" fmla="*/ 0 h 1912"/>
              <a:gd name="p0x3" fmla="*/ 8535 w 8535"/>
              <a:gd name="p0y3" fmla="*/ 53 h 1912"/>
              <a:gd name="p0x4" fmla="*/ 8535 w 8535"/>
              <a:gd name="p0y4" fmla="*/ 120 h 1912"/>
              <a:gd name="p0x5" fmla="*/ 8535 w 8535"/>
              <a:gd name="p0y5" fmla="*/ 1792 h 1912"/>
              <a:gd name="p0x6" fmla="*/ 8535 w 8535"/>
              <a:gd name="p0y6" fmla="*/ 1858 h 1912"/>
              <a:gd name="p0x7" fmla="*/ 8481 w 8535"/>
              <a:gd name="p0y7" fmla="*/ 1912 h 1912"/>
              <a:gd name="p0x8" fmla="*/ 8415 w 8535"/>
              <a:gd name="p0y8" fmla="*/ 1912 h 1912"/>
              <a:gd name="p0x9" fmla="*/ 120 w 8535"/>
              <a:gd name="p0y9" fmla="*/ 1912 h 1912"/>
              <a:gd name="p0x10" fmla="*/ 53 w 8535"/>
              <a:gd name="p0y10" fmla="*/ 1912 h 1912"/>
              <a:gd name="p0x11" fmla="*/ 0 w 8535"/>
              <a:gd name="p0y11" fmla="*/ 1858 h 1912"/>
              <a:gd name="p0x12" fmla="*/ 0 w 8535"/>
              <a:gd name="p0y12" fmla="*/ 1792 h 1912"/>
              <a:gd name="p0x13" fmla="*/ 0 w 8535"/>
              <a:gd name="p0y13" fmla="*/ 120 h 1912"/>
              <a:gd name="p0x14" fmla="*/ 0 w 8535"/>
              <a:gd name="p0y14" fmla="*/ 53 h 1912"/>
              <a:gd name="p0x15" fmla="*/ 53 w 8535"/>
              <a:gd name="p0y15" fmla="*/ 0 h 1912"/>
              <a:gd name="p0x16" fmla="*/ 120 w 8535"/>
              <a:gd name="p0y16" fmla="*/ 0 h 191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7"/>
            </p:custDataLst>
          </p:nvPr>
        </p:nvSpPr>
        <p:spPr>
          <a:xfrm>
            <a:off x="6391275" y="3456940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120 w 330"/>
              <a:gd name="p0y0" fmla="*/ 0 h 330"/>
              <a:gd name="p0x1" fmla="*/ 210 w 330"/>
              <a:gd name="p0y1" fmla="*/ 0 h 330"/>
              <a:gd name="p0x2" fmla="*/ 276 w 330"/>
              <a:gd name="p0y2" fmla="*/ 0 h 330"/>
              <a:gd name="p0x3" fmla="*/ 330 w 330"/>
              <a:gd name="p0y3" fmla="*/ 53 h 330"/>
              <a:gd name="p0x4" fmla="*/ 330 w 330"/>
              <a:gd name="p0y4" fmla="*/ 120 h 330"/>
              <a:gd name="p0x5" fmla="*/ 330 w 330"/>
              <a:gd name="p0y5" fmla="*/ 210 h 330"/>
              <a:gd name="p0x6" fmla="*/ 330 w 330"/>
              <a:gd name="p0y6" fmla="*/ 276 h 330"/>
              <a:gd name="p0x7" fmla="*/ 276 w 330"/>
              <a:gd name="p0y7" fmla="*/ 330 h 330"/>
              <a:gd name="p0x8" fmla="*/ 210 w 330"/>
              <a:gd name="p0y8" fmla="*/ 330 h 330"/>
              <a:gd name="p0x9" fmla="*/ 120 w 330"/>
              <a:gd name="p0y9" fmla="*/ 330 h 330"/>
              <a:gd name="p0x10" fmla="*/ 53 w 330"/>
              <a:gd name="p0y10" fmla="*/ 330 h 330"/>
              <a:gd name="p0x11" fmla="*/ 0 w 330"/>
              <a:gd name="p0y11" fmla="*/ 276 h 330"/>
              <a:gd name="p0x12" fmla="*/ 0 w 330"/>
              <a:gd name="p0y12" fmla="*/ 210 h 330"/>
              <a:gd name="p0x13" fmla="*/ 0 w 330"/>
              <a:gd name="p0y13" fmla="*/ 120 h 330"/>
              <a:gd name="p0x14" fmla="*/ 0 w 330"/>
              <a:gd name="p0y14" fmla="*/ 53 h 330"/>
              <a:gd name="p0x15" fmla="*/ 53 w 330"/>
              <a:gd name="p0y15" fmla="*/ 0 h 330"/>
              <a:gd name="p0x16" fmla="*/ 120 w 330"/>
              <a:gd name="p0y16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c5f697d1-8c90-11f1-b75f-228e93cd61dd"/>
          <p:cNvPicPr/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56" t="-407" r="256" b="407"/>
          <a:stretch>
            <a:fillRect/>
          </a:stretch>
        </p:blipFill>
        <p:spPr>
          <a:xfrm>
            <a:off x="6433820" y="3499485"/>
            <a:ext cx="123825" cy="12382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6677025" y="3403787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羊圈场景</a:t>
            </a:r>
            <a:endParaRPr b="1" spc="36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2"/>
            </p:custDataLst>
          </p:nvPr>
        </p:nvSpPr>
        <p:spPr>
          <a:xfrm>
            <a:off x="6391275" y="3700491"/>
            <a:ext cx="5029200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周长</a:t>
            </a:r>
            <a:r>
              <a:rPr lang="en-US" alt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 spc="-13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125.6m</a:t>
            </a:r>
            <a:r>
              <a:rPr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，反求面积</a:t>
            </a:r>
            <a:endParaRPr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6391275" y="3957666"/>
            <a:ext cx="2590800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r = 125.6 </a:t>
            </a:r>
            <a:r>
              <a:rPr lang="zh-CN" altLang="en-US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÷</a:t>
            </a:r>
            <a:r>
              <a:rPr lang="en-US" altLang="zh-CN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3.14 </a:t>
            </a:r>
            <a:r>
              <a:rPr lang="zh-CN" altLang="en-US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÷</a:t>
            </a:r>
            <a:r>
              <a:rPr lang="en-US" altLang="zh-CN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2 = </a:t>
            </a:r>
            <a:r>
              <a:rPr sz="1350" b="1" spc="-13">
                <a:solidFill>
                  <a:srgbClr val="2C3E50"/>
                </a:solidFill>
                <a:latin typeface="Microsoft YaHei" panose="020B0503020204020204" charset="-122"/>
                <a:ea typeface="Microsoft YaHei" panose="020B0503020204020204" charset="-122"/>
              </a:rPr>
              <a:t>20m</a:t>
            </a:r>
            <a:endParaRPr sz="1350" b="1" spc="-13">
              <a:solidFill>
                <a:srgbClr val="2C3E50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4"/>
            </p:custDataLst>
          </p:nvPr>
        </p:nvSpPr>
        <p:spPr>
          <a:xfrm>
            <a:off x="6391275" y="4214841"/>
            <a:ext cx="2409682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S = 3.14 </a:t>
            </a:r>
            <a:r>
              <a:rPr lang="zh-CN" altLang="en-US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20² = </a:t>
            </a:r>
            <a:r>
              <a:rPr sz="1350" b="1" spc="-13">
                <a:solidFill>
                  <a:srgbClr val="2C3E50"/>
                </a:solidFill>
                <a:latin typeface="Microsoft YaHei" panose="020B0503020204020204" charset="-122"/>
                <a:ea typeface="Microsoft YaHei" panose="020B0503020204020204" charset="-122"/>
              </a:rPr>
              <a:t>1256m²</a:t>
            </a:r>
            <a:endParaRPr sz="1350" b="1" spc="-13">
              <a:solidFill>
                <a:srgbClr val="2C3E50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5"/>
            </p:custDataLst>
          </p:nvPr>
        </p:nvSpPr>
        <p:spPr>
          <a:xfrm>
            <a:off x="6200795" y="3230880"/>
            <a:ext cx="5410160" cy="120459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20" h="1897">
                <a:moveTo>
                  <a:pt x="120" y="0"/>
                </a:moveTo>
                <a:lnTo>
                  <a:pt x="8400" y="0"/>
                </a:lnTo>
                <a:cubicBezTo>
                  <a:pt x="8466" y="0"/>
                  <a:pt x="8520" y="54"/>
                  <a:pt x="8520" y="120"/>
                </a:cubicBezTo>
                <a:lnTo>
                  <a:pt x="8520" y="1777"/>
                </a:lnTo>
                <a:cubicBezTo>
                  <a:pt x="8520" y="1843"/>
                  <a:pt x="8466" y="1897"/>
                  <a:pt x="8400" y="1897"/>
                </a:cubicBezTo>
                <a:lnTo>
                  <a:pt x="120" y="1897"/>
                </a:lnTo>
                <a:cubicBezTo>
                  <a:pt x="54" y="1897"/>
                  <a:pt x="0" y="1843"/>
                  <a:pt x="0" y="1777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6"/>
            </p:custDataLst>
          </p:nvPr>
        </p:nvSpPr>
        <p:spPr>
          <a:xfrm>
            <a:off x="575945" y="4640580"/>
            <a:ext cx="5419725" cy="1214120"/>
          </a:xfrm>
          <a:custGeom>
            <a:avLst/>
            <a:gdLst>
              <a:gd name="sw" fmla="*/ 1 w 8535"/>
              <a:gd name="sh" fmla="*/ 1 h 1912"/>
              <a:gd name="mins" fmla="min sw sh"/>
              <a:gd name="dsw" fmla="+- 0 sw mins"/>
              <a:gd name="dsh" fmla="+- 0 sh mins"/>
              <a:gd name="p0x0" fmla="*/ 120 w 8535"/>
              <a:gd name="p0y0" fmla="*/ 0 h 1912"/>
              <a:gd name="p0x1" fmla="*/ 8415 w 8535"/>
              <a:gd name="p0y1" fmla="*/ 0 h 1912"/>
              <a:gd name="p0x2" fmla="*/ 8481 w 8535"/>
              <a:gd name="p0y2" fmla="*/ 0 h 1912"/>
              <a:gd name="p0x3" fmla="*/ 8535 w 8535"/>
              <a:gd name="p0y3" fmla="*/ 53 h 1912"/>
              <a:gd name="p0x4" fmla="*/ 8535 w 8535"/>
              <a:gd name="p0y4" fmla="*/ 120 h 1912"/>
              <a:gd name="p0x5" fmla="*/ 8535 w 8535"/>
              <a:gd name="p0y5" fmla="*/ 1792 h 1912"/>
              <a:gd name="p0x6" fmla="*/ 8535 w 8535"/>
              <a:gd name="p0y6" fmla="*/ 1858 h 1912"/>
              <a:gd name="p0x7" fmla="*/ 8481 w 8535"/>
              <a:gd name="p0y7" fmla="*/ 1912 h 1912"/>
              <a:gd name="p0x8" fmla="*/ 8415 w 8535"/>
              <a:gd name="p0y8" fmla="*/ 1912 h 1912"/>
              <a:gd name="p0x9" fmla="*/ 120 w 8535"/>
              <a:gd name="p0y9" fmla="*/ 1912 h 1912"/>
              <a:gd name="p0x10" fmla="*/ 53 w 8535"/>
              <a:gd name="p0y10" fmla="*/ 1912 h 1912"/>
              <a:gd name="p0x11" fmla="*/ 0 w 8535"/>
              <a:gd name="p0y11" fmla="*/ 1858 h 1912"/>
              <a:gd name="p0x12" fmla="*/ 0 w 8535"/>
              <a:gd name="p0y12" fmla="*/ 1792 h 1912"/>
              <a:gd name="p0x13" fmla="*/ 0 w 8535"/>
              <a:gd name="p0y13" fmla="*/ 120 h 1912"/>
              <a:gd name="p0x14" fmla="*/ 0 w 8535"/>
              <a:gd name="p0y14" fmla="*/ 53 h 1912"/>
              <a:gd name="p0x15" fmla="*/ 53 w 8535"/>
              <a:gd name="p0y15" fmla="*/ 0 h 1912"/>
              <a:gd name="p0x16" fmla="*/ 120 w 8535"/>
              <a:gd name="p0y16" fmla="*/ 0 h 191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7"/>
            </p:custDataLst>
          </p:nvPr>
        </p:nvSpPr>
        <p:spPr>
          <a:xfrm>
            <a:off x="771525" y="4871085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120 w 330"/>
              <a:gd name="p0y0" fmla="*/ 0 h 330"/>
              <a:gd name="p0x1" fmla="*/ 210 w 330"/>
              <a:gd name="p0y1" fmla="*/ 0 h 330"/>
              <a:gd name="p0x2" fmla="*/ 276 w 330"/>
              <a:gd name="p0y2" fmla="*/ 0 h 330"/>
              <a:gd name="p0x3" fmla="*/ 330 w 330"/>
              <a:gd name="p0y3" fmla="*/ 53 h 330"/>
              <a:gd name="p0x4" fmla="*/ 330 w 330"/>
              <a:gd name="p0y4" fmla="*/ 120 h 330"/>
              <a:gd name="p0x5" fmla="*/ 330 w 330"/>
              <a:gd name="p0y5" fmla="*/ 210 h 330"/>
              <a:gd name="p0x6" fmla="*/ 330 w 330"/>
              <a:gd name="p0y6" fmla="*/ 276 h 330"/>
              <a:gd name="p0x7" fmla="*/ 276 w 330"/>
              <a:gd name="p0y7" fmla="*/ 330 h 330"/>
              <a:gd name="p0x8" fmla="*/ 210 w 330"/>
              <a:gd name="p0y8" fmla="*/ 330 h 330"/>
              <a:gd name="p0x9" fmla="*/ 120 w 330"/>
              <a:gd name="p0y9" fmla="*/ 330 h 330"/>
              <a:gd name="p0x10" fmla="*/ 53 w 330"/>
              <a:gd name="p0y10" fmla="*/ 330 h 330"/>
              <a:gd name="p0x11" fmla="*/ 0 w 330"/>
              <a:gd name="p0y11" fmla="*/ 276 h 330"/>
              <a:gd name="p0x12" fmla="*/ 0 w 330"/>
              <a:gd name="p0y12" fmla="*/ 210 h 330"/>
              <a:gd name="p0x13" fmla="*/ 0 w 330"/>
              <a:gd name="p0y13" fmla="*/ 120 h 330"/>
              <a:gd name="p0x14" fmla="*/ 0 w 330"/>
              <a:gd name="p0y14" fmla="*/ 53 h 330"/>
              <a:gd name="p0x15" fmla="*/ 53 w 330"/>
              <a:gd name="p0y15" fmla="*/ 0 h 330"/>
              <a:gd name="p0x16" fmla="*/ 120 w 330"/>
              <a:gd name="p0y16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 descr="c5f69d21-8c90-11f1-b75f-228e93cd61dd"/>
          <p:cNvPicPr/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256" t="-151" r="256" b="151"/>
          <a:stretch>
            <a:fillRect/>
          </a:stretch>
        </p:blipFill>
        <p:spPr>
          <a:xfrm>
            <a:off x="814070" y="4914265"/>
            <a:ext cx="123825" cy="123825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1"/>
            </p:custDataLst>
          </p:nvPr>
        </p:nvSpPr>
        <p:spPr>
          <a:xfrm>
            <a:off x="1057275" y="4818250"/>
            <a:ext cx="139451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天坛回音壁</a:t>
            </a:r>
            <a:endParaRPr b="1" spc="36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2"/>
            </p:custDataLst>
          </p:nvPr>
        </p:nvSpPr>
        <p:spPr>
          <a:xfrm>
            <a:off x="771525" y="5114954"/>
            <a:ext cx="1085707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直径</a:t>
            </a:r>
            <a:r>
              <a:rPr lang="en-US" alt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 spc="-13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61.5m</a:t>
            </a:r>
            <a:endParaRPr sz="1350" b="1" spc="-13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3"/>
            </p:custDataLst>
          </p:nvPr>
        </p:nvSpPr>
        <p:spPr>
          <a:xfrm>
            <a:off x="771525" y="5372129"/>
            <a:ext cx="2603525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C ≈ 3.14 </a:t>
            </a:r>
            <a:r>
              <a:rPr lang="zh-CN" altLang="en-US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61.5 ≈ </a:t>
            </a:r>
            <a:r>
              <a:rPr sz="1350" b="1" spc="-13">
                <a:solidFill>
                  <a:srgbClr val="2C3E50"/>
                </a:solidFill>
                <a:latin typeface="Microsoft YaHei" panose="020B0503020204020204" charset="-122"/>
                <a:ea typeface="Microsoft YaHei" panose="020B0503020204020204" charset="-122"/>
              </a:rPr>
              <a:t>193.1m</a:t>
            </a:r>
            <a:endParaRPr sz="1350" b="1" spc="-13">
              <a:solidFill>
                <a:srgbClr val="2C3E50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4"/>
            </p:custDataLst>
          </p:nvPr>
        </p:nvSpPr>
        <p:spPr>
          <a:xfrm>
            <a:off x="771525" y="5629304"/>
            <a:ext cx="3174130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S ≈ 3.14 </a:t>
            </a:r>
            <a:r>
              <a:rPr lang="zh-CN" altLang="en-US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(61.5</a:t>
            </a:r>
            <a:r>
              <a:rPr lang="zh-CN" altLang="en-US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÷</a:t>
            </a:r>
            <a:r>
              <a:rPr lang="en-US" altLang="zh-CN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2)² ≈ </a:t>
            </a:r>
            <a:r>
              <a:rPr sz="1350" b="1" spc="-13">
                <a:solidFill>
                  <a:srgbClr val="2C3E50"/>
                </a:solidFill>
                <a:latin typeface="Microsoft YaHei" panose="020B0503020204020204" charset="-122"/>
                <a:ea typeface="Microsoft YaHei" panose="020B0503020204020204" charset="-122"/>
              </a:rPr>
              <a:t>2969.1m²</a:t>
            </a:r>
            <a:endParaRPr sz="1350" b="1" spc="-13">
              <a:solidFill>
                <a:srgbClr val="2C3E50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5"/>
            </p:custDataLst>
          </p:nvPr>
        </p:nvSpPr>
        <p:spPr>
          <a:xfrm>
            <a:off x="581025" y="4645045"/>
            <a:ext cx="5410200" cy="120519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20" h="1898">
                <a:moveTo>
                  <a:pt x="120" y="0"/>
                </a:moveTo>
                <a:lnTo>
                  <a:pt x="8400" y="0"/>
                </a:lnTo>
                <a:cubicBezTo>
                  <a:pt x="8466" y="0"/>
                  <a:pt x="8520" y="54"/>
                  <a:pt x="8520" y="120"/>
                </a:cubicBezTo>
                <a:lnTo>
                  <a:pt x="8520" y="1778"/>
                </a:lnTo>
                <a:cubicBezTo>
                  <a:pt x="8520" y="1844"/>
                  <a:pt x="8466" y="1898"/>
                  <a:pt x="8400" y="1898"/>
                </a:cubicBezTo>
                <a:lnTo>
                  <a:pt x="120" y="1898"/>
                </a:lnTo>
                <a:cubicBezTo>
                  <a:pt x="54" y="1898"/>
                  <a:pt x="0" y="1844"/>
                  <a:pt x="0" y="1778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36"/>
            </p:custDataLst>
          </p:nvPr>
        </p:nvSpPr>
        <p:spPr>
          <a:xfrm>
            <a:off x="6195695" y="4640580"/>
            <a:ext cx="5419725" cy="1214120"/>
          </a:xfrm>
          <a:custGeom>
            <a:avLst/>
            <a:gdLst>
              <a:gd name="sw" fmla="*/ 1 w 8535"/>
              <a:gd name="sh" fmla="*/ 1 h 1912"/>
              <a:gd name="mins" fmla="min sw sh"/>
              <a:gd name="dsw" fmla="+- 0 sw mins"/>
              <a:gd name="dsh" fmla="+- 0 sh mins"/>
              <a:gd name="p0x0" fmla="*/ 120 w 8535"/>
              <a:gd name="p0y0" fmla="*/ 0 h 1912"/>
              <a:gd name="p0x1" fmla="*/ 8415 w 8535"/>
              <a:gd name="p0y1" fmla="*/ 0 h 1912"/>
              <a:gd name="p0x2" fmla="*/ 8481 w 8535"/>
              <a:gd name="p0y2" fmla="*/ 0 h 1912"/>
              <a:gd name="p0x3" fmla="*/ 8535 w 8535"/>
              <a:gd name="p0y3" fmla="*/ 53 h 1912"/>
              <a:gd name="p0x4" fmla="*/ 8535 w 8535"/>
              <a:gd name="p0y4" fmla="*/ 120 h 1912"/>
              <a:gd name="p0x5" fmla="*/ 8535 w 8535"/>
              <a:gd name="p0y5" fmla="*/ 1792 h 1912"/>
              <a:gd name="p0x6" fmla="*/ 8535 w 8535"/>
              <a:gd name="p0y6" fmla="*/ 1858 h 1912"/>
              <a:gd name="p0x7" fmla="*/ 8481 w 8535"/>
              <a:gd name="p0y7" fmla="*/ 1912 h 1912"/>
              <a:gd name="p0x8" fmla="*/ 8415 w 8535"/>
              <a:gd name="p0y8" fmla="*/ 1912 h 1912"/>
              <a:gd name="p0x9" fmla="*/ 120 w 8535"/>
              <a:gd name="p0y9" fmla="*/ 1912 h 1912"/>
              <a:gd name="p0x10" fmla="*/ 53 w 8535"/>
              <a:gd name="p0y10" fmla="*/ 1912 h 1912"/>
              <a:gd name="p0x11" fmla="*/ 0 w 8535"/>
              <a:gd name="p0y11" fmla="*/ 1858 h 1912"/>
              <a:gd name="p0x12" fmla="*/ 0 w 8535"/>
              <a:gd name="p0y12" fmla="*/ 1792 h 1912"/>
              <a:gd name="p0x13" fmla="*/ 0 w 8535"/>
              <a:gd name="p0y13" fmla="*/ 120 h 1912"/>
              <a:gd name="p0x14" fmla="*/ 0 w 8535"/>
              <a:gd name="p0y14" fmla="*/ 53 h 1912"/>
              <a:gd name="p0x15" fmla="*/ 53 w 8535"/>
              <a:gd name="p0y15" fmla="*/ 0 h 1912"/>
              <a:gd name="p0x16" fmla="*/ 120 w 8535"/>
              <a:gd name="p0y16" fmla="*/ 0 h 191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37"/>
            </p:custDataLst>
          </p:nvPr>
        </p:nvSpPr>
        <p:spPr>
          <a:xfrm>
            <a:off x="6391275" y="4871085"/>
            <a:ext cx="209550" cy="209550"/>
          </a:xfrm>
          <a:custGeom>
            <a:avLst/>
            <a:gdLst>
              <a:gd name="sw" fmla="*/ 1 w 330"/>
              <a:gd name="sh" fmla="*/ 1 h 330"/>
              <a:gd name="mins" fmla="min sw sh"/>
              <a:gd name="dsw" fmla="+- 0 sw mins"/>
              <a:gd name="dsh" fmla="+- 0 sh mins"/>
              <a:gd name="p0x0" fmla="*/ 120 w 330"/>
              <a:gd name="p0y0" fmla="*/ 0 h 330"/>
              <a:gd name="p0x1" fmla="*/ 210 w 330"/>
              <a:gd name="p0y1" fmla="*/ 0 h 330"/>
              <a:gd name="p0x2" fmla="*/ 276 w 330"/>
              <a:gd name="p0y2" fmla="*/ 0 h 330"/>
              <a:gd name="p0x3" fmla="*/ 330 w 330"/>
              <a:gd name="p0y3" fmla="*/ 53 h 330"/>
              <a:gd name="p0x4" fmla="*/ 330 w 330"/>
              <a:gd name="p0y4" fmla="*/ 120 h 330"/>
              <a:gd name="p0x5" fmla="*/ 330 w 330"/>
              <a:gd name="p0y5" fmla="*/ 210 h 330"/>
              <a:gd name="p0x6" fmla="*/ 330 w 330"/>
              <a:gd name="p0y6" fmla="*/ 276 h 330"/>
              <a:gd name="p0x7" fmla="*/ 276 w 330"/>
              <a:gd name="p0y7" fmla="*/ 330 h 330"/>
              <a:gd name="p0x8" fmla="*/ 210 w 330"/>
              <a:gd name="p0y8" fmla="*/ 330 h 330"/>
              <a:gd name="p0x9" fmla="*/ 120 w 330"/>
              <a:gd name="p0y9" fmla="*/ 330 h 330"/>
              <a:gd name="p0x10" fmla="*/ 53 w 330"/>
              <a:gd name="p0y10" fmla="*/ 330 h 330"/>
              <a:gd name="p0x11" fmla="*/ 0 w 330"/>
              <a:gd name="p0y11" fmla="*/ 276 h 330"/>
              <a:gd name="p0x12" fmla="*/ 0 w 330"/>
              <a:gd name="p0y12" fmla="*/ 210 h 330"/>
              <a:gd name="p0x13" fmla="*/ 0 w 330"/>
              <a:gd name="p0y13" fmla="*/ 120 h 330"/>
              <a:gd name="p0x14" fmla="*/ 0 w 330"/>
              <a:gd name="p0y14" fmla="*/ 53 h 330"/>
              <a:gd name="p0x15" fmla="*/ 53 w 330"/>
              <a:gd name="p0y15" fmla="*/ 0 h 330"/>
              <a:gd name="p0x16" fmla="*/ 120 w 330"/>
              <a:gd name="p0y16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 descr="c5f69d3a-8c90-11f1-b75f-228e93cd61dd"/>
          <p:cNvPicPr/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256" t="-151" r="256" b="151"/>
          <a:stretch>
            <a:fillRect/>
          </a:stretch>
        </p:blipFill>
        <p:spPr>
          <a:xfrm>
            <a:off x="6433820" y="4914265"/>
            <a:ext cx="123825" cy="123825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41"/>
            </p:custDataLst>
          </p:nvPr>
        </p:nvSpPr>
        <p:spPr>
          <a:xfrm>
            <a:off x="6677025" y="4818250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钟表指针</a:t>
            </a:r>
            <a:endParaRPr b="1" spc="36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42"/>
            </p:custDataLst>
          </p:nvPr>
        </p:nvSpPr>
        <p:spPr>
          <a:xfrm>
            <a:off x="6391275" y="5114954"/>
            <a:ext cx="5029200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分针长</a:t>
            </a:r>
            <a:r>
              <a:rPr lang="en-US" alt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 spc="-13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10cm</a:t>
            </a:r>
            <a:r>
              <a:rPr 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</a:t>
            </a:r>
            <a:r>
              <a:rPr lang="en-US" alt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</a:t>
            </a:r>
            <a:r>
              <a:rPr lang="zh-CN" altLang="en-US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小时针尖轨迹</a:t>
            </a:r>
            <a:endParaRPr lang="zh-CN" altLang="en-US"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4" name="文本框 43"/>
          <p:cNvSpPr txBox="1"/>
          <p:nvPr>
            <p:custDataLst>
              <p:tags r:id="rId43"/>
            </p:custDataLst>
          </p:nvPr>
        </p:nvSpPr>
        <p:spPr>
          <a:xfrm>
            <a:off x="6391275" y="5372129"/>
            <a:ext cx="3038037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走过</a:t>
            </a:r>
            <a:r>
              <a:rPr lang="en-US" altLang="zh-CN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C = 2 </a:t>
            </a:r>
            <a:r>
              <a:rPr lang="zh-CN" altLang="en-US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3.14 </a:t>
            </a:r>
            <a:r>
              <a:rPr lang="zh-CN" altLang="en-US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10 = </a:t>
            </a:r>
            <a:r>
              <a:rPr sz="1350" b="1" spc="-13">
                <a:solidFill>
                  <a:srgbClr val="2C3E50"/>
                </a:solidFill>
                <a:latin typeface="Microsoft YaHei" panose="020B0503020204020204" charset="-122"/>
                <a:ea typeface="Microsoft YaHei" panose="020B0503020204020204" charset="-122"/>
              </a:rPr>
              <a:t>62.8cm</a:t>
            </a:r>
            <a:endParaRPr sz="1350" b="1" spc="-13">
              <a:solidFill>
                <a:srgbClr val="2C3E50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44"/>
            </p:custDataLst>
          </p:nvPr>
        </p:nvSpPr>
        <p:spPr>
          <a:xfrm>
            <a:off x="6391275" y="5629304"/>
            <a:ext cx="2799464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扫过</a:t>
            </a:r>
            <a:r>
              <a:rPr lang="en-US" altLang="zh-CN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S = 3.14 </a:t>
            </a:r>
            <a:r>
              <a:rPr lang="zh-CN" altLang="en-US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×</a:t>
            </a:r>
            <a:r>
              <a:rPr lang="en-US" altLang="zh-CN" sz="1350">
                <a:solidFill>
                  <a:srgbClr val="5A6B7A"/>
                </a:solidFill>
                <a:latin typeface="Microsoft YaHei" panose="020B0503020204020204" charset="-122"/>
                <a:ea typeface="Microsoft YaHei" panose="020B0503020204020204" charset="-122"/>
                <a:cs typeface="Microsoft YaHei" panose="020B0503020204020204" charset="-122"/>
              </a:rPr>
              <a:t> 10² = </a:t>
            </a:r>
            <a:r>
              <a:rPr sz="1350" b="1" spc="-13">
                <a:solidFill>
                  <a:srgbClr val="2C3E50"/>
                </a:solidFill>
                <a:latin typeface="Microsoft YaHei" panose="020B0503020204020204" charset="-122"/>
                <a:ea typeface="Microsoft YaHei" panose="020B0503020204020204" charset="-122"/>
              </a:rPr>
              <a:t>314cm²</a:t>
            </a:r>
            <a:endParaRPr sz="1350" b="1" spc="-13">
              <a:solidFill>
                <a:srgbClr val="2C3E50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45"/>
            </p:custDataLst>
          </p:nvPr>
        </p:nvSpPr>
        <p:spPr>
          <a:xfrm>
            <a:off x="6200775" y="4645045"/>
            <a:ext cx="5410200" cy="120519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520" h="1898">
                <a:moveTo>
                  <a:pt x="120" y="0"/>
                </a:moveTo>
                <a:lnTo>
                  <a:pt x="8400" y="0"/>
                </a:lnTo>
                <a:cubicBezTo>
                  <a:pt x="8466" y="0"/>
                  <a:pt x="8520" y="54"/>
                  <a:pt x="8520" y="120"/>
                </a:cubicBezTo>
                <a:lnTo>
                  <a:pt x="8520" y="1778"/>
                </a:lnTo>
                <a:cubicBezTo>
                  <a:pt x="8520" y="1844"/>
                  <a:pt x="8466" y="1898"/>
                  <a:pt x="8400" y="1898"/>
                </a:cubicBezTo>
                <a:lnTo>
                  <a:pt x="120" y="1898"/>
                </a:lnTo>
                <a:cubicBezTo>
                  <a:pt x="54" y="1898"/>
                  <a:pt x="0" y="1844"/>
                  <a:pt x="0" y="1778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4698425" y="3006090"/>
            <a:ext cx="279506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200" b="1" spc="252">
                <a:solidFill>
                  <a:srgbClr val="2C3E50"/>
                </a:solidFill>
                <a:latin typeface="汉仪中宋简" panose="02010600000101010101" charset="-122"/>
                <a:ea typeface="汉仪中宋简" panose="02010600000101010101" charset="-122"/>
              </a:rPr>
              <a:t>圆之妙用</a:t>
            </a:r>
            <a:endParaRPr sz="4200" b="1" spc="252">
              <a:solidFill>
                <a:srgbClr val="2C3E50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5981700" y="3971925"/>
            <a:ext cx="228600" cy="9525"/>
          </a:xfrm>
          <a:prstGeom prst="rect">
            <a:avLst/>
          </a:prstGeom>
          <a:solidFill>
            <a:srgbClr val="D4C4A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5029200" y="4119563"/>
            <a:ext cx="21336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天圆地方，妙用无穷。</a:t>
            </a:r>
            <a:endParaRPr sz="1500" spc="3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3476625" y="4424363"/>
            <a:ext cx="52387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运用圆的知识解决实际问题，设计富有文化意蕴的图案。</a:t>
            </a:r>
            <a:endParaRPr sz="1500" spc="3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4742631" y="1357313"/>
            <a:ext cx="2706662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9000" b="1" spc="540">
                <a:solidFill>
                  <a:srgbClr val="D4AF37">
                    <a:alpha val="8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05</a:t>
            </a:r>
            <a:endParaRPr sz="9000" b="1" spc="540">
              <a:solidFill>
                <a:srgbClr val="D4AF37">
                  <a:alpha val="8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5904865" y="2838450"/>
            <a:ext cx="381000" cy="9525"/>
          </a:xfrm>
          <a:prstGeom prst="rect">
            <a:avLst/>
          </a:prstGeom>
          <a:solidFill>
            <a:srgbClr val="D4AF37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480000">
            <a:off x="5886450" y="5086350"/>
            <a:ext cx="419100" cy="419100"/>
          </a:xfrm>
          <a:prstGeom prst="rect">
            <a:avLst/>
          </a:prstGeom>
          <a:noFill/>
        </p:spPr>
      </p:pic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 rot="21480000">
            <a:off x="5955665" y="5207635"/>
            <a:ext cx="280670" cy="1765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050" b="1" spc="105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用</a:t>
            </a:r>
            <a:endParaRPr sz="1050" b="1" spc="105">
              <a:solidFill>
                <a:srgbClr val="D4AF37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中宋简" panose="02010600000101010101" charset="-122"/>
                <a:ea typeface="汉仪中宋简" panose="02010600000101010101" charset="-122"/>
              </a:rPr>
              <a:t>天圆地方中的生活智慧</a:t>
            </a:r>
            <a:endParaRPr sz="3000" b="1">
              <a:solidFill>
                <a:srgbClr val="2C3E50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2628900" cy="5362575"/>
          </a:xfrm>
          <a:custGeom>
            <a:avLst/>
            <a:gdLst>
              <a:gd name="sw" fmla="*/ 1 w 4140"/>
              <a:gd name="sh" fmla="*/ 1 h 8445"/>
              <a:gd name="mins" fmla="min sw sh"/>
              <a:gd name="dsw" fmla="+- 0 sw mins"/>
              <a:gd name="dsh" fmla="+- 0 sh mins"/>
              <a:gd name="p0x0" fmla="*/ 120 w 4140"/>
              <a:gd name="p0y0" fmla="*/ 0 h 8445"/>
              <a:gd name="p0x1" fmla="*/ 4020 w 4140"/>
              <a:gd name="p0y1" fmla="*/ 0 h 8445"/>
              <a:gd name="p0x2" fmla="*/ 4086 w 4140"/>
              <a:gd name="p0y2" fmla="*/ 0 h 8445"/>
              <a:gd name="p0x3" fmla="*/ 4140 w 4140"/>
              <a:gd name="p0y3" fmla="*/ 53 h 8445"/>
              <a:gd name="p0x4" fmla="*/ 4140 w 4140"/>
              <a:gd name="p0y4" fmla="*/ 120 h 8445"/>
              <a:gd name="p0x5" fmla="*/ 4140 w 4140"/>
              <a:gd name="p0y5" fmla="*/ 8325 h 8445"/>
              <a:gd name="p0x6" fmla="*/ 4140 w 4140"/>
              <a:gd name="p0y6" fmla="*/ 8391 h 8445"/>
              <a:gd name="p0x7" fmla="*/ 4086 w 4140"/>
              <a:gd name="p0y7" fmla="*/ 8445 h 8445"/>
              <a:gd name="p0x8" fmla="*/ 4020 w 4140"/>
              <a:gd name="p0y8" fmla="*/ 8445 h 8445"/>
              <a:gd name="p0x9" fmla="*/ 120 w 4140"/>
              <a:gd name="p0y9" fmla="*/ 8445 h 8445"/>
              <a:gd name="p0x10" fmla="*/ 53 w 4140"/>
              <a:gd name="p0y10" fmla="*/ 8445 h 8445"/>
              <a:gd name="p0x11" fmla="*/ 0 w 4140"/>
              <a:gd name="p0y11" fmla="*/ 8391 h 8445"/>
              <a:gd name="p0x12" fmla="*/ 0 w 4140"/>
              <a:gd name="p0y12" fmla="*/ 8325 h 8445"/>
              <a:gd name="p0x13" fmla="*/ 0 w 4140"/>
              <a:gd name="p0y13" fmla="*/ 120 h 8445"/>
              <a:gd name="p0x14" fmla="*/ 0 w 4140"/>
              <a:gd name="p0y14" fmla="*/ 53 h 8445"/>
              <a:gd name="p0x15" fmla="*/ 53 w 4140"/>
              <a:gd name="p0y15" fmla="*/ 0 h 8445"/>
              <a:gd name="p0x16" fmla="*/ 120 w 4140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22383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天圆地方</a:t>
            </a:r>
            <a:endParaRPr sz="2100" b="1" spc="42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pic>
        <p:nvPicPr>
          <p:cNvPr id="7" name="图片 6" descr="63f102f0-8c91-11f1-8987-5ed2403de4e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l="8032" r="8032"/>
          <a:stretch>
            <a:fillRect/>
          </a:stretch>
        </p:blipFill>
        <p:spPr>
          <a:xfrm>
            <a:off x="771525" y="1752600"/>
            <a:ext cx="2238375" cy="20002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525" h="3150">
                <a:moveTo>
                  <a:pt x="120" y="0"/>
                </a:moveTo>
                <a:lnTo>
                  <a:pt x="3405" y="0"/>
                </a:lnTo>
                <a:cubicBezTo>
                  <a:pt x="3471" y="0"/>
                  <a:pt x="3525" y="54"/>
                  <a:pt x="3525" y="120"/>
                </a:cubicBezTo>
                <a:lnTo>
                  <a:pt x="3525" y="3030"/>
                </a:lnTo>
                <a:cubicBezTo>
                  <a:pt x="3525" y="3096"/>
                  <a:pt x="3471" y="3150"/>
                  <a:pt x="3405" y="3150"/>
                </a:cubicBezTo>
                <a:lnTo>
                  <a:pt x="120" y="3150"/>
                </a:lnTo>
                <a:cubicBezTo>
                  <a:pt x="54" y="3150"/>
                  <a:pt x="0" y="3096"/>
                  <a:pt x="0" y="303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771525" y="48621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63f1038f-8c91-11f1-8987-5ed2403de4e7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128" b="128"/>
          <a:stretch>
            <a:fillRect/>
          </a:stretch>
        </p:blipFill>
        <p:spPr>
          <a:xfrm>
            <a:off x="857250" y="4947920"/>
            <a:ext cx="247650" cy="24765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304925" y="4620606"/>
            <a:ext cx="1704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天圆地方</a:t>
            </a:r>
            <a:endParaRPr b="1" spc="36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304925" y="4944456"/>
            <a:ext cx="17049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包容、圆满、循环往复的自然规律</a:t>
            </a:r>
            <a:endParaRPr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12"/>
            </p:custDataLst>
          </p:nvPr>
        </p:nvSpPr>
        <p:spPr>
          <a:xfrm>
            <a:off x="581025" y="1114425"/>
            <a:ext cx="2619375" cy="5353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125" h="8430">
                <a:moveTo>
                  <a:pt x="120" y="0"/>
                </a:moveTo>
                <a:lnTo>
                  <a:pt x="4005" y="0"/>
                </a:lnTo>
                <a:cubicBezTo>
                  <a:pt x="4071" y="0"/>
                  <a:pt x="4125" y="54"/>
                  <a:pt x="4125" y="120"/>
                </a:cubicBezTo>
                <a:lnTo>
                  <a:pt x="4125" y="8310"/>
                </a:lnTo>
                <a:cubicBezTo>
                  <a:pt x="4125" y="8376"/>
                  <a:pt x="4071" y="8430"/>
                  <a:pt x="4005" y="8430"/>
                </a:cubicBezTo>
                <a:lnTo>
                  <a:pt x="120" y="8430"/>
                </a:lnTo>
                <a:cubicBezTo>
                  <a:pt x="54" y="8430"/>
                  <a:pt x="0" y="8376"/>
                  <a:pt x="0" y="831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3462020" y="1109345"/>
            <a:ext cx="3684270" cy="5362575"/>
          </a:xfrm>
          <a:custGeom>
            <a:avLst/>
            <a:gdLst>
              <a:gd name="sw" fmla="*/ 1 w 5801"/>
              <a:gd name="sh" fmla="*/ 1 h 8445"/>
              <a:gd name="mins" fmla="min sw sh"/>
              <a:gd name="dsw" fmla="+- 0 sw mins"/>
              <a:gd name="dsh" fmla="+- 0 sh mins"/>
              <a:gd name="p0x0" fmla="*/ 120 w 5801"/>
              <a:gd name="p0y0" fmla="*/ 0 h 8445"/>
              <a:gd name="p0x1" fmla="*/ 5681 w 5801"/>
              <a:gd name="p0y1" fmla="*/ 0 h 8445"/>
              <a:gd name="p0x2" fmla="*/ 5748 w 5801"/>
              <a:gd name="p0y2" fmla="*/ 0 h 8445"/>
              <a:gd name="p0x3" fmla="*/ 5801 w 5801"/>
              <a:gd name="p0y3" fmla="*/ 53 h 8445"/>
              <a:gd name="p0x4" fmla="*/ 5801 w 5801"/>
              <a:gd name="p0y4" fmla="*/ 120 h 8445"/>
              <a:gd name="p0x5" fmla="*/ 5801 w 5801"/>
              <a:gd name="p0y5" fmla="*/ 8325 h 8445"/>
              <a:gd name="p0x6" fmla="*/ 5801 w 5801"/>
              <a:gd name="p0y6" fmla="*/ 8391 h 8445"/>
              <a:gd name="p0x7" fmla="*/ 5748 w 5801"/>
              <a:gd name="p0y7" fmla="*/ 8445 h 8445"/>
              <a:gd name="p0x8" fmla="*/ 5681 w 5801"/>
              <a:gd name="p0y8" fmla="*/ 8445 h 8445"/>
              <a:gd name="p0x9" fmla="*/ 120 w 5801"/>
              <a:gd name="p0y9" fmla="*/ 8445 h 8445"/>
              <a:gd name="p0x10" fmla="*/ 53 w 5801"/>
              <a:gd name="p0y10" fmla="*/ 8445 h 8445"/>
              <a:gd name="p0x11" fmla="*/ 0 w 5801"/>
              <a:gd name="p0y11" fmla="*/ 8391 h 8445"/>
              <a:gd name="p0x12" fmla="*/ 0 w 5801"/>
              <a:gd name="p0y12" fmla="*/ 8325 h 8445"/>
              <a:gd name="p0x13" fmla="*/ 0 w 5801"/>
              <a:gd name="p0y13" fmla="*/ 120 h 8445"/>
              <a:gd name="p0x14" fmla="*/ 0 w 5801"/>
              <a:gd name="p0y14" fmla="*/ 53 h 8445"/>
              <a:gd name="p0x15" fmla="*/ 53 w 5801"/>
              <a:gd name="p0y15" fmla="*/ 0 h 8445"/>
              <a:gd name="p0x16" fmla="*/ 120 w 5801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3657600" y="1288732"/>
            <a:ext cx="32937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工程中的必然选择</a:t>
            </a:r>
            <a:endParaRPr sz="2100" b="1" spc="42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pic>
        <p:nvPicPr>
          <p:cNvPr id="19" name="图片 18" descr="63f10454-8c91-11f1-8987-5ed2403de4e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rcRect l="10234" t="1" r="10249" b="1"/>
          <a:stretch>
            <a:fillRect/>
          </a:stretch>
        </p:blipFill>
        <p:spPr>
          <a:xfrm>
            <a:off x="3657600" y="1752614"/>
            <a:ext cx="3293110" cy="200022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86" h="3150">
                <a:moveTo>
                  <a:pt x="120" y="0"/>
                </a:moveTo>
                <a:lnTo>
                  <a:pt x="5066" y="0"/>
                </a:lnTo>
                <a:cubicBezTo>
                  <a:pt x="5132" y="0"/>
                  <a:pt x="5186" y="54"/>
                  <a:pt x="5186" y="120"/>
                </a:cubicBezTo>
                <a:lnTo>
                  <a:pt x="5186" y="3030"/>
                </a:lnTo>
                <a:cubicBezTo>
                  <a:pt x="5186" y="3096"/>
                  <a:pt x="5132" y="3150"/>
                  <a:pt x="5066" y="3150"/>
                </a:cubicBezTo>
                <a:lnTo>
                  <a:pt x="120" y="3150"/>
                </a:lnTo>
                <a:cubicBezTo>
                  <a:pt x="54" y="3150"/>
                  <a:pt x="0" y="3096"/>
                  <a:pt x="0" y="303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22" name="任意多边形 21"/>
          <p:cNvSpPr/>
          <p:nvPr>
            <p:custDataLst>
              <p:tags r:id="rId17"/>
            </p:custDataLst>
          </p:nvPr>
        </p:nvSpPr>
        <p:spPr>
          <a:xfrm>
            <a:off x="3657600" y="38671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 descr="63f1059a-8c91-11f1-8987-5ed2403de4e7"/>
          <p:cNvPicPr/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3743325" y="3952875"/>
            <a:ext cx="247650" cy="24765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4191000" y="3852863"/>
            <a:ext cx="27432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井盖为何是圆形？</a:t>
            </a:r>
            <a:endParaRPr sz="1500" b="1" spc="30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2"/>
            </p:custDataLst>
          </p:nvPr>
        </p:nvSpPr>
        <p:spPr>
          <a:xfrm>
            <a:off x="4191000" y="4128135"/>
            <a:ext cx="29147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直径处处相等，翻转也不会掉入井中</a:t>
            </a:r>
            <a:endParaRPr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3"/>
            </p:custDataLst>
          </p:nvPr>
        </p:nvSpPr>
        <p:spPr>
          <a:xfrm>
            <a:off x="3657600" y="45313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 descr="63f1067b-8c91-11f1-8987-5ed2403de4e7"/>
          <p:cNvPicPr/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t="-245" b="245"/>
          <a:stretch>
            <a:fillRect/>
          </a:stretch>
        </p:blipFill>
        <p:spPr>
          <a:xfrm>
            <a:off x="3743325" y="4617085"/>
            <a:ext cx="247650" cy="24765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4191000" y="4517679"/>
            <a:ext cx="276031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排水管截面为何是圆形？</a:t>
            </a:r>
            <a:endParaRPr sz="1500" b="1" spc="30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28"/>
            </p:custDataLst>
          </p:nvPr>
        </p:nvSpPr>
        <p:spPr>
          <a:xfrm>
            <a:off x="4191000" y="4792951"/>
            <a:ext cx="2760316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相同周长下，圆的</a:t>
            </a:r>
            <a:r>
              <a:rPr sz="135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面积最大</a:t>
            </a:r>
            <a:r>
              <a:rPr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，排水量最多</a:t>
            </a:r>
            <a:endParaRPr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29"/>
            </p:custDataLst>
          </p:nvPr>
        </p:nvSpPr>
        <p:spPr>
          <a:xfrm>
            <a:off x="3467100" y="1114438"/>
            <a:ext cx="3674110" cy="53530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786" h="8430">
                <a:moveTo>
                  <a:pt x="120" y="0"/>
                </a:moveTo>
                <a:lnTo>
                  <a:pt x="5666" y="0"/>
                </a:lnTo>
                <a:cubicBezTo>
                  <a:pt x="5732" y="0"/>
                  <a:pt x="5786" y="54"/>
                  <a:pt x="5786" y="120"/>
                </a:cubicBezTo>
                <a:lnTo>
                  <a:pt x="5786" y="8310"/>
                </a:lnTo>
                <a:cubicBezTo>
                  <a:pt x="5786" y="8376"/>
                  <a:pt x="5732" y="8430"/>
                  <a:pt x="5666" y="8430"/>
                </a:cubicBezTo>
                <a:lnTo>
                  <a:pt x="120" y="8430"/>
                </a:lnTo>
                <a:cubicBezTo>
                  <a:pt x="54" y="8430"/>
                  <a:pt x="0" y="8376"/>
                  <a:pt x="0" y="831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0"/>
            </p:custDataLst>
          </p:nvPr>
        </p:nvSpPr>
        <p:spPr>
          <a:xfrm>
            <a:off x="7403465" y="1109345"/>
            <a:ext cx="4211955" cy="5362575"/>
          </a:xfrm>
          <a:custGeom>
            <a:avLst/>
            <a:gdLst>
              <a:gd name="sw" fmla="*/ 1 w 6633"/>
              <a:gd name="sh" fmla="*/ 1 h 8445"/>
              <a:gd name="mins" fmla="min sw sh"/>
              <a:gd name="dsw" fmla="+- 0 sw mins"/>
              <a:gd name="dsh" fmla="+- 0 sh mins"/>
              <a:gd name="p0x0" fmla="*/ 120 w 6633"/>
              <a:gd name="p0y0" fmla="*/ 0 h 8445"/>
              <a:gd name="p0x1" fmla="*/ 6513 w 6633"/>
              <a:gd name="p0y1" fmla="*/ 0 h 8445"/>
              <a:gd name="p0x2" fmla="*/ 6579 w 6633"/>
              <a:gd name="p0y2" fmla="*/ 0 h 8445"/>
              <a:gd name="p0x3" fmla="*/ 6633 w 6633"/>
              <a:gd name="p0y3" fmla="*/ 53 h 8445"/>
              <a:gd name="p0x4" fmla="*/ 6633 w 6633"/>
              <a:gd name="p0y4" fmla="*/ 120 h 8445"/>
              <a:gd name="p0x5" fmla="*/ 6633 w 6633"/>
              <a:gd name="p0y5" fmla="*/ 8325 h 8445"/>
              <a:gd name="p0x6" fmla="*/ 6633 w 6633"/>
              <a:gd name="p0y6" fmla="*/ 8391 h 8445"/>
              <a:gd name="p0x7" fmla="*/ 6579 w 6633"/>
              <a:gd name="p0y7" fmla="*/ 8445 h 8445"/>
              <a:gd name="p0x8" fmla="*/ 6513 w 6633"/>
              <a:gd name="p0y8" fmla="*/ 8445 h 8445"/>
              <a:gd name="p0x9" fmla="*/ 120 w 6633"/>
              <a:gd name="p0y9" fmla="*/ 8445 h 8445"/>
              <a:gd name="p0x10" fmla="*/ 53 w 6633"/>
              <a:gd name="p0y10" fmla="*/ 8445 h 8445"/>
              <a:gd name="p0x11" fmla="*/ 0 w 6633"/>
              <a:gd name="p0y11" fmla="*/ 8391 h 8445"/>
              <a:gd name="p0x12" fmla="*/ 0 w 6633"/>
              <a:gd name="p0y12" fmla="*/ 8325 h 8445"/>
              <a:gd name="p0x13" fmla="*/ 0 w 6633"/>
              <a:gd name="p0y13" fmla="*/ 120 h 8445"/>
              <a:gd name="p0x14" fmla="*/ 0 w 6633"/>
              <a:gd name="p0y14" fmla="*/ 53 h 8445"/>
              <a:gd name="p0x15" fmla="*/ 53 w 6633"/>
              <a:gd name="p0y15" fmla="*/ 0 h 8445"/>
              <a:gd name="p0x16" fmla="*/ 120 w 6633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1"/>
            </p:custDataLst>
          </p:nvPr>
        </p:nvSpPr>
        <p:spPr>
          <a:xfrm>
            <a:off x="7599017" y="1288732"/>
            <a:ext cx="38214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运动场与日常应用</a:t>
            </a:r>
            <a:endParaRPr sz="2100" b="1" spc="42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2"/>
            </p:custDataLst>
          </p:nvPr>
        </p:nvSpPr>
        <p:spPr>
          <a:xfrm>
            <a:off x="7598410" y="17526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 descr="63f10697-8c91-11f1-8987-5ed2403de4e7"/>
          <p:cNvPicPr/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245" r="245"/>
          <a:stretch>
            <a:fillRect/>
          </a:stretch>
        </p:blipFill>
        <p:spPr>
          <a:xfrm>
            <a:off x="7684135" y="1838325"/>
            <a:ext cx="247650" cy="24765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36"/>
            </p:custDataLst>
          </p:nvPr>
        </p:nvSpPr>
        <p:spPr>
          <a:xfrm>
            <a:off x="8132417" y="1738313"/>
            <a:ext cx="308631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运动场跑道</a:t>
            </a:r>
            <a:endParaRPr sz="1500" b="1" spc="30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37"/>
            </p:custDataLst>
          </p:nvPr>
        </p:nvSpPr>
        <p:spPr>
          <a:xfrm>
            <a:off x="8132417" y="2013585"/>
            <a:ext cx="325777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由直道与</a:t>
            </a:r>
            <a:r>
              <a:rPr sz="135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半圆</a:t>
            </a:r>
            <a:r>
              <a:rPr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组成，内外圈起跑线需错开</a:t>
            </a:r>
            <a:endParaRPr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38"/>
            </p:custDataLst>
          </p:nvPr>
        </p:nvSpPr>
        <p:spPr>
          <a:xfrm>
            <a:off x="7599017" y="2403129"/>
            <a:ext cx="382145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更多圆的妙用</a:t>
            </a:r>
            <a:endParaRPr sz="1500" b="1" spc="30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39"/>
            </p:custDataLst>
          </p:nvPr>
        </p:nvSpPr>
        <p:spPr>
          <a:xfrm>
            <a:off x="7598410" y="284480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6B7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40"/>
            </p:custDataLst>
          </p:nvPr>
        </p:nvSpPr>
        <p:spPr>
          <a:xfrm>
            <a:off x="7722842" y="2716501"/>
            <a:ext cx="6858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茶杯口</a:t>
            </a:r>
            <a:endParaRPr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41"/>
            </p:custDataLst>
          </p:nvPr>
        </p:nvSpPr>
        <p:spPr>
          <a:xfrm>
            <a:off x="7598410" y="315722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6B7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42"/>
            </p:custDataLst>
          </p:nvPr>
        </p:nvSpPr>
        <p:spPr>
          <a:xfrm>
            <a:off x="7722842" y="3028893"/>
            <a:ext cx="6858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方向盘</a:t>
            </a:r>
            <a:endParaRPr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43"/>
            </p:custDataLst>
          </p:nvPr>
        </p:nvSpPr>
        <p:spPr>
          <a:xfrm>
            <a:off x="7598410" y="346964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6B7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>
            <p:custDataLst>
              <p:tags r:id="rId44"/>
            </p:custDataLst>
          </p:nvPr>
        </p:nvSpPr>
        <p:spPr>
          <a:xfrm>
            <a:off x="7722842" y="3341284"/>
            <a:ext cx="8573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古代铜钱</a:t>
            </a:r>
            <a:endParaRPr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8" name="任意多边形 47"/>
          <p:cNvSpPr/>
          <p:nvPr>
            <p:custDataLst>
              <p:tags r:id="rId45"/>
            </p:custDataLst>
          </p:nvPr>
        </p:nvSpPr>
        <p:spPr>
          <a:xfrm>
            <a:off x="7598410" y="378206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6B7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>
            <p:custDataLst>
              <p:tags r:id="rId46"/>
            </p:custDataLst>
          </p:nvPr>
        </p:nvSpPr>
        <p:spPr>
          <a:xfrm>
            <a:off x="7722842" y="3653676"/>
            <a:ext cx="12002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中式圆桌</a:t>
            </a:r>
            <a:r>
              <a:rPr lang="en-US" alt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……</a:t>
            </a:r>
            <a:endParaRPr lang="en-US" altLang="zh-CN"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47"/>
            </p:custDataLst>
          </p:nvPr>
        </p:nvSpPr>
        <p:spPr>
          <a:xfrm>
            <a:off x="7407921" y="1114425"/>
            <a:ext cx="4202419" cy="5353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618" h="8430">
                <a:moveTo>
                  <a:pt x="120" y="0"/>
                </a:moveTo>
                <a:lnTo>
                  <a:pt x="6499" y="0"/>
                </a:lnTo>
                <a:cubicBezTo>
                  <a:pt x="6560" y="0"/>
                  <a:pt x="6610" y="46"/>
                  <a:pt x="6618" y="105"/>
                </a:cubicBezTo>
                <a:lnTo>
                  <a:pt x="6618" y="8325"/>
                </a:lnTo>
                <a:cubicBezTo>
                  <a:pt x="6610" y="8384"/>
                  <a:pt x="6560" y="8430"/>
                  <a:pt x="6499" y="8430"/>
                </a:cubicBezTo>
                <a:lnTo>
                  <a:pt x="120" y="8430"/>
                </a:lnTo>
                <a:cubicBezTo>
                  <a:pt x="54" y="8430"/>
                  <a:pt x="0" y="8376"/>
                  <a:pt x="0" y="831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E50"/>
                </a:solidFill>
                <a:latin typeface="汉仪中宋简" panose="02010600000101010101" charset="-122"/>
                <a:ea typeface="汉仪中宋简" panose="02010600000101010101" charset="-122"/>
              </a:rPr>
              <a:t>用圆创作一份文化作品</a:t>
            </a:r>
            <a:endParaRPr sz="3000" b="1">
              <a:solidFill>
                <a:srgbClr val="2C3E50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2ad3177c-8c91-11f1-8481-727bca985e9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12" r="412" b="2"/>
          <a:stretch>
            <a:fillRect/>
          </a:stretch>
        </p:blipFill>
        <p:spPr>
          <a:xfrm>
            <a:off x="571502" y="1104900"/>
            <a:ext cx="11048997" cy="1440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268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148"/>
                </a:lnTo>
                <a:cubicBezTo>
                  <a:pt x="17400" y="2214"/>
                  <a:pt x="17346" y="2268"/>
                  <a:pt x="17280" y="2268"/>
                </a:cubicBezTo>
                <a:lnTo>
                  <a:pt x="120" y="2268"/>
                </a:lnTo>
                <a:cubicBezTo>
                  <a:pt x="54" y="2268"/>
                  <a:pt x="0" y="2214"/>
                  <a:pt x="0" y="2148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778125"/>
            <a:ext cx="5619750" cy="3693795"/>
          </a:xfrm>
          <a:custGeom>
            <a:avLst/>
            <a:gdLst>
              <a:gd name="sw" fmla="*/ 1 w 8850"/>
              <a:gd name="sh" fmla="*/ 1 h 5816"/>
              <a:gd name="mins" fmla="min sw sh"/>
              <a:gd name="dsw" fmla="+- 0 sw mins"/>
              <a:gd name="dsh" fmla="+- 0 sh mins"/>
              <a:gd name="p0x0" fmla="*/ 120 w 8850"/>
              <a:gd name="p0y0" fmla="*/ 0 h 5816"/>
              <a:gd name="p0x1" fmla="*/ 8730 w 8850"/>
              <a:gd name="p0y1" fmla="*/ 0 h 5816"/>
              <a:gd name="p0x2" fmla="*/ 8796 w 8850"/>
              <a:gd name="p0y2" fmla="*/ 0 h 5816"/>
              <a:gd name="p0x3" fmla="*/ 8850 w 8850"/>
              <a:gd name="p0y3" fmla="*/ 53 h 5816"/>
              <a:gd name="p0x4" fmla="*/ 8850 w 8850"/>
              <a:gd name="p0y4" fmla="*/ 120 h 5816"/>
              <a:gd name="p0x5" fmla="*/ 8850 w 8850"/>
              <a:gd name="p0y5" fmla="*/ 5696 h 5816"/>
              <a:gd name="p0x6" fmla="*/ 8850 w 8850"/>
              <a:gd name="p0y6" fmla="*/ 5763 h 5816"/>
              <a:gd name="p0x7" fmla="*/ 8796 w 8850"/>
              <a:gd name="p0y7" fmla="*/ 5816 h 5816"/>
              <a:gd name="p0x8" fmla="*/ 8730 w 8850"/>
              <a:gd name="p0y8" fmla="*/ 5816 h 5816"/>
              <a:gd name="p0x9" fmla="*/ 120 w 8850"/>
              <a:gd name="p0y9" fmla="*/ 5816 h 5816"/>
              <a:gd name="p0x10" fmla="*/ 53 w 8850"/>
              <a:gd name="p0y10" fmla="*/ 5816 h 5816"/>
              <a:gd name="p0x11" fmla="*/ 0 w 8850"/>
              <a:gd name="p0y11" fmla="*/ 5763 h 5816"/>
              <a:gd name="p0x12" fmla="*/ 0 w 8850"/>
              <a:gd name="p0y12" fmla="*/ 5696 h 5816"/>
              <a:gd name="p0x13" fmla="*/ 0 w 8850"/>
              <a:gd name="p0y13" fmla="*/ 120 h 5816"/>
              <a:gd name="p0x14" fmla="*/ 0 w 8850"/>
              <a:gd name="p0y14" fmla="*/ 53 h 5816"/>
              <a:gd name="p0x15" fmla="*/ 53 w 8850"/>
              <a:gd name="p0y15" fmla="*/ 0 h 5816"/>
              <a:gd name="p0x16" fmla="*/ 120 w 8850"/>
              <a:gd name="p0y16" fmla="*/ 0 h 581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771525" y="2958494"/>
            <a:ext cx="52292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基础技法</a:t>
            </a:r>
            <a:endParaRPr b="1" spc="36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771525" y="36290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85825" y="3743325"/>
            <a:ext cx="190500" cy="1905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304925" y="3615261"/>
            <a:ext cx="30861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对称与旋转</a:t>
            </a:r>
            <a:endParaRPr sz="1500" b="1" spc="30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304925" y="3890534"/>
            <a:ext cx="32576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利用圆的对称性和旋转特点设计丰富图案</a:t>
            </a:r>
            <a:endParaRPr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771525" y="45497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885825" y="4664075"/>
            <a:ext cx="190500" cy="1905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1304925" y="4535834"/>
            <a:ext cx="18860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同心圆</a:t>
            </a:r>
            <a:endParaRPr sz="1500" b="1" spc="30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1304925" y="4811106"/>
            <a:ext cx="20574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固定圆心，变换不同半径</a:t>
            </a:r>
            <a:endParaRPr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8"/>
            </p:custDataLst>
          </p:nvPr>
        </p:nvSpPr>
        <p:spPr>
          <a:xfrm>
            <a:off x="771525" y="54705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885825" y="5584825"/>
            <a:ext cx="190500" cy="19050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2"/>
            </p:custDataLst>
          </p:nvPr>
        </p:nvSpPr>
        <p:spPr>
          <a:xfrm>
            <a:off x="1304925" y="5456406"/>
            <a:ext cx="32576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相交圆</a:t>
            </a:r>
            <a:endParaRPr sz="1500" b="1" spc="30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1304925" y="5731678"/>
            <a:ext cx="34290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多个等圆圆心排成圆圈，花瓣纹样跃然纸上</a:t>
            </a:r>
            <a:endParaRPr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24"/>
            </p:custDataLst>
          </p:nvPr>
        </p:nvSpPr>
        <p:spPr>
          <a:xfrm>
            <a:off x="581025" y="2783206"/>
            <a:ext cx="5610225" cy="368363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835" h="5801">
                <a:moveTo>
                  <a:pt x="120" y="0"/>
                </a:moveTo>
                <a:lnTo>
                  <a:pt x="8715" y="0"/>
                </a:lnTo>
                <a:cubicBezTo>
                  <a:pt x="8781" y="0"/>
                  <a:pt x="8835" y="54"/>
                  <a:pt x="8835" y="120"/>
                </a:cubicBezTo>
                <a:lnTo>
                  <a:pt x="8835" y="5682"/>
                </a:lnTo>
                <a:cubicBezTo>
                  <a:pt x="8835" y="5743"/>
                  <a:pt x="8789" y="5793"/>
                  <a:pt x="8731" y="5801"/>
                </a:cubicBezTo>
                <a:lnTo>
                  <a:pt x="104" y="5801"/>
                </a:lnTo>
                <a:cubicBezTo>
                  <a:pt x="46" y="5793"/>
                  <a:pt x="0" y="5743"/>
                  <a:pt x="0" y="5682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5"/>
            </p:custDataLst>
          </p:nvPr>
        </p:nvSpPr>
        <p:spPr>
          <a:xfrm>
            <a:off x="6395720" y="2778125"/>
            <a:ext cx="5219700" cy="1475740"/>
          </a:xfrm>
          <a:custGeom>
            <a:avLst/>
            <a:gdLst>
              <a:gd name="sw" fmla="*/ 1 w 8220"/>
              <a:gd name="sh" fmla="*/ 1 h 2323"/>
              <a:gd name="mins" fmla="min sw sh"/>
              <a:gd name="dsw" fmla="+- 0 sw mins"/>
              <a:gd name="dsh" fmla="+- 0 sh mins"/>
              <a:gd name="p0x0" fmla="*/ 120 w 8220"/>
              <a:gd name="p0y0" fmla="*/ 0 h 2323"/>
              <a:gd name="p0x1" fmla="*/ 8100 w 8220"/>
              <a:gd name="p0y1" fmla="*/ 0 h 2323"/>
              <a:gd name="p0x2" fmla="*/ 8166 w 8220"/>
              <a:gd name="p0y2" fmla="*/ 0 h 2323"/>
              <a:gd name="p0x3" fmla="*/ 8220 w 8220"/>
              <a:gd name="p0y3" fmla="*/ 53 h 2323"/>
              <a:gd name="p0x4" fmla="*/ 8220 w 8220"/>
              <a:gd name="p0y4" fmla="*/ 120 h 2323"/>
              <a:gd name="p0x5" fmla="*/ 8220 w 8220"/>
              <a:gd name="p0y5" fmla="*/ 2203 h 2323"/>
              <a:gd name="p0x6" fmla="*/ 8220 w 8220"/>
              <a:gd name="p0y6" fmla="*/ 2270 h 2323"/>
              <a:gd name="p0x7" fmla="*/ 8166 w 8220"/>
              <a:gd name="p0y7" fmla="*/ 2323 h 2323"/>
              <a:gd name="p0x8" fmla="*/ 8100 w 8220"/>
              <a:gd name="p0y8" fmla="*/ 2323 h 2323"/>
              <a:gd name="p0x9" fmla="*/ 120 w 8220"/>
              <a:gd name="p0y9" fmla="*/ 2323 h 2323"/>
              <a:gd name="p0x10" fmla="*/ 53 w 8220"/>
              <a:gd name="p0y10" fmla="*/ 2323 h 2323"/>
              <a:gd name="p0x11" fmla="*/ 0 w 8220"/>
              <a:gd name="p0y11" fmla="*/ 2270 h 2323"/>
              <a:gd name="p0x12" fmla="*/ 0 w 8220"/>
              <a:gd name="p0y12" fmla="*/ 2203 h 2323"/>
              <a:gd name="p0x13" fmla="*/ 0 w 8220"/>
              <a:gd name="p0y13" fmla="*/ 120 h 2323"/>
              <a:gd name="p0x14" fmla="*/ 0 w 8220"/>
              <a:gd name="p0y14" fmla="*/ 53 h 2323"/>
              <a:gd name="p0x15" fmla="*/ 53 w 8220"/>
              <a:gd name="p0y15" fmla="*/ 0 h 2323"/>
              <a:gd name="p0x16" fmla="*/ 120 w 8220"/>
              <a:gd name="p0y16" fmla="*/ 0 h 23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6"/>
            </p:custDataLst>
          </p:nvPr>
        </p:nvSpPr>
        <p:spPr>
          <a:xfrm>
            <a:off x="6591300" y="2958494"/>
            <a:ext cx="4829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文化图案挑战</a:t>
            </a:r>
            <a:endParaRPr b="1" spc="36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7"/>
            </p:custDataLst>
          </p:nvPr>
        </p:nvSpPr>
        <p:spPr>
          <a:xfrm>
            <a:off x="6591300" y="3362325"/>
            <a:ext cx="304800" cy="304800"/>
          </a:xfrm>
          <a:custGeom>
            <a:avLst/>
            <a:gdLst>
              <a:gd name="sw" fmla="*/ 1 w 480"/>
              <a:gd name="sh" fmla="*/ 1 h 480"/>
              <a:gd name="mins" fmla="min sw sh"/>
              <a:gd name="dsw" fmla="+- 0 sw mins"/>
              <a:gd name="dsh" fmla="+- 0 sh mins"/>
              <a:gd name="p0x0" fmla="*/ 120 w 480"/>
              <a:gd name="p0y0" fmla="*/ 0 h 480"/>
              <a:gd name="p0x1" fmla="*/ 360 w 480"/>
              <a:gd name="p0y1" fmla="*/ 0 h 480"/>
              <a:gd name="p0x2" fmla="*/ 426 w 480"/>
              <a:gd name="p0y2" fmla="*/ 0 h 480"/>
              <a:gd name="p0x3" fmla="*/ 480 w 480"/>
              <a:gd name="p0y3" fmla="*/ 53 h 480"/>
              <a:gd name="p0x4" fmla="*/ 480 w 480"/>
              <a:gd name="p0y4" fmla="*/ 120 h 480"/>
              <a:gd name="p0x5" fmla="*/ 480 w 480"/>
              <a:gd name="p0y5" fmla="*/ 360 h 480"/>
              <a:gd name="p0x6" fmla="*/ 480 w 480"/>
              <a:gd name="p0y6" fmla="*/ 426 h 480"/>
              <a:gd name="p0x7" fmla="*/ 426 w 480"/>
              <a:gd name="p0y7" fmla="*/ 480 h 480"/>
              <a:gd name="p0x8" fmla="*/ 360 w 480"/>
              <a:gd name="p0y8" fmla="*/ 480 h 480"/>
              <a:gd name="p0x9" fmla="*/ 120 w 480"/>
              <a:gd name="p0y9" fmla="*/ 480 h 480"/>
              <a:gd name="p0x10" fmla="*/ 53 w 480"/>
              <a:gd name="p0y10" fmla="*/ 480 h 480"/>
              <a:gd name="p0x11" fmla="*/ 0 w 480"/>
              <a:gd name="p0y11" fmla="*/ 426 h 480"/>
              <a:gd name="p0x12" fmla="*/ 0 w 480"/>
              <a:gd name="p0y12" fmla="*/ 360 h 480"/>
              <a:gd name="p0x13" fmla="*/ 0 w 480"/>
              <a:gd name="p0y13" fmla="*/ 120 h 480"/>
              <a:gd name="p0x14" fmla="*/ 0 w 480"/>
              <a:gd name="p0y14" fmla="*/ 53 h 480"/>
              <a:gd name="p0x15" fmla="*/ 53 w 480"/>
              <a:gd name="p0y15" fmla="*/ 0 h 480"/>
              <a:gd name="p0x16" fmla="*/ 120 w 480"/>
              <a:gd name="p0y16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2778" t="-2778" r="-2778" b="-2778"/>
          <a:stretch>
            <a:fillRect/>
          </a:stretch>
        </p:blipFill>
        <p:spPr>
          <a:xfrm>
            <a:off x="6652895" y="3424555"/>
            <a:ext cx="180975" cy="180975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1"/>
            </p:custDataLst>
          </p:nvPr>
        </p:nvSpPr>
        <p:spPr>
          <a:xfrm>
            <a:off x="7010400" y="3347532"/>
            <a:ext cx="279023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太极图：两个半圆</a:t>
            </a:r>
            <a:r>
              <a:rPr lang="en-US" altLang="zh-CN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+ </a:t>
            </a:r>
            <a:r>
              <a:rPr lang="zh-CN" altLang="en-US"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一个大圆构成</a:t>
            </a:r>
            <a:endParaRPr lang="zh-CN" altLang="en-US"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2"/>
            </p:custDataLst>
          </p:nvPr>
        </p:nvSpPr>
        <p:spPr>
          <a:xfrm>
            <a:off x="6591300" y="3767455"/>
            <a:ext cx="304800" cy="304800"/>
          </a:xfrm>
          <a:custGeom>
            <a:avLst/>
            <a:gdLst>
              <a:gd name="sw" fmla="*/ 1 w 480"/>
              <a:gd name="sh" fmla="*/ 1 h 480"/>
              <a:gd name="mins" fmla="min sw sh"/>
              <a:gd name="dsw" fmla="+- 0 sw mins"/>
              <a:gd name="dsh" fmla="+- 0 sh mins"/>
              <a:gd name="p0x0" fmla="*/ 120 w 480"/>
              <a:gd name="p0y0" fmla="*/ 0 h 480"/>
              <a:gd name="p0x1" fmla="*/ 360 w 480"/>
              <a:gd name="p0y1" fmla="*/ 0 h 480"/>
              <a:gd name="p0x2" fmla="*/ 426 w 480"/>
              <a:gd name="p0y2" fmla="*/ 0 h 480"/>
              <a:gd name="p0x3" fmla="*/ 480 w 480"/>
              <a:gd name="p0y3" fmla="*/ 53 h 480"/>
              <a:gd name="p0x4" fmla="*/ 480 w 480"/>
              <a:gd name="p0y4" fmla="*/ 120 h 480"/>
              <a:gd name="p0x5" fmla="*/ 480 w 480"/>
              <a:gd name="p0y5" fmla="*/ 360 h 480"/>
              <a:gd name="p0x6" fmla="*/ 480 w 480"/>
              <a:gd name="p0y6" fmla="*/ 426 h 480"/>
              <a:gd name="p0x7" fmla="*/ 426 w 480"/>
              <a:gd name="p0y7" fmla="*/ 480 h 480"/>
              <a:gd name="p0x8" fmla="*/ 360 w 480"/>
              <a:gd name="p0y8" fmla="*/ 480 h 480"/>
              <a:gd name="p0x9" fmla="*/ 120 w 480"/>
              <a:gd name="p0y9" fmla="*/ 480 h 480"/>
              <a:gd name="p0x10" fmla="*/ 53 w 480"/>
              <a:gd name="p0y10" fmla="*/ 480 h 480"/>
              <a:gd name="p0x11" fmla="*/ 0 w 480"/>
              <a:gd name="p0y11" fmla="*/ 426 h 480"/>
              <a:gd name="p0x12" fmla="*/ 0 w 480"/>
              <a:gd name="p0y12" fmla="*/ 360 h 480"/>
              <a:gd name="p0x13" fmla="*/ 0 w 480"/>
              <a:gd name="p0y13" fmla="*/ 120 h 480"/>
              <a:gd name="p0x14" fmla="*/ 0 w 480"/>
              <a:gd name="p0y14" fmla="*/ 53 h 480"/>
              <a:gd name="p0x15" fmla="*/ 53 w 480"/>
              <a:gd name="p0y15" fmla="*/ 0 h 480"/>
              <a:gd name="p0x16" fmla="*/ 120 w 480"/>
              <a:gd name="p0y16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2778" t="-2778" r="-2778" b="-2778"/>
          <a:stretch>
            <a:fillRect/>
          </a:stretch>
        </p:blipFill>
        <p:spPr>
          <a:xfrm>
            <a:off x="6652895" y="3829685"/>
            <a:ext cx="180975" cy="180975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6"/>
            </p:custDataLst>
          </p:nvPr>
        </p:nvSpPr>
        <p:spPr>
          <a:xfrm>
            <a:off x="7010400" y="3752717"/>
            <a:ext cx="29148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铜钱纹样：外圆内方，寓意</a:t>
            </a:r>
            <a:r>
              <a:rPr sz="1350" b="1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天圆地方</a:t>
            </a:r>
            <a:endParaRPr sz="1350" b="1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7"/>
            </p:custDataLst>
          </p:nvPr>
        </p:nvSpPr>
        <p:spPr>
          <a:xfrm>
            <a:off x="6400827" y="2783205"/>
            <a:ext cx="5210120" cy="14655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205" h="2308">
                <a:moveTo>
                  <a:pt x="120" y="0"/>
                </a:moveTo>
                <a:lnTo>
                  <a:pt x="8085" y="0"/>
                </a:lnTo>
                <a:cubicBezTo>
                  <a:pt x="8151" y="0"/>
                  <a:pt x="8205" y="54"/>
                  <a:pt x="8205" y="120"/>
                </a:cubicBezTo>
                <a:lnTo>
                  <a:pt x="8205" y="2188"/>
                </a:lnTo>
                <a:cubicBezTo>
                  <a:pt x="8205" y="2254"/>
                  <a:pt x="8151" y="2308"/>
                  <a:pt x="8085" y="2308"/>
                </a:cubicBezTo>
                <a:lnTo>
                  <a:pt x="120" y="2308"/>
                </a:lnTo>
                <a:cubicBezTo>
                  <a:pt x="54" y="2308"/>
                  <a:pt x="0" y="2254"/>
                  <a:pt x="0" y="2188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8"/>
            </p:custDataLst>
          </p:nvPr>
        </p:nvSpPr>
        <p:spPr>
          <a:xfrm>
            <a:off x="6395720" y="4453890"/>
            <a:ext cx="5219700" cy="2018030"/>
          </a:xfrm>
          <a:custGeom>
            <a:avLst/>
            <a:gdLst>
              <a:gd name="sw" fmla="*/ 1 w 8220"/>
              <a:gd name="sh" fmla="*/ 1 h 3178"/>
              <a:gd name="mins" fmla="min sw sh"/>
              <a:gd name="dsw" fmla="+- 0 sw mins"/>
              <a:gd name="dsh" fmla="+- 0 sh mins"/>
              <a:gd name="p0x0" fmla="*/ 120 w 8220"/>
              <a:gd name="p0y0" fmla="*/ 0 h 3178"/>
              <a:gd name="p0x1" fmla="*/ 8100 w 8220"/>
              <a:gd name="p0y1" fmla="*/ 0 h 3178"/>
              <a:gd name="p0x2" fmla="*/ 8166 w 8220"/>
              <a:gd name="p0y2" fmla="*/ 0 h 3178"/>
              <a:gd name="p0x3" fmla="*/ 8220 w 8220"/>
              <a:gd name="p0y3" fmla="*/ 53 h 3178"/>
              <a:gd name="p0x4" fmla="*/ 8220 w 8220"/>
              <a:gd name="p0y4" fmla="*/ 120 h 3178"/>
              <a:gd name="p0x5" fmla="*/ 8220 w 8220"/>
              <a:gd name="p0y5" fmla="*/ 3058 h 3178"/>
              <a:gd name="p0x6" fmla="*/ 8220 w 8220"/>
              <a:gd name="p0y6" fmla="*/ 3124 h 3178"/>
              <a:gd name="p0x7" fmla="*/ 8166 w 8220"/>
              <a:gd name="p0y7" fmla="*/ 3178 h 3178"/>
              <a:gd name="p0x8" fmla="*/ 8100 w 8220"/>
              <a:gd name="p0y8" fmla="*/ 3178 h 3178"/>
              <a:gd name="p0x9" fmla="*/ 120 w 8220"/>
              <a:gd name="p0y9" fmla="*/ 3178 h 3178"/>
              <a:gd name="p0x10" fmla="*/ 53 w 8220"/>
              <a:gd name="p0y10" fmla="*/ 3178 h 3178"/>
              <a:gd name="p0x11" fmla="*/ 0 w 8220"/>
              <a:gd name="p0y11" fmla="*/ 3124 h 3178"/>
              <a:gd name="p0x12" fmla="*/ 0 w 8220"/>
              <a:gd name="p0y12" fmla="*/ 3058 h 3178"/>
              <a:gd name="p0x13" fmla="*/ 0 w 8220"/>
              <a:gd name="p0y13" fmla="*/ 120 h 3178"/>
              <a:gd name="p0x14" fmla="*/ 0 w 8220"/>
              <a:gd name="p0y14" fmla="*/ 53 h 3178"/>
              <a:gd name="p0x15" fmla="*/ 53 w 8220"/>
              <a:gd name="p0y15" fmla="*/ 0 h 3178"/>
              <a:gd name="p0x16" fmla="*/ 120 w 8220"/>
              <a:gd name="p0y16" fmla="*/ 0 h 317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E8DCC8"/>
            </a:solidFill>
            <a:prstDash val="solid"/>
          </a:ln>
          <a:effectLst>
            <a:outerShdw blurRad="42863" dist="9525" dir="5399999" algn="ctr" rotWithShape="0">
              <a:srgbClr val="D4AF37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9"/>
            </p:custDataLst>
          </p:nvPr>
        </p:nvSpPr>
        <p:spPr>
          <a:xfrm>
            <a:off x="6591300" y="4634150"/>
            <a:ext cx="4829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创作与记录</a:t>
            </a:r>
            <a:endParaRPr b="1" spc="36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40"/>
            </p:custDataLst>
          </p:nvPr>
        </p:nvSpPr>
        <p:spPr>
          <a:xfrm>
            <a:off x="6591300" y="50488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5E6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6657975" y="5111115"/>
            <a:ext cx="209550" cy="213995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44"/>
            </p:custDataLst>
          </p:nvPr>
        </p:nvSpPr>
        <p:spPr>
          <a:xfrm>
            <a:off x="7048500" y="5035153"/>
            <a:ext cx="30861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设计挑战</a:t>
            </a:r>
            <a:endParaRPr sz="1500" b="1" spc="30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45"/>
            </p:custDataLst>
          </p:nvPr>
        </p:nvSpPr>
        <p:spPr>
          <a:xfrm>
            <a:off x="7048500" y="5310425"/>
            <a:ext cx="32576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用一个圆和三条线段，设计有意义的作品</a:t>
            </a:r>
            <a:endParaRPr sz="135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46"/>
            </p:custDataLst>
          </p:nvPr>
        </p:nvSpPr>
        <p:spPr>
          <a:xfrm>
            <a:off x="6595745" y="55638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5E6C8"/>
          </a:solidFill>
          <a:ln w="9525" cmpd="sng">
            <a:solidFill>
              <a:srgbClr val="F5E6C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47"/>
            </p:custDataLst>
          </p:nvPr>
        </p:nvSpPr>
        <p:spPr>
          <a:xfrm>
            <a:off x="6715125" y="5598233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4A3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数学日记</a:t>
            </a:r>
            <a:endParaRPr sz="1200">
              <a:solidFill>
                <a:srgbClr val="4A3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48"/>
            </p:custDataLst>
          </p:nvPr>
        </p:nvSpPr>
        <p:spPr>
          <a:xfrm>
            <a:off x="6591300" y="5850890"/>
            <a:ext cx="4829175" cy="426085"/>
          </a:xfrm>
          <a:custGeom>
            <a:avLst/>
            <a:gdLst>
              <a:gd name="sw" fmla="*/ 1 w 7605"/>
              <a:gd name="sh" fmla="*/ 1 h 670"/>
              <a:gd name="mins" fmla="min sw sh"/>
              <a:gd name="dsw" fmla="+- 0 sw mins"/>
              <a:gd name="dsh" fmla="+- 0 sh mins"/>
              <a:gd name="p0x0" fmla="*/ 120 w 7605"/>
              <a:gd name="p0y0" fmla="*/ 0 h 670"/>
              <a:gd name="p0x1" fmla="*/ 7485 w 7605"/>
              <a:gd name="p0y1" fmla="*/ 0 h 670"/>
              <a:gd name="p0x2" fmla="*/ 7551 w 7605"/>
              <a:gd name="p0y2" fmla="*/ 0 h 670"/>
              <a:gd name="p0x3" fmla="*/ 7605 w 7605"/>
              <a:gd name="p0y3" fmla="*/ 53 h 670"/>
              <a:gd name="p0x4" fmla="*/ 7605 w 7605"/>
              <a:gd name="p0y4" fmla="*/ 120 h 670"/>
              <a:gd name="p0x5" fmla="*/ 7605 w 7605"/>
              <a:gd name="p0y5" fmla="*/ 550 h 670"/>
              <a:gd name="p0x6" fmla="*/ 7605 w 7605"/>
              <a:gd name="p0y6" fmla="*/ 616 h 670"/>
              <a:gd name="p0x7" fmla="*/ 7551 w 7605"/>
              <a:gd name="p0y7" fmla="*/ 670 h 670"/>
              <a:gd name="p0x8" fmla="*/ 7485 w 7605"/>
              <a:gd name="p0y8" fmla="*/ 670 h 670"/>
              <a:gd name="p0x9" fmla="*/ 120 w 7605"/>
              <a:gd name="p0y9" fmla="*/ 670 h 670"/>
              <a:gd name="p0x10" fmla="*/ 53 w 7605"/>
              <a:gd name="p0y10" fmla="*/ 670 h 670"/>
              <a:gd name="p0x11" fmla="*/ 0 w 7605"/>
              <a:gd name="p0y11" fmla="*/ 616 h 670"/>
              <a:gd name="p0x12" fmla="*/ 0 w 7605"/>
              <a:gd name="p0y12" fmla="*/ 550 h 670"/>
              <a:gd name="p0x13" fmla="*/ 0 w 7605"/>
              <a:gd name="p0y13" fmla="*/ 120 h 670"/>
              <a:gd name="p0x14" fmla="*/ 0 w 7605"/>
              <a:gd name="p0y14" fmla="*/ 53 h 670"/>
              <a:gd name="p0x15" fmla="*/ 53 w 7605"/>
              <a:gd name="p0y15" fmla="*/ 0 h 670"/>
              <a:gd name="p0x16" fmla="*/ 120 w 7605"/>
              <a:gd name="p0y16" fmla="*/ 0 h 6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E0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49"/>
            </p:custDataLst>
          </p:nvPr>
        </p:nvSpPr>
        <p:spPr>
          <a:xfrm>
            <a:off x="6691237" y="5950391"/>
            <a:ext cx="46292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C3E50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圆，不仅是数学的工具，更是美的画笔。动手试一试吧！</a:t>
            </a:r>
            <a:endParaRPr sz="1350">
              <a:solidFill>
                <a:srgbClr val="2C3E5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50"/>
            </p:custDataLst>
          </p:nvPr>
        </p:nvSpPr>
        <p:spPr>
          <a:xfrm>
            <a:off x="6400800" y="4458356"/>
            <a:ext cx="5210175" cy="200909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205" h="3164">
                <a:moveTo>
                  <a:pt x="120" y="0"/>
                </a:moveTo>
                <a:lnTo>
                  <a:pt x="8085" y="0"/>
                </a:lnTo>
                <a:cubicBezTo>
                  <a:pt x="8151" y="0"/>
                  <a:pt x="8205" y="54"/>
                  <a:pt x="8205" y="120"/>
                </a:cubicBezTo>
                <a:lnTo>
                  <a:pt x="8205" y="3044"/>
                </a:lnTo>
                <a:cubicBezTo>
                  <a:pt x="8205" y="3110"/>
                  <a:pt x="8151" y="3164"/>
                  <a:pt x="8085" y="3164"/>
                </a:cubicBezTo>
                <a:lnTo>
                  <a:pt x="120" y="3164"/>
                </a:lnTo>
                <a:cubicBezTo>
                  <a:pt x="54" y="3164"/>
                  <a:pt x="0" y="3110"/>
                  <a:pt x="0" y="3044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gradFill>
            <a:gsLst>
              <a:gs pos="0">
                <a:srgbClr val="D4AF37">
                  <a:alpha val="3137"/>
                </a:srgbClr>
              </a:gs>
              <a:gs pos="50000">
                <a:srgbClr val="D4AF37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3284934" y="1942643"/>
            <a:ext cx="562205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200" b="1" spc="252">
                <a:solidFill>
                  <a:srgbClr val="2C3E50"/>
                </a:solidFill>
                <a:latin typeface="汉仪中宋简" panose="02010600000101010101" charset="-122"/>
                <a:ea typeface="汉仪中宋简" panose="02010600000101010101" charset="-122"/>
              </a:rPr>
              <a:t>圆融贯通，智启未来</a:t>
            </a:r>
            <a:endParaRPr sz="4200" b="1" spc="252">
              <a:solidFill>
                <a:srgbClr val="2C3E50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4105275" y="2894190"/>
            <a:ext cx="3981450" cy="9382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圆，是数学的起点，也是中华智慧的结晶。</a:t>
            </a:r>
            <a:endParaRPr sz="1500" spc="3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从《墨经》到祖冲之，从车轮到天坛，</a:t>
            </a:r>
            <a:endParaRPr sz="1500" spc="3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圆承载着千年智慧，等待你去发现更多可能。</a:t>
            </a:r>
            <a:endParaRPr sz="1500" spc="30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5485581" y="4455338"/>
            <a:ext cx="122076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 spc="27">
                <a:solidFill>
                  <a:srgbClr val="5A6B7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数学文化探索</a:t>
            </a:r>
            <a:endParaRPr sz="1350" spc="27">
              <a:solidFill>
                <a:srgbClr val="5A6B7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5810250" y="1631950"/>
            <a:ext cx="571500" cy="0"/>
          </a:xfrm>
          <a:prstGeom prst="rect">
            <a:avLst/>
          </a:prstGeom>
          <a:solidFill>
            <a:srgbClr val="D4AF37">
              <a:alpha val="7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5810250" y="4165600"/>
            <a:ext cx="571500" cy="0"/>
          </a:xfrm>
          <a:prstGeom prst="rect">
            <a:avLst/>
          </a:prstGeom>
          <a:solidFill>
            <a:srgbClr val="D4AF37">
              <a:alpha val="7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19999">
            <a:off x="6007735" y="5049520"/>
            <a:ext cx="175895" cy="175895"/>
          </a:xfrm>
          <a:prstGeom prst="rect">
            <a:avLst/>
          </a:prstGeom>
          <a:noFill/>
        </p:spPr>
      </p:pic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 rot="119999">
            <a:off x="6022340" y="5052060"/>
            <a:ext cx="280035" cy="1758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圆</a:t>
            </a:r>
            <a:endParaRPr sz="1050" b="1" spc="105">
              <a:solidFill>
                <a:srgbClr val="D4AF37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a"/>
  <p:tag name="KSO_WM_UNIT_INDEX" val="2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8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8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8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9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39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9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9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9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9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9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9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99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0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0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40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40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0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0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0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0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0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0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1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1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1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1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41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1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1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1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41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1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2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2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2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2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2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42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2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27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42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2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3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3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3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33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43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3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3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3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38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43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4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4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4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4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4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44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44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4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中宋简"/>
        <a:ea typeface="汉仪中宋简"/>
        <a:cs typeface=""/>
      </a:majorFont>
      <a:minorFont>
        <a:latin typeface="汉仪书宋二简"/>
        <a:ea typeface="汉仪书宋二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2391</Words>
  <Application>WPS 演示</Application>
  <PresentationFormat>宽屏</PresentationFormat>
  <Paragraphs>462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7" baseType="lpstr">
      <vt:lpstr>Arial</vt:lpstr>
      <vt:lpstr>宋体</vt:lpstr>
      <vt:lpstr>Wingdings</vt:lpstr>
      <vt:lpstr>汉仪中宋简</vt:lpstr>
      <vt:lpstr>汉仪书宋二简</vt:lpstr>
      <vt:lpstr>Microsoft YaHei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2026-07-31T03:39:11Z</dcterms:created>
  <dcterms:modified xsi:type="dcterms:W3CDTF">2026-07-31T03:39:11Z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3AB51D2DF17FCFF6DE186C6A71E4FF33_41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qhqp3NIwjZMIhjjIYGeJaeDb0QMct6/Q+x6+vMwub9g8YAglxJwDL9e5eoefrFeSaSsM7mn5tJhWjKKzntBLJEwbg0BqX+ipla4pidL843YAaxbe2zB6koc31IZBVNtn3mxBTqg6bOdeG99uQ3CjOI/1VyLlAxN2eBa5OxY4diOADVSvVfbFoMfsP9C/jgOszVTi6PTcTQcXEe9thlUIEx1/+KlCYiMYXefIoV2sGkncPGcuS/hP5qRN0V4mY6wdo6+8e25jMxM/iq/kbCRmBNcp9GTSjjV4mXnDDlBLRZ5yh2hEzWhHx2Gw0FRvD5kuyprgTE97OnMTBb4VwjwAcQ==</vt:lpwstr>
  </property>
</Properties>
</file>