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7.svg" ContentType="image/svg+xml"/>
  <Override PartName="/ppt/media/image39.svg" ContentType="image/svg+xml"/>
  <Override PartName="/ppt/media/image40.svg" ContentType="image/svg+xml"/>
  <Override PartName="/ppt/media/image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2624" g="1444" b="1033">
                <a:alpha val="100000"/>
              </a:scrgbClr>
            </a:solidFill>
            <a:ln>
              <a:solidFill>
                <a:scrgbClr r="2624" g="1444" b="1033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2624" g="1444" b="1033">
                      <a:alpha val="100000"/>
                    </a:scrgbClr>
                  </a:gs>
                  <a:gs pos="100000">
                    <a:scrgbClr r="2624" g="1444" b="1033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53328" g="30054" b="14703">
                      <a:alpha val="100000"/>
                    </a:scrgbClr>
                  </a:gs>
                  <a:gs pos="100000">
                    <a:scrgbClr r="53328" g="30054" b="14703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5837" g="42869" b="3820">
                      <a:alpha val="100000"/>
                    </a:scrgbClr>
                  </a:gs>
                  <a:gs pos="100000">
                    <a:scrgbClr r="65837" g="42869" b="3820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38133" g="20156" b="8438">
                      <a:alpha val="100000"/>
                    </a:scrgbClr>
                  </a:gs>
                  <a:gs pos="100000">
                    <a:scrgbClr r="38133" g="20156" b="843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10702" g="6848" b="4231">
                      <a:alpha val="100000"/>
                    </a:scrgbClr>
                  </a:gs>
                  <a:gs pos="100000">
                    <a:scrgbClr r="10702" g="6848" b="4231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crgbClr r="25818" g="17144" b="9084">
                      <a:alpha val="100000"/>
                    </a:scrgbClr>
                  </a:gs>
                  <a:gs pos="100000">
                    <a:scrgbClr r="25818" g="17144" b="908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rgbClr r="2624" g="1444" b="1033">
                      <a:alpha val="60000"/>
                    </a:scrgbClr>
                  </a:gs>
                  <a:gs pos="100000">
                    <a:scrgbClr r="2624" g="1444" b="1033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crgbClr r="53328" g="30054" b="14703">
                      <a:alpha val="60000"/>
                    </a:scrgbClr>
                  </a:gs>
                  <a:gs pos="100000">
                    <a:scrgbClr r="53328" g="30054" b="14703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298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140以下</c:v>
                </c:pt>
                <c:pt idx="1">
                  <c:v>140-144</c:v>
                </c:pt>
                <c:pt idx="2">
                  <c:v>145-149</c:v>
                </c:pt>
                <c:pt idx="3">
                  <c:v>150-154</c:v>
                </c:pt>
                <c:pt idx="4">
                  <c:v>155-159</c:v>
                </c:pt>
                <c:pt idx="5">
                  <c:v>160-164</c:v>
                </c:pt>
                <c:pt idx="6">
                  <c:v>165-169</c:v>
                </c:pt>
                <c:pt idx="7">
                  <c:v>169以上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82"/>
        <c:overlap val="-30"/>
        <c:axId val="971052118"/>
        <c:axId val="617025066"/>
      </c:barChart>
      <c:catAx>
        <c:axId val="97105211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25818" g="17144" b="9084">
                <a:alpha val="30196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224" g="6848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17025066"/>
        <c:crosses val="autoZero"/>
        <c:auto val="1"/>
        <c:lblAlgn val="ctr"/>
        <c:lblOffset val="100"/>
        <c:noMultiLvlLbl val="0"/>
      </c:catAx>
      <c:valAx>
        <c:axId val="617025066"/>
        <c:scaling>
          <c:orientation val="minMax"/>
          <c:max val="8"/>
        </c:scaling>
        <c:delete val="0"/>
        <c:axPos val="l"/>
        <c:majorGridlines>
          <c:spPr>
            <a:ln w="12700" cap="flat" cmpd="sng" algn="ctr">
              <a:solidFill>
                <a:scrgbClr r="99110" g="97345" b="95597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224" g="6848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7105211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6e8e000-9289-4b88-9794-13b32e58ea07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全市男生平均身高</c:v>
                </c:pt>
              </c:strCache>
            </c:strRef>
          </c:tx>
          <c:spPr>
            <a:ln w="28575" cap="rnd">
              <a:solidFill>
                <a:scrgbClr r="2624" g="1444" b="1033">
                  <a:alpha val="100000"/>
                </a:scrgb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rgbClr r="2624" g="1444" b="1033">
                  <a:alpha val="100000"/>
                </a:scrgbClr>
              </a:solidFill>
              <a:ln w="38100">
                <a:solidFill>
                  <a:scrgbClr r="2624" g="1444" b="1033">
                    <a:alpha val="100000"/>
                  </a:scrgb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298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一年级</c:v>
                </c:pt>
                <c:pt idx="1">
                  <c:v>二年级</c:v>
                </c:pt>
                <c:pt idx="2">
                  <c:v>三年级</c:v>
                </c:pt>
                <c:pt idx="3">
                  <c:v>四年级</c:v>
                </c:pt>
                <c:pt idx="4">
                  <c:v>五年级</c:v>
                </c:pt>
                <c:pt idx="5">
                  <c:v>六年级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118</c:v>
                </c:pt>
                <c:pt idx="1">
                  <c:v>124</c:v>
                </c:pt>
                <c:pt idx="2">
                  <c:v>130</c:v>
                </c:pt>
                <c:pt idx="3">
                  <c:v>135</c:v>
                </c:pt>
                <c:pt idx="4">
                  <c:v>143</c:v>
                </c:pt>
                <c:pt idx="5">
                  <c:v>153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淘气身高</c:v>
                </c:pt>
              </c:strCache>
            </c:strRef>
          </c:tx>
          <c:spPr>
            <a:ln w="28575" cap="rnd">
              <a:solidFill>
                <a:scrgbClr r="53328" g="30054" b="14703">
                  <a:alpha val="100000"/>
                </a:scrgbClr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rgbClr r="53328" g="30054" b="14703">
                  <a:alpha val="100000"/>
                </a:scrgbClr>
              </a:solidFill>
              <a:ln w="38100">
                <a:solidFill>
                  <a:scrgbClr r="53328" g="30054" b="14703">
                    <a:alpha val="100000"/>
                  </a:scrgb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298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一年级</c:v>
                </c:pt>
                <c:pt idx="1">
                  <c:v>二年级</c:v>
                </c:pt>
                <c:pt idx="2">
                  <c:v>三年级</c:v>
                </c:pt>
                <c:pt idx="3">
                  <c:v>四年级</c:v>
                </c:pt>
                <c:pt idx="4">
                  <c:v>五年级</c:v>
                </c:pt>
                <c:pt idx="5">
                  <c:v>六年级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115</c:v>
                </c:pt>
                <c:pt idx="1">
                  <c:v>122</c:v>
                </c:pt>
                <c:pt idx="2">
                  <c:v>130</c:v>
                </c:pt>
                <c:pt idx="3">
                  <c:v>138</c:v>
                </c:pt>
                <c:pt idx="4">
                  <c:v>145</c:v>
                </c:pt>
                <c:pt idx="5">
                  <c:v>154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1"/>
        </c:dLbls>
        <c:marker val="1"/>
        <c:smooth val="1"/>
        <c:axId val="693245195"/>
        <c:axId val="705409611"/>
      </c:lineChart>
      <c:catAx>
        <c:axId val="69324519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25818" g="17144" b="9084">
                <a:alpha val="30196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224" g="6848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05409611"/>
        <c:crosses val="autoZero"/>
        <c:auto val="1"/>
        <c:lblAlgn val="ctr"/>
        <c:lblOffset val="100"/>
        <c:noMultiLvlLbl val="0"/>
      </c:catAx>
      <c:valAx>
        <c:axId val="705409611"/>
        <c:scaling>
          <c:orientation val="minMax"/>
          <c:max val="160"/>
          <c:min val="110"/>
        </c:scaling>
        <c:delete val="0"/>
        <c:axPos val="l"/>
        <c:majorGridlines>
          <c:spPr>
            <a:ln w="12700" cap="flat" cmpd="sng" algn="ctr">
              <a:solidFill>
                <a:scrgbClr r="99110" g="97345" b="95597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224" g="6848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93245195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10224" g="6848" b="4817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88f268a-431c-409e-9cd1-7fbcac616b0f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0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40.xml"/><Relationship Id="rId1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61.xml"/><Relationship Id="rId26" Type="http://schemas.openxmlformats.org/officeDocument/2006/relationships/tags" Target="../tags/tag60.xml"/><Relationship Id="rId25" Type="http://schemas.openxmlformats.org/officeDocument/2006/relationships/tags" Target="../tags/tag59.xml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42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image" Target="../media/image11.svg"/><Relationship Id="rId14" Type="http://schemas.openxmlformats.org/officeDocument/2006/relationships/image" Target="../media/image10.png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4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4.jpeg"/><Relationship Id="rId2" Type="http://schemas.openxmlformats.org/officeDocument/2006/relationships/tags" Target="../tags/tag63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83.xml"/><Relationship Id="rId1" Type="http://schemas.openxmlformats.org/officeDocument/2006/relationships/tags" Target="../tags/tag7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18.xml"/><Relationship Id="rId34" Type="http://schemas.openxmlformats.org/officeDocument/2006/relationships/tags" Target="../tags/tag117.xml"/><Relationship Id="rId33" Type="http://schemas.openxmlformats.org/officeDocument/2006/relationships/tags" Target="../tags/tag116.xml"/><Relationship Id="rId32" Type="http://schemas.openxmlformats.org/officeDocument/2006/relationships/tags" Target="../tags/tag115.xml"/><Relationship Id="rId31" Type="http://schemas.openxmlformats.org/officeDocument/2006/relationships/tags" Target="../tags/tag114.xml"/><Relationship Id="rId30" Type="http://schemas.openxmlformats.org/officeDocument/2006/relationships/tags" Target="../tags/tag113.xml"/><Relationship Id="rId3" Type="http://schemas.openxmlformats.org/officeDocument/2006/relationships/tags" Target="../tags/tag86.xml"/><Relationship Id="rId29" Type="http://schemas.openxmlformats.org/officeDocument/2006/relationships/tags" Target="../tags/tag112.xml"/><Relationship Id="rId28" Type="http://schemas.openxmlformats.org/officeDocument/2006/relationships/tags" Target="../tags/tag111.xml"/><Relationship Id="rId27" Type="http://schemas.openxmlformats.org/officeDocument/2006/relationships/tags" Target="../tags/tag110.xml"/><Relationship Id="rId26" Type="http://schemas.openxmlformats.org/officeDocument/2006/relationships/tags" Target="../tags/tag109.xml"/><Relationship Id="rId25" Type="http://schemas.openxmlformats.org/officeDocument/2006/relationships/tags" Target="../tags/tag108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tags" Target="../tags/tag85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46.xml"/><Relationship Id="rId40" Type="http://schemas.openxmlformats.org/officeDocument/2006/relationships/image" Target="../media/image23.svg"/><Relationship Id="rId4" Type="http://schemas.openxmlformats.org/officeDocument/2006/relationships/tags" Target="../tags/tag121.xml"/><Relationship Id="rId39" Type="http://schemas.openxmlformats.org/officeDocument/2006/relationships/image" Target="../media/image22.png"/><Relationship Id="rId38" Type="http://schemas.openxmlformats.org/officeDocument/2006/relationships/tags" Target="../tags/tag145.xml"/><Relationship Id="rId37" Type="http://schemas.openxmlformats.org/officeDocument/2006/relationships/tags" Target="../tags/tag144.xml"/><Relationship Id="rId36" Type="http://schemas.openxmlformats.org/officeDocument/2006/relationships/tags" Target="../tags/tag143.xml"/><Relationship Id="rId35" Type="http://schemas.openxmlformats.org/officeDocument/2006/relationships/image" Target="../media/image21.svg"/><Relationship Id="rId34" Type="http://schemas.openxmlformats.org/officeDocument/2006/relationships/image" Target="../media/image20.png"/><Relationship Id="rId33" Type="http://schemas.openxmlformats.org/officeDocument/2006/relationships/tags" Target="../tags/tag142.xml"/><Relationship Id="rId32" Type="http://schemas.openxmlformats.org/officeDocument/2006/relationships/tags" Target="../tags/tag141.xml"/><Relationship Id="rId31" Type="http://schemas.openxmlformats.org/officeDocument/2006/relationships/tags" Target="../tags/tag140.xml"/><Relationship Id="rId30" Type="http://schemas.openxmlformats.org/officeDocument/2006/relationships/image" Target="../media/image19.svg"/><Relationship Id="rId3" Type="http://schemas.openxmlformats.org/officeDocument/2006/relationships/image" Target="../media/image15.jpeg"/><Relationship Id="rId29" Type="http://schemas.openxmlformats.org/officeDocument/2006/relationships/image" Target="../media/image18.png"/><Relationship Id="rId28" Type="http://schemas.openxmlformats.org/officeDocument/2006/relationships/tags" Target="../tags/tag139.xml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134.xml"/><Relationship Id="rId20" Type="http://schemas.openxmlformats.org/officeDocument/2006/relationships/tags" Target="../tags/tag133.xml"/><Relationship Id="rId2" Type="http://schemas.openxmlformats.org/officeDocument/2006/relationships/tags" Target="../tags/tag120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tags" Target="../tags/tag11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54.xml"/><Relationship Id="rId1" Type="http://schemas.openxmlformats.org/officeDocument/2006/relationships/tags" Target="../tags/tag14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155.xml"/><Relationship Id="rId19" Type="http://schemas.openxmlformats.org/officeDocument/2006/relationships/tags" Target="../tags/tag172.xml"/><Relationship Id="rId18" Type="http://schemas.openxmlformats.org/officeDocument/2006/relationships/tags" Target="../tags/tag171.xml"/><Relationship Id="rId17" Type="http://schemas.openxmlformats.org/officeDocument/2006/relationships/tags" Target="../tags/tag170.xml"/><Relationship Id="rId16" Type="http://schemas.openxmlformats.org/officeDocument/2006/relationships/tags" Target="../tags/tag169.xml"/><Relationship Id="rId15" Type="http://schemas.openxmlformats.org/officeDocument/2006/relationships/tags" Target="../tags/tag168.xml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svg"/><Relationship Id="rId8" Type="http://schemas.openxmlformats.org/officeDocument/2006/relationships/image" Target="../media/image10.png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image" Target="../media/image24.jpeg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191.xml"/><Relationship Id="rId27" Type="http://schemas.openxmlformats.org/officeDocument/2006/relationships/image" Target="../media/image30.svg"/><Relationship Id="rId26" Type="http://schemas.openxmlformats.org/officeDocument/2006/relationships/image" Target="../media/image29.png"/><Relationship Id="rId25" Type="http://schemas.openxmlformats.org/officeDocument/2006/relationships/tags" Target="../tags/tag190.xml"/><Relationship Id="rId24" Type="http://schemas.openxmlformats.org/officeDocument/2006/relationships/tags" Target="../tags/tag189.xml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image" Target="../media/image28.svg"/><Relationship Id="rId20" Type="http://schemas.openxmlformats.org/officeDocument/2006/relationships/image" Target="../media/image27.png"/><Relationship Id="rId2" Type="http://schemas.openxmlformats.org/officeDocument/2006/relationships/tags" Target="../tags/tag174.xml"/><Relationship Id="rId19" Type="http://schemas.openxmlformats.org/officeDocument/2006/relationships/tags" Target="../tags/tag186.xml"/><Relationship Id="rId18" Type="http://schemas.openxmlformats.org/officeDocument/2006/relationships/tags" Target="../tags/tag185.xml"/><Relationship Id="rId17" Type="http://schemas.openxmlformats.org/officeDocument/2006/relationships/tags" Target="../tags/tag184.xml"/><Relationship Id="rId16" Type="http://schemas.openxmlformats.org/officeDocument/2006/relationships/tags" Target="../tags/tag183.xml"/><Relationship Id="rId15" Type="http://schemas.openxmlformats.org/officeDocument/2006/relationships/image" Target="../media/image26.svg"/><Relationship Id="rId14" Type="http://schemas.openxmlformats.org/officeDocument/2006/relationships/image" Target="../media/image25.png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98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99.xml"/><Relationship Id="rId1" Type="http://schemas.openxmlformats.org/officeDocument/2006/relationships/tags" Target="../tags/tag19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226.xml"/><Relationship Id="rId33" Type="http://schemas.openxmlformats.org/officeDocument/2006/relationships/tags" Target="../tags/tag225.xml"/><Relationship Id="rId32" Type="http://schemas.openxmlformats.org/officeDocument/2006/relationships/image" Target="../media/image34.svg"/><Relationship Id="rId31" Type="http://schemas.openxmlformats.org/officeDocument/2006/relationships/image" Target="../media/image33.png"/><Relationship Id="rId30" Type="http://schemas.openxmlformats.org/officeDocument/2006/relationships/tags" Target="../tags/tag224.xml"/><Relationship Id="rId3" Type="http://schemas.openxmlformats.org/officeDocument/2006/relationships/tags" Target="../tags/tag201.xml"/><Relationship Id="rId29" Type="http://schemas.openxmlformats.org/officeDocument/2006/relationships/tags" Target="../tags/tag223.xml"/><Relationship Id="rId28" Type="http://schemas.openxmlformats.org/officeDocument/2006/relationships/tags" Target="../tags/tag222.xml"/><Relationship Id="rId27" Type="http://schemas.openxmlformats.org/officeDocument/2006/relationships/tags" Target="../tags/tag221.xml"/><Relationship Id="rId26" Type="http://schemas.openxmlformats.org/officeDocument/2006/relationships/image" Target="../media/image32.svg"/><Relationship Id="rId25" Type="http://schemas.openxmlformats.org/officeDocument/2006/relationships/image" Target="../media/image31.png"/><Relationship Id="rId24" Type="http://schemas.openxmlformats.org/officeDocument/2006/relationships/tags" Target="../tags/tag220.xml"/><Relationship Id="rId23" Type="http://schemas.openxmlformats.org/officeDocument/2006/relationships/tags" Target="../tags/tag219.xml"/><Relationship Id="rId22" Type="http://schemas.openxmlformats.org/officeDocument/2006/relationships/tags" Target="../tags/tag218.xml"/><Relationship Id="rId21" Type="http://schemas.openxmlformats.org/officeDocument/2006/relationships/tags" Target="../tags/tag217.xml"/><Relationship Id="rId20" Type="http://schemas.openxmlformats.org/officeDocument/2006/relationships/image" Target="../media/image17.svg"/><Relationship Id="rId2" Type="http://schemas.openxmlformats.org/officeDocument/2006/relationships/tags" Target="../tags/tag200.xml"/><Relationship Id="rId19" Type="http://schemas.openxmlformats.org/officeDocument/2006/relationships/image" Target="../media/image16.png"/><Relationship Id="rId18" Type="http://schemas.openxmlformats.org/officeDocument/2006/relationships/tags" Target="../tags/tag216.xml"/><Relationship Id="rId17" Type="http://schemas.openxmlformats.org/officeDocument/2006/relationships/tags" Target="../tags/tag215.xml"/><Relationship Id="rId16" Type="http://schemas.openxmlformats.org/officeDocument/2006/relationships/tags" Target="../tags/tag214.xml"/><Relationship Id="rId15" Type="http://schemas.openxmlformats.org/officeDocument/2006/relationships/tags" Target="../tags/tag213.xml"/><Relationship Id="rId14" Type="http://schemas.openxmlformats.org/officeDocument/2006/relationships/tags" Target="../tags/tag212.xml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svg"/><Relationship Id="rId8" Type="http://schemas.openxmlformats.org/officeDocument/2006/relationships/image" Target="../media/image36.png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image" Target="../media/image35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47.xml"/><Relationship Id="rId25" Type="http://schemas.openxmlformats.org/officeDocument/2006/relationships/tags" Target="../tags/tag246.xml"/><Relationship Id="rId24" Type="http://schemas.openxmlformats.org/officeDocument/2006/relationships/tags" Target="../tags/tag245.xml"/><Relationship Id="rId23" Type="http://schemas.openxmlformats.org/officeDocument/2006/relationships/tags" Target="../tags/tag244.xml"/><Relationship Id="rId22" Type="http://schemas.openxmlformats.org/officeDocument/2006/relationships/tags" Target="../tags/tag243.xml"/><Relationship Id="rId21" Type="http://schemas.openxmlformats.org/officeDocument/2006/relationships/tags" Target="../tags/tag242.xml"/><Relationship Id="rId20" Type="http://schemas.openxmlformats.org/officeDocument/2006/relationships/tags" Target="../tags/tag241.xml"/><Relationship Id="rId2" Type="http://schemas.openxmlformats.org/officeDocument/2006/relationships/tags" Target="../tags/tag228.xml"/><Relationship Id="rId19" Type="http://schemas.openxmlformats.org/officeDocument/2006/relationships/tags" Target="../tags/tag240.xml"/><Relationship Id="rId18" Type="http://schemas.openxmlformats.org/officeDocument/2006/relationships/tags" Target="../tags/tag239.xml"/><Relationship Id="rId17" Type="http://schemas.openxmlformats.org/officeDocument/2006/relationships/tags" Target="../tags/tag238.xml"/><Relationship Id="rId16" Type="http://schemas.openxmlformats.org/officeDocument/2006/relationships/tags" Target="../tags/tag237.xml"/><Relationship Id="rId15" Type="http://schemas.openxmlformats.org/officeDocument/2006/relationships/image" Target="../media/image39.svg"/><Relationship Id="rId14" Type="http://schemas.openxmlformats.org/officeDocument/2006/relationships/image" Target="../media/image38.png"/><Relationship Id="rId13" Type="http://schemas.openxmlformats.org/officeDocument/2006/relationships/tags" Target="../tags/tag236.xml"/><Relationship Id="rId12" Type="http://schemas.openxmlformats.org/officeDocument/2006/relationships/tags" Target="../tags/tag235.xml"/><Relationship Id="rId11" Type="http://schemas.openxmlformats.org/officeDocument/2006/relationships/tags" Target="../tags/tag234.xml"/><Relationship Id="rId10" Type="http://schemas.openxmlformats.org/officeDocument/2006/relationships/tags" Target="../tags/tag233.xml"/><Relationship Id="rId1" Type="http://schemas.openxmlformats.org/officeDocument/2006/relationships/tags" Target="../tags/tag22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svg"/><Relationship Id="rId8" Type="http://schemas.openxmlformats.org/officeDocument/2006/relationships/image" Target="../media/image5.png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255.xml"/><Relationship Id="rId1" Type="http://schemas.openxmlformats.org/officeDocument/2006/relationships/tags" Target="../tags/tag2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699260"/>
            <a:ext cx="98152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spc="63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数据处理专题</a:t>
            </a:r>
            <a:endParaRPr sz="1050" spc="63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233136"/>
            <a:ext cx="3021435" cy="6819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900" b="1" spc="78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数据处理</a:t>
            </a:r>
            <a:r>
              <a:rPr sz="3900" b="1" spc="78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：</a:t>
            </a:r>
            <a:endParaRPr sz="3900" b="1" spc="78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2852261"/>
            <a:ext cx="6052614" cy="6819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900" b="1" spc="78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用数学的眼光看传统文化</a:t>
            </a:r>
            <a:endParaRPr sz="3900" b="1" spc="78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66750" y="3717131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从结绳记事到统计图表，探寻数据中的文化密码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66750" y="4340860"/>
            <a:ext cx="1143000" cy="9525"/>
          </a:xfrm>
          <a:prstGeom prst="rect">
            <a:avLst/>
          </a:prstGeom>
          <a:solidFill>
            <a:srgbClr val="8B7355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4783198"/>
            <a:ext cx="11837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endParaRPr lang="zh-CN" altLang="en-US" sz="1350" spc="27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666750" y="210248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80000">
            <a:off x="1793240" y="4731385"/>
            <a:ext cx="419100" cy="4191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 rot="21480000">
            <a:off x="1929130" y="4819650"/>
            <a:ext cx="280035" cy="2298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A"/>
          </a:solidFill>
          <a:ln w="9525" cmpd="sng">
            <a:solidFill>
              <a:srgbClr val="8B7355">
                <a:alpha val="30196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8B7355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扇形统计图</a:t>
            </a:r>
            <a:endParaRPr sz="21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E"/>
                </a:solidFill>
                <a:latin typeface="汉仪中宋简" panose="02010600000101010101" charset="-122"/>
                <a:ea typeface="汉仪中宋简" panose="02010600000101010101" charset="-122"/>
              </a:rPr>
              <a:t>从膳食宝塔看饮食智慧</a:t>
            </a:r>
            <a:endParaRPr sz="1350">
              <a:solidFill>
                <a:srgbClr val="5A4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A"/>
          </a:solidFill>
          <a:ln w="9525" cmpd="sng">
            <a:solidFill>
              <a:srgbClr val="8B7355">
                <a:alpha val="30196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8B7355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统计图选择</a:t>
            </a:r>
            <a:endParaRPr sz="21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E"/>
                </a:solidFill>
                <a:latin typeface="汉仪中宋简" panose="02010600000101010101" charset="-122"/>
                <a:ea typeface="汉仪中宋简" panose="02010600000101010101" charset="-122"/>
              </a:rPr>
              <a:t>用图表讲述节气故事</a:t>
            </a:r>
            <a:endParaRPr sz="1350">
              <a:solidFill>
                <a:srgbClr val="5A4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A"/>
          </a:solidFill>
          <a:ln w="9525" cmpd="sng">
            <a:solidFill>
              <a:srgbClr val="8B7355">
                <a:alpha val="30196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8B7355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身高的情况</a:t>
            </a:r>
            <a:endParaRPr sz="21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E"/>
                </a:solidFill>
                <a:latin typeface="汉仪中宋简" panose="02010600000101010101" charset="-122"/>
                <a:ea typeface="汉仪中宋简" panose="02010600000101010101" charset="-122"/>
              </a:rPr>
              <a:t>数据分段，探寻成长印记</a:t>
            </a:r>
            <a:endParaRPr sz="1350">
              <a:solidFill>
                <a:srgbClr val="5A4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A"/>
          </a:solidFill>
          <a:ln w="9525" cmpd="sng">
            <a:solidFill>
              <a:srgbClr val="8B7355">
                <a:alpha val="30196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8B7355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身高的变化</a:t>
            </a:r>
            <a:endParaRPr sz="2100" b="1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E"/>
                </a:solidFill>
                <a:latin typeface="汉仪中宋简" panose="02010600000101010101" charset="-122"/>
                <a:ea typeface="汉仪中宋简" panose="02010600000101010101" charset="-122"/>
              </a:rPr>
              <a:t>对比古今少年体格变迁</a:t>
            </a:r>
            <a:endParaRPr sz="1350">
              <a:solidFill>
                <a:srgbClr val="5A4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053715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扇形统计图</a:t>
            </a:r>
            <a:endParaRPr sz="4200" b="1" spc="252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005263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一粥一饭，当思来处；半丝半缕，恒念物力维艰。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从古代膳食宝塔到现代营养学，认识扇形统计图。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5229244"/>
            <a:ext cx="13390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壹</a:t>
            </a:r>
            <a:r>
              <a:rPr lang="en-US" altLang="zh-CN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数据之形</a:t>
            </a:r>
            <a:endParaRPr lang="zh-CN" altLang="en-US" sz="1350" spc="27">
              <a:solidFill>
                <a:srgbClr val="8A7A6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2715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2D201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2D201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8607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4857750"/>
            <a:ext cx="381000" cy="9525"/>
          </a:xfrm>
          <a:prstGeom prst="rect">
            <a:avLst/>
          </a:prstGeom>
          <a:solidFill>
            <a:srgbClr val="2D201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948180" y="517207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2084705" y="526034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食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认识扇形统计图：膳食里的数学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407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78038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古人云</a:t>
            </a:r>
            <a:r>
              <a:rPr lang="en-US" altLang="zh-CN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五谷为养，五果为助</a:t>
            </a:r>
            <a:r>
              <a:rPr lang="en-US" altLang="zh-CN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，平衡膳食的智慧与扇形统计图的道理相通</a:t>
            </a:r>
            <a:endParaRPr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102100" cy="41941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37117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扇形统计图核心原理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1235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241475b-8c93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35" b="235"/>
          <a:stretch>
            <a:fillRect/>
          </a:stretch>
        </p:blipFill>
        <p:spPr>
          <a:xfrm>
            <a:off x="838200" y="319024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3109770"/>
            <a:ext cx="325450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整个圆表示总体</a:t>
            </a:r>
            <a:endParaRPr sz="1500" b="1" spc="3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3385042"/>
            <a:ext cx="32545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圆内各扇形大小反映各部分占总体的百分比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3040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124147db-8c93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51" b="251"/>
          <a:stretch>
            <a:fillRect/>
          </a:stretch>
        </p:blipFill>
        <p:spPr>
          <a:xfrm>
            <a:off x="838200" y="437070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4290270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占比之和为</a:t>
            </a:r>
            <a:r>
              <a:rPr lang="en-US" altLang="zh-CN"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100%</a:t>
            </a:r>
            <a:endParaRPr lang="en-US" altLang="zh-CN" sz="1500" b="1" spc="3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4565542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每个扇形的大小由其百分比决定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5210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2414936-8c93-11f1-a875-fe5bd89252b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86" b="286"/>
          <a:stretch>
            <a:fillRect/>
          </a:stretch>
        </p:blipFill>
        <p:spPr>
          <a:xfrm>
            <a:off x="838200" y="527685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28725" y="5196487"/>
            <a:ext cx="325450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古今智慧相通</a:t>
            </a:r>
            <a:endParaRPr sz="1500" b="1" spc="3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228725" y="5471760"/>
            <a:ext cx="32545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《黄帝内经》与现代膳食金字塔皆为整体与部分的关系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4"/>
            </p:custDataLst>
          </p:nvPr>
        </p:nvSpPr>
        <p:spPr>
          <a:xfrm>
            <a:off x="4916170" y="2277745"/>
            <a:ext cx="6699250" cy="41941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111877" y="2456888"/>
            <a:ext cx="630859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各类食物摄入量占比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26" name="表格 25"/>
          <p:cNvGraphicFramePr/>
          <p:nvPr>
            <p:custDataLst>
              <p:tags r:id="rId26"/>
            </p:custDataLst>
          </p:nvPr>
        </p:nvGraphicFramePr>
        <p:xfrm>
          <a:off x="5111750" y="2882265"/>
          <a:ext cx="6308597" cy="311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1544"/>
                <a:gridCol w="1719186"/>
                <a:gridCol w="2597867"/>
              </a:tblGrid>
              <a:tr h="46099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5F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种类</a:t>
                      </a:r>
                      <a:endParaRPr sz="1800" b="1">
                        <a:solidFill>
                          <a:srgbClr val="F9F5F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01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9F5F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摄入量（</a:t>
                      </a:r>
                      <a:r>
                        <a:rPr lang="en-US" altLang="zh-CN" sz="1800" b="1">
                          <a:solidFill>
                            <a:srgbClr val="F9F5F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g</a:t>
                      </a:r>
                      <a:r>
                        <a:rPr lang="zh-CN" altLang="en-US" sz="1800" b="1">
                          <a:solidFill>
                            <a:srgbClr val="F9F5F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）</a:t>
                      </a:r>
                      <a:endParaRPr lang="zh-CN" altLang="en-US" sz="1800" b="1">
                        <a:solidFill>
                          <a:srgbClr val="F9F5F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01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5F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约占总摄入量百分比</a:t>
                      </a:r>
                      <a:endParaRPr sz="1800" b="1">
                        <a:solidFill>
                          <a:srgbClr val="F9F5F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01A"/>
                    </a:solidFill>
                  </a:tcPr>
                </a:tc>
              </a:tr>
              <a:tr h="4428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油脂类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50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1.3%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</a:tr>
              <a:tr h="4428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奶类和豆类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450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11.8%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28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鱼、禽、肉、蛋类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600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15.8%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</a:tr>
              <a:tr h="4428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蔬菜和水果类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900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23.7%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283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谷类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1800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47.4%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A"/>
                    </a:solidFill>
                  </a:tcPr>
                </a:tc>
              </a:tr>
              <a:tr h="44291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总摄入量</a:t>
                      </a:r>
                      <a:endParaRPr sz="1500" b="0">
                        <a:solidFill>
                          <a:srgbClr val="2C1E1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3800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D201A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100%</a:t>
                      </a:r>
                      <a:endParaRPr sz="1500" b="1">
                        <a:solidFill>
                          <a:srgbClr val="2D201A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5111877" y="6076950"/>
            <a:ext cx="63085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lang="zh-CN" altLang="en-US" sz="120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总摄入量</a:t>
            </a:r>
            <a:r>
              <a:rPr lang="en-US" altLang="zh-CN" sz="120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3800g</a:t>
            </a:r>
            <a:r>
              <a:rPr lang="zh-CN" altLang="en-US" sz="120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即</a:t>
            </a:r>
            <a:r>
              <a:rPr lang="en-US" altLang="zh-CN" sz="120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100%</a:t>
            </a:r>
            <a:r>
              <a:rPr lang="zh-CN" altLang="en-US" sz="120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构成</a:t>
            </a:r>
            <a:endParaRPr lang="zh-CN" altLang="en-US" sz="120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解读生活中的扇形统计图：万物皆有其比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f17ea8a0-8c92-11f1-b75f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238500" y="2835621"/>
            <a:ext cx="571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扇形统计图能直观呈现</a:t>
            </a:r>
            <a:r>
              <a:rPr sz="15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结构关系</a:t>
            </a:r>
            <a:r>
              <a:rPr sz="15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，广泛应用于社会经济各个领域</a:t>
            </a:r>
            <a:endParaRPr sz="150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5"/>
            </p:custDataLst>
          </p:nvPr>
        </p:nvSpPr>
        <p:spPr>
          <a:xfrm>
            <a:off x="571500" y="5974080"/>
            <a:ext cx="11049000" cy="502285"/>
          </a:xfrm>
          <a:custGeom>
            <a:avLst/>
            <a:gdLst>
              <a:gd name="sw" fmla="*/ 1 w 17400"/>
              <a:gd name="sh" fmla="*/ 1 h 791"/>
              <a:gd name="mins" fmla="min sw sh"/>
              <a:gd name="dsw" fmla="+- 0 sw mins"/>
              <a:gd name="dsh" fmla="+- 0 sh mins"/>
              <a:gd name="p0x0" fmla="*/ 120 w 17400"/>
              <a:gd name="p0y0" fmla="*/ 0 h 791"/>
              <a:gd name="p0x1" fmla="*/ 17280 w 17400"/>
              <a:gd name="p0y1" fmla="*/ 0 h 791"/>
              <a:gd name="p0x2" fmla="*/ 17346 w 17400"/>
              <a:gd name="p0y2" fmla="*/ 0 h 791"/>
              <a:gd name="p0x3" fmla="*/ 17400 w 17400"/>
              <a:gd name="p0y3" fmla="*/ 53 h 791"/>
              <a:gd name="p0x4" fmla="*/ 17400 w 17400"/>
              <a:gd name="p0y4" fmla="*/ 120 h 791"/>
              <a:gd name="p0x5" fmla="*/ 17400 w 17400"/>
              <a:gd name="p0y5" fmla="*/ 671 h 791"/>
              <a:gd name="p0x6" fmla="*/ 17400 w 17400"/>
              <a:gd name="p0y6" fmla="*/ 738 h 791"/>
              <a:gd name="p0x7" fmla="*/ 17346 w 17400"/>
              <a:gd name="p0y7" fmla="*/ 791 h 791"/>
              <a:gd name="p0x8" fmla="*/ 17280 w 17400"/>
              <a:gd name="p0y8" fmla="*/ 791 h 791"/>
              <a:gd name="p0x9" fmla="*/ 120 w 17400"/>
              <a:gd name="p0y9" fmla="*/ 791 h 791"/>
              <a:gd name="p0x10" fmla="*/ 53 w 17400"/>
              <a:gd name="p0y10" fmla="*/ 791 h 791"/>
              <a:gd name="p0x11" fmla="*/ 0 w 17400"/>
              <a:gd name="p0y11" fmla="*/ 738 h 791"/>
              <a:gd name="p0x12" fmla="*/ 0 w 17400"/>
              <a:gd name="p0y12" fmla="*/ 671 h 791"/>
              <a:gd name="p0x13" fmla="*/ 0 w 17400"/>
              <a:gd name="p0y13" fmla="*/ 120 h 791"/>
              <a:gd name="p0x14" fmla="*/ 0 w 17400"/>
              <a:gd name="p0y14" fmla="*/ 53 h 791"/>
              <a:gd name="p0x15" fmla="*/ 53 w 17400"/>
              <a:gd name="p0y15" fmla="*/ 0 h 791"/>
              <a:gd name="p0x16" fmla="*/ 120 w 1740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1584570" y="6073168"/>
            <a:ext cx="902278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古代中国的</a:t>
            </a:r>
            <a:r>
              <a:rPr lang="en-US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结绳记事</a:t>
            </a:r>
            <a:r>
              <a:rPr lang="en-US" altLang="zh-CN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35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与</a:t>
            </a:r>
            <a:r>
              <a:rPr lang="en-US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刻契记数</a:t>
            </a:r>
            <a:r>
              <a:rPr lang="en-US" altLang="zh-CN"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35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，也是以直观方式记录数量关系，与扇形统计图一样，为了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一目了然</a:t>
            </a:r>
            <a:r>
              <a:rPr sz="135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地呈现信息</a:t>
            </a:r>
            <a:endParaRPr sz="1350"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575945" y="3349625"/>
            <a:ext cx="3546475" cy="25050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771525" y="39671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家庭支出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771525" y="4377718"/>
            <a:ext cx="31559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妙想家各项支出情况统计图：食品、教育、娱乐等支出在总支出中的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比重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清晰可辨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4322445" y="3349625"/>
            <a:ext cx="3546475" cy="25050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518051" y="39671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地球陆地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518051" y="4377718"/>
            <a:ext cx="31559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地球陆地面积分布统计图：亚洲占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indent="0" algn="l">
              <a:lnSpc>
                <a:spcPct val="133000"/>
              </a:lnSpc>
            </a:pP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29.4%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，非洲占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20.2%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，各大洲面积对比一目了然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8068945" y="3349625"/>
            <a:ext cx="3546475" cy="25050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264576" y="39671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中国耕地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264576" y="4377718"/>
            <a:ext cx="31559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中国耕地与世界耕地对比：我国耕地约占世界的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7%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，养活约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18%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的世界人口，凸显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人多地少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的国情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053715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统计图选择</a:t>
            </a:r>
            <a:endParaRPr sz="4200" b="1" spc="252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00526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天地节而四时成。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用最合适的图表，讲述二十四节气的故事。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5229244"/>
            <a:ext cx="13390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贰</a:t>
            </a:r>
            <a:r>
              <a:rPr lang="en-US" altLang="zh-CN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数据之形</a:t>
            </a:r>
            <a:endParaRPr lang="zh-CN" altLang="en-US" sz="1350" spc="27">
              <a:solidFill>
                <a:srgbClr val="8A7A6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2715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2D201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2D201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8607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4857750"/>
            <a:ext cx="381000" cy="9525"/>
          </a:xfrm>
          <a:prstGeom prst="rect">
            <a:avLst/>
          </a:prstGeom>
          <a:solidFill>
            <a:srgbClr val="2D201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948180" y="517207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2084705" y="526034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时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三种统计图各显神通：古人观天也需图表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5486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不同统计图各有专长，选择取决于你想讲述的故事</a:t>
            </a:r>
            <a:endParaRPr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124075"/>
            <a:ext cx="3546475" cy="303784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03374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条形统计图</a:t>
            </a:r>
            <a:r>
              <a:rPr lang="en-US" altLang="zh-CN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具体数值</a:t>
            </a:r>
            <a:endParaRPr lang="zh-CN" altLang="en-US"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69049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80057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长于呈现具体数值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075851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能清晰对比不同类别的大小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346732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古人应用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3742601"/>
            <a:ext cx="31559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各地向朝廷呈报的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粮食产量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，用条形图直观比较丰歉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71525" y="4424045"/>
            <a:ext cx="3155950" cy="675640"/>
            <a:chOff x="1215" y="6967"/>
            <a:chExt cx="4970" cy="1064"/>
          </a:xfrm>
        </p:grpSpPr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15" y="6967"/>
              <a:ext cx="4970" cy="1065"/>
            </a:xfrm>
            <a:custGeom>
              <a:avLst/>
              <a:gdLst>
                <a:gd name="sw" fmla="*/ 1 w 4970"/>
                <a:gd name="sh" fmla="*/ 1 h 1065"/>
                <a:gd name="mins" fmla="min sw sh"/>
                <a:gd name="dsw" fmla="+- 0 sw mins"/>
                <a:gd name="dsh" fmla="+- 0 sh mins"/>
                <a:gd name="p0x0" fmla="*/ 0 w 4970"/>
                <a:gd name="p0y0" fmla="*/ 0 h 1065"/>
                <a:gd name="p0x1" fmla="*/ 4970 w 4970"/>
                <a:gd name="p0y1" fmla="*/ 0 h 1065"/>
                <a:gd name="p0x2" fmla="*/ 4970 w 4970"/>
                <a:gd name="p0y2" fmla="*/ 1065 h 1065"/>
                <a:gd name="p0x3" fmla="*/ 0 w 4970"/>
                <a:gd name="p0y3" fmla="*/ 1065 h 1065"/>
                <a:gd name="p0x4" fmla="*/ 0 w 4970"/>
                <a:gd name="p0y4" fmla="*/ 0 h 10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6967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8B7355">
                <a:alpha val="18039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771525" y="4533176"/>
            <a:ext cx="2999708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以第</a:t>
            </a:r>
            <a:r>
              <a:rPr lang="en-US" altLang="zh-CN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24—30</a:t>
            </a: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届奥运会为例：条形图对比每届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金牌数量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4322445" y="2124075"/>
            <a:ext cx="3546475" cy="303784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4518051" y="2303374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折线统计图</a:t>
            </a:r>
            <a:r>
              <a:rPr lang="en-US" altLang="zh-CN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变化趋势</a:t>
            </a:r>
            <a:endParaRPr lang="zh-CN" altLang="en-US"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4518025" y="269049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518051" y="280057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专于展示变化趋势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518051" y="3075851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观测数据随时间或类别的连续变化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4518051" y="346732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古人应用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518051" y="3742601"/>
            <a:ext cx="31559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观测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日影长短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以定节气，全年数据绘成折线图，冬至夏至变化一目了然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518025" y="4424045"/>
            <a:ext cx="3155950" cy="675640"/>
            <a:chOff x="7115" y="6967"/>
            <a:chExt cx="4970" cy="1064"/>
          </a:xfrm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7115" y="6967"/>
              <a:ext cx="4970" cy="1065"/>
            </a:xfrm>
            <a:custGeom>
              <a:avLst/>
              <a:gdLst>
                <a:gd name="sw" fmla="*/ 1 w 4970"/>
                <a:gd name="sh" fmla="*/ 1 h 1065"/>
                <a:gd name="mins" fmla="min sw sh"/>
                <a:gd name="dsw" fmla="+- 0 sw mins"/>
                <a:gd name="dsh" fmla="+- 0 sh mins"/>
                <a:gd name="p0x0" fmla="*/ 0 w 4970"/>
                <a:gd name="p0y0" fmla="*/ 0 h 1065"/>
                <a:gd name="p0x1" fmla="*/ 4970 w 4970"/>
                <a:gd name="p0y1" fmla="*/ 0 h 1065"/>
                <a:gd name="p0x2" fmla="*/ 4970 w 4970"/>
                <a:gd name="p0y2" fmla="*/ 1065 h 1065"/>
                <a:gd name="p0x3" fmla="*/ 0 w 4970"/>
                <a:gd name="p0y3" fmla="*/ 1065 h 1065"/>
                <a:gd name="p0x4" fmla="*/ 0 w 4970"/>
                <a:gd name="p0y4" fmla="*/ 0 h 10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7115" y="6967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8B7355">
                <a:alpha val="18039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4518051" y="4533176"/>
            <a:ext cx="3085433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以第</a:t>
            </a:r>
            <a:r>
              <a:rPr lang="en-US" altLang="zh-CN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24—30</a:t>
            </a: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届奥运会为例：折线图展现</a:t>
            </a:r>
            <a:endParaRPr lang="zh-CN" altLang="en-US" sz="135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增减趋势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24"/>
            </p:custDataLst>
          </p:nvPr>
        </p:nvSpPr>
        <p:spPr>
          <a:xfrm>
            <a:off x="8068945" y="2124075"/>
            <a:ext cx="3546475" cy="303784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8264576" y="2303374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扇形统计图</a:t>
            </a:r>
            <a:r>
              <a:rPr lang="en-US" altLang="zh-CN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结构比例</a:t>
            </a:r>
            <a:endParaRPr lang="zh-CN" altLang="en-US"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8264525" y="269049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8264576" y="280057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精于表现结构比例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8264576" y="3075851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展示各部分占总体的百分比关系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8264576" y="3467329"/>
            <a:ext cx="31559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古人应用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8264576" y="3742601"/>
            <a:ext cx="31559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国家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赋税构成</a:t>
            </a:r>
            <a:r>
              <a:rPr 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田赋、盐税、商税各占几何，扇形图清晰呈现</a:t>
            </a:r>
            <a:endParaRPr lang="zh-CN" altLang="en-US"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264525" y="4424045"/>
            <a:ext cx="3155950" cy="675640"/>
            <a:chOff x="13015" y="6967"/>
            <a:chExt cx="4970" cy="1064"/>
          </a:xfrm>
        </p:grpSpPr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13015" y="6967"/>
              <a:ext cx="4970" cy="1065"/>
            </a:xfrm>
            <a:custGeom>
              <a:avLst/>
              <a:gdLst>
                <a:gd name="sw" fmla="*/ 1 w 4970"/>
                <a:gd name="sh" fmla="*/ 1 h 1065"/>
                <a:gd name="mins" fmla="min sw sh"/>
                <a:gd name="dsw" fmla="+- 0 sw mins"/>
                <a:gd name="dsh" fmla="+- 0 sh mins"/>
                <a:gd name="p0x0" fmla="*/ 0 w 4970"/>
                <a:gd name="p0y0" fmla="*/ 0 h 1065"/>
                <a:gd name="p0x1" fmla="*/ 4970 w 4970"/>
                <a:gd name="p0y1" fmla="*/ 0 h 1065"/>
                <a:gd name="p0x2" fmla="*/ 4970 w 4970"/>
                <a:gd name="p0y2" fmla="*/ 1065 h 1065"/>
                <a:gd name="p0x3" fmla="*/ 0 w 4970"/>
                <a:gd name="p0y3" fmla="*/ 1065 h 1065"/>
                <a:gd name="p0x4" fmla="*/ 0 w 4970"/>
                <a:gd name="p0y4" fmla="*/ 0 h 10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3015" y="6967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8B7355">
                <a:alpha val="18039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8264576" y="4533176"/>
            <a:ext cx="2999708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以第</a:t>
            </a:r>
            <a:r>
              <a:rPr lang="en-US" altLang="zh-CN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24—30</a:t>
            </a:r>
            <a:r>
              <a:rPr lang="zh-CN" altLang="en-US" sz="135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届奥运会为例：扇形图呈现某届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金银铜分布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571500" y="560260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762000" y="5778265"/>
            <a:ext cx="9372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《易经》</a:t>
            </a:r>
            <a:r>
              <a:rPr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中的卦象分类，实质也是对万物的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结构化整理</a:t>
            </a:r>
            <a:r>
              <a:rPr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，与统计图表的精神殊途同归</a:t>
            </a:r>
            <a:endParaRPr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为不同数据选对图表：节气物候的数学表达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b8b1bfb9-8c92-11f1-a26d-4edc706ac2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381000"/>
          </a:xfrm>
          <a:custGeom>
            <a:avLst/>
            <a:gdLst>
              <a:gd name="sw" fmla="*/ 1 w 12735"/>
              <a:gd name="sh" fmla="*/ 1 h 600"/>
              <a:gd name="mins" fmla="min sw sh"/>
              <a:gd name="dsw" fmla="+- 0 sw mins"/>
              <a:gd name="dsh" fmla="+- 0 sh mins"/>
              <a:gd name="p0x0" fmla="*/ 120 w 12735"/>
              <a:gd name="p0y0" fmla="*/ 0 h 600"/>
              <a:gd name="p0x1" fmla="*/ 12615 w 12735"/>
              <a:gd name="p0y1" fmla="*/ 0 h 600"/>
              <a:gd name="p0x2" fmla="*/ 12681 w 12735"/>
              <a:gd name="p0y2" fmla="*/ 0 h 600"/>
              <a:gd name="p0x3" fmla="*/ 12735 w 12735"/>
              <a:gd name="p0y3" fmla="*/ 53 h 600"/>
              <a:gd name="p0x4" fmla="*/ 12735 w 12735"/>
              <a:gd name="p0y4" fmla="*/ 120 h 600"/>
              <a:gd name="p0x5" fmla="*/ 12735 w 12735"/>
              <a:gd name="p0y5" fmla="*/ 480 h 600"/>
              <a:gd name="p0x6" fmla="*/ 12735 w 12735"/>
              <a:gd name="p0y6" fmla="*/ 546 h 600"/>
              <a:gd name="p0x7" fmla="*/ 12681 w 12735"/>
              <a:gd name="p0y7" fmla="*/ 600 h 600"/>
              <a:gd name="p0x8" fmla="*/ 12615 w 12735"/>
              <a:gd name="p0y8" fmla="*/ 600 h 600"/>
              <a:gd name="p0x9" fmla="*/ 120 w 12735"/>
              <a:gd name="p0y9" fmla="*/ 600 h 600"/>
              <a:gd name="p0x10" fmla="*/ 53 w 12735"/>
              <a:gd name="p0y10" fmla="*/ 600 h 600"/>
              <a:gd name="p0x11" fmla="*/ 0 w 12735"/>
              <a:gd name="p0y11" fmla="*/ 546 h 600"/>
              <a:gd name="p0x12" fmla="*/ 0 w 12735"/>
              <a:gd name="p0y12" fmla="*/ 480 h 600"/>
              <a:gd name="p0x13" fmla="*/ 0 w 12735"/>
              <a:gd name="p0y13" fmla="*/ 120 h 600"/>
              <a:gd name="p0x14" fmla="*/ 0 w 12735"/>
              <a:gd name="p0y14" fmla="*/ 53 h 600"/>
              <a:gd name="p0x15" fmla="*/ 53 w 12735"/>
              <a:gd name="p0y15" fmla="*/ 0 h 600"/>
              <a:gd name="p0x16" fmla="*/ 120 w 12735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648075" y="1181100"/>
            <a:ext cx="40826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给数据</a:t>
            </a:r>
            <a:r>
              <a:rPr lang="en-US" altLang="zh-CN" sz="1350" b="1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选衣装</a:t>
            </a:r>
            <a:r>
              <a:rPr lang="en-US" altLang="zh-CN" sz="1350" b="1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的核心原则：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看清数据的核心特征</a:t>
            </a:r>
            <a:endParaRPr sz="135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3538220" y="1604645"/>
            <a:ext cx="8077200" cy="237172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33800" y="1784985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折线统计图</a:t>
            </a:r>
            <a:r>
              <a:rPr lang="en-US" altLang="zh-CN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看变化</a:t>
            </a:r>
            <a:endParaRPr lang="zh-CN" altLang="en-US" b="1" spc="36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733800" y="21164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b8b1c0ff-8c92-11f1-a26d-4edc706ac294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362" b="362"/>
          <a:stretch>
            <a:fillRect/>
          </a:stretch>
        </p:blipFill>
        <p:spPr>
          <a:xfrm>
            <a:off x="3790950" y="2173605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076700" y="2101767"/>
            <a:ext cx="30863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各节气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平均气温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的起伏，表现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连续变化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733800" y="2483510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条形统计图</a:t>
            </a:r>
            <a:r>
              <a:rPr lang="en-US" altLang="zh-CN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比多少</a:t>
            </a:r>
            <a:endParaRPr lang="zh-CN" altLang="en-US" b="1" spc="36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3733800" y="2814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b8b1c102-8c92-11f1-a26d-4edc706ac294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379" b="379"/>
          <a:stretch>
            <a:fillRect/>
          </a:stretch>
        </p:blipFill>
        <p:spPr>
          <a:xfrm>
            <a:off x="3790950" y="287210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4076700" y="2800293"/>
            <a:ext cx="41150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不同节气的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农事活动种类数量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对比，展示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具体数目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3733800" y="3182036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扇形统计图</a:t>
            </a:r>
            <a:r>
              <a:rPr lang="en-US" altLang="zh-CN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 </a:t>
            </a:r>
            <a:r>
              <a:rPr lang="zh-CN" altLang="en-US" b="1" spc="36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看构成</a:t>
            </a:r>
            <a:endParaRPr lang="zh-CN" altLang="en-US" b="1" spc="36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3733800" y="35134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b8b1c0e2-8c92-11f1-a26d-4edc706ac294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396" b="396"/>
          <a:stretch>
            <a:fillRect/>
          </a:stretch>
        </p:blipFill>
        <p:spPr>
          <a:xfrm>
            <a:off x="3790950" y="3570605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4076700" y="3498818"/>
            <a:ext cx="39437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某节气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不同农活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所占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时间比例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，呈现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部分与整体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5"/>
            </p:custDataLst>
          </p:nvPr>
        </p:nvSpPr>
        <p:spPr>
          <a:xfrm>
            <a:off x="3538220" y="4100195"/>
            <a:ext cx="8077200" cy="237172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3733800" y="427958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回归教材练习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3733800" y="4743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b8b1c3a5-8c92-11f1-a26d-4edc706ac294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3819525" y="4829175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267200" y="4728210"/>
            <a:ext cx="47985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成年人摄取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47%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水来自喝水，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39%</a:t>
            </a:r>
            <a:r>
              <a:rPr 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来自食物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扇形统计图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3733800" y="523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b8b1c50b-8c92-11f1-a26d-4edc706ac294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3819525" y="5324475"/>
            <a:ext cx="247650" cy="2476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4267200" y="5223510"/>
            <a:ext cx="40548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五年级学生最喜欢的课外活动人数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条形统计图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7"/>
            </p:custDataLst>
          </p:nvPr>
        </p:nvSpPr>
        <p:spPr>
          <a:xfrm>
            <a:off x="3733800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b8b1c3cb-8c92-11f1-a26d-4edc706ac294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3819525" y="5819775"/>
            <a:ext cx="247650" cy="2476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4267200" y="5718810"/>
            <a:ext cx="31976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乐乐一至五年级身高记录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折线统计图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053715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身高的情况</a:t>
            </a:r>
            <a:endParaRPr sz="4200" b="1" spc="252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00526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修身，齐家，治国，平天下。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学习分段整理数据，探寻我们成长的印记。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5229244"/>
            <a:ext cx="13390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叁</a:t>
            </a:r>
            <a:r>
              <a:rPr lang="en-US" altLang="zh-CN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数据之形</a:t>
            </a:r>
            <a:endParaRPr lang="zh-CN" altLang="en-US" sz="1350" spc="27">
              <a:solidFill>
                <a:srgbClr val="8A7A6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2715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2D201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2D201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8607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4857750"/>
            <a:ext cx="381000" cy="9525"/>
          </a:xfrm>
          <a:prstGeom prst="rect">
            <a:avLst/>
          </a:prstGeom>
          <a:solidFill>
            <a:srgbClr val="2D201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948180" y="517207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2084705" y="526034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身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从原始数据到分段统计：给身高</a:t>
            </a:r>
            <a:r>
              <a:rPr lang="en-US" altLang="zh-CN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分门别类</a:t>
            </a:r>
            <a:r>
              <a:rPr lang="en-US" altLang="zh-CN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571500" y="4164616"/>
            <a:ext cx="248803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• </a:t>
            </a:r>
            <a:r>
              <a:rPr lang="zh-CN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数据呈中间多两头少的</a:t>
            </a:r>
            <a:r>
              <a:rPr sz="12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钟形分布</a:t>
            </a:r>
            <a:endParaRPr sz="120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71500" y="4446499"/>
            <a:ext cx="235394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• </a:t>
            </a:r>
            <a:r>
              <a:rPr lang="zh-CN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分组频率</a:t>
            </a:r>
            <a:r>
              <a:rPr lang="en-US" altLang="zh-CN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5cm</a:t>
            </a:r>
            <a:r>
              <a:rPr lang="zh-CN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有助于</a:t>
            </a:r>
            <a:r>
              <a:rPr sz="12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平滑波动</a:t>
            </a:r>
            <a:endParaRPr sz="120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71500" y="4728382"/>
            <a:ext cx="221887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• </a:t>
            </a:r>
            <a:r>
              <a:rPr lang="zh-CN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众数</a:t>
            </a:r>
            <a:r>
              <a:rPr lang="en-US" altLang="zh-CN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150-154</a:t>
            </a:r>
            <a:r>
              <a:rPr lang="zh-CN" alt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段是</a:t>
            </a:r>
            <a:r>
              <a:rPr sz="12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核心区间</a:t>
            </a:r>
            <a:endParaRPr sz="120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571500" y="5010255"/>
            <a:ext cx="203083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• </a:t>
            </a:r>
            <a:r>
              <a:rPr lang="zh-CN" sz="1200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极差反映了身高</a:t>
            </a:r>
            <a:r>
              <a:rPr sz="12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范围跨度</a:t>
            </a:r>
            <a:endParaRPr sz="120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575945" y="1109345"/>
            <a:ext cx="11039475" cy="97345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2599801" y="1249223"/>
            <a:ext cx="699238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面对</a:t>
            </a:r>
            <a:r>
              <a:rPr lang="en-US" sz="2100" b="1" spc="-2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</a:t>
            </a:r>
            <a:r>
              <a:rPr lang="zh-CN" altLang="en-US" sz="2100" b="1" spc="-2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名</a:t>
            </a:r>
            <a:r>
              <a:rPr sz="21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同学的杂乱身高数据，直接观察难以发现规律</a:t>
            </a:r>
            <a:endParaRPr sz="21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3848624" y="1674990"/>
            <a:ext cx="449468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</a:t>
            </a:r>
            <a:r>
              <a:rPr lang="en-US" sz="1500" b="1" spc="-15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</a:t>
            </a:r>
            <a:r>
              <a:rPr lang="zh-CN" altLang="en-US" sz="1500" b="1" spc="-15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r>
              <a:rPr sz="15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为一段的规则分段整理，让数据井然有序</a:t>
            </a:r>
            <a:endParaRPr sz="150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575945" y="2320925"/>
            <a:ext cx="11039475" cy="74485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/>
        </p:nvGraphicFramePr>
        <p:xfrm>
          <a:off x="695325" y="2440305"/>
          <a:ext cx="10801350" cy="50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575945" y="3151505"/>
            <a:ext cx="5457825" cy="9429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3071955" y="3247358"/>
            <a:ext cx="84743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7</a:t>
            </a:r>
            <a:r>
              <a:rPr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人</a:t>
            </a:r>
            <a:endParaRPr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2548976" y="3747421"/>
            <a:ext cx="168383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众数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: 150-154</a:t>
            </a: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endParaRPr lang="zh-CN" altLang="en-US"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6157595" y="3151505"/>
            <a:ext cx="5457825" cy="9429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8118205" y="3326416"/>
            <a:ext cx="18038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169+</a:t>
            </a:r>
            <a:r>
              <a:rPr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vs</a:t>
            </a:r>
            <a:r>
              <a:rPr sz="21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140-</a:t>
            </a:r>
            <a:endParaRPr sz="21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8715308" y="3675983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极差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62000" y="5795010"/>
            <a:ext cx="28575" cy="381000"/>
          </a:xfrm>
          <a:custGeom>
            <a:avLst/>
            <a:gdLst>
              <a:gd name="sw" fmla="*/ 1 w 45"/>
              <a:gd name="sh" fmla="*/ 1 h 600"/>
              <a:gd name="mins" fmla="min sw sh"/>
              <a:gd name="dsw" fmla="+- 0 sw mins"/>
              <a:gd name="dsh" fmla="+- 0 sh mins"/>
              <a:gd name="p0x0" fmla="*/ 22 w 45"/>
              <a:gd name="p0y0" fmla="*/ 0 h 600"/>
              <a:gd name="p0x1" fmla="*/ 34 w 45"/>
              <a:gd name="p0y1" fmla="*/ 0 h 600"/>
              <a:gd name="p0x2" fmla="*/ 45 w 45"/>
              <a:gd name="p0y2" fmla="*/ 10 h 600"/>
              <a:gd name="p0x3" fmla="*/ 45 w 45"/>
              <a:gd name="p0y3" fmla="*/ 22 h 600"/>
              <a:gd name="p0x4" fmla="*/ 45 w 45"/>
              <a:gd name="p0y4" fmla="*/ 577 h 600"/>
              <a:gd name="p0x5" fmla="*/ 45 w 45"/>
              <a:gd name="p0y5" fmla="*/ 589 h 600"/>
              <a:gd name="p0x6" fmla="*/ 34 w 45"/>
              <a:gd name="p0y6" fmla="*/ 600 h 600"/>
              <a:gd name="p0x7" fmla="*/ 22 w 45"/>
              <a:gd name="p0y7" fmla="*/ 600 h 600"/>
              <a:gd name="p0x8" fmla="*/ 10 w 45"/>
              <a:gd name="p0y8" fmla="*/ 600 h 600"/>
              <a:gd name="p0x9" fmla="*/ 0 w 45"/>
              <a:gd name="p0y9" fmla="*/ 589 h 600"/>
              <a:gd name="p0x10" fmla="*/ 0 w 45"/>
              <a:gd name="p0y10" fmla="*/ 577 h 600"/>
              <a:gd name="p0x11" fmla="*/ 0 w 45"/>
              <a:gd name="p0y11" fmla="*/ 22 h 600"/>
              <a:gd name="p0x12" fmla="*/ 0 w 45"/>
              <a:gd name="p0y12" fmla="*/ 10 h 600"/>
              <a:gd name="p0x13" fmla="*/ 10 w 45"/>
              <a:gd name="p0y13" fmla="*/ 0 h 600"/>
              <a:gd name="p0x14" fmla="*/ 22 w 45"/>
              <a:gd name="p0y14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04875" y="5818889"/>
            <a:ext cx="897910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古代征兵也按身高分等</a:t>
            </a:r>
            <a:r>
              <a:rPr lang="en-US" altLang="zh-CN" sz="150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秦朝要求不低于</a:t>
            </a:r>
            <a:r>
              <a:rPr lang="zh-CN" altLang="en-US"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六尺（约</a:t>
            </a:r>
            <a:r>
              <a:rPr lang="en-US" altLang="zh-CN"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1.38</a:t>
            </a:r>
            <a:r>
              <a:rPr lang="zh-CN" altLang="en-US"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米）</a:t>
            </a:r>
            <a:r>
              <a:rPr sz="150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，通过分段快速统计合格兵员，原理一致</a:t>
            </a:r>
            <a:endParaRPr sz="1500"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用统计图看身高分布：绘制班级的</a:t>
            </a:r>
            <a:r>
              <a:rPr lang="en-US" altLang="zh-CN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数据画像</a:t>
            </a:r>
            <a:r>
              <a:rPr lang="en-US" altLang="zh-CN"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befd7fee-8c92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694680" y="1109345"/>
            <a:ext cx="5920740" cy="53625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班级身高分布要点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889625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befd8071-8c92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48" r="248"/>
          <a:stretch>
            <a:fillRect/>
          </a:stretch>
        </p:blipFill>
        <p:spPr>
          <a:xfrm>
            <a:off x="5975350" y="18383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423641" y="1738313"/>
            <a:ext cx="438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以身高段为横轴、人数为纵轴，绘制条形统计图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5889625" y="2286000"/>
            <a:ext cx="5530850" cy="9525"/>
          </a:xfrm>
          <a:prstGeom prst="rect">
            <a:avLst/>
          </a:prstGeom>
          <a:solidFill>
            <a:srgbClr val="FEFCF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889625" y="2409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befd8198-8c92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48" r="248"/>
          <a:stretch>
            <a:fillRect/>
          </a:stretch>
        </p:blipFill>
        <p:spPr>
          <a:xfrm>
            <a:off x="5975350" y="249555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423641" y="2395538"/>
            <a:ext cx="499683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全班身高呈中间多、两头少的分布形态，如同古建筑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脊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型屋顶，两侧低、中间高</a:t>
            </a:r>
            <a:endParaRPr lang="zh-CN" altLang="en-US"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7"/>
            </p:custDataLst>
          </p:nvPr>
        </p:nvSpPr>
        <p:spPr>
          <a:xfrm>
            <a:off x="5889625" y="3000375"/>
            <a:ext cx="5530850" cy="9525"/>
          </a:xfrm>
          <a:prstGeom prst="rect">
            <a:avLst/>
          </a:prstGeom>
          <a:solidFill>
            <a:srgbClr val="FEFCF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889625" y="3124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efd81e7-8c92-11f1-a875-fe5bd89252b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48" r="248"/>
          <a:stretch>
            <a:fillRect/>
          </a:stretch>
        </p:blipFill>
        <p:spPr>
          <a:xfrm>
            <a:off x="5975350" y="320992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423641" y="3109913"/>
            <a:ext cx="499683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女生在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150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～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159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厘米段相对集中，男生在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160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～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169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厘米段分布较多，峰值区间有所不同</a:t>
            </a:r>
            <a:endParaRPr lang="zh-CN" altLang="en-US"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3"/>
            </p:custDataLst>
          </p:nvPr>
        </p:nvSpPr>
        <p:spPr>
          <a:xfrm>
            <a:off x="5889625" y="3714750"/>
            <a:ext cx="5530850" cy="9525"/>
          </a:xfrm>
          <a:prstGeom prst="rect">
            <a:avLst/>
          </a:prstGeom>
          <a:solidFill>
            <a:srgbClr val="FEFCF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889625" y="3838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befd831e-8c92-11f1-a875-fe5bd89252b3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48" r="248"/>
          <a:stretch>
            <a:fillRect/>
          </a:stretch>
        </p:blipFill>
        <p:spPr>
          <a:xfrm>
            <a:off x="5975350" y="392430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423641" y="3824288"/>
            <a:ext cx="499683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为校服型号订购提供数据支持</a:t>
            </a:r>
            <a:r>
              <a:rPr lang="en-US" altLang="zh-CN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人数多的身高段对应型号多订，避免浪费</a:t>
            </a:r>
            <a:endParaRPr lang="zh-CN" altLang="en-US"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3053715"/>
            <a:ext cx="336046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身高的变化</a:t>
            </a:r>
            <a:endParaRPr sz="4200" b="1" spc="252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4005263"/>
            <a:ext cx="3592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以史为鉴，可以知兴替。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对比古今身高变化，用数据看时代变迁。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5229244"/>
            <a:ext cx="13390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肆</a:t>
            </a:r>
            <a:r>
              <a:rPr lang="en-US" altLang="zh-CN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数据之形</a:t>
            </a:r>
            <a:endParaRPr lang="zh-CN" altLang="en-US" sz="1350" spc="27">
              <a:solidFill>
                <a:srgbClr val="8A7A6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66750" y="127158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2D201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>
              <a:solidFill>
                <a:srgbClr val="2D201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88607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4857750"/>
            <a:ext cx="381000" cy="9525"/>
          </a:xfrm>
          <a:prstGeom prst="rect">
            <a:avLst/>
          </a:prstGeom>
          <a:solidFill>
            <a:srgbClr val="2D201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948180" y="517207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2084705" y="526034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变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复式折线图看身高变化：六年成长的足迹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445770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288732"/>
            <a:ext cx="44519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淘气身高</a:t>
            </a:r>
            <a:r>
              <a:rPr lang="en-US" altLang="zh-CN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vs </a:t>
            </a:r>
            <a:r>
              <a:rPr lang="zh-CN" altLang="en-US"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全市男生平均身高</a:t>
            </a:r>
            <a:endParaRPr lang="zh-CN" altLang="en-US"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14500"/>
          <a:ext cx="444817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5945" y="5690870"/>
            <a:ext cx="2359660" cy="78105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33425" y="5891194"/>
            <a:ext cx="986352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B33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-3</a:t>
            </a:r>
            <a:r>
              <a:rPr b="1">
                <a:solidFill>
                  <a:srgbClr val="B33A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cm</a:t>
            </a:r>
            <a:endParaRPr b="1">
              <a:solidFill>
                <a:srgbClr val="B33A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529286" y="58102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差距最大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1529080" y="6076950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0D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605486" y="61150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A1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一年级</a:t>
            </a:r>
            <a:endParaRPr sz="1200">
              <a:solidFill>
                <a:srgbClr val="4A1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059430" y="5690870"/>
            <a:ext cx="2359025" cy="78105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216621" y="5891194"/>
            <a:ext cx="1217409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130</a:t>
            </a:r>
            <a:r>
              <a:rPr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cm</a:t>
            </a:r>
            <a:endParaRPr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243540" y="58102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追平节点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243070" y="6076950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319740" y="61150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三年级</a:t>
            </a:r>
            <a:endParaRPr sz="1200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5694680" y="1109345"/>
            <a:ext cx="5920740" cy="5362575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关键发现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889625" y="2276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e9c411ca-8c92-11f1-a875-fe5bd89252b3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93" r="293"/>
          <a:stretch>
            <a:fillRect/>
          </a:stretch>
        </p:blipFill>
        <p:spPr>
          <a:xfrm>
            <a:off x="5956300" y="2343150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347441" y="2262188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反超与增长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347441" y="2537460"/>
            <a:ext cx="492159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三至四年级增长最快</a:t>
            </a:r>
            <a:r>
              <a:rPr sz="1350" b="1" spc="-13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+8cm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，此后持续高于平均，处于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生长发育加速期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889625" y="37388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e9c412b7-8c92-11f1-a875-fe5bd89252b3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93" t="-275" r="293" b="275"/>
          <a:stretch>
            <a:fillRect/>
          </a:stretch>
        </p:blipFill>
        <p:spPr>
          <a:xfrm>
            <a:off x="5956300" y="3805555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347441" y="3725170"/>
            <a:ext cx="39435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趋势一致性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6347441" y="4000443"/>
            <a:ext cx="42864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整体增长与全市平均趋势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基本一致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，属正常发育节奏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5889625" y="4927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e9c41298-8c92-11f1-a875-fe5bd89252b3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93" t="-262" r="293" b="262"/>
          <a:stretch>
            <a:fillRect/>
          </a:stretch>
        </p:blipFill>
        <p:spPr>
          <a:xfrm>
            <a:off x="5956300" y="4994275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6347441" y="4913862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未来预测</a:t>
            </a:r>
            <a:endParaRPr sz="1500" b="1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6347441" y="5189134"/>
            <a:ext cx="459811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按此趋势至九年级，淘气有望达</a:t>
            </a:r>
            <a:r>
              <a:rPr sz="1350" b="1" spc="-13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165cm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以上，高于全市平均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164cm</a:t>
            </a:r>
            <a:endParaRPr sz="1350" b="1" spc="-13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古今对比知长短：解读数据背后的故事</a:t>
            </a:r>
            <a:endParaRPr sz="3000" b="1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3234bab-8c92-11f1-a724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232791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班级对比：从数字中发现差异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350510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5000" r="-5000"/>
          <a:stretch>
            <a:fillRect/>
          </a:stretch>
        </p:blipFill>
        <p:spPr>
          <a:xfrm>
            <a:off x="5512435" y="1866900"/>
            <a:ext cx="9525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5884516" y="1738313"/>
            <a:ext cx="55359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多维度身高分析</a:t>
            </a:r>
            <a:endParaRPr sz="1500" b="1" spc="3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884516" y="2013585"/>
            <a:ext cx="55359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比较甲、乙两班各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</a:t>
            </a: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名同学的身高，从平均身高、最高值、最矮值、集中区间多维度分析</a:t>
            </a:r>
            <a:endParaRPr lang="zh-CN" altLang="en-US"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5350510" y="2691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6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8824" b="-8824"/>
          <a:stretch>
            <a:fillRect/>
          </a:stretch>
        </p:blipFill>
        <p:spPr>
          <a:xfrm>
            <a:off x="5464810" y="2805430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5884516" y="2677420"/>
            <a:ext cx="4800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班级整齐度对比</a:t>
            </a:r>
            <a:endParaRPr sz="1500" b="1" spc="30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884516" y="2952693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甲班身高差异较大，乙班则相对整齐</a:t>
            </a:r>
            <a:r>
              <a:rPr lang="en-US" altLang="zh-CN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用分段统计图直观呈现</a:t>
            </a:r>
            <a:endParaRPr lang="zh-CN" altLang="en-US"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>
            <a:off x="5155565" y="3637280"/>
            <a:ext cx="6459855" cy="2834640"/>
          </a:xfrm>
          <a:prstGeom prst="rect">
            <a:avLst/>
          </a:prstGeom>
          <a:solidFill>
            <a:srgbClr val="FEFCFA"/>
          </a:solidFill>
          <a:ln w="9525" cmpd="sng">
            <a:solidFill>
              <a:srgbClr val="8B7355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2D201A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5351116" y="381658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古今对照：数据里的时代印记</a:t>
            </a:r>
            <a:endParaRPr sz="2100" b="1" spc="42">
              <a:solidFill>
                <a:srgbClr val="2C1E1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6452445" y="4260447"/>
            <a:ext cx="1022528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168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cm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5992120" y="4611891"/>
            <a:ext cx="1676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秦汉成年男性平均身高</a:t>
            </a:r>
            <a:endParaRPr sz="120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9509827" y="4260447"/>
            <a:ext cx="1129532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171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cm+</a:t>
            </a:r>
            <a:endParaRPr sz="1350" b="1">
              <a:solidFill>
                <a:srgbClr val="2D20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9084107" y="4611891"/>
            <a:ext cx="17142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今天</a:t>
            </a:r>
            <a:r>
              <a:rPr lang="en-US" altLang="zh-CN" sz="12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20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岁男性平均身高</a:t>
            </a:r>
            <a:endParaRPr lang="zh-CN" altLang="en-US" sz="120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6328096" y="4910976"/>
            <a:ext cx="4115324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背后是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营养水平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医疗条件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、</a:t>
            </a:r>
            <a:r>
              <a:rPr sz="1350" b="1">
                <a:solidFill>
                  <a:srgbClr val="2D20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劳动方式</a:t>
            </a:r>
            <a:r>
              <a:rPr sz="135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的社会变迁</a:t>
            </a:r>
            <a:endParaRPr sz="135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5350510" y="5499735"/>
            <a:ext cx="6069965" cy="777240"/>
          </a:xfrm>
          <a:custGeom>
            <a:avLst/>
            <a:gdLst>
              <a:gd name="sw" fmla="*/ 1 w 9558"/>
              <a:gd name="sh" fmla="*/ 1 h 1223"/>
              <a:gd name="mins" fmla="min sw sh"/>
              <a:gd name="dsw" fmla="+- 0 sw mins"/>
              <a:gd name="dsh" fmla="+- 0 sh mins"/>
              <a:gd name="p0x0" fmla="*/ 120 w 9558"/>
              <a:gd name="p0y0" fmla="*/ 0 h 1223"/>
              <a:gd name="p0x1" fmla="*/ 9438 w 9558"/>
              <a:gd name="p0y1" fmla="*/ 0 h 1223"/>
              <a:gd name="p0x2" fmla="*/ 9504 w 9558"/>
              <a:gd name="p0y2" fmla="*/ 0 h 1223"/>
              <a:gd name="p0x3" fmla="*/ 9558 w 9558"/>
              <a:gd name="p0y3" fmla="*/ 53 h 1223"/>
              <a:gd name="p0x4" fmla="*/ 9558 w 9558"/>
              <a:gd name="p0y4" fmla="*/ 120 h 1223"/>
              <a:gd name="p0x5" fmla="*/ 9558 w 9558"/>
              <a:gd name="p0y5" fmla="*/ 1103 h 1223"/>
              <a:gd name="p0x6" fmla="*/ 9558 w 9558"/>
              <a:gd name="p0y6" fmla="*/ 1170 h 1223"/>
              <a:gd name="p0x7" fmla="*/ 9504 w 9558"/>
              <a:gd name="p0y7" fmla="*/ 1223 h 1223"/>
              <a:gd name="p0x8" fmla="*/ 9438 w 9558"/>
              <a:gd name="p0y8" fmla="*/ 1223 h 1223"/>
              <a:gd name="p0x9" fmla="*/ 120 w 9558"/>
              <a:gd name="p0y9" fmla="*/ 1223 h 1223"/>
              <a:gd name="p0x10" fmla="*/ 53 w 9558"/>
              <a:gd name="p0y10" fmla="*/ 1223 h 1223"/>
              <a:gd name="p0x11" fmla="*/ 0 w 9558"/>
              <a:gd name="p0y11" fmla="*/ 1170 h 1223"/>
              <a:gd name="p0x12" fmla="*/ 0 w 9558"/>
              <a:gd name="p0y12" fmla="*/ 1103 h 1223"/>
              <a:gd name="p0x13" fmla="*/ 0 w 9558"/>
              <a:gd name="p0y13" fmla="*/ 120 h 1223"/>
              <a:gd name="p0x14" fmla="*/ 0 w 9558"/>
              <a:gd name="p0y14" fmla="*/ 53 h 1223"/>
              <a:gd name="p0x15" fmla="*/ 53 w 9558"/>
              <a:gd name="p0y15" fmla="*/ 0 h 1223"/>
              <a:gd name="p0x16" fmla="*/ 120 w 9558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0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5503516" y="5598861"/>
            <a:ext cx="576455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数据不仅是数字，更是时代的印记。</a:t>
            </a:r>
            <a:r>
              <a:rPr sz="1350">
                <a:solidFill>
                  <a:srgbClr val="F9F5F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学好数据处理，就拥有了洞察过去、分析现在、预测未来的能力</a:t>
            </a:r>
            <a:endParaRPr sz="1350">
              <a:solidFill>
                <a:srgbClr val="F9F5F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924031"/>
            <a:ext cx="562213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数据</a:t>
            </a:r>
            <a:r>
              <a:rPr sz="4200" b="1" spc="252">
                <a:solidFill>
                  <a:srgbClr val="2C1E18"/>
                </a:solidFill>
                <a:latin typeface="汉仪中宋简" panose="02010600000101010101" charset="-122"/>
                <a:ea typeface="汉仪中宋简" panose="02010600000101010101" charset="-122"/>
              </a:rPr>
              <a:t>为镜，可知兴替</a:t>
            </a:r>
            <a:endParaRPr sz="4200" b="1" spc="252">
              <a:solidFill>
                <a:srgbClr val="2C1E1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66750" y="3491230"/>
            <a:ext cx="3108325" cy="9525"/>
          </a:xfrm>
          <a:prstGeom prst="rect">
            <a:avLst/>
          </a:prstGeom>
          <a:solidFill>
            <a:srgbClr val="8B7355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66750" y="2828906"/>
            <a:ext cx="3413817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数中有术，术中有数。</a:t>
            </a:r>
            <a:endParaRPr sz="2400" spc="48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66750" y="3715645"/>
            <a:ext cx="5334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掌握数据处理，就是掌握了一门解读过去、分析现在、预见未来的智慧。</a:t>
            </a:r>
            <a:endParaRPr sz="1500" spc="30">
              <a:solidFill>
                <a:srgbClr val="5A4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739583"/>
            <a:ext cx="5212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27">
                <a:solidFill>
                  <a:srgbClr val="8A7A6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敬呈</a:t>
            </a:r>
            <a:endParaRPr sz="1350" spc="27">
              <a:solidFill>
                <a:srgbClr val="8A7A6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666750" y="1793875"/>
            <a:ext cx="381000" cy="9525"/>
          </a:xfrm>
          <a:prstGeom prst="rect">
            <a:avLst/>
          </a:prstGeom>
          <a:solidFill>
            <a:srgbClr val="2D201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206500" y="464375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1343025" y="476313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2D201A"/>
                </a:solidFill>
                <a:latin typeface="汉仪中宋简" panose="02010600000101010101" charset="-122"/>
                <a:ea typeface="汉仪中宋简" panose="02010600000101010101" charset="-122"/>
              </a:rPr>
              <a:t>鉴</a:t>
            </a:r>
            <a:endParaRPr sz="1050" b="1" spc="105">
              <a:solidFill>
                <a:srgbClr val="2D20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2170</Words>
  <Application>WPS 演示</Application>
  <PresentationFormat>宽屏</PresentationFormat>
  <Paragraphs>335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2026-07-31T03:51:12Z</dcterms:created>
  <dcterms:modified xsi:type="dcterms:W3CDTF">2026-07-31T03:51:12Z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5D37F357611CC4A5B01B6C6A7EA1CB1E_41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PRqEOXaSV/bUkx2+PcFHl3vsf/sju2oveMBfltiJQdVph0x45viqjYYTakILwPRXVKftoLdhWs1ISv1hIW4q3uUjBLOIKdrjvVS1K4MzIZWlE+cHqoJNi6M5FdTnGEOf5Wgn1bCaTiFkieawBkT1nWyiMu5A3HYABwfb75plwbAoFmqchcs4NnqdQztbtrMqY8ZI+NrmMwBDaPtzCmZNFGOYTtVsREWQLZSI9E3mbQ+nFeDOxM1ZHsBhxZ6JyJIToT9FdGGFKR80/JBUjlBuhJDroRC812dPHgSVkCZ51QOvC14YmHXqMoz96qJvj3jN45AlPSTnhDMa0DQ/uNNPzw==</vt:lpwstr>
  </property>
</Properties>
</file>