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8.jpeg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57.xml"/><Relationship Id="rId22" Type="http://schemas.openxmlformats.org/officeDocument/2006/relationships/tags" Target="../tags/tag56.xml"/><Relationship Id="rId21" Type="http://schemas.openxmlformats.org/officeDocument/2006/relationships/tags" Target="../tags/tag55.xml"/><Relationship Id="rId20" Type="http://schemas.openxmlformats.org/officeDocument/2006/relationships/tags" Target="../tags/tag54.xml"/><Relationship Id="rId2" Type="http://schemas.openxmlformats.org/officeDocument/2006/relationships/tags" Target="../tags/tag37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svg"/><Relationship Id="rId8" Type="http://schemas.openxmlformats.org/officeDocument/2006/relationships/image" Target="../media/image10.png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2" Type="http://schemas.openxmlformats.org/officeDocument/2006/relationships/slideLayout" Target="../slideLayouts/slideLayout7.xml"/><Relationship Id="rId51" Type="http://schemas.openxmlformats.org/officeDocument/2006/relationships/tags" Target="../tags/tag93.xml"/><Relationship Id="rId50" Type="http://schemas.openxmlformats.org/officeDocument/2006/relationships/tags" Target="../tags/tag92.xml"/><Relationship Id="rId5" Type="http://schemas.openxmlformats.org/officeDocument/2006/relationships/tags" Target="../tags/tag61.xml"/><Relationship Id="rId49" Type="http://schemas.openxmlformats.org/officeDocument/2006/relationships/tags" Target="../tags/tag91.xml"/><Relationship Id="rId48" Type="http://schemas.openxmlformats.org/officeDocument/2006/relationships/image" Target="../media/image23.svg"/><Relationship Id="rId47" Type="http://schemas.openxmlformats.org/officeDocument/2006/relationships/image" Target="../media/image22.png"/><Relationship Id="rId46" Type="http://schemas.openxmlformats.org/officeDocument/2006/relationships/tags" Target="../tags/tag90.xml"/><Relationship Id="rId45" Type="http://schemas.openxmlformats.org/officeDocument/2006/relationships/tags" Target="../tags/tag89.xml"/><Relationship Id="rId44" Type="http://schemas.openxmlformats.org/officeDocument/2006/relationships/tags" Target="../tags/tag88.xml"/><Relationship Id="rId43" Type="http://schemas.openxmlformats.org/officeDocument/2006/relationships/tags" Target="../tags/tag87.xml"/><Relationship Id="rId42" Type="http://schemas.openxmlformats.org/officeDocument/2006/relationships/image" Target="../media/image21.svg"/><Relationship Id="rId41" Type="http://schemas.openxmlformats.org/officeDocument/2006/relationships/image" Target="../media/image20.png"/><Relationship Id="rId40" Type="http://schemas.openxmlformats.org/officeDocument/2006/relationships/tags" Target="../tags/tag86.xml"/><Relationship Id="rId4" Type="http://schemas.openxmlformats.org/officeDocument/2006/relationships/tags" Target="../tags/tag60.xml"/><Relationship Id="rId39" Type="http://schemas.openxmlformats.org/officeDocument/2006/relationships/tags" Target="../tags/tag85.xml"/><Relationship Id="rId38" Type="http://schemas.openxmlformats.org/officeDocument/2006/relationships/tags" Target="../tags/tag84.xml"/><Relationship Id="rId37" Type="http://schemas.openxmlformats.org/officeDocument/2006/relationships/tags" Target="../tags/tag83.xml"/><Relationship Id="rId36" Type="http://schemas.openxmlformats.org/officeDocument/2006/relationships/image" Target="../media/image19.svg"/><Relationship Id="rId35" Type="http://schemas.openxmlformats.org/officeDocument/2006/relationships/image" Target="../media/image18.png"/><Relationship Id="rId34" Type="http://schemas.openxmlformats.org/officeDocument/2006/relationships/tags" Target="../tags/tag82.xml"/><Relationship Id="rId33" Type="http://schemas.openxmlformats.org/officeDocument/2006/relationships/tags" Target="../tags/tag81.xml"/><Relationship Id="rId32" Type="http://schemas.openxmlformats.org/officeDocument/2006/relationships/tags" Target="../tags/tag80.xml"/><Relationship Id="rId31" Type="http://schemas.openxmlformats.org/officeDocument/2006/relationships/tags" Target="../tags/tag79.xml"/><Relationship Id="rId30" Type="http://schemas.openxmlformats.org/officeDocument/2006/relationships/image" Target="../media/image17.svg"/><Relationship Id="rId3" Type="http://schemas.openxmlformats.org/officeDocument/2006/relationships/image" Target="../media/image9.jpeg"/><Relationship Id="rId29" Type="http://schemas.openxmlformats.org/officeDocument/2006/relationships/image" Target="../media/image16.png"/><Relationship Id="rId28" Type="http://schemas.openxmlformats.org/officeDocument/2006/relationships/tags" Target="../tags/tag78.xml"/><Relationship Id="rId27" Type="http://schemas.openxmlformats.org/officeDocument/2006/relationships/tags" Target="../tags/tag77.xml"/><Relationship Id="rId26" Type="http://schemas.openxmlformats.org/officeDocument/2006/relationships/tags" Target="../tags/tag76.xml"/><Relationship Id="rId25" Type="http://schemas.openxmlformats.org/officeDocument/2006/relationships/tags" Target="../tags/tag75.xml"/><Relationship Id="rId24" Type="http://schemas.openxmlformats.org/officeDocument/2006/relationships/tags" Target="../tags/tag74.xml"/><Relationship Id="rId23" Type="http://schemas.openxmlformats.org/officeDocument/2006/relationships/tags" Target="../tags/tag73.xml"/><Relationship Id="rId22" Type="http://schemas.openxmlformats.org/officeDocument/2006/relationships/tags" Target="../tags/tag72.xml"/><Relationship Id="rId21" Type="http://schemas.openxmlformats.org/officeDocument/2006/relationships/image" Target="../media/image15.svg"/><Relationship Id="rId20" Type="http://schemas.openxmlformats.org/officeDocument/2006/relationships/image" Target="../media/image14.png"/><Relationship Id="rId2" Type="http://schemas.openxmlformats.org/officeDocument/2006/relationships/tags" Target="../tags/tag59.xml"/><Relationship Id="rId19" Type="http://schemas.openxmlformats.org/officeDocument/2006/relationships/tags" Target="../tags/tag71.xml"/><Relationship Id="rId18" Type="http://schemas.openxmlformats.org/officeDocument/2006/relationships/tags" Target="../tags/tag70.xml"/><Relationship Id="rId17" Type="http://schemas.openxmlformats.org/officeDocument/2006/relationships/tags" Target="../tags/tag69.xml"/><Relationship Id="rId16" Type="http://schemas.openxmlformats.org/officeDocument/2006/relationships/tags" Target="../tags/tag68.xml"/><Relationship Id="rId15" Type="http://schemas.openxmlformats.org/officeDocument/2006/relationships/image" Target="../media/image13.svg"/><Relationship Id="rId14" Type="http://schemas.openxmlformats.org/officeDocument/2006/relationships/image" Target="../media/image12.png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tags" Target="../tags/tag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9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103.xml"/><Relationship Id="rId29" Type="http://schemas.openxmlformats.org/officeDocument/2006/relationships/tags" Target="../tags/tag125.xml"/><Relationship Id="rId28" Type="http://schemas.openxmlformats.org/officeDocument/2006/relationships/tags" Target="../tags/tag124.xml"/><Relationship Id="rId27" Type="http://schemas.openxmlformats.org/officeDocument/2006/relationships/tags" Target="../tags/tag123.xml"/><Relationship Id="rId26" Type="http://schemas.openxmlformats.org/officeDocument/2006/relationships/tags" Target="../tags/tag122.xml"/><Relationship Id="rId25" Type="http://schemas.openxmlformats.org/officeDocument/2006/relationships/tags" Target="../tags/tag121.xml"/><Relationship Id="rId24" Type="http://schemas.openxmlformats.org/officeDocument/2006/relationships/tags" Target="../tags/tag120.xml"/><Relationship Id="rId23" Type="http://schemas.openxmlformats.org/officeDocument/2006/relationships/tags" Target="../tags/tag119.xml"/><Relationship Id="rId22" Type="http://schemas.openxmlformats.org/officeDocument/2006/relationships/tags" Target="../tags/tag118.xml"/><Relationship Id="rId21" Type="http://schemas.openxmlformats.org/officeDocument/2006/relationships/tags" Target="../tags/tag117.xml"/><Relationship Id="rId20" Type="http://schemas.openxmlformats.org/officeDocument/2006/relationships/tags" Target="../tags/tag116.xml"/><Relationship Id="rId2" Type="http://schemas.openxmlformats.org/officeDocument/2006/relationships/tags" Target="../tags/tag102.xml"/><Relationship Id="rId19" Type="http://schemas.openxmlformats.org/officeDocument/2006/relationships/tags" Target="../tags/tag115.xml"/><Relationship Id="rId18" Type="http://schemas.openxmlformats.org/officeDocument/2006/relationships/tags" Target="../tags/tag114.xml"/><Relationship Id="rId17" Type="http://schemas.openxmlformats.org/officeDocument/2006/relationships/tags" Target="../tags/tag113.xml"/><Relationship Id="rId16" Type="http://schemas.openxmlformats.org/officeDocument/2006/relationships/tags" Target="../tags/tag112.xml"/><Relationship Id="rId15" Type="http://schemas.openxmlformats.org/officeDocument/2006/relationships/tags" Target="../tags/tag111.xml"/><Relationship Id="rId14" Type="http://schemas.openxmlformats.org/officeDocument/2006/relationships/tags" Target="../tags/tag110.xml"/><Relationship Id="rId13" Type="http://schemas.openxmlformats.org/officeDocument/2006/relationships/tags" Target="../tags/tag109.xml"/><Relationship Id="rId12" Type="http://schemas.openxmlformats.org/officeDocument/2006/relationships/tags" Target="../tags/tag108.xml"/><Relationship Id="rId11" Type="http://schemas.openxmlformats.org/officeDocument/2006/relationships/image" Target="../media/image25.svg"/><Relationship Id="rId10" Type="http://schemas.openxmlformats.org/officeDocument/2006/relationships/image" Target="../media/image24.png"/><Relationship Id="rId1" Type="http://schemas.openxmlformats.org/officeDocument/2006/relationships/tags" Target="../tags/tag10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image" Target="../media/image27.svg"/><Relationship Id="rId6" Type="http://schemas.openxmlformats.org/officeDocument/2006/relationships/image" Target="../media/image26.png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148.xml"/><Relationship Id="rId26" Type="http://schemas.openxmlformats.org/officeDocument/2006/relationships/tags" Target="../tags/tag147.xml"/><Relationship Id="rId25" Type="http://schemas.openxmlformats.org/officeDocument/2006/relationships/tags" Target="../tags/tag146.xml"/><Relationship Id="rId24" Type="http://schemas.openxmlformats.org/officeDocument/2006/relationships/tags" Target="../tags/tag145.xml"/><Relationship Id="rId23" Type="http://schemas.openxmlformats.org/officeDocument/2006/relationships/tags" Target="../tags/tag144.xml"/><Relationship Id="rId22" Type="http://schemas.openxmlformats.org/officeDocument/2006/relationships/tags" Target="../tags/tag143.xml"/><Relationship Id="rId21" Type="http://schemas.openxmlformats.org/officeDocument/2006/relationships/tags" Target="../tags/tag142.xml"/><Relationship Id="rId20" Type="http://schemas.openxmlformats.org/officeDocument/2006/relationships/tags" Target="../tags/tag141.xml"/><Relationship Id="rId2" Type="http://schemas.openxmlformats.org/officeDocument/2006/relationships/tags" Target="../tags/tag127.xml"/><Relationship Id="rId19" Type="http://schemas.openxmlformats.org/officeDocument/2006/relationships/tags" Target="../tags/tag140.xml"/><Relationship Id="rId18" Type="http://schemas.openxmlformats.org/officeDocument/2006/relationships/tags" Target="../tags/tag139.xml"/><Relationship Id="rId17" Type="http://schemas.openxmlformats.org/officeDocument/2006/relationships/tags" Target="../tags/tag138.xml"/><Relationship Id="rId16" Type="http://schemas.openxmlformats.org/officeDocument/2006/relationships/tags" Target="../tags/tag137.xml"/><Relationship Id="rId15" Type="http://schemas.openxmlformats.org/officeDocument/2006/relationships/tags" Target="../tags/tag136.xml"/><Relationship Id="rId14" Type="http://schemas.openxmlformats.org/officeDocument/2006/relationships/tags" Target="../tags/tag135.xml"/><Relationship Id="rId13" Type="http://schemas.openxmlformats.org/officeDocument/2006/relationships/image" Target="../media/image29.svg"/><Relationship Id="rId12" Type="http://schemas.openxmlformats.org/officeDocument/2006/relationships/image" Target="../media/image28.png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tags" Target="../tags/tag12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56.xml"/><Relationship Id="rId8" Type="http://schemas.openxmlformats.org/officeDocument/2006/relationships/tags" Target="../tags/tag155.xml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image" Target="../media/image30.jpeg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168.xml"/><Relationship Id="rId20" Type="http://schemas.openxmlformats.org/officeDocument/2006/relationships/tags" Target="../tags/tag167.xml"/><Relationship Id="rId2" Type="http://schemas.openxmlformats.org/officeDocument/2006/relationships/tags" Target="../tags/tag150.xml"/><Relationship Id="rId19" Type="http://schemas.openxmlformats.org/officeDocument/2006/relationships/tags" Target="../tags/tag166.xml"/><Relationship Id="rId18" Type="http://schemas.openxmlformats.org/officeDocument/2006/relationships/tags" Target="../tags/tag165.xml"/><Relationship Id="rId17" Type="http://schemas.openxmlformats.org/officeDocument/2006/relationships/tags" Target="../tags/tag164.xml"/><Relationship Id="rId16" Type="http://schemas.openxmlformats.org/officeDocument/2006/relationships/tags" Target="../tags/tag163.xml"/><Relationship Id="rId15" Type="http://schemas.openxmlformats.org/officeDocument/2006/relationships/tags" Target="../tags/tag162.xml"/><Relationship Id="rId14" Type="http://schemas.openxmlformats.org/officeDocument/2006/relationships/tags" Target="../tags/tag161.xml"/><Relationship Id="rId13" Type="http://schemas.openxmlformats.org/officeDocument/2006/relationships/tags" Target="../tags/tag160.xml"/><Relationship Id="rId12" Type="http://schemas.openxmlformats.org/officeDocument/2006/relationships/tags" Target="../tags/tag159.xml"/><Relationship Id="rId11" Type="http://schemas.openxmlformats.org/officeDocument/2006/relationships/tags" Target="../tags/tag158.xml"/><Relationship Id="rId10" Type="http://schemas.openxmlformats.org/officeDocument/2006/relationships/tags" Target="../tags/tag157.xml"/><Relationship Id="rId1" Type="http://schemas.openxmlformats.org/officeDocument/2006/relationships/tags" Target="../tags/tag14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6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84.xml"/><Relationship Id="rId8" Type="http://schemas.openxmlformats.org/officeDocument/2006/relationships/tags" Target="../tags/tag183.xml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178.xml"/><Relationship Id="rId29" Type="http://schemas.openxmlformats.org/officeDocument/2006/relationships/tags" Target="../tags/tag204.xml"/><Relationship Id="rId28" Type="http://schemas.openxmlformats.org/officeDocument/2006/relationships/tags" Target="../tags/tag203.xml"/><Relationship Id="rId27" Type="http://schemas.openxmlformats.org/officeDocument/2006/relationships/tags" Target="../tags/tag202.xml"/><Relationship Id="rId26" Type="http://schemas.openxmlformats.org/officeDocument/2006/relationships/tags" Target="../tags/tag201.xml"/><Relationship Id="rId25" Type="http://schemas.openxmlformats.org/officeDocument/2006/relationships/tags" Target="../tags/tag200.xml"/><Relationship Id="rId24" Type="http://schemas.openxmlformats.org/officeDocument/2006/relationships/tags" Target="../tags/tag199.xml"/><Relationship Id="rId23" Type="http://schemas.openxmlformats.org/officeDocument/2006/relationships/tags" Target="../tags/tag198.xml"/><Relationship Id="rId22" Type="http://schemas.openxmlformats.org/officeDocument/2006/relationships/tags" Target="../tags/tag197.xml"/><Relationship Id="rId21" Type="http://schemas.openxmlformats.org/officeDocument/2006/relationships/tags" Target="../tags/tag196.xml"/><Relationship Id="rId20" Type="http://schemas.openxmlformats.org/officeDocument/2006/relationships/tags" Target="../tags/tag195.xml"/><Relationship Id="rId2" Type="http://schemas.openxmlformats.org/officeDocument/2006/relationships/tags" Target="../tags/tag177.xml"/><Relationship Id="rId19" Type="http://schemas.openxmlformats.org/officeDocument/2006/relationships/tags" Target="../tags/tag194.xml"/><Relationship Id="rId18" Type="http://schemas.openxmlformats.org/officeDocument/2006/relationships/tags" Target="../tags/tag193.xml"/><Relationship Id="rId17" Type="http://schemas.openxmlformats.org/officeDocument/2006/relationships/tags" Target="../tags/tag192.xml"/><Relationship Id="rId16" Type="http://schemas.openxmlformats.org/officeDocument/2006/relationships/tags" Target="../tags/tag191.xml"/><Relationship Id="rId15" Type="http://schemas.openxmlformats.org/officeDocument/2006/relationships/tags" Target="../tags/tag190.xml"/><Relationship Id="rId14" Type="http://schemas.openxmlformats.org/officeDocument/2006/relationships/tags" Target="../tags/tag189.xml"/><Relationship Id="rId13" Type="http://schemas.openxmlformats.org/officeDocument/2006/relationships/tags" Target="../tags/tag188.xml"/><Relationship Id="rId12" Type="http://schemas.openxmlformats.org/officeDocument/2006/relationships/tags" Target="../tags/tag187.xml"/><Relationship Id="rId11" Type="http://schemas.openxmlformats.org/officeDocument/2006/relationships/tags" Target="../tags/tag186.xml"/><Relationship Id="rId10" Type="http://schemas.openxmlformats.org/officeDocument/2006/relationships/tags" Target="../tags/tag185.xml"/><Relationship Id="rId1" Type="http://schemas.openxmlformats.org/officeDocument/2006/relationships/tags" Target="../tags/tag17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svg"/><Relationship Id="rId8" Type="http://schemas.openxmlformats.org/officeDocument/2006/relationships/image" Target="../media/image18.png"/><Relationship Id="rId7" Type="http://schemas.openxmlformats.org/officeDocument/2006/relationships/tags" Target="../tags/tag210.xml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207.xml"/><Relationship Id="rId39" Type="http://schemas.openxmlformats.org/officeDocument/2006/relationships/tags" Target="../tags/tag232.xml"/><Relationship Id="rId38" Type="http://schemas.openxmlformats.org/officeDocument/2006/relationships/tags" Target="../tags/tag231.xml"/><Relationship Id="rId37" Type="http://schemas.openxmlformats.org/officeDocument/2006/relationships/tags" Target="../tags/tag230.xml"/><Relationship Id="rId36" Type="http://schemas.openxmlformats.org/officeDocument/2006/relationships/image" Target="../media/image23.svg"/><Relationship Id="rId35" Type="http://schemas.openxmlformats.org/officeDocument/2006/relationships/image" Target="../media/image22.png"/><Relationship Id="rId34" Type="http://schemas.openxmlformats.org/officeDocument/2006/relationships/tags" Target="../tags/tag229.xml"/><Relationship Id="rId33" Type="http://schemas.openxmlformats.org/officeDocument/2006/relationships/tags" Target="../tags/tag228.xml"/><Relationship Id="rId32" Type="http://schemas.openxmlformats.org/officeDocument/2006/relationships/tags" Target="../tags/tag227.xml"/><Relationship Id="rId31" Type="http://schemas.openxmlformats.org/officeDocument/2006/relationships/tags" Target="../tags/tag226.xml"/><Relationship Id="rId30" Type="http://schemas.openxmlformats.org/officeDocument/2006/relationships/image" Target="../media/image37.svg"/><Relationship Id="rId3" Type="http://schemas.openxmlformats.org/officeDocument/2006/relationships/image" Target="../media/image31.jpeg"/><Relationship Id="rId29" Type="http://schemas.openxmlformats.org/officeDocument/2006/relationships/image" Target="../media/image36.png"/><Relationship Id="rId28" Type="http://schemas.openxmlformats.org/officeDocument/2006/relationships/tags" Target="../tags/tag225.xml"/><Relationship Id="rId27" Type="http://schemas.openxmlformats.org/officeDocument/2006/relationships/tags" Target="../tags/tag224.xml"/><Relationship Id="rId26" Type="http://schemas.openxmlformats.org/officeDocument/2006/relationships/tags" Target="../tags/tag223.xml"/><Relationship Id="rId25" Type="http://schemas.openxmlformats.org/officeDocument/2006/relationships/tags" Target="../tags/tag222.xml"/><Relationship Id="rId24" Type="http://schemas.openxmlformats.org/officeDocument/2006/relationships/image" Target="../media/image35.svg"/><Relationship Id="rId23" Type="http://schemas.openxmlformats.org/officeDocument/2006/relationships/image" Target="../media/image34.png"/><Relationship Id="rId22" Type="http://schemas.openxmlformats.org/officeDocument/2006/relationships/tags" Target="../tags/tag221.xml"/><Relationship Id="rId21" Type="http://schemas.openxmlformats.org/officeDocument/2006/relationships/tags" Target="../tags/tag220.xml"/><Relationship Id="rId20" Type="http://schemas.openxmlformats.org/officeDocument/2006/relationships/tags" Target="../tags/tag219.xml"/><Relationship Id="rId2" Type="http://schemas.openxmlformats.org/officeDocument/2006/relationships/tags" Target="../tags/tag206.xml"/><Relationship Id="rId19" Type="http://schemas.openxmlformats.org/officeDocument/2006/relationships/tags" Target="../tags/tag218.xml"/><Relationship Id="rId18" Type="http://schemas.openxmlformats.org/officeDocument/2006/relationships/tags" Target="../tags/tag217.xml"/><Relationship Id="rId17" Type="http://schemas.openxmlformats.org/officeDocument/2006/relationships/tags" Target="../tags/tag216.xml"/><Relationship Id="rId16" Type="http://schemas.openxmlformats.org/officeDocument/2006/relationships/tags" Target="../tags/tag215.xml"/><Relationship Id="rId15" Type="http://schemas.openxmlformats.org/officeDocument/2006/relationships/image" Target="../media/image33.svg"/><Relationship Id="rId14" Type="http://schemas.openxmlformats.org/officeDocument/2006/relationships/image" Target="../media/image32.png"/><Relationship Id="rId13" Type="http://schemas.openxmlformats.org/officeDocument/2006/relationships/tags" Target="../tags/tag214.xml"/><Relationship Id="rId12" Type="http://schemas.openxmlformats.org/officeDocument/2006/relationships/tags" Target="../tags/tag213.xml"/><Relationship Id="rId11" Type="http://schemas.openxmlformats.org/officeDocument/2006/relationships/tags" Target="../tags/tag212.xml"/><Relationship Id="rId10" Type="http://schemas.openxmlformats.org/officeDocument/2006/relationships/tags" Target="../tags/tag211.xml"/><Relationship Id="rId1" Type="http://schemas.openxmlformats.org/officeDocument/2006/relationships/tags" Target="../tags/tag20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41.xml"/><Relationship Id="rId8" Type="http://schemas.openxmlformats.org/officeDocument/2006/relationships/tags" Target="../tags/tag240.xml"/><Relationship Id="rId7" Type="http://schemas.openxmlformats.org/officeDocument/2006/relationships/tags" Target="../tags/tag239.xml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" Type="http://schemas.openxmlformats.org/officeDocument/2006/relationships/tags" Target="../tags/tag235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258.xml"/><Relationship Id="rId25" Type="http://schemas.openxmlformats.org/officeDocument/2006/relationships/tags" Target="../tags/tag257.xml"/><Relationship Id="rId24" Type="http://schemas.openxmlformats.org/officeDocument/2006/relationships/tags" Target="../tags/tag256.xml"/><Relationship Id="rId23" Type="http://schemas.openxmlformats.org/officeDocument/2006/relationships/tags" Target="../tags/tag255.xml"/><Relationship Id="rId22" Type="http://schemas.openxmlformats.org/officeDocument/2006/relationships/tags" Target="../tags/tag254.xml"/><Relationship Id="rId21" Type="http://schemas.openxmlformats.org/officeDocument/2006/relationships/tags" Target="../tags/tag253.xml"/><Relationship Id="rId20" Type="http://schemas.openxmlformats.org/officeDocument/2006/relationships/tags" Target="../tags/tag252.xml"/><Relationship Id="rId2" Type="http://schemas.openxmlformats.org/officeDocument/2006/relationships/tags" Target="../tags/tag234.xml"/><Relationship Id="rId19" Type="http://schemas.openxmlformats.org/officeDocument/2006/relationships/tags" Target="../tags/tag251.xml"/><Relationship Id="rId18" Type="http://schemas.openxmlformats.org/officeDocument/2006/relationships/tags" Target="../tags/tag250.xml"/><Relationship Id="rId17" Type="http://schemas.openxmlformats.org/officeDocument/2006/relationships/tags" Target="../tags/tag249.xml"/><Relationship Id="rId16" Type="http://schemas.openxmlformats.org/officeDocument/2006/relationships/tags" Target="../tags/tag248.xml"/><Relationship Id="rId15" Type="http://schemas.openxmlformats.org/officeDocument/2006/relationships/tags" Target="../tags/tag247.xml"/><Relationship Id="rId14" Type="http://schemas.openxmlformats.org/officeDocument/2006/relationships/tags" Target="../tags/tag246.xml"/><Relationship Id="rId13" Type="http://schemas.openxmlformats.org/officeDocument/2006/relationships/tags" Target="../tags/tag245.xml"/><Relationship Id="rId12" Type="http://schemas.openxmlformats.org/officeDocument/2006/relationships/tags" Target="../tags/tag244.xml"/><Relationship Id="rId11" Type="http://schemas.openxmlformats.org/officeDocument/2006/relationships/tags" Target="../tags/tag243.xml"/><Relationship Id="rId10" Type="http://schemas.openxmlformats.org/officeDocument/2006/relationships/tags" Target="../tags/tag242.xml"/><Relationship Id="rId1" Type="http://schemas.openxmlformats.org/officeDocument/2006/relationships/tags" Target="../tags/tag23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265.xml"/><Relationship Id="rId6" Type="http://schemas.openxmlformats.org/officeDocument/2006/relationships/tags" Target="../tags/tag264.xml"/><Relationship Id="rId5" Type="http://schemas.openxmlformats.org/officeDocument/2006/relationships/tags" Target="../tags/tag263.xml"/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" Type="http://schemas.openxmlformats.org/officeDocument/2006/relationships/tags" Target="../tags/tag260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231727"/>
            <a:ext cx="5696026" cy="13011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39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方圆之间，数说乾坤</a:t>
            </a:r>
            <a:r>
              <a:rPr lang="en-US" altLang="zh-CN" sz="39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39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39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圆柱与圆锥</a:t>
            </a:r>
            <a:endParaRPr sz="39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715722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</a:t>
            </a:r>
            <a:r>
              <a:rPr lang="en-US" altLang="zh-CN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天圆地方</a:t>
            </a:r>
            <a:r>
              <a:rPr lang="en-US" altLang="zh-CN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到</a:t>
            </a:r>
            <a:r>
              <a:rPr lang="en-US" altLang="zh-CN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立体乾坤</a:t>
            </a:r>
            <a:r>
              <a:rPr lang="en-US" altLang="zh-CN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，探寻圆柱与圆锥的数学之美</a:t>
            </a:r>
            <a:endParaRPr lang="zh-CN" altLang="en-US"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667269"/>
            <a:ext cx="60388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spc="81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altLang="en-US" sz="1350" spc="81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350" spc="81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07</a:t>
            </a:r>
            <a:r>
              <a:rPr lang="zh-CN" altLang="en-US" sz="1350" spc="81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r>
              <a:rPr lang="en-US" altLang="zh-CN" sz="1350" spc="81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31</a:t>
            </a:r>
            <a:r>
              <a:rPr lang="zh-CN" altLang="en-US" sz="1350" spc="81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日</a:t>
            </a:r>
            <a:endParaRPr lang="zh-CN" altLang="en-US" sz="1350" spc="81">
              <a:solidFill>
                <a:srgbClr val="8C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90119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9202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92976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36816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D95A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E8C3A0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F0DC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方圆初识</a:t>
            </a:r>
            <a:endParaRPr sz="21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从传统智慧中抽象出几何图形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53124" y="2266950"/>
            <a:ext cx="3541952" cy="38100"/>
          </a:xfrm>
          <a:custGeom>
            <a:avLst/>
            <a:gdLst>
              <a:gd name="sw" fmla="*/ 1 w 5610"/>
              <a:gd name="sh" fmla="*/ 1 h 60"/>
              <a:gd name="mins" fmla="min sw sh"/>
              <a:gd name="dsw" fmla="+- 0 sw mins"/>
              <a:gd name="dsh" fmla="+- 0 sh mins"/>
              <a:gd name="p0x0" fmla="*/ 60 w 5610"/>
              <a:gd name="p0y0" fmla="*/ 0 h 60"/>
              <a:gd name="p0x1" fmla="*/ 5550 w 5610"/>
              <a:gd name="p0y1" fmla="*/ 0 h 60"/>
              <a:gd name="p0x2" fmla="*/ 5583 w 5610"/>
              <a:gd name="p0y2" fmla="*/ 0 h 60"/>
              <a:gd name="p0x3" fmla="*/ 5610 w 5610"/>
              <a:gd name="p0y3" fmla="*/ 26 h 60"/>
              <a:gd name="p0x4" fmla="*/ 5610 w 5610"/>
              <a:gd name="p0y4" fmla="*/ 60 h 60"/>
              <a:gd name="p0x5" fmla="*/ 0 w 5610"/>
              <a:gd name="p0y5" fmla="*/ 60 h 60"/>
              <a:gd name="p0x6" fmla="*/ 0 w 5610"/>
              <a:gd name="p0y6" fmla="*/ 26 h 60"/>
              <a:gd name="p0x7" fmla="*/ 26 w 5610"/>
              <a:gd name="p0y7" fmla="*/ 0 h 60"/>
              <a:gd name="p0x8" fmla="*/ 60 w 5610"/>
              <a:gd name="p0y8" fmla="*/ 0 h 60"/>
            </a:gdLst>
            <a:ahLst/>
            <a:cxnLst/>
            <a:pathLst>
              <a:path w="5578" h="60">
                <a:moveTo>
                  <a:pt x="104" y="0"/>
                </a:moveTo>
                <a:lnTo>
                  <a:pt x="5474" y="0"/>
                </a:lnTo>
                <a:cubicBezTo>
                  <a:pt x="5519" y="-3"/>
                  <a:pt x="5564" y="32"/>
                  <a:pt x="557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E8C3A0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F0DC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44672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探面求积</a:t>
            </a:r>
            <a:endParaRPr sz="21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掌握圆柱表面积的计算与应用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4325024" y="2266950"/>
            <a:ext cx="3541952" cy="38100"/>
          </a:xfrm>
          <a:custGeom>
            <a:avLst/>
            <a:gdLst>
              <a:gd name="sw" fmla="*/ 1 w 5610"/>
              <a:gd name="sh" fmla="*/ 1 h 60"/>
              <a:gd name="mins" fmla="min sw sh"/>
              <a:gd name="dsw" fmla="+- 0 sw mins"/>
              <a:gd name="dsh" fmla="+- 0 sh mins"/>
              <a:gd name="p0x0" fmla="*/ 60 w 5610"/>
              <a:gd name="p0y0" fmla="*/ 0 h 60"/>
              <a:gd name="p0x1" fmla="*/ 5550 w 5610"/>
              <a:gd name="p0y1" fmla="*/ 0 h 60"/>
              <a:gd name="p0x2" fmla="*/ 5583 w 5610"/>
              <a:gd name="p0y2" fmla="*/ 0 h 60"/>
              <a:gd name="p0x3" fmla="*/ 5610 w 5610"/>
              <a:gd name="p0y3" fmla="*/ 26 h 60"/>
              <a:gd name="p0x4" fmla="*/ 5610 w 5610"/>
              <a:gd name="p0y4" fmla="*/ 60 h 60"/>
              <a:gd name="p0x5" fmla="*/ 0 w 5610"/>
              <a:gd name="p0y5" fmla="*/ 60 h 60"/>
              <a:gd name="p0x6" fmla="*/ 0 w 5610"/>
              <a:gd name="p0y6" fmla="*/ 26 h 60"/>
              <a:gd name="p0x7" fmla="*/ 26 w 5610"/>
              <a:gd name="p0y7" fmla="*/ 0 h 60"/>
              <a:gd name="p0x8" fmla="*/ 60 w 5610"/>
              <a:gd name="p0y8" fmla="*/ 0 h 60"/>
            </a:gdLst>
            <a:ahLst/>
            <a:cxnLst/>
            <a:pathLst>
              <a:path w="5578" h="60">
                <a:moveTo>
                  <a:pt x="104" y="0"/>
                </a:moveTo>
                <a:lnTo>
                  <a:pt x="5474" y="0"/>
                </a:lnTo>
                <a:cubicBezTo>
                  <a:pt x="5519" y="-3"/>
                  <a:pt x="5564" y="32"/>
                  <a:pt x="557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E8C3A0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F0DC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82391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由面及体</a:t>
            </a:r>
            <a:endParaRPr sz="21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探究圆柱与圆锥的体积奥秘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8096924" y="2266950"/>
            <a:ext cx="3541952" cy="38100"/>
          </a:xfrm>
          <a:custGeom>
            <a:avLst/>
            <a:gdLst>
              <a:gd name="sw" fmla="*/ 1 w 5610"/>
              <a:gd name="sh" fmla="*/ 1 h 60"/>
              <a:gd name="mins" fmla="min sw sh"/>
              <a:gd name="dsw" fmla="+- 0 sw mins"/>
              <a:gd name="dsh" fmla="+- 0 sh mins"/>
              <a:gd name="p0x0" fmla="*/ 60 w 5610"/>
              <a:gd name="p0y0" fmla="*/ 0 h 60"/>
              <a:gd name="p0x1" fmla="*/ 5550 w 5610"/>
              <a:gd name="p0y1" fmla="*/ 0 h 60"/>
              <a:gd name="p0x2" fmla="*/ 5583 w 5610"/>
              <a:gd name="p0y2" fmla="*/ 0 h 60"/>
              <a:gd name="p0x3" fmla="*/ 5610 w 5610"/>
              <a:gd name="p0y3" fmla="*/ 26 h 60"/>
              <a:gd name="p0x4" fmla="*/ 5610 w 5610"/>
              <a:gd name="p0y4" fmla="*/ 60 h 60"/>
              <a:gd name="p0x5" fmla="*/ 0 w 5610"/>
              <a:gd name="p0y5" fmla="*/ 60 h 60"/>
              <a:gd name="p0x6" fmla="*/ 0 w 5610"/>
              <a:gd name="p0y6" fmla="*/ 26 h 60"/>
              <a:gd name="p0x7" fmla="*/ 26 w 5610"/>
              <a:gd name="p0y7" fmla="*/ 0 h 60"/>
              <a:gd name="p0x8" fmla="*/ 60 w 5610"/>
              <a:gd name="p0y8" fmla="*/ 0 h 60"/>
            </a:gdLst>
            <a:ahLst/>
            <a:cxnLst/>
            <a:pathLst>
              <a:path w="5578" h="60">
                <a:moveTo>
                  <a:pt x="104" y="0"/>
                </a:moveTo>
                <a:lnTo>
                  <a:pt x="5474" y="0"/>
                </a:lnTo>
                <a:cubicBezTo>
                  <a:pt x="5519" y="-3"/>
                  <a:pt x="5564" y="32"/>
                  <a:pt x="557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59317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54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537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</a:rPr>
              <a:t>方圆初识</a:t>
            </a:r>
            <a:endParaRPr sz="4200" b="1" spc="84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510088"/>
            <a:ext cx="43701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从宇宙观到几何学，一脉相承的智慧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认识圆柱与圆锥，感受“面动成体”的东方哲思。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7240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743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7526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从“天圆地方”到“面动成体”</a:t>
            </a:r>
            <a:endParaRPr sz="30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c53a34a5-8c94-11f1-b71b-3618c74c75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366385" y="1104900"/>
            <a:ext cx="6253480" cy="1111885"/>
          </a:xfrm>
          <a:custGeom>
            <a:avLst/>
            <a:gdLst>
              <a:gd name="sw" fmla="*/ 1 w 9848"/>
              <a:gd name="sh" fmla="*/ 1 h 1751"/>
              <a:gd name="mins" fmla="min sw sh"/>
              <a:gd name="dsw" fmla="+- 0 sw mins"/>
              <a:gd name="dsh" fmla="+- 0 sh mins"/>
              <a:gd name="p0x0" fmla="*/ 120 w 9848"/>
              <a:gd name="p0y0" fmla="*/ 0 h 1751"/>
              <a:gd name="p0x1" fmla="*/ 9728 w 9848"/>
              <a:gd name="p0y1" fmla="*/ 0 h 1751"/>
              <a:gd name="p0x2" fmla="*/ 9794 w 9848"/>
              <a:gd name="p0y2" fmla="*/ 0 h 1751"/>
              <a:gd name="p0x3" fmla="*/ 9848 w 9848"/>
              <a:gd name="p0y3" fmla="*/ 53 h 1751"/>
              <a:gd name="p0x4" fmla="*/ 9848 w 9848"/>
              <a:gd name="p0y4" fmla="*/ 120 h 1751"/>
              <a:gd name="p0x5" fmla="*/ 9848 w 9848"/>
              <a:gd name="p0y5" fmla="*/ 1631 h 1751"/>
              <a:gd name="p0x6" fmla="*/ 9848 w 9848"/>
              <a:gd name="p0y6" fmla="*/ 1698 h 1751"/>
              <a:gd name="p0x7" fmla="*/ 9794 w 9848"/>
              <a:gd name="p0y7" fmla="*/ 1751 h 1751"/>
              <a:gd name="p0x8" fmla="*/ 9728 w 9848"/>
              <a:gd name="p0y8" fmla="*/ 1751 h 1751"/>
              <a:gd name="p0x9" fmla="*/ 120 w 9848"/>
              <a:gd name="p0y9" fmla="*/ 1751 h 1751"/>
              <a:gd name="p0x10" fmla="*/ 53 w 9848"/>
              <a:gd name="p0y10" fmla="*/ 1751 h 1751"/>
              <a:gd name="p0x11" fmla="*/ 0 w 9848"/>
              <a:gd name="p0y11" fmla="*/ 1698 h 1751"/>
              <a:gd name="p0x12" fmla="*/ 0 w 9848"/>
              <a:gd name="p0y12" fmla="*/ 1631 h 1751"/>
              <a:gd name="p0x13" fmla="*/ 0 w 9848"/>
              <a:gd name="p0y13" fmla="*/ 120 h 1751"/>
              <a:gd name="p0x14" fmla="*/ 0 w 9848"/>
              <a:gd name="p0y14" fmla="*/ 53 h 1751"/>
              <a:gd name="p0x15" fmla="*/ 53 w 9848"/>
              <a:gd name="p0y15" fmla="*/ 0 h 1751"/>
              <a:gd name="p0x16" fmla="*/ 120 w 9848"/>
              <a:gd name="p0y16" fmla="*/ 0 h 17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5D0"/>
          </a:solidFill>
          <a:ln>
            <a:noFill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5557247" y="1278255"/>
            <a:ext cx="5872686" cy="75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古人观天察地，提出</a:t>
            </a:r>
            <a:r>
              <a:rPr lang="en-US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天圆地方</a:t>
            </a:r>
            <a:r>
              <a:rPr lang="en-US" altLang="zh-CN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的宇宙观，其中蕴藏着朴素的几何智慧</a:t>
            </a:r>
            <a:endParaRPr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376605" y="1104900"/>
            <a:ext cx="6233039" cy="38100"/>
          </a:xfrm>
          <a:custGeom>
            <a:avLst/>
            <a:gdLst>
              <a:gd name="sw" fmla="*/ 1 w 9848"/>
              <a:gd name="sh" fmla="*/ 1 h 60"/>
              <a:gd name="mins" fmla="min sw sh"/>
              <a:gd name="dsw" fmla="+- 0 sw mins"/>
              <a:gd name="dsh" fmla="+- 0 sh mins"/>
              <a:gd name="p0x0" fmla="*/ 60 w 9848"/>
              <a:gd name="p0y0" fmla="*/ 0 h 60"/>
              <a:gd name="p0x1" fmla="*/ 9788 w 9848"/>
              <a:gd name="p0y1" fmla="*/ 0 h 60"/>
              <a:gd name="p0x2" fmla="*/ 9821 w 9848"/>
              <a:gd name="p0y2" fmla="*/ 0 h 60"/>
              <a:gd name="p0x3" fmla="*/ 9848 w 9848"/>
              <a:gd name="p0y3" fmla="*/ 26 h 60"/>
              <a:gd name="p0x4" fmla="*/ 9848 w 9848"/>
              <a:gd name="p0y4" fmla="*/ 60 h 60"/>
              <a:gd name="p0x5" fmla="*/ 0 w 9848"/>
              <a:gd name="p0y5" fmla="*/ 60 h 60"/>
              <a:gd name="p0x6" fmla="*/ 0 w 9848"/>
              <a:gd name="p0y6" fmla="*/ 26 h 60"/>
              <a:gd name="p0x7" fmla="*/ 26 w 9848"/>
              <a:gd name="p0y7" fmla="*/ 0 h 60"/>
              <a:gd name="p0x8" fmla="*/ 60 w 9848"/>
              <a:gd name="p0y8" fmla="*/ 0 h 60"/>
            </a:gdLst>
            <a:ahLst/>
            <a:cxnLst/>
            <a:pathLst>
              <a:path w="9816" h="60">
                <a:moveTo>
                  <a:pt x="104" y="0"/>
                </a:moveTo>
                <a:lnTo>
                  <a:pt x="9712" y="0"/>
                </a:lnTo>
                <a:cubicBezTo>
                  <a:pt x="9757" y="-3"/>
                  <a:pt x="9802" y="32"/>
                  <a:pt x="9816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371465" y="2336165"/>
            <a:ext cx="6243955" cy="1784985"/>
          </a:xfrm>
          <a:custGeom>
            <a:avLst/>
            <a:gdLst>
              <a:gd name="sw" fmla="*/ 1 w 9833"/>
              <a:gd name="sh" fmla="*/ 1 h 2811"/>
              <a:gd name="mins" fmla="min sw sh"/>
              <a:gd name="dsw" fmla="+- 0 sw mins"/>
              <a:gd name="dsh" fmla="+- 0 sh mins"/>
              <a:gd name="p0x0" fmla="*/ 120 w 9833"/>
              <a:gd name="p0y0" fmla="*/ 0 h 2811"/>
              <a:gd name="p0x1" fmla="*/ 9713 w 9833"/>
              <a:gd name="p0y1" fmla="*/ 0 h 2811"/>
              <a:gd name="p0x2" fmla="*/ 9779 w 9833"/>
              <a:gd name="p0y2" fmla="*/ 0 h 2811"/>
              <a:gd name="p0x3" fmla="*/ 9833 w 9833"/>
              <a:gd name="p0y3" fmla="*/ 53 h 2811"/>
              <a:gd name="p0x4" fmla="*/ 9833 w 9833"/>
              <a:gd name="p0y4" fmla="*/ 120 h 2811"/>
              <a:gd name="p0x5" fmla="*/ 9833 w 9833"/>
              <a:gd name="p0y5" fmla="*/ 2691 h 2811"/>
              <a:gd name="p0x6" fmla="*/ 9833 w 9833"/>
              <a:gd name="p0y6" fmla="*/ 2757 h 2811"/>
              <a:gd name="p0x7" fmla="*/ 9779 w 9833"/>
              <a:gd name="p0y7" fmla="*/ 2811 h 2811"/>
              <a:gd name="p0x8" fmla="*/ 9713 w 9833"/>
              <a:gd name="p0y8" fmla="*/ 2811 h 2811"/>
              <a:gd name="p0x9" fmla="*/ 120 w 9833"/>
              <a:gd name="p0y9" fmla="*/ 2811 h 2811"/>
              <a:gd name="p0x10" fmla="*/ 53 w 9833"/>
              <a:gd name="p0y10" fmla="*/ 2811 h 2811"/>
              <a:gd name="p0x11" fmla="*/ 0 w 9833"/>
              <a:gd name="p0y11" fmla="*/ 2757 h 2811"/>
              <a:gd name="p0x12" fmla="*/ 0 w 9833"/>
              <a:gd name="p0y12" fmla="*/ 2691 h 2811"/>
              <a:gd name="p0x13" fmla="*/ 0 w 9833"/>
              <a:gd name="p0y13" fmla="*/ 120 h 2811"/>
              <a:gd name="p0x14" fmla="*/ 0 w 9833"/>
              <a:gd name="p0y14" fmla="*/ 53 h 2811"/>
              <a:gd name="p0x15" fmla="*/ 53 w 9833"/>
              <a:gd name="p0y15" fmla="*/ 0 h 2811"/>
              <a:gd name="p0x16" fmla="*/ 120 w 9833"/>
              <a:gd name="p0y16" fmla="*/ 0 h 28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8"/>
            </p:custDataLst>
          </p:nvPr>
        </p:nvSpPr>
        <p:spPr>
          <a:xfrm>
            <a:off x="5566410" y="2530475"/>
            <a:ext cx="390525" cy="390525"/>
          </a:xfrm>
          <a:custGeom>
            <a:avLst/>
            <a:gdLst>
              <a:gd name="sw" fmla="*/ 1 w 615"/>
              <a:gd name="sh" fmla="*/ 1 h 615"/>
              <a:gd name="mins" fmla="min sw sh"/>
              <a:gd name="dsw" fmla="+- 0 sw mins"/>
              <a:gd name="dsh" fmla="+- 0 sh mins"/>
              <a:gd name="p0x0" fmla="*/ 120 w 615"/>
              <a:gd name="p0y0" fmla="*/ 0 h 615"/>
              <a:gd name="p0x1" fmla="*/ 495 w 615"/>
              <a:gd name="p0y1" fmla="*/ 0 h 615"/>
              <a:gd name="p0x2" fmla="*/ 561 w 615"/>
              <a:gd name="p0y2" fmla="*/ 0 h 615"/>
              <a:gd name="p0x3" fmla="*/ 615 w 615"/>
              <a:gd name="p0y3" fmla="*/ 53 h 615"/>
              <a:gd name="p0x4" fmla="*/ 615 w 615"/>
              <a:gd name="p0y4" fmla="*/ 120 h 615"/>
              <a:gd name="p0x5" fmla="*/ 615 w 615"/>
              <a:gd name="p0y5" fmla="*/ 495 h 615"/>
              <a:gd name="p0x6" fmla="*/ 615 w 615"/>
              <a:gd name="p0y6" fmla="*/ 561 h 615"/>
              <a:gd name="p0x7" fmla="*/ 561 w 615"/>
              <a:gd name="p0y7" fmla="*/ 615 h 615"/>
              <a:gd name="p0x8" fmla="*/ 495 w 615"/>
              <a:gd name="p0y8" fmla="*/ 615 h 615"/>
              <a:gd name="p0x9" fmla="*/ 120 w 615"/>
              <a:gd name="p0y9" fmla="*/ 615 h 615"/>
              <a:gd name="p0x10" fmla="*/ 53 w 615"/>
              <a:gd name="p0y10" fmla="*/ 615 h 615"/>
              <a:gd name="p0x11" fmla="*/ 0 w 615"/>
              <a:gd name="p0y11" fmla="*/ 561 h 615"/>
              <a:gd name="p0x12" fmla="*/ 0 w 615"/>
              <a:gd name="p0y12" fmla="*/ 495 h 615"/>
              <a:gd name="p0x13" fmla="*/ 0 w 615"/>
              <a:gd name="p0y13" fmla="*/ 120 h 615"/>
              <a:gd name="p0x14" fmla="*/ 0 w 615"/>
              <a:gd name="p0y14" fmla="*/ 53 h 615"/>
              <a:gd name="p0x15" fmla="*/ 53 w 615"/>
              <a:gd name="p0y15" fmla="*/ 0 h 615"/>
              <a:gd name="p0x16" fmla="*/ 120 w 615"/>
              <a:gd name="p0y1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5613426" y="2568921"/>
            <a:ext cx="535333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875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875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6071597" y="2567892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点动成线</a:t>
            </a:r>
            <a:endParaRPr b="1" spc="36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5566410" y="3033395"/>
            <a:ext cx="390525" cy="390525"/>
          </a:xfrm>
          <a:custGeom>
            <a:avLst/>
            <a:gdLst>
              <a:gd name="sw" fmla="*/ 1 w 615"/>
              <a:gd name="sh" fmla="*/ 1 h 615"/>
              <a:gd name="mins" fmla="min sw sh"/>
              <a:gd name="dsw" fmla="+- 0 sw mins"/>
              <a:gd name="dsh" fmla="+- 0 sh mins"/>
              <a:gd name="p0x0" fmla="*/ 120 w 615"/>
              <a:gd name="p0y0" fmla="*/ 0 h 615"/>
              <a:gd name="p0x1" fmla="*/ 495 w 615"/>
              <a:gd name="p0y1" fmla="*/ 0 h 615"/>
              <a:gd name="p0x2" fmla="*/ 561 w 615"/>
              <a:gd name="p0y2" fmla="*/ 0 h 615"/>
              <a:gd name="p0x3" fmla="*/ 615 w 615"/>
              <a:gd name="p0y3" fmla="*/ 53 h 615"/>
              <a:gd name="p0x4" fmla="*/ 615 w 615"/>
              <a:gd name="p0y4" fmla="*/ 120 h 615"/>
              <a:gd name="p0x5" fmla="*/ 615 w 615"/>
              <a:gd name="p0y5" fmla="*/ 495 h 615"/>
              <a:gd name="p0x6" fmla="*/ 615 w 615"/>
              <a:gd name="p0y6" fmla="*/ 561 h 615"/>
              <a:gd name="p0x7" fmla="*/ 561 w 615"/>
              <a:gd name="p0y7" fmla="*/ 615 h 615"/>
              <a:gd name="p0x8" fmla="*/ 495 w 615"/>
              <a:gd name="p0y8" fmla="*/ 615 h 615"/>
              <a:gd name="p0x9" fmla="*/ 120 w 615"/>
              <a:gd name="p0y9" fmla="*/ 615 h 615"/>
              <a:gd name="p0x10" fmla="*/ 53 w 615"/>
              <a:gd name="p0y10" fmla="*/ 615 h 615"/>
              <a:gd name="p0x11" fmla="*/ 0 w 615"/>
              <a:gd name="p0y11" fmla="*/ 561 h 615"/>
              <a:gd name="p0x12" fmla="*/ 0 w 615"/>
              <a:gd name="p0y12" fmla="*/ 495 h 615"/>
              <a:gd name="p0x13" fmla="*/ 0 w 615"/>
              <a:gd name="p0y13" fmla="*/ 120 h 615"/>
              <a:gd name="p0x14" fmla="*/ 0 w 615"/>
              <a:gd name="p0y14" fmla="*/ 53 h 615"/>
              <a:gd name="p0x15" fmla="*/ 53 w 615"/>
              <a:gd name="p0y15" fmla="*/ 0 h 615"/>
              <a:gd name="p0x16" fmla="*/ 120 w 615"/>
              <a:gd name="p0y1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5613426" y="3071889"/>
            <a:ext cx="535333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875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875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6071597" y="3070860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线动成面</a:t>
            </a:r>
            <a:endParaRPr b="1" spc="36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5566410" y="3536315"/>
            <a:ext cx="390525" cy="390525"/>
          </a:xfrm>
          <a:custGeom>
            <a:avLst/>
            <a:gdLst>
              <a:gd name="sw" fmla="*/ 1 w 615"/>
              <a:gd name="sh" fmla="*/ 1 h 615"/>
              <a:gd name="mins" fmla="min sw sh"/>
              <a:gd name="dsw" fmla="+- 0 sw mins"/>
              <a:gd name="dsh" fmla="+- 0 sh mins"/>
              <a:gd name="p0x0" fmla="*/ 120 w 615"/>
              <a:gd name="p0y0" fmla="*/ 0 h 615"/>
              <a:gd name="p0x1" fmla="*/ 495 w 615"/>
              <a:gd name="p0y1" fmla="*/ 0 h 615"/>
              <a:gd name="p0x2" fmla="*/ 561 w 615"/>
              <a:gd name="p0y2" fmla="*/ 0 h 615"/>
              <a:gd name="p0x3" fmla="*/ 615 w 615"/>
              <a:gd name="p0y3" fmla="*/ 53 h 615"/>
              <a:gd name="p0x4" fmla="*/ 615 w 615"/>
              <a:gd name="p0y4" fmla="*/ 120 h 615"/>
              <a:gd name="p0x5" fmla="*/ 615 w 615"/>
              <a:gd name="p0y5" fmla="*/ 495 h 615"/>
              <a:gd name="p0x6" fmla="*/ 615 w 615"/>
              <a:gd name="p0y6" fmla="*/ 561 h 615"/>
              <a:gd name="p0x7" fmla="*/ 561 w 615"/>
              <a:gd name="p0y7" fmla="*/ 615 h 615"/>
              <a:gd name="p0x8" fmla="*/ 495 w 615"/>
              <a:gd name="p0y8" fmla="*/ 615 h 615"/>
              <a:gd name="p0x9" fmla="*/ 120 w 615"/>
              <a:gd name="p0y9" fmla="*/ 615 h 615"/>
              <a:gd name="p0x10" fmla="*/ 53 w 615"/>
              <a:gd name="p0y10" fmla="*/ 615 h 615"/>
              <a:gd name="p0x11" fmla="*/ 0 w 615"/>
              <a:gd name="p0y11" fmla="*/ 561 h 615"/>
              <a:gd name="p0x12" fmla="*/ 0 w 615"/>
              <a:gd name="p0y12" fmla="*/ 495 h 615"/>
              <a:gd name="p0x13" fmla="*/ 0 w 615"/>
              <a:gd name="p0y13" fmla="*/ 120 h 615"/>
              <a:gd name="p0x14" fmla="*/ 0 w 615"/>
              <a:gd name="p0y14" fmla="*/ 53 h 615"/>
              <a:gd name="p0x15" fmla="*/ 53 w 615"/>
              <a:gd name="p0y15" fmla="*/ 0 h 615"/>
              <a:gd name="p0x16" fmla="*/ 120 w 615"/>
              <a:gd name="p0y1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5613426" y="3574847"/>
            <a:ext cx="535333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875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875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6071597" y="3573818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面动成体</a:t>
            </a:r>
            <a:endParaRPr b="1" spc="36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7"/>
            </p:custDataLst>
          </p:nvPr>
        </p:nvSpPr>
        <p:spPr>
          <a:xfrm>
            <a:off x="5386123" y="2340637"/>
            <a:ext cx="6214003" cy="38073"/>
          </a:xfrm>
          <a:custGeom>
            <a:avLst/>
            <a:gdLst>
              <a:gd name="sw" fmla="*/ 1 w 9818"/>
              <a:gd name="sh" fmla="*/ 1 h 60"/>
              <a:gd name="mins" fmla="min sw sh"/>
              <a:gd name="dsw" fmla="+- 0 sw mins"/>
              <a:gd name="dsh" fmla="+- 0 sh mins"/>
              <a:gd name="p0x0" fmla="*/ 60 w 9818"/>
              <a:gd name="p0y0" fmla="*/ 0 h 60"/>
              <a:gd name="p0x1" fmla="*/ 9758 w 9818"/>
              <a:gd name="p0y1" fmla="*/ 0 h 60"/>
              <a:gd name="p0x2" fmla="*/ 9791 w 9818"/>
              <a:gd name="p0y2" fmla="*/ 0 h 60"/>
              <a:gd name="p0x3" fmla="*/ 9818 w 9818"/>
              <a:gd name="p0y3" fmla="*/ 26 h 60"/>
              <a:gd name="p0x4" fmla="*/ 9818 w 9818"/>
              <a:gd name="p0y4" fmla="*/ 60 h 60"/>
              <a:gd name="p0x5" fmla="*/ 0 w 9818"/>
              <a:gd name="p0y5" fmla="*/ 60 h 60"/>
              <a:gd name="p0x6" fmla="*/ 0 w 9818"/>
              <a:gd name="p0y6" fmla="*/ 26 h 60"/>
              <a:gd name="p0x7" fmla="*/ 26 w 9818"/>
              <a:gd name="p0y7" fmla="*/ 0 h 60"/>
              <a:gd name="p0x8" fmla="*/ 60 w 9818"/>
              <a:gd name="p0y8" fmla="*/ 0 h 60"/>
            </a:gdLst>
            <a:ahLst/>
            <a:cxnLst/>
            <a:pathLst>
              <a:path w="9786" h="60">
                <a:moveTo>
                  <a:pt x="9786" y="60"/>
                </a:move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lnTo>
                  <a:pt x="9682" y="0"/>
                </a:lnTo>
                <a:cubicBezTo>
                  <a:pt x="9727" y="-3"/>
                  <a:pt x="9772" y="32"/>
                  <a:pt x="9786" y="6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5371465" y="4244975"/>
            <a:ext cx="6243955" cy="1000125"/>
          </a:xfrm>
          <a:custGeom>
            <a:avLst/>
            <a:gdLst>
              <a:gd name="sw" fmla="*/ 1 w 9833"/>
              <a:gd name="sh" fmla="*/ 1 h 1575"/>
              <a:gd name="mins" fmla="min sw sh"/>
              <a:gd name="dsw" fmla="+- 0 sw mins"/>
              <a:gd name="dsh" fmla="+- 0 sh mins"/>
              <a:gd name="p0x0" fmla="*/ 120 w 9833"/>
              <a:gd name="p0y0" fmla="*/ 0 h 1575"/>
              <a:gd name="p0x1" fmla="*/ 9713 w 9833"/>
              <a:gd name="p0y1" fmla="*/ 0 h 1575"/>
              <a:gd name="p0x2" fmla="*/ 9779 w 9833"/>
              <a:gd name="p0y2" fmla="*/ 0 h 1575"/>
              <a:gd name="p0x3" fmla="*/ 9833 w 9833"/>
              <a:gd name="p0y3" fmla="*/ 53 h 1575"/>
              <a:gd name="p0x4" fmla="*/ 9833 w 9833"/>
              <a:gd name="p0y4" fmla="*/ 120 h 1575"/>
              <a:gd name="p0x5" fmla="*/ 9833 w 9833"/>
              <a:gd name="p0y5" fmla="*/ 1455 h 1575"/>
              <a:gd name="p0x6" fmla="*/ 9833 w 9833"/>
              <a:gd name="p0y6" fmla="*/ 1521 h 1575"/>
              <a:gd name="p0x7" fmla="*/ 9779 w 9833"/>
              <a:gd name="p0y7" fmla="*/ 1575 h 1575"/>
              <a:gd name="p0x8" fmla="*/ 9713 w 9833"/>
              <a:gd name="p0y8" fmla="*/ 1575 h 1575"/>
              <a:gd name="p0x9" fmla="*/ 120 w 9833"/>
              <a:gd name="p0y9" fmla="*/ 1575 h 1575"/>
              <a:gd name="p0x10" fmla="*/ 53 w 9833"/>
              <a:gd name="p0y10" fmla="*/ 1575 h 1575"/>
              <a:gd name="p0x11" fmla="*/ 0 w 9833"/>
              <a:gd name="p0y11" fmla="*/ 1521 h 1575"/>
              <a:gd name="p0x12" fmla="*/ 0 w 9833"/>
              <a:gd name="p0y12" fmla="*/ 1455 h 1575"/>
              <a:gd name="p0x13" fmla="*/ 0 w 9833"/>
              <a:gd name="p0y13" fmla="*/ 120 h 1575"/>
              <a:gd name="p0x14" fmla="*/ 0 w 9833"/>
              <a:gd name="p0y14" fmla="*/ 53 h 1575"/>
              <a:gd name="p0x15" fmla="*/ 53 w 9833"/>
              <a:gd name="p0y15" fmla="*/ 0 h 1575"/>
              <a:gd name="p0x16" fmla="*/ 120 w 9833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5636047" y="4426296"/>
            <a:ext cx="5715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将长方形硬纸片绕轴快速旋转，可依次得到</a:t>
            </a:r>
            <a:r>
              <a:rPr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圆柱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圆锥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圆台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与</a:t>
            </a:r>
            <a:r>
              <a:rPr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球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，这是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面动成体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的生动演绎</a:t>
            </a:r>
            <a:endParaRPr lang="zh-CN" altLang="en-US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5386109" y="4250058"/>
            <a:ext cx="6214032" cy="38097"/>
          </a:xfrm>
          <a:custGeom>
            <a:avLst/>
            <a:gdLst>
              <a:gd name="sw" fmla="*/ 1 w 9818"/>
              <a:gd name="sh" fmla="*/ 1 h 60"/>
              <a:gd name="mins" fmla="min sw sh"/>
              <a:gd name="dsw" fmla="+- 0 sw mins"/>
              <a:gd name="dsh" fmla="+- 0 sh mins"/>
              <a:gd name="p0x0" fmla="*/ 60 w 9818"/>
              <a:gd name="p0y0" fmla="*/ 0 h 60"/>
              <a:gd name="p0x1" fmla="*/ 9758 w 9818"/>
              <a:gd name="p0y1" fmla="*/ 0 h 60"/>
              <a:gd name="p0x2" fmla="*/ 9791 w 9818"/>
              <a:gd name="p0y2" fmla="*/ 0 h 60"/>
              <a:gd name="p0x3" fmla="*/ 9818 w 9818"/>
              <a:gd name="p0y3" fmla="*/ 26 h 60"/>
              <a:gd name="p0x4" fmla="*/ 9818 w 9818"/>
              <a:gd name="p0y4" fmla="*/ 60 h 60"/>
              <a:gd name="p0x5" fmla="*/ 0 w 9818"/>
              <a:gd name="p0y5" fmla="*/ 60 h 60"/>
              <a:gd name="p0x6" fmla="*/ 0 w 9818"/>
              <a:gd name="p0y6" fmla="*/ 26 h 60"/>
              <a:gd name="p0x7" fmla="*/ 26 w 9818"/>
              <a:gd name="p0y7" fmla="*/ 0 h 60"/>
              <a:gd name="p0x8" fmla="*/ 60 w 9818"/>
              <a:gd name="p0y8" fmla="*/ 0 h 60"/>
            </a:gdLst>
            <a:ahLst/>
            <a:cxnLst/>
            <a:pathLst>
              <a:path w="9786" h="60">
                <a:moveTo>
                  <a:pt x="9786" y="60"/>
                </a:move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lnTo>
                  <a:pt x="9682" y="0"/>
                </a:lnTo>
                <a:cubicBezTo>
                  <a:pt x="9727" y="-3"/>
                  <a:pt x="9772" y="32"/>
                  <a:pt x="9786" y="6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1"/>
            </p:custDataLst>
          </p:nvPr>
        </p:nvSpPr>
        <p:spPr>
          <a:xfrm>
            <a:off x="5366385" y="5364480"/>
            <a:ext cx="6253480" cy="1112520"/>
          </a:xfrm>
          <a:custGeom>
            <a:avLst/>
            <a:gdLst>
              <a:gd name="sw" fmla="*/ 1 w 9848"/>
              <a:gd name="sh" fmla="*/ 1 h 1751"/>
              <a:gd name="mins" fmla="min sw sh"/>
              <a:gd name="dsw" fmla="+- 0 sw mins"/>
              <a:gd name="dsh" fmla="+- 0 sh mins"/>
              <a:gd name="p0x0" fmla="*/ 120 w 9848"/>
              <a:gd name="p0y0" fmla="*/ 0 h 1751"/>
              <a:gd name="p0x1" fmla="*/ 9728 w 9848"/>
              <a:gd name="p0y1" fmla="*/ 0 h 1751"/>
              <a:gd name="p0x2" fmla="*/ 9794 w 9848"/>
              <a:gd name="p0y2" fmla="*/ 0 h 1751"/>
              <a:gd name="p0x3" fmla="*/ 9848 w 9848"/>
              <a:gd name="p0y3" fmla="*/ 53 h 1751"/>
              <a:gd name="p0x4" fmla="*/ 9848 w 9848"/>
              <a:gd name="p0y4" fmla="*/ 120 h 1751"/>
              <a:gd name="p0x5" fmla="*/ 9848 w 9848"/>
              <a:gd name="p0y5" fmla="*/ 1631 h 1751"/>
              <a:gd name="p0x6" fmla="*/ 9848 w 9848"/>
              <a:gd name="p0y6" fmla="*/ 1698 h 1751"/>
              <a:gd name="p0x7" fmla="*/ 9794 w 9848"/>
              <a:gd name="p0y7" fmla="*/ 1751 h 1751"/>
              <a:gd name="p0x8" fmla="*/ 9728 w 9848"/>
              <a:gd name="p0y8" fmla="*/ 1751 h 1751"/>
              <a:gd name="p0x9" fmla="*/ 120 w 9848"/>
              <a:gd name="p0y9" fmla="*/ 1751 h 1751"/>
              <a:gd name="p0x10" fmla="*/ 53 w 9848"/>
              <a:gd name="p0y10" fmla="*/ 1751 h 1751"/>
              <a:gd name="p0x11" fmla="*/ 0 w 9848"/>
              <a:gd name="p0y11" fmla="*/ 1698 h 1751"/>
              <a:gd name="p0x12" fmla="*/ 0 w 9848"/>
              <a:gd name="p0y12" fmla="*/ 1631 h 1751"/>
              <a:gd name="p0x13" fmla="*/ 0 w 9848"/>
              <a:gd name="p0y13" fmla="*/ 120 h 1751"/>
              <a:gd name="p0x14" fmla="*/ 0 w 9848"/>
              <a:gd name="p0y14" fmla="*/ 53 h 1751"/>
              <a:gd name="p0x15" fmla="*/ 53 w 9848"/>
              <a:gd name="p0y15" fmla="*/ 0 h 1751"/>
              <a:gd name="p0x16" fmla="*/ 120 w 9848"/>
              <a:gd name="p0y16" fmla="*/ 0 h 17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5D0"/>
          </a:solidFill>
          <a:ln>
            <a:noFill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2"/>
            </p:custDataLst>
          </p:nvPr>
        </p:nvSpPr>
        <p:spPr>
          <a:xfrm>
            <a:off x="5557247" y="5537864"/>
            <a:ext cx="5715153" cy="75721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正如古代工匠以规矩成方圆，数学家以旋转造立体，</a:t>
            </a:r>
            <a:r>
              <a:rPr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动静之间，万物成形</a:t>
            </a:r>
            <a:endParaRPr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5376585" y="5364484"/>
            <a:ext cx="6233079" cy="38096"/>
          </a:xfrm>
          <a:custGeom>
            <a:avLst/>
            <a:gdLst>
              <a:gd name="sw" fmla="*/ 1 w 9848"/>
              <a:gd name="sh" fmla="*/ 1 h 60"/>
              <a:gd name="mins" fmla="min sw sh"/>
              <a:gd name="dsw" fmla="+- 0 sw mins"/>
              <a:gd name="dsh" fmla="+- 0 sh mins"/>
              <a:gd name="p0x0" fmla="*/ 60 w 9848"/>
              <a:gd name="p0y0" fmla="*/ 0 h 60"/>
              <a:gd name="p0x1" fmla="*/ 9788 w 9848"/>
              <a:gd name="p0y1" fmla="*/ 0 h 60"/>
              <a:gd name="p0x2" fmla="*/ 9821 w 9848"/>
              <a:gd name="p0y2" fmla="*/ 0 h 60"/>
              <a:gd name="p0x3" fmla="*/ 9848 w 9848"/>
              <a:gd name="p0y3" fmla="*/ 26 h 60"/>
              <a:gd name="p0x4" fmla="*/ 9848 w 9848"/>
              <a:gd name="p0y4" fmla="*/ 60 h 60"/>
              <a:gd name="p0x5" fmla="*/ 0 w 9848"/>
              <a:gd name="p0y5" fmla="*/ 60 h 60"/>
              <a:gd name="p0x6" fmla="*/ 0 w 9848"/>
              <a:gd name="p0y6" fmla="*/ 26 h 60"/>
              <a:gd name="p0x7" fmla="*/ 26 w 9848"/>
              <a:gd name="p0y7" fmla="*/ 0 h 60"/>
              <a:gd name="p0x8" fmla="*/ 60 w 9848"/>
              <a:gd name="p0y8" fmla="*/ 0 h 60"/>
            </a:gdLst>
            <a:ahLst/>
            <a:cxnLst/>
            <a:pathLst>
              <a:path w="9816" h="60">
                <a:moveTo>
                  <a:pt x="9816" y="60"/>
                </a:move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lnTo>
                  <a:pt x="9712" y="0"/>
                </a:lnTo>
                <a:cubicBezTo>
                  <a:pt x="9757" y="-3"/>
                  <a:pt x="9802" y="32"/>
                  <a:pt x="9816" y="6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认识圆柱与圆锥</a:t>
            </a:r>
            <a:endParaRPr sz="30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1f0bea7e-8c95-11f1-a26e-4edc706ac29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5419725" cy="3693795"/>
          </a:xfrm>
          <a:custGeom>
            <a:avLst/>
            <a:gdLst>
              <a:gd name="sw" fmla="*/ 1 w 8535"/>
              <a:gd name="sh" fmla="*/ 1 h 5816"/>
              <a:gd name="mins" fmla="min sw sh"/>
              <a:gd name="dsw" fmla="+- 0 sw mins"/>
              <a:gd name="dsh" fmla="+- 0 sh mins"/>
              <a:gd name="p0x0" fmla="*/ 120 w 8535"/>
              <a:gd name="p0y0" fmla="*/ 0 h 5816"/>
              <a:gd name="p0x1" fmla="*/ 8415 w 8535"/>
              <a:gd name="p0y1" fmla="*/ 0 h 5816"/>
              <a:gd name="p0x2" fmla="*/ 8481 w 8535"/>
              <a:gd name="p0y2" fmla="*/ 0 h 5816"/>
              <a:gd name="p0x3" fmla="*/ 8535 w 8535"/>
              <a:gd name="p0y3" fmla="*/ 53 h 5816"/>
              <a:gd name="p0x4" fmla="*/ 8535 w 8535"/>
              <a:gd name="p0y4" fmla="*/ 120 h 5816"/>
              <a:gd name="p0x5" fmla="*/ 8535 w 8535"/>
              <a:gd name="p0y5" fmla="*/ 5696 h 5816"/>
              <a:gd name="p0x6" fmla="*/ 8535 w 8535"/>
              <a:gd name="p0y6" fmla="*/ 5763 h 5816"/>
              <a:gd name="p0x7" fmla="*/ 8481 w 8535"/>
              <a:gd name="p0y7" fmla="*/ 5816 h 5816"/>
              <a:gd name="p0x8" fmla="*/ 8415 w 8535"/>
              <a:gd name="p0y8" fmla="*/ 5816 h 5816"/>
              <a:gd name="p0x9" fmla="*/ 120 w 8535"/>
              <a:gd name="p0y9" fmla="*/ 5816 h 5816"/>
              <a:gd name="p0x10" fmla="*/ 53 w 8535"/>
              <a:gd name="p0y10" fmla="*/ 5816 h 5816"/>
              <a:gd name="p0x11" fmla="*/ 0 w 8535"/>
              <a:gd name="p0y11" fmla="*/ 5763 h 5816"/>
              <a:gd name="p0x12" fmla="*/ 0 w 8535"/>
              <a:gd name="p0y12" fmla="*/ 5696 h 5816"/>
              <a:gd name="p0x13" fmla="*/ 0 w 8535"/>
              <a:gd name="p0y13" fmla="*/ 120 h 5816"/>
              <a:gd name="p0x14" fmla="*/ 0 w 8535"/>
              <a:gd name="p0y14" fmla="*/ 53 h 5816"/>
              <a:gd name="p0x15" fmla="*/ 53 w 8535"/>
              <a:gd name="p0y15" fmla="*/ 0 h 5816"/>
              <a:gd name="p0x16" fmla="*/ 120 w 853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771525" y="295754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圆柱的特征</a:t>
            </a:r>
            <a:endParaRPr sz="2100" b="1" spc="42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771525" y="33832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1f0beb74-8c95-11f1-a26e-4edc706ac294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1" b="11"/>
          <a:stretch>
            <a:fillRect/>
          </a:stretch>
        </p:blipFill>
        <p:spPr>
          <a:xfrm>
            <a:off x="857250" y="3469005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04925" y="3369497"/>
            <a:ext cx="17145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上下底面为相同的圆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3627149"/>
            <a:ext cx="154312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侧面是曲面</a:t>
            </a:r>
            <a:endParaRPr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3902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1f0bec29-8c95-11f1-a26e-4edc706ac294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40" b="140"/>
          <a:stretch>
            <a:fillRect/>
          </a:stretch>
        </p:blipFill>
        <p:spPr>
          <a:xfrm>
            <a:off x="857250" y="398780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304925" y="3888610"/>
            <a:ext cx="15431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高为两底面间距离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304925" y="4146261"/>
            <a:ext cx="1371829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有</a:t>
            </a:r>
            <a:r>
              <a:rPr sz="12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无数条</a:t>
            </a:r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相等的高</a:t>
            </a:r>
            <a:endParaRPr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71525" y="44215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1f0bec96-8c95-11f1-a26e-4edc706ac294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11" b="11"/>
          <a:stretch>
            <a:fillRect/>
          </a:stretch>
        </p:blipFill>
        <p:spPr>
          <a:xfrm>
            <a:off x="857250" y="4507230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1304925" y="4407722"/>
            <a:ext cx="15240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生活实例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1304925" y="4665374"/>
            <a:ext cx="16764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宫殿立柱、笔筒、粮囤</a:t>
            </a:r>
            <a:endParaRPr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4"/>
            </p:custDataLst>
          </p:nvPr>
        </p:nvSpPr>
        <p:spPr>
          <a:xfrm>
            <a:off x="591224" y="2783206"/>
            <a:ext cx="5389802" cy="38099"/>
          </a:xfrm>
          <a:custGeom>
            <a:avLst/>
            <a:gdLst>
              <a:gd name="sw" fmla="*/ 1 w 8520"/>
              <a:gd name="sh" fmla="*/ 1 h 60"/>
              <a:gd name="mins" fmla="min sw sh"/>
              <a:gd name="dsw" fmla="+- 0 sw mins"/>
              <a:gd name="dsh" fmla="+- 0 sh mins"/>
              <a:gd name="p0x0" fmla="*/ 60 w 8520"/>
              <a:gd name="p0y0" fmla="*/ 0 h 60"/>
              <a:gd name="p0x1" fmla="*/ 8460 w 8520"/>
              <a:gd name="p0y1" fmla="*/ 0 h 60"/>
              <a:gd name="p0x2" fmla="*/ 8493 w 8520"/>
              <a:gd name="p0y2" fmla="*/ 0 h 60"/>
              <a:gd name="p0x3" fmla="*/ 8520 w 8520"/>
              <a:gd name="p0y3" fmla="*/ 26 h 60"/>
              <a:gd name="p0x4" fmla="*/ 8520 w 8520"/>
              <a:gd name="p0y4" fmla="*/ 60 h 60"/>
              <a:gd name="p0x5" fmla="*/ 0 w 8520"/>
              <a:gd name="p0y5" fmla="*/ 60 h 60"/>
              <a:gd name="p0x6" fmla="*/ 0 w 8520"/>
              <a:gd name="p0y6" fmla="*/ 26 h 60"/>
              <a:gd name="p0x7" fmla="*/ 26 w 8520"/>
              <a:gd name="p0y7" fmla="*/ 0 h 60"/>
              <a:gd name="p0x8" fmla="*/ 60 w 8520"/>
              <a:gd name="p0y8" fmla="*/ 0 h 60"/>
            </a:gdLst>
            <a:ahLst/>
            <a:cxnLst/>
            <a:pathLst>
              <a:path w="8488" h="60">
                <a:moveTo>
                  <a:pt x="8488" y="60"/>
                </a:move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lnTo>
                  <a:pt x="8384" y="0"/>
                </a:lnTo>
                <a:cubicBezTo>
                  <a:pt x="8429" y="-3"/>
                  <a:pt x="8474" y="32"/>
                  <a:pt x="8488" y="6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6195695" y="2778125"/>
            <a:ext cx="5419725" cy="3693795"/>
          </a:xfrm>
          <a:custGeom>
            <a:avLst/>
            <a:gdLst>
              <a:gd name="sw" fmla="*/ 1 w 8535"/>
              <a:gd name="sh" fmla="*/ 1 h 5816"/>
              <a:gd name="mins" fmla="min sw sh"/>
              <a:gd name="dsw" fmla="+- 0 sw mins"/>
              <a:gd name="dsh" fmla="+- 0 sh mins"/>
              <a:gd name="p0x0" fmla="*/ 120 w 8535"/>
              <a:gd name="p0y0" fmla="*/ 0 h 5816"/>
              <a:gd name="p0x1" fmla="*/ 8415 w 8535"/>
              <a:gd name="p0y1" fmla="*/ 0 h 5816"/>
              <a:gd name="p0x2" fmla="*/ 8481 w 8535"/>
              <a:gd name="p0y2" fmla="*/ 0 h 5816"/>
              <a:gd name="p0x3" fmla="*/ 8535 w 8535"/>
              <a:gd name="p0y3" fmla="*/ 53 h 5816"/>
              <a:gd name="p0x4" fmla="*/ 8535 w 8535"/>
              <a:gd name="p0y4" fmla="*/ 120 h 5816"/>
              <a:gd name="p0x5" fmla="*/ 8535 w 8535"/>
              <a:gd name="p0y5" fmla="*/ 5696 h 5816"/>
              <a:gd name="p0x6" fmla="*/ 8535 w 8535"/>
              <a:gd name="p0y6" fmla="*/ 5763 h 5816"/>
              <a:gd name="p0x7" fmla="*/ 8481 w 8535"/>
              <a:gd name="p0y7" fmla="*/ 5816 h 5816"/>
              <a:gd name="p0x8" fmla="*/ 8415 w 8535"/>
              <a:gd name="p0y8" fmla="*/ 5816 h 5816"/>
              <a:gd name="p0x9" fmla="*/ 120 w 8535"/>
              <a:gd name="p0y9" fmla="*/ 5816 h 5816"/>
              <a:gd name="p0x10" fmla="*/ 53 w 8535"/>
              <a:gd name="p0y10" fmla="*/ 5816 h 5816"/>
              <a:gd name="p0x11" fmla="*/ 0 w 8535"/>
              <a:gd name="p0y11" fmla="*/ 5763 h 5816"/>
              <a:gd name="p0x12" fmla="*/ 0 w 8535"/>
              <a:gd name="p0y12" fmla="*/ 5696 h 5816"/>
              <a:gd name="p0x13" fmla="*/ 0 w 8535"/>
              <a:gd name="p0y13" fmla="*/ 120 h 5816"/>
              <a:gd name="p0x14" fmla="*/ 0 w 8535"/>
              <a:gd name="p0y14" fmla="*/ 53 h 5816"/>
              <a:gd name="p0x15" fmla="*/ 53 w 8535"/>
              <a:gd name="p0y15" fmla="*/ 0 h 5816"/>
              <a:gd name="p0x16" fmla="*/ 120 w 853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6391275" y="295754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圆锥的特征</a:t>
            </a:r>
            <a:endParaRPr sz="2100" b="1" spc="42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6391275" y="33832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1f0bedc8-8c95-11f1-a26e-4edc706ac294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11" b="11"/>
          <a:stretch>
            <a:fillRect/>
          </a:stretch>
        </p:blipFill>
        <p:spPr>
          <a:xfrm>
            <a:off x="6477000" y="3469005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924675" y="3369497"/>
            <a:ext cx="12002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底面为一个圆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6924675" y="3627149"/>
            <a:ext cx="10287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侧面是曲面</a:t>
            </a:r>
            <a:endParaRPr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3"/>
            </p:custDataLst>
          </p:nvPr>
        </p:nvSpPr>
        <p:spPr>
          <a:xfrm>
            <a:off x="6391275" y="3902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1f0bee48-8c95-11f1-a26e-4edc706ac294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140" b="140"/>
          <a:stretch>
            <a:fillRect/>
          </a:stretch>
        </p:blipFill>
        <p:spPr>
          <a:xfrm>
            <a:off x="6477000" y="3987800"/>
            <a:ext cx="247650" cy="2476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6924675" y="3888610"/>
            <a:ext cx="20574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高为顶点到底面圆心距离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6924675" y="4146261"/>
            <a:ext cx="188602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只有</a:t>
            </a:r>
            <a:r>
              <a:rPr sz="12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一条</a:t>
            </a:r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高</a:t>
            </a:r>
            <a:endParaRPr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9"/>
            </p:custDataLst>
          </p:nvPr>
        </p:nvSpPr>
        <p:spPr>
          <a:xfrm>
            <a:off x="6391275" y="44215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1f0beffb-8c95-11f1-a26e-4edc706ac294"/>
          <p:cNvPicPr/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-11" b="11"/>
          <a:stretch>
            <a:fillRect/>
          </a:stretch>
        </p:blipFill>
        <p:spPr>
          <a:xfrm>
            <a:off x="6477000" y="4507230"/>
            <a:ext cx="247650" cy="24765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3"/>
            </p:custDataLst>
          </p:nvPr>
        </p:nvSpPr>
        <p:spPr>
          <a:xfrm>
            <a:off x="6924675" y="4407722"/>
            <a:ext cx="19812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测量方法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4"/>
            </p:custDataLst>
          </p:nvPr>
        </p:nvSpPr>
        <p:spPr>
          <a:xfrm>
            <a:off x="6924675" y="4665374"/>
            <a:ext cx="21336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平板量顶点到底面的垂直距离</a:t>
            </a:r>
            <a:endParaRPr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5"/>
            </p:custDataLst>
          </p:nvPr>
        </p:nvSpPr>
        <p:spPr>
          <a:xfrm>
            <a:off x="6391275" y="4940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1f0bef5b-8c95-11f1-a26e-4edc706ac294"/>
          <p:cNvPicPr/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-140" b="140"/>
          <a:stretch>
            <a:fillRect/>
          </a:stretch>
        </p:blipFill>
        <p:spPr>
          <a:xfrm>
            <a:off x="6477000" y="5026025"/>
            <a:ext cx="247650" cy="2476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9"/>
            </p:custDataLst>
          </p:nvPr>
        </p:nvSpPr>
        <p:spPr>
          <a:xfrm>
            <a:off x="6924675" y="4926835"/>
            <a:ext cx="18288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传统器物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0"/>
            </p:custDataLst>
          </p:nvPr>
        </p:nvSpPr>
        <p:spPr>
          <a:xfrm>
            <a:off x="6924675" y="5184486"/>
            <a:ext cx="1981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斗笠、漏斗、沙漏上半部分</a:t>
            </a:r>
            <a:endParaRPr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51"/>
            </p:custDataLst>
          </p:nvPr>
        </p:nvSpPr>
        <p:spPr>
          <a:xfrm>
            <a:off x="6210974" y="2783206"/>
            <a:ext cx="5389802" cy="38099"/>
          </a:xfrm>
          <a:custGeom>
            <a:avLst/>
            <a:gdLst>
              <a:gd name="sw" fmla="*/ 1 w 8520"/>
              <a:gd name="sh" fmla="*/ 1 h 60"/>
              <a:gd name="mins" fmla="min sw sh"/>
              <a:gd name="dsw" fmla="+- 0 sw mins"/>
              <a:gd name="dsh" fmla="+- 0 sh mins"/>
              <a:gd name="p0x0" fmla="*/ 60 w 8520"/>
              <a:gd name="p0y0" fmla="*/ 0 h 60"/>
              <a:gd name="p0x1" fmla="*/ 8460 w 8520"/>
              <a:gd name="p0y1" fmla="*/ 0 h 60"/>
              <a:gd name="p0x2" fmla="*/ 8493 w 8520"/>
              <a:gd name="p0y2" fmla="*/ 0 h 60"/>
              <a:gd name="p0x3" fmla="*/ 8520 w 8520"/>
              <a:gd name="p0y3" fmla="*/ 26 h 60"/>
              <a:gd name="p0x4" fmla="*/ 8520 w 8520"/>
              <a:gd name="p0y4" fmla="*/ 60 h 60"/>
              <a:gd name="p0x5" fmla="*/ 0 w 8520"/>
              <a:gd name="p0y5" fmla="*/ 60 h 60"/>
              <a:gd name="p0x6" fmla="*/ 0 w 8520"/>
              <a:gd name="p0y6" fmla="*/ 26 h 60"/>
              <a:gd name="p0x7" fmla="*/ 26 w 8520"/>
              <a:gd name="p0y7" fmla="*/ 0 h 60"/>
              <a:gd name="p0x8" fmla="*/ 60 w 8520"/>
              <a:gd name="p0y8" fmla="*/ 0 h 60"/>
            </a:gdLst>
            <a:ahLst/>
            <a:cxnLst/>
            <a:pathLst>
              <a:path w="8488" h="60">
                <a:moveTo>
                  <a:pt x="8488" y="60"/>
                </a:move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lnTo>
                  <a:pt x="8384" y="0"/>
                </a:lnTo>
                <a:cubicBezTo>
                  <a:pt x="8429" y="-3"/>
                  <a:pt x="8474" y="32"/>
                  <a:pt x="8488" y="6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59317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54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537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</a:rPr>
              <a:t>探面求积</a:t>
            </a:r>
            <a:endParaRPr sz="4200" b="1" spc="84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510088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化曲为直，方寸之间见真章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掌握圆柱侧面积与表面积的计算方法。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7240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743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7526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化曲为直</a:t>
            </a:r>
            <a:r>
              <a:rPr lang="en-US" altLang="zh-CN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圆柱的侧面积</a:t>
            </a:r>
            <a:endParaRPr lang="zh-CN" altLang="en-US" sz="30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880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1c56ddc8-8c95-11f1-8481-727bca985e98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64" b="64"/>
          <a:stretch>
            <a:fillRect/>
          </a:stretch>
        </p:blipFill>
        <p:spPr>
          <a:xfrm>
            <a:off x="657225" y="1273810"/>
            <a:ext cx="247650" cy="2476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143000" y="1083488"/>
            <a:ext cx="325776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转化原理</a:t>
            </a:r>
            <a:endParaRPr b="1" spc="36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43000" y="1407338"/>
            <a:ext cx="34292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圆柱侧面沿高剪开展开为</a:t>
            </a:r>
            <a:r>
              <a:rPr sz="13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长方形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，以直代曲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71500" y="18878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1c56df8a-8c95-11f1-8481-727bca985e98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192" b="192"/>
          <a:stretch>
            <a:fillRect/>
          </a:stretch>
        </p:blipFill>
        <p:spPr>
          <a:xfrm>
            <a:off x="657225" y="1973580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143000" y="1783575"/>
            <a:ext cx="291486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智慧传承</a:t>
            </a:r>
            <a:endParaRPr b="1" spc="36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143000" y="2107425"/>
            <a:ext cx="30863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与古人</a:t>
            </a:r>
            <a:r>
              <a:rPr sz="13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割圆术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以直代曲的智慧一脉相承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5945" y="2623820"/>
            <a:ext cx="5419725" cy="1738630"/>
          </a:xfrm>
          <a:custGeom>
            <a:avLst/>
            <a:gdLst>
              <a:gd name="sw" fmla="*/ 1 w 8535"/>
              <a:gd name="sh" fmla="*/ 1 h 2737"/>
              <a:gd name="mins" fmla="min sw sh"/>
              <a:gd name="dsw" fmla="+- 0 sw mins"/>
              <a:gd name="dsh" fmla="+- 0 sh mins"/>
              <a:gd name="p0x0" fmla="*/ 120 w 8535"/>
              <a:gd name="p0y0" fmla="*/ 0 h 2737"/>
              <a:gd name="p0x1" fmla="*/ 8415 w 8535"/>
              <a:gd name="p0y1" fmla="*/ 0 h 2737"/>
              <a:gd name="p0x2" fmla="*/ 8481 w 8535"/>
              <a:gd name="p0y2" fmla="*/ 0 h 2737"/>
              <a:gd name="p0x3" fmla="*/ 8535 w 8535"/>
              <a:gd name="p0y3" fmla="*/ 53 h 2737"/>
              <a:gd name="p0x4" fmla="*/ 8535 w 8535"/>
              <a:gd name="p0y4" fmla="*/ 120 h 2737"/>
              <a:gd name="p0x5" fmla="*/ 8535 w 8535"/>
              <a:gd name="p0y5" fmla="*/ 2617 h 2737"/>
              <a:gd name="p0x6" fmla="*/ 8535 w 8535"/>
              <a:gd name="p0y6" fmla="*/ 2683 h 2737"/>
              <a:gd name="p0x7" fmla="*/ 8481 w 8535"/>
              <a:gd name="p0y7" fmla="*/ 2737 h 2737"/>
              <a:gd name="p0x8" fmla="*/ 8415 w 8535"/>
              <a:gd name="p0y8" fmla="*/ 2737 h 2737"/>
              <a:gd name="p0x9" fmla="*/ 120 w 8535"/>
              <a:gd name="p0y9" fmla="*/ 2737 h 2737"/>
              <a:gd name="p0x10" fmla="*/ 53 w 8535"/>
              <a:gd name="p0y10" fmla="*/ 2737 h 2737"/>
              <a:gd name="p0x11" fmla="*/ 0 w 8535"/>
              <a:gd name="p0y11" fmla="*/ 2683 h 2737"/>
              <a:gd name="p0x12" fmla="*/ 0 w 8535"/>
              <a:gd name="p0y12" fmla="*/ 2617 h 2737"/>
              <a:gd name="p0x13" fmla="*/ 0 w 8535"/>
              <a:gd name="p0y13" fmla="*/ 120 h 2737"/>
              <a:gd name="p0x14" fmla="*/ 0 w 8535"/>
              <a:gd name="p0y14" fmla="*/ 53 h 2737"/>
              <a:gd name="p0x15" fmla="*/ 53 w 8535"/>
              <a:gd name="p0y15" fmla="*/ 0 h 2737"/>
              <a:gd name="p0x16" fmla="*/ 120 w 8535"/>
              <a:gd name="p0y16" fmla="*/ 0 h 27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695325" y="2727960"/>
            <a:ext cx="5181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要素对照</a:t>
            </a:r>
            <a:endParaRPr b="1" spc="36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7" name="表格 16"/>
          <p:cNvGraphicFramePr/>
          <p:nvPr>
            <p:custDataLst>
              <p:tags r:id="rId16"/>
            </p:custDataLst>
          </p:nvPr>
        </p:nvGraphicFramePr>
        <p:xfrm>
          <a:off x="695325" y="3105150"/>
          <a:ext cx="5181600" cy="962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9021"/>
                <a:gridCol w="2492578"/>
              </a:tblGrid>
              <a:tr h="352425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展开后的长方形</a:t>
                      </a:r>
                      <a:endParaRPr sz="18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8C3A0"/>
                      </a:solidFill>
                      <a:prstDash val="solid"/>
                    </a:lnT>
                    <a:lnB w="9525">
                      <a:solidFill>
                        <a:srgbClr val="F0DCC8"/>
                      </a:solidFill>
                      <a:prstDash val="solid"/>
                    </a:lnB>
                    <a:solidFill>
                      <a:srgbClr val="FEE8D6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对应圆柱要素</a:t>
                      </a:r>
                      <a:endParaRPr sz="18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8C3A0"/>
                      </a:solidFill>
                      <a:prstDash val="solid"/>
                    </a:lnT>
                    <a:lnB w="9525">
                      <a:solidFill>
                        <a:srgbClr val="F0DCC8"/>
                      </a:solidFill>
                      <a:prstDash val="solid"/>
                    </a:lnB>
                    <a:solidFill>
                      <a:srgbClr val="FEE8D6"/>
                    </a:solidFill>
                  </a:tcPr>
                </a:tc>
              </a:tr>
              <a:tr h="300037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长</a:t>
                      </a:r>
                      <a:endParaRPr sz="15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F0DCC8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底面</a:t>
                      </a:r>
                      <a:r>
                        <a:rPr sz="15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周长</a:t>
                      </a:r>
                      <a:r>
                        <a:rPr lang="zh-CN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（</a:t>
                      </a:r>
                      <a:r>
                        <a:rPr lang="en-US" altLang="zh-CN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2πr</a:t>
                      </a:r>
                      <a:r>
                        <a:rPr lang="zh-CN" altLang="en-US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</a:t>
                      </a:r>
                      <a:endParaRPr lang="zh-CN" altLang="en-US" sz="1500" b="0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F0DCC8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8F0"/>
                    </a:solidFill>
                  </a:tcPr>
                </a:tc>
              </a:tr>
              <a:tr h="300037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宽</a:t>
                      </a:r>
                      <a:endParaRPr sz="15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E8C3A0"/>
                      </a:solidFill>
                      <a:prstDash val="soli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圆柱的</a:t>
                      </a:r>
                      <a:r>
                        <a:rPr sz="15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高</a:t>
                      </a:r>
                      <a:r>
                        <a:rPr lang="zh-CN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（</a:t>
                      </a:r>
                      <a:r>
                        <a:rPr lang="en-US" altLang="zh-CN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h</a:t>
                      </a:r>
                      <a:r>
                        <a:rPr lang="zh-CN" altLang="en-US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</a:t>
                      </a:r>
                      <a:endParaRPr lang="zh-CN" altLang="en-US" sz="1500" b="0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E8C3A0"/>
                      </a:solidFill>
                      <a:prstDash val="solid"/>
                    </a:lnB>
                    <a:solidFill>
                      <a:srgbClr val="FFF8F0"/>
                    </a:solidFill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695325" y="4143375"/>
            <a:ext cx="51816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圆柱侧面积</a:t>
            </a:r>
            <a:r>
              <a:rPr lang="en-US" altLang="zh-CN"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底面周长</a:t>
            </a:r>
            <a:r>
              <a:rPr lang="en-US" altLang="zh-CN"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高</a:t>
            </a:r>
            <a:endParaRPr lang="zh-CN" altLang="en-US"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591232" y="2628900"/>
            <a:ext cx="5389786" cy="38100"/>
          </a:xfrm>
          <a:custGeom>
            <a:avLst/>
            <a:gdLst>
              <a:gd name="sw" fmla="*/ 1 w 8520"/>
              <a:gd name="sh" fmla="*/ 1 h 60"/>
              <a:gd name="mins" fmla="min sw sh"/>
              <a:gd name="dsw" fmla="+- 0 sw mins"/>
              <a:gd name="dsh" fmla="+- 0 sh mins"/>
              <a:gd name="p0x0" fmla="*/ 60 w 8520"/>
              <a:gd name="p0y0" fmla="*/ 0 h 60"/>
              <a:gd name="p0x1" fmla="*/ 8460 w 8520"/>
              <a:gd name="p0y1" fmla="*/ 0 h 60"/>
              <a:gd name="p0x2" fmla="*/ 8493 w 8520"/>
              <a:gd name="p0y2" fmla="*/ 0 h 60"/>
              <a:gd name="p0x3" fmla="*/ 8520 w 8520"/>
              <a:gd name="p0y3" fmla="*/ 26 h 60"/>
              <a:gd name="p0x4" fmla="*/ 8520 w 8520"/>
              <a:gd name="p0y4" fmla="*/ 60 h 60"/>
              <a:gd name="p0x5" fmla="*/ 0 w 8520"/>
              <a:gd name="p0y5" fmla="*/ 60 h 60"/>
              <a:gd name="p0x6" fmla="*/ 0 w 8520"/>
              <a:gd name="p0y6" fmla="*/ 26 h 60"/>
              <a:gd name="p0x7" fmla="*/ 26 w 8520"/>
              <a:gd name="p0y7" fmla="*/ 0 h 60"/>
              <a:gd name="p0x8" fmla="*/ 60 w 8520"/>
              <a:gd name="p0y8" fmla="*/ 0 h 60"/>
            </a:gdLst>
            <a:ahLst/>
            <a:cxnLst/>
            <a:pathLst>
              <a:path w="8488" h="60">
                <a:moveTo>
                  <a:pt x="104" y="0"/>
                </a:moveTo>
                <a:lnTo>
                  <a:pt x="8384" y="0"/>
                </a:lnTo>
                <a:cubicBezTo>
                  <a:pt x="8429" y="-3"/>
                  <a:pt x="8474" y="32"/>
                  <a:pt x="848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6195695" y="2623820"/>
            <a:ext cx="5419725" cy="1738630"/>
          </a:xfrm>
          <a:custGeom>
            <a:avLst/>
            <a:gdLst>
              <a:gd name="sw" fmla="*/ 1 w 8535"/>
              <a:gd name="sh" fmla="*/ 1 h 2737"/>
              <a:gd name="mins" fmla="min sw sh"/>
              <a:gd name="dsw" fmla="+- 0 sw mins"/>
              <a:gd name="dsh" fmla="+- 0 sh mins"/>
              <a:gd name="p0x0" fmla="*/ 120 w 8535"/>
              <a:gd name="p0y0" fmla="*/ 0 h 2737"/>
              <a:gd name="p0x1" fmla="*/ 8415 w 8535"/>
              <a:gd name="p0y1" fmla="*/ 0 h 2737"/>
              <a:gd name="p0x2" fmla="*/ 8481 w 8535"/>
              <a:gd name="p0y2" fmla="*/ 0 h 2737"/>
              <a:gd name="p0x3" fmla="*/ 8535 w 8535"/>
              <a:gd name="p0y3" fmla="*/ 53 h 2737"/>
              <a:gd name="p0x4" fmla="*/ 8535 w 8535"/>
              <a:gd name="p0y4" fmla="*/ 120 h 2737"/>
              <a:gd name="p0x5" fmla="*/ 8535 w 8535"/>
              <a:gd name="p0y5" fmla="*/ 2617 h 2737"/>
              <a:gd name="p0x6" fmla="*/ 8535 w 8535"/>
              <a:gd name="p0y6" fmla="*/ 2683 h 2737"/>
              <a:gd name="p0x7" fmla="*/ 8481 w 8535"/>
              <a:gd name="p0y7" fmla="*/ 2737 h 2737"/>
              <a:gd name="p0x8" fmla="*/ 8415 w 8535"/>
              <a:gd name="p0y8" fmla="*/ 2737 h 2737"/>
              <a:gd name="p0x9" fmla="*/ 120 w 8535"/>
              <a:gd name="p0y9" fmla="*/ 2737 h 2737"/>
              <a:gd name="p0x10" fmla="*/ 53 w 8535"/>
              <a:gd name="p0y10" fmla="*/ 2737 h 2737"/>
              <a:gd name="p0x11" fmla="*/ 0 w 8535"/>
              <a:gd name="p0y11" fmla="*/ 2683 h 2737"/>
              <a:gd name="p0x12" fmla="*/ 0 w 8535"/>
              <a:gd name="p0y12" fmla="*/ 2617 h 2737"/>
              <a:gd name="p0x13" fmla="*/ 0 w 8535"/>
              <a:gd name="p0y13" fmla="*/ 120 h 2737"/>
              <a:gd name="p0x14" fmla="*/ 0 w 8535"/>
              <a:gd name="p0y14" fmla="*/ 53 h 2737"/>
              <a:gd name="p0x15" fmla="*/ 53 w 8535"/>
              <a:gd name="p0y15" fmla="*/ 0 h 2737"/>
              <a:gd name="p0x16" fmla="*/ 120 w 8535"/>
              <a:gd name="p0y16" fmla="*/ 0 h 27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5D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6315075" y="2743200"/>
            <a:ext cx="51816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侧面积公式</a:t>
            </a:r>
            <a:endParaRPr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6315075" y="3104198"/>
            <a:ext cx="1391841" cy="35144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S</a:t>
            </a:r>
            <a:r>
              <a:rPr sz="2305" b="1" baseline="-25000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侧</a:t>
            </a:r>
            <a:r>
              <a:rPr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 = 2πrh</a:t>
            </a:r>
            <a:endParaRPr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6210982" y="2628900"/>
            <a:ext cx="5389786" cy="38100"/>
          </a:xfrm>
          <a:custGeom>
            <a:avLst/>
            <a:gdLst>
              <a:gd name="sw" fmla="*/ 1 w 8520"/>
              <a:gd name="sh" fmla="*/ 1 h 60"/>
              <a:gd name="mins" fmla="min sw sh"/>
              <a:gd name="dsw" fmla="+- 0 sw mins"/>
              <a:gd name="dsh" fmla="+- 0 sh mins"/>
              <a:gd name="p0x0" fmla="*/ 60 w 8520"/>
              <a:gd name="p0y0" fmla="*/ 0 h 60"/>
              <a:gd name="p0x1" fmla="*/ 8460 w 8520"/>
              <a:gd name="p0y1" fmla="*/ 0 h 60"/>
              <a:gd name="p0x2" fmla="*/ 8493 w 8520"/>
              <a:gd name="p0y2" fmla="*/ 0 h 60"/>
              <a:gd name="p0x3" fmla="*/ 8520 w 8520"/>
              <a:gd name="p0y3" fmla="*/ 26 h 60"/>
              <a:gd name="p0x4" fmla="*/ 8520 w 8520"/>
              <a:gd name="p0y4" fmla="*/ 60 h 60"/>
              <a:gd name="p0x5" fmla="*/ 0 w 8520"/>
              <a:gd name="p0y5" fmla="*/ 60 h 60"/>
              <a:gd name="p0x6" fmla="*/ 0 w 8520"/>
              <a:gd name="p0y6" fmla="*/ 26 h 60"/>
              <a:gd name="p0x7" fmla="*/ 26 w 8520"/>
              <a:gd name="p0y7" fmla="*/ 0 h 60"/>
              <a:gd name="p0x8" fmla="*/ 60 w 8520"/>
              <a:gd name="p0y8" fmla="*/ 0 h 60"/>
            </a:gdLst>
            <a:ahLst/>
            <a:cxnLst/>
            <a:pathLst>
              <a:path w="8488" h="60">
                <a:moveTo>
                  <a:pt x="104" y="0"/>
                </a:moveTo>
                <a:lnTo>
                  <a:pt x="8384" y="0"/>
                </a:lnTo>
                <a:cubicBezTo>
                  <a:pt x="8429" y="-3"/>
                  <a:pt x="8474" y="32"/>
                  <a:pt x="848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575945" y="4486275"/>
            <a:ext cx="11039475" cy="1985645"/>
          </a:xfrm>
          <a:custGeom>
            <a:avLst/>
            <a:gdLst>
              <a:gd name="sw" fmla="*/ 1 w 17385"/>
              <a:gd name="sh" fmla="*/ 1 h 3127"/>
              <a:gd name="mins" fmla="min sw sh"/>
              <a:gd name="dsw" fmla="+- 0 sw mins"/>
              <a:gd name="dsh" fmla="+- 0 sh mins"/>
              <a:gd name="p0x0" fmla="*/ 120 w 17385"/>
              <a:gd name="p0y0" fmla="*/ 0 h 3127"/>
              <a:gd name="p0x1" fmla="*/ 17265 w 17385"/>
              <a:gd name="p0y1" fmla="*/ 0 h 3127"/>
              <a:gd name="p0x2" fmla="*/ 17331 w 17385"/>
              <a:gd name="p0y2" fmla="*/ 0 h 3127"/>
              <a:gd name="p0x3" fmla="*/ 17385 w 17385"/>
              <a:gd name="p0y3" fmla="*/ 53 h 3127"/>
              <a:gd name="p0x4" fmla="*/ 17385 w 17385"/>
              <a:gd name="p0y4" fmla="*/ 120 h 3127"/>
              <a:gd name="p0x5" fmla="*/ 17385 w 17385"/>
              <a:gd name="p0y5" fmla="*/ 3007 h 3127"/>
              <a:gd name="p0x6" fmla="*/ 17385 w 17385"/>
              <a:gd name="p0y6" fmla="*/ 3073 h 3127"/>
              <a:gd name="p0x7" fmla="*/ 17331 w 17385"/>
              <a:gd name="p0y7" fmla="*/ 3127 h 3127"/>
              <a:gd name="p0x8" fmla="*/ 17265 w 17385"/>
              <a:gd name="p0y8" fmla="*/ 3127 h 3127"/>
              <a:gd name="p0x9" fmla="*/ 120 w 17385"/>
              <a:gd name="p0y9" fmla="*/ 3127 h 3127"/>
              <a:gd name="p0x10" fmla="*/ 53 w 17385"/>
              <a:gd name="p0y10" fmla="*/ 3127 h 3127"/>
              <a:gd name="p0x11" fmla="*/ 0 w 17385"/>
              <a:gd name="p0y11" fmla="*/ 3073 h 3127"/>
              <a:gd name="p0x12" fmla="*/ 0 w 17385"/>
              <a:gd name="p0y12" fmla="*/ 3007 h 3127"/>
              <a:gd name="p0x13" fmla="*/ 0 w 17385"/>
              <a:gd name="p0y13" fmla="*/ 120 h 3127"/>
              <a:gd name="p0x14" fmla="*/ 0 w 17385"/>
              <a:gd name="p0y14" fmla="*/ 53 h 3127"/>
              <a:gd name="p0x15" fmla="*/ 53 w 17385"/>
              <a:gd name="p0y15" fmla="*/ 0 h 3127"/>
              <a:gd name="p0x16" fmla="*/ 120 w 17385"/>
              <a:gd name="p0y16" fmla="*/ 0 h 31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695325" y="5126831"/>
            <a:ext cx="915010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实例运算</a:t>
            </a:r>
            <a:endParaRPr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95325" y="5364956"/>
            <a:ext cx="225266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底面半径</a:t>
            </a: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10 cm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、高</a:t>
            </a: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30 cm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95325" y="5631656"/>
            <a:ext cx="915010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应用于传统粮仓、水缸等器物制作</a:t>
            </a:r>
            <a:endParaRPr sz="12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10035931" y="5126831"/>
            <a:ext cx="18417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1884</a:t>
            </a:r>
            <a:r>
              <a:rPr sz="21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cm²</a:t>
            </a:r>
            <a:endParaRPr sz="21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11039408" y="5607844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侧面积</a:t>
            </a:r>
            <a:endParaRPr sz="12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9"/>
            </p:custDataLst>
          </p:nvPr>
        </p:nvSpPr>
        <p:spPr>
          <a:xfrm>
            <a:off x="591231" y="4490732"/>
            <a:ext cx="11009539" cy="38088"/>
          </a:xfrm>
          <a:custGeom>
            <a:avLst/>
            <a:gdLst>
              <a:gd name="sw" fmla="*/ 1 w 17370"/>
              <a:gd name="sh" fmla="*/ 1 h 60"/>
              <a:gd name="mins" fmla="min sw sh"/>
              <a:gd name="dsw" fmla="+- 0 sw mins"/>
              <a:gd name="dsh" fmla="+- 0 sh mins"/>
              <a:gd name="p0x0" fmla="*/ 60 w 17370"/>
              <a:gd name="p0y0" fmla="*/ 0 h 60"/>
              <a:gd name="p0x1" fmla="*/ 17310 w 17370"/>
              <a:gd name="p0y1" fmla="*/ 0 h 60"/>
              <a:gd name="p0x2" fmla="*/ 17343 w 17370"/>
              <a:gd name="p0y2" fmla="*/ 0 h 60"/>
              <a:gd name="p0x3" fmla="*/ 17370 w 17370"/>
              <a:gd name="p0y3" fmla="*/ 26 h 60"/>
              <a:gd name="p0x4" fmla="*/ 17370 w 17370"/>
              <a:gd name="p0y4" fmla="*/ 60 h 60"/>
              <a:gd name="p0x5" fmla="*/ 0 w 17370"/>
              <a:gd name="p0y5" fmla="*/ 60 h 60"/>
              <a:gd name="p0x6" fmla="*/ 0 w 17370"/>
              <a:gd name="p0y6" fmla="*/ 26 h 60"/>
              <a:gd name="p0x7" fmla="*/ 26 w 17370"/>
              <a:gd name="p0y7" fmla="*/ 0 h 60"/>
              <a:gd name="p0x8" fmla="*/ 60 w 17370"/>
              <a:gd name="p0y8" fmla="*/ 0 h 60"/>
            </a:gdLst>
            <a:ahLst/>
            <a:cxnLst/>
            <a:pathLst>
              <a:path w="17338" h="60">
                <a:moveTo>
                  <a:pt x="17338" y="60"/>
                </a:move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lnTo>
                  <a:pt x="17234" y="0"/>
                </a:lnTo>
                <a:cubicBezTo>
                  <a:pt x="17279" y="-3"/>
                  <a:pt x="17324" y="32"/>
                  <a:pt x="17338" y="6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方寸之间</a:t>
            </a:r>
            <a:r>
              <a:rPr lang="en-US" altLang="zh-CN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圆柱的表面积</a:t>
            </a:r>
            <a:endParaRPr lang="zh-CN" altLang="en-US" sz="30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2524125"/>
          </a:xfrm>
          <a:custGeom>
            <a:avLst/>
            <a:gdLst>
              <a:gd name="sw" fmla="*/ 1 w 8505"/>
              <a:gd name="sh" fmla="*/ 1 h 3975"/>
              <a:gd name="mins" fmla="min sw sh"/>
              <a:gd name="dsw" fmla="+- 0 sw mins"/>
              <a:gd name="dsh" fmla="+- 0 sh mins"/>
              <a:gd name="p0x0" fmla="*/ 120 w 8505"/>
              <a:gd name="p0y0" fmla="*/ 0 h 3975"/>
              <a:gd name="p0x1" fmla="*/ 8385 w 8505"/>
              <a:gd name="p0y1" fmla="*/ 0 h 3975"/>
              <a:gd name="p0x2" fmla="*/ 8451 w 8505"/>
              <a:gd name="p0y2" fmla="*/ 0 h 3975"/>
              <a:gd name="p0x3" fmla="*/ 8505 w 8505"/>
              <a:gd name="p0y3" fmla="*/ 53 h 3975"/>
              <a:gd name="p0x4" fmla="*/ 8505 w 8505"/>
              <a:gd name="p0y4" fmla="*/ 120 h 3975"/>
              <a:gd name="p0x5" fmla="*/ 8505 w 8505"/>
              <a:gd name="p0y5" fmla="*/ 3855 h 3975"/>
              <a:gd name="p0x6" fmla="*/ 8505 w 8505"/>
              <a:gd name="p0y6" fmla="*/ 3921 h 3975"/>
              <a:gd name="p0x7" fmla="*/ 8451 w 8505"/>
              <a:gd name="p0y7" fmla="*/ 3975 h 3975"/>
              <a:gd name="p0x8" fmla="*/ 8385 w 8505"/>
              <a:gd name="p0y8" fmla="*/ 3975 h 3975"/>
              <a:gd name="p0x9" fmla="*/ 120 w 8505"/>
              <a:gd name="p0y9" fmla="*/ 3975 h 3975"/>
              <a:gd name="p0x10" fmla="*/ 53 w 8505"/>
              <a:gd name="p0y10" fmla="*/ 3975 h 3975"/>
              <a:gd name="p0x11" fmla="*/ 0 w 8505"/>
              <a:gd name="p0y11" fmla="*/ 3921 h 3975"/>
              <a:gd name="p0x12" fmla="*/ 0 w 8505"/>
              <a:gd name="p0y12" fmla="*/ 3855 h 3975"/>
              <a:gd name="p0x13" fmla="*/ 0 w 8505"/>
              <a:gd name="p0y13" fmla="*/ 120 h 3975"/>
              <a:gd name="p0x14" fmla="*/ 0 w 8505"/>
              <a:gd name="p0y14" fmla="*/ 53 h 3975"/>
              <a:gd name="p0x15" fmla="*/ 53 w 8505"/>
              <a:gd name="p0y15" fmla="*/ 0 h 3975"/>
              <a:gd name="p0x16" fmla="*/ 120 w 8505"/>
              <a:gd name="p0y16" fmla="*/ 0 h 3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圆柱表面积</a:t>
            </a:r>
            <a:endParaRPr sz="2100" b="1" spc="42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7895" t="-6333" r="-7895" b="-6333"/>
          <a:stretch>
            <a:fillRect/>
          </a:stretch>
        </p:blipFill>
        <p:spPr>
          <a:xfrm>
            <a:off x="838200" y="1776095"/>
            <a:ext cx="209550" cy="2146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228725" y="1700213"/>
            <a:ext cx="248647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公式：</a:t>
            </a:r>
            <a:r>
              <a:rPr lang="en-US" altLang="zh-CN" sz="1500" b="1" spc="3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S</a:t>
            </a:r>
            <a:r>
              <a:rPr lang="zh-CN" altLang="en-US" sz="1500" b="1" spc="3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表</a:t>
            </a:r>
            <a:r>
              <a:rPr lang="en-US" altLang="zh-CN" sz="1500" b="1" spc="3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2πrh + 2πr²</a:t>
            </a:r>
            <a:endParaRPr lang="en-US" altLang="zh-CN" sz="1500" b="1" spc="3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228725" y="1975485"/>
            <a:ext cx="229597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侧面积与两个底面积之和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771525" y="23787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2440940"/>
            <a:ext cx="209550" cy="2139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1228725" y="2365029"/>
            <a:ext cx="227729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变式：</a:t>
            </a:r>
            <a:r>
              <a:rPr lang="en-US" altLang="zh-CN" sz="1500" b="1" spc="3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S</a:t>
            </a:r>
            <a:r>
              <a:rPr lang="zh-CN" altLang="en-US" sz="1500" b="1" spc="3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表</a:t>
            </a:r>
            <a:r>
              <a:rPr lang="en-US" altLang="zh-CN" sz="1500" b="1" spc="3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2πr(h + r)</a:t>
            </a:r>
            <a:endParaRPr lang="en-US" altLang="zh-CN" sz="1500" b="1" spc="3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1228725" y="2640301"/>
            <a:ext cx="20867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提取公因式后的简化形式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6"/>
            </p:custDataLst>
          </p:nvPr>
        </p:nvSpPr>
        <p:spPr>
          <a:xfrm>
            <a:off x="591224" y="1114425"/>
            <a:ext cx="5370752" cy="38100"/>
          </a:xfrm>
          <a:custGeom>
            <a:avLst/>
            <a:gdLst>
              <a:gd name="sw" fmla="*/ 1 w 8490"/>
              <a:gd name="sh" fmla="*/ 1 h 60"/>
              <a:gd name="mins" fmla="min sw sh"/>
              <a:gd name="dsw" fmla="+- 0 sw mins"/>
              <a:gd name="dsh" fmla="+- 0 sh mins"/>
              <a:gd name="p0x0" fmla="*/ 60 w 8490"/>
              <a:gd name="p0y0" fmla="*/ 0 h 60"/>
              <a:gd name="p0x1" fmla="*/ 8430 w 8490"/>
              <a:gd name="p0y1" fmla="*/ 0 h 60"/>
              <a:gd name="p0x2" fmla="*/ 8463 w 8490"/>
              <a:gd name="p0y2" fmla="*/ 0 h 60"/>
              <a:gd name="p0x3" fmla="*/ 8490 w 8490"/>
              <a:gd name="p0y3" fmla="*/ 26 h 60"/>
              <a:gd name="p0x4" fmla="*/ 8490 w 8490"/>
              <a:gd name="p0y4" fmla="*/ 60 h 60"/>
              <a:gd name="p0x5" fmla="*/ 0 w 8490"/>
              <a:gd name="p0y5" fmla="*/ 60 h 60"/>
              <a:gd name="p0x6" fmla="*/ 0 w 8490"/>
              <a:gd name="p0y6" fmla="*/ 26 h 60"/>
              <a:gd name="p0x7" fmla="*/ 26 w 8490"/>
              <a:gd name="p0y7" fmla="*/ 0 h 60"/>
              <a:gd name="p0x8" fmla="*/ 60 w 8490"/>
              <a:gd name="p0y8" fmla="*/ 0 h 60"/>
            </a:gdLst>
            <a:ahLst/>
            <a:cxnLst/>
            <a:pathLst>
              <a:path w="8458" h="60">
                <a:moveTo>
                  <a:pt x="104" y="0"/>
                </a:moveTo>
                <a:lnTo>
                  <a:pt x="8354" y="0"/>
                </a:lnTo>
                <a:cubicBezTo>
                  <a:pt x="8399" y="-3"/>
                  <a:pt x="8444" y="32"/>
                  <a:pt x="845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6214745" y="1109345"/>
            <a:ext cx="5400675" cy="1162050"/>
          </a:xfrm>
          <a:custGeom>
            <a:avLst/>
            <a:gdLst>
              <a:gd name="sw" fmla="*/ 1 w 8505"/>
              <a:gd name="sh" fmla="*/ 1 h 1830"/>
              <a:gd name="mins" fmla="min sw sh"/>
              <a:gd name="dsw" fmla="+- 0 sw mins"/>
              <a:gd name="dsh" fmla="+- 0 sh mins"/>
              <a:gd name="p0x0" fmla="*/ 120 w 8505"/>
              <a:gd name="p0y0" fmla="*/ 0 h 1830"/>
              <a:gd name="p0x1" fmla="*/ 8385 w 8505"/>
              <a:gd name="p0y1" fmla="*/ 0 h 1830"/>
              <a:gd name="p0x2" fmla="*/ 8451 w 8505"/>
              <a:gd name="p0y2" fmla="*/ 0 h 1830"/>
              <a:gd name="p0x3" fmla="*/ 8505 w 8505"/>
              <a:gd name="p0y3" fmla="*/ 53 h 1830"/>
              <a:gd name="p0x4" fmla="*/ 8505 w 8505"/>
              <a:gd name="p0y4" fmla="*/ 120 h 1830"/>
              <a:gd name="p0x5" fmla="*/ 8505 w 8505"/>
              <a:gd name="p0y5" fmla="*/ 1710 h 1830"/>
              <a:gd name="p0x6" fmla="*/ 8505 w 8505"/>
              <a:gd name="p0y6" fmla="*/ 1776 h 1830"/>
              <a:gd name="p0x7" fmla="*/ 8451 w 8505"/>
              <a:gd name="p0y7" fmla="*/ 1830 h 1830"/>
              <a:gd name="p0x8" fmla="*/ 8385 w 8505"/>
              <a:gd name="p0y8" fmla="*/ 1830 h 1830"/>
              <a:gd name="p0x9" fmla="*/ 120 w 8505"/>
              <a:gd name="p0y9" fmla="*/ 1830 h 1830"/>
              <a:gd name="p0x10" fmla="*/ 53 w 8505"/>
              <a:gd name="p0y10" fmla="*/ 1830 h 1830"/>
              <a:gd name="p0x11" fmla="*/ 0 w 8505"/>
              <a:gd name="p0y11" fmla="*/ 1776 h 1830"/>
              <a:gd name="p0x12" fmla="*/ 0 w 8505"/>
              <a:gd name="p0y12" fmla="*/ 1710 h 1830"/>
              <a:gd name="p0x13" fmla="*/ 0 w 8505"/>
              <a:gd name="p0y13" fmla="*/ 120 h 1830"/>
              <a:gd name="p0x14" fmla="*/ 0 w 8505"/>
              <a:gd name="p0y14" fmla="*/ 53 h 1830"/>
              <a:gd name="p0x15" fmla="*/ 53 w 8505"/>
              <a:gd name="p0y15" fmla="*/ 0 h 1830"/>
              <a:gd name="p0x16" fmla="*/ 120 w 8505"/>
              <a:gd name="p0y16" fmla="*/ 0 h 18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8161210" y="1269682"/>
            <a:ext cx="204170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314</a:t>
            </a:r>
            <a:r>
              <a:rPr sz="21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cm²</a:t>
            </a:r>
            <a:endParaRPr sz="21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8658149" y="1870767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底面积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0"/>
            </p:custDataLst>
          </p:nvPr>
        </p:nvSpPr>
        <p:spPr>
          <a:xfrm>
            <a:off x="6230024" y="1114425"/>
            <a:ext cx="5370752" cy="38100"/>
          </a:xfrm>
          <a:custGeom>
            <a:avLst/>
            <a:gdLst>
              <a:gd name="sw" fmla="*/ 1 w 8490"/>
              <a:gd name="sh" fmla="*/ 1 h 60"/>
              <a:gd name="mins" fmla="min sw sh"/>
              <a:gd name="dsw" fmla="+- 0 sw mins"/>
              <a:gd name="dsh" fmla="+- 0 sh mins"/>
              <a:gd name="p0x0" fmla="*/ 60 w 8490"/>
              <a:gd name="p0y0" fmla="*/ 0 h 60"/>
              <a:gd name="p0x1" fmla="*/ 8430 w 8490"/>
              <a:gd name="p0y1" fmla="*/ 0 h 60"/>
              <a:gd name="p0x2" fmla="*/ 8463 w 8490"/>
              <a:gd name="p0y2" fmla="*/ 0 h 60"/>
              <a:gd name="p0x3" fmla="*/ 8490 w 8490"/>
              <a:gd name="p0y3" fmla="*/ 26 h 60"/>
              <a:gd name="p0x4" fmla="*/ 8490 w 8490"/>
              <a:gd name="p0y4" fmla="*/ 60 h 60"/>
              <a:gd name="p0x5" fmla="*/ 0 w 8490"/>
              <a:gd name="p0y5" fmla="*/ 60 h 60"/>
              <a:gd name="p0x6" fmla="*/ 0 w 8490"/>
              <a:gd name="p0y6" fmla="*/ 26 h 60"/>
              <a:gd name="p0x7" fmla="*/ 26 w 8490"/>
              <a:gd name="p0y7" fmla="*/ 0 h 60"/>
              <a:gd name="p0x8" fmla="*/ 60 w 8490"/>
              <a:gd name="p0y8" fmla="*/ 0 h 60"/>
            </a:gdLst>
            <a:ahLst/>
            <a:cxnLst/>
            <a:pathLst>
              <a:path w="8458" h="60">
                <a:moveTo>
                  <a:pt x="104" y="0"/>
                </a:moveTo>
                <a:lnTo>
                  <a:pt x="8354" y="0"/>
                </a:lnTo>
                <a:cubicBezTo>
                  <a:pt x="8399" y="-3"/>
                  <a:pt x="8444" y="32"/>
                  <a:pt x="845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6214745" y="2471420"/>
            <a:ext cx="5400675" cy="1162050"/>
          </a:xfrm>
          <a:custGeom>
            <a:avLst/>
            <a:gdLst>
              <a:gd name="sw" fmla="*/ 1 w 8505"/>
              <a:gd name="sh" fmla="*/ 1 h 1830"/>
              <a:gd name="mins" fmla="min sw sh"/>
              <a:gd name="dsw" fmla="+- 0 sw mins"/>
              <a:gd name="dsh" fmla="+- 0 sh mins"/>
              <a:gd name="p0x0" fmla="*/ 120 w 8505"/>
              <a:gd name="p0y0" fmla="*/ 0 h 1830"/>
              <a:gd name="p0x1" fmla="*/ 8385 w 8505"/>
              <a:gd name="p0y1" fmla="*/ 0 h 1830"/>
              <a:gd name="p0x2" fmla="*/ 8451 w 8505"/>
              <a:gd name="p0y2" fmla="*/ 0 h 1830"/>
              <a:gd name="p0x3" fmla="*/ 8505 w 8505"/>
              <a:gd name="p0y3" fmla="*/ 53 h 1830"/>
              <a:gd name="p0x4" fmla="*/ 8505 w 8505"/>
              <a:gd name="p0y4" fmla="*/ 120 h 1830"/>
              <a:gd name="p0x5" fmla="*/ 8505 w 8505"/>
              <a:gd name="p0y5" fmla="*/ 1710 h 1830"/>
              <a:gd name="p0x6" fmla="*/ 8505 w 8505"/>
              <a:gd name="p0y6" fmla="*/ 1776 h 1830"/>
              <a:gd name="p0x7" fmla="*/ 8451 w 8505"/>
              <a:gd name="p0y7" fmla="*/ 1830 h 1830"/>
              <a:gd name="p0x8" fmla="*/ 8385 w 8505"/>
              <a:gd name="p0y8" fmla="*/ 1830 h 1830"/>
              <a:gd name="p0x9" fmla="*/ 120 w 8505"/>
              <a:gd name="p0y9" fmla="*/ 1830 h 1830"/>
              <a:gd name="p0x10" fmla="*/ 53 w 8505"/>
              <a:gd name="p0y10" fmla="*/ 1830 h 1830"/>
              <a:gd name="p0x11" fmla="*/ 0 w 8505"/>
              <a:gd name="p0y11" fmla="*/ 1776 h 1830"/>
              <a:gd name="p0x12" fmla="*/ 0 w 8505"/>
              <a:gd name="p0y12" fmla="*/ 1710 h 1830"/>
              <a:gd name="p0x13" fmla="*/ 0 w 8505"/>
              <a:gd name="p0y13" fmla="*/ 120 h 1830"/>
              <a:gd name="p0x14" fmla="*/ 0 w 8505"/>
              <a:gd name="p0y14" fmla="*/ 53 h 1830"/>
              <a:gd name="p0x15" fmla="*/ 53 w 8505"/>
              <a:gd name="p0y15" fmla="*/ 0 h 1830"/>
              <a:gd name="p0x16" fmla="*/ 120 w 8505"/>
              <a:gd name="p0y16" fmla="*/ 0 h 18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7994828" y="2631758"/>
            <a:ext cx="237455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2512</a:t>
            </a:r>
            <a:r>
              <a:rPr sz="21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cm²</a:t>
            </a:r>
            <a:endParaRPr sz="21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8658149" y="3232842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表面积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6230024" y="2476500"/>
            <a:ext cx="5370752" cy="38100"/>
          </a:xfrm>
          <a:custGeom>
            <a:avLst/>
            <a:gdLst>
              <a:gd name="sw" fmla="*/ 1 w 8490"/>
              <a:gd name="sh" fmla="*/ 1 h 60"/>
              <a:gd name="mins" fmla="min sw sh"/>
              <a:gd name="dsw" fmla="+- 0 sw mins"/>
              <a:gd name="dsh" fmla="+- 0 sh mins"/>
              <a:gd name="p0x0" fmla="*/ 60 w 8490"/>
              <a:gd name="p0y0" fmla="*/ 0 h 60"/>
              <a:gd name="p0x1" fmla="*/ 8430 w 8490"/>
              <a:gd name="p0y1" fmla="*/ 0 h 60"/>
              <a:gd name="p0x2" fmla="*/ 8463 w 8490"/>
              <a:gd name="p0y2" fmla="*/ 0 h 60"/>
              <a:gd name="p0x3" fmla="*/ 8490 w 8490"/>
              <a:gd name="p0y3" fmla="*/ 26 h 60"/>
              <a:gd name="p0x4" fmla="*/ 8490 w 8490"/>
              <a:gd name="p0y4" fmla="*/ 60 h 60"/>
              <a:gd name="p0x5" fmla="*/ 0 w 8490"/>
              <a:gd name="p0y5" fmla="*/ 60 h 60"/>
              <a:gd name="p0x6" fmla="*/ 0 w 8490"/>
              <a:gd name="p0y6" fmla="*/ 26 h 60"/>
              <a:gd name="p0x7" fmla="*/ 26 w 8490"/>
              <a:gd name="p0y7" fmla="*/ 0 h 60"/>
              <a:gd name="p0x8" fmla="*/ 60 w 8490"/>
              <a:gd name="p0y8" fmla="*/ 0 h 60"/>
            </a:gdLst>
            <a:ahLst/>
            <a:cxnLst/>
            <a:pathLst>
              <a:path w="8458" h="60">
                <a:moveTo>
                  <a:pt x="104" y="0"/>
                </a:moveTo>
                <a:lnTo>
                  <a:pt x="8354" y="0"/>
                </a:lnTo>
                <a:cubicBezTo>
                  <a:pt x="8399" y="-3"/>
                  <a:pt x="8444" y="32"/>
                  <a:pt x="845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571500" y="3867150"/>
            <a:ext cx="11049000" cy="2609850"/>
          </a:xfrm>
          <a:custGeom>
            <a:avLst/>
            <a:gdLst>
              <a:gd name="sw" fmla="*/ 1 w 17400"/>
              <a:gd name="sh" fmla="*/ 1 h 4110"/>
              <a:gd name="mins" fmla="min sw sh"/>
              <a:gd name="dsw" fmla="+- 0 sw mins"/>
              <a:gd name="dsh" fmla="+- 0 sh mins"/>
              <a:gd name="p0x0" fmla="*/ 120 w 17400"/>
              <a:gd name="p0y0" fmla="*/ 0 h 4110"/>
              <a:gd name="p0x1" fmla="*/ 17280 w 17400"/>
              <a:gd name="p0y1" fmla="*/ 0 h 4110"/>
              <a:gd name="p0x2" fmla="*/ 17346 w 17400"/>
              <a:gd name="p0y2" fmla="*/ 0 h 4110"/>
              <a:gd name="p0x3" fmla="*/ 17400 w 17400"/>
              <a:gd name="p0y3" fmla="*/ 53 h 4110"/>
              <a:gd name="p0x4" fmla="*/ 17400 w 17400"/>
              <a:gd name="p0y4" fmla="*/ 120 h 4110"/>
              <a:gd name="p0x5" fmla="*/ 17400 w 17400"/>
              <a:gd name="p0y5" fmla="*/ 3990 h 4110"/>
              <a:gd name="p0x6" fmla="*/ 17400 w 17400"/>
              <a:gd name="p0y6" fmla="*/ 4056 h 4110"/>
              <a:gd name="p0x7" fmla="*/ 17346 w 17400"/>
              <a:gd name="p0y7" fmla="*/ 4110 h 4110"/>
              <a:gd name="p0x8" fmla="*/ 17280 w 17400"/>
              <a:gd name="p0y8" fmla="*/ 4110 h 4110"/>
              <a:gd name="p0x9" fmla="*/ 120 w 17400"/>
              <a:gd name="p0y9" fmla="*/ 4110 h 4110"/>
              <a:gd name="p0x10" fmla="*/ 53 w 17400"/>
              <a:gd name="p0y10" fmla="*/ 4110 h 4110"/>
              <a:gd name="p0x11" fmla="*/ 0 w 17400"/>
              <a:gd name="p0y11" fmla="*/ 4056 h 4110"/>
              <a:gd name="p0x12" fmla="*/ 0 w 17400"/>
              <a:gd name="p0y12" fmla="*/ 3990 h 4110"/>
              <a:gd name="p0x13" fmla="*/ 0 w 17400"/>
              <a:gd name="p0y13" fmla="*/ 120 h 4110"/>
              <a:gd name="p0x14" fmla="*/ 0 w 17400"/>
              <a:gd name="p0y14" fmla="*/ 53 h 4110"/>
              <a:gd name="p0x15" fmla="*/ 53 w 17400"/>
              <a:gd name="p0y15" fmla="*/ 0 h 4110"/>
              <a:gd name="p0x16" fmla="*/ 120 w 17400"/>
              <a:gd name="p0y16" fmla="*/ 0 h 41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5D0"/>
          </a:solidFill>
          <a:ln>
            <a:noFill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762000" y="5013960"/>
            <a:ext cx="8229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古人制作圆筒形容器时，需精确计算用料面积，这正是</a:t>
            </a:r>
            <a:r>
              <a:rPr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表面积知识</a:t>
            </a:r>
            <a:r>
              <a:rPr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的实际来源</a:t>
            </a:r>
            <a:endParaRPr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581699" y="3867150"/>
            <a:ext cx="11028602" cy="38100"/>
          </a:xfrm>
          <a:custGeom>
            <a:avLst/>
            <a:gdLst>
              <a:gd name="sw" fmla="*/ 1 w 17400"/>
              <a:gd name="sh" fmla="*/ 1 h 60"/>
              <a:gd name="mins" fmla="min sw sh"/>
              <a:gd name="dsw" fmla="+- 0 sw mins"/>
              <a:gd name="dsh" fmla="+- 0 sh mins"/>
              <a:gd name="p0x0" fmla="*/ 60 w 17400"/>
              <a:gd name="p0y0" fmla="*/ 0 h 60"/>
              <a:gd name="p0x1" fmla="*/ 17340 w 17400"/>
              <a:gd name="p0y1" fmla="*/ 0 h 60"/>
              <a:gd name="p0x2" fmla="*/ 17373 w 17400"/>
              <a:gd name="p0y2" fmla="*/ 0 h 60"/>
              <a:gd name="p0x3" fmla="*/ 17400 w 17400"/>
              <a:gd name="p0y3" fmla="*/ 26 h 60"/>
              <a:gd name="p0x4" fmla="*/ 17400 w 17400"/>
              <a:gd name="p0y4" fmla="*/ 60 h 60"/>
              <a:gd name="p0x5" fmla="*/ 0 w 17400"/>
              <a:gd name="p0y5" fmla="*/ 60 h 60"/>
              <a:gd name="p0x6" fmla="*/ 0 w 17400"/>
              <a:gd name="p0y6" fmla="*/ 26 h 60"/>
              <a:gd name="p0x7" fmla="*/ 26 w 17400"/>
              <a:gd name="p0y7" fmla="*/ 0 h 60"/>
              <a:gd name="p0x8" fmla="*/ 60 w 17400"/>
              <a:gd name="p0y8" fmla="*/ 0 h 60"/>
            </a:gdLst>
            <a:ahLst/>
            <a:cxnLst/>
            <a:pathLst>
              <a:path w="17368" h="60">
                <a:moveTo>
                  <a:pt x="104" y="0"/>
                </a:moveTo>
                <a:lnTo>
                  <a:pt x="17264" y="0"/>
                </a:lnTo>
                <a:cubicBezTo>
                  <a:pt x="17309" y="-3"/>
                  <a:pt x="17354" y="32"/>
                  <a:pt x="1736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生活中的表面积智慧</a:t>
            </a:r>
            <a:endParaRPr sz="30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1b316d7c-8c95-11f1-a875-fe5bd89252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7" name="任意多边形 26"/>
          <p:cNvSpPr/>
          <p:nvPr>
            <p:custDataLst>
              <p:tags r:id="rId4"/>
            </p:custDataLst>
          </p:nvPr>
        </p:nvSpPr>
        <p:spPr>
          <a:xfrm>
            <a:off x="5150485" y="5486400"/>
            <a:ext cx="6470015" cy="990600"/>
          </a:xfrm>
          <a:custGeom>
            <a:avLst/>
            <a:gdLst>
              <a:gd name="sw" fmla="*/ 1 w 10188"/>
              <a:gd name="sh" fmla="*/ 1 h 1560"/>
              <a:gd name="mins" fmla="min sw sh"/>
              <a:gd name="dsw" fmla="+- 0 sw mins"/>
              <a:gd name="dsh" fmla="+- 0 sh mins"/>
              <a:gd name="p0x0" fmla="*/ 120 w 10188"/>
              <a:gd name="p0y0" fmla="*/ 0 h 1560"/>
              <a:gd name="p0x1" fmla="*/ 10068 w 10188"/>
              <a:gd name="p0y1" fmla="*/ 0 h 1560"/>
              <a:gd name="p0x2" fmla="*/ 10134 w 10188"/>
              <a:gd name="p0y2" fmla="*/ 0 h 1560"/>
              <a:gd name="p0x3" fmla="*/ 10188 w 10188"/>
              <a:gd name="p0y3" fmla="*/ 53 h 1560"/>
              <a:gd name="p0x4" fmla="*/ 10188 w 10188"/>
              <a:gd name="p0y4" fmla="*/ 120 h 1560"/>
              <a:gd name="p0x5" fmla="*/ 10188 w 10188"/>
              <a:gd name="p0y5" fmla="*/ 1440 h 1560"/>
              <a:gd name="p0x6" fmla="*/ 10188 w 10188"/>
              <a:gd name="p0y6" fmla="*/ 1506 h 1560"/>
              <a:gd name="p0x7" fmla="*/ 10134 w 10188"/>
              <a:gd name="p0y7" fmla="*/ 1560 h 1560"/>
              <a:gd name="p0x8" fmla="*/ 10068 w 10188"/>
              <a:gd name="p0y8" fmla="*/ 1560 h 1560"/>
              <a:gd name="p0x9" fmla="*/ 120 w 10188"/>
              <a:gd name="p0y9" fmla="*/ 1560 h 1560"/>
              <a:gd name="p0x10" fmla="*/ 53 w 10188"/>
              <a:gd name="p0y10" fmla="*/ 1560 h 1560"/>
              <a:gd name="p0x11" fmla="*/ 0 w 10188"/>
              <a:gd name="p0y11" fmla="*/ 1506 h 1560"/>
              <a:gd name="p0x12" fmla="*/ 0 w 10188"/>
              <a:gd name="p0y12" fmla="*/ 1440 h 1560"/>
              <a:gd name="p0x13" fmla="*/ 0 w 10188"/>
              <a:gd name="p0y13" fmla="*/ 120 h 1560"/>
              <a:gd name="p0x14" fmla="*/ 0 w 10188"/>
              <a:gd name="p0y14" fmla="*/ 53 h 1560"/>
              <a:gd name="p0x15" fmla="*/ 53 w 10188"/>
              <a:gd name="p0y15" fmla="*/ 0 h 1560"/>
              <a:gd name="p0x16" fmla="*/ 120 w 10188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5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5355660" y="5662613"/>
            <a:ext cx="606020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古代匠人制作圆筒、铺设路面，无不体现对</a:t>
            </a:r>
            <a:r>
              <a:rPr lang="en-US" altLang="zh-CN"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面积</a:t>
            </a:r>
            <a:r>
              <a:rPr lang="en-US" altLang="zh-CN"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的精准把握</a:t>
            </a:r>
            <a:r>
              <a:rPr lang="en-US" altLang="zh-CN"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该加则加，该省则省</a:t>
            </a:r>
            <a:endParaRPr sz="150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155565" y="1109345"/>
            <a:ext cx="2070735" cy="1076325"/>
          </a:xfrm>
          <a:custGeom>
            <a:avLst/>
            <a:gdLst>
              <a:gd name="sw" fmla="*/ 1 w 3260"/>
              <a:gd name="sh" fmla="*/ 1 h 1695"/>
              <a:gd name="mins" fmla="min sw sh"/>
              <a:gd name="dsw" fmla="+- 0 sw mins"/>
              <a:gd name="dsh" fmla="+- 0 sh mins"/>
              <a:gd name="p0x0" fmla="*/ 120 w 3260"/>
              <a:gd name="p0y0" fmla="*/ 0 h 1695"/>
              <a:gd name="p0x1" fmla="*/ 3140 w 3260"/>
              <a:gd name="p0y1" fmla="*/ 0 h 1695"/>
              <a:gd name="p0x2" fmla="*/ 3207 w 3260"/>
              <a:gd name="p0y2" fmla="*/ 0 h 1695"/>
              <a:gd name="p0x3" fmla="*/ 3260 w 3260"/>
              <a:gd name="p0y3" fmla="*/ 53 h 1695"/>
              <a:gd name="p0x4" fmla="*/ 3260 w 3260"/>
              <a:gd name="p0y4" fmla="*/ 120 h 1695"/>
              <a:gd name="p0x5" fmla="*/ 3260 w 3260"/>
              <a:gd name="p0y5" fmla="*/ 1575 h 1695"/>
              <a:gd name="p0x6" fmla="*/ 3260 w 3260"/>
              <a:gd name="p0y6" fmla="*/ 1641 h 1695"/>
              <a:gd name="p0x7" fmla="*/ 3207 w 3260"/>
              <a:gd name="p0y7" fmla="*/ 1695 h 1695"/>
              <a:gd name="p0x8" fmla="*/ 3140 w 3260"/>
              <a:gd name="p0y8" fmla="*/ 1695 h 1695"/>
              <a:gd name="p0x9" fmla="*/ 120 w 3260"/>
              <a:gd name="p0y9" fmla="*/ 1695 h 1695"/>
              <a:gd name="p0x10" fmla="*/ 53 w 3260"/>
              <a:gd name="p0y10" fmla="*/ 1695 h 1695"/>
              <a:gd name="p0x11" fmla="*/ 0 w 3260"/>
              <a:gd name="p0y11" fmla="*/ 1641 h 1695"/>
              <a:gd name="p0x12" fmla="*/ 0 w 3260"/>
              <a:gd name="p0y12" fmla="*/ 1575 h 1695"/>
              <a:gd name="p0x13" fmla="*/ 0 w 3260"/>
              <a:gd name="p0y13" fmla="*/ 120 h 1695"/>
              <a:gd name="p0x14" fmla="*/ 0 w 3260"/>
              <a:gd name="p0y14" fmla="*/ 53 h 1695"/>
              <a:gd name="p0x15" fmla="*/ 53 w 3260"/>
              <a:gd name="p0y15" fmla="*/ 0 h 1695"/>
              <a:gd name="p0x16" fmla="*/ 120 w 3260"/>
              <a:gd name="p0y16" fmla="*/ 0 h 16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561638" y="1281113"/>
            <a:ext cx="1640157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62.8</a:t>
            </a:r>
            <a:r>
              <a:rPr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dm²</a:t>
            </a:r>
            <a:endParaRPr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933999" y="176212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侧面积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5170209" y="1114425"/>
            <a:ext cx="2040811" cy="38100"/>
          </a:xfrm>
          <a:custGeom>
            <a:avLst/>
            <a:gdLst>
              <a:gd name="sw" fmla="*/ 1 w 3245"/>
              <a:gd name="sh" fmla="*/ 1 h 60"/>
              <a:gd name="mins" fmla="min sw sh"/>
              <a:gd name="dsw" fmla="+- 0 sw mins"/>
              <a:gd name="dsh" fmla="+- 0 sh mins"/>
              <a:gd name="p0x0" fmla="*/ 60 w 3245"/>
              <a:gd name="p0y0" fmla="*/ 0 h 60"/>
              <a:gd name="p0x1" fmla="*/ 3185 w 3245"/>
              <a:gd name="p0y1" fmla="*/ 0 h 60"/>
              <a:gd name="p0x2" fmla="*/ 3218 w 3245"/>
              <a:gd name="p0y2" fmla="*/ 0 h 60"/>
              <a:gd name="p0x3" fmla="*/ 3245 w 3245"/>
              <a:gd name="p0y3" fmla="*/ 26 h 60"/>
              <a:gd name="p0x4" fmla="*/ 3245 w 3245"/>
              <a:gd name="p0y4" fmla="*/ 60 h 60"/>
              <a:gd name="p0x5" fmla="*/ 0 w 3245"/>
              <a:gd name="p0y5" fmla="*/ 60 h 60"/>
              <a:gd name="p0x6" fmla="*/ 0 w 3245"/>
              <a:gd name="p0y6" fmla="*/ 26 h 60"/>
              <a:gd name="p0x7" fmla="*/ 26 w 3245"/>
              <a:gd name="p0y7" fmla="*/ 0 h 60"/>
              <a:gd name="p0x8" fmla="*/ 60 w 3245"/>
              <a:gd name="p0y8" fmla="*/ 0 h 60"/>
            </a:gdLst>
            <a:ahLst/>
            <a:cxnLst/>
            <a:pathLst>
              <a:path w="3214" h="60">
                <a:moveTo>
                  <a:pt x="104" y="0"/>
                </a:moveTo>
                <a:lnTo>
                  <a:pt x="3110" y="0"/>
                </a:lnTo>
                <a:cubicBezTo>
                  <a:pt x="3155" y="-3"/>
                  <a:pt x="3200" y="32"/>
                  <a:pt x="3214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350125" y="1109345"/>
            <a:ext cx="2070735" cy="1076325"/>
          </a:xfrm>
          <a:custGeom>
            <a:avLst/>
            <a:gdLst>
              <a:gd name="sw" fmla="*/ 1 w 3260"/>
              <a:gd name="sh" fmla="*/ 1 h 1695"/>
              <a:gd name="mins" fmla="min sw sh"/>
              <a:gd name="dsw" fmla="+- 0 sw mins"/>
              <a:gd name="dsh" fmla="+- 0 sh mins"/>
              <a:gd name="p0x0" fmla="*/ 120 w 3260"/>
              <a:gd name="p0y0" fmla="*/ 0 h 1695"/>
              <a:gd name="p0x1" fmla="*/ 3140 w 3260"/>
              <a:gd name="p0y1" fmla="*/ 0 h 1695"/>
              <a:gd name="p0x2" fmla="*/ 3207 w 3260"/>
              <a:gd name="p0y2" fmla="*/ 0 h 1695"/>
              <a:gd name="p0x3" fmla="*/ 3260 w 3260"/>
              <a:gd name="p0y3" fmla="*/ 53 h 1695"/>
              <a:gd name="p0x4" fmla="*/ 3260 w 3260"/>
              <a:gd name="p0y4" fmla="*/ 120 h 1695"/>
              <a:gd name="p0x5" fmla="*/ 3260 w 3260"/>
              <a:gd name="p0y5" fmla="*/ 1575 h 1695"/>
              <a:gd name="p0x6" fmla="*/ 3260 w 3260"/>
              <a:gd name="p0y6" fmla="*/ 1641 h 1695"/>
              <a:gd name="p0x7" fmla="*/ 3207 w 3260"/>
              <a:gd name="p0y7" fmla="*/ 1695 h 1695"/>
              <a:gd name="p0x8" fmla="*/ 3140 w 3260"/>
              <a:gd name="p0y8" fmla="*/ 1695 h 1695"/>
              <a:gd name="p0x9" fmla="*/ 120 w 3260"/>
              <a:gd name="p0y9" fmla="*/ 1695 h 1695"/>
              <a:gd name="p0x10" fmla="*/ 53 w 3260"/>
              <a:gd name="p0y10" fmla="*/ 1695 h 1695"/>
              <a:gd name="p0x11" fmla="*/ 0 w 3260"/>
              <a:gd name="p0y11" fmla="*/ 1641 h 1695"/>
              <a:gd name="p0x12" fmla="*/ 0 w 3260"/>
              <a:gd name="p0y12" fmla="*/ 1575 h 1695"/>
              <a:gd name="p0x13" fmla="*/ 0 w 3260"/>
              <a:gd name="p0y13" fmla="*/ 120 h 1695"/>
              <a:gd name="p0x14" fmla="*/ 0 w 3260"/>
              <a:gd name="p0y14" fmla="*/ 53 h 1695"/>
              <a:gd name="p0x15" fmla="*/ 53 w 3260"/>
              <a:gd name="p0y15" fmla="*/ 0 h 1695"/>
              <a:gd name="p0x16" fmla="*/ 120 w 3260"/>
              <a:gd name="p0y16" fmla="*/ 0 h 16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637335" y="1281113"/>
            <a:ext cx="1877835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12.56</a:t>
            </a:r>
            <a:r>
              <a:rPr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dm²</a:t>
            </a:r>
            <a:endParaRPr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8128540" y="176212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底面积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364769" y="1114425"/>
            <a:ext cx="2040811" cy="38100"/>
          </a:xfrm>
          <a:custGeom>
            <a:avLst/>
            <a:gdLst>
              <a:gd name="sw" fmla="*/ 1 w 3245"/>
              <a:gd name="sh" fmla="*/ 1 h 60"/>
              <a:gd name="mins" fmla="min sw sh"/>
              <a:gd name="dsw" fmla="+- 0 sw mins"/>
              <a:gd name="dsh" fmla="+- 0 sh mins"/>
              <a:gd name="p0x0" fmla="*/ 60 w 3245"/>
              <a:gd name="p0y0" fmla="*/ 0 h 60"/>
              <a:gd name="p0x1" fmla="*/ 3185 w 3245"/>
              <a:gd name="p0y1" fmla="*/ 0 h 60"/>
              <a:gd name="p0x2" fmla="*/ 3218 w 3245"/>
              <a:gd name="p0y2" fmla="*/ 0 h 60"/>
              <a:gd name="p0x3" fmla="*/ 3245 w 3245"/>
              <a:gd name="p0y3" fmla="*/ 26 h 60"/>
              <a:gd name="p0x4" fmla="*/ 3245 w 3245"/>
              <a:gd name="p0y4" fmla="*/ 60 h 60"/>
              <a:gd name="p0x5" fmla="*/ 0 w 3245"/>
              <a:gd name="p0y5" fmla="*/ 60 h 60"/>
              <a:gd name="p0x6" fmla="*/ 0 w 3245"/>
              <a:gd name="p0y6" fmla="*/ 26 h 60"/>
              <a:gd name="p0x7" fmla="*/ 26 w 3245"/>
              <a:gd name="p0y7" fmla="*/ 0 h 60"/>
              <a:gd name="p0x8" fmla="*/ 60 w 3245"/>
              <a:gd name="p0y8" fmla="*/ 0 h 60"/>
            </a:gdLst>
            <a:ahLst/>
            <a:cxnLst/>
            <a:pathLst>
              <a:path w="3214" h="60">
                <a:moveTo>
                  <a:pt x="104" y="0"/>
                </a:moveTo>
                <a:lnTo>
                  <a:pt x="3110" y="0"/>
                </a:lnTo>
                <a:cubicBezTo>
                  <a:pt x="3155" y="-3"/>
                  <a:pt x="3200" y="32"/>
                  <a:pt x="3214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9544685" y="1109345"/>
            <a:ext cx="2070735" cy="1076325"/>
          </a:xfrm>
          <a:custGeom>
            <a:avLst/>
            <a:gdLst>
              <a:gd name="sw" fmla="*/ 1 w 3260"/>
              <a:gd name="sh" fmla="*/ 1 h 1695"/>
              <a:gd name="mins" fmla="min sw sh"/>
              <a:gd name="dsw" fmla="+- 0 sw mins"/>
              <a:gd name="dsh" fmla="+- 0 sh mins"/>
              <a:gd name="p0x0" fmla="*/ 120 w 3260"/>
              <a:gd name="p0y0" fmla="*/ 0 h 1695"/>
              <a:gd name="p0x1" fmla="*/ 3140 w 3260"/>
              <a:gd name="p0y1" fmla="*/ 0 h 1695"/>
              <a:gd name="p0x2" fmla="*/ 3207 w 3260"/>
              <a:gd name="p0y2" fmla="*/ 0 h 1695"/>
              <a:gd name="p0x3" fmla="*/ 3260 w 3260"/>
              <a:gd name="p0y3" fmla="*/ 53 h 1695"/>
              <a:gd name="p0x4" fmla="*/ 3260 w 3260"/>
              <a:gd name="p0y4" fmla="*/ 120 h 1695"/>
              <a:gd name="p0x5" fmla="*/ 3260 w 3260"/>
              <a:gd name="p0y5" fmla="*/ 1575 h 1695"/>
              <a:gd name="p0x6" fmla="*/ 3260 w 3260"/>
              <a:gd name="p0y6" fmla="*/ 1641 h 1695"/>
              <a:gd name="p0x7" fmla="*/ 3207 w 3260"/>
              <a:gd name="p0y7" fmla="*/ 1695 h 1695"/>
              <a:gd name="p0x8" fmla="*/ 3140 w 3260"/>
              <a:gd name="p0y8" fmla="*/ 1695 h 1695"/>
              <a:gd name="p0x9" fmla="*/ 120 w 3260"/>
              <a:gd name="p0y9" fmla="*/ 1695 h 1695"/>
              <a:gd name="p0x10" fmla="*/ 53 w 3260"/>
              <a:gd name="p0y10" fmla="*/ 1695 h 1695"/>
              <a:gd name="p0x11" fmla="*/ 0 w 3260"/>
              <a:gd name="p0y11" fmla="*/ 1641 h 1695"/>
              <a:gd name="p0x12" fmla="*/ 0 w 3260"/>
              <a:gd name="p0y12" fmla="*/ 1575 h 1695"/>
              <a:gd name="p0x13" fmla="*/ 0 w 3260"/>
              <a:gd name="p0y13" fmla="*/ 120 h 1695"/>
              <a:gd name="p0x14" fmla="*/ 0 w 3260"/>
              <a:gd name="p0y14" fmla="*/ 53 h 1695"/>
              <a:gd name="p0x15" fmla="*/ 53 w 3260"/>
              <a:gd name="p0y15" fmla="*/ 0 h 1695"/>
              <a:gd name="p0x16" fmla="*/ 120 w 3260"/>
              <a:gd name="p0y16" fmla="*/ 0 h 16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9831886" y="1281113"/>
            <a:ext cx="1877835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75.36</a:t>
            </a:r>
            <a:r>
              <a:rPr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dm²</a:t>
            </a:r>
            <a:endParaRPr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0408815" y="176212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合计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9559329" y="1114425"/>
            <a:ext cx="2040811" cy="38100"/>
          </a:xfrm>
          <a:custGeom>
            <a:avLst/>
            <a:gdLst>
              <a:gd name="sw" fmla="*/ 1 w 3245"/>
              <a:gd name="sh" fmla="*/ 1 h 60"/>
              <a:gd name="mins" fmla="min sw sh"/>
              <a:gd name="dsw" fmla="+- 0 sw mins"/>
              <a:gd name="dsh" fmla="+- 0 sh mins"/>
              <a:gd name="p0x0" fmla="*/ 60 w 3245"/>
              <a:gd name="p0y0" fmla="*/ 0 h 60"/>
              <a:gd name="p0x1" fmla="*/ 3185 w 3245"/>
              <a:gd name="p0y1" fmla="*/ 0 h 60"/>
              <a:gd name="p0x2" fmla="*/ 3218 w 3245"/>
              <a:gd name="p0y2" fmla="*/ 0 h 60"/>
              <a:gd name="p0x3" fmla="*/ 3245 w 3245"/>
              <a:gd name="p0y3" fmla="*/ 26 h 60"/>
              <a:gd name="p0x4" fmla="*/ 3245 w 3245"/>
              <a:gd name="p0y4" fmla="*/ 60 h 60"/>
              <a:gd name="p0x5" fmla="*/ 0 w 3245"/>
              <a:gd name="p0y5" fmla="*/ 60 h 60"/>
              <a:gd name="p0x6" fmla="*/ 0 w 3245"/>
              <a:gd name="p0y6" fmla="*/ 26 h 60"/>
              <a:gd name="p0x7" fmla="*/ 26 w 3245"/>
              <a:gd name="p0y7" fmla="*/ 0 h 60"/>
              <a:gd name="p0x8" fmla="*/ 60 w 3245"/>
              <a:gd name="p0y8" fmla="*/ 0 h 60"/>
            </a:gdLst>
            <a:ahLst/>
            <a:cxnLst/>
            <a:pathLst>
              <a:path w="3214" h="60">
                <a:moveTo>
                  <a:pt x="104" y="0"/>
                </a:moveTo>
                <a:lnTo>
                  <a:pt x="3110" y="0"/>
                </a:lnTo>
                <a:cubicBezTo>
                  <a:pt x="3155" y="-3"/>
                  <a:pt x="3200" y="32"/>
                  <a:pt x="3214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5155565" y="2309495"/>
            <a:ext cx="6459855" cy="3057525"/>
          </a:xfrm>
          <a:custGeom>
            <a:avLst/>
            <a:gdLst>
              <a:gd name="sw" fmla="*/ 1 w 10173"/>
              <a:gd name="sh" fmla="*/ 1 h 4815"/>
              <a:gd name="mins" fmla="min sw sh"/>
              <a:gd name="dsw" fmla="+- 0 sw mins"/>
              <a:gd name="dsh" fmla="+- 0 sh mins"/>
              <a:gd name="p0x0" fmla="*/ 120 w 10173"/>
              <a:gd name="p0y0" fmla="*/ 0 h 4815"/>
              <a:gd name="p0x1" fmla="*/ 10053 w 10173"/>
              <a:gd name="p0y1" fmla="*/ 0 h 4815"/>
              <a:gd name="p0x2" fmla="*/ 10119 w 10173"/>
              <a:gd name="p0y2" fmla="*/ 0 h 4815"/>
              <a:gd name="p0x3" fmla="*/ 10173 w 10173"/>
              <a:gd name="p0y3" fmla="*/ 53 h 4815"/>
              <a:gd name="p0x4" fmla="*/ 10173 w 10173"/>
              <a:gd name="p0y4" fmla="*/ 120 h 4815"/>
              <a:gd name="p0x5" fmla="*/ 10173 w 10173"/>
              <a:gd name="p0y5" fmla="*/ 4695 h 4815"/>
              <a:gd name="p0x6" fmla="*/ 10173 w 10173"/>
              <a:gd name="p0y6" fmla="*/ 4761 h 4815"/>
              <a:gd name="p0x7" fmla="*/ 10119 w 10173"/>
              <a:gd name="p0y7" fmla="*/ 4815 h 4815"/>
              <a:gd name="p0x8" fmla="*/ 10053 w 10173"/>
              <a:gd name="p0y8" fmla="*/ 4815 h 4815"/>
              <a:gd name="p0x9" fmla="*/ 120 w 10173"/>
              <a:gd name="p0y9" fmla="*/ 4815 h 4815"/>
              <a:gd name="p0x10" fmla="*/ 53 w 10173"/>
              <a:gd name="p0y10" fmla="*/ 4815 h 4815"/>
              <a:gd name="p0x11" fmla="*/ 0 w 10173"/>
              <a:gd name="p0y11" fmla="*/ 4761 h 4815"/>
              <a:gd name="p0x12" fmla="*/ 0 w 10173"/>
              <a:gd name="p0y12" fmla="*/ 4695 h 4815"/>
              <a:gd name="p0x13" fmla="*/ 0 w 10173"/>
              <a:gd name="p0y13" fmla="*/ 120 h 4815"/>
              <a:gd name="p0x14" fmla="*/ 0 w 10173"/>
              <a:gd name="p0y14" fmla="*/ 53 h 4815"/>
              <a:gd name="p0x15" fmla="*/ 53 w 10173"/>
              <a:gd name="p0y15" fmla="*/ 0 h 4815"/>
              <a:gd name="p0x16" fmla="*/ 120 w 10173"/>
              <a:gd name="p0y16" fmla="*/ 0 h 4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5351116" y="2488883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仅算侧面积的场景</a:t>
            </a:r>
            <a:endParaRPr sz="2100" b="1" spc="42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20"/>
            </p:custDataLst>
          </p:nvPr>
        </p:nvGraphicFramePr>
        <p:xfrm>
          <a:off x="5350510" y="2914650"/>
          <a:ext cx="6069367" cy="225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078"/>
                <a:gridCol w="2977905"/>
                <a:gridCol w="1551384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场景</a:t>
                      </a:r>
                      <a:endParaRPr sz="18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D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关键数据</a:t>
                      </a:r>
                      <a:endParaRPr sz="18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D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计算结果</a:t>
                      </a:r>
                      <a:endParaRPr sz="18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D0"/>
                    </a:solidFill>
                  </a:tcPr>
                </a:tc>
              </a:tr>
              <a:tr h="86960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通风管</a:t>
                      </a:r>
                      <a:endParaRPr sz="15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直径</a:t>
                      </a:r>
                      <a:r>
                        <a:rPr lang="en-US" altLang="zh-CN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20 cm</a:t>
                      </a:r>
                      <a:r>
                        <a:rPr lang="zh-CN" altLang="en-US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，长</a:t>
                      </a:r>
                      <a:r>
                        <a:rPr lang="en-US" altLang="zh-CN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50 cm</a:t>
                      </a:r>
                      <a:endParaRPr lang="en-US" altLang="zh-CN" sz="1500" b="0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3140 cm²</a:t>
                      </a:r>
                      <a:endParaRPr sz="15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8F0"/>
                    </a:solidFill>
                  </a:tcPr>
                </a:tc>
              </a:tr>
              <a:tr h="869677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压路机前轮</a:t>
                      </a:r>
                      <a:endParaRPr sz="15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直径</a:t>
                      </a:r>
                      <a:r>
                        <a:rPr lang="en-US" altLang="zh-CN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1.6 m</a:t>
                      </a:r>
                      <a:r>
                        <a:rPr lang="zh-CN" altLang="en-US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，宽</a:t>
                      </a:r>
                      <a:r>
                        <a:rPr lang="en-US" altLang="zh-CN" sz="1500" b="0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2 m</a:t>
                      </a:r>
                      <a:endParaRPr lang="en-US" altLang="zh-CN" sz="1500" b="0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D2B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10.048 m²</a:t>
                      </a:r>
                      <a:endParaRPr sz="1500" b="1">
                        <a:solidFill>
                          <a:srgbClr val="3D2B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5170216" y="2314575"/>
            <a:ext cx="6430553" cy="38100"/>
          </a:xfrm>
          <a:custGeom>
            <a:avLst/>
            <a:gdLst>
              <a:gd name="sw" fmla="*/ 1 w 10157"/>
              <a:gd name="sh" fmla="*/ 1 h 60"/>
              <a:gd name="mins" fmla="min sw sh"/>
              <a:gd name="dsw" fmla="+- 0 sw mins"/>
              <a:gd name="dsh" fmla="+- 0 sh mins"/>
              <a:gd name="p0x0" fmla="*/ 60 w 10157"/>
              <a:gd name="p0y0" fmla="*/ 0 h 60"/>
              <a:gd name="p0x1" fmla="*/ 10097 w 10157"/>
              <a:gd name="p0y1" fmla="*/ 0 h 60"/>
              <a:gd name="p0x2" fmla="*/ 10131 w 10157"/>
              <a:gd name="p0y2" fmla="*/ 0 h 60"/>
              <a:gd name="p0x3" fmla="*/ 10157 w 10157"/>
              <a:gd name="p0y3" fmla="*/ 26 h 60"/>
              <a:gd name="p0x4" fmla="*/ 10157 w 10157"/>
              <a:gd name="p0y4" fmla="*/ 60 h 60"/>
              <a:gd name="p0x5" fmla="*/ 0 w 10157"/>
              <a:gd name="p0y5" fmla="*/ 60 h 60"/>
              <a:gd name="p0x6" fmla="*/ 0 w 10157"/>
              <a:gd name="p0y6" fmla="*/ 26 h 60"/>
              <a:gd name="p0x7" fmla="*/ 26 w 10157"/>
              <a:gd name="p0y7" fmla="*/ 0 h 60"/>
              <a:gd name="p0x8" fmla="*/ 60 w 10157"/>
              <a:gd name="p0y8" fmla="*/ 0 h 60"/>
            </a:gdLst>
            <a:ahLst/>
            <a:cxnLst/>
            <a:pathLst>
              <a:path w="10127" h="60">
                <a:moveTo>
                  <a:pt x="104" y="0"/>
                </a:moveTo>
                <a:lnTo>
                  <a:pt x="10023" y="0"/>
                </a:lnTo>
                <a:cubicBezTo>
                  <a:pt x="10068" y="-3"/>
                  <a:pt x="10113" y="32"/>
                  <a:pt x="10127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59317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5400" b="1">
              <a:solidFill>
                <a:srgbClr val="D95A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537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</a:rPr>
              <a:t>由面及体</a:t>
            </a:r>
            <a:endParaRPr sz="4200" b="1" spc="84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510088"/>
            <a:ext cx="32042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等底等高，三倍关系藏天机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探究并应用圆柱与圆锥的体积公式。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7240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743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7526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积土成山</a:t>
            </a:r>
            <a:r>
              <a:rPr lang="en-US" altLang="zh-CN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圆柱的体积</a:t>
            </a:r>
            <a:endParaRPr lang="zh-CN" altLang="en-US" sz="30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2000" y="1271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16988" y="1343977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95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333500" y="1314450"/>
            <a:ext cx="277140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类比长方体体积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底面积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高</a:t>
            </a:r>
            <a:endParaRPr lang="zh-CN" altLang="en-US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62000" y="17951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16988" y="1867852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95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333500" y="1838325"/>
            <a:ext cx="277140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推导出</a:t>
            </a:r>
            <a:r>
              <a:rPr lang="zh-CN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圆柱体积</a:t>
            </a:r>
            <a:r>
              <a:rPr lang="en-US" altLang="zh-CN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底面积</a:t>
            </a:r>
            <a:r>
              <a:rPr lang="en-US" altLang="zh-CN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高</a:t>
            </a:r>
            <a:endParaRPr lang="zh-CN" altLang="en-US" sz="150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62000" y="2319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16988" y="2391727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95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33500" y="244078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即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600200" y="2326481"/>
            <a:ext cx="230586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V = Sh = πr²h</a:t>
            </a:r>
            <a:endParaRPr sz="240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75945" y="3138170"/>
            <a:ext cx="11039475" cy="2396490"/>
          </a:xfrm>
          <a:custGeom>
            <a:avLst/>
            <a:gdLst>
              <a:gd name="sw" fmla="*/ 1 w 17385"/>
              <a:gd name="sh" fmla="*/ 1 h 3773"/>
              <a:gd name="mins" fmla="min sw sh"/>
              <a:gd name="dsw" fmla="+- 0 sw mins"/>
              <a:gd name="dsh" fmla="+- 0 sh mins"/>
              <a:gd name="p0x0" fmla="*/ 120 w 17385"/>
              <a:gd name="p0y0" fmla="*/ 0 h 3773"/>
              <a:gd name="p0x1" fmla="*/ 17265 w 17385"/>
              <a:gd name="p0y1" fmla="*/ 0 h 3773"/>
              <a:gd name="p0x2" fmla="*/ 17331 w 17385"/>
              <a:gd name="p0y2" fmla="*/ 0 h 3773"/>
              <a:gd name="p0x3" fmla="*/ 17385 w 17385"/>
              <a:gd name="p0y3" fmla="*/ 53 h 3773"/>
              <a:gd name="p0x4" fmla="*/ 17385 w 17385"/>
              <a:gd name="p0y4" fmla="*/ 120 h 3773"/>
              <a:gd name="p0x5" fmla="*/ 17385 w 17385"/>
              <a:gd name="p0y5" fmla="*/ 3653 h 3773"/>
              <a:gd name="p0x6" fmla="*/ 17385 w 17385"/>
              <a:gd name="p0y6" fmla="*/ 3720 h 3773"/>
              <a:gd name="p0x7" fmla="*/ 17331 w 17385"/>
              <a:gd name="p0y7" fmla="*/ 3773 h 3773"/>
              <a:gd name="p0x8" fmla="*/ 17265 w 17385"/>
              <a:gd name="p0y8" fmla="*/ 3773 h 3773"/>
              <a:gd name="p0x9" fmla="*/ 120 w 17385"/>
              <a:gd name="p0y9" fmla="*/ 3773 h 3773"/>
              <a:gd name="p0x10" fmla="*/ 53 w 17385"/>
              <a:gd name="p0y10" fmla="*/ 3773 h 3773"/>
              <a:gd name="p0x11" fmla="*/ 0 w 17385"/>
              <a:gd name="p0y11" fmla="*/ 3720 h 3773"/>
              <a:gd name="p0x12" fmla="*/ 0 w 17385"/>
              <a:gd name="p0y12" fmla="*/ 3653 h 3773"/>
              <a:gd name="p0x13" fmla="*/ 0 w 17385"/>
              <a:gd name="p0y13" fmla="*/ 120 h 3773"/>
              <a:gd name="p0x14" fmla="*/ 0 w 17385"/>
              <a:gd name="p0y14" fmla="*/ 53 h 3773"/>
              <a:gd name="p0x15" fmla="*/ 53 w 17385"/>
              <a:gd name="p0y15" fmla="*/ 0 h 3773"/>
              <a:gd name="p0x16" fmla="*/ 120 w 17385"/>
              <a:gd name="p0y16" fmla="*/ 0 h 37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771525" y="3317558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金箍棒的数学秘密</a:t>
            </a:r>
            <a:endParaRPr sz="2100" b="1" spc="42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37757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812159" y="382574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228725" y="3795207"/>
            <a:ext cx="341576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已知：底面周长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12.56 cm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，长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200 cm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771525" y="41846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812159" y="4234348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1228725" y="4203811"/>
            <a:ext cx="326744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底面半径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12.56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3.14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 = </a:t>
            </a: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2 cm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771525" y="45929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812159" y="464296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1228725" y="4612424"/>
            <a:ext cx="323649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体积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3.14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2²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200 = </a:t>
            </a: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2512 cm³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771525" y="50018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812159" y="505156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04</a:t>
            </a:r>
            <a:endParaRPr sz="165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1228725" y="5021028"/>
            <a:ext cx="665671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若为铁制（每立方厘米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7.9 g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），总质量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2512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7.9 ≈ </a:t>
            </a:r>
            <a:r>
              <a:rPr sz="135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19844.8 g ≈ 19.84 kg</a:t>
            </a:r>
            <a:endParaRPr sz="135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6"/>
            </p:custDataLst>
          </p:nvPr>
        </p:nvSpPr>
        <p:spPr>
          <a:xfrm>
            <a:off x="591235" y="3143250"/>
            <a:ext cx="11009531" cy="38100"/>
          </a:xfrm>
          <a:custGeom>
            <a:avLst/>
            <a:gdLst>
              <a:gd name="sw" fmla="*/ 1 w 17370"/>
              <a:gd name="sh" fmla="*/ 1 h 60"/>
              <a:gd name="mins" fmla="min sw sh"/>
              <a:gd name="dsw" fmla="+- 0 sw mins"/>
              <a:gd name="dsh" fmla="+- 0 sh mins"/>
              <a:gd name="p0x0" fmla="*/ 60 w 17370"/>
              <a:gd name="p0y0" fmla="*/ 0 h 60"/>
              <a:gd name="p0x1" fmla="*/ 17310 w 17370"/>
              <a:gd name="p0y1" fmla="*/ 0 h 60"/>
              <a:gd name="p0x2" fmla="*/ 17343 w 17370"/>
              <a:gd name="p0y2" fmla="*/ 0 h 60"/>
              <a:gd name="p0x3" fmla="*/ 17370 w 17370"/>
              <a:gd name="p0y3" fmla="*/ 26 h 60"/>
              <a:gd name="p0x4" fmla="*/ 17370 w 17370"/>
              <a:gd name="p0y4" fmla="*/ 60 h 60"/>
              <a:gd name="p0x5" fmla="*/ 0 w 17370"/>
              <a:gd name="p0y5" fmla="*/ 60 h 60"/>
              <a:gd name="p0x6" fmla="*/ 0 w 17370"/>
              <a:gd name="p0y6" fmla="*/ 26 h 60"/>
              <a:gd name="p0x7" fmla="*/ 26 w 17370"/>
              <a:gd name="p0y7" fmla="*/ 0 h 60"/>
              <a:gd name="p0x8" fmla="*/ 60 w 17370"/>
              <a:gd name="p0y8" fmla="*/ 0 h 60"/>
            </a:gdLst>
            <a:ahLst/>
            <a:cxnLst/>
            <a:pathLst>
              <a:path w="17338" h="60">
                <a:moveTo>
                  <a:pt x="104" y="0"/>
                </a:moveTo>
                <a:lnTo>
                  <a:pt x="17234" y="0"/>
                </a:lnTo>
                <a:cubicBezTo>
                  <a:pt x="17279" y="-3"/>
                  <a:pt x="17324" y="32"/>
                  <a:pt x="1733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571500" y="5729605"/>
            <a:ext cx="11049000" cy="746760"/>
          </a:xfrm>
          <a:custGeom>
            <a:avLst/>
            <a:gdLst>
              <a:gd name="sw" fmla="*/ 1 w 17400"/>
              <a:gd name="sh" fmla="*/ 1 h 1175"/>
              <a:gd name="mins" fmla="min sw sh"/>
              <a:gd name="dsw" fmla="+- 0 sw mins"/>
              <a:gd name="dsh" fmla="+- 0 sh mins"/>
              <a:gd name="p0x0" fmla="*/ 120 w 17400"/>
              <a:gd name="p0y0" fmla="*/ 0 h 1175"/>
              <a:gd name="p0x1" fmla="*/ 17280 w 17400"/>
              <a:gd name="p0y1" fmla="*/ 0 h 1175"/>
              <a:gd name="p0x2" fmla="*/ 17346 w 17400"/>
              <a:gd name="p0y2" fmla="*/ 0 h 1175"/>
              <a:gd name="p0x3" fmla="*/ 17400 w 17400"/>
              <a:gd name="p0y3" fmla="*/ 53 h 1175"/>
              <a:gd name="p0x4" fmla="*/ 17400 w 17400"/>
              <a:gd name="p0y4" fmla="*/ 120 h 1175"/>
              <a:gd name="p0x5" fmla="*/ 17400 w 17400"/>
              <a:gd name="p0y5" fmla="*/ 1055 h 1175"/>
              <a:gd name="p0x6" fmla="*/ 17400 w 17400"/>
              <a:gd name="p0y6" fmla="*/ 1122 h 1175"/>
              <a:gd name="p0x7" fmla="*/ 17346 w 17400"/>
              <a:gd name="p0y7" fmla="*/ 1175 h 1175"/>
              <a:gd name="p0x8" fmla="*/ 17280 w 17400"/>
              <a:gd name="p0y8" fmla="*/ 1175 h 1175"/>
              <a:gd name="p0x9" fmla="*/ 120 w 17400"/>
              <a:gd name="p0y9" fmla="*/ 1175 h 1175"/>
              <a:gd name="p0x10" fmla="*/ 53 w 17400"/>
              <a:gd name="p0y10" fmla="*/ 1175 h 1175"/>
              <a:gd name="p0x11" fmla="*/ 0 w 17400"/>
              <a:gd name="p0y11" fmla="*/ 1122 h 1175"/>
              <a:gd name="p0x12" fmla="*/ 0 w 17400"/>
              <a:gd name="p0y12" fmla="*/ 1055 h 1175"/>
              <a:gd name="p0x13" fmla="*/ 0 w 17400"/>
              <a:gd name="p0y13" fmla="*/ 120 h 1175"/>
              <a:gd name="p0x14" fmla="*/ 0 w 17400"/>
              <a:gd name="p0y14" fmla="*/ 53 h 1175"/>
              <a:gd name="p0x15" fmla="*/ 53 w 17400"/>
              <a:gd name="p0y15" fmla="*/ 0 h 1175"/>
              <a:gd name="p0x16" fmla="*/ 120 w 17400"/>
              <a:gd name="p0y16" fmla="*/ 0 h 11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5D0"/>
          </a:solidFill>
          <a:ln>
            <a:noFill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762000" y="5903538"/>
            <a:ext cx="4572076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从神话到数学，金箍棒的威力原来有数可循</a:t>
            </a:r>
            <a:endParaRPr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581700" y="5729607"/>
            <a:ext cx="11028601" cy="38098"/>
          </a:xfrm>
          <a:custGeom>
            <a:avLst/>
            <a:gdLst>
              <a:gd name="sw" fmla="*/ 1 w 17400"/>
              <a:gd name="sh" fmla="*/ 1 h 60"/>
              <a:gd name="mins" fmla="min sw sh"/>
              <a:gd name="dsw" fmla="+- 0 sw mins"/>
              <a:gd name="dsh" fmla="+- 0 sh mins"/>
              <a:gd name="p0x0" fmla="*/ 60 w 17400"/>
              <a:gd name="p0y0" fmla="*/ 0 h 60"/>
              <a:gd name="p0x1" fmla="*/ 17340 w 17400"/>
              <a:gd name="p0y1" fmla="*/ 0 h 60"/>
              <a:gd name="p0x2" fmla="*/ 17373 w 17400"/>
              <a:gd name="p0y2" fmla="*/ 0 h 60"/>
              <a:gd name="p0x3" fmla="*/ 17400 w 17400"/>
              <a:gd name="p0y3" fmla="*/ 26 h 60"/>
              <a:gd name="p0x4" fmla="*/ 17400 w 17400"/>
              <a:gd name="p0y4" fmla="*/ 60 h 60"/>
              <a:gd name="p0x5" fmla="*/ 0 w 17400"/>
              <a:gd name="p0y5" fmla="*/ 60 h 60"/>
              <a:gd name="p0x6" fmla="*/ 0 w 17400"/>
              <a:gd name="p0y6" fmla="*/ 26 h 60"/>
              <a:gd name="p0x7" fmla="*/ 26 w 17400"/>
              <a:gd name="p0y7" fmla="*/ 0 h 60"/>
              <a:gd name="p0x8" fmla="*/ 60 w 17400"/>
              <a:gd name="p0y8" fmla="*/ 0 h 60"/>
            </a:gdLst>
            <a:ahLst/>
            <a:cxnLst/>
            <a:pathLst>
              <a:path w="17368" h="60">
                <a:moveTo>
                  <a:pt x="17368" y="60"/>
                </a:move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lnTo>
                  <a:pt x="17264" y="0"/>
                </a:lnTo>
                <a:cubicBezTo>
                  <a:pt x="17309" y="-3"/>
                  <a:pt x="17354" y="32"/>
                  <a:pt x="17368" y="6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沙漏遗韵</a:t>
            </a:r>
            <a:r>
              <a:rPr lang="en-US" altLang="zh-CN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圆锥的体积</a:t>
            </a:r>
            <a:endParaRPr lang="zh-CN" altLang="en-US" sz="30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09fb1148-8c95-11f1-8b0b-96c6be214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5419725" cy="3693795"/>
          </a:xfrm>
          <a:custGeom>
            <a:avLst/>
            <a:gdLst>
              <a:gd name="sw" fmla="*/ 1 w 8535"/>
              <a:gd name="sh" fmla="*/ 1 h 5816"/>
              <a:gd name="mins" fmla="min sw sh"/>
              <a:gd name="dsw" fmla="+- 0 sw mins"/>
              <a:gd name="dsh" fmla="+- 0 sh mins"/>
              <a:gd name="p0x0" fmla="*/ 120 w 8535"/>
              <a:gd name="p0y0" fmla="*/ 0 h 5816"/>
              <a:gd name="p0x1" fmla="*/ 8415 w 8535"/>
              <a:gd name="p0y1" fmla="*/ 0 h 5816"/>
              <a:gd name="p0x2" fmla="*/ 8481 w 8535"/>
              <a:gd name="p0y2" fmla="*/ 0 h 5816"/>
              <a:gd name="p0x3" fmla="*/ 8535 w 8535"/>
              <a:gd name="p0y3" fmla="*/ 53 h 5816"/>
              <a:gd name="p0x4" fmla="*/ 8535 w 8535"/>
              <a:gd name="p0y4" fmla="*/ 120 h 5816"/>
              <a:gd name="p0x5" fmla="*/ 8535 w 8535"/>
              <a:gd name="p0y5" fmla="*/ 5696 h 5816"/>
              <a:gd name="p0x6" fmla="*/ 8535 w 8535"/>
              <a:gd name="p0y6" fmla="*/ 5763 h 5816"/>
              <a:gd name="p0x7" fmla="*/ 8481 w 8535"/>
              <a:gd name="p0y7" fmla="*/ 5816 h 5816"/>
              <a:gd name="p0x8" fmla="*/ 8415 w 8535"/>
              <a:gd name="p0y8" fmla="*/ 5816 h 5816"/>
              <a:gd name="p0x9" fmla="*/ 120 w 8535"/>
              <a:gd name="p0y9" fmla="*/ 5816 h 5816"/>
              <a:gd name="p0x10" fmla="*/ 53 w 8535"/>
              <a:gd name="p0y10" fmla="*/ 5816 h 5816"/>
              <a:gd name="p0x11" fmla="*/ 0 w 8535"/>
              <a:gd name="p0y11" fmla="*/ 5763 h 5816"/>
              <a:gd name="p0x12" fmla="*/ 0 w 8535"/>
              <a:gd name="p0y12" fmla="*/ 5696 h 5816"/>
              <a:gd name="p0x13" fmla="*/ 0 w 8535"/>
              <a:gd name="p0y13" fmla="*/ 120 h 5816"/>
              <a:gd name="p0x14" fmla="*/ 0 w 8535"/>
              <a:gd name="p0y14" fmla="*/ 53 h 5816"/>
              <a:gd name="p0x15" fmla="*/ 53 w 8535"/>
              <a:gd name="p0y15" fmla="*/ 0 h 5816"/>
              <a:gd name="p0x16" fmla="*/ 120 w 853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771525" y="295754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实验发现</a:t>
            </a:r>
            <a:endParaRPr sz="2100" b="1" spc="42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771525" y="3421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09fb1194-8c95-11f1-8b0b-96c6be214211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1" b="11"/>
          <a:stretch>
            <a:fillRect/>
          </a:stretch>
        </p:blipFill>
        <p:spPr>
          <a:xfrm>
            <a:off x="857250" y="3507105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04925" y="3407121"/>
            <a:ext cx="174955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等底等高关系</a:t>
            </a:r>
            <a:endParaRPr sz="15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3682393"/>
            <a:ext cx="19210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圆锥体积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圆柱的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1/3</a:t>
            </a:r>
            <a:endParaRPr sz="1350" b="1" spc="-13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4048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09fb124d-8c95-11f1-8b0b-96c6be214211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857250" y="413385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304925" y="4033838"/>
            <a:ext cx="176167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体积公式</a:t>
            </a:r>
            <a:endParaRPr sz="15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304925" y="4309110"/>
            <a:ext cx="21045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V = 1/3 Sh = 1/3 πr²h</a:t>
            </a:r>
            <a:endParaRPr sz="1350" b="1" spc="-13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8"/>
            </p:custDataLst>
          </p:nvPr>
        </p:nvSpPr>
        <p:spPr>
          <a:xfrm>
            <a:off x="591224" y="2783206"/>
            <a:ext cx="5389802" cy="38099"/>
          </a:xfrm>
          <a:custGeom>
            <a:avLst/>
            <a:gdLst>
              <a:gd name="sw" fmla="*/ 1 w 8520"/>
              <a:gd name="sh" fmla="*/ 1 h 60"/>
              <a:gd name="mins" fmla="min sw sh"/>
              <a:gd name="dsw" fmla="+- 0 sw mins"/>
              <a:gd name="dsh" fmla="+- 0 sh mins"/>
              <a:gd name="p0x0" fmla="*/ 60 w 8520"/>
              <a:gd name="p0y0" fmla="*/ 0 h 60"/>
              <a:gd name="p0x1" fmla="*/ 8460 w 8520"/>
              <a:gd name="p0y1" fmla="*/ 0 h 60"/>
              <a:gd name="p0x2" fmla="*/ 8493 w 8520"/>
              <a:gd name="p0y2" fmla="*/ 0 h 60"/>
              <a:gd name="p0x3" fmla="*/ 8520 w 8520"/>
              <a:gd name="p0y3" fmla="*/ 26 h 60"/>
              <a:gd name="p0x4" fmla="*/ 8520 w 8520"/>
              <a:gd name="p0y4" fmla="*/ 60 h 60"/>
              <a:gd name="p0x5" fmla="*/ 0 w 8520"/>
              <a:gd name="p0y5" fmla="*/ 60 h 60"/>
              <a:gd name="p0x6" fmla="*/ 0 w 8520"/>
              <a:gd name="p0y6" fmla="*/ 26 h 60"/>
              <a:gd name="p0x7" fmla="*/ 26 w 8520"/>
              <a:gd name="p0y7" fmla="*/ 0 h 60"/>
              <a:gd name="p0x8" fmla="*/ 60 w 8520"/>
              <a:gd name="p0y8" fmla="*/ 0 h 60"/>
            </a:gdLst>
            <a:ahLst/>
            <a:cxnLst/>
            <a:pathLst>
              <a:path w="8488" h="60">
                <a:moveTo>
                  <a:pt x="8488" y="60"/>
                </a:move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lnTo>
                  <a:pt x="8384" y="0"/>
                </a:lnTo>
                <a:cubicBezTo>
                  <a:pt x="8429" y="-3"/>
                  <a:pt x="8474" y="32"/>
                  <a:pt x="8488" y="6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6195695" y="2778125"/>
            <a:ext cx="5419725" cy="3693795"/>
          </a:xfrm>
          <a:custGeom>
            <a:avLst/>
            <a:gdLst>
              <a:gd name="sw" fmla="*/ 1 w 8535"/>
              <a:gd name="sh" fmla="*/ 1 h 5816"/>
              <a:gd name="mins" fmla="min sw sh"/>
              <a:gd name="dsw" fmla="+- 0 sw mins"/>
              <a:gd name="dsh" fmla="+- 0 sh mins"/>
              <a:gd name="p0x0" fmla="*/ 120 w 8535"/>
              <a:gd name="p0y0" fmla="*/ 0 h 5816"/>
              <a:gd name="p0x1" fmla="*/ 8415 w 8535"/>
              <a:gd name="p0y1" fmla="*/ 0 h 5816"/>
              <a:gd name="p0x2" fmla="*/ 8481 w 8535"/>
              <a:gd name="p0y2" fmla="*/ 0 h 5816"/>
              <a:gd name="p0x3" fmla="*/ 8535 w 8535"/>
              <a:gd name="p0y3" fmla="*/ 53 h 5816"/>
              <a:gd name="p0x4" fmla="*/ 8535 w 8535"/>
              <a:gd name="p0y4" fmla="*/ 120 h 5816"/>
              <a:gd name="p0x5" fmla="*/ 8535 w 8535"/>
              <a:gd name="p0y5" fmla="*/ 5696 h 5816"/>
              <a:gd name="p0x6" fmla="*/ 8535 w 8535"/>
              <a:gd name="p0y6" fmla="*/ 5763 h 5816"/>
              <a:gd name="p0x7" fmla="*/ 8481 w 8535"/>
              <a:gd name="p0y7" fmla="*/ 5816 h 5816"/>
              <a:gd name="p0x8" fmla="*/ 8415 w 8535"/>
              <a:gd name="p0y8" fmla="*/ 5816 h 5816"/>
              <a:gd name="p0x9" fmla="*/ 120 w 8535"/>
              <a:gd name="p0y9" fmla="*/ 5816 h 5816"/>
              <a:gd name="p0x10" fmla="*/ 53 w 8535"/>
              <a:gd name="p0y10" fmla="*/ 5816 h 5816"/>
              <a:gd name="p0x11" fmla="*/ 0 w 8535"/>
              <a:gd name="p0y11" fmla="*/ 5763 h 5816"/>
              <a:gd name="p0x12" fmla="*/ 0 w 8535"/>
              <a:gd name="p0y12" fmla="*/ 5696 h 5816"/>
              <a:gd name="p0x13" fmla="*/ 0 w 8535"/>
              <a:gd name="p0y13" fmla="*/ 120 h 5816"/>
              <a:gd name="p0x14" fmla="*/ 0 w 8535"/>
              <a:gd name="p0y14" fmla="*/ 53 h 5816"/>
              <a:gd name="p0x15" fmla="*/ 53 w 8535"/>
              <a:gd name="p0y15" fmla="*/ 0 h 5816"/>
              <a:gd name="p0x16" fmla="*/ 120 w 853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6391275" y="295754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实际应用</a:t>
            </a:r>
            <a:endParaRPr sz="2100" b="1" spc="42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6391275" y="3421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09fb130c-8c95-11f1-8b0b-96c6be214211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11" b="11"/>
          <a:stretch>
            <a:fillRect/>
          </a:stretch>
        </p:blipFill>
        <p:spPr>
          <a:xfrm>
            <a:off x="6477000" y="3507105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6924675" y="3407121"/>
            <a:ext cx="224403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小麦堆计算</a:t>
            </a:r>
            <a:endParaRPr sz="15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6924675" y="3682393"/>
            <a:ext cx="25869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r=2m, h=1.5m → </a:t>
            </a:r>
            <a:r>
              <a:rPr sz="1350" b="1" spc="-13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V=6.28m³</a:t>
            </a:r>
            <a:endParaRPr sz="1350" b="1" spc="-13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6391275" y="4048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09fb1491-8c95-11f1-8b0b-96c6be214211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6477000" y="4133850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924675" y="4033838"/>
            <a:ext cx="223591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总质量</a:t>
            </a:r>
            <a:endParaRPr sz="15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6924675" y="4309110"/>
            <a:ext cx="257881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700kg/m³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6.28 = </a:t>
            </a:r>
            <a:r>
              <a:rPr sz="1350" b="1" spc="-13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4396kg</a:t>
            </a:r>
            <a:endParaRPr sz="1350" b="1" spc="-13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3"/>
            </p:custDataLst>
          </p:nvPr>
        </p:nvSpPr>
        <p:spPr>
          <a:xfrm>
            <a:off x="6391275" y="46742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09fb1494-8c95-11f1-8b0b-96c6be214211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245" b="245"/>
          <a:stretch>
            <a:fillRect/>
          </a:stretch>
        </p:blipFill>
        <p:spPr>
          <a:xfrm>
            <a:off x="6477000" y="4759960"/>
            <a:ext cx="247650" cy="2476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6924675" y="4660554"/>
            <a:ext cx="25718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古代智慧</a:t>
            </a:r>
            <a:endParaRPr sz="15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6924675" y="4935826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沙漏计时与粮仓堆积蕴含数学智慧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9"/>
            </p:custDataLst>
          </p:nvPr>
        </p:nvSpPr>
        <p:spPr>
          <a:xfrm>
            <a:off x="6210974" y="2783206"/>
            <a:ext cx="5389802" cy="38099"/>
          </a:xfrm>
          <a:custGeom>
            <a:avLst/>
            <a:gdLst>
              <a:gd name="sw" fmla="*/ 1 w 8520"/>
              <a:gd name="sh" fmla="*/ 1 h 60"/>
              <a:gd name="mins" fmla="min sw sh"/>
              <a:gd name="dsw" fmla="+- 0 sw mins"/>
              <a:gd name="dsh" fmla="+- 0 sh mins"/>
              <a:gd name="p0x0" fmla="*/ 60 w 8520"/>
              <a:gd name="p0y0" fmla="*/ 0 h 60"/>
              <a:gd name="p0x1" fmla="*/ 8460 w 8520"/>
              <a:gd name="p0y1" fmla="*/ 0 h 60"/>
              <a:gd name="p0x2" fmla="*/ 8493 w 8520"/>
              <a:gd name="p0y2" fmla="*/ 0 h 60"/>
              <a:gd name="p0x3" fmla="*/ 8520 w 8520"/>
              <a:gd name="p0y3" fmla="*/ 26 h 60"/>
              <a:gd name="p0x4" fmla="*/ 8520 w 8520"/>
              <a:gd name="p0y4" fmla="*/ 60 h 60"/>
              <a:gd name="p0x5" fmla="*/ 0 w 8520"/>
              <a:gd name="p0y5" fmla="*/ 60 h 60"/>
              <a:gd name="p0x6" fmla="*/ 0 w 8520"/>
              <a:gd name="p0y6" fmla="*/ 26 h 60"/>
              <a:gd name="p0x7" fmla="*/ 26 w 8520"/>
              <a:gd name="p0y7" fmla="*/ 0 h 60"/>
              <a:gd name="p0x8" fmla="*/ 60 w 8520"/>
              <a:gd name="p0y8" fmla="*/ 0 h 60"/>
            </a:gdLst>
            <a:ahLst/>
            <a:cxnLst/>
            <a:pathLst>
              <a:path w="8488" h="60">
                <a:moveTo>
                  <a:pt x="8488" y="60"/>
                </a:move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lnTo>
                  <a:pt x="8384" y="0"/>
                </a:lnTo>
                <a:cubicBezTo>
                  <a:pt x="8429" y="-3"/>
                  <a:pt x="8474" y="32"/>
                  <a:pt x="8488" y="6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</a:rPr>
              <a:t>等底等高的奥秘</a:t>
            </a:r>
            <a:endParaRPr sz="3000" b="1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998220"/>
            <a:ext cx="11049000" cy="704850"/>
          </a:xfrm>
          <a:custGeom>
            <a:avLst/>
            <a:gdLst>
              <a:gd name="sw" fmla="*/ 1 w 17400"/>
              <a:gd name="sh" fmla="*/ 1 h 1110"/>
              <a:gd name="mins" fmla="min sw sh"/>
              <a:gd name="dsw" fmla="+- 0 sw mins"/>
              <a:gd name="dsh" fmla="+- 0 sh mins"/>
              <a:gd name="p0x0" fmla="*/ 120 w 17400"/>
              <a:gd name="p0y0" fmla="*/ 0 h 1110"/>
              <a:gd name="p0x1" fmla="*/ 17280 w 17400"/>
              <a:gd name="p0y1" fmla="*/ 0 h 1110"/>
              <a:gd name="p0x2" fmla="*/ 17346 w 17400"/>
              <a:gd name="p0y2" fmla="*/ 0 h 1110"/>
              <a:gd name="p0x3" fmla="*/ 17400 w 17400"/>
              <a:gd name="p0y3" fmla="*/ 53 h 1110"/>
              <a:gd name="p0x4" fmla="*/ 17400 w 17400"/>
              <a:gd name="p0y4" fmla="*/ 120 h 1110"/>
              <a:gd name="p0x5" fmla="*/ 17400 w 17400"/>
              <a:gd name="p0y5" fmla="*/ 990 h 1110"/>
              <a:gd name="p0x6" fmla="*/ 17400 w 17400"/>
              <a:gd name="p0y6" fmla="*/ 1056 h 1110"/>
              <a:gd name="p0x7" fmla="*/ 17346 w 17400"/>
              <a:gd name="p0y7" fmla="*/ 1110 h 1110"/>
              <a:gd name="p0x8" fmla="*/ 17280 w 17400"/>
              <a:gd name="p0y8" fmla="*/ 1110 h 1110"/>
              <a:gd name="p0x9" fmla="*/ 120 w 17400"/>
              <a:gd name="p0y9" fmla="*/ 1110 h 1110"/>
              <a:gd name="p0x10" fmla="*/ 53 w 17400"/>
              <a:gd name="p0y10" fmla="*/ 1110 h 1110"/>
              <a:gd name="p0x11" fmla="*/ 0 w 17400"/>
              <a:gd name="p0y11" fmla="*/ 1056 h 1110"/>
              <a:gd name="p0x12" fmla="*/ 0 w 17400"/>
              <a:gd name="p0y12" fmla="*/ 990 h 1110"/>
              <a:gd name="p0x13" fmla="*/ 0 w 17400"/>
              <a:gd name="p0y13" fmla="*/ 120 h 1110"/>
              <a:gd name="p0x14" fmla="*/ 0 w 17400"/>
              <a:gd name="p0y14" fmla="*/ 53 h 1110"/>
              <a:gd name="p0x15" fmla="*/ 53 w 17400"/>
              <a:gd name="p0y15" fmla="*/ 0 h 1110"/>
              <a:gd name="p0x16" fmla="*/ 120 w 17400"/>
              <a:gd name="p0y16" fmla="*/ 0 h 11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5D0"/>
          </a:solidFill>
          <a:ln>
            <a:noFill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098280"/>
            <a:ext cx="10668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从</a:t>
            </a:r>
            <a:r>
              <a:rPr lang="en-US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天圆地方</a:t>
            </a:r>
            <a:r>
              <a:rPr lang="en-US" altLang="zh-CN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5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的直观感知，到</a:t>
            </a:r>
            <a:r>
              <a:rPr lang="en-US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面动成体</a:t>
            </a:r>
            <a:r>
              <a:rPr lang="en-US" altLang="zh-CN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5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的空间想象，再到</a:t>
            </a:r>
            <a:r>
              <a:rPr lang="en-US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等底等高</a:t>
            </a:r>
            <a:r>
              <a:rPr lang="en-US" altLang="zh-CN" sz="150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zh-CN" sz="15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的精密计算</a:t>
            </a:r>
            <a:r>
              <a:rPr lang="en-US" altLang="zh-CN" sz="15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方圆之间，数学之美与东方哲思始终交织相映</a:t>
            </a:r>
            <a:endParaRPr lang="zh-CN" altLang="en-US" sz="1500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81699" y="998220"/>
            <a:ext cx="11028602" cy="38100"/>
          </a:xfrm>
          <a:custGeom>
            <a:avLst/>
            <a:gdLst>
              <a:gd name="sw" fmla="*/ 1 w 17400"/>
              <a:gd name="sh" fmla="*/ 1 h 60"/>
              <a:gd name="mins" fmla="min sw sh"/>
              <a:gd name="dsw" fmla="+- 0 sw mins"/>
              <a:gd name="dsh" fmla="+- 0 sh mins"/>
              <a:gd name="p0x0" fmla="*/ 60 w 17400"/>
              <a:gd name="p0y0" fmla="*/ 0 h 60"/>
              <a:gd name="p0x1" fmla="*/ 17340 w 17400"/>
              <a:gd name="p0y1" fmla="*/ 0 h 60"/>
              <a:gd name="p0x2" fmla="*/ 17373 w 17400"/>
              <a:gd name="p0y2" fmla="*/ 0 h 60"/>
              <a:gd name="p0x3" fmla="*/ 17400 w 17400"/>
              <a:gd name="p0y3" fmla="*/ 26 h 60"/>
              <a:gd name="p0x4" fmla="*/ 17400 w 17400"/>
              <a:gd name="p0y4" fmla="*/ 60 h 60"/>
              <a:gd name="p0x5" fmla="*/ 0 w 17400"/>
              <a:gd name="p0y5" fmla="*/ 60 h 60"/>
              <a:gd name="p0x6" fmla="*/ 0 w 17400"/>
              <a:gd name="p0y6" fmla="*/ 26 h 60"/>
              <a:gd name="p0x7" fmla="*/ 26 w 17400"/>
              <a:gd name="p0y7" fmla="*/ 0 h 60"/>
              <a:gd name="p0x8" fmla="*/ 60 w 17400"/>
              <a:gd name="p0y8" fmla="*/ 0 h 60"/>
            </a:gdLst>
            <a:ahLst/>
            <a:cxnLst/>
            <a:pathLst>
              <a:path w="17368" h="60">
                <a:moveTo>
                  <a:pt x="104" y="0"/>
                </a:moveTo>
                <a:lnTo>
                  <a:pt x="17264" y="0"/>
                </a:lnTo>
                <a:cubicBezTo>
                  <a:pt x="17309" y="-3"/>
                  <a:pt x="17354" y="32"/>
                  <a:pt x="1736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75945" y="1829435"/>
            <a:ext cx="5514975" cy="2693670"/>
          </a:xfrm>
          <a:custGeom>
            <a:avLst/>
            <a:gdLst>
              <a:gd name="sw" fmla="*/ 1 w 8685"/>
              <a:gd name="sh" fmla="*/ 1 h 4241"/>
              <a:gd name="mins" fmla="min sw sh"/>
              <a:gd name="dsw" fmla="+- 0 sw mins"/>
              <a:gd name="dsh" fmla="+- 0 sh mins"/>
              <a:gd name="p0x0" fmla="*/ 240 w 8685"/>
              <a:gd name="p0y0" fmla="*/ 0 h 4241"/>
              <a:gd name="p0x1" fmla="*/ 8685 w 8685"/>
              <a:gd name="p0y1" fmla="*/ 0 h 4241"/>
              <a:gd name="p0x2" fmla="*/ 8685 w 8685"/>
              <a:gd name="p0y2" fmla="*/ 4241 h 4241"/>
              <a:gd name="p0x3" fmla="*/ 240 w 8685"/>
              <a:gd name="p0y3" fmla="*/ 4241 h 4241"/>
              <a:gd name="p0x4" fmla="*/ 107 w 8685"/>
              <a:gd name="p0y4" fmla="*/ 4241 h 4241"/>
              <a:gd name="p0x5" fmla="*/ 0 w 8685"/>
              <a:gd name="p0y5" fmla="*/ 4134 h 4241"/>
              <a:gd name="p0x6" fmla="*/ 0 w 8685"/>
              <a:gd name="p0y6" fmla="*/ 4001 h 4241"/>
              <a:gd name="p0x7" fmla="*/ 0 w 8685"/>
              <a:gd name="p0y7" fmla="*/ 240 h 4241"/>
              <a:gd name="p0x8" fmla="*/ 0 w 8685"/>
              <a:gd name="p0y8" fmla="*/ 107 h 4241"/>
              <a:gd name="p0x9" fmla="*/ 107 w 8685"/>
              <a:gd name="p0y9" fmla="*/ 0 h 4241"/>
              <a:gd name="p0x10" fmla="*/ 240 w 8685"/>
              <a:gd name="p0y10" fmla="*/ 0 h 42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EE8D6"/>
          </a:solidFill>
          <a:ln w="9525" cmpd="sng">
            <a:solidFill>
              <a:srgbClr val="D95A4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733425" y="1971694"/>
            <a:ext cx="5200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</a:rPr>
              <a:t>等底变形</a:t>
            </a:r>
            <a:endParaRPr b="1" spc="36">
              <a:solidFill>
                <a:srgbClr val="5E1F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33425" y="31953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866775" y="3109913"/>
            <a:ext cx="168183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底面积不变</a:t>
            </a:r>
            <a:r>
              <a:rPr lang="en-US" altLang="zh-CN" sz="1350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</a:rPr>
              <a:t>12 cm²</a:t>
            </a:r>
            <a:endParaRPr sz="1350" b="1">
              <a:solidFill>
                <a:srgbClr val="5E1F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733425" y="35001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866775" y="3414713"/>
            <a:ext cx="206052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高需变为</a:t>
            </a:r>
            <a:r>
              <a:rPr lang="en-US" altLang="zh-CN" sz="1350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</a:rPr>
              <a:t>15 cm</a:t>
            </a:r>
            <a:r>
              <a:rPr lang="zh-CN" sz="1350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5E1F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倍）</a:t>
            </a:r>
            <a:endParaRPr lang="zh-CN" altLang="en-US" sz="1350">
              <a:solidFill>
                <a:srgbClr val="5E1F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6100445" y="1829435"/>
            <a:ext cx="5514975" cy="2693670"/>
          </a:xfrm>
          <a:custGeom>
            <a:avLst/>
            <a:gdLst>
              <a:gd name="sw" fmla="*/ 1 w 8685"/>
              <a:gd name="sh" fmla="*/ 1 h 4241"/>
              <a:gd name="mins" fmla="min sw sh"/>
              <a:gd name="dsw" fmla="+- 0 sw mins"/>
              <a:gd name="dsh" fmla="+- 0 sh mins"/>
              <a:gd name="p0x0" fmla="*/ 0 w 8685"/>
              <a:gd name="p0y0" fmla="*/ 0 h 4241"/>
              <a:gd name="p0x1" fmla="*/ 8445 w 8685"/>
              <a:gd name="p0y1" fmla="*/ 0 h 4241"/>
              <a:gd name="p0x2" fmla="*/ 8577 w 8685"/>
              <a:gd name="p0y2" fmla="*/ 0 h 4241"/>
              <a:gd name="p0x3" fmla="*/ 8685 w 8685"/>
              <a:gd name="p0y3" fmla="*/ 107 h 4241"/>
              <a:gd name="p0x4" fmla="*/ 8685 w 8685"/>
              <a:gd name="p0y4" fmla="*/ 240 h 4241"/>
              <a:gd name="p0x5" fmla="*/ 8685 w 8685"/>
              <a:gd name="p0y5" fmla="*/ 4001 h 4241"/>
              <a:gd name="p0x6" fmla="*/ 8685 w 8685"/>
              <a:gd name="p0y6" fmla="*/ 4134 h 4241"/>
              <a:gd name="p0x7" fmla="*/ 8577 w 8685"/>
              <a:gd name="p0y7" fmla="*/ 4241 h 4241"/>
              <a:gd name="p0x8" fmla="*/ 8445 w 8685"/>
              <a:gd name="p0y8" fmla="*/ 4241 h 4241"/>
              <a:gd name="p0x9" fmla="*/ 0 w 8685"/>
              <a:gd name="p0y9" fmla="*/ 4241 h 4241"/>
              <a:gd name="p0x10" fmla="*/ 0 w 8685"/>
              <a:gd name="p0y10" fmla="*/ 0 h 42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E8C3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6257925" y="1971694"/>
            <a:ext cx="5200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等高变形</a:t>
            </a:r>
            <a:endParaRPr b="1" spc="36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257925" y="31953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91275" y="3109913"/>
            <a:ext cx="116079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高不变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5 cm</a:t>
            </a:r>
            <a:endParaRPr sz="1350" b="1">
              <a:solidFill>
                <a:srgbClr val="D95A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6257925" y="35001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91275" y="3414713"/>
            <a:ext cx="24746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底面积需变为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D95A45"/>
                </a:solidFill>
                <a:latin typeface="汉仪正圆-45W" panose="00020600040101010101" charset="-122"/>
                <a:ea typeface="汉仪正圆-45W" panose="00020600040101010101" charset="-122"/>
              </a:rPr>
              <a:t>36 cm²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倍）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17"/>
            </p:custDataLst>
          </p:nvPr>
        </p:nvSpPr>
        <p:spPr>
          <a:xfrm>
            <a:off x="575945" y="5130800"/>
            <a:ext cx="5419725" cy="971550"/>
          </a:xfrm>
          <a:custGeom>
            <a:avLst/>
            <a:gdLst>
              <a:gd name="sw" fmla="*/ 1 w 8535"/>
              <a:gd name="sh" fmla="*/ 1 h 1530"/>
              <a:gd name="mins" fmla="min sw sh"/>
              <a:gd name="dsw" fmla="+- 0 sw mins"/>
              <a:gd name="dsh" fmla="+- 0 sh mins"/>
              <a:gd name="p0x0" fmla="*/ 120 w 8535"/>
              <a:gd name="p0y0" fmla="*/ 0 h 1530"/>
              <a:gd name="p0x1" fmla="*/ 8415 w 8535"/>
              <a:gd name="p0y1" fmla="*/ 0 h 1530"/>
              <a:gd name="p0x2" fmla="*/ 8481 w 8535"/>
              <a:gd name="p0y2" fmla="*/ 0 h 1530"/>
              <a:gd name="p0x3" fmla="*/ 8535 w 8535"/>
              <a:gd name="p0y3" fmla="*/ 53 h 1530"/>
              <a:gd name="p0x4" fmla="*/ 8535 w 8535"/>
              <a:gd name="p0y4" fmla="*/ 120 h 1530"/>
              <a:gd name="p0x5" fmla="*/ 8535 w 8535"/>
              <a:gd name="p0y5" fmla="*/ 1410 h 1530"/>
              <a:gd name="p0x6" fmla="*/ 8535 w 8535"/>
              <a:gd name="p0y6" fmla="*/ 1476 h 1530"/>
              <a:gd name="p0x7" fmla="*/ 8481 w 8535"/>
              <a:gd name="p0y7" fmla="*/ 1530 h 1530"/>
              <a:gd name="p0x8" fmla="*/ 8415 w 8535"/>
              <a:gd name="p0y8" fmla="*/ 1530 h 1530"/>
              <a:gd name="p0x9" fmla="*/ 120 w 8535"/>
              <a:gd name="p0y9" fmla="*/ 1530 h 1530"/>
              <a:gd name="p0x10" fmla="*/ 53 w 8535"/>
              <a:gd name="p0y10" fmla="*/ 1530 h 1530"/>
              <a:gd name="p0x11" fmla="*/ 0 w 8535"/>
              <a:gd name="p0y11" fmla="*/ 1476 h 1530"/>
              <a:gd name="p0x12" fmla="*/ 0 w 8535"/>
              <a:gd name="p0y12" fmla="*/ 1410 h 1530"/>
              <a:gd name="p0x13" fmla="*/ 0 w 8535"/>
              <a:gd name="p0y13" fmla="*/ 120 h 1530"/>
              <a:gd name="p0x14" fmla="*/ 0 w 8535"/>
              <a:gd name="p0y14" fmla="*/ 53 h 1530"/>
              <a:gd name="p0x15" fmla="*/ 53 w 8535"/>
              <a:gd name="p0y15" fmla="*/ 0 h 1530"/>
              <a:gd name="p0x16" fmla="*/ 120 w 8535"/>
              <a:gd name="p0y16" fmla="*/ 0 h 1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18"/>
            </p:custDataLst>
          </p:nvPr>
        </p:nvSpPr>
        <p:spPr>
          <a:xfrm>
            <a:off x="2862044" y="5288232"/>
            <a:ext cx="1114873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V = Sh</a:t>
            </a:r>
            <a:endParaRPr sz="21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2115960" y="5716857"/>
            <a:ext cx="23403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圆柱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等底等高时基准体积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591224" y="5135245"/>
            <a:ext cx="5389802" cy="38100"/>
          </a:xfrm>
          <a:custGeom>
            <a:avLst/>
            <a:gdLst>
              <a:gd name="sw" fmla="*/ 1 w 8520"/>
              <a:gd name="sh" fmla="*/ 1 h 60"/>
              <a:gd name="mins" fmla="min sw sh"/>
              <a:gd name="dsw" fmla="+- 0 sw mins"/>
              <a:gd name="dsh" fmla="+- 0 sh mins"/>
              <a:gd name="p0x0" fmla="*/ 60 w 8520"/>
              <a:gd name="p0y0" fmla="*/ 0 h 60"/>
              <a:gd name="p0x1" fmla="*/ 8460 w 8520"/>
              <a:gd name="p0y1" fmla="*/ 0 h 60"/>
              <a:gd name="p0x2" fmla="*/ 8493 w 8520"/>
              <a:gd name="p0y2" fmla="*/ 0 h 60"/>
              <a:gd name="p0x3" fmla="*/ 8520 w 8520"/>
              <a:gd name="p0y3" fmla="*/ 26 h 60"/>
              <a:gd name="p0x4" fmla="*/ 8520 w 8520"/>
              <a:gd name="p0y4" fmla="*/ 60 h 60"/>
              <a:gd name="p0x5" fmla="*/ 0 w 8520"/>
              <a:gd name="p0y5" fmla="*/ 60 h 60"/>
              <a:gd name="p0x6" fmla="*/ 0 w 8520"/>
              <a:gd name="p0y6" fmla="*/ 26 h 60"/>
              <a:gd name="p0x7" fmla="*/ 26 w 8520"/>
              <a:gd name="p0y7" fmla="*/ 0 h 60"/>
              <a:gd name="p0x8" fmla="*/ 60 w 8520"/>
              <a:gd name="p0y8" fmla="*/ 0 h 60"/>
            </a:gdLst>
            <a:ahLst/>
            <a:cxnLst/>
            <a:pathLst>
              <a:path w="8488" h="60">
                <a:moveTo>
                  <a:pt x="104" y="0"/>
                </a:moveTo>
                <a:lnTo>
                  <a:pt x="8384" y="0"/>
                </a:lnTo>
                <a:cubicBezTo>
                  <a:pt x="8429" y="-3"/>
                  <a:pt x="8474" y="32"/>
                  <a:pt x="848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1"/>
            </p:custDataLst>
          </p:nvPr>
        </p:nvSpPr>
        <p:spPr>
          <a:xfrm>
            <a:off x="6195695" y="5130800"/>
            <a:ext cx="5419725" cy="971550"/>
          </a:xfrm>
          <a:custGeom>
            <a:avLst/>
            <a:gdLst>
              <a:gd name="sw" fmla="*/ 1 w 8535"/>
              <a:gd name="sh" fmla="*/ 1 h 1530"/>
              <a:gd name="mins" fmla="min sw sh"/>
              <a:gd name="dsw" fmla="+- 0 sw mins"/>
              <a:gd name="dsh" fmla="+- 0 sh mins"/>
              <a:gd name="p0x0" fmla="*/ 120 w 8535"/>
              <a:gd name="p0y0" fmla="*/ 0 h 1530"/>
              <a:gd name="p0x1" fmla="*/ 8415 w 8535"/>
              <a:gd name="p0y1" fmla="*/ 0 h 1530"/>
              <a:gd name="p0x2" fmla="*/ 8481 w 8535"/>
              <a:gd name="p0y2" fmla="*/ 0 h 1530"/>
              <a:gd name="p0x3" fmla="*/ 8535 w 8535"/>
              <a:gd name="p0y3" fmla="*/ 53 h 1530"/>
              <a:gd name="p0x4" fmla="*/ 8535 w 8535"/>
              <a:gd name="p0y4" fmla="*/ 120 h 1530"/>
              <a:gd name="p0x5" fmla="*/ 8535 w 8535"/>
              <a:gd name="p0y5" fmla="*/ 1410 h 1530"/>
              <a:gd name="p0x6" fmla="*/ 8535 w 8535"/>
              <a:gd name="p0y6" fmla="*/ 1476 h 1530"/>
              <a:gd name="p0x7" fmla="*/ 8481 w 8535"/>
              <a:gd name="p0y7" fmla="*/ 1530 h 1530"/>
              <a:gd name="p0x8" fmla="*/ 8415 w 8535"/>
              <a:gd name="p0y8" fmla="*/ 1530 h 1530"/>
              <a:gd name="p0x9" fmla="*/ 120 w 8535"/>
              <a:gd name="p0y9" fmla="*/ 1530 h 1530"/>
              <a:gd name="p0x10" fmla="*/ 53 w 8535"/>
              <a:gd name="p0y10" fmla="*/ 1530 h 1530"/>
              <a:gd name="p0x11" fmla="*/ 0 w 8535"/>
              <a:gd name="p0y11" fmla="*/ 1476 h 1530"/>
              <a:gd name="p0x12" fmla="*/ 0 w 8535"/>
              <a:gd name="p0y12" fmla="*/ 1410 h 1530"/>
              <a:gd name="p0x13" fmla="*/ 0 w 8535"/>
              <a:gd name="p0y13" fmla="*/ 120 h 1530"/>
              <a:gd name="p0x14" fmla="*/ 0 w 8535"/>
              <a:gd name="p0y14" fmla="*/ 53 h 1530"/>
              <a:gd name="p0x15" fmla="*/ 53 w 8535"/>
              <a:gd name="p0y15" fmla="*/ 0 h 1530"/>
              <a:gd name="p0x16" fmla="*/ 120 w 8535"/>
              <a:gd name="p0y16" fmla="*/ 0 h 1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8F0"/>
          </a:solidFill>
          <a:ln w="9525" cmpd="sng">
            <a:solidFill>
              <a:srgbClr val="F0DCC8"/>
            </a:solidFill>
            <a:prstDash val="solid"/>
          </a:ln>
          <a:effectLst>
            <a:outerShdw blurRad="42863" dist="9525" dir="5399999" algn="ctr" rotWithShape="0">
              <a:srgbClr val="3D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8220446" y="5288232"/>
            <a:ext cx="163755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D2B1E"/>
                </a:solidFill>
                <a:latin typeface="汉仪正圆-45W" panose="00020600040101010101" charset="-122"/>
                <a:ea typeface="汉仪正圆-45W" panose="00020600040101010101" charset="-122"/>
              </a:rPr>
              <a:t>V = 1/3 Sh</a:t>
            </a:r>
            <a:endParaRPr sz="2100" b="1">
              <a:solidFill>
                <a:srgbClr val="3D2B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3"/>
            </p:custDataLst>
          </p:nvPr>
        </p:nvSpPr>
        <p:spPr>
          <a:xfrm>
            <a:off x="7567688" y="5716857"/>
            <a:ext cx="267637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圆锥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等底等高时为圆柱的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1/3</a:t>
            </a:r>
            <a:endParaRPr lang="en-US" alt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>
            <a:off x="6210974" y="5135245"/>
            <a:ext cx="5389802" cy="38100"/>
          </a:xfrm>
          <a:custGeom>
            <a:avLst/>
            <a:gdLst>
              <a:gd name="sw" fmla="*/ 1 w 8520"/>
              <a:gd name="sh" fmla="*/ 1 h 60"/>
              <a:gd name="mins" fmla="min sw sh"/>
              <a:gd name="dsw" fmla="+- 0 sw mins"/>
              <a:gd name="dsh" fmla="+- 0 sh mins"/>
              <a:gd name="p0x0" fmla="*/ 60 w 8520"/>
              <a:gd name="p0y0" fmla="*/ 0 h 60"/>
              <a:gd name="p0x1" fmla="*/ 8460 w 8520"/>
              <a:gd name="p0y1" fmla="*/ 0 h 60"/>
              <a:gd name="p0x2" fmla="*/ 8493 w 8520"/>
              <a:gd name="p0y2" fmla="*/ 0 h 60"/>
              <a:gd name="p0x3" fmla="*/ 8520 w 8520"/>
              <a:gd name="p0y3" fmla="*/ 26 h 60"/>
              <a:gd name="p0x4" fmla="*/ 8520 w 8520"/>
              <a:gd name="p0y4" fmla="*/ 60 h 60"/>
              <a:gd name="p0x5" fmla="*/ 0 w 8520"/>
              <a:gd name="p0y5" fmla="*/ 60 h 60"/>
              <a:gd name="p0x6" fmla="*/ 0 w 8520"/>
              <a:gd name="p0y6" fmla="*/ 26 h 60"/>
              <a:gd name="p0x7" fmla="*/ 26 w 8520"/>
              <a:gd name="p0y7" fmla="*/ 0 h 60"/>
              <a:gd name="p0x8" fmla="*/ 60 w 8520"/>
              <a:gd name="p0y8" fmla="*/ 0 h 60"/>
            </a:gdLst>
            <a:ahLst/>
            <a:cxnLst/>
            <a:pathLst>
              <a:path w="8488" h="60">
                <a:moveTo>
                  <a:pt x="104" y="0"/>
                </a:moveTo>
                <a:lnTo>
                  <a:pt x="8384" y="0"/>
                </a:lnTo>
                <a:cubicBezTo>
                  <a:pt x="8429" y="-3"/>
                  <a:pt x="8474" y="32"/>
                  <a:pt x="8488" y="60"/>
                </a:cubicBezTo>
                <a:lnTo>
                  <a:pt x="0" y="60"/>
                </a:lnTo>
                <a:cubicBezTo>
                  <a:pt x="16" y="27"/>
                  <a:pt x="65" y="-2"/>
                  <a:pt x="104" y="0"/>
                </a:cubicBezTo>
                <a:close/>
              </a:path>
            </a:pathLst>
          </a:custGeom>
          <a:gradFill>
            <a:gsLst>
              <a:gs pos="0">
                <a:srgbClr val="D95A45"/>
              </a:gs>
              <a:gs pos="100000">
                <a:srgbClr val="C67C5B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905500" y="2985770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300 w 600"/>
              <a:gd name="p0y0" fmla="*/ 0 h 600"/>
              <a:gd name="p0x1" fmla="*/ 465 w 600"/>
              <a:gd name="p0y1" fmla="*/ 0 h 600"/>
              <a:gd name="p0x2" fmla="*/ 600 w 600"/>
              <a:gd name="p0y2" fmla="*/ 134 h 600"/>
              <a:gd name="p0x3" fmla="*/ 600 w 600"/>
              <a:gd name="p0y3" fmla="*/ 300 h 600"/>
              <a:gd name="p0x4" fmla="*/ 600 w 600"/>
              <a:gd name="p0y4" fmla="*/ 465 h 600"/>
              <a:gd name="p0x5" fmla="*/ 465 w 600"/>
              <a:gd name="p0y5" fmla="*/ 600 h 600"/>
              <a:gd name="p0x6" fmla="*/ 300 w 600"/>
              <a:gd name="p0y6" fmla="*/ 600 h 600"/>
              <a:gd name="p0x7" fmla="*/ 134 w 600"/>
              <a:gd name="p0y7" fmla="*/ 600 h 600"/>
              <a:gd name="p0x8" fmla="*/ 0 w 600"/>
              <a:gd name="p0y8" fmla="*/ 465 h 600"/>
              <a:gd name="p0x9" fmla="*/ 0 w 600"/>
              <a:gd name="p0y9" fmla="*/ 300 h 600"/>
              <a:gd name="p0x10" fmla="*/ 0 w 600"/>
              <a:gd name="p0y10" fmla="*/ 134 h 600"/>
              <a:gd name="p0x11" fmla="*/ 134 w 600"/>
              <a:gd name="p0y11" fmla="*/ 0 h 600"/>
              <a:gd name="p0x12" fmla="*/ 300 w 600"/>
              <a:gd name="p0y12" fmla="*/ 0 h 60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/>
          </a:solidFill>
          <a:ln>
            <a:noFill/>
          </a:ln>
          <a:effectLst>
            <a:outerShdw blurRad="171450" dist="38100" dir="5399999" algn="ctr" rotWithShape="0">
              <a:srgbClr val="3D2B1E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5974715" y="3062605"/>
            <a:ext cx="41402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 spc="67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VS</a:t>
            </a:r>
            <a:endParaRPr sz="1350" b="1" spc="67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202199"/>
            <a:ext cx="54300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D95A45"/>
                </a:solidFill>
                <a:latin typeface="汉仪正圆-75W" panose="00020600040101010101" charset="-122"/>
                <a:ea typeface="汉仪正圆-75W" panose="00020600040101010101" charset="-122"/>
              </a:rPr>
              <a:t>方圆之间</a:t>
            </a:r>
            <a:r>
              <a:rPr sz="4200" b="1" spc="84">
                <a:solidFill>
                  <a:srgbClr val="3D2B1E"/>
                </a:solidFill>
                <a:latin typeface="汉仪正圆-75W" panose="00020600040101010101" charset="-122"/>
                <a:ea typeface="汉仪正圆-75W" panose="00020600040101010101" charset="-122"/>
              </a:rPr>
              <a:t>，数说乾坤</a:t>
            </a:r>
            <a:endParaRPr sz="4200" b="1" spc="84">
              <a:solidFill>
                <a:srgbClr val="3D2B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3572847"/>
            <a:ext cx="3592859" cy="9382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数学是打开传统文化宝库的钥匙，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也是通往未来世界的桥梁。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用数学的眼光，发现生活中的方圆之美。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4752994"/>
            <a:ext cx="18630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81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数学文化节</a:t>
            </a:r>
            <a:r>
              <a:rPr lang="en-US" altLang="zh-CN" sz="1350" spc="81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2024</a:t>
            </a:r>
            <a:endParaRPr lang="en-US" altLang="zh-CN" sz="1350" spc="81">
              <a:solidFill>
                <a:srgbClr val="8C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81546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82943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83451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95A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31089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1558</Words>
  <Application>WPS 演示</Application>
  <PresentationFormat>宽屏</PresentationFormat>
  <Paragraphs>296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2026-07-31T04:05:53Z</dcterms:created>
  <dcterms:modified xsi:type="dcterms:W3CDTF">2026-07-31T04:05:53Z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CF076B3CB2E54C81201F6C6ACE7E7747_41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X22HOVHJvRN0NmpGoMjuA/GHIzsiiGlLb5U9REQFXkWnxePAejRDhD6rPpe6BrgMOON48tYHmCNXKqpjVjzWgDoHirx5AAZLnf56MtZ4ZOERdFDvNbJp1ML+BVcfPr1swzbUbe4LvfVX51AwCjswGHgTz3EBhppQyuSkDh0RpvYOPP85yAylr0T3UmjK1foEESAS7F0F/e8+6zaARpauTKnebuMSA44yvDPf/rvULl9LNsucbmIPRa7RUUZ4Zme8bVdC/erVgYuun9Qs1KKUBpFLnJL1SldZV5E0AG+z/47CZ/oIaBwKZVJVOVJxL6CdqRMzthEO5mAaAj1VMAyGlA==</vt:lpwstr>
  </property>
</Properties>
</file>