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6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11.xml"/><Relationship Id="rId11" Type="http://schemas.openxmlformats.org/officeDocument/2006/relationships/image" Target="../media/image6.svg"/><Relationship Id="rId10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image" Target="../media/image7.jpeg"/><Relationship Id="rId2" Type="http://schemas.openxmlformats.org/officeDocument/2006/relationships/tags" Target="../tags/tag13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28.xml"/><Relationship Id="rId17" Type="http://schemas.openxmlformats.org/officeDocument/2006/relationships/tags" Target="../tags/tag27.xml"/><Relationship Id="rId16" Type="http://schemas.openxmlformats.org/officeDocument/2006/relationships/tags" Target="../tags/tag26.xml"/><Relationship Id="rId15" Type="http://schemas.openxmlformats.org/officeDocument/2006/relationships/tags" Target="../tags/tag25.xml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tags" Target="../tags/tag1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image" Target="../media/image8.jpeg"/><Relationship Id="rId2" Type="http://schemas.openxmlformats.org/officeDocument/2006/relationships/tags" Target="../tags/tag30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44.xml"/><Relationship Id="rId16" Type="http://schemas.openxmlformats.org/officeDocument/2006/relationships/tags" Target="../tags/tag43.xml"/><Relationship Id="rId15" Type="http://schemas.openxmlformats.org/officeDocument/2006/relationships/tags" Target="../tags/tag42.xml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tags" Target="../tags/tag2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tags" Target="../tags/tag52.xml"/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1" Type="http://schemas.openxmlformats.org/officeDocument/2006/relationships/slideLayout" Target="../slideLayouts/slideLayout7.xml"/><Relationship Id="rId40" Type="http://schemas.openxmlformats.org/officeDocument/2006/relationships/tags" Target="../tags/tag78.xml"/><Relationship Id="rId4" Type="http://schemas.openxmlformats.org/officeDocument/2006/relationships/tags" Target="../tags/tag48.xml"/><Relationship Id="rId39" Type="http://schemas.openxmlformats.org/officeDocument/2006/relationships/tags" Target="../tags/tag77.xml"/><Relationship Id="rId38" Type="http://schemas.openxmlformats.org/officeDocument/2006/relationships/tags" Target="../tags/tag76.xml"/><Relationship Id="rId37" Type="http://schemas.openxmlformats.org/officeDocument/2006/relationships/tags" Target="../tags/tag75.xml"/><Relationship Id="rId36" Type="http://schemas.openxmlformats.org/officeDocument/2006/relationships/image" Target="../media/image14.svg"/><Relationship Id="rId35" Type="http://schemas.openxmlformats.org/officeDocument/2006/relationships/image" Target="../media/image13.png"/><Relationship Id="rId34" Type="http://schemas.openxmlformats.org/officeDocument/2006/relationships/tags" Target="../tags/tag74.xml"/><Relationship Id="rId33" Type="http://schemas.openxmlformats.org/officeDocument/2006/relationships/tags" Target="../tags/tag73.xml"/><Relationship Id="rId32" Type="http://schemas.openxmlformats.org/officeDocument/2006/relationships/tags" Target="../tags/tag72.xml"/><Relationship Id="rId31" Type="http://schemas.openxmlformats.org/officeDocument/2006/relationships/image" Target="../media/image12.svg"/><Relationship Id="rId30" Type="http://schemas.openxmlformats.org/officeDocument/2006/relationships/image" Target="../media/image11.png"/><Relationship Id="rId3" Type="http://schemas.openxmlformats.org/officeDocument/2006/relationships/tags" Target="../tags/tag47.xml"/><Relationship Id="rId29" Type="http://schemas.openxmlformats.org/officeDocument/2006/relationships/tags" Target="../tags/tag71.xml"/><Relationship Id="rId28" Type="http://schemas.openxmlformats.org/officeDocument/2006/relationships/tags" Target="../tags/tag70.xml"/><Relationship Id="rId27" Type="http://schemas.openxmlformats.org/officeDocument/2006/relationships/tags" Target="../tags/tag69.xml"/><Relationship Id="rId26" Type="http://schemas.openxmlformats.org/officeDocument/2006/relationships/image" Target="../media/image10.svg"/><Relationship Id="rId25" Type="http://schemas.openxmlformats.org/officeDocument/2006/relationships/image" Target="../media/image9.png"/><Relationship Id="rId24" Type="http://schemas.openxmlformats.org/officeDocument/2006/relationships/tags" Target="../tags/tag68.xml"/><Relationship Id="rId23" Type="http://schemas.openxmlformats.org/officeDocument/2006/relationships/tags" Target="../tags/tag67.xml"/><Relationship Id="rId22" Type="http://schemas.openxmlformats.org/officeDocument/2006/relationships/tags" Target="../tags/tag66.xml"/><Relationship Id="rId21" Type="http://schemas.openxmlformats.org/officeDocument/2006/relationships/tags" Target="../tags/tag65.xml"/><Relationship Id="rId20" Type="http://schemas.openxmlformats.org/officeDocument/2006/relationships/tags" Target="../tags/tag64.xml"/><Relationship Id="rId2" Type="http://schemas.openxmlformats.org/officeDocument/2006/relationships/tags" Target="../tags/tag46.xml"/><Relationship Id="rId19" Type="http://schemas.openxmlformats.org/officeDocument/2006/relationships/tags" Target="../tags/tag63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tags" Target="../tags/tag55.xml"/><Relationship Id="rId10" Type="http://schemas.openxmlformats.org/officeDocument/2006/relationships/tags" Target="../tags/tag54.xml"/><Relationship Id="rId1" Type="http://schemas.openxmlformats.org/officeDocument/2006/relationships/tags" Target="../tags/tag4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101.xml"/><Relationship Id="rId31" Type="http://schemas.openxmlformats.org/officeDocument/2006/relationships/tags" Target="../tags/tag100.xml"/><Relationship Id="rId30" Type="http://schemas.openxmlformats.org/officeDocument/2006/relationships/tags" Target="../tags/tag99.xml"/><Relationship Id="rId3" Type="http://schemas.openxmlformats.org/officeDocument/2006/relationships/image" Target="../media/image15.jpeg"/><Relationship Id="rId29" Type="http://schemas.openxmlformats.org/officeDocument/2006/relationships/image" Target="../media/image23.svg"/><Relationship Id="rId28" Type="http://schemas.openxmlformats.org/officeDocument/2006/relationships/image" Target="../media/image22.png"/><Relationship Id="rId27" Type="http://schemas.openxmlformats.org/officeDocument/2006/relationships/tags" Target="../tags/tag98.xml"/><Relationship Id="rId26" Type="http://schemas.openxmlformats.org/officeDocument/2006/relationships/tags" Target="../tags/tag97.xml"/><Relationship Id="rId25" Type="http://schemas.openxmlformats.org/officeDocument/2006/relationships/tags" Target="../tags/tag96.xml"/><Relationship Id="rId24" Type="http://schemas.openxmlformats.org/officeDocument/2006/relationships/tags" Target="../tags/tag95.xml"/><Relationship Id="rId23" Type="http://schemas.openxmlformats.org/officeDocument/2006/relationships/image" Target="../media/image21.svg"/><Relationship Id="rId22" Type="http://schemas.openxmlformats.org/officeDocument/2006/relationships/image" Target="../media/image20.png"/><Relationship Id="rId21" Type="http://schemas.openxmlformats.org/officeDocument/2006/relationships/tags" Target="../tags/tag94.xml"/><Relationship Id="rId20" Type="http://schemas.openxmlformats.org/officeDocument/2006/relationships/tags" Target="../tags/tag93.xml"/><Relationship Id="rId2" Type="http://schemas.openxmlformats.org/officeDocument/2006/relationships/tags" Target="../tags/tag80.xml"/><Relationship Id="rId19" Type="http://schemas.openxmlformats.org/officeDocument/2006/relationships/tags" Target="../tags/tag92.xml"/><Relationship Id="rId18" Type="http://schemas.openxmlformats.org/officeDocument/2006/relationships/tags" Target="../tags/tag91.xml"/><Relationship Id="rId17" Type="http://schemas.openxmlformats.org/officeDocument/2006/relationships/image" Target="../media/image19.svg"/><Relationship Id="rId16" Type="http://schemas.openxmlformats.org/officeDocument/2006/relationships/image" Target="../media/image18.png"/><Relationship Id="rId15" Type="http://schemas.openxmlformats.org/officeDocument/2006/relationships/tags" Target="../tags/tag90.xml"/><Relationship Id="rId14" Type="http://schemas.openxmlformats.org/officeDocument/2006/relationships/tags" Target="../tags/tag89.xml"/><Relationship Id="rId13" Type="http://schemas.openxmlformats.org/officeDocument/2006/relationships/tags" Target="../tags/tag88.xml"/><Relationship Id="rId12" Type="http://schemas.openxmlformats.org/officeDocument/2006/relationships/tags" Target="../tags/tag87.xml"/><Relationship Id="rId11" Type="http://schemas.openxmlformats.org/officeDocument/2006/relationships/image" Target="../media/image17.svg"/><Relationship Id="rId10" Type="http://schemas.openxmlformats.org/officeDocument/2006/relationships/image" Target="../media/image16.png"/><Relationship Id="rId1" Type="http://schemas.openxmlformats.org/officeDocument/2006/relationships/tags" Target="../tags/tag7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tags" Target="../tags/tag107.xml"/><Relationship Id="rId7" Type="http://schemas.openxmlformats.org/officeDocument/2006/relationships/tags" Target="../tags/tag106.xml"/><Relationship Id="rId6" Type="http://schemas.openxmlformats.org/officeDocument/2006/relationships/tags" Target="../tags/tag105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Relationship Id="rId39" Type="http://schemas.openxmlformats.org/officeDocument/2006/relationships/slideLayout" Target="../slideLayouts/slideLayout7.xml"/><Relationship Id="rId38" Type="http://schemas.openxmlformats.org/officeDocument/2006/relationships/tags" Target="../tags/tag131.xml"/><Relationship Id="rId37" Type="http://schemas.openxmlformats.org/officeDocument/2006/relationships/tags" Target="../tags/tag130.xml"/><Relationship Id="rId36" Type="http://schemas.openxmlformats.org/officeDocument/2006/relationships/image" Target="../media/image29.svg"/><Relationship Id="rId35" Type="http://schemas.openxmlformats.org/officeDocument/2006/relationships/image" Target="../media/image28.png"/><Relationship Id="rId34" Type="http://schemas.openxmlformats.org/officeDocument/2006/relationships/tags" Target="../tags/tag129.xml"/><Relationship Id="rId33" Type="http://schemas.openxmlformats.org/officeDocument/2006/relationships/tags" Target="../tags/tag128.xml"/><Relationship Id="rId32" Type="http://schemas.openxmlformats.org/officeDocument/2006/relationships/tags" Target="../tags/tag127.xml"/><Relationship Id="rId31" Type="http://schemas.openxmlformats.org/officeDocument/2006/relationships/tags" Target="../tags/tag126.xml"/><Relationship Id="rId30" Type="http://schemas.openxmlformats.org/officeDocument/2006/relationships/tags" Target="../tags/tag125.xml"/><Relationship Id="rId3" Type="http://schemas.openxmlformats.org/officeDocument/2006/relationships/tags" Target="../tags/tag104.xml"/><Relationship Id="rId29" Type="http://schemas.openxmlformats.org/officeDocument/2006/relationships/tags" Target="../tags/tag124.xml"/><Relationship Id="rId28" Type="http://schemas.openxmlformats.org/officeDocument/2006/relationships/tags" Target="../tags/tag123.xml"/><Relationship Id="rId27" Type="http://schemas.openxmlformats.org/officeDocument/2006/relationships/tags" Target="../tags/tag122.xml"/><Relationship Id="rId26" Type="http://schemas.openxmlformats.org/officeDocument/2006/relationships/tags" Target="../tags/tag121.xml"/><Relationship Id="rId25" Type="http://schemas.openxmlformats.org/officeDocument/2006/relationships/tags" Target="../tags/tag120.xml"/><Relationship Id="rId24" Type="http://schemas.openxmlformats.org/officeDocument/2006/relationships/tags" Target="../tags/tag119.xml"/><Relationship Id="rId23" Type="http://schemas.openxmlformats.org/officeDocument/2006/relationships/tags" Target="../tags/tag118.xml"/><Relationship Id="rId22" Type="http://schemas.openxmlformats.org/officeDocument/2006/relationships/tags" Target="../tags/tag117.xml"/><Relationship Id="rId21" Type="http://schemas.openxmlformats.org/officeDocument/2006/relationships/tags" Target="../tags/tag116.xml"/><Relationship Id="rId20" Type="http://schemas.openxmlformats.org/officeDocument/2006/relationships/tags" Target="../tags/tag115.xml"/><Relationship Id="rId2" Type="http://schemas.openxmlformats.org/officeDocument/2006/relationships/tags" Target="../tags/tag103.xml"/><Relationship Id="rId19" Type="http://schemas.openxmlformats.org/officeDocument/2006/relationships/tags" Target="../tags/tag114.xml"/><Relationship Id="rId18" Type="http://schemas.openxmlformats.org/officeDocument/2006/relationships/tags" Target="../tags/tag113.xml"/><Relationship Id="rId17" Type="http://schemas.openxmlformats.org/officeDocument/2006/relationships/tags" Target="../tags/tag112.xml"/><Relationship Id="rId16" Type="http://schemas.openxmlformats.org/officeDocument/2006/relationships/tags" Target="../tags/tag111.xml"/><Relationship Id="rId15" Type="http://schemas.openxmlformats.org/officeDocument/2006/relationships/image" Target="../media/image27.svg"/><Relationship Id="rId14" Type="http://schemas.openxmlformats.org/officeDocument/2006/relationships/image" Target="../media/image26.png"/><Relationship Id="rId13" Type="http://schemas.openxmlformats.org/officeDocument/2006/relationships/tags" Target="../tags/tag110.xml"/><Relationship Id="rId12" Type="http://schemas.openxmlformats.org/officeDocument/2006/relationships/tags" Target="../tags/tag109.xml"/><Relationship Id="rId11" Type="http://schemas.openxmlformats.org/officeDocument/2006/relationships/tags" Target="../tags/tag108.xml"/><Relationship Id="rId10" Type="http://schemas.openxmlformats.org/officeDocument/2006/relationships/image" Target="../media/image14.svg"/><Relationship Id="rId1" Type="http://schemas.openxmlformats.org/officeDocument/2006/relationships/tags" Target="../tags/tag10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39.xml"/><Relationship Id="rId8" Type="http://schemas.openxmlformats.org/officeDocument/2006/relationships/tags" Target="../tags/tag138.xml"/><Relationship Id="rId7" Type="http://schemas.openxmlformats.org/officeDocument/2006/relationships/tags" Target="../tags/tag137.xml"/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image" Target="../media/image30.jpeg"/><Relationship Id="rId2" Type="http://schemas.openxmlformats.org/officeDocument/2006/relationships/tags" Target="../tags/tag133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148.xml"/><Relationship Id="rId17" Type="http://schemas.openxmlformats.org/officeDocument/2006/relationships/tags" Target="../tags/tag147.xml"/><Relationship Id="rId16" Type="http://schemas.openxmlformats.org/officeDocument/2006/relationships/tags" Target="../tags/tag146.xml"/><Relationship Id="rId15" Type="http://schemas.openxmlformats.org/officeDocument/2006/relationships/tags" Target="../tags/tag145.xml"/><Relationship Id="rId14" Type="http://schemas.openxmlformats.org/officeDocument/2006/relationships/tags" Target="../tags/tag144.xml"/><Relationship Id="rId13" Type="http://schemas.openxmlformats.org/officeDocument/2006/relationships/tags" Target="../tags/tag143.xml"/><Relationship Id="rId12" Type="http://schemas.openxmlformats.org/officeDocument/2006/relationships/tags" Target="../tags/tag142.xml"/><Relationship Id="rId11" Type="http://schemas.openxmlformats.org/officeDocument/2006/relationships/tags" Target="../tags/tag141.xml"/><Relationship Id="rId10" Type="http://schemas.openxmlformats.org/officeDocument/2006/relationships/tags" Target="../tags/tag140.xml"/><Relationship Id="rId1" Type="http://schemas.openxmlformats.org/officeDocument/2006/relationships/tags" Target="../tags/tag13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svg"/><Relationship Id="rId8" Type="http://schemas.openxmlformats.org/officeDocument/2006/relationships/image" Target="../media/image9.png"/><Relationship Id="rId7" Type="http://schemas.openxmlformats.org/officeDocument/2006/relationships/tags" Target="../tags/tag154.xml"/><Relationship Id="rId6" Type="http://schemas.openxmlformats.org/officeDocument/2006/relationships/tags" Target="../tags/tag153.xml"/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3" Type="http://schemas.openxmlformats.org/officeDocument/2006/relationships/image" Target="../media/image31.jpeg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168.xml"/><Relationship Id="rId26" Type="http://schemas.openxmlformats.org/officeDocument/2006/relationships/tags" Target="../tags/tag167.xml"/><Relationship Id="rId25" Type="http://schemas.openxmlformats.org/officeDocument/2006/relationships/tags" Target="../tags/tag166.xml"/><Relationship Id="rId24" Type="http://schemas.openxmlformats.org/officeDocument/2006/relationships/tags" Target="../tags/tag165.xml"/><Relationship Id="rId23" Type="http://schemas.openxmlformats.org/officeDocument/2006/relationships/tags" Target="../tags/tag164.xml"/><Relationship Id="rId22" Type="http://schemas.openxmlformats.org/officeDocument/2006/relationships/tags" Target="../tags/tag163.xml"/><Relationship Id="rId21" Type="http://schemas.openxmlformats.org/officeDocument/2006/relationships/image" Target="../media/image33.svg"/><Relationship Id="rId20" Type="http://schemas.openxmlformats.org/officeDocument/2006/relationships/image" Target="../media/image32.png"/><Relationship Id="rId2" Type="http://schemas.openxmlformats.org/officeDocument/2006/relationships/tags" Target="../tags/tag150.xml"/><Relationship Id="rId19" Type="http://schemas.openxmlformats.org/officeDocument/2006/relationships/tags" Target="../tags/tag162.xml"/><Relationship Id="rId18" Type="http://schemas.openxmlformats.org/officeDocument/2006/relationships/tags" Target="../tags/tag161.xml"/><Relationship Id="rId17" Type="http://schemas.openxmlformats.org/officeDocument/2006/relationships/tags" Target="../tags/tag160.xml"/><Relationship Id="rId16" Type="http://schemas.openxmlformats.org/officeDocument/2006/relationships/tags" Target="../tags/tag159.xml"/><Relationship Id="rId15" Type="http://schemas.openxmlformats.org/officeDocument/2006/relationships/tags" Target="../tags/tag158.xml"/><Relationship Id="rId14" Type="http://schemas.openxmlformats.org/officeDocument/2006/relationships/image" Target="../media/image14.svg"/><Relationship Id="rId13" Type="http://schemas.openxmlformats.org/officeDocument/2006/relationships/image" Target="../media/image13.png"/><Relationship Id="rId12" Type="http://schemas.openxmlformats.org/officeDocument/2006/relationships/tags" Target="../tags/tag157.xml"/><Relationship Id="rId11" Type="http://schemas.openxmlformats.org/officeDocument/2006/relationships/tags" Target="../tags/tag156.xml"/><Relationship Id="rId10" Type="http://schemas.openxmlformats.org/officeDocument/2006/relationships/tags" Target="../tags/tag155.xml"/><Relationship Id="rId1" Type="http://schemas.openxmlformats.org/officeDocument/2006/relationships/tags" Target="../tags/tag14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77.xml"/><Relationship Id="rId8" Type="http://schemas.openxmlformats.org/officeDocument/2006/relationships/tags" Target="../tags/tag176.xml"/><Relationship Id="rId7" Type="http://schemas.openxmlformats.org/officeDocument/2006/relationships/tags" Target="../tags/tag175.xml"/><Relationship Id="rId6" Type="http://schemas.openxmlformats.org/officeDocument/2006/relationships/tags" Target="../tags/tag174.xml"/><Relationship Id="rId57" Type="http://schemas.openxmlformats.org/officeDocument/2006/relationships/slideLayout" Target="../slideLayouts/slideLayout7.xml"/><Relationship Id="rId56" Type="http://schemas.openxmlformats.org/officeDocument/2006/relationships/tags" Target="../tags/tag218.xml"/><Relationship Id="rId55" Type="http://schemas.openxmlformats.org/officeDocument/2006/relationships/tags" Target="../tags/tag217.xml"/><Relationship Id="rId54" Type="http://schemas.openxmlformats.org/officeDocument/2006/relationships/tags" Target="../tags/tag216.xml"/><Relationship Id="rId53" Type="http://schemas.openxmlformats.org/officeDocument/2006/relationships/tags" Target="../tags/tag215.xml"/><Relationship Id="rId52" Type="http://schemas.openxmlformats.org/officeDocument/2006/relationships/tags" Target="../tags/tag214.xml"/><Relationship Id="rId51" Type="http://schemas.openxmlformats.org/officeDocument/2006/relationships/tags" Target="../tags/tag213.xml"/><Relationship Id="rId50" Type="http://schemas.openxmlformats.org/officeDocument/2006/relationships/tags" Target="../tags/tag212.xml"/><Relationship Id="rId5" Type="http://schemas.openxmlformats.org/officeDocument/2006/relationships/tags" Target="../tags/tag173.xml"/><Relationship Id="rId49" Type="http://schemas.openxmlformats.org/officeDocument/2006/relationships/tags" Target="../tags/tag211.xml"/><Relationship Id="rId48" Type="http://schemas.openxmlformats.org/officeDocument/2006/relationships/tags" Target="../tags/tag210.xml"/><Relationship Id="rId47" Type="http://schemas.openxmlformats.org/officeDocument/2006/relationships/tags" Target="../tags/tag209.xml"/><Relationship Id="rId46" Type="http://schemas.openxmlformats.org/officeDocument/2006/relationships/tags" Target="../tags/tag208.xml"/><Relationship Id="rId45" Type="http://schemas.openxmlformats.org/officeDocument/2006/relationships/tags" Target="../tags/tag207.xml"/><Relationship Id="rId44" Type="http://schemas.openxmlformats.org/officeDocument/2006/relationships/tags" Target="../tags/tag206.xml"/><Relationship Id="rId43" Type="http://schemas.openxmlformats.org/officeDocument/2006/relationships/tags" Target="../tags/tag205.xml"/><Relationship Id="rId42" Type="http://schemas.openxmlformats.org/officeDocument/2006/relationships/tags" Target="../tags/tag204.xml"/><Relationship Id="rId41" Type="http://schemas.openxmlformats.org/officeDocument/2006/relationships/tags" Target="../tags/tag203.xml"/><Relationship Id="rId40" Type="http://schemas.openxmlformats.org/officeDocument/2006/relationships/tags" Target="../tags/tag202.xml"/><Relationship Id="rId4" Type="http://schemas.openxmlformats.org/officeDocument/2006/relationships/tags" Target="../tags/tag172.xml"/><Relationship Id="rId39" Type="http://schemas.openxmlformats.org/officeDocument/2006/relationships/tags" Target="../tags/tag201.xml"/><Relationship Id="rId38" Type="http://schemas.openxmlformats.org/officeDocument/2006/relationships/tags" Target="../tags/tag200.xml"/><Relationship Id="rId37" Type="http://schemas.openxmlformats.org/officeDocument/2006/relationships/image" Target="../media/image39.svg"/><Relationship Id="rId36" Type="http://schemas.openxmlformats.org/officeDocument/2006/relationships/image" Target="../media/image38.png"/><Relationship Id="rId35" Type="http://schemas.openxmlformats.org/officeDocument/2006/relationships/tags" Target="../tags/tag199.xml"/><Relationship Id="rId34" Type="http://schemas.openxmlformats.org/officeDocument/2006/relationships/tags" Target="../tags/tag198.xml"/><Relationship Id="rId33" Type="http://schemas.openxmlformats.org/officeDocument/2006/relationships/tags" Target="../tags/tag197.xml"/><Relationship Id="rId32" Type="http://schemas.openxmlformats.org/officeDocument/2006/relationships/tags" Target="../tags/tag196.xml"/><Relationship Id="rId31" Type="http://schemas.openxmlformats.org/officeDocument/2006/relationships/image" Target="../media/image37.svg"/><Relationship Id="rId30" Type="http://schemas.openxmlformats.org/officeDocument/2006/relationships/image" Target="../media/image36.png"/><Relationship Id="rId3" Type="http://schemas.openxmlformats.org/officeDocument/2006/relationships/tags" Target="../tags/tag171.xml"/><Relationship Id="rId29" Type="http://schemas.openxmlformats.org/officeDocument/2006/relationships/tags" Target="../tags/tag195.xml"/><Relationship Id="rId28" Type="http://schemas.openxmlformats.org/officeDocument/2006/relationships/tags" Target="../tags/tag194.xml"/><Relationship Id="rId27" Type="http://schemas.openxmlformats.org/officeDocument/2006/relationships/tags" Target="../tags/tag193.xml"/><Relationship Id="rId26" Type="http://schemas.openxmlformats.org/officeDocument/2006/relationships/tags" Target="../tags/tag192.xml"/><Relationship Id="rId25" Type="http://schemas.openxmlformats.org/officeDocument/2006/relationships/image" Target="../media/image35.svg"/><Relationship Id="rId24" Type="http://schemas.openxmlformats.org/officeDocument/2006/relationships/image" Target="../media/image34.png"/><Relationship Id="rId23" Type="http://schemas.openxmlformats.org/officeDocument/2006/relationships/tags" Target="../tags/tag191.xml"/><Relationship Id="rId22" Type="http://schemas.openxmlformats.org/officeDocument/2006/relationships/tags" Target="../tags/tag190.xml"/><Relationship Id="rId21" Type="http://schemas.openxmlformats.org/officeDocument/2006/relationships/tags" Target="../tags/tag189.xml"/><Relationship Id="rId20" Type="http://schemas.openxmlformats.org/officeDocument/2006/relationships/tags" Target="../tags/tag188.xml"/><Relationship Id="rId2" Type="http://schemas.openxmlformats.org/officeDocument/2006/relationships/tags" Target="../tags/tag170.xml"/><Relationship Id="rId19" Type="http://schemas.openxmlformats.org/officeDocument/2006/relationships/tags" Target="../tags/tag187.xml"/><Relationship Id="rId18" Type="http://schemas.openxmlformats.org/officeDocument/2006/relationships/tags" Target="../tags/tag186.xml"/><Relationship Id="rId17" Type="http://schemas.openxmlformats.org/officeDocument/2006/relationships/tags" Target="../tags/tag185.xml"/><Relationship Id="rId16" Type="http://schemas.openxmlformats.org/officeDocument/2006/relationships/tags" Target="../tags/tag184.xml"/><Relationship Id="rId15" Type="http://schemas.openxmlformats.org/officeDocument/2006/relationships/tags" Target="../tags/tag183.xml"/><Relationship Id="rId14" Type="http://schemas.openxmlformats.org/officeDocument/2006/relationships/tags" Target="../tags/tag182.xml"/><Relationship Id="rId13" Type="http://schemas.openxmlformats.org/officeDocument/2006/relationships/tags" Target="../tags/tag181.xml"/><Relationship Id="rId12" Type="http://schemas.openxmlformats.org/officeDocument/2006/relationships/tags" Target="../tags/tag180.xml"/><Relationship Id="rId11" Type="http://schemas.openxmlformats.org/officeDocument/2006/relationships/tags" Target="../tags/tag179.xml"/><Relationship Id="rId10" Type="http://schemas.openxmlformats.org/officeDocument/2006/relationships/tags" Target="../tags/tag178.xml"/><Relationship Id="rId1" Type="http://schemas.openxmlformats.org/officeDocument/2006/relationships/tags" Target="../tags/tag16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226.xml"/><Relationship Id="rId7" Type="http://schemas.openxmlformats.org/officeDocument/2006/relationships/tags" Target="../tags/tag225.xml"/><Relationship Id="rId6" Type="http://schemas.openxmlformats.org/officeDocument/2006/relationships/tags" Target="../tags/tag224.xml"/><Relationship Id="rId53" Type="http://schemas.openxmlformats.org/officeDocument/2006/relationships/slideLayout" Target="../slideLayouts/slideLayout7.xml"/><Relationship Id="rId52" Type="http://schemas.openxmlformats.org/officeDocument/2006/relationships/tags" Target="../tags/tag262.xml"/><Relationship Id="rId51" Type="http://schemas.openxmlformats.org/officeDocument/2006/relationships/tags" Target="../tags/tag261.xml"/><Relationship Id="rId50" Type="http://schemas.openxmlformats.org/officeDocument/2006/relationships/tags" Target="../tags/tag260.xml"/><Relationship Id="rId5" Type="http://schemas.openxmlformats.org/officeDocument/2006/relationships/tags" Target="../tags/tag223.xml"/><Relationship Id="rId49" Type="http://schemas.openxmlformats.org/officeDocument/2006/relationships/tags" Target="../tags/tag259.xml"/><Relationship Id="rId48" Type="http://schemas.openxmlformats.org/officeDocument/2006/relationships/tags" Target="../tags/tag258.xml"/><Relationship Id="rId47" Type="http://schemas.openxmlformats.org/officeDocument/2006/relationships/tags" Target="../tags/tag257.xml"/><Relationship Id="rId46" Type="http://schemas.openxmlformats.org/officeDocument/2006/relationships/tags" Target="../tags/tag256.xml"/><Relationship Id="rId45" Type="http://schemas.openxmlformats.org/officeDocument/2006/relationships/image" Target="../media/image45.svg"/><Relationship Id="rId44" Type="http://schemas.openxmlformats.org/officeDocument/2006/relationships/image" Target="../media/image44.png"/><Relationship Id="rId43" Type="http://schemas.openxmlformats.org/officeDocument/2006/relationships/tags" Target="../tags/tag255.xml"/><Relationship Id="rId42" Type="http://schemas.openxmlformats.org/officeDocument/2006/relationships/tags" Target="../tags/tag254.xml"/><Relationship Id="rId41" Type="http://schemas.openxmlformats.org/officeDocument/2006/relationships/tags" Target="../tags/tag253.xml"/><Relationship Id="rId40" Type="http://schemas.openxmlformats.org/officeDocument/2006/relationships/tags" Target="../tags/tag252.xml"/><Relationship Id="rId4" Type="http://schemas.openxmlformats.org/officeDocument/2006/relationships/tags" Target="../tags/tag222.xml"/><Relationship Id="rId39" Type="http://schemas.openxmlformats.org/officeDocument/2006/relationships/tags" Target="../tags/tag251.xml"/><Relationship Id="rId38" Type="http://schemas.openxmlformats.org/officeDocument/2006/relationships/tags" Target="../tags/tag250.xml"/><Relationship Id="rId37" Type="http://schemas.openxmlformats.org/officeDocument/2006/relationships/tags" Target="../tags/tag249.xml"/><Relationship Id="rId36" Type="http://schemas.openxmlformats.org/officeDocument/2006/relationships/tags" Target="../tags/tag248.xml"/><Relationship Id="rId35" Type="http://schemas.openxmlformats.org/officeDocument/2006/relationships/tags" Target="../tags/tag247.xml"/><Relationship Id="rId34" Type="http://schemas.openxmlformats.org/officeDocument/2006/relationships/image" Target="../media/image43.svg"/><Relationship Id="rId33" Type="http://schemas.openxmlformats.org/officeDocument/2006/relationships/image" Target="../media/image42.png"/><Relationship Id="rId32" Type="http://schemas.openxmlformats.org/officeDocument/2006/relationships/tags" Target="../tags/tag246.xml"/><Relationship Id="rId31" Type="http://schemas.openxmlformats.org/officeDocument/2006/relationships/tags" Target="../tags/tag245.xml"/><Relationship Id="rId30" Type="http://schemas.openxmlformats.org/officeDocument/2006/relationships/tags" Target="../tags/tag244.xml"/><Relationship Id="rId3" Type="http://schemas.openxmlformats.org/officeDocument/2006/relationships/tags" Target="../tags/tag221.xml"/><Relationship Id="rId29" Type="http://schemas.openxmlformats.org/officeDocument/2006/relationships/tags" Target="../tags/tag243.xml"/><Relationship Id="rId28" Type="http://schemas.openxmlformats.org/officeDocument/2006/relationships/tags" Target="../tags/tag242.xml"/><Relationship Id="rId27" Type="http://schemas.openxmlformats.org/officeDocument/2006/relationships/tags" Target="../tags/tag241.xml"/><Relationship Id="rId26" Type="http://schemas.openxmlformats.org/officeDocument/2006/relationships/tags" Target="../tags/tag240.xml"/><Relationship Id="rId25" Type="http://schemas.openxmlformats.org/officeDocument/2006/relationships/tags" Target="../tags/tag239.xml"/><Relationship Id="rId24" Type="http://schemas.openxmlformats.org/officeDocument/2006/relationships/tags" Target="../tags/tag238.xml"/><Relationship Id="rId23" Type="http://schemas.openxmlformats.org/officeDocument/2006/relationships/image" Target="../media/image41.svg"/><Relationship Id="rId22" Type="http://schemas.openxmlformats.org/officeDocument/2006/relationships/image" Target="../media/image40.png"/><Relationship Id="rId21" Type="http://schemas.openxmlformats.org/officeDocument/2006/relationships/tags" Target="../tags/tag237.xml"/><Relationship Id="rId20" Type="http://schemas.openxmlformats.org/officeDocument/2006/relationships/tags" Target="../tags/tag236.xml"/><Relationship Id="rId2" Type="http://schemas.openxmlformats.org/officeDocument/2006/relationships/tags" Target="../tags/tag220.xml"/><Relationship Id="rId19" Type="http://schemas.openxmlformats.org/officeDocument/2006/relationships/tags" Target="../tags/tag235.xml"/><Relationship Id="rId18" Type="http://schemas.openxmlformats.org/officeDocument/2006/relationships/tags" Target="../tags/tag234.xml"/><Relationship Id="rId17" Type="http://schemas.openxmlformats.org/officeDocument/2006/relationships/tags" Target="../tags/tag233.xml"/><Relationship Id="rId16" Type="http://schemas.openxmlformats.org/officeDocument/2006/relationships/tags" Target="../tags/tag232.xml"/><Relationship Id="rId15" Type="http://schemas.openxmlformats.org/officeDocument/2006/relationships/tags" Target="../tags/tag231.xml"/><Relationship Id="rId14" Type="http://schemas.openxmlformats.org/officeDocument/2006/relationships/tags" Target="../tags/tag230.xml"/><Relationship Id="rId13" Type="http://schemas.openxmlformats.org/officeDocument/2006/relationships/tags" Target="../tags/tag229.xml"/><Relationship Id="rId12" Type="http://schemas.openxmlformats.org/officeDocument/2006/relationships/tags" Target="../tags/tag228.xml"/><Relationship Id="rId11" Type="http://schemas.openxmlformats.org/officeDocument/2006/relationships/tags" Target="../tags/tag227.xml"/><Relationship Id="rId10" Type="http://schemas.openxmlformats.org/officeDocument/2006/relationships/image" Target="../media/image10.svg"/><Relationship Id="rId1" Type="http://schemas.openxmlformats.org/officeDocument/2006/relationships/tags" Target="../tags/tag219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266.xml"/><Relationship Id="rId5" Type="http://schemas.openxmlformats.org/officeDocument/2006/relationships/image" Target="../media/image46.svg"/><Relationship Id="rId4" Type="http://schemas.openxmlformats.org/officeDocument/2006/relationships/image" Target="../media/image5.png"/><Relationship Id="rId3" Type="http://schemas.openxmlformats.org/officeDocument/2006/relationships/tags" Target="../tags/tag265.xml"/><Relationship Id="rId2" Type="http://schemas.openxmlformats.org/officeDocument/2006/relationships/tags" Target="../tags/tag264.xml"/><Relationship Id="rId1" Type="http://schemas.openxmlformats.org/officeDocument/2006/relationships/tags" Target="../tags/tag2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66750" y="1278703"/>
            <a:ext cx="2866654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 spc="324">
                <a:solidFill>
                  <a:srgbClr val="C99A3E"/>
                </a:solidFill>
                <a:latin typeface="汉仪中宋简" panose="02010600000101010101" charset="-122"/>
                <a:ea typeface="汉仪中宋简" panose="02010600000101010101" charset="-122"/>
              </a:rPr>
              <a:t>比例</a:t>
            </a:r>
            <a:r>
              <a:rPr sz="5400" b="1" spc="324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：</a:t>
            </a:r>
            <a:endParaRPr sz="5400" b="1" spc="324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2135953"/>
            <a:ext cx="6501412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 spc="324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藏在传统文化里的</a:t>
            </a:r>
            <a:endParaRPr sz="5400" b="1" spc="324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666750" y="2993203"/>
            <a:ext cx="6038850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 spc="324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数学密码</a:t>
            </a:r>
            <a:endParaRPr sz="5400" b="1" spc="324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666750" y="4752340"/>
            <a:ext cx="5334000" cy="9525"/>
          </a:xfrm>
          <a:prstGeom prst="rect">
            <a:avLst/>
          </a:prstGeom>
          <a:solidFill>
            <a:srgbClr val="D4C4B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666750" y="4102865"/>
            <a:ext cx="3959428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pc="36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从鲁班锁到故宫金砖，比例无处不在</a:t>
            </a:r>
            <a:endParaRPr spc="36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666750" y="5066776"/>
            <a:ext cx="6038850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spc="63">
                <a:solidFill>
                  <a:srgbClr val="8E7D6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日期</a:t>
            </a:r>
            <a:endParaRPr sz="1050" spc="63">
              <a:solidFill>
                <a:srgbClr val="8E7D6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666750" y="5414439"/>
            <a:ext cx="154170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2026</a:t>
            </a: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年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07</a:t>
            </a: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月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31</a:t>
            </a: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日</a:t>
            </a:r>
            <a:endParaRPr lang="zh-CN" altLang="en-US" sz="135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8"/>
            </p:custDataLst>
          </p:nvPr>
        </p:nvSpPr>
        <p:spPr>
          <a:xfrm>
            <a:off x="666750" y="1119505"/>
            <a:ext cx="457200" cy="9525"/>
          </a:xfrm>
          <a:prstGeom prst="rect">
            <a:avLst/>
          </a:prstGeom>
          <a:solidFill>
            <a:srgbClr val="C99A3E">
              <a:alpha val="8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1480000">
            <a:off x="2150745" y="5318760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 rot="21480000">
            <a:off x="2290445" y="5438140"/>
            <a:ext cx="274320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63">
                <a:solidFill>
                  <a:srgbClr val="C99A3E"/>
                </a:solidFill>
                <a:latin typeface="汉仪中宋简" panose="02010600000101010101" charset="-122"/>
                <a:ea typeface="汉仪中宋简" panose="02010600000101010101" charset="-122"/>
              </a:rPr>
              <a:t>鉴</a:t>
            </a:r>
            <a:endParaRPr sz="1050" b="1" spc="63">
              <a:solidFill>
                <a:srgbClr val="C99A3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地图里的比例尺</a:t>
            </a:r>
            <a:endParaRPr sz="3000" b="1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d31ccee6-8c94-11f1-b71b-3618c74c752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538220" y="1109345"/>
            <a:ext cx="8077200" cy="1654175"/>
          </a:xfrm>
          <a:custGeom>
            <a:avLst/>
            <a:gdLst>
              <a:gd name="sw" fmla="*/ 1 w 12720"/>
              <a:gd name="sh" fmla="*/ 1 h 2604"/>
              <a:gd name="mins" fmla="min sw sh"/>
              <a:gd name="dsw" fmla="+- 0 sw mins"/>
              <a:gd name="dsh" fmla="+- 0 sh mins"/>
              <a:gd name="p0x0" fmla="*/ 120 w 12720"/>
              <a:gd name="p0y0" fmla="*/ 0 h 2604"/>
              <a:gd name="p0x1" fmla="*/ 12600 w 12720"/>
              <a:gd name="p0y1" fmla="*/ 0 h 2604"/>
              <a:gd name="p0x2" fmla="*/ 12666 w 12720"/>
              <a:gd name="p0y2" fmla="*/ 0 h 2604"/>
              <a:gd name="p0x3" fmla="*/ 12720 w 12720"/>
              <a:gd name="p0y3" fmla="*/ 53 h 2604"/>
              <a:gd name="p0x4" fmla="*/ 12720 w 12720"/>
              <a:gd name="p0y4" fmla="*/ 120 h 2604"/>
              <a:gd name="p0x5" fmla="*/ 12720 w 12720"/>
              <a:gd name="p0y5" fmla="*/ 2484 h 2604"/>
              <a:gd name="p0x6" fmla="*/ 12720 w 12720"/>
              <a:gd name="p0y6" fmla="*/ 2551 h 2604"/>
              <a:gd name="p0x7" fmla="*/ 12666 w 12720"/>
              <a:gd name="p0y7" fmla="*/ 2604 h 2604"/>
              <a:gd name="p0x8" fmla="*/ 12600 w 12720"/>
              <a:gd name="p0y8" fmla="*/ 2604 h 2604"/>
              <a:gd name="p0x9" fmla="*/ 120 w 12720"/>
              <a:gd name="p0y9" fmla="*/ 2604 h 2604"/>
              <a:gd name="p0x10" fmla="*/ 53 w 12720"/>
              <a:gd name="p0y10" fmla="*/ 2604 h 2604"/>
              <a:gd name="p0x11" fmla="*/ 0 w 12720"/>
              <a:gd name="p0y11" fmla="*/ 2551 h 2604"/>
              <a:gd name="p0x12" fmla="*/ 0 w 12720"/>
              <a:gd name="p0y12" fmla="*/ 2484 h 2604"/>
              <a:gd name="p0x13" fmla="*/ 0 w 12720"/>
              <a:gd name="p0y13" fmla="*/ 120 h 2604"/>
              <a:gd name="p0x14" fmla="*/ 0 w 12720"/>
              <a:gd name="p0y14" fmla="*/ 53 h 2604"/>
              <a:gd name="p0x15" fmla="*/ 53 w 12720"/>
              <a:gd name="p0y15" fmla="*/ 0 h 2604"/>
              <a:gd name="p0x16" fmla="*/ 120 w 1272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E5D8C8"/>
            </a:solidFill>
            <a:prstDash val="solid"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733800" y="1289447"/>
            <a:ext cx="7686675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裴秀与</a:t>
            </a:r>
            <a:r>
              <a:rPr lang="en-US" altLang="zh-CN"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"</a:t>
            </a:r>
            <a:r>
              <a:rPr lang="zh-CN" altLang="en-US"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制图六体</a:t>
            </a:r>
            <a:r>
              <a:rPr lang="en-US" altLang="zh-CN"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"</a:t>
            </a:r>
            <a:endParaRPr lang="en-US" altLang="zh-CN"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3733800" y="1716405"/>
            <a:ext cx="7686675" cy="851535"/>
          </a:xfrm>
          <a:custGeom>
            <a:avLst/>
            <a:gdLst>
              <a:gd name="sw" fmla="*/ 1 w 12105"/>
              <a:gd name="sh" fmla="*/ 1 h 1341"/>
              <a:gd name="mins" fmla="min sw sh"/>
              <a:gd name="dsw" fmla="+- 0 sw mins"/>
              <a:gd name="dsh" fmla="+- 0 sh mins"/>
              <a:gd name="p0x0" fmla="*/ 120 w 12105"/>
              <a:gd name="p0y0" fmla="*/ 0 h 1341"/>
              <a:gd name="p0x1" fmla="*/ 11985 w 12105"/>
              <a:gd name="p0y1" fmla="*/ 0 h 1341"/>
              <a:gd name="p0x2" fmla="*/ 12051 w 12105"/>
              <a:gd name="p0y2" fmla="*/ 0 h 1341"/>
              <a:gd name="p0x3" fmla="*/ 12105 w 12105"/>
              <a:gd name="p0y3" fmla="*/ 53 h 1341"/>
              <a:gd name="p0x4" fmla="*/ 12105 w 12105"/>
              <a:gd name="p0y4" fmla="*/ 120 h 1341"/>
              <a:gd name="p0x5" fmla="*/ 12105 w 12105"/>
              <a:gd name="p0y5" fmla="*/ 1221 h 1341"/>
              <a:gd name="p0x6" fmla="*/ 12105 w 12105"/>
              <a:gd name="p0y6" fmla="*/ 1287 h 1341"/>
              <a:gd name="p0x7" fmla="*/ 12051 w 12105"/>
              <a:gd name="p0y7" fmla="*/ 1341 h 1341"/>
              <a:gd name="p0x8" fmla="*/ 11985 w 12105"/>
              <a:gd name="p0y8" fmla="*/ 1341 h 1341"/>
              <a:gd name="p0x9" fmla="*/ 120 w 12105"/>
              <a:gd name="p0y9" fmla="*/ 1341 h 1341"/>
              <a:gd name="p0x10" fmla="*/ 53 w 12105"/>
              <a:gd name="p0y10" fmla="*/ 1341 h 1341"/>
              <a:gd name="p0x11" fmla="*/ 0 w 12105"/>
              <a:gd name="p0y11" fmla="*/ 1287 h 1341"/>
              <a:gd name="p0x12" fmla="*/ 0 w 12105"/>
              <a:gd name="p0y12" fmla="*/ 1221 h 1341"/>
              <a:gd name="p0x13" fmla="*/ 0 w 12105"/>
              <a:gd name="p0y13" fmla="*/ 120 h 1341"/>
              <a:gd name="p0x14" fmla="*/ 0 w 12105"/>
              <a:gd name="p0y14" fmla="*/ 53 h 1341"/>
              <a:gd name="p0x15" fmla="*/ 53 w 12105"/>
              <a:gd name="p0y15" fmla="*/ 0 h 1341"/>
              <a:gd name="p0x16" fmla="*/ 120 w 12105"/>
              <a:gd name="p0y16" fmla="*/ 0 h 134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3886200" y="1854994"/>
            <a:ext cx="73818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西晋地理学家</a:t>
            </a:r>
            <a:r>
              <a:rPr sz="15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裴秀</a:t>
            </a:r>
            <a:r>
              <a:rPr lang="zh-CN" sz="150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提出</a:t>
            </a:r>
            <a:r>
              <a:rPr lang="en-US" altLang="zh-CN" sz="150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制图六体</a:t>
            </a:r>
            <a:r>
              <a:rPr lang="en-US" altLang="zh-CN" sz="150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，其中</a:t>
            </a:r>
            <a:r>
              <a:rPr lang="en-US" altLang="zh-CN" sz="150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sz="15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分率</a:t>
            </a:r>
            <a:r>
              <a:rPr lang="en-US" sz="150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就是比例尺的思想</a:t>
            </a:r>
            <a:r>
              <a:rPr lang="en-US" altLang="zh-CN" sz="150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50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用缩小的距离代表实际距离</a:t>
            </a:r>
            <a:endParaRPr lang="zh-CN" altLang="en-US" sz="1500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1420475" y="1190625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3538220" y="2963545"/>
            <a:ext cx="8077200" cy="1654175"/>
          </a:xfrm>
          <a:custGeom>
            <a:avLst/>
            <a:gdLst>
              <a:gd name="sw" fmla="*/ 1 w 12720"/>
              <a:gd name="sh" fmla="*/ 1 h 2604"/>
              <a:gd name="mins" fmla="min sw sh"/>
              <a:gd name="dsw" fmla="+- 0 sw mins"/>
              <a:gd name="dsh" fmla="+- 0 sh mins"/>
              <a:gd name="p0x0" fmla="*/ 120 w 12720"/>
              <a:gd name="p0y0" fmla="*/ 0 h 2604"/>
              <a:gd name="p0x1" fmla="*/ 12600 w 12720"/>
              <a:gd name="p0y1" fmla="*/ 0 h 2604"/>
              <a:gd name="p0x2" fmla="*/ 12666 w 12720"/>
              <a:gd name="p0y2" fmla="*/ 0 h 2604"/>
              <a:gd name="p0x3" fmla="*/ 12720 w 12720"/>
              <a:gd name="p0y3" fmla="*/ 53 h 2604"/>
              <a:gd name="p0x4" fmla="*/ 12720 w 12720"/>
              <a:gd name="p0y4" fmla="*/ 120 h 2604"/>
              <a:gd name="p0x5" fmla="*/ 12720 w 12720"/>
              <a:gd name="p0y5" fmla="*/ 2484 h 2604"/>
              <a:gd name="p0x6" fmla="*/ 12720 w 12720"/>
              <a:gd name="p0y6" fmla="*/ 2551 h 2604"/>
              <a:gd name="p0x7" fmla="*/ 12666 w 12720"/>
              <a:gd name="p0y7" fmla="*/ 2604 h 2604"/>
              <a:gd name="p0x8" fmla="*/ 12600 w 12720"/>
              <a:gd name="p0y8" fmla="*/ 2604 h 2604"/>
              <a:gd name="p0x9" fmla="*/ 120 w 12720"/>
              <a:gd name="p0y9" fmla="*/ 2604 h 2604"/>
              <a:gd name="p0x10" fmla="*/ 53 w 12720"/>
              <a:gd name="p0y10" fmla="*/ 2604 h 2604"/>
              <a:gd name="p0x11" fmla="*/ 0 w 12720"/>
              <a:gd name="p0y11" fmla="*/ 2551 h 2604"/>
              <a:gd name="p0x12" fmla="*/ 0 w 12720"/>
              <a:gd name="p0y12" fmla="*/ 2484 h 2604"/>
              <a:gd name="p0x13" fmla="*/ 0 w 12720"/>
              <a:gd name="p0y13" fmla="*/ 120 h 2604"/>
              <a:gd name="p0x14" fmla="*/ 0 w 12720"/>
              <a:gd name="p0y14" fmla="*/ 53 h 2604"/>
              <a:gd name="p0x15" fmla="*/ 53 w 12720"/>
              <a:gd name="p0y15" fmla="*/ 0 h 2604"/>
              <a:gd name="p0x16" fmla="*/ 120 w 1272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E5D8C8"/>
            </a:solidFill>
            <a:prstDash val="solid"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3733800" y="3143621"/>
            <a:ext cx="7686675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比例尺的定义</a:t>
            </a:r>
            <a:endParaRPr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3733800" y="3556768"/>
            <a:ext cx="4381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图上距离和实际距离的比，叫作这幅图的</a:t>
            </a:r>
            <a:r>
              <a:rPr sz="15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比例尺</a:t>
            </a:r>
            <a:endParaRPr sz="150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3733800" y="3851558"/>
            <a:ext cx="2670277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1:10000</a:t>
            </a:r>
            <a:endParaRPr sz="420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5984977" y="4027675"/>
            <a:ext cx="214267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图上</a:t>
            </a:r>
            <a:r>
              <a:rPr lang="en-US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</a:t>
            </a:r>
            <a:r>
              <a:rPr lang="zh-CN" altLang="en-US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厘米</a:t>
            </a:r>
            <a:r>
              <a:rPr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代表实际</a:t>
            </a:r>
            <a:r>
              <a:rPr lang="en-US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100</a:t>
            </a:r>
            <a:r>
              <a:rPr lang="zh-CN" altLang="en-US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米</a:t>
            </a:r>
            <a:endParaRPr lang="zh-CN" altLang="en-US" sz="135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4"/>
            </p:custDataLst>
          </p:nvPr>
        </p:nvSpPr>
        <p:spPr>
          <a:xfrm>
            <a:off x="11420475" y="3044800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3538220" y="4817745"/>
            <a:ext cx="8077200" cy="1654175"/>
          </a:xfrm>
          <a:custGeom>
            <a:avLst/>
            <a:gdLst>
              <a:gd name="sw" fmla="*/ 1 w 12720"/>
              <a:gd name="sh" fmla="*/ 1 h 2604"/>
              <a:gd name="mins" fmla="min sw sh"/>
              <a:gd name="dsw" fmla="+- 0 sw mins"/>
              <a:gd name="dsh" fmla="+- 0 sh mins"/>
              <a:gd name="p0x0" fmla="*/ 120 w 12720"/>
              <a:gd name="p0y0" fmla="*/ 0 h 2604"/>
              <a:gd name="p0x1" fmla="*/ 12600 w 12720"/>
              <a:gd name="p0y1" fmla="*/ 0 h 2604"/>
              <a:gd name="p0x2" fmla="*/ 12666 w 12720"/>
              <a:gd name="p0y2" fmla="*/ 0 h 2604"/>
              <a:gd name="p0x3" fmla="*/ 12720 w 12720"/>
              <a:gd name="p0y3" fmla="*/ 53 h 2604"/>
              <a:gd name="p0x4" fmla="*/ 12720 w 12720"/>
              <a:gd name="p0y4" fmla="*/ 120 h 2604"/>
              <a:gd name="p0x5" fmla="*/ 12720 w 12720"/>
              <a:gd name="p0y5" fmla="*/ 2484 h 2604"/>
              <a:gd name="p0x6" fmla="*/ 12720 w 12720"/>
              <a:gd name="p0y6" fmla="*/ 2551 h 2604"/>
              <a:gd name="p0x7" fmla="*/ 12666 w 12720"/>
              <a:gd name="p0y7" fmla="*/ 2604 h 2604"/>
              <a:gd name="p0x8" fmla="*/ 12600 w 12720"/>
              <a:gd name="p0y8" fmla="*/ 2604 h 2604"/>
              <a:gd name="p0x9" fmla="*/ 120 w 12720"/>
              <a:gd name="p0y9" fmla="*/ 2604 h 2604"/>
              <a:gd name="p0x10" fmla="*/ 53 w 12720"/>
              <a:gd name="p0y10" fmla="*/ 2604 h 2604"/>
              <a:gd name="p0x11" fmla="*/ 0 w 12720"/>
              <a:gd name="p0y11" fmla="*/ 2551 h 2604"/>
              <a:gd name="p0x12" fmla="*/ 0 w 12720"/>
              <a:gd name="p0y12" fmla="*/ 2484 h 2604"/>
              <a:gd name="p0x13" fmla="*/ 0 w 12720"/>
              <a:gd name="p0y13" fmla="*/ 120 h 2604"/>
              <a:gd name="p0x14" fmla="*/ 0 w 12720"/>
              <a:gd name="p0y14" fmla="*/ 53 h 2604"/>
              <a:gd name="p0x15" fmla="*/ 53 w 12720"/>
              <a:gd name="p0y15" fmla="*/ 0 h 2604"/>
              <a:gd name="p0x16" fmla="*/ 120 w 1272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E5D8C8"/>
            </a:solidFill>
            <a:prstDash val="solid"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3733800" y="4997796"/>
            <a:ext cx="7686675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古今之变</a:t>
            </a:r>
            <a:endParaRPr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3733800" y="5684339"/>
            <a:ext cx="76866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从《禹贡地域图》到如今卫星导航，比例尺始终是理解空间关系的核心工具</a:t>
            </a:r>
            <a:endParaRPr sz="150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11420475" y="4898974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故宫砖瓦见尺度</a:t>
            </a:r>
            <a:endParaRPr sz="3000" b="1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d75f9deb-8c94-11f1-af70-3aadebc6700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150485" y="1104900"/>
            <a:ext cx="6470015" cy="990600"/>
          </a:xfrm>
          <a:custGeom>
            <a:avLst/>
            <a:gdLst>
              <a:gd name="sw" fmla="*/ 1 w 10188"/>
              <a:gd name="sh" fmla="*/ 1 h 1560"/>
              <a:gd name="mins" fmla="min sw sh"/>
              <a:gd name="dsw" fmla="+- 0 sw mins"/>
              <a:gd name="dsh" fmla="+- 0 sh mins"/>
              <a:gd name="p0x0" fmla="*/ 120 w 10188"/>
              <a:gd name="p0y0" fmla="*/ 0 h 1560"/>
              <a:gd name="p0x1" fmla="*/ 10068 w 10188"/>
              <a:gd name="p0y1" fmla="*/ 0 h 1560"/>
              <a:gd name="p0x2" fmla="*/ 10134 w 10188"/>
              <a:gd name="p0y2" fmla="*/ 0 h 1560"/>
              <a:gd name="p0x3" fmla="*/ 10188 w 10188"/>
              <a:gd name="p0y3" fmla="*/ 53 h 1560"/>
              <a:gd name="p0x4" fmla="*/ 10188 w 10188"/>
              <a:gd name="p0y4" fmla="*/ 120 h 1560"/>
              <a:gd name="p0x5" fmla="*/ 10188 w 10188"/>
              <a:gd name="p0y5" fmla="*/ 1440 h 1560"/>
              <a:gd name="p0x6" fmla="*/ 10188 w 10188"/>
              <a:gd name="p0y6" fmla="*/ 1506 h 1560"/>
              <a:gd name="p0x7" fmla="*/ 10134 w 10188"/>
              <a:gd name="p0y7" fmla="*/ 1560 h 1560"/>
              <a:gd name="p0x8" fmla="*/ 10068 w 10188"/>
              <a:gd name="p0y8" fmla="*/ 1560 h 1560"/>
              <a:gd name="p0x9" fmla="*/ 120 w 10188"/>
              <a:gd name="p0y9" fmla="*/ 1560 h 1560"/>
              <a:gd name="p0x10" fmla="*/ 53 w 10188"/>
              <a:gd name="p0y10" fmla="*/ 1560 h 1560"/>
              <a:gd name="p0x11" fmla="*/ 0 w 10188"/>
              <a:gd name="p0y11" fmla="*/ 1506 h 1560"/>
              <a:gd name="p0x12" fmla="*/ 0 w 10188"/>
              <a:gd name="p0y12" fmla="*/ 1440 h 1560"/>
              <a:gd name="p0x13" fmla="*/ 0 w 10188"/>
              <a:gd name="p0y13" fmla="*/ 120 h 1560"/>
              <a:gd name="p0x14" fmla="*/ 0 w 10188"/>
              <a:gd name="p0y14" fmla="*/ 53 h 1560"/>
              <a:gd name="p0x15" fmla="*/ 53 w 10188"/>
              <a:gd name="p0y15" fmla="*/ 0 h 1560"/>
              <a:gd name="p0x16" fmla="*/ 120 w 10188"/>
              <a:gd name="p0y16" fmla="*/ 0 h 15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341591" y="1281113"/>
            <a:ext cx="60884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宋代《</a:t>
            </a:r>
            <a:r>
              <a:rPr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营造法式</a:t>
            </a:r>
            <a:r>
              <a:rPr lang="zh-CN" sz="150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》以</a:t>
            </a:r>
            <a:r>
              <a:rPr lang="en-US" altLang="zh-CN" sz="150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材</a:t>
            </a:r>
            <a:r>
              <a:rPr lang="en-US" altLang="zh-CN" sz="150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为基本模数，各类构件按固定比例放大缩小</a:t>
            </a:r>
            <a:r>
              <a:rPr lang="en-US" altLang="zh-CN" sz="150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50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这是建筑中的比例尺体系</a:t>
            </a:r>
            <a:endParaRPr lang="zh-CN" altLang="en-US" sz="1500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5155565" y="2290445"/>
            <a:ext cx="6459855" cy="1990725"/>
          </a:xfrm>
          <a:custGeom>
            <a:avLst/>
            <a:gdLst>
              <a:gd name="sw" fmla="*/ 1 w 10173"/>
              <a:gd name="sh" fmla="*/ 1 h 3135"/>
              <a:gd name="mins" fmla="min sw sh"/>
              <a:gd name="dsw" fmla="+- 0 sw mins"/>
              <a:gd name="dsh" fmla="+- 0 sh mins"/>
              <a:gd name="p0x0" fmla="*/ 120 w 10173"/>
              <a:gd name="p0y0" fmla="*/ 0 h 3135"/>
              <a:gd name="p0x1" fmla="*/ 10053 w 10173"/>
              <a:gd name="p0y1" fmla="*/ 0 h 3135"/>
              <a:gd name="p0x2" fmla="*/ 10119 w 10173"/>
              <a:gd name="p0y2" fmla="*/ 0 h 3135"/>
              <a:gd name="p0x3" fmla="*/ 10173 w 10173"/>
              <a:gd name="p0y3" fmla="*/ 53 h 3135"/>
              <a:gd name="p0x4" fmla="*/ 10173 w 10173"/>
              <a:gd name="p0y4" fmla="*/ 120 h 3135"/>
              <a:gd name="p0x5" fmla="*/ 10173 w 10173"/>
              <a:gd name="p0y5" fmla="*/ 3015 h 3135"/>
              <a:gd name="p0x6" fmla="*/ 10173 w 10173"/>
              <a:gd name="p0y6" fmla="*/ 3081 h 3135"/>
              <a:gd name="p0x7" fmla="*/ 10119 w 10173"/>
              <a:gd name="p0y7" fmla="*/ 3135 h 3135"/>
              <a:gd name="p0x8" fmla="*/ 10053 w 10173"/>
              <a:gd name="p0y8" fmla="*/ 3135 h 3135"/>
              <a:gd name="p0x9" fmla="*/ 120 w 10173"/>
              <a:gd name="p0y9" fmla="*/ 3135 h 3135"/>
              <a:gd name="p0x10" fmla="*/ 53 w 10173"/>
              <a:gd name="p0y10" fmla="*/ 3135 h 3135"/>
              <a:gd name="p0x11" fmla="*/ 0 w 10173"/>
              <a:gd name="p0y11" fmla="*/ 3081 h 3135"/>
              <a:gd name="p0x12" fmla="*/ 0 w 10173"/>
              <a:gd name="p0y12" fmla="*/ 3015 h 3135"/>
              <a:gd name="p0x13" fmla="*/ 0 w 10173"/>
              <a:gd name="p0y13" fmla="*/ 120 h 3135"/>
              <a:gd name="p0x14" fmla="*/ 0 w 10173"/>
              <a:gd name="p0y14" fmla="*/ 53 h 3135"/>
              <a:gd name="p0x15" fmla="*/ 53 w 10173"/>
              <a:gd name="p0y15" fmla="*/ 0 h 3135"/>
              <a:gd name="p0x16" fmla="*/ 120 w 10173"/>
              <a:gd name="p0y16" fmla="*/ 0 h 31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E5D8C8"/>
            </a:solidFill>
            <a:prstDash val="solid"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5351116" y="2703690"/>
            <a:ext cx="6069359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实例一：太和殿模型</a:t>
            </a:r>
            <a:endParaRPr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5350510" y="309245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99A3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5351116" y="3221612"/>
            <a:ext cx="285869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模型高度</a:t>
            </a:r>
            <a:r>
              <a:rPr lang="en-US" sz="15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20</a:t>
            </a:r>
            <a:r>
              <a:rPr lang="zh-CN" altLang="en-US" sz="15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厘米</a:t>
            </a:r>
            <a:r>
              <a:rPr sz="15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，比例尺1:150</a:t>
            </a:r>
            <a:endParaRPr sz="150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5351116" y="3563560"/>
            <a:ext cx="275823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实际高度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20</a:t>
            </a: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150</a:t>
            </a: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100 = </a:t>
            </a:r>
            <a:r>
              <a:rPr lang="en-US" altLang="zh-CN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30</a:t>
            </a:r>
            <a:r>
              <a:rPr lang="zh-CN" altLang="en-US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米</a:t>
            </a:r>
            <a:endParaRPr lang="zh-CN" altLang="en-US" sz="135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11420399" y="2371725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5155565" y="4481195"/>
            <a:ext cx="6459855" cy="1990725"/>
          </a:xfrm>
          <a:custGeom>
            <a:avLst/>
            <a:gdLst>
              <a:gd name="sw" fmla="*/ 1 w 10173"/>
              <a:gd name="sh" fmla="*/ 1 h 3135"/>
              <a:gd name="mins" fmla="min sw sh"/>
              <a:gd name="dsw" fmla="+- 0 sw mins"/>
              <a:gd name="dsh" fmla="+- 0 sh mins"/>
              <a:gd name="p0x0" fmla="*/ 120 w 10173"/>
              <a:gd name="p0y0" fmla="*/ 0 h 3135"/>
              <a:gd name="p0x1" fmla="*/ 10053 w 10173"/>
              <a:gd name="p0y1" fmla="*/ 0 h 3135"/>
              <a:gd name="p0x2" fmla="*/ 10119 w 10173"/>
              <a:gd name="p0y2" fmla="*/ 0 h 3135"/>
              <a:gd name="p0x3" fmla="*/ 10173 w 10173"/>
              <a:gd name="p0y3" fmla="*/ 53 h 3135"/>
              <a:gd name="p0x4" fmla="*/ 10173 w 10173"/>
              <a:gd name="p0y4" fmla="*/ 120 h 3135"/>
              <a:gd name="p0x5" fmla="*/ 10173 w 10173"/>
              <a:gd name="p0y5" fmla="*/ 3015 h 3135"/>
              <a:gd name="p0x6" fmla="*/ 10173 w 10173"/>
              <a:gd name="p0y6" fmla="*/ 3081 h 3135"/>
              <a:gd name="p0x7" fmla="*/ 10119 w 10173"/>
              <a:gd name="p0y7" fmla="*/ 3135 h 3135"/>
              <a:gd name="p0x8" fmla="*/ 10053 w 10173"/>
              <a:gd name="p0y8" fmla="*/ 3135 h 3135"/>
              <a:gd name="p0x9" fmla="*/ 120 w 10173"/>
              <a:gd name="p0y9" fmla="*/ 3135 h 3135"/>
              <a:gd name="p0x10" fmla="*/ 53 w 10173"/>
              <a:gd name="p0y10" fmla="*/ 3135 h 3135"/>
              <a:gd name="p0x11" fmla="*/ 0 w 10173"/>
              <a:gd name="p0y11" fmla="*/ 3081 h 3135"/>
              <a:gd name="p0x12" fmla="*/ 0 w 10173"/>
              <a:gd name="p0y12" fmla="*/ 3015 h 3135"/>
              <a:gd name="p0x13" fmla="*/ 0 w 10173"/>
              <a:gd name="p0y13" fmla="*/ 120 h 3135"/>
              <a:gd name="p0x14" fmla="*/ 0 w 10173"/>
              <a:gd name="p0y14" fmla="*/ 53 h 3135"/>
              <a:gd name="p0x15" fmla="*/ 53 w 10173"/>
              <a:gd name="p0y15" fmla="*/ 0 h 3135"/>
              <a:gd name="p0x16" fmla="*/ 120 w 10173"/>
              <a:gd name="p0y16" fmla="*/ 0 h 31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E5D8C8"/>
            </a:solidFill>
            <a:prstDash val="solid"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5351116" y="4894440"/>
            <a:ext cx="6069359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实例二：地图距离换算</a:t>
            </a:r>
            <a:endParaRPr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4"/>
            </p:custDataLst>
          </p:nvPr>
        </p:nvSpPr>
        <p:spPr>
          <a:xfrm>
            <a:off x="5350510" y="52832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99A3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5351116" y="5412362"/>
            <a:ext cx="371519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北京到上海</a:t>
            </a:r>
            <a:r>
              <a:rPr lang="en-US" sz="15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</a:t>
            </a:r>
            <a:r>
              <a:rPr lang="zh-CN" altLang="en-US" sz="15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厘米</a:t>
            </a:r>
            <a:r>
              <a:rPr sz="15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，比例尺1:34000000</a:t>
            </a:r>
            <a:endParaRPr sz="150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5351116" y="5754310"/>
            <a:ext cx="185529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实际距离约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1020</a:t>
            </a:r>
            <a:r>
              <a:rPr lang="zh-CN" altLang="en-US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千米</a:t>
            </a:r>
            <a:endParaRPr lang="zh-CN" altLang="en-US" sz="135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11420399" y="4562475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重绘古建复原图</a:t>
            </a:r>
            <a:endParaRPr sz="3000" b="1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34556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520885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中国古典园林讲究</a:t>
            </a:r>
            <a:r>
              <a:rPr lang="en-US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以小见大</a:t>
            </a:r>
            <a:r>
              <a:rPr lang="en-US" altLang="zh-CN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，假山与真山的比例、亭台与整体园景的比例均有精心设计</a:t>
            </a:r>
            <a:endParaRPr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1430000" y="1421825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2486025"/>
            <a:ext cx="1884045" cy="3985895"/>
          </a:xfrm>
          <a:custGeom>
            <a:avLst/>
            <a:gdLst>
              <a:gd name="sw" fmla="*/ 1 w 2966"/>
              <a:gd name="sh" fmla="*/ 1 h 6276"/>
              <a:gd name="mins" fmla="min sw sh"/>
              <a:gd name="dsw" fmla="+- 0 sw mins"/>
              <a:gd name="dsh" fmla="+- 0 sh mins"/>
              <a:gd name="p0x0" fmla="*/ 240 w 2966"/>
              <a:gd name="p0y0" fmla="*/ 0 h 6276"/>
              <a:gd name="p0x1" fmla="*/ 2966 w 2966"/>
              <a:gd name="p0y1" fmla="*/ 0 h 6276"/>
              <a:gd name="p0x2" fmla="*/ 2966 w 2966"/>
              <a:gd name="p0y2" fmla="*/ 6276 h 6276"/>
              <a:gd name="p0x3" fmla="*/ 240 w 2966"/>
              <a:gd name="p0y3" fmla="*/ 6276 h 6276"/>
              <a:gd name="p0x4" fmla="*/ 107 w 2966"/>
              <a:gd name="p0y4" fmla="*/ 6276 h 6276"/>
              <a:gd name="p0x5" fmla="*/ 0 w 2966"/>
              <a:gd name="p0y5" fmla="*/ 6169 h 6276"/>
              <a:gd name="p0x6" fmla="*/ 0 w 2966"/>
              <a:gd name="p0y6" fmla="*/ 6036 h 6276"/>
              <a:gd name="p0x7" fmla="*/ 0 w 2966"/>
              <a:gd name="p0y7" fmla="*/ 240 h 6276"/>
              <a:gd name="p0x8" fmla="*/ 0 w 2966"/>
              <a:gd name="p0y8" fmla="*/ 107 h 6276"/>
              <a:gd name="p0x9" fmla="*/ 107 w 2966"/>
              <a:gd name="p0y9" fmla="*/ 0 h 6276"/>
              <a:gd name="p0x10" fmla="*/ 240 w 2966"/>
              <a:gd name="p0y10" fmla="*/ 0 h 62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F2E3C9"/>
          </a:solidFill>
          <a:ln w="9525" cmpd="sng">
            <a:solidFill>
              <a:srgbClr val="C99A3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33425" y="2628471"/>
            <a:ext cx="1569691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90">
                <a:solidFill>
                  <a:srgbClr val="4A3516"/>
                </a:solidFill>
                <a:latin typeface="汉仪中宋简" panose="02010600000101010101" charset="-122"/>
                <a:ea typeface="汉仪中宋简" panose="02010600000101010101" charset="-122"/>
              </a:rPr>
              <a:t>缩小绘制：古建复原</a:t>
            </a:r>
            <a:endParaRPr b="1" spc="90">
              <a:solidFill>
                <a:srgbClr val="4A3516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733425" y="38798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866775" y="3770805"/>
            <a:ext cx="14363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数值比例尺</a:t>
            </a:r>
            <a:endParaRPr sz="1350" b="1" spc="-13">
              <a:solidFill>
                <a:srgbClr val="4A351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350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</a:rPr>
              <a:t> 1:10000</a:t>
            </a:r>
            <a:endParaRPr sz="1350">
              <a:solidFill>
                <a:srgbClr val="4A351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733425" y="450469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866775" y="4395578"/>
            <a:ext cx="143634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</a:rPr>
              <a:t>线段比例尺</a:t>
            </a:r>
            <a:r>
              <a:rPr lang="en-US" sz="1350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图上标注刻度</a:t>
            </a:r>
            <a:endParaRPr lang="zh-CN" altLang="en-US" sz="1350">
              <a:solidFill>
                <a:srgbClr val="4A3516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733425" y="512953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866775" y="5020361"/>
            <a:ext cx="1436341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13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</a:rPr>
              <a:t>文字比例尺</a:t>
            </a:r>
            <a:r>
              <a:rPr lang="en-US" sz="1350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图上</a:t>
            </a:r>
            <a:r>
              <a:rPr lang="en-US" altLang="zh-CN" sz="1350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</a:t>
            </a:r>
            <a:r>
              <a:rPr lang="zh-CN" altLang="en-US" sz="1350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厘米代表实际</a:t>
            </a:r>
            <a:r>
              <a:rPr lang="en-US" altLang="zh-CN" sz="1350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100</a:t>
            </a:r>
            <a:r>
              <a:rPr lang="zh-CN" altLang="en-US" sz="1350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米</a:t>
            </a:r>
            <a:endParaRPr lang="zh-CN" altLang="en-US" sz="1350">
              <a:solidFill>
                <a:srgbClr val="4A3516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2469515" y="2486025"/>
            <a:ext cx="1884045" cy="3985895"/>
          </a:xfrm>
          <a:custGeom>
            <a:avLst/>
            <a:gdLst>
              <a:gd name="sw" fmla="*/ 1 w 2966"/>
              <a:gd name="sh" fmla="*/ 1 h 6276"/>
              <a:gd name="mins" fmla="min sw sh"/>
              <a:gd name="dsw" fmla="+- 0 sw mins"/>
              <a:gd name="dsh" fmla="+- 0 sh mins"/>
              <a:gd name="p0x0" fmla="*/ 0 w 2966"/>
              <a:gd name="p0y0" fmla="*/ 0 h 6276"/>
              <a:gd name="p0x1" fmla="*/ 2726 w 2966"/>
              <a:gd name="p0y1" fmla="*/ 0 h 6276"/>
              <a:gd name="p0x2" fmla="*/ 2859 w 2966"/>
              <a:gd name="p0y2" fmla="*/ 0 h 6276"/>
              <a:gd name="p0x3" fmla="*/ 2966 w 2966"/>
              <a:gd name="p0y3" fmla="*/ 107 h 6276"/>
              <a:gd name="p0x4" fmla="*/ 2966 w 2966"/>
              <a:gd name="p0y4" fmla="*/ 240 h 6276"/>
              <a:gd name="p0x5" fmla="*/ 2966 w 2966"/>
              <a:gd name="p0y5" fmla="*/ 6036 h 6276"/>
              <a:gd name="p0x6" fmla="*/ 2966 w 2966"/>
              <a:gd name="p0y6" fmla="*/ 6169 h 6276"/>
              <a:gd name="p0x7" fmla="*/ 2859 w 2966"/>
              <a:gd name="p0y7" fmla="*/ 6276 h 6276"/>
              <a:gd name="p0x8" fmla="*/ 2726 w 2966"/>
              <a:gd name="p0y8" fmla="*/ 6276 h 6276"/>
              <a:gd name="p0x9" fmla="*/ 0 w 2966"/>
              <a:gd name="p0y9" fmla="*/ 6276 h 6276"/>
              <a:gd name="p0x10" fmla="*/ 0 w 2966"/>
              <a:gd name="p0y10" fmla="*/ 0 h 62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D4C4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2779366" y="2628471"/>
            <a:ext cx="1417291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90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放大绘制：精密零件</a:t>
            </a:r>
            <a:endParaRPr b="1" spc="90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2778760" y="401701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2912716" y="3907946"/>
            <a:ext cx="12839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b="1" spc="-13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后项为</a:t>
            </a:r>
            <a:r>
              <a:rPr lang="en-US" altLang="zh-CN" sz="1350" b="1" spc="-13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</a:t>
            </a:r>
            <a:r>
              <a:rPr lang="zh-CN" altLang="en-US" sz="1350" b="1" spc="-13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的比例尺</a:t>
            </a:r>
            <a:r>
              <a:rPr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 10:1</a:t>
            </a:r>
            <a:endParaRPr sz="135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2778760" y="46418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2912716" y="4532728"/>
            <a:ext cx="12839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实际长度</a:t>
            </a:r>
            <a:r>
              <a:rPr lang="zh-CN" sz="1350" b="1" spc="-13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放大</a:t>
            </a:r>
            <a:r>
              <a:rPr lang="en-US" altLang="zh-CN" sz="1350" b="1" spc="-13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</a:t>
            </a:r>
            <a:r>
              <a:rPr lang="zh-CN" altLang="en-US" sz="1350" b="1" spc="-13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倍</a:t>
            </a:r>
            <a:r>
              <a:rPr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绘制</a:t>
            </a:r>
            <a:endParaRPr sz="135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2778760" y="526669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2912716" y="5157511"/>
            <a:ext cx="12839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用于微小零件的清晰呈现</a:t>
            </a:r>
            <a:endParaRPr sz="135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1"/>
            </p:custDataLst>
          </p:nvPr>
        </p:nvSpPr>
        <p:spPr>
          <a:xfrm>
            <a:off x="4591685" y="2486025"/>
            <a:ext cx="7023735" cy="3985895"/>
          </a:xfrm>
          <a:custGeom>
            <a:avLst/>
            <a:gdLst>
              <a:gd name="sw" fmla="*/ 1 w 11060"/>
              <a:gd name="sh" fmla="*/ 1 h 6276"/>
              <a:gd name="mins" fmla="min sw sh"/>
              <a:gd name="dsw" fmla="+- 0 sw mins"/>
              <a:gd name="dsh" fmla="+- 0 sh mins"/>
              <a:gd name="p0x0" fmla="*/ 120 w 11060"/>
              <a:gd name="p0y0" fmla="*/ 0 h 6276"/>
              <a:gd name="p0x1" fmla="*/ 10940 w 11060"/>
              <a:gd name="p0y1" fmla="*/ 0 h 6276"/>
              <a:gd name="p0x2" fmla="*/ 11007 w 11060"/>
              <a:gd name="p0y2" fmla="*/ 0 h 6276"/>
              <a:gd name="p0x3" fmla="*/ 11060 w 11060"/>
              <a:gd name="p0y3" fmla="*/ 53 h 6276"/>
              <a:gd name="p0x4" fmla="*/ 11060 w 11060"/>
              <a:gd name="p0y4" fmla="*/ 120 h 6276"/>
              <a:gd name="p0x5" fmla="*/ 11060 w 11060"/>
              <a:gd name="p0y5" fmla="*/ 6156 h 6276"/>
              <a:gd name="p0x6" fmla="*/ 11060 w 11060"/>
              <a:gd name="p0y6" fmla="*/ 6222 h 6276"/>
              <a:gd name="p0x7" fmla="*/ 11007 w 11060"/>
              <a:gd name="p0y7" fmla="*/ 6276 h 6276"/>
              <a:gd name="p0x8" fmla="*/ 10940 w 11060"/>
              <a:gd name="p0y8" fmla="*/ 6276 h 6276"/>
              <a:gd name="p0x9" fmla="*/ 120 w 11060"/>
              <a:gd name="p0y9" fmla="*/ 6276 h 6276"/>
              <a:gd name="p0x10" fmla="*/ 53 w 11060"/>
              <a:gd name="p0y10" fmla="*/ 6276 h 6276"/>
              <a:gd name="p0x11" fmla="*/ 0 w 11060"/>
              <a:gd name="p0y11" fmla="*/ 6222 h 6276"/>
              <a:gd name="p0x12" fmla="*/ 0 w 11060"/>
              <a:gd name="p0y12" fmla="*/ 6156 h 6276"/>
              <a:gd name="p0x13" fmla="*/ 0 w 11060"/>
              <a:gd name="p0y13" fmla="*/ 120 h 6276"/>
              <a:gd name="p0x14" fmla="*/ 0 w 11060"/>
              <a:gd name="p0y14" fmla="*/ 53 h 6276"/>
              <a:gd name="p0x15" fmla="*/ 53 w 11060"/>
              <a:gd name="p0y15" fmla="*/ 0 h 6276"/>
              <a:gd name="p0x16" fmla="*/ 120 w 11060"/>
              <a:gd name="p0y16" fmla="*/ 0 h 62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E5D8C8"/>
            </a:solidFill>
            <a:prstDash val="solid"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2"/>
            </p:custDataLst>
          </p:nvPr>
        </p:nvSpPr>
        <p:spPr>
          <a:xfrm>
            <a:off x="4787208" y="2666333"/>
            <a:ext cx="6633191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实战测算</a:t>
            </a:r>
            <a:endParaRPr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3"/>
            </p:custDataLst>
          </p:nvPr>
        </p:nvSpPr>
        <p:spPr>
          <a:xfrm>
            <a:off x="4786630" y="39420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342238e0-8c95-11f1-8987-5ed2403de4e7"/>
          <p:cNvPicPr/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233" t="-124" r="233" b="124"/>
          <a:stretch>
            <a:fillRect/>
          </a:stretch>
        </p:blipFill>
        <p:spPr>
          <a:xfrm>
            <a:off x="4872355" y="4027805"/>
            <a:ext cx="247650" cy="2476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5358708" y="3928101"/>
            <a:ext cx="326841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社区活动中心在学校东北方向</a:t>
            </a:r>
            <a:r>
              <a:rPr lang="en-US" altLang="zh-CN"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500" b="1" spc="-15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400</a:t>
            </a:r>
            <a:r>
              <a:rPr lang="zh-CN" altLang="en-US" sz="1500" b="1" spc="-15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米</a:t>
            </a:r>
            <a:endParaRPr lang="zh-CN" altLang="en-US" sz="1500" b="1" spc="-15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28"/>
            </p:custDataLst>
          </p:nvPr>
        </p:nvSpPr>
        <p:spPr>
          <a:xfrm>
            <a:off x="4786630" y="44754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 descr="34223954-8c95-11f1-8987-5ed2403de4e7"/>
          <p:cNvPicPr/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33" t="-124" r="233" b="124"/>
          <a:stretch>
            <a:fillRect/>
          </a:stretch>
        </p:blipFill>
        <p:spPr>
          <a:xfrm>
            <a:off x="4872355" y="4561205"/>
            <a:ext cx="247650" cy="24765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32"/>
            </p:custDataLst>
          </p:nvPr>
        </p:nvSpPr>
        <p:spPr>
          <a:xfrm>
            <a:off x="5358708" y="4461501"/>
            <a:ext cx="157378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比例尺</a:t>
            </a:r>
            <a:r>
              <a:rPr lang="en-US" altLang="zh-CN"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500" b="1" spc="-15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1:10000</a:t>
            </a:r>
            <a:endParaRPr sz="1500" b="1" spc="-15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33"/>
            </p:custDataLst>
          </p:nvPr>
        </p:nvSpPr>
        <p:spPr>
          <a:xfrm>
            <a:off x="4786630" y="50088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 descr="34223a90-8c95-11f1-8987-5ed2403de4e7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33" t="-124" r="233" b="124"/>
          <a:stretch>
            <a:fillRect/>
          </a:stretch>
        </p:blipFill>
        <p:spPr>
          <a:xfrm>
            <a:off x="4872355" y="5094605"/>
            <a:ext cx="247650" cy="24765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37"/>
            </p:custDataLst>
          </p:nvPr>
        </p:nvSpPr>
        <p:spPr>
          <a:xfrm>
            <a:off x="5358708" y="4994901"/>
            <a:ext cx="169909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图上距离为</a:t>
            </a:r>
            <a:r>
              <a:rPr lang="en-US" altLang="zh-CN"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500" b="1" spc="-15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</a:t>
            </a:r>
            <a:r>
              <a:rPr lang="zh-CN" altLang="en-US" sz="1500" b="1" spc="-15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厘米</a:t>
            </a:r>
            <a:endParaRPr lang="zh-CN" altLang="en-US" sz="1500" b="1" spc="-15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8"/>
            </p:custDataLst>
          </p:nvPr>
        </p:nvSpPr>
        <p:spPr>
          <a:xfrm>
            <a:off x="11420332" y="2567511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9"/>
            </p:custDataLst>
          </p:nvPr>
        </p:nvSpPr>
        <p:spPr>
          <a:xfrm>
            <a:off x="2273935" y="4288790"/>
            <a:ext cx="381000" cy="381000"/>
          </a:xfrm>
          <a:custGeom>
            <a:avLst/>
            <a:gdLst>
              <a:gd name="sw" fmla="*/ 1 w 600"/>
              <a:gd name="sh" fmla="*/ 1 h 600"/>
              <a:gd name="mins" fmla="min sw sh"/>
              <a:gd name="dsw" fmla="+- 0 sw mins"/>
              <a:gd name="dsh" fmla="+- 0 sh mins"/>
              <a:gd name="p0x0" fmla="*/ 300 w 600"/>
              <a:gd name="p0y0" fmla="*/ 0 h 600"/>
              <a:gd name="p0x1" fmla="*/ 465 w 600"/>
              <a:gd name="p0y1" fmla="*/ 0 h 600"/>
              <a:gd name="p0x2" fmla="*/ 600 w 600"/>
              <a:gd name="p0y2" fmla="*/ 134 h 600"/>
              <a:gd name="p0x3" fmla="*/ 600 w 600"/>
              <a:gd name="p0y3" fmla="*/ 300 h 600"/>
              <a:gd name="p0x4" fmla="*/ 600 w 600"/>
              <a:gd name="p0y4" fmla="*/ 465 h 600"/>
              <a:gd name="p0x5" fmla="*/ 465 w 600"/>
              <a:gd name="p0y5" fmla="*/ 600 h 600"/>
              <a:gd name="p0x6" fmla="*/ 300 w 600"/>
              <a:gd name="p0y6" fmla="*/ 600 h 600"/>
              <a:gd name="p0x7" fmla="*/ 134 w 600"/>
              <a:gd name="p0y7" fmla="*/ 600 h 600"/>
              <a:gd name="p0x8" fmla="*/ 0 w 600"/>
              <a:gd name="p0y8" fmla="*/ 465 h 600"/>
              <a:gd name="p0x9" fmla="*/ 0 w 600"/>
              <a:gd name="p0y9" fmla="*/ 300 h 600"/>
              <a:gd name="p0x10" fmla="*/ 0 w 600"/>
              <a:gd name="p0y10" fmla="*/ 134 h 600"/>
              <a:gd name="p0x11" fmla="*/ 134 w 600"/>
              <a:gd name="p0y11" fmla="*/ 0 h 600"/>
              <a:gd name="p0x12" fmla="*/ 300 w 600"/>
              <a:gd name="p0y12" fmla="*/ 0 h 60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99A3E"/>
          </a:solidFill>
          <a:ln>
            <a:noFill/>
          </a:ln>
          <a:effectLst>
            <a:outerShdw blurRad="171450" dist="38100" dir="5399999" algn="ctr" rotWithShape="0">
              <a:srgbClr val="8B6B4A">
                <a:alpha val="1803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40"/>
            </p:custDataLst>
          </p:nvPr>
        </p:nvSpPr>
        <p:spPr>
          <a:xfrm>
            <a:off x="2343785" y="4364990"/>
            <a:ext cx="41402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 spc="67">
                <a:solidFill>
                  <a:srgbClr val="FFFFFF"/>
                </a:solidFill>
                <a:latin typeface="汉仪书宋二简" panose="02010600000101010101" charset="-122"/>
                <a:ea typeface="汉仪书宋二简" panose="02010600000101010101" charset="-122"/>
              </a:rPr>
              <a:t>VS</a:t>
            </a:r>
            <a:endParaRPr sz="1350" b="1" spc="67">
              <a:solidFill>
                <a:srgbClr val="FFFFFF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窗花放大有规律</a:t>
            </a:r>
            <a:endParaRPr sz="3000" b="1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d7f7029b-8c94-11f1-a875-fe5bd89252b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grpSp>
        <p:nvGrpSpPr>
          <p:cNvPr id="29" name="组合 28"/>
          <p:cNvGrpSpPr/>
          <p:nvPr/>
        </p:nvGrpSpPr>
        <p:grpSpPr>
          <a:xfrm>
            <a:off x="5150485" y="1257300"/>
            <a:ext cx="6469380" cy="656590"/>
            <a:chOff x="8111" y="1980"/>
            <a:chExt cx="10188" cy="1034"/>
          </a:xfrm>
        </p:grpSpPr>
        <p:sp>
          <p:nvSpPr>
            <p:cNvPr id="7" name="任意多边形 6"/>
            <p:cNvSpPr/>
            <p:nvPr>
              <p:custDataLst>
                <p:tags r:id="rId4"/>
              </p:custDataLst>
            </p:nvPr>
          </p:nvSpPr>
          <p:spPr>
            <a:xfrm>
              <a:off x="8111" y="1980"/>
              <a:ext cx="10189" cy="1035"/>
            </a:xfrm>
            <a:custGeom>
              <a:avLst/>
              <a:gdLst>
                <a:gd name="sw" fmla="*/ 1 w 10188"/>
                <a:gd name="sh" fmla="*/ 1 h 1035"/>
                <a:gd name="mins" fmla="min sw sh"/>
                <a:gd name="dsw" fmla="+- 0 sw mins"/>
                <a:gd name="dsh" fmla="+- 0 sh mins"/>
                <a:gd name="p0x0" fmla="*/ 120 w 10188"/>
                <a:gd name="p0y0" fmla="*/ 0 h 1035"/>
                <a:gd name="p0x1" fmla="*/ 10068 w 10188"/>
                <a:gd name="p0y1" fmla="*/ 0 h 1035"/>
                <a:gd name="p0x2" fmla="*/ 10134 w 10188"/>
                <a:gd name="p0y2" fmla="*/ 0 h 1035"/>
                <a:gd name="p0x3" fmla="*/ 10188 w 10188"/>
                <a:gd name="p0y3" fmla="*/ 53 h 1035"/>
                <a:gd name="p0x4" fmla="*/ 10188 w 10188"/>
                <a:gd name="p0y4" fmla="*/ 120 h 1035"/>
                <a:gd name="p0x5" fmla="*/ 10188 w 10188"/>
                <a:gd name="p0y5" fmla="*/ 915 h 1035"/>
                <a:gd name="p0x6" fmla="*/ 10188 w 10188"/>
                <a:gd name="p0y6" fmla="*/ 981 h 1035"/>
                <a:gd name="p0x7" fmla="*/ 10134 w 10188"/>
                <a:gd name="p0y7" fmla="*/ 1035 h 1035"/>
                <a:gd name="p0x8" fmla="*/ 10068 w 10188"/>
                <a:gd name="p0y8" fmla="*/ 1035 h 1035"/>
                <a:gd name="p0x9" fmla="*/ 120 w 10188"/>
                <a:gd name="p0y9" fmla="*/ 1035 h 1035"/>
                <a:gd name="p0x10" fmla="*/ 53 w 10188"/>
                <a:gd name="p0y10" fmla="*/ 1035 h 1035"/>
                <a:gd name="p0x11" fmla="*/ 0 w 10188"/>
                <a:gd name="p0y11" fmla="*/ 981 h 1035"/>
                <a:gd name="p0x12" fmla="*/ 0 w 10188"/>
                <a:gd name="p0y12" fmla="*/ 915 h 1035"/>
                <a:gd name="p0x13" fmla="*/ 0 w 10188"/>
                <a:gd name="p0y13" fmla="*/ 120 h 1035"/>
                <a:gd name="p0x14" fmla="*/ 0 w 10188"/>
                <a:gd name="p0y14" fmla="*/ 53 h 1035"/>
                <a:gd name="p0x15" fmla="*/ 53 w 10188"/>
                <a:gd name="p0y15" fmla="*/ 0 h 1035"/>
                <a:gd name="p0x16" fmla="*/ 120 w 10188"/>
                <a:gd name="p0y16" fmla="*/ 0 h 10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2E3C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5"/>
              </p:custDataLst>
            </p:nvPr>
          </p:nvSpPr>
          <p:spPr>
            <a:xfrm>
              <a:off x="8111" y="1980"/>
              <a:ext cx="120" cy="1035"/>
            </a:xfrm>
            <a:custGeom>
              <a:avLst/>
              <a:gdLst>
                <a:gd name="sw" fmla="*/ 1 w 120"/>
                <a:gd name="sh" fmla="*/ 1 h 1035"/>
                <a:gd name="mins" fmla="min sw sh"/>
                <a:gd name="dsw" fmla="+- 0 sw mins"/>
                <a:gd name="dsh" fmla="+- 0 sh mins"/>
                <a:gd name="p0x0" fmla="*/ 0 w 120"/>
                <a:gd name="p0y0" fmla="*/ 915 h 1035"/>
                <a:gd name="p0x1" fmla="*/ 0 w 120"/>
                <a:gd name="p0y1" fmla="*/ 120 h 1035"/>
                <a:gd name="p0x2" fmla="*/ 0 w 120"/>
                <a:gd name="p0y2" fmla="*/ 53 h 1035"/>
                <a:gd name="p0x3" fmla="*/ 53 w 120"/>
                <a:gd name="p0y3" fmla="*/ 0 h 1035"/>
                <a:gd name="p0x4" fmla="*/ 120 w 120"/>
                <a:gd name="p0y4" fmla="*/ 0 h 1035"/>
                <a:gd name="p0x5" fmla="*/ 86 w 120"/>
                <a:gd name="p0y5" fmla="*/ 0 h 1035"/>
                <a:gd name="p0x6" fmla="*/ 60 w 120"/>
                <a:gd name="p0y6" fmla="*/ 53 h 1035"/>
                <a:gd name="p0x7" fmla="*/ 60 w 120"/>
                <a:gd name="p0y7" fmla="*/ 120 h 1035"/>
                <a:gd name="p0x8" fmla="*/ 60 w 120"/>
                <a:gd name="p0y8" fmla="*/ 915 h 1035"/>
                <a:gd name="p0x9" fmla="*/ 60 w 120"/>
                <a:gd name="p0y9" fmla="*/ 981 h 1035"/>
                <a:gd name="p0x10" fmla="*/ 86 w 120"/>
                <a:gd name="p0y10" fmla="*/ 1035 h 1035"/>
                <a:gd name="p0x11" fmla="*/ 120 w 120"/>
                <a:gd name="p0y11" fmla="*/ 1035 h 1035"/>
                <a:gd name="p0x12" fmla="*/ 53 w 120"/>
                <a:gd name="p0y12" fmla="*/ 1035 h 1035"/>
                <a:gd name="p0x13" fmla="*/ 0 w 120"/>
                <a:gd name="p0y13" fmla="*/ 981 h 1035"/>
                <a:gd name="p0x14" fmla="*/ 0 w 120"/>
                <a:gd name="p0y14" fmla="*/ 915 h 10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C99A3E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5417791" y="1485900"/>
            <a:ext cx="597410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对应边长按相同比变化</a:t>
            </a:r>
            <a:r>
              <a:rPr sz="120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，是图形缩放的根本法则</a:t>
            </a:r>
            <a:endParaRPr sz="1200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5155565" y="2261870"/>
            <a:ext cx="6459855" cy="4210050"/>
          </a:xfrm>
          <a:custGeom>
            <a:avLst/>
            <a:gdLst>
              <a:gd name="sw" fmla="*/ 1 w 10173"/>
              <a:gd name="sh" fmla="*/ 1 h 6630"/>
              <a:gd name="mins" fmla="min sw sh"/>
              <a:gd name="dsw" fmla="+- 0 sw mins"/>
              <a:gd name="dsh" fmla="+- 0 sh mins"/>
              <a:gd name="p0x0" fmla="*/ 120 w 10173"/>
              <a:gd name="p0y0" fmla="*/ 0 h 6630"/>
              <a:gd name="p0x1" fmla="*/ 10053 w 10173"/>
              <a:gd name="p0y1" fmla="*/ 0 h 6630"/>
              <a:gd name="p0x2" fmla="*/ 10119 w 10173"/>
              <a:gd name="p0y2" fmla="*/ 0 h 6630"/>
              <a:gd name="p0x3" fmla="*/ 10173 w 10173"/>
              <a:gd name="p0y3" fmla="*/ 53 h 6630"/>
              <a:gd name="p0x4" fmla="*/ 10173 w 10173"/>
              <a:gd name="p0y4" fmla="*/ 120 h 6630"/>
              <a:gd name="p0x5" fmla="*/ 10173 w 10173"/>
              <a:gd name="p0y5" fmla="*/ 6510 h 6630"/>
              <a:gd name="p0x6" fmla="*/ 10173 w 10173"/>
              <a:gd name="p0y6" fmla="*/ 6576 h 6630"/>
              <a:gd name="p0x7" fmla="*/ 10119 w 10173"/>
              <a:gd name="p0y7" fmla="*/ 6630 h 6630"/>
              <a:gd name="p0x8" fmla="*/ 10053 w 10173"/>
              <a:gd name="p0y8" fmla="*/ 6630 h 6630"/>
              <a:gd name="p0x9" fmla="*/ 120 w 10173"/>
              <a:gd name="p0y9" fmla="*/ 6630 h 6630"/>
              <a:gd name="p0x10" fmla="*/ 53 w 10173"/>
              <a:gd name="p0y10" fmla="*/ 6630 h 6630"/>
              <a:gd name="p0x11" fmla="*/ 0 w 10173"/>
              <a:gd name="p0y11" fmla="*/ 6576 h 6630"/>
              <a:gd name="p0x12" fmla="*/ 0 w 10173"/>
              <a:gd name="p0y12" fmla="*/ 6510 h 6630"/>
              <a:gd name="p0x13" fmla="*/ 0 w 10173"/>
              <a:gd name="p0y13" fmla="*/ 120 h 6630"/>
              <a:gd name="p0x14" fmla="*/ 0 w 10173"/>
              <a:gd name="p0y14" fmla="*/ 53 h 6630"/>
              <a:gd name="p0x15" fmla="*/ 53 w 10173"/>
              <a:gd name="p0y15" fmla="*/ 0 h 6630"/>
              <a:gd name="p0x16" fmla="*/ 120 w 10173"/>
              <a:gd name="p0y16" fmla="*/ 0 h 66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E5D8C8"/>
            </a:solidFill>
            <a:prstDash val="solid"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8"/>
            </p:custDataLst>
          </p:nvPr>
        </p:nvSpPr>
        <p:spPr>
          <a:xfrm>
            <a:off x="5350510" y="26396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4348" t="-2083" r="-4348" b="-2083"/>
          <a:stretch>
            <a:fillRect/>
          </a:stretch>
        </p:blipFill>
        <p:spPr>
          <a:xfrm>
            <a:off x="5479415" y="2768600"/>
            <a:ext cx="238125" cy="23812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5960716" y="2624804"/>
            <a:ext cx="3048000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剪纸放大缩小</a:t>
            </a:r>
            <a:endParaRPr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5960716" y="2961751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艺人剪窗花，先画小样再按比例放大</a:t>
            </a:r>
            <a:endParaRPr sz="150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5350510" y="357759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6100" r="-6100"/>
          <a:stretch>
            <a:fillRect/>
          </a:stretch>
        </p:blipFill>
        <p:spPr>
          <a:xfrm>
            <a:off x="5539105" y="3706495"/>
            <a:ext cx="118745" cy="23812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5960716" y="3562502"/>
            <a:ext cx="4935293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放大实例</a:t>
            </a:r>
            <a:endParaRPr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5960716" y="3899449"/>
            <a:ext cx="531629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教室高</a:t>
            </a:r>
            <a:r>
              <a:rPr lang="en-US" sz="1500" b="1" spc="-15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</a:t>
            </a:r>
            <a:r>
              <a:rPr lang="zh-CN" altLang="en-US" sz="1500" b="1" spc="-15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米</a:t>
            </a: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，按</a:t>
            </a:r>
            <a:r>
              <a:rPr sz="1500" b="1" spc="-15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4:1</a:t>
            </a: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放大后高为</a:t>
            </a:r>
            <a:r>
              <a:rPr lang="en-US" sz="1500" b="1" spc="-15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12</a:t>
            </a:r>
            <a:r>
              <a:rPr lang="zh-CN" altLang="en-US" sz="1500" b="1" spc="-15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米</a:t>
            </a: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，所有对应线段变为</a:t>
            </a:r>
            <a:r>
              <a:rPr lang="en-US" sz="1500" b="1" spc="-15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</a:t>
            </a:r>
            <a:r>
              <a:rPr lang="zh-CN" altLang="en-US" sz="1500" b="1" spc="-15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倍</a:t>
            </a:r>
            <a:endParaRPr lang="zh-CN" altLang="en-US" sz="1500" b="1" spc="-15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5350510" y="451548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083" t="-9524" r="-2083" b="-9524"/>
          <a:stretch>
            <a:fillRect/>
          </a:stretch>
        </p:blipFill>
        <p:spPr>
          <a:xfrm>
            <a:off x="5479415" y="4643755"/>
            <a:ext cx="238125" cy="23812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5960716" y="4500191"/>
            <a:ext cx="2278409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面积比</a:t>
            </a:r>
            <a:r>
              <a:rPr lang="en-US" altLang="zh-CN"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≠</a:t>
            </a:r>
            <a:r>
              <a:rPr lang="zh-CN" altLang="en-US"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边长比</a:t>
            </a:r>
            <a:endParaRPr lang="zh-CN" altLang="en-US"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5960716" y="4837138"/>
            <a:ext cx="246891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边长比</a:t>
            </a:r>
            <a:r>
              <a:rPr sz="1500" b="1" spc="-15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2:1</a:t>
            </a: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时，面积比为</a:t>
            </a:r>
            <a:r>
              <a:rPr sz="1500" b="1" spc="-15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4:1</a:t>
            </a:r>
            <a:endParaRPr sz="1500" b="1" spc="-15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6"/>
            </p:custDataLst>
          </p:nvPr>
        </p:nvSpPr>
        <p:spPr>
          <a:xfrm>
            <a:off x="5350510" y="545274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9524" t="-4348" r="-9524" b="-4348"/>
          <a:stretch>
            <a:fillRect/>
          </a:stretch>
        </p:blipFill>
        <p:spPr>
          <a:xfrm>
            <a:off x="5479415" y="5581650"/>
            <a:ext cx="238125" cy="23812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0"/>
            </p:custDataLst>
          </p:nvPr>
        </p:nvSpPr>
        <p:spPr>
          <a:xfrm>
            <a:off x="5960716" y="5437880"/>
            <a:ext cx="4084368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缩小保形状</a:t>
            </a:r>
            <a:endParaRPr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1"/>
            </p:custDataLst>
          </p:nvPr>
        </p:nvSpPr>
        <p:spPr>
          <a:xfrm>
            <a:off x="5960716" y="5774827"/>
            <a:ext cx="446536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按</a:t>
            </a:r>
            <a:r>
              <a:rPr sz="1500" b="1" spc="-15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1:3</a:t>
            </a: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缩小后形状不变，这是</a:t>
            </a:r>
            <a:r>
              <a:rPr sz="1500" b="1" spc="-15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相似图形</a:t>
            </a: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的本质特征</a:t>
            </a:r>
            <a:endParaRPr sz="150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32"/>
            </p:custDataLst>
          </p:nvPr>
        </p:nvSpPr>
        <p:spPr>
          <a:xfrm>
            <a:off x="11420399" y="2343150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方格法缩放图形</a:t>
            </a:r>
            <a:endParaRPr sz="3000" b="1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"/>
            </p:custDataLst>
          </p:nvPr>
        </p:nvSpPr>
        <p:spPr>
          <a:xfrm>
            <a:off x="1415415" y="58248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 descr="5e3be33f-8c95-11f1-ab32-b6341fa560fa"/>
          <p:cNvPicPr/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246" t="-114" r="246" b="114"/>
          <a:stretch>
            <a:fillRect/>
          </a:stretch>
        </p:blipFill>
        <p:spPr>
          <a:xfrm>
            <a:off x="1501140" y="5910580"/>
            <a:ext cx="247650" cy="24765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1949425" y="5858475"/>
            <a:ext cx="16002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对应点到位</a:t>
            </a:r>
            <a:endParaRPr sz="210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7"/>
            </p:custDataLst>
          </p:nvPr>
        </p:nvSpPr>
        <p:spPr>
          <a:xfrm>
            <a:off x="5029200" y="58248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5e3be357-8c95-11f1-ab32-b6341fa560fa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114" b="114"/>
          <a:stretch>
            <a:fillRect/>
          </a:stretch>
        </p:blipFill>
        <p:spPr>
          <a:xfrm>
            <a:off x="5114925" y="5910580"/>
            <a:ext cx="247650" cy="2476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11"/>
            </p:custDataLst>
          </p:nvPr>
        </p:nvSpPr>
        <p:spPr>
          <a:xfrm>
            <a:off x="5562600" y="5858475"/>
            <a:ext cx="18669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线段比例一致</a:t>
            </a:r>
            <a:endParaRPr sz="210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12"/>
            </p:custDataLst>
          </p:nvPr>
        </p:nvSpPr>
        <p:spPr>
          <a:xfrm>
            <a:off x="8775700" y="58248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 descr="5e3be361-8c95-11f1-ab32-b6341fa560fa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0" t="-114" r="10" b="114"/>
          <a:stretch>
            <a:fillRect/>
          </a:stretch>
        </p:blipFill>
        <p:spPr>
          <a:xfrm>
            <a:off x="8861425" y="5910580"/>
            <a:ext cx="247650" cy="24765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16"/>
            </p:custDataLst>
          </p:nvPr>
        </p:nvSpPr>
        <p:spPr>
          <a:xfrm>
            <a:off x="9309126" y="5858475"/>
            <a:ext cx="18669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形状保持不变</a:t>
            </a:r>
            <a:endParaRPr sz="210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17"/>
            </p:custDataLst>
          </p:nvPr>
        </p:nvSpPr>
        <p:spPr>
          <a:xfrm>
            <a:off x="571500" y="121348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18"/>
            </p:custDataLst>
          </p:nvPr>
        </p:nvSpPr>
        <p:spPr>
          <a:xfrm>
            <a:off x="762000" y="1389107"/>
            <a:ext cx="555516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方格纸</a:t>
            </a:r>
            <a:r>
              <a:rPr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三步法</a:t>
            </a:r>
            <a:r>
              <a:rPr lang="zh-CN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：打格</a:t>
            </a:r>
            <a:r>
              <a:rPr lang="en-US" altLang="zh-CN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定新边长</a:t>
            </a:r>
            <a:r>
              <a:rPr lang="en-US" altLang="zh-CN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逐格描点连线</a:t>
            </a:r>
            <a:endParaRPr lang="zh-CN" altLang="en-US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9"/>
            </p:custDataLst>
          </p:nvPr>
        </p:nvSpPr>
        <p:spPr>
          <a:xfrm>
            <a:off x="11430000" y="1294651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20"/>
            </p:custDataLst>
          </p:nvPr>
        </p:nvSpPr>
        <p:spPr>
          <a:xfrm>
            <a:off x="575945" y="2222500"/>
            <a:ext cx="5419725" cy="3136265"/>
          </a:xfrm>
          <a:custGeom>
            <a:avLst/>
            <a:gdLst>
              <a:gd name="sw" fmla="*/ 1 w 8535"/>
              <a:gd name="sh" fmla="*/ 1 h 4938"/>
              <a:gd name="mins" fmla="min sw sh"/>
              <a:gd name="dsw" fmla="+- 0 sw mins"/>
              <a:gd name="dsh" fmla="+- 0 sh mins"/>
              <a:gd name="p0x0" fmla="*/ 120 w 8535"/>
              <a:gd name="p0y0" fmla="*/ 0 h 4938"/>
              <a:gd name="p0x1" fmla="*/ 8415 w 8535"/>
              <a:gd name="p0y1" fmla="*/ 0 h 4938"/>
              <a:gd name="p0x2" fmla="*/ 8481 w 8535"/>
              <a:gd name="p0y2" fmla="*/ 0 h 4938"/>
              <a:gd name="p0x3" fmla="*/ 8535 w 8535"/>
              <a:gd name="p0y3" fmla="*/ 53 h 4938"/>
              <a:gd name="p0x4" fmla="*/ 8535 w 8535"/>
              <a:gd name="p0y4" fmla="*/ 120 h 4938"/>
              <a:gd name="p0x5" fmla="*/ 8535 w 8535"/>
              <a:gd name="p0y5" fmla="*/ 4818 h 4938"/>
              <a:gd name="p0x6" fmla="*/ 8535 w 8535"/>
              <a:gd name="p0y6" fmla="*/ 4884 h 4938"/>
              <a:gd name="p0x7" fmla="*/ 8481 w 8535"/>
              <a:gd name="p0y7" fmla="*/ 4938 h 4938"/>
              <a:gd name="p0x8" fmla="*/ 8415 w 8535"/>
              <a:gd name="p0y8" fmla="*/ 4938 h 4938"/>
              <a:gd name="p0x9" fmla="*/ 120 w 8535"/>
              <a:gd name="p0y9" fmla="*/ 4938 h 4938"/>
              <a:gd name="p0x10" fmla="*/ 53 w 8535"/>
              <a:gd name="p0y10" fmla="*/ 4938 h 4938"/>
              <a:gd name="p0x11" fmla="*/ 0 w 8535"/>
              <a:gd name="p0y11" fmla="*/ 4884 h 4938"/>
              <a:gd name="p0x12" fmla="*/ 0 w 8535"/>
              <a:gd name="p0y12" fmla="*/ 4818 h 4938"/>
              <a:gd name="p0x13" fmla="*/ 0 w 8535"/>
              <a:gd name="p0y13" fmla="*/ 120 h 4938"/>
              <a:gd name="p0x14" fmla="*/ 0 w 8535"/>
              <a:gd name="p0y14" fmla="*/ 53 h 4938"/>
              <a:gd name="p0x15" fmla="*/ 53 w 8535"/>
              <a:gd name="p0y15" fmla="*/ 0 h 4938"/>
              <a:gd name="p0x16" fmla="*/ 120 w 853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E5D8C8"/>
            </a:solidFill>
            <a:prstDash val="solid"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21"/>
            </p:custDataLst>
          </p:nvPr>
        </p:nvSpPr>
        <p:spPr>
          <a:xfrm>
            <a:off x="771525" y="2402757"/>
            <a:ext cx="5029200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操作示例</a:t>
            </a:r>
            <a:endParaRPr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22"/>
            </p:custDataLst>
          </p:nvPr>
        </p:nvSpPr>
        <p:spPr>
          <a:xfrm>
            <a:off x="771525" y="32918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23"/>
            </p:custDataLst>
          </p:nvPr>
        </p:nvSpPr>
        <p:spPr>
          <a:xfrm>
            <a:off x="826513" y="3364468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01</a:t>
            </a:r>
            <a:endParaRPr sz="1950" b="1">
              <a:solidFill>
                <a:srgbClr val="C99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4"/>
            </p:custDataLst>
          </p:nvPr>
        </p:nvSpPr>
        <p:spPr>
          <a:xfrm>
            <a:off x="1343025" y="3276838"/>
            <a:ext cx="2286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 spc="90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1:4 </a:t>
            </a:r>
            <a:r>
              <a:rPr lang="zh-CN" b="1" spc="90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缩小三角形</a:t>
            </a:r>
            <a:endParaRPr lang="zh-CN" b="1" spc="90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25"/>
            </p:custDataLst>
          </p:nvPr>
        </p:nvSpPr>
        <p:spPr>
          <a:xfrm>
            <a:off x="1343025" y="3601641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每条边变为原长的四分之一</a:t>
            </a:r>
            <a:endParaRPr sz="150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26"/>
            </p:custDataLst>
          </p:nvPr>
        </p:nvSpPr>
        <p:spPr>
          <a:xfrm>
            <a:off x="771525" y="40728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27"/>
            </p:custDataLst>
          </p:nvPr>
        </p:nvSpPr>
        <p:spPr>
          <a:xfrm>
            <a:off x="826513" y="4145518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02</a:t>
            </a:r>
            <a:endParaRPr sz="1950" b="1">
              <a:solidFill>
                <a:srgbClr val="C99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8"/>
            </p:custDataLst>
          </p:nvPr>
        </p:nvSpPr>
        <p:spPr>
          <a:xfrm>
            <a:off x="1343025" y="4057888"/>
            <a:ext cx="166880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90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角度保持不变</a:t>
            </a:r>
            <a:endParaRPr b="1" spc="90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9"/>
            </p:custDataLst>
          </p:nvPr>
        </p:nvSpPr>
        <p:spPr>
          <a:xfrm>
            <a:off x="1343025" y="4382691"/>
            <a:ext cx="14402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三角形状不变</a:t>
            </a:r>
            <a:endParaRPr sz="150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30"/>
            </p:custDataLst>
          </p:nvPr>
        </p:nvSpPr>
        <p:spPr>
          <a:xfrm>
            <a:off x="5800725" y="2303936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31"/>
            </p:custDataLst>
          </p:nvPr>
        </p:nvSpPr>
        <p:spPr>
          <a:xfrm>
            <a:off x="6195695" y="2222500"/>
            <a:ext cx="5419725" cy="3136265"/>
          </a:xfrm>
          <a:custGeom>
            <a:avLst/>
            <a:gdLst>
              <a:gd name="sw" fmla="*/ 1 w 8535"/>
              <a:gd name="sh" fmla="*/ 1 h 4938"/>
              <a:gd name="mins" fmla="min sw sh"/>
              <a:gd name="dsw" fmla="+- 0 sw mins"/>
              <a:gd name="dsh" fmla="+- 0 sh mins"/>
              <a:gd name="p0x0" fmla="*/ 120 w 8535"/>
              <a:gd name="p0y0" fmla="*/ 0 h 4938"/>
              <a:gd name="p0x1" fmla="*/ 8415 w 8535"/>
              <a:gd name="p0y1" fmla="*/ 0 h 4938"/>
              <a:gd name="p0x2" fmla="*/ 8481 w 8535"/>
              <a:gd name="p0y2" fmla="*/ 0 h 4938"/>
              <a:gd name="p0x3" fmla="*/ 8535 w 8535"/>
              <a:gd name="p0y3" fmla="*/ 53 h 4938"/>
              <a:gd name="p0x4" fmla="*/ 8535 w 8535"/>
              <a:gd name="p0y4" fmla="*/ 120 h 4938"/>
              <a:gd name="p0x5" fmla="*/ 8535 w 8535"/>
              <a:gd name="p0y5" fmla="*/ 4818 h 4938"/>
              <a:gd name="p0x6" fmla="*/ 8535 w 8535"/>
              <a:gd name="p0y6" fmla="*/ 4884 h 4938"/>
              <a:gd name="p0x7" fmla="*/ 8481 w 8535"/>
              <a:gd name="p0y7" fmla="*/ 4938 h 4938"/>
              <a:gd name="p0x8" fmla="*/ 8415 w 8535"/>
              <a:gd name="p0y8" fmla="*/ 4938 h 4938"/>
              <a:gd name="p0x9" fmla="*/ 120 w 8535"/>
              <a:gd name="p0y9" fmla="*/ 4938 h 4938"/>
              <a:gd name="p0x10" fmla="*/ 53 w 8535"/>
              <a:gd name="p0y10" fmla="*/ 4938 h 4938"/>
              <a:gd name="p0x11" fmla="*/ 0 w 8535"/>
              <a:gd name="p0y11" fmla="*/ 4884 h 4938"/>
              <a:gd name="p0x12" fmla="*/ 0 w 8535"/>
              <a:gd name="p0y12" fmla="*/ 4818 h 4938"/>
              <a:gd name="p0x13" fmla="*/ 0 w 8535"/>
              <a:gd name="p0y13" fmla="*/ 120 h 4938"/>
              <a:gd name="p0x14" fmla="*/ 0 w 8535"/>
              <a:gd name="p0y14" fmla="*/ 53 h 4938"/>
              <a:gd name="p0x15" fmla="*/ 53 w 8535"/>
              <a:gd name="p0y15" fmla="*/ 0 h 4938"/>
              <a:gd name="p0x16" fmla="*/ 120 w 853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E5D8C8"/>
            </a:solidFill>
            <a:prstDash val="solid"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32"/>
            </p:custDataLst>
          </p:nvPr>
        </p:nvSpPr>
        <p:spPr>
          <a:xfrm>
            <a:off x="6391275" y="2402757"/>
            <a:ext cx="5029200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文化佐证</a:t>
            </a:r>
            <a:endParaRPr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33"/>
            </p:custDataLst>
          </p:nvPr>
        </p:nvSpPr>
        <p:spPr>
          <a:xfrm>
            <a:off x="6391275" y="36918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 descr="5e3be249-8c95-11f1-ab32-b6341fa560fa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t="-96" b="96"/>
          <a:stretch>
            <a:fillRect/>
          </a:stretch>
        </p:blipFill>
        <p:spPr>
          <a:xfrm>
            <a:off x="6477000" y="3777615"/>
            <a:ext cx="247650" cy="24765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7"/>
            </p:custDataLst>
          </p:nvPr>
        </p:nvSpPr>
        <p:spPr>
          <a:xfrm>
            <a:off x="6962775" y="3677841"/>
            <a:ext cx="44577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明代</a:t>
            </a:r>
            <a:r>
              <a:rPr sz="15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计成</a:t>
            </a: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《园冶》记载：园林铺地图案按固定比例缩放，方砖拼花放大后用于广场</a:t>
            </a:r>
            <a:endParaRPr sz="150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38"/>
            </p:custDataLst>
          </p:nvPr>
        </p:nvSpPr>
        <p:spPr>
          <a:xfrm>
            <a:off x="11420475" y="2303936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纹样缩放绘新图</a:t>
            </a:r>
            <a:endParaRPr sz="3000" b="1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e6872446-8c94-11f1-8987-5ed2403de4e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301" r="301" b="28"/>
          <a:stretch>
            <a:fillRect/>
          </a:stretch>
        </p:blipFill>
        <p:spPr>
          <a:xfrm>
            <a:off x="571521" y="1104900"/>
            <a:ext cx="11048957" cy="215963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3401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3281"/>
                </a:lnTo>
                <a:cubicBezTo>
                  <a:pt x="17400" y="3347"/>
                  <a:pt x="17346" y="3401"/>
                  <a:pt x="17280" y="3401"/>
                </a:cubicBezTo>
                <a:lnTo>
                  <a:pt x="120" y="3401"/>
                </a:lnTo>
                <a:cubicBezTo>
                  <a:pt x="54" y="3401"/>
                  <a:pt x="0" y="3347"/>
                  <a:pt x="0" y="3281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3498215"/>
            <a:ext cx="3546475" cy="2973705"/>
          </a:xfrm>
          <a:custGeom>
            <a:avLst/>
            <a:gdLst>
              <a:gd name="sw" fmla="*/ 1 w 5585"/>
              <a:gd name="sh" fmla="*/ 1 h 4682"/>
              <a:gd name="mins" fmla="min sw sh"/>
              <a:gd name="dsw" fmla="+- 0 sw mins"/>
              <a:gd name="dsh" fmla="+- 0 sh mins"/>
              <a:gd name="p0x0" fmla="*/ 120 w 5585"/>
              <a:gd name="p0y0" fmla="*/ 0 h 4682"/>
              <a:gd name="p0x1" fmla="*/ 5465 w 5585"/>
              <a:gd name="p0y1" fmla="*/ 0 h 4682"/>
              <a:gd name="p0x2" fmla="*/ 5531 w 5585"/>
              <a:gd name="p0y2" fmla="*/ 0 h 4682"/>
              <a:gd name="p0x3" fmla="*/ 5585 w 5585"/>
              <a:gd name="p0y3" fmla="*/ 53 h 4682"/>
              <a:gd name="p0x4" fmla="*/ 5585 w 5585"/>
              <a:gd name="p0y4" fmla="*/ 120 h 4682"/>
              <a:gd name="p0x5" fmla="*/ 5585 w 5585"/>
              <a:gd name="p0y5" fmla="*/ 4562 h 4682"/>
              <a:gd name="p0x6" fmla="*/ 5585 w 5585"/>
              <a:gd name="p0y6" fmla="*/ 4629 h 4682"/>
              <a:gd name="p0x7" fmla="*/ 5531 w 5585"/>
              <a:gd name="p0y7" fmla="*/ 4682 h 4682"/>
              <a:gd name="p0x8" fmla="*/ 5465 w 5585"/>
              <a:gd name="p0y8" fmla="*/ 4682 h 4682"/>
              <a:gd name="p0x9" fmla="*/ 120 w 5585"/>
              <a:gd name="p0y9" fmla="*/ 4682 h 4682"/>
              <a:gd name="p0x10" fmla="*/ 53 w 5585"/>
              <a:gd name="p0y10" fmla="*/ 4682 h 4682"/>
              <a:gd name="p0x11" fmla="*/ 0 w 5585"/>
              <a:gd name="p0y11" fmla="*/ 4629 h 4682"/>
              <a:gd name="p0x12" fmla="*/ 0 w 5585"/>
              <a:gd name="p0y12" fmla="*/ 4562 h 4682"/>
              <a:gd name="p0x13" fmla="*/ 0 w 5585"/>
              <a:gd name="p0y13" fmla="*/ 120 h 4682"/>
              <a:gd name="p0x14" fmla="*/ 0 w 5585"/>
              <a:gd name="p0y14" fmla="*/ 53 h 4682"/>
              <a:gd name="p0x15" fmla="*/ 53 w 5585"/>
              <a:gd name="p0y15" fmla="*/ 0 h 4682"/>
              <a:gd name="p0x16" fmla="*/ 120 w 5585"/>
              <a:gd name="p0y16" fmla="*/ 0 h 468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E5D8C8"/>
            </a:solidFill>
            <a:prstDash val="solid"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771525" y="4250684"/>
            <a:ext cx="3155975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纹样缩放</a:t>
            </a:r>
            <a:endParaRPr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771525" y="464693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99A3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771525" y="4775749"/>
            <a:ext cx="31559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传统</a:t>
            </a:r>
            <a:r>
              <a:rPr sz="15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缠枝纹</a:t>
            </a: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通过连续的平移与等比例缩放，形成连绵不绝的装饰效果，每个单元都是基础图形的等比变化</a:t>
            </a:r>
            <a:endParaRPr sz="150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3927501" y="3579466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4322445" y="3498215"/>
            <a:ext cx="3546475" cy="2973705"/>
          </a:xfrm>
          <a:custGeom>
            <a:avLst/>
            <a:gdLst>
              <a:gd name="sw" fmla="*/ 1 w 5585"/>
              <a:gd name="sh" fmla="*/ 1 h 4682"/>
              <a:gd name="mins" fmla="min sw sh"/>
              <a:gd name="dsw" fmla="+- 0 sw mins"/>
              <a:gd name="dsh" fmla="+- 0 sh mins"/>
              <a:gd name="p0x0" fmla="*/ 120 w 5585"/>
              <a:gd name="p0y0" fmla="*/ 0 h 4682"/>
              <a:gd name="p0x1" fmla="*/ 5465 w 5585"/>
              <a:gd name="p0y1" fmla="*/ 0 h 4682"/>
              <a:gd name="p0x2" fmla="*/ 5531 w 5585"/>
              <a:gd name="p0y2" fmla="*/ 0 h 4682"/>
              <a:gd name="p0x3" fmla="*/ 5585 w 5585"/>
              <a:gd name="p0y3" fmla="*/ 53 h 4682"/>
              <a:gd name="p0x4" fmla="*/ 5585 w 5585"/>
              <a:gd name="p0y4" fmla="*/ 120 h 4682"/>
              <a:gd name="p0x5" fmla="*/ 5585 w 5585"/>
              <a:gd name="p0y5" fmla="*/ 4562 h 4682"/>
              <a:gd name="p0x6" fmla="*/ 5585 w 5585"/>
              <a:gd name="p0y6" fmla="*/ 4629 h 4682"/>
              <a:gd name="p0x7" fmla="*/ 5531 w 5585"/>
              <a:gd name="p0y7" fmla="*/ 4682 h 4682"/>
              <a:gd name="p0x8" fmla="*/ 5465 w 5585"/>
              <a:gd name="p0y8" fmla="*/ 4682 h 4682"/>
              <a:gd name="p0x9" fmla="*/ 120 w 5585"/>
              <a:gd name="p0y9" fmla="*/ 4682 h 4682"/>
              <a:gd name="p0x10" fmla="*/ 53 w 5585"/>
              <a:gd name="p0y10" fmla="*/ 4682 h 4682"/>
              <a:gd name="p0x11" fmla="*/ 0 w 5585"/>
              <a:gd name="p0y11" fmla="*/ 4629 h 4682"/>
              <a:gd name="p0x12" fmla="*/ 0 w 5585"/>
              <a:gd name="p0y12" fmla="*/ 4562 h 4682"/>
              <a:gd name="p0x13" fmla="*/ 0 w 5585"/>
              <a:gd name="p0y13" fmla="*/ 120 h 4682"/>
              <a:gd name="p0x14" fmla="*/ 0 w 5585"/>
              <a:gd name="p0y14" fmla="*/ 53 h 4682"/>
              <a:gd name="p0x15" fmla="*/ 53 w 5585"/>
              <a:gd name="p0y15" fmla="*/ 0 h 4682"/>
              <a:gd name="p0x16" fmla="*/ 120 w 5585"/>
              <a:gd name="p0y16" fmla="*/ 0 h 468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E5D8C8"/>
            </a:solidFill>
            <a:prstDash val="solid"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4518051" y="4250684"/>
            <a:ext cx="3155975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器型比例</a:t>
            </a:r>
            <a:endParaRPr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1"/>
            </p:custDataLst>
          </p:nvPr>
        </p:nvSpPr>
        <p:spPr>
          <a:xfrm>
            <a:off x="4518025" y="464693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99A3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4518051" y="4775749"/>
            <a:ext cx="31559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陶瓷拉坯时，匠人按固定比例放大器型，使</a:t>
            </a:r>
            <a:r>
              <a:rPr sz="15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梅瓶、玉壶春瓶</a:t>
            </a: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等经典造型在不同尺寸下保持优雅比例</a:t>
            </a:r>
            <a:endParaRPr sz="150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7674026" y="3579466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8068945" y="3498215"/>
            <a:ext cx="3546475" cy="2973705"/>
          </a:xfrm>
          <a:custGeom>
            <a:avLst/>
            <a:gdLst>
              <a:gd name="sw" fmla="*/ 1 w 5585"/>
              <a:gd name="sh" fmla="*/ 1 h 4682"/>
              <a:gd name="mins" fmla="min sw sh"/>
              <a:gd name="dsw" fmla="+- 0 sw mins"/>
              <a:gd name="dsh" fmla="+- 0 sh mins"/>
              <a:gd name="p0x0" fmla="*/ 120 w 5585"/>
              <a:gd name="p0y0" fmla="*/ 0 h 4682"/>
              <a:gd name="p0x1" fmla="*/ 5465 w 5585"/>
              <a:gd name="p0y1" fmla="*/ 0 h 4682"/>
              <a:gd name="p0x2" fmla="*/ 5531 w 5585"/>
              <a:gd name="p0y2" fmla="*/ 0 h 4682"/>
              <a:gd name="p0x3" fmla="*/ 5585 w 5585"/>
              <a:gd name="p0y3" fmla="*/ 53 h 4682"/>
              <a:gd name="p0x4" fmla="*/ 5585 w 5585"/>
              <a:gd name="p0y4" fmla="*/ 120 h 4682"/>
              <a:gd name="p0x5" fmla="*/ 5585 w 5585"/>
              <a:gd name="p0y5" fmla="*/ 4562 h 4682"/>
              <a:gd name="p0x6" fmla="*/ 5585 w 5585"/>
              <a:gd name="p0y6" fmla="*/ 4629 h 4682"/>
              <a:gd name="p0x7" fmla="*/ 5531 w 5585"/>
              <a:gd name="p0y7" fmla="*/ 4682 h 4682"/>
              <a:gd name="p0x8" fmla="*/ 5465 w 5585"/>
              <a:gd name="p0y8" fmla="*/ 4682 h 4682"/>
              <a:gd name="p0x9" fmla="*/ 120 w 5585"/>
              <a:gd name="p0y9" fmla="*/ 4682 h 4682"/>
              <a:gd name="p0x10" fmla="*/ 53 w 5585"/>
              <a:gd name="p0y10" fmla="*/ 4682 h 4682"/>
              <a:gd name="p0x11" fmla="*/ 0 w 5585"/>
              <a:gd name="p0y11" fmla="*/ 4629 h 4682"/>
              <a:gd name="p0x12" fmla="*/ 0 w 5585"/>
              <a:gd name="p0y12" fmla="*/ 4562 h 4682"/>
              <a:gd name="p0x13" fmla="*/ 0 w 5585"/>
              <a:gd name="p0y13" fmla="*/ 120 h 4682"/>
              <a:gd name="p0x14" fmla="*/ 0 w 5585"/>
              <a:gd name="p0y14" fmla="*/ 53 h 4682"/>
              <a:gd name="p0x15" fmla="*/ 53 w 5585"/>
              <a:gd name="p0y15" fmla="*/ 0 h 4682"/>
              <a:gd name="p0x16" fmla="*/ 120 w 5585"/>
              <a:gd name="p0y16" fmla="*/ 0 h 468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E5D8C8"/>
            </a:solidFill>
            <a:prstDash val="solid"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8264576" y="4250684"/>
            <a:ext cx="3155975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艺术灵感</a:t>
            </a:r>
            <a:endParaRPr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6"/>
            </p:custDataLst>
          </p:nvPr>
        </p:nvSpPr>
        <p:spPr>
          <a:xfrm>
            <a:off x="8264525" y="464693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99A3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8264576" y="4775749"/>
            <a:ext cx="31559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荷兰艺术家</a:t>
            </a:r>
            <a:r>
              <a:rPr sz="15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埃舍尔</a:t>
            </a:r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从图形的平移、旋转和缩放中获取灵感，创作出令人惊叹的镶嵌图案</a:t>
            </a:r>
            <a:endParaRPr sz="150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11420551" y="3579466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古人铸鼎藏比例</a:t>
            </a:r>
            <a:endParaRPr sz="3000" b="1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e86a54c1-8c94-11f1-bd7c-1a8da36eb8e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58" r="1159"/>
          <a:stretch>
            <a:fillRect/>
          </a:stretch>
        </p:blipFill>
        <p:spPr>
          <a:xfrm>
            <a:off x="571500" y="1104900"/>
            <a:ext cx="3234690" cy="5372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94" h="8460">
                <a:moveTo>
                  <a:pt x="120" y="0"/>
                </a:moveTo>
                <a:lnTo>
                  <a:pt x="4974" y="0"/>
                </a:lnTo>
                <a:cubicBezTo>
                  <a:pt x="5040" y="0"/>
                  <a:pt x="5094" y="54"/>
                  <a:pt x="5094" y="120"/>
                </a:cubicBezTo>
                <a:lnTo>
                  <a:pt x="5094" y="8340"/>
                </a:lnTo>
                <a:cubicBezTo>
                  <a:pt x="5094" y="8406"/>
                  <a:pt x="5040" y="8460"/>
                  <a:pt x="497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5846416" y="1088707"/>
            <a:ext cx="4000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表示两个比相等的式子叫作比例</a:t>
            </a:r>
            <a:endParaRPr sz="210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4077335" y="1633220"/>
            <a:ext cx="7538085" cy="1891030"/>
          </a:xfrm>
          <a:custGeom>
            <a:avLst/>
            <a:gdLst>
              <a:gd name="sw" fmla="*/ 1 w 11870"/>
              <a:gd name="sh" fmla="*/ 1 h 2977"/>
              <a:gd name="mins" fmla="min sw sh"/>
              <a:gd name="dsw" fmla="+- 0 sw mins"/>
              <a:gd name="dsh" fmla="+- 0 sh mins"/>
              <a:gd name="p0x0" fmla="*/ 120 w 11870"/>
              <a:gd name="p0y0" fmla="*/ 0 h 2977"/>
              <a:gd name="p0x1" fmla="*/ 11750 w 11870"/>
              <a:gd name="p0y1" fmla="*/ 0 h 2977"/>
              <a:gd name="p0x2" fmla="*/ 11817 w 11870"/>
              <a:gd name="p0y2" fmla="*/ 0 h 2977"/>
              <a:gd name="p0x3" fmla="*/ 11870 w 11870"/>
              <a:gd name="p0y3" fmla="*/ 53 h 2977"/>
              <a:gd name="p0x4" fmla="*/ 11870 w 11870"/>
              <a:gd name="p0y4" fmla="*/ 120 h 2977"/>
              <a:gd name="p0x5" fmla="*/ 11870 w 11870"/>
              <a:gd name="p0y5" fmla="*/ 2857 h 2977"/>
              <a:gd name="p0x6" fmla="*/ 11870 w 11870"/>
              <a:gd name="p0y6" fmla="*/ 2923 h 2977"/>
              <a:gd name="p0x7" fmla="*/ 11817 w 11870"/>
              <a:gd name="p0y7" fmla="*/ 2977 h 2977"/>
              <a:gd name="p0x8" fmla="*/ 11750 w 11870"/>
              <a:gd name="p0y8" fmla="*/ 2977 h 2977"/>
              <a:gd name="p0x9" fmla="*/ 120 w 11870"/>
              <a:gd name="p0y9" fmla="*/ 2977 h 2977"/>
              <a:gd name="p0x10" fmla="*/ 53 w 11870"/>
              <a:gd name="p0y10" fmla="*/ 2977 h 2977"/>
              <a:gd name="p0x11" fmla="*/ 0 w 11870"/>
              <a:gd name="p0y11" fmla="*/ 2923 h 2977"/>
              <a:gd name="p0x12" fmla="*/ 0 w 11870"/>
              <a:gd name="p0y12" fmla="*/ 2857 h 2977"/>
              <a:gd name="p0x13" fmla="*/ 0 w 11870"/>
              <a:gd name="p0y13" fmla="*/ 120 h 2977"/>
              <a:gd name="p0x14" fmla="*/ 0 w 11870"/>
              <a:gd name="p0y14" fmla="*/ 53 h 2977"/>
              <a:gd name="p0x15" fmla="*/ 53 w 11870"/>
              <a:gd name="p0y15" fmla="*/ 0 h 2977"/>
              <a:gd name="p0x16" fmla="*/ 120 w 11870"/>
              <a:gd name="p0y16" fmla="*/ 0 h 297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E5D8C8"/>
            </a:solidFill>
            <a:prstDash val="solid"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4272915" y="21024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e86a555a-8c94-11f1-bd7c-1a8da36eb8e4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8" t="-64" r="8" b="64"/>
          <a:stretch>
            <a:fillRect/>
          </a:stretch>
        </p:blipFill>
        <p:spPr>
          <a:xfrm>
            <a:off x="4358640" y="2188210"/>
            <a:ext cx="247650" cy="2476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4806334" y="2185988"/>
            <a:ext cx="169894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示例：</a:t>
            </a:r>
            <a:r>
              <a:rPr sz="15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12:6 = 8:4</a:t>
            </a:r>
            <a:endParaRPr sz="150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4272915" y="26358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e86a5676-8c94-11f1-bd7c-1a8da36eb8e4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8" t="-64" r="8" b="64"/>
          <a:stretch>
            <a:fillRect/>
          </a:stretch>
        </p:blipFill>
        <p:spPr>
          <a:xfrm>
            <a:off x="4358640" y="2721610"/>
            <a:ext cx="247650" cy="2476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4806334" y="2719388"/>
            <a:ext cx="158003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示例：</a:t>
            </a:r>
            <a:r>
              <a:rPr sz="15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6:4 = 3:2</a:t>
            </a:r>
            <a:endParaRPr sz="150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6"/>
            </p:custDataLst>
          </p:nvPr>
        </p:nvSpPr>
        <p:spPr>
          <a:xfrm>
            <a:off x="11420408" y="1714500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7"/>
            </p:custDataLst>
          </p:nvPr>
        </p:nvSpPr>
        <p:spPr>
          <a:xfrm>
            <a:off x="4077335" y="3724275"/>
            <a:ext cx="7538085" cy="1890395"/>
          </a:xfrm>
          <a:custGeom>
            <a:avLst/>
            <a:gdLst>
              <a:gd name="sw" fmla="*/ 1 w 11870"/>
              <a:gd name="sh" fmla="*/ 1 h 2977"/>
              <a:gd name="mins" fmla="min sw sh"/>
              <a:gd name="dsw" fmla="+- 0 sw mins"/>
              <a:gd name="dsh" fmla="+- 0 sh mins"/>
              <a:gd name="p0x0" fmla="*/ 120 w 11870"/>
              <a:gd name="p0y0" fmla="*/ 0 h 2977"/>
              <a:gd name="p0x1" fmla="*/ 11750 w 11870"/>
              <a:gd name="p0y1" fmla="*/ 0 h 2977"/>
              <a:gd name="p0x2" fmla="*/ 11817 w 11870"/>
              <a:gd name="p0y2" fmla="*/ 0 h 2977"/>
              <a:gd name="p0x3" fmla="*/ 11870 w 11870"/>
              <a:gd name="p0y3" fmla="*/ 53 h 2977"/>
              <a:gd name="p0x4" fmla="*/ 11870 w 11870"/>
              <a:gd name="p0y4" fmla="*/ 120 h 2977"/>
              <a:gd name="p0x5" fmla="*/ 11870 w 11870"/>
              <a:gd name="p0y5" fmla="*/ 2857 h 2977"/>
              <a:gd name="p0x6" fmla="*/ 11870 w 11870"/>
              <a:gd name="p0y6" fmla="*/ 2923 h 2977"/>
              <a:gd name="p0x7" fmla="*/ 11817 w 11870"/>
              <a:gd name="p0y7" fmla="*/ 2977 h 2977"/>
              <a:gd name="p0x8" fmla="*/ 11750 w 11870"/>
              <a:gd name="p0y8" fmla="*/ 2977 h 2977"/>
              <a:gd name="p0x9" fmla="*/ 120 w 11870"/>
              <a:gd name="p0y9" fmla="*/ 2977 h 2977"/>
              <a:gd name="p0x10" fmla="*/ 53 w 11870"/>
              <a:gd name="p0y10" fmla="*/ 2977 h 2977"/>
              <a:gd name="p0x11" fmla="*/ 0 w 11870"/>
              <a:gd name="p0y11" fmla="*/ 2923 h 2977"/>
              <a:gd name="p0x12" fmla="*/ 0 w 11870"/>
              <a:gd name="p0y12" fmla="*/ 2857 h 2977"/>
              <a:gd name="p0x13" fmla="*/ 0 w 11870"/>
              <a:gd name="p0y13" fmla="*/ 120 h 2977"/>
              <a:gd name="p0x14" fmla="*/ 0 w 11870"/>
              <a:gd name="p0y14" fmla="*/ 53 h 2977"/>
              <a:gd name="p0x15" fmla="*/ 53 w 11870"/>
              <a:gd name="p0y15" fmla="*/ 0 h 2977"/>
              <a:gd name="p0x16" fmla="*/ 120 w 11870"/>
              <a:gd name="p0y16" fmla="*/ 0 h 297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E5D8C8"/>
            </a:solidFill>
            <a:prstDash val="solid"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4272915" y="41700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e86a5611-8c94-11f1-bd7c-1a8da36eb8e4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8" t="-200" r="8" b="200"/>
          <a:stretch>
            <a:fillRect/>
          </a:stretch>
        </p:blipFill>
        <p:spPr>
          <a:xfrm>
            <a:off x="4358640" y="4255770"/>
            <a:ext cx="247650" cy="24765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4806334" y="4156253"/>
            <a:ext cx="651859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春秋战国时期，《考工记》记载青铜器</a:t>
            </a:r>
            <a:r>
              <a:rPr lang="en-US" altLang="zh-CN"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六齐</a:t>
            </a:r>
            <a:r>
              <a:rPr lang="en-US" altLang="zh-CN"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配方：</a:t>
            </a:r>
            <a:r>
              <a:rPr lang="en-US" altLang="zh-CN"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钟鼎之齐，六分其金而锡居一</a:t>
            </a:r>
            <a:r>
              <a:rPr lang="en-US" altLang="zh-CN"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，即</a:t>
            </a:r>
            <a:r>
              <a:rPr lang="zh-CN" altLang="en-US" sz="15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铜与锡之比为</a:t>
            </a:r>
            <a:r>
              <a:rPr lang="en-US" altLang="zh-CN" sz="15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6:1</a:t>
            </a:r>
            <a:endParaRPr lang="en-US" altLang="zh-CN" sz="150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4272934" y="4879200"/>
            <a:ext cx="71475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从调制染料到配制火药，古人用比例确保每一次配方的精准与稳定</a:t>
            </a:r>
            <a:endParaRPr sz="1350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4"/>
            </p:custDataLst>
          </p:nvPr>
        </p:nvSpPr>
        <p:spPr>
          <a:xfrm>
            <a:off x="11420408" y="3805238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4072890" y="5810250"/>
            <a:ext cx="7547610" cy="666750"/>
          </a:xfrm>
          <a:custGeom>
            <a:avLst/>
            <a:gdLst>
              <a:gd name="sw" fmla="*/ 1 w 11885"/>
              <a:gd name="sh" fmla="*/ 1 h 1050"/>
              <a:gd name="mins" fmla="min sw sh"/>
              <a:gd name="dsw" fmla="+- 0 sw mins"/>
              <a:gd name="dsh" fmla="+- 0 sh mins"/>
              <a:gd name="p0x0" fmla="*/ 120 w 11885"/>
              <a:gd name="p0y0" fmla="*/ 0 h 1050"/>
              <a:gd name="p0x1" fmla="*/ 11765 w 11885"/>
              <a:gd name="p0y1" fmla="*/ 0 h 1050"/>
              <a:gd name="p0x2" fmla="*/ 11832 w 11885"/>
              <a:gd name="p0y2" fmla="*/ 0 h 1050"/>
              <a:gd name="p0x3" fmla="*/ 11885 w 11885"/>
              <a:gd name="p0y3" fmla="*/ 53 h 1050"/>
              <a:gd name="p0x4" fmla="*/ 11885 w 11885"/>
              <a:gd name="p0y4" fmla="*/ 120 h 1050"/>
              <a:gd name="p0x5" fmla="*/ 11885 w 11885"/>
              <a:gd name="p0y5" fmla="*/ 930 h 1050"/>
              <a:gd name="p0x6" fmla="*/ 11885 w 11885"/>
              <a:gd name="p0y6" fmla="*/ 996 h 1050"/>
              <a:gd name="p0x7" fmla="*/ 11832 w 11885"/>
              <a:gd name="p0y7" fmla="*/ 1050 h 1050"/>
              <a:gd name="p0x8" fmla="*/ 11765 w 11885"/>
              <a:gd name="p0y8" fmla="*/ 1050 h 1050"/>
              <a:gd name="p0x9" fmla="*/ 120 w 11885"/>
              <a:gd name="p0y9" fmla="*/ 1050 h 1050"/>
              <a:gd name="p0x10" fmla="*/ 53 w 11885"/>
              <a:gd name="p0y10" fmla="*/ 1050 h 1050"/>
              <a:gd name="p0x11" fmla="*/ 0 w 11885"/>
              <a:gd name="p0y11" fmla="*/ 996 h 1050"/>
              <a:gd name="p0x12" fmla="*/ 0 w 11885"/>
              <a:gd name="p0y12" fmla="*/ 930 h 1050"/>
              <a:gd name="p0x13" fmla="*/ 0 w 11885"/>
              <a:gd name="p0y13" fmla="*/ 120 h 1050"/>
              <a:gd name="p0x14" fmla="*/ 0 w 11885"/>
              <a:gd name="p0y14" fmla="*/ 53 h 1050"/>
              <a:gd name="p0x15" fmla="*/ 53 w 11885"/>
              <a:gd name="p0y15" fmla="*/ 0 h 1050"/>
              <a:gd name="p0x16" fmla="*/ 120 w 11885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4263409" y="5985510"/>
            <a:ext cx="6129338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比例让每一次配比都精确如一，是古代工匠的</a:t>
            </a:r>
            <a:r>
              <a:rPr lang="en-US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数学配方</a:t>
            </a:r>
            <a:r>
              <a:rPr lang="en-US" altLang="zh-CN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endParaRPr lang="en-US" altLang="zh-CN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11429933" y="5886450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比例的两个秘密</a:t>
            </a:r>
            <a:endParaRPr sz="3000" b="1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4906861" y="1268682"/>
            <a:ext cx="770858" cy="4524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700" b="1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12</a:t>
            </a:r>
            <a:endParaRPr sz="2700" b="1">
              <a:solidFill>
                <a:srgbClr val="C99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5487219" y="1268682"/>
            <a:ext cx="432797" cy="4524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700" b="1">
                <a:solidFill>
                  <a:srgbClr val="8E7D6A"/>
                </a:solidFill>
                <a:latin typeface="汉仪书宋二简" panose="02010600000101010101" charset="-122"/>
                <a:ea typeface="汉仪书宋二简" panose="02010600000101010101" charset="-122"/>
              </a:rPr>
              <a:t>:</a:t>
            </a:r>
            <a:endParaRPr sz="2700" b="1">
              <a:solidFill>
                <a:srgbClr val="8E7D6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5729506" y="1268682"/>
            <a:ext cx="556917" cy="4524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700" b="1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6</a:t>
            </a:r>
            <a:endParaRPr sz="2700" b="1">
              <a:solidFill>
                <a:srgbClr val="C99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6095924" y="1268682"/>
            <a:ext cx="556917" cy="4524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700" b="1">
                <a:solidFill>
                  <a:srgbClr val="8E7D6A"/>
                </a:solidFill>
                <a:latin typeface="汉仪书宋二简" panose="02010600000101010101" charset="-122"/>
                <a:ea typeface="汉仪书宋二简" panose="02010600000101010101" charset="-122"/>
              </a:rPr>
              <a:t>=</a:t>
            </a:r>
            <a:endParaRPr sz="2700" b="1">
              <a:solidFill>
                <a:srgbClr val="8E7D6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462341" y="1268682"/>
            <a:ext cx="556917" cy="4524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700" b="1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8</a:t>
            </a:r>
            <a:endParaRPr sz="2700" b="1">
              <a:solidFill>
                <a:srgbClr val="C99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828749" y="1268682"/>
            <a:ext cx="432797" cy="4524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700" b="1">
                <a:solidFill>
                  <a:srgbClr val="8E7D6A"/>
                </a:solidFill>
                <a:latin typeface="汉仪书宋二简" panose="02010600000101010101" charset="-122"/>
                <a:ea typeface="汉仪书宋二简" panose="02010600000101010101" charset="-122"/>
              </a:rPr>
              <a:t>:</a:t>
            </a:r>
            <a:endParaRPr sz="2700" b="1">
              <a:solidFill>
                <a:srgbClr val="8E7D6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7071046" y="1268682"/>
            <a:ext cx="556917" cy="4524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700" b="1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4</a:t>
            </a:r>
            <a:endParaRPr sz="2700" b="1">
              <a:solidFill>
                <a:srgbClr val="C99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5200015" y="1835150"/>
            <a:ext cx="495300" cy="304800"/>
          </a:xfrm>
          <a:custGeom>
            <a:avLst/>
            <a:gdLst>
              <a:gd name="sw" fmla="*/ 1 w 780"/>
              <a:gd name="sh" fmla="*/ 1 h 480"/>
              <a:gd name="mins" fmla="min sw sh"/>
              <a:gd name="dsw" fmla="+- 0 sw mins"/>
              <a:gd name="dsh" fmla="+- 0 sh mins"/>
              <a:gd name="p0x0" fmla="*/ 240 w 780"/>
              <a:gd name="p0y0" fmla="*/ 0 h 480"/>
              <a:gd name="p0x1" fmla="*/ 540 w 780"/>
              <a:gd name="p0y1" fmla="*/ 0 h 480"/>
              <a:gd name="p0x2" fmla="*/ 672 w 780"/>
              <a:gd name="p0y2" fmla="*/ 0 h 480"/>
              <a:gd name="p0x3" fmla="*/ 780 w 780"/>
              <a:gd name="p0y3" fmla="*/ 107 h 480"/>
              <a:gd name="p0x4" fmla="*/ 780 w 780"/>
              <a:gd name="p0y4" fmla="*/ 240 h 480"/>
              <a:gd name="p0x5" fmla="*/ 780 w 780"/>
              <a:gd name="p0y5" fmla="*/ 372 h 480"/>
              <a:gd name="p0x6" fmla="*/ 672 w 780"/>
              <a:gd name="p0y6" fmla="*/ 480 h 480"/>
              <a:gd name="p0x7" fmla="*/ 540 w 780"/>
              <a:gd name="p0y7" fmla="*/ 480 h 480"/>
              <a:gd name="p0x8" fmla="*/ 240 w 780"/>
              <a:gd name="p0y8" fmla="*/ 480 h 480"/>
              <a:gd name="p0x9" fmla="*/ 107 w 780"/>
              <a:gd name="p0y9" fmla="*/ 480 h 480"/>
              <a:gd name="p0x10" fmla="*/ 0 w 780"/>
              <a:gd name="p0y10" fmla="*/ 372 h 480"/>
              <a:gd name="p0x11" fmla="*/ 0 w 780"/>
              <a:gd name="p0y11" fmla="*/ 240 h 480"/>
              <a:gd name="p0x12" fmla="*/ 0 w 780"/>
              <a:gd name="p0y12" fmla="*/ 107 h 480"/>
              <a:gd name="p0x13" fmla="*/ 107 w 780"/>
              <a:gd name="p0y13" fmla="*/ 0 h 480"/>
              <a:gd name="p0x14" fmla="*/ 240 w 780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5276698" y="187352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外项</a:t>
            </a:r>
            <a:endParaRPr sz="1350" b="1">
              <a:solidFill>
                <a:srgbClr val="4A351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5847715" y="1835150"/>
            <a:ext cx="495300" cy="304800"/>
          </a:xfrm>
          <a:custGeom>
            <a:avLst/>
            <a:gdLst>
              <a:gd name="sw" fmla="*/ 1 w 780"/>
              <a:gd name="sh" fmla="*/ 1 h 480"/>
              <a:gd name="mins" fmla="min sw sh"/>
              <a:gd name="dsw" fmla="+- 0 sw mins"/>
              <a:gd name="dsh" fmla="+- 0 sh mins"/>
              <a:gd name="p0x0" fmla="*/ 240 w 780"/>
              <a:gd name="p0y0" fmla="*/ 0 h 480"/>
              <a:gd name="p0x1" fmla="*/ 540 w 780"/>
              <a:gd name="p0y1" fmla="*/ 0 h 480"/>
              <a:gd name="p0x2" fmla="*/ 672 w 780"/>
              <a:gd name="p0y2" fmla="*/ 0 h 480"/>
              <a:gd name="p0x3" fmla="*/ 780 w 780"/>
              <a:gd name="p0y3" fmla="*/ 107 h 480"/>
              <a:gd name="p0x4" fmla="*/ 780 w 780"/>
              <a:gd name="p0y4" fmla="*/ 240 h 480"/>
              <a:gd name="p0x5" fmla="*/ 780 w 780"/>
              <a:gd name="p0y5" fmla="*/ 372 h 480"/>
              <a:gd name="p0x6" fmla="*/ 672 w 780"/>
              <a:gd name="p0y6" fmla="*/ 480 h 480"/>
              <a:gd name="p0x7" fmla="*/ 540 w 780"/>
              <a:gd name="p0y7" fmla="*/ 480 h 480"/>
              <a:gd name="p0x8" fmla="*/ 240 w 780"/>
              <a:gd name="p0y8" fmla="*/ 480 h 480"/>
              <a:gd name="p0x9" fmla="*/ 107 w 780"/>
              <a:gd name="p0y9" fmla="*/ 480 h 480"/>
              <a:gd name="p0x10" fmla="*/ 0 w 780"/>
              <a:gd name="p0y10" fmla="*/ 372 h 480"/>
              <a:gd name="p0x11" fmla="*/ 0 w 780"/>
              <a:gd name="p0y11" fmla="*/ 240 h 480"/>
              <a:gd name="p0x12" fmla="*/ 0 w 780"/>
              <a:gd name="p0y12" fmla="*/ 107 h 480"/>
              <a:gd name="p0x13" fmla="*/ 107 w 780"/>
              <a:gd name="p0y13" fmla="*/ 0 h 480"/>
              <a:gd name="p0x14" fmla="*/ 240 w 780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5924474" y="187352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内项</a:t>
            </a:r>
            <a:endParaRPr sz="1350" b="1">
              <a:solidFill>
                <a:srgbClr val="4A351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6496050" y="1835150"/>
            <a:ext cx="495300" cy="304800"/>
          </a:xfrm>
          <a:custGeom>
            <a:avLst/>
            <a:gdLst>
              <a:gd name="sw" fmla="*/ 1 w 780"/>
              <a:gd name="sh" fmla="*/ 1 h 480"/>
              <a:gd name="mins" fmla="min sw sh"/>
              <a:gd name="dsw" fmla="+- 0 sw mins"/>
              <a:gd name="dsh" fmla="+- 0 sh mins"/>
              <a:gd name="p0x0" fmla="*/ 240 w 780"/>
              <a:gd name="p0y0" fmla="*/ 0 h 480"/>
              <a:gd name="p0x1" fmla="*/ 540 w 780"/>
              <a:gd name="p0y1" fmla="*/ 0 h 480"/>
              <a:gd name="p0x2" fmla="*/ 672 w 780"/>
              <a:gd name="p0y2" fmla="*/ 0 h 480"/>
              <a:gd name="p0x3" fmla="*/ 780 w 780"/>
              <a:gd name="p0y3" fmla="*/ 107 h 480"/>
              <a:gd name="p0x4" fmla="*/ 780 w 780"/>
              <a:gd name="p0y4" fmla="*/ 240 h 480"/>
              <a:gd name="p0x5" fmla="*/ 780 w 780"/>
              <a:gd name="p0y5" fmla="*/ 372 h 480"/>
              <a:gd name="p0x6" fmla="*/ 672 w 780"/>
              <a:gd name="p0y6" fmla="*/ 480 h 480"/>
              <a:gd name="p0x7" fmla="*/ 540 w 780"/>
              <a:gd name="p0y7" fmla="*/ 480 h 480"/>
              <a:gd name="p0x8" fmla="*/ 240 w 780"/>
              <a:gd name="p0y8" fmla="*/ 480 h 480"/>
              <a:gd name="p0x9" fmla="*/ 107 w 780"/>
              <a:gd name="p0y9" fmla="*/ 480 h 480"/>
              <a:gd name="p0x10" fmla="*/ 0 w 780"/>
              <a:gd name="p0y10" fmla="*/ 372 h 480"/>
              <a:gd name="p0x11" fmla="*/ 0 w 780"/>
              <a:gd name="p0y11" fmla="*/ 240 h 480"/>
              <a:gd name="p0x12" fmla="*/ 0 w 780"/>
              <a:gd name="p0y12" fmla="*/ 107 h 480"/>
              <a:gd name="p0x13" fmla="*/ 107 w 780"/>
              <a:gd name="p0y13" fmla="*/ 0 h 480"/>
              <a:gd name="p0x14" fmla="*/ 240 w 780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6572250" y="187352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外项</a:t>
            </a:r>
            <a:endParaRPr sz="1350" b="1">
              <a:solidFill>
                <a:srgbClr val="4A351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3963667" y="2254520"/>
            <a:ext cx="127032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12 </a:t>
            </a:r>
            <a:r>
              <a:rPr lang="zh-CN" altLang="en-US" sz="1500" b="1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500" b="1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4 = 48</a:t>
            </a:r>
            <a:endParaRPr lang="en-US" altLang="zh-CN" sz="1500" b="1">
              <a:solidFill>
                <a:srgbClr val="C99A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5157788" y="2254520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8E7D6A"/>
                </a:solidFill>
                <a:latin typeface="汉仪书宋二简" panose="02010600000101010101" charset="-122"/>
                <a:ea typeface="汉仪书宋二简" panose="02010600000101010101" charset="-122"/>
              </a:rPr>
              <a:t>·</a:t>
            </a:r>
            <a:endParaRPr sz="1500">
              <a:solidFill>
                <a:srgbClr val="8E7D6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5462588" y="2254520"/>
            <a:ext cx="115141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 </a:t>
            </a:r>
            <a:r>
              <a:rPr lang="zh-CN" altLang="en-US" sz="1500" b="1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500" b="1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8 = 48</a:t>
            </a:r>
            <a:endParaRPr lang="en-US" altLang="zh-CN" sz="1500" b="1">
              <a:solidFill>
                <a:srgbClr val="C99A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6537798" y="2254520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8E7D6A"/>
                </a:solidFill>
                <a:latin typeface="汉仪书宋二简" panose="02010600000101010101" charset="-122"/>
                <a:ea typeface="汉仪书宋二简" panose="02010600000101010101" charset="-122"/>
              </a:rPr>
              <a:t>→</a:t>
            </a:r>
            <a:endParaRPr sz="1500">
              <a:solidFill>
                <a:srgbClr val="8E7D6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6842598" y="2254520"/>
            <a:ext cx="157623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内项积</a:t>
            </a:r>
            <a:r>
              <a:rPr lang="en-US" altLang="zh-CN" sz="1500" b="1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</a:t>
            </a:r>
            <a:r>
              <a:rPr lang="zh-CN" altLang="en-US" sz="1500" b="1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外项积</a:t>
            </a:r>
            <a:endParaRPr lang="zh-CN" altLang="en-US" sz="1500" b="1">
              <a:solidFill>
                <a:srgbClr val="C99A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575945" y="2903855"/>
            <a:ext cx="5941695" cy="3568065"/>
          </a:xfrm>
          <a:custGeom>
            <a:avLst/>
            <a:gdLst>
              <a:gd name="sw" fmla="*/ 1 w 9356"/>
              <a:gd name="sh" fmla="*/ 1 h 5619"/>
              <a:gd name="mins" fmla="min sw sh"/>
              <a:gd name="dsw" fmla="+- 0 sw mins"/>
              <a:gd name="dsh" fmla="+- 0 sh mins"/>
              <a:gd name="p0x0" fmla="*/ 120 w 9356"/>
              <a:gd name="p0y0" fmla="*/ 0 h 5619"/>
              <a:gd name="p0x1" fmla="*/ 9236 w 9356"/>
              <a:gd name="p0y1" fmla="*/ 0 h 5619"/>
              <a:gd name="p0x2" fmla="*/ 9303 w 9356"/>
              <a:gd name="p0y2" fmla="*/ 0 h 5619"/>
              <a:gd name="p0x3" fmla="*/ 9356 w 9356"/>
              <a:gd name="p0y3" fmla="*/ 53 h 5619"/>
              <a:gd name="p0x4" fmla="*/ 9356 w 9356"/>
              <a:gd name="p0y4" fmla="*/ 120 h 5619"/>
              <a:gd name="p0x5" fmla="*/ 9356 w 9356"/>
              <a:gd name="p0y5" fmla="*/ 5499 h 5619"/>
              <a:gd name="p0x6" fmla="*/ 9356 w 9356"/>
              <a:gd name="p0y6" fmla="*/ 5565 h 5619"/>
              <a:gd name="p0x7" fmla="*/ 9303 w 9356"/>
              <a:gd name="p0y7" fmla="*/ 5619 h 5619"/>
              <a:gd name="p0x8" fmla="*/ 9236 w 9356"/>
              <a:gd name="p0y8" fmla="*/ 5619 h 5619"/>
              <a:gd name="p0x9" fmla="*/ 120 w 9356"/>
              <a:gd name="p0y9" fmla="*/ 5619 h 5619"/>
              <a:gd name="p0x10" fmla="*/ 53 w 9356"/>
              <a:gd name="p0y10" fmla="*/ 5619 h 5619"/>
              <a:gd name="p0x11" fmla="*/ 0 w 9356"/>
              <a:gd name="p0y11" fmla="*/ 5565 h 5619"/>
              <a:gd name="p0x12" fmla="*/ 0 w 9356"/>
              <a:gd name="p0y12" fmla="*/ 5499 h 5619"/>
              <a:gd name="p0x13" fmla="*/ 0 w 9356"/>
              <a:gd name="p0y13" fmla="*/ 120 h 5619"/>
              <a:gd name="p0x14" fmla="*/ 0 w 9356"/>
              <a:gd name="p0y14" fmla="*/ 53 h 5619"/>
              <a:gd name="p0x15" fmla="*/ 53 w 9356"/>
              <a:gd name="p0y15" fmla="*/ 0 h 5619"/>
              <a:gd name="p0x16" fmla="*/ 120 w 9356"/>
              <a:gd name="p0y16" fmla="*/ 0 h 561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E5D8C8"/>
            </a:solidFill>
            <a:prstDash val="solid"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2802950" y="3083938"/>
            <a:ext cx="1488281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验证与应用</a:t>
            </a:r>
            <a:endParaRPr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771525" y="37325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887730" y="3813175"/>
            <a:ext cx="186055" cy="2527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1304925" y="3718389"/>
            <a:ext cx="310536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75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算例验证</a:t>
            </a:r>
            <a:endParaRPr sz="1500" b="1" spc="75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1304925" y="3993661"/>
            <a:ext cx="344826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12</a:t>
            </a: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4=48</a:t>
            </a: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</a:t>
            </a: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8=48</a:t>
            </a: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，内项积等于外项积</a:t>
            </a:r>
            <a:endParaRPr lang="zh-CN" altLang="en-US" sz="135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8"/>
            </p:custDataLst>
          </p:nvPr>
        </p:nvSpPr>
        <p:spPr>
          <a:xfrm>
            <a:off x="771525" y="46183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871220" y="4699635"/>
            <a:ext cx="219075" cy="252095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2"/>
            </p:custDataLst>
          </p:nvPr>
        </p:nvSpPr>
        <p:spPr>
          <a:xfrm>
            <a:off x="1304925" y="4604518"/>
            <a:ext cx="471666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75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古法印证</a:t>
            </a:r>
            <a:endParaRPr sz="1500" b="1" spc="75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3"/>
            </p:custDataLst>
          </p:nvPr>
        </p:nvSpPr>
        <p:spPr>
          <a:xfrm>
            <a:off x="1304925" y="4879791"/>
            <a:ext cx="505956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鲁班尺定门窗，门高与门宽成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4:1</a:t>
            </a: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时，内项积与外项积必然相等</a:t>
            </a:r>
            <a:endParaRPr lang="zh-CN" altLang="en-US" sz="135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4"/>
            </p:custDataLst>
          </p:nvPr>
        </p:nvSpPr>
        <p:spPr>
          <a:xfrm>
            <a:off x="771525" y="55048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2273" t="-1026" r="-2273" b="-1026"/>
          <a:stretch>
            <a:fillRect/>
          </a:stretch>
        </p:blipFill>
        <p:spPr>
          <a:xfrm>
            <a:off x="871220" y="5585460"/>
            <a:ext cx="219075" cy="25273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8"/>
            </p:custDataLst>
          </p:nvPr>
        </p:nvSpPr>
        <p:spPr>
          <a:xfrm>
            <a:off x="1304925" y="5490639"/>
            <a:ext cx="37719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75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实用价值</a:t>
            </a:r>
            <a:endParaRPr sz="1500" b="1" spc="75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9"/>
            </p:custDataLst>
          </p:nvPr>
        </p:nvSpPr>
        <p:spPr>
          <a:xfrm>
            <a:off x="1304925" y="5765911"/>
            <a:ext cx="4114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快速判断两个比能否组成比例，无需逐一计算比值</a:t>
            </a:r>
            <a:endParaRPr sz="135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40"/>
            </p:custDataLst>
          </p:nvPr>
        </p:nvSpPr>
        <p:spPr>
          <a:xfrm>
            <a:off x="6322666" y="2985116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1"/>
            </p:custDataLst>
          </p:nvPr>
        </p:nvSpPr>
        <p:spPr>
          <a:xfrm>
            <a:off x="6755765" y="2903855"/>
            <a:ext cx="4859655" cy="3568065"/>
          </a:xfrm>
          <a:custGeom>
            <a:avLst/>
            <a:gdLst>
              <a:gd name="sw" fmla="*/ 1 w 7653"/>
              <a:gd name="sh" fmla="*/ 1 h 5619"/>
              <a:gd name="mins" fmla="min sw sh"/>
              <a:gd name="dsw" fmla="+- 0 sw mins"/>
              <a:gd name="dsh" fmla="+- 0 sh mins"/>
              <a:gd name="p0x0" fmla="*/ 120 w 7653"/>
              <a:gd name="p0y0" fmla="*/ 0 h 5619"/>
              <a:gd name="p0x1" fmla="*/ 7533 w 7653"/>
              <a:gd name="p0y1" fmla="*/ 0 h 5619"/>
              <a:gd name="p0x2" fmla="*/ 7599 w 7653"/>
              <a:gd name="p0y2" fmla="*/ 0 h 5619"/>
              <a:gd name="p0x3" fmla="*/ 7653 w 7653"/>
              <a:gd name="p0y3" fmla="*/ 53 h 5619"/>
              <a:gd name="p0x4" fmla="*/ 7653 w 7653"/>
              <a:gd name="p0y4" fmla="*/ 120 h 5619"/>
              <a:gd name="p0x5" fmla="*/ 7653 w 7653"/>
              <a:gd name="p0y5" fmla="*/ 5499 h 5619"/>
              <a:gd name="p0x6" fmla="*/ 7653 w 7653"/>
              <a:gd name="p0y6" fmla="*/ 5565 h 5619"/>
              <a:gd name="p0x7" fmla="*/ 7599 w 7653"/>
              <a:gd name="p0y7" fmla="*/ 5619 h 5619"/>
              <a:gd name="p0x8" fmla="*/ 7533 w 7653"/>
              <a:gd name="p0y8" fmla="*/ 5619 h 5619"/>
              <a:gd name="p0x9" fmla="*/ 120 w 7653"/>
              <a:gd name="p0y9" fmla="*/ 5619 h 5619"/>
              <a:gd name="p0x10" fmla="*/ 53 w 7653"/>
              <a:gd name="p0y10" fmla="*/ 5619 h 5619"/>
              <a:gd name="p0x11" fmla="*/ 0 w 7653"/>
              <a:gd name="p0y11" fmla="*/ 5565 h 5619"/>
              <a:gd name="p0x12" fmla="*/ 0 w 7653"/>
              <a:gd name="p0y12" fmla="*/ 5499 h 5619"/>
              <a:gd name="p0x13" fmla="*/ 0 w 7653"/>
              <a:gd name="p0y13" fmla="*/ 120 h 5619"/>
              <a:gd name="p0x14" fmla="*/ 0 w 7653"/>
              <a:gd name="p0y14" fmla="*/ 53 h 5619"/>
              <a:gd name="p0x15" fmla="*/ 53 w 7653"/>
              <a:gd name="p0y15" fmla="*/ 0 h 5619"/>
              <a:gd name="p0x16" fmla="*/ 120 w 7653"/>
              <a:gd name="p0y16" fmla="*/ 0 h 561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E5D8C8"/>
            </a:solidFill>
            <a:prstDash val="solid"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42"/>
            </p:custDataLst>
          </p:nvPr>
        </p:nvSpPr>
        <p:spPr>
          <a:xfrm>
            <a:off x="7736386" y="3083938"/>
            <a:ext cx="2898953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内项积</a:t>
            </a:r>
            <a:r>
              <a:rPr lang="en-US" altLang="zh-CN"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=</a:t>
            </a:r>
            <a:r>
              <a:rPr lang="zh-CN" altLang="en-US"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外项积性质推导</a:t>
            </a:r>
            <a:endParaRPr lang="zh-CN" altLang="en-US"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3"/>
            </p:custDataLst>
          </p:nvPr>
        </p:nvSpPr>
        <p:spPr>
          <a:xfrm>
            <a:off x="8709651" y="3770709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核心推导</a:t>
            </a:r>
            <a:endParaRPr sz="150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44"/>
            </p:custDataLst>
          </p:nvPr>
        </p:nvSpPr>
        <p:spPr>
          <a:xfrm>
            <a:off x="6950710" y="42411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45"/>
            </p:custDataLst>
          </p:nvPr>
        </p:nvSpPr>
        <p:spPr>
          <a:xfrm>
            <a:off x="6991950" y="4290755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01</a:t>
            </a:r>
            <a:endParaRPr sz="1650" b="1">
              <a:solidFill>
                <a:srgbClr val="C99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46"/>
            </p:custDataLst>
          </p:nvPr>
        </p:nvSpPr>
        <p:spPr>
          <a:xfrm>
            <a:off x="7408517" y="4123134"/>
            <a:ext cx="7905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75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外项积</a:t>
            </a:r>
            <a:endParaRPr sz="1500" b="1" spc="75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47"/>
            </p:custDataLst>
          </p:nvPr>
        </p:nvSpPr>
        <p:spPr>
          <a:xfrm>
            <a:off x="7408517" y="4398407"/>
            <a:ext cx="92035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12</a:t>
            </a: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4=48</a:t>
            </a:r>
            <a:endParaRPr lang="en-US" altLang="zh-CN" sz="135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48"/>
            </p:custDataLst>
          </p:nvPr>
        </p:nvSpPr>
        <p:spPr>
          <a:xfrm>
            <a:off x="6950710" y="49060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9"/>
            </p:custDataLst>
          </p:nvPr>
        </p:nvSpPr>
        <p:spPr>
          <a:xfrm>
            <a:off x="6991950" y="4955572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02</a:t>
            </a:r>
            <a:endParaRPr sz="1650" b="1">
              <a:solidFill>
                <a:srgbClr val="C99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50"/>
            </p:custDataLst>
          </p:nvPr>
        </p:nvSpPr>
        <p:spPr>
          <a:xfrm>
            <a:off x="7408517" y="4787951"/>
            <a:ext cx="7905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75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内项积</a:t>
            </a:r>
            <a:endParaRPr sz="1500" b="1" spc="75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51"/>
            </p:custDataLst>
          </p:nvPr>
        </p:nvSpPr>
        <p:spPr>
          <a:xfrm>
            <a:off x="7408517" y="5063223"/>
            <a:ext cx="81341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</a:t>
            </a: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8=48</a:t>
            </a:r>
            <a:endParaRPr lang="en-US" altLang="zh-CN" sz="135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9" name="任意多边形 48"/>
          <p:cNvSpPr/>
          <p:nvPr>
            <p:custDataLst>
              <p:tags r:id="rId52"/>
            </p:custDataLst>
          </p:nvPr>
        </p:nvSpPr>
        <p:spPr>
          <a:xfrm>
            <a:off x="6950710" y="55708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53"/>
            </p:custDataLst>
          </p:nvPr>
        </p:nvSpPr>
        <p:spPr>
          <a:xfrm>
            <a:off x="6991950" y="5620388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C99A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03</a:t>
            </a:r>
            <a:endParaRPr sz="1650" b="1">
              <a:solidFill>
                <a:srgbClr val="C99A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54"/>
            </p:custDataLst>
          </p:nvPr>
        </p:nvSpPr>
        <p:spPr>
          <a:xfrm>
            <a:off x="7408517" y="5452767"/>
            <a:ext cx="216440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75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判定法则</a:t>
            </a:r>
            <a:endParaRPr sz="1500" b="1" spc="75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2" name="文本框 51"/>
          <p:cNvSpPr txBox="1"/>
          <p:nvPr>
            <p:custDataLst>
              <p:tags r:id="rId55"/>
            </p:custDataLst>
          </p:nvPr>
        </p:nvSpPr>
        <p:spPr>
          <a:xfrm>
            <a:off x="7408517" y="5728040"/>
            <a:ext cx="233585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外项积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=</a:t>
            </a: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内项积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→</a:t>
            </a: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能组成比例</a:t>
            </a:r>
            <a:endParaRPr lang="zh-CN" altLang="en-US" sz="135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56"/>
            </p:custDataLst>
          </p:nvPr>
        </p:nvSpPr>
        <p:spPr>
          <a:xfrm>
            <a:off x="11420399" y="2985116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巧判比例的妙法</a:t>
            </a:r>
            <a:endParaRPr sz="3000" b="1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1130935"/>
          </a:xfrm>
          <a:custGeom>
            <a:avLst/>
            <a:gdLst>
              <a:gd name="sw" fmla="*/ 1 w 17400"/>
              <a:gd name="sh" fmla="*/ 1 h 1781"/>
              <a:gd name="mins" fmla="min sw sh"/>
              <a:gd name="dsw" fmla="+- 0 sw mins"/>
              <a:gd name="dsh" fmla="+- 0 sh mins"/>
              <a:gd name="p0x0" fmla="*/ 120 w 17400"/>
              <a:gd name="p0y0" fmla="*/ 0 h 1781"/>
              <a:gd name="p0x1" fmla="*/ 17280 w 17400"/>
              <a:gd name="p0y1" fmla="*/ 0 h 1781"/>
              <a:gd name="p0x2" fmla="*/ 17346 w 17400"/>
              <a:gd name="p0y2" fmla="*/ 0 h 1781"/>
              <a:gd name="p0x3" fmla="*/ 17400 w 17400"/>
              <a:gd name="p0y3" fmla="*/ 53 h 1781"/>
              <a:gd name="p0x4" fmla="*/ 17400 w 17400"/>
              <a:gd name="p0y4" fmla="*/ 120 h 1781"/>
              <a:gd name="p0x5" fmla="*/ 17400 w 17400"/>
              <a:gd name="p0y5" fmla="*/ 1661 h 1781"/>
              <a:gd name="p0x6" fmla="*/ 17400 w 17400"/>
              <a:gd name="p0y6" fmla="*/ 1728 h 1781"/>
              <a:gd name="p0x7" fmla="*/ 17346 w 17400"/>
              <a:gd name="p0y7" fmla="*/ 1781 h 1781"/>
              <a:gd name="p0x8" fmla="*/ 17280 w 17400"/>
              <a:gd name="p0y8" fmla="*/ 1781 h 1781"/>
              <a:gd name="p0x9" fmla="*/ 120 w 17400"/>
              <a:gd name="p0y9" fmla="*/ 1781 h 1781"/>
              <a:gd name="p0x10" fmla="*/ 53 w 17400"/>
              <a:gd name="p0y10" fmla="*/ 1781 h 1781"/>
              <a:gd name="p0x11" fmla="*/ 0 w 17400"/>
              <a:gd name="p0y11" fmla="*/ 1728 h 1781"/>
              <a:gd name="p0x12" fmla="*/ 0 w 17400"/>
              <a:gd name="p0y12" fmla="*/ 1661 h 1781"/>
              <a:gd name="p0x13" fmla="*/ 0 w 17400"/>
              <a:gd name="p0y13" fmla="*/ 120 h 1781"/>
              <a:gd name="p0x14" fmla="*/ 0 w 17400"/>
              <a:gd name="p0y14" fmla="*/ 53 h 1781"/>
              <a:gd name="p0x15" fmla="*/ 53 w 17400"/>
              <a:gd name="p0y15" fmla="*/ 0 h 1781"/>
              <a:gd name="p0x16" fmla="*/ 120 w 17400"/>
              <a:gd name="p0y16" fmla="*/ 0 h 178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4578696" y="1280160"/>
            <a:ext cx="326313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内项积</a:t>
            </a:r>
            <a:r>
              <a:rPr lang="en-US" altLang="zh-CN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</a:t>
            </a:r>
            <a:r>
              <a:rPr lang="zh-CN" altLang="en-US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外项积</a:t>
            </a:r>
            <a:r>
              <a:rPr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，比例自然成</a:t>
            </a:r>
            <a:endParaRPr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4325760" y="1657350"/>
            <a:ext cx="388337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判定口诀：外乘外</a:t>
            </a:r>
            <a:r>
              <a:rPr lang="en-US" altLang="zh-CN" sz="135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1350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内乘内，积相等则成比例</a:t>
            </a:r>
            <a:endParaRPr lang="zh-CN" altLang="en-US" sz="1350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1430000" y="1185704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575945" y="2469515"/>
            <a:ext cx="2609850" cy="4002405"/>
          </a:xfrm>
          <a:custGeom>
            <a:avLst/>
            <a:gdLst>
              <a:gd name="sw" fmla="*/ 1 w 4110"/>
              <a:gd name="sh" fmla="*/ 1 h 6302"/>
              <a:gd name="mins" fmla="min sw sh"/>
              <a:gd name="dsw" fmla="+- 0 sw mins"/>
              <a:gd name="dsh" fmla="+- 0 sh mins"/>
              <a:gd name="p0x0" fmla="*/ 120 w 4110"/>
              <a:gd name="p0y0" fmla="*/ 0 h 6302"/>
              <a:gd name="p0x1" fmla="*/ 3990 w 4110"/>
              <a:gd name="p0y1" fmla="*/ 0 h 6302"/>
              <a:gd name="p0x2" fmla="*/ 4056 w 4110"/>
              <a:gd name="p0y2" fmla="*/ 0 h 6302"/>
              <a:gd name="p0x3" fmla="*/ 4110 w 4110"/>
              <a:gd name="p0y3" fmla="*/ 53 h 6302"/>
              <a:gd name="p0x4" fmla="*/ 4110 w 4110"/>
              <a:gd name="p0y4" fmla="*/ 120 h 6302"/>
              <a:gd name="p0x5" fmla="*/ 4110 w 4110"/>
              <a:gd name="p0y5" fmla="*/ 6182 h 6302"/>
              <a:gd name="p0x6" fmla="*/ 4110 w 4110"/>
              <a:gd name="p0y6" fmla="*/ 6249 h 6302"/>
              <a:gd name="p0x7" fmla="*/ 4056 w 4110"/>
              <a:gd name="p0y7" fmla="*/ 6302 h 6302"/>
              <a:gd name="p0x8" fmla="*/ 3990 w 4110"/>
              <a:gd name="p0y8" fmla="*/ 6302 h 6302"/>
              <a:gd name="p0x9" fmla="*/ 120 w 4110"/>
              <a:gd name="p0y9" fmla="*/ 6302 h 6302"/>
              <a:gd name="p0x10" fmla="*/ 53 w 4110"/>
              <a:gd name="p0y10" fmla="*/ 6302 h 6302"/>
              <a:gd name="p0x11" fmla="*/ 0 w 4110"/>
              <a:gd name="p0y11" fmla="*/ 6249 h 6302"/>
              <a:gd name="p0x12" fmla="*/ 0 w 4110"/>
              <a:gd name="p0y12" fmla="*/ 6182 h 6302"/>
              <a:gd name="p0x13" fmla="*/ 0 w 4110"/>
              <a:gd name="p0y13" fmla="*/ 120 h 6302"/>
              <a:gd name="p0x14" fmla="*/ 0 w 4110"/>
              <a:gd name="p0y14" fmla="*/ 53 h 6302"/>
              <a:gd name="p0x15" fmla="*/ 53 w 4110"/>
              <a:gd name="p0y15" fmla="*/ 0 h 6302"/>
              <a:gd name="p0x16" fmla="*/ 120 w 4110"/>
              <a:gd name="p0y16" fmla="*/ 0 h 630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E5D8C8"/>
            </a:solidFill>
            <a:prstDash val="solid"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771525" y="35083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dc2028e1-8c94-11f1-a875-fe5bd89252b3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262" b="262"/>
          <a:stretch>
            <a:fillRect/>
          </a:stretch>
        </p:blipFill>
        <p:spPr>
          <a:xfrm>
            <a:off x="838200" y="3575050"/>
            <a:ext cx="209550" cy="2095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190625" y="3516068"/>
            <a:ext cx="1238250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数学验证</a:t>
            </a:r>
            <a:endParaRPr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771525" y="3950884"/>
            <a:ext cx="14001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15:18</a:t>
            </a:r>
            <a:r>
              <a:rPr 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与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30:36</a:t>
            </a:r>
            <a:endParaRPr sz="135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771525" y="4227109"/>
            <a:ext cx="170446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内项积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18</a:t>
            </a:r>
            <a:r>
              <a:rPr lang="zh-CN" altLang="en-US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30=540</a:t>
            </a:r>
            <a:endParaRPr lang="en-US" altLang="zh-CN" sz="135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771525" y="4503334"/>
            <a:ext cx="170446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外项积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15</a:t>
            </a:r>
            <a:r>
              <a:rPr lang="zh-CN" altLang="en-US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36=540</a:t>
            </a:r>
            <a:endParaRPr lang="en-US" altLang="zh-CN" sz="135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771525" y="4779559"/>
            <a:ext cx="213717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能组成比例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15:18=30:36</a:t>
            </a:r>
            <a:endParaRPr sz="135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6"/>
            </p:custDataLst>
          </p:nvPr>
        </p:nvSpPr>
        <p:spPr>
          <a:xfrm>
            <a:off x="775970" y="5189855"/>
            <a:ext cx="1247775" cy="238125"/>
          </a:xfrm>
          <a:custGeom>
            <a:avLst/>
            <a:gdLst>
              <a:gd name="sw" fmla="*/ 1 w 1964"/>
              <a:gd name="sh" fmla="*/ 1 h 375"/>
              <a:gd name="mins" fmla="min sw sh"/>
              <a:gd name="dsw" fmla="+- 0 sw mins"/>
              <a:gd name="dsh" fmla="+- 0 sh mins"/>
              <a:gd name="p0x0" fmla="*/ 187 w 1964"/>
              <a:gd name="p0y0" fmla="*/ 0 h 375"/>
              <a:gd name="p0x1" fmla="*/ 1777 w 1964"/>
              <a:gd name="p0y1" fmla="*/ 0 h 375"/>
              <a:gd name="p0x2" fmla="*/ 1880 w 1964"/>
              <a:gd name="p0y2" fmla="*/ 0 h 375"/>
              <a:gd name="p0x3" fmla="*/ 1964 w 1964"/>
              <a:gd name="p0y3" fmla="*/ 83 h 375"/>
              <a:gd name="p0x4" fmla="*/ 1964 w 1964"/>
              <a:gd name="p0y4" fmla="*/ 187 h 375"/>
              <a:gd name="p0x5" fmla="*/ 1964 w 1964"/>
              <a:gd name="p0y5" fmla="*/ 291 h 375"/>
              <a:gd name="p0x6" fmla="*/ 1880 w 1964"/>
              <a:gd name="p0y6" fmla="*/ 375 h 375"/>
              <a:gd name="p0x7" fmla="*/ 1777 w 1964"/>
              <a:gd name="p0y7" fmla="*/ 375 h 375"/>
              <a:gd name="p0x8" fmla="*/ 187 w 1964"/>
              <a:gd name="p0y8" fmla="*/ 375 h 375"/>
              <a:gd name="p0x9" fmla="*/ 83 w 1964"/>
              <a:gd name="p0y9" fmla="*/ 375 h 375"/>
              <a:gd name="p0x10" fmla="*/ 0 w 1964"/>
              <a:gd name="p0y10" fmla="*/ 291 h 375"/>
              <a:gd name="p0x11" fmla="*/ 0 w 1964"/>
              <a:gd name="p0y11" fmla="*/ 187 h 375"/>
              <a:gd name="p0x12" fmla="*/ 0 w 1964"/>
              <a:gd name="p0y12" fmla="*/ 83 h 375"/>
              <a:gd name="p0x13" fmla="*/ 83 w 1964"/>
              <a:gd name="p0y13" fmla="*/ 0 h 375"/>
              <a:gd name="p0x14" fmla="*/ 187 w 1964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E3C9"/>
          </a:solidFill>
          <a:ln w="9525" cmpd="sng">
            <a:solidFill>
              <a:srgbClr val="F2E3C9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895350" y="5224377"/>
            <a:ext cx="1161898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zh-CN" altLang="en-US" sz="1200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内项积</a:t>
            </a:r>
            <a:r>
              <a:rPr lang="en-US" altLang="zh-CN" sz="1200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=</a:t>
            </a:r>
            <a:r>
              <a:rPr lang="zh-CN" altLang="en-US" sz="1200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外项积</a:t>
            </a:r>
            <a:endParaRPr lang="zh-CN" altLang="en-US" sz="1200">
              <a:solidFill>
                <a:srgbClr val="4A3516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8"/>
            </p:custDataLst>
          </p:nvPr>
        </p:nvSpPr>
        <p:spPr>
          <a:xfrm>
            <a:off x="2990850" y="2550766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3385820" y="2469515"/>
            <a:ext cx="2609850" cy="4002405"/>
          </a:xfrm>
          <a:custGeom>
            <a:avLst/>
            <a:gdLst>
              <a:gd name="sw" fmla="*/ 1 w 4110"/>
              <a:gd name="sh" fmla="*/ 1 h 6302"/>
              <a:gd name="mins" fmla="min sw sh"/>
              <a:gd name="dsw" fmla="+- 0 sw mins"/>
              <a:gd name="dsh" fmla="+- 0 sh mins"/>
              <a:gd name="p0x0" fmla="*/ 120 w 4110"/>
              <a:gd name="p0y0" fmla="*/ 0 h 6302"/>
              <a:gd name="p0x1" fmla="*/ 3990 w 4110"/>
              <a:gd name="p0y1" fmla="*/ 0 h 6302"/>
              <a:gd name="p0x2" fmla="*/ 4056 w 4110"/>
              <a:gd name="p0y2" fmla="*/ 0 h 6302"/>
              <a:gd name="p0x3" fmla="*/ 4110 w 4110"/>
              <a:gd name="p0y3" fmla="*/ 53 h 6302"/>
              <a:gd name="p0x4" fmla="*/ 4110 w 4110"/>
              <a:gd name="p0y4" fmla="*/ 120 h 6302"/>
              <a:gd name="p0x5" fmla="*/ 4110 w 4110"/>
              <a:gd name="p0y5" fmla="*/ 6182 h 6302"/>
              <a:gd name="p0x6" fmla="*/ 4110 w 4110"/>
              <a:gd name="p0y6" fmla="*/ 6249 h 6302"/>
              <a:gd name="p0x7" fmla="*/ 4056 w 4110"/>
              <a:gd name="p0y7" fmla="*/ 6302 h 6302"/>
              <a:gd name="p0x8" fmla="*/ 3990 w 4110"/>
              <a:gd name="p0y8" fmla="*/ 6302 h 6302"/>
              <a:gd name="p0x9" fmla="*/ 120 w 4110"/>
              <a:gd name="p0y9" fmla="*/ 6302 h 6302"/>
              <a:gd name="p0x10" fmla="*/ 53 w 4110"/>
              <a:gd name="p0y10" fmla="*/ 6302 h 6302"/>
              <a:gd name="p0x11" fmla="*/ 0 w 4110"/>
              <a:gd name="p0y11" fmla="*/ 6249 h 6302"/>
              <a:gd name="p0x12" fmla="*/ 0 w 4110"/>
              <a:gd name="p0y12" fmla="*/ 6182 h 6302"/>
              <a:gd name="p0x13" fmla="*/ 0 w 4110"/>
              <a:gd name="p0y13" fmla="*/ 120 h 6302"/>
              <a:gd name="p0x14" fmla="*/ 0 w 4110"/>
              <a:gd name="p0y14" fmla="*/ 53 h 6302"/>
              <a:gd name="p0x15" fmla="*/ 53 w 4110"/>
              <a:gd name="p0y15" fmla="*/ 0 h 6302"/>
              <a:gd name="p0x16" fmla="*/ 120 w 4110"/>
              <a:gd name="p0y16" fmla="*/ 0 h 630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E5D8C8"/>
            </a:solidFill>
            <a:prstDash val="solid"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0"/>
            </p:custDataLst>
          </p:nvPr>
        </p:nvSpPr>
        <p:spPr>
          <a:xfrm>
            <a:off x="3581400" y="35083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dc2029ff-8c94-11f1-a875-fe5bd89252b3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262" b="262"/>
          <a:stretch>
            <a:fillRect/>
          </a:stretch>
        </p:blipFill>
        <p:spPr>
          <a:xfrm>
            <a:off x="3648075" y="3575050"/>
            <a:ext cx="209550" cy="2095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4000500" y="3516068"/>
            <a:ext cx="1238250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中医配伍</a:t>
            </a:r>
            <a:endParaRPr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3581400" y="3950884"/>
            <a:ext cx="221932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君臣佐使有定比</a:t>
            </a:r>
            <a:endParaRPr sz="135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3581400" y="4227109"/>
            <a:ext cx="137948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黄芪</a:t>
            </a:r>
            <a:r>
              <a:rPr lang="en-US" altLang="zh-CN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:</a:t>
            </a:r>
            <a:r>
              <a:rPr lang="zh-CN" altLang="en-US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当归</a:t>
            </a:r>
            <a:r>
              <a:rPr lang="en-US" altLang="zh-CN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5:1</a:t>
            </a:r>
            <a:endParaRPr lang="en-US" altLang="zh-CN" sz="135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7"/>
            </p:custDataLst>
          </p:nvPr>
        </p:nvSpPr>
        <p:spPr>
          <a:xfrm>
            <a:off x="3585845" y="518985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E3C9"/>
          </a:solidFill>
          <a:ln w="9525" cmpd="sng">
            <a:solidFill>
              <a:srgbClr val="F2E3C9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8"/>
            </p:custDataLst>
          </p:nvPr>
        </p:nvSpPr>
        <p:spPr>
          <a:xfrm>
            <a:off x="3705225" y="5224377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定比配伍</a:t>
            </a:r>
            <a:endParaRPr sz="1200">
              <a:solidFill>
                <a:srgbClr val="4A351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5800725" y="2550766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0"/>
            </p:custDataLst>
          </p:nvPr>
        </p:nvSpPr>
        <p:spPr>
          <a:xfrm>
            <a:off x="6195695" y="2469515"/>
            <a:ext cx="2609850" cy="4002405"/>
          </a:xfrm>
          <a:custGeom>
            <a:avLst/>
            <a:gdLst>
              <a:gd name="sw" fmla="*/ 1 w 4110"/>
              <a:gd name="sh" fmla="*/ 1 h 6302"/>
              <a:gd name="mins" fmla="min sw sh"/>
              <a:gd name="dsw" fmla="+- 0 sw mins"/>
              <a:gd name="dsh" fmla="+- 0 sh mins"/>
              <a:gd name="p0x0" fmla="*/ 120 w 4110"/>
              <a:gd name="p0y0" fmla="*/ 0 h 6302"/>
              <a:gd name="p0x1" fmla="*/ 3990 w 4110"/>
              <a:gd name="p0y1" fmla="*/ 0 h 6302"/>
              <a:gd name="p0x2" fmla="*/ 4056 w 4110"/>
              <a:gd name="p0y2" fmla="*/ 0 h 6302"/>
              <a:gd name="p0x3" fmla="*/ 4110 w 4110"/>
              <a:gd name="p0y3" fmla="*/ 53 h 6302"/>
              <a:gd name="p0x4" fmla="*/ 4110 w 4110"/>
              <a:gd name="p0y4" fmla="*/ 120 h 6302"/>
              <a:gd name="p0x5" fmla="*/ 4110 w 4110"/>
              <a:gd name="p0y5" fmla="*/ 6182 h 6302"/>
              <a:gd name="p0x6" fmla="*/ 4110 w 4110"/>
              <a:gd name="p0y6" fmla="*/ 6249 h 6302"/>
              <a:gd name="p0x7" fmla="*/ 4056 w 4110"/>
              <a:gd name="p0y7" fmla="*/ 6302 h 6302"/>
              <a:gd name="p0x8" fmla="*/ 3990 w 4110"/>
              <a:gd name="p0y8" fmla="*/ 6302 h 6302"/>
              <a:gd name="p0x9" fmla="*/ 120 w 4110"/>
              <a:gd name="p0y9" fmla="*/ 6302 h 6302"/>
              <a:gd name="p0x10" fmla="*/ 53 w 4110"/>
              <a:gd name="p0y10" fmla="*/ 6302 h 6302"/>
              <a:gd name="p0x11" fmla="*/ 0 w 4110"/>
              <a:gd name="p0y11" fmla="*/ 6249 h 6302"/>
              <a:gd name="p0x12" fmla="*/ 0 w 4110"/>
              <a:gd name="p0y12" fmla="*/ 6182 h 6302"/>
              <a:gd name="p0x13" fmla="*/ 0 w 4110"/>
              <a:gd name="p0y13" fmla="*/ 120 h 6302"/>
              <a:gd name="p0x14" fmla="*/ 0 w 4110"/>
              <a:gd name="p0y14" fmla="*/ 53 h 6302"/>
              <a:gd name="p0x15" fmla="*/ 53 w 4110"/>
              <a:gd name="p0y15" fmla="*/ 0 h 6302"/>
              <a:gd name="p0x16" fmla="*/ 120 w 4110"/>
              <a:gd name="p0y16" fmla="*/ 0 h 630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E5D8C8"/>
            </a:solidFill>
            <a:prstDash val="solid"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31"/>
            </p:custDataLst>
          </p:nvPr>
        </p:nvSpPr>
        <p:spPr>
          <a:xfrm>
            <a:off x="6391275" y="35083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 descr="dc2029ba-8c94-11f1-a875-fe5bd89252b3"/>
          <p:cNvPicPr/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t="-262" b="262"/>
          <a:stretch>
            <a:fillRect/>
          </a:stretch>
        </p:blipFill>
        <p:spPr>
          <a:xfrm>
            <a:off x="6457950" y="3575050"/>
            <a:ext cx="209550" cy="20955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5"/>
            </p:custDataLst>
          </p:nvPr>
        </p:nvSpPr>
        <p:spPr>
          <a:xfrm>
            <a:off x="6810375" y="3516068"/>
            <a:ext cx="1238250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蜂蜜调制</a:t>
            </a:r>
            <a:endParaRPr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36"/>
            </p:custDataLst>
          </p:nvPr>
        </p:nvSpPr>
        <p:spPr>
          <a:xfrm>
            <a:off x="6391275" y="3950884"/>
            <a:ext cx="221903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蜂蜜</a:t>
            </a:r>
            <a:r>
              <a:rPr lang="en-US" altLang="zh-CN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 2:10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与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蜂蜜</a:t>
            </a:r>
            <a:r>
              <a:rPr lang="en-US"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B 3:15</a:t>
            </a:r>
            <a:endParaRPr lang="en-US" sz="135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37"/>
            </p:custDataLst>
          </p:nvPr>
        </p:nvSpPr>
        <p:spPr>
          <a:xfrm>
            <a:off x="6391275" y="4227109"/>
            <a:ext cx="237753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口味相同，因为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2:10 = 3:15</a:t>
            </a:r>
            <a:endParaRPr sz="135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38"/>
            </p:custDataLst>
          </p:nvPr>
        </p:nvSpPr>
        <p:spPr>
          <a:xfrm>
            <a:off x="6395720" y="518985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E3C9"/>
          </a:solidFill>
          <a:ln w="9525" cmpd="sng">
            <a:solidFill>
              <a:srgbClr val="F2E3C9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39"/>
            </p:custDataLst>
          </p:nvPr>
        </p:nvSpPr>
        <p:spPr>
          <a:xfrm>
            <a:off x="6515100" y="5224377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比例相等</a:t>
            </a:r>
            <a:endParaRPr sz="1200">
              <a:solidFill>
                <a:srgbClr val="4A351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0"/>
            </p:custDataLst>
          </p:nvPr>
        </p:nvSpPr>
        <p:spPr>
          <a:xfrm>
            <a:off x="8610600" y="2550766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41"/>
            </p:custDataLst>
          </p:nvPr>
        </p:nvSpPr>
        <p:spPr>
          <a:xfrm>
            <a:off x="9005570" y="2469515"/>
            <a:ext cx="2609850" cy="4002405"/>
          </a:xfrm>
          <a:custGeom>
            <a:avLst/>
            <a:gdLst>
              <a:gd name="sw" fmla="*/ 1 w 4110"/>
              <a:gd name="sh" fmla="*/ 1 h 6302"/>
              <a:gd name="mins" fmla="min sw sh"/>
              <a:gd name="dsw" fmla="+- 0 sw mins"/>
              <a:gd name="dsh" fmla="+- 0 sh mins"/>
              <a:gd name="p0x0" fmla="*/ 120 w 4110"/>
              <a:gd name="p0y0" fmla="*/ 0 h 6302"/>
              <a:gd name="p0x1" fmla="*/ 3990 w 4110"/>
              <a:gd name="p0y1" fmla="*/ 0 h 6302"/>
              <a:gd name="p0x2" fmla="*/ 4056 w 4110"/>
              <a:gd name="p0y2" fmla="*/ 0 h 6302"/>
              <a:gd name="p0x3" fmla="*/ 4110 w 4110"/>
              <a:gd name="p0y3" fmla="*/ 53 h 6302"/>
              <a:gd name="p0x4" fmla="*/ 4110 w 4110"/>
              <a:gd name="p0y4" fmla="*/ 120 h 6302"/>
              <a:gd name="p0x5" fmla="*/ 4110 w 4110"/>
              <a:gd name="p0y5" fmla="*/ 6182 h 6302"/>
              <a:gd name="p0x6" fmla="*/ 4110 w 4110"/>
              <a:gd name="p0y6" fmla="*/ 6249 h 6302"/>
              <a:gd name="p0x7" fmla="*/ 4056 w 4110"/>
              <a:gd name="p0y7" fmla="*/ 6302 h 6302"/>
              <a:gd name="p0x8" fmla="*/ 3990 w 4110"/>
              <a:gd name="p0y8" fmla="*/ 6302 h 6302"/>
              <a:gd name="p0x9" fmla="*/ 120 w 4110"/>
              <a:gd name="p0y9" fmla="*/ 6302 h 6302"/>
              <a:gd name="p0x10" fmla="*/ 53 w 4110"/>
              <a:gd name="p0y10" fmla="*/ 6302 h 6302"/>
              <a:gd name="p0x11" fmla="*/ 0 w 4110"/>
              <a:gd name="p0y11" fmla="*/ 6249 h 6302"/>
              <a:gd name="p0x12" fmla="*/ 0 w 4110"/>
              <a:gd name="p0y12" fmla="*/ 6182 h 6302"/>
              <a:gd name="p0x13" fmla="*/ 0 w 4110"/>
              <a:gd name="p0y13" fmla="*/ 120 h 6302"/>
              <a:gd name="p0x14" fmla="*/ 0 w 4110"/>
              <a:gd name="p0y14" fmla="*/ 53 h 6302"/>
              <a:gd name="p0x15" fmla="*/ 53 w 4110"/>
              <a:gd name="p0y15" fmla="*/ 0 h 6302"/>
              <a:gd name="p0x16" fmla="*/ 120 w 4110"/>
              <a:gd name="p0y16" fmla="*/ 0 h 630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9F2"/>
          </a:solidFill>
          <a:ln w="9525" cmpd="sng">
            <a:solidFill>
              <a:srgbClr val="E5D8C8"/>
            </a:solidFill>
            <a:prstDash val="solid"/>
          </a:ln>
          <a:effectLst>
            <a:outerShdw blurRad="42863" dist="9525" dir="5399999" algn="ctr" rotWithShape="0">
              <a:srgbClr val="8B6B4A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42"/>
            </p:custDataLst>
          </p:nvPr>
        </p:nvSpPr>
        <p:spPr>
          <a:xfrm>
            <a:off x="9201150" y="35083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E3C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 descr="dc202bb0-8c94-11f1-a875-fe5bd89252b3"/>
          <p:cNvPicPr/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t="-262" b="262"/>
          <a:stretch>
            <a:fillRect/>
          </a:stretch>
        </p:blipFill>
        <p:spPr>
          <a:xfrm>
            <a:off x="9267825" y="3575050"/>
            <a:ext cx="209550" cy="20955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46"/>
            </p:custDataLst>
          </p:nvPr>
        </p:nvSpPr>
        <p:spPr>
          <a:xfrm>
            <a:off x="9620250" y="3516068"/>
            <a:ext cx="1238250" cy="32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875" b="1" spc="93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反例辨析</a:t>
            </a:r>
            <a:endParaRPr sz="1875" b="1" spc="93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47"/>
            </p:custDataLst>
          </p:nvPr>
        </p:nvSpPr>
        <p:spPr>
          <a:xfrm>
            <a:off x="9201150" y="3950884"/>
            <a:ext cx="22290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圆的面积与半径</a:t>
            </a:r>
            <a:r>
              <a:rPr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不成正比例</a:t>
            </a:r>
            <a:endParaRPr sz="1350" b="1">
              <a:solidFill>
                <a:srgbClr val="3A2E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48"/>
            </p:custDataLst>
          </p:nvPr>
        </p:nvSpPr>
        <p:spPr>
          <a:xfrm>
            <a:off x="9201150" y="4227109"/>
            <a:ext cx="227149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半径扩大</a:t>
            </a:r>
            <a:r>
              <a:rPr lang="en-US" altLang="zh-CN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</a:t>
            </a:r>
            <a:r>
              <a:rPr lang="zh-CN" altLang="en-US"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倍，面积扩大</a:t>
            </a:r>
            <a:r>
              <a:rPr sz="1350" b="1">
                <a:solidFill>
                  <a:srgbClr val="3A2E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4</a:t>
            </a:r>
            <a:r>
              <a:rPr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倍</a:t>
            </a:r>
            <a:endParaRPr sz="135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2" name="文本框 51"/>
          <p:cNvSpPr txBox="1"/>
          <p:nvPr>
            <p:custDataLst>
              <p:tags r:id="rId49"/>
            </p:custDataLst>
          </p:nvPr>
        </p:nvSpPr>
        <p:spPr>
          <a:xfrm>
            <a:off x="9201150" y="4503334"/>
            <a:ext cx="221932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比值不固定</a:t>
            </a:r>
            <a:endParaRPr sz="135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4" name="任意多边形 53"/>
          <p:cNvSpPr/>
          <p:nvPr>
            <p:custDataLst>
              <p:tags r:id="rId50"/>
            </p:custDataLst>
          </p:nvPr>
        </p:nvSpPr>
        <p:spPr>
          <a:xfrm>
            <a:off x="9205595" y="5189855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E3C9"/>
          </a:solidFill>
          <a:ln w="9525" cmpd="sng">
            <a:solidFill>
              <a:srgbClr val="F2E3C9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>
            <p:custDataLst>
              <p:tags r:id="rId51"/>
            </p:custDataLst>
          </p:nvPr>
        </p:nvSpPr>
        <p:spPr>
          <a:xfrm>
            <a:off x="9324975" y="5224377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351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反例</a:t>
            </a:r>
            <a:endParaRPr sz="1200">
              <a:solidFill>
                <a:srgbClr val="4A351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52"/>
            </p:custDataLst>
          </p:nvPr>
        </p:nvSpPr>
        <p:spPr>
          <a:xfrm>
            <a:off x="11420475" y="2550766"/>
            <a:ext cx="114300" cy="1384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/>
            <a:r>
              <a:rPr sz="900">
                <a:solidFill>
                  <a:srgbClr val="C99A3E">
                    <a:alpha val="30001"/>
                  </a:srgbClr>
                </a:solidFill>
                <a:latin typeface="汉仪书宋二简" panose="02010600000101010101" charset="-122"/>
                <a:ea typeface="汉仪书宋二简" panose="02010600000101010101" charset="-122"/>
              </a:rPr>
              <a:t>⨁</a:t>
            </a:r>
            <a:endParaRPr sz="900">
              <a:solidFill>
                <a:srgbClr val="C99A3E">
                  <a:alpha val="30001"/>
                </a:srgbClr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66750" y="2033826"/>
            <a:ext cx="6170190" cy="12258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75" b="1" spc="220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比例：</a:t>
            </a:r>
            <a:endParaRPr sz="3675" b="1" spc="220">
              <a:solidFill>
                <a:srgbClr val="3A2E1E"/>
              </a:solidFill>
              <a:latin typeface="汉仪中宋简" panose="02010600000101010101" charset="-122"/>
              <a:ea typeface="汉仪中宋简" panose="02010600000101010101" charset="-122"/>
            </a:endParaRPr>
          </a:p>
          <a:p>
            <a:pPr algn="l">
              <a:lnSpc>
                <a:spcPct val="104000"/>
              </a:lnSpc>
            </a:pPr>
            <a:r>
              <a:rPr sz="3675" b="1" spc="220">
                <a:solidFill>
                  <a:srgbClr val="3A2E1E"/>
                </a:solidFill>
                <a:latin typeface="汉仪中宋简" panose="02010600000101010101" charset="-122"/>
                <a:ea typeface="汉仪中宋简" panose="02010600000101010101" charset="-122"/>
              </a:rPr>
              <a:t>藏在传统文化里的</a:t>
            </a:r>
            <a:r>
              <a:rPr sz="3675" b="1" spc="220">
                <a:solidFill>
                  <a:srgbClr val="C99A3E"/>
                </a:solidFill>
                <a:latin typeface="汉仪中宋简" panose="02010600000101010101" charset="-122"/>
                <a:ea typeface="汉仪中宋简" panose="02010600000101010101" charset="-122"/>
              </a:rPr>
              <a:t>数学密码</a:t>
            </a:r>
            <a:endParaRPr sz="3675" b="1" spc="220">
              <a:solidFill>
                <a:srgbClr val="C99A3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666750" y="3445669"/>
            <a:ext cx="47587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心中有比例，眼中有尺度，手中见乾坤。</a:t>
            </a:r>
            <a:endParaRPr sz="1500" spc="3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5A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比例不仅是数学公式，更是中国人传承千年的造物智慧</a:t>
            </a:r>
            <a:endParaRPr sz="1500" spc="30">
              <a:solidFill>
                <a:srgbClr val="6B5A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80000">
            <a:off x="781050" y="4373880"/>
            <a:ext cx="419100" cy="419100"/>
          </a:xfrm>
          <a:prstGeom prst="rect">
            <a:avLst/>
          </a:prstGeom>
          <a:noFill/>
        </p:spPr>
      </p:pic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 rot="21480000">
            <a:off x="916940" y="4462780"/>
            <a:ext cx="280035" cy="2292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 b="1" spc="105">
                <a:solidFill>
                  <a:srgbClr val="C99A3E"/>
                </a:solidFill>
                <a:latin typeface="汉仪中宋简" panose="02010600000101010101" charset="-122"/>
                <a:ea typeface="汉仪中宋简" panose="02010600000101010101" charset="-122"/>
              </a:rPr>
              <a:t>印</a:t>
            </a:r>
            <a:endParaRPr sz="1050" b="1" spc="105">
              <a:solidFill>
                <a:srgbClr val="C99A3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a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29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30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31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32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33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34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35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中宋简"/>
        <a:ea typeface="汉仪中宋简"/>
        <a:cs typeface=""/>
      </a:majorFont>
      <a:minorFont>
        <a:latin typeface="汉仪书宋二简"/>
        <a:ea typeface="汉仪书宋二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1583</Words>
  <Application>WPS 演示</Application>
  <PresentationFormat>宽屏</PresentationFormat>
  <Paragraphs>323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汉仪中宋简</vt:lpstr>
      <vt:lpstr>汉仪书宋二简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2026-07-31T04:07:39Z</dcterms:created>
  <dcterms:modified xsi:type="dcterms:W3CDTF">2026-07-31T04:07:39Z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FCC1F13FFD428D628B1F6C6A7E60EDCB_41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pC/KU8edshgEQpmFZJ9acGgXnd6IEdcuZD3IR2j/8wfcPfzyyzkASJXY64+ppgmwjukoLiCuLU33dl8wm/AxXZGOvfvcEYInLE4kq2c08t964niHslGxkJdK6NZVICVlHlS0xEpfV0ZVjlpwwju/We+3EMewHQCH+weQiD115fGce4DE6TqzjltSFWn0OEpx0KhLcnkJ6Bd511U923ViOtZh4D0GMvcnleb2OwlOLePvMnSdJ6KboJEflMpiXjQ3Z0iGV+533wMZv07dw8t3bPchcEjQ0gbArgEXEezKGoYsamYOy/ah9z8LuhHTaHWYbXFCRrNK0F0fbq9E1R3PUw==</vt:lpwstr>
  </property>
</Properties>
</file>