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7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image" Target="../media/image13.svg"/><Relationship Id="rId24" Type="http://schemas.openxmlformats.org/officeDocument/2006/relationships/image" Target="../media/image12.png"/><Relationship Id="rId23" Type="http://schemas.openxmlformats.org/officeDocument/2006/relationships/tags" Target="../tags/tag53.xml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7.xml"/><Relationship Id="rId19" Type="http://schemas.openxmlformats.org/officeDocument/2006/relationships/image" Target="../media/image11.svg"/><Relationship Id="rId18" Type="http://schemas.openxmlformats.org/officeDocument/2006/relationships/image" Target="../media/image10.png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image" Target="../media/image9.svg"/><Relationship Id="rId13" Type="http://schemas.openxmlformats.org/officeDocument/2006/relationships/image" Target="../media/image8.png"/><Relationship Id="rId12" Type="http://schemas.openxmlformats.org/officeDocument/2006/relationships/tags" Target="../tags/tag46.xml"/><Relationship Id="rId11" Type="http://schemas.openxmlformats.org/officeDocument/2006/relationships/tags" Target="../tags/tag45.xml"/><Relationship Id="rId10" Type="http://schemas.openxmlformats.org/officeDocument/2006/relationships/tags" Target="../tags/tag44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tags" Target="../tags/tag62.xml"/><Relationship Id="rId68" Type="http://schemas.openxmlformats.org/officeDocument/2006/relationships/slideLayout" Target="../slideLayouts/slideLayout7.xml"/><Relationship Id="rId67" Type="http://schemas.openxmlformats.org/officeDocument/2006/relationships/tags" Target="../tags/tag104.xml"/><Relationship Id="rId66" Type="http://schemas.openxmlformats.org/officeDocument/2006/relationships/tags" Target="../tags/tag103.xml"/><Relationship Id="rId65" Type="http://schemas.openxmlformats.org/officeDocument/2006/relationships/image" Target="../media/image31.svg"/><Relationship Id="rId64" Type="http://schemas.openxmlformats.org/officeDocument/2006/relationships/image" Target="../media/image30.png"/><Relationship Id="rId63" Type="http://schemas.openxmlformats.org/officeDocument/2006/relationships/tags" Target="../tags/tag102.xml"/><Relationship Id="rId62" Type="http://schemas.openxmlformats.org/officeDocument/2006/relationships/tags" Target="../tags/tag101.xml"/><Relationship Id="rId61" Type="http://schemas.openxmlformats.org/officeDocument/2006/relationships/tags" Target="../tags/tag100.xml"/><Relationship Id="rId60" Type="http://schemas.openxmlformats.org/officeDocument/2006/relationships/tags" Target="../tags/tag99.xml"/><Relationship Id="rId6" Type="http://schemas.openxmlformats.org/officeDocument/2006/relationships/tags" Target="../tags/tag61.xml"/><Relationship Id="rId59" Type="http://schemas.openxmlformats.org/officeDocument/2006/relationships/tags" Target="../tags/tag98.xml"/><Relationship Id="rId58" Type="http://schemas.openxmlformats.org/officeDocument/2006/relationships/image" Target="../media/image29.svg"/><Relationship Id="rId57" Type="http://schemas.openxmlformats.org/officeDocument/2006/relationships/image" Target="../media/image28.png"/><Relationship Id="rId56" Type="http://schemas.openxmlformats.org/officeDocument/2006/relationships/tags" Target="../tags/tag97.xml"/><Relationship Id="rId55" Type="http://schemas.openxmlformats.org/officeDocument/2006/relationships/tags" Target="../tags/tag96.xml"/><Relationship Id="rId54" Type="http://schemas.openxmlformats.org/officeDocument/2006/relationships/tags" Target="../tags/tag95.xml"/><Relationship Id="rId53" Type="http://schemas.openxmlformats.org/officeDocument/2006/relationships/tags" Target="../tags/tag94.xml"/><Relationship Id="rId52" Type="http://schemas.openxmlformats.org/officeDocument/2006/relationships/tags" Target="../tags/tag93.xml"/><Relationship Id="rId51" Type="http://schemas.openxmlformats.org/officeDocument/2006/relationships/image" Target="../media/image27.svg"/><Relationship Id="rId50" Type="http://schemas.openxmlformats.org/officeDocument/2006/relationships/image" Target="../media/image26.png"/><Relationship Id="rId5" Type="http://schemas.openxmlformats.org/officeDocument/2006/relationships/tags" Target="../tags/tag60.xml"/><Relationship Id="rId49" Type="http://schemas.openxmlformats.org/officeDocument/2006/relationships/tags" Target="../tags/tag92.xml"/><Relationship Id="rId48" Type="http://schemas.openxmlformats.org/officeDocument/2006/relationships/tags" Target="../tags/tag91.xml"/><Relationship Id="rId47" Type="http://schemas.openxmlformats.org/officeDocument/2006/relationships/tags" Target="../tags/tag90.xml"/><Relationship Id="rId46" Type="http://schemas.openxmlformats.org/officeDocument/2006/relationships/tags" Target="../tags/tag89.xml"/><Relationship Id="rId45" Type="http://schemas.openxmlformats.org/officeDocument/2006/relationships/tags" Target="../tags/tag88.xml"/><Relationship Id="rId44" Type="http://schemas.openxmlformats.org/officeDocument/2006/relationships/tags" Target="../tags/tag87.xml"/><Relationship Id="rId43" Type="http://schemas.openxmlformats.org/officeDocument/2006/relationships/tags" Target="../tags/tag86.xml"/><Relationship Id="rId42" Type="http://schemas.openxmlformats.org/officeDocument/2006/relationships/tags" Target="../tags/tag85.xml"/><Relationship Id="rId41" Type="http://schemas.openxmlformats.org/officeDocument/2006/relationships/image" Target="../media/image25.svg"/><Relationship Id="rId40" Type="http://schemas.openxmlformats.org/officeDocument/2006/relationships/image" Target="../media/image24.png"/><Relationship Id="rId4" Type="http://schemas.openxmlformats.org/officeDocument/2006/relationships/tags" Target="../tags/tag59.xml"/><Relationship Id="rId39" Type="http://schemas.openxmlformats.org/officeDocument/2006/relationships/tags" Target="../tags/tag84.xml"/><Relationship Id="rId38" Type="http://schemas.openxmlformats.org/officeDocument/2006/relationships/tags" Target="../tags/tag83.xml"/><Relationship Id="rId37" Type="http://schemas.openxmlformats.org/officeDocument/2006/relationships/tags" Target="../tags/tag82.xml"/><Relationship Id="rId36" Type="http://schemas.openxmlformats.org/officeDocument/2006/relationships/tags" Target="../tags/tag81.xml"/><Relationship Id="rId35" Type="http://schemas.openxmlformats.org/officeDocument/2006/relationships/image" Target="../media/image23.svg"/><Relationship Id="rId34" Type="http://schemas.openxmlformats.org/officeDocument/2006/relationships/image" Target="../media/image22.png"/><Relationship Id="rId33" Type="http://schemas.openxmlformats.org/officeDocument/2006/relationships/tags" Target="../tags/tag80.xml"/><Relationship Id="rId32" Type="http://schemas.openxmlformats.org/officeDocument/2006/relationships/tags" Target="../tags/tag79.xml"/><Relationship Id="rId31" Type="http://schemas.openxmlformats.org/officeDocument/2006/relationships/tags" Target="../tags/tag78.xml"/><Relationship Id="rId30" Type="http://schemas.openxmlformats.org/officeDocument/2006/relationships/tags" Target="../tags/tag77.xml"/><Relationship Id="rId3" Type="http://schemas.openxmlformats.org/officeDocument/2006/relationships/tags" Target="../tags/tag58.xml"/><Relationship Id="rId29" Type="http://schemas.openxmlformats.org/officeDocument/2006/relationships/image" Target="../media/image21.svg"/><Relationship Id="rId28" Type="http://schemas.openxmlformats.org/officeDocument/2006/relationships/image" Target="../media/image20.png"/><Relationship Id="rId27" Type="http://schemas.openxmlformats.org/officeDocument/2006/relationships/tags" Target="../tags/tag76.xml"/><Relationship Id="rId26" Type="http://schemas.openxmlformats.org/officeDocument/2006/relationships/tags" Target="../tags/tag75.xml"/><Relationship Id="rId25" Type="http://schemas.openxmlformats.org/officeDocument/2006/relationships/tags" Target="../tags/tag74.xml"/><Relationship Id="rId24" Type="http://schemas.openxmlformats.org/officeDocument/2006/relationships/tags" Target="../tags/tag73.xml"/><Relationship Id="rId23" Type="http://schemas.openxmlformats.org/officeDocument/2006/relationships/tags" Target="../tags/tag72.xml"/><Relationship Id="rId22" Type="http://schemas.openxmlformats.org/officeDocument/2006/relationships/tags" Target="../tags/tag71.xml"/><Relationship Id="rId21" Type="http://schemas.openxmlformats.org/officeDocument/2006/relationships/image" Target="../media/image19.svg"/><Relationship Id="rId20" Type="http://schemas.openxmlformats.org/officeDocument/2006/relationships/image" Target="../media/image18.png"/><Relationship Id="rId2" Type="http://schemas.openxmlformats.org/officeDocument/2006/relationships/tags" Target="../tags/tag57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image" Target="../media/image17.svg"/><Relationship Id="rId14" Type="http://schemas.openxmlformats.org/officeDocument/2006/relationships/image" Target="../media/image16.png"/><Relationship Id="rId13" Type="http://schemas.openxmlformats.org/officeDocument/2006/relationships/tags" Target="../tags/tag66.xml"/><Relationship Id="rId12" Type="http://schemas.openxmlformats.org/officeDocument/2006/relationships/tags" Target="../tags/tag65.xml"/><Relationship Id="rId11" Type="http://schemas.openxmlformats.org/officeDocument/2006/relationships/tags" Target="../tags/tag64.xml"/><Relationship Id="rId10" Type="http://schemas.openxmlformats.org/officeDocument/2006/relationships/tags" Target="../tags/tag63.xml"/><Relationship Id="rId1" Type="http://schemas.openxmlformats.org/officeDocument/2006/relationships/tags" Target="../tags/tag5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svg"/><Relationship Id="rId8" Type="http://schemas.openxmlformats.org/officeDocument/2006/relationships/image" Target="../media/image32.png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tags" Target="../tags/tag109.xml"/><Relationship Id="rId4" Type="http://schemas.openxmlformats.org/officeDocument/2006/relationships/tags" Target="../tags/tag108.xml"/><Relationship Id="rId3" Type="http://schemas.openxmlformats.org/officeDocument/2006/relationships/tags" Target="../tags/tag107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118.xml"/><Relationship Id="rId2" Type="http://schemas.openxmlformats.org/officeDocument/2006/relationships/tags" Target="../tags/tag106.xml"/><Relationship Id="rId19" Type="http://schemas.openxmlformats.org/officeDocument/2006/relationships/image" Target="../media/image37.svg"/><Relationship Id="rId18" Type="http://schemas.openxmlformats.org/officeDocument/2006/relationships/image" Target="../media/image36.png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image" Target="../media/image35.svg"/><Relationship Id="rId13" Type="http://schemas.openxmlformats.org/officeDocument/2006/relationships/image" Target="../media/image34.png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5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11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image" Target="../media/image38.jpeg"/><Relationship Id="rId2" Type="http://schemas.openxmlformats.org/officeDocument/2006/relationships/tags" Target="../tags/tag128.xml"/><Relationship Id="rId12" Type="http://schemas.openxmlformats.org/officeDocument/2006/relationships/slideLayout" Target="../slideLayouts/slideLayout7.xml"/><Relationship Id="rId11" Type="http://schemas.openxmlformats.org/officeDocument/2006/relationships/tags" Target="../tags/tag136.xml"/><Relationship Id="rId10" Type="http://schemas.openxmlformats.org/officeDocument/2006/relationships/tags" Target="../tags/tag135.xml"/><Relationship Id="rId1" Type="http://schemas.openxmlformats.org/officeDocument/2006/relationships/tags" Target="../tags/tag12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43.xml"/><Relationship Id="rId8" Type="http://schemas.openxmlformats.org/officeDocument/2006/relationships/image" Target="../media/image40.svg"/><Relationship Id="rId7" Type="http://schemas.openxmlformats.org/officeDocument/2006/relationships/image" Target="../media/image39.png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3" Type="http://schemas.openxmlformats.org/officeDocument/2006/relationships/slideLayout" Target="../slideLayouts/slideLayout7.xml"/><Relationship Id="rId42" Type="http://schemas.openxmlformats.org/officeDocument/2006/relationships/tags" Target="../tags/tag172.xml"/><Relationship Id="rId41" Type="http://schemas.openxmlformats.org/officeDocument/2006/relationships/tags" Target="../tags/tag171.xml"/><Relationship Id="rId40" Type="http://schemas.openxmlformats.org/officeDocument/2006/relationships/tags" Target="../tags/tag170.xml"/><Relationship Id="rId4" Type="http://schemas.openxmlformats.org/officeDocument/2006/relationships/tags" Target="../tags/tag140.xml"/><Relationship Id="rId39" Type="http://schemas.openxmlformats.org/officeDocument/2006/relationships/tags" Target="../tags/tag169.xml"/><Relationship Id="rId38" Type="http://schemas.openxmlformats.org/officeDocument/2006/relationships/tags" Target="../tags/tag168.xml"/><Relationship Id="rId37" Type="http://schemas.openxmlformats.org/officeDocument/2006/relationships/tags" Target="../tags/tag167.xml"/><Relationship Id="rId36" Type="http://schemas.openxmlformats.org/officeDocument/2006/relationships/tags" Target="../tags/tag166.xml"/><Relationship Id="rId35" Type="http://schemas.openxmlformats.org/officeDocument/2006/relationships/tags" Target="../tags/tag165.xml"/><Relationship Id="rId34" Type="http://schemas.openxmlformats.org/officeDocument/2006/relationships/image" Target="../media/image42.svg"/><Relationship Id="rId33" Type="http://schemas.openxmlformats.org/officeDocument/2006/relationships/image" Target="../media/image41.png"/><Relationship Id="rId32" Type="http://schemas.openxmlformats.org/officeDocument/2006/relationships/tags" Target="../tags/tag164.xml"/><Relationship Id="rId31" Type="http://schemas.openxmlformats.org/officeDocument/2006/relationships/tags" Target="../tags/tag163.xml"/><Relationship Id="rId30" Type="http://schemas.openxmlformats.org/officeDocument/2006/relationships/tags" Target="../tags/tag162.xml"/><Relationship Id="rId3" Type="http://schemas.openxmlformats.org/officeDocument/2006/relationships/tags" Target="../tags/tag139.xml"/><Relationship Id="rId29" Type="http://schemas.openxmlformats.org/officeDocument/2006/relationships/tags" Target="../tags/tag161.xml"/><Relationship Id="rId28" Type="http://schemas.openxmlformats.org/officeDocument/2006/relationships/tags" Target="../tags/tag160.xml"/><Relationship Id="rId27" Type="http://schemas.openxmlformats.org/officeDocument/2006/relationships/tags" Target="../tags/tag159.xml"/><Relationship Id="rId26" Type="http://schemas.openxmlformats.org/officeDocument/2006/relationships/tags" Target="../tags/tag158.xml"/><Relationship Id="rId25" Type="http://schemas.openxmlformats.org/officeDocument/2006/relationships/tags" Target="../tags/tag157.xml"/><Relationship Id="rId24" Type="http://schemas.openxmlformats.org/officeDocument/2006/relationships/tags" Target="../tags/tag156.xml"/><Relationship Id="rId23" Type="http://schemas.openxmlformats.org/officeDocument/2006/relationships/tags" Target="../tags/tag155.xml"/><Relationship Id="rId22" Type="http://schemas.openxmlformats.org/officeDocument/2006/relationships/tags" Target="../tags/tag154.xml"/><Relationship Id="rId21" Type="http://schemas.openxmlformats.org/officeDocument/2006/relationships/image" Target="../media/image15.svg"/><Relationship Id="rId20" Type="http://schemas.openxmlformats.org/officeDocument/2006/relationships/image" Target="../media/image14.png"/><Relationship Id="rId2" Type="http://schemas.openxmlformats.org/officeDocument/2006/relationships/tags" Target="../tags/tag138.xml"/><Relationship Id="rId19" Type="http://schemas.openxmlformats.org/officeDocument/2006/relationships/tags" Target="../tags/tag153.xml"/><Relationship Id="rId18" Type="http://schemas.openxmlformats.org/officeDocument/2006/relationships/tags" Target="../tags/tag152.xml"/><Relationship Id="rId17" Type="http://schemas.openxmlformats.org/officeDocument/2006/relationships/tags" Target="../tags/tag151.xml"/><Relationship Id="rId16" Type="http://schemas.openxmlformats.org/officeDocument/2006/relationships/tags" Target="../tags/tag150.xml"/><Relationship Id="rId15" Type="http://schemas.openxmlformats.org/officeDocument/2006/relationships/tags" Target="../tags/tag149.xml"/><Relationship Id="rId14" Type="http://schemas.openxmlformats.org/officeDocument/2006/relationships/tags" Target="../tags/tag148.xml"/><Relationship Id="rId13" Type="http://schemas.openxmlformats.org/officeDocument/2006/relationships/tags" Target="../tags/tag147.xml"/><Relationship Id="rId12" Type="http://schemas.openxmlformats.org/officeDocument/2006/relationships/tags" Target="../tags/tag146.xml"/><Relationship Id="rId11" Type="http://schemas.openxmlformats.org/officeDocument/2006/relationships/tags" Target="../tags/tag145.xml"/><Relationship Id="rId10" Type="http://schemas.openxmlformats.org/officeDocument/2006/relationships/tags" Target="../tags/tag144.xml"/><Relationship Id="rId1" Type="http://schemas.openxmlformats.org/officeDocument/2006/relationships/tags" Target="../tags/tag13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81.xml"/><Relationship Id="rId8" Type="http://schemas.openxmlformats.org/officeDocument/2006/relationships/tags" Target="../tags/tag180.xml"/><Relationship Id="rId7" Type="http://schemas.openxmlformats.org/officeDocument/2006/relationships/tags" Target="../tags/tag179.xml"/><Relationship Id="rId6" Type="http://schemas.openxmlformats.org/officeDocument/2006/relationships/tags" Target="../tags/tag178.xml"/><Relationship Id="rId5" Type="http://schemas.openxmlformats.org/officeDocument/2006/relationships/tags" Target="../tags/tag177.xml"/><Relationship Id="rId42" Type="http://schemas.openxmlformats.org/officeDocument/2006/relationships/slideLayout" Target="../slideLayouts/slideLayout7.xml"/><Relationship Id="rId41" Type="http://schemas.openxmlformats.org/officeDocument/2006/relationships/tags" Target="../tags/tag209.xml"/><Relationship Id="rId40" Type="http://schemas.openxmlformats.org/officeDocument/2006/relationships/tags" Target="../tags/tag208.xml"/><Relationship Id="rId4" Type="http://schemas.openxmlformats.org/officeDocument/2006/relationships/tags" Target="../tags/tag176.xml"/><Relationship Id="rId39" Type="http://schemas.openxmlformats.org/officeDocument/2006/relationships/tags" Target="../tags/tag207.xml"/><Relationship Id="rId38" Type="http://schemas.openxmlformats.org/officeDocument/2006/relationships/image" Target="../media/image46.svg"/><Relationship Id="rId37" Type="http://schemas.openxmlformats.org/officeDocument/2006/relationships/image" Target="../media/image45.png"/><Relationship Id="rId36" Type="http://schemas.openxmlformats.org/officeDocument/2006/relationships/tags" Target="../tags/tag206.xml"/><Relationship Id="rId35" Type="http://schemas.openxmlformats.org/officeDocument/2006/relationships/tags" Target="../tags/tag205.xml"/><Relationship Id="rId34" Type="http://schemas.openxmlformats.org/officeDocument/2006/relationships/tags" Target="../tags/tag204.xml"/><Relationship Id="rId33" Type="http://schemas.openxmlformats.org/officeDocument/2006/relationships/tags" Target="../tags/tag203.xml"/><Relationship Id="rId32" Type="http://schemas.openxmlformats.org/officeDocument/2006/relationships/tags" Target="../tags/tag202.xml"/><Relationship Id="rId31" Type="http://schemas.openxmlformats.org/officeDocument/2006/relationships/image" Target="../media/image44.svg"/><Relationship Id="rId30" Type="http://schemas.openxmlformats.org/officeDocument/2006/relationships/image" Target="../media/image43.png"/><Relationship Id="rId3" Type="http://schemas.openxmlformats.org/officeDocument/2006/relationships/tags" Target="../tags/tag175.xml"/><Relationship Id="rId29" Type="http://schemas.openxmlformats.org/officeDocument/2006/relationships/tags" Target="../tags/tag201.xml"/><Relationship Id="rId28" Type="http://schemas.openxmlformats.org/officeDocument/2006/relationships/tags" Target="../tags/tag200.xml"/><Relationship Id="rId27" Type="http://schemas.openxmlformats.org/officeDocument/2006/relationships/tags" Target="../tags/tag199.xml"/><Relationship Id="rId26" Type="http://schemas.openxmlformats.org/officeDocument/2006/relationships/tags" Target="../tags/tag198.xml"/><Relationship Id="rId25" Type="http://schemas.openxmlformats.org/officeDocument/2006/relationships/tags" Target="../tags/tag197.xml"/><Relationship Id="rId24" Type="http://schemas.openxmlformats.org/officeDocument/2006/relationships/tags" Target="../tags/tag196.xml"/><Relationship Id="rId23" Type="http://schemas.openxmlformats.org/officeDocument/2006/relationships/tags" Target="../tags/tag195.xml"/><Relationship Id="rId22" Type="http://schemas.openxmlformats.org/officeDocument/2006/relationships/tags" Target="../tags/tag194.xml"/><Relationship Id="rId21" Type="http://schemas.openxmlformats.org/officeDocument/2006/relationships/tags" Target="../tags/tag193.xml"/><Relationship Id="rId20" Type="http://schemas.openxmlformats.org/officeDocument/2006/relationships/tags" Target="../tags/tag192.xml"/><Relationship Id="rId2" Type="http://schemas.openxmlformats.org/officeDocument/2006/relationships/tags" Target="../tags/tag174.xml"/><Relationship Id="rId19" Type="http://schemas.openxmlformats.org/officeDocument/2006/relationships/tags" Target="../tags/tag191.xml"/><Relationship Id="rId18" Type="http://schemas.openxmlformats.org/officeDocument/2006/relationships/tags" Target="../tags/tag190.xml"/><Relationship Id="rId17" Type="http://schemas.openxmlformats.org/officeDocument/2006/relationships/tags" Target="../tags/tag189.xml"/><Relationship Id="rId16" Type="http://schemas.openxmlformats.org/officeDocument/2006/relationships/tags" Target="../tags/tag188.xml"/><Relationship Id="rId15" Type="http://schemas.openxmlformats.org/officeDocument/2006/relationships/tags" Target="../tags/tag187.xml"/><Relationship Id="rId14" Type="http://schemas.openxmlformats.org/officeDocument/2006/relationships/tags" Target="../tags/tag186.xml"/><Relationship Id="rId13" Type="http://schemas.openxmlformats.org/officeDocument/2006/relationships/tags" Target="../tags/tag185.xml"/><Relationship Id="rId12" Type="http://schemas.openxmlformats.org/officeDocument/2006/relationships/tags" Target="../tags/tag184.xml"/><Relationship Id="rId11" Type="http://schemas.openxmlformats.org/officeDocument/2006/relationships/tags" Target="../tags/tag183.xml"/><Relationship Id="rId10" Type="http://schemas.openxmlformats.org/officeDocument/2006/relationships/tags" Target="../tags/tag182.xml"/><Relationship Id="rId1" Type="http://schemas.openxmlformats.org/officeDocument/2006/relationships/tags" Target="../tags/tag17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1" Type="http://schemas.openxmlformats.org/officeDocument/2006/relationships/slideLayout" Target="../slideLayouts/slideLayout11.xml"/><Relationship Id="rId10" Type="http://schemas.openxmlformats.org/officeDocument/2006/relationships/image" Target="../media/image6.svg"/><Relationship Id="rId1" Type="http://schemas.openxmlformats.org/officeDocument/2006/relationships/tags" Target="../tags/tag210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25.xml"/><Relationship Id="rId8" Type="http://schemas.openxmlformats.org/officeDocument/2006/relationships/tags" Target="../tags/tag224.xml"/><Relationship Id="rId7" Type="http://schemas.openxmlformats.org/officeDocument/2006/relationships/tags" Target="../tags/tag223.xml"/><Relationship Id="rId6" Type="http://schemas.openxmlformats.org/officeDocument/2006/relationships/tags" Target="../tags/tag222.xml"/><Relationship Id="rId5" Type="http://schemas.openxmlformats.org/officeDocument/2006/relationships/tags" Target="../tags/tag221.xml"/><Relationship Id="rId4" Type="http://schemas.openxmlformats.org/officeDocument/2006/relationships/tags" Target="../tags/tag220.xml"/><Relationship Id="rId30" Type="http://schemas.openxmlformats.org/officeDocument/2006/relationships/slideLayout" Target="../slideLayouts/slideLayout7.xml"/><Relationship Id="rId3" Type="http://schemas.openxmlformats.org/officeDocument/2006/relationships/image" Target="../media/image47.jpeg"/><Relationship Id="rId29" Type="http://schemas.openxmlformats.org/officeDocument/2006/relationships/tags" Target="../tags/tag245.xml"/><Relationship Id="rId28" Type="http://schemas.openxmlformats.org/officeDocument/2006/relationships/tags" Target="../tags/tag244.xml"/><Relationship Id="rId27" Type="http://schemas.openxmlformats.org/officeDocument/2006/relationships/tags" Target="../tags/tag243.xml"/><Relationship Id="rId26" Type="http://schemas.openxmlformats.org/officeDocument/2006/relationships/tags" Target="../tags/tag242.xml"/><Relationship Id="rId25" Type="http://schemas.openxmlformats.org/officeDocument/2006/relationships/tags" Target="../tags/tag241.xml"/><Relationship Id="rId24" Type="http://schemas.openxmlformats.org/officeDocument/2006/relationships/tags" Target="../tags/tag240.xml"/><Relationship Id="rId23" Type="http://schemas.openxmlformats.org/officeDocument/2006/relationships/tags" Target="../tags/tag239.xml"/><Relationship Id="rId22" Type="http://schemas.openxmlformats.org/officeDocument/2006/relationships/tags" Target="../tags/tag238.xml"/><Relationship Id="rId21" Type="http://schemas.openxmlformats.org/officeDocument/2006/relationships/tags" Target="../tags/tag237.xml"/><Relationship Id="rId20" Type="http://schemas.openxmlformats.org/officeDocument/2006/relationships/tags" Target="../tags/tag236.xml"/><Relationship Id="rId2" Type="http://schemas.openxmlformats.org/officeDocument/2006/relationships/tags" Target="../tags/tag219.xml"/><Relationship Id="rId19" Type="http://schemas.openxmlformats.org/officeDocument/2006/relationships/tags" Target="../tags/tag235.xml"/><Relationship Id="rId18" Type="http://schemas.openxmlformats.org/officeDocument/2006/relationships/tags" Target="../tags/tag234.xml"/><Relationship Id="rId17" Type="http://schemas.openxmlformats.org/officeDocument/2006/relationships/tags" Target="../tags/tag233.xml"/><Relationship Id="rId16" Type="http://schemas.openxmlformats.org/officeDocument/2006/relationships/tags" Target="../tags/tag232.xml"/><Relationship Id="rId15" Type="http://schemas.openxmlformats.org/officeDocument/2006/relationships/tags" Target="../tags/tag231.xml"/><Relationship Id="rId14" Type="http://schemas.openxmlformats.org/officeDocument/2006/relationships/tags" Target="../tags/tag230.xml"/><Relationship Id="rId13" Type="http://schemas.openxmlformats.org/officeDocument/2006/relationships/tags" Target="../tags/tag229.xml"/><Relationship Id="rId12" Type="http://schemas.openxmlformats.org/officeDocument/2006/relationships/tags" Target="../tags/tag228.xml"/><Relationship Id="rId11" Type="http://schemas.openxmlformats.org/officeDocument/2006/relationships/tags" Target="../tags/tag227.xml"/><Relationship Id="rId10" Type="http://schemas.openxmlformats.org/officeDocument/2006/relationships/tags" Target="../tags/tag226.xml"/><Relationship Id="rId1" Type="http://schemas.openxmlformats.org/officeDocument/2006/relationships/tags" Target="../tags/tag218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52.xml"/><Relationship Id="rId8" Type="http://schemas.openxmlformats.org/officeDocument/2006/relationships/image" Target="../media/image49.svg"/><Relationship Id="rId7" Type="http://schemas.openxmlformats.org/officeDocument/2006/relationships/image" Target="../media/image48.png"/><Relationship Id="rId6" Type="http://schemas.openxmlformats.org/officeDocument/2006/relationships/tags" Target="../tags/tag251.xml"/><Relationship Id="rId52" Type="http://schemas.openxmlformats.org/officeDocument/2006/relationships/slideLayout" Target="../slideLayouts/slideLayout7.xml"/><Relationship Id="rId51" Type="http://schemas.openxmlformats.org/officeDocument/2006/relationships/tags" Target="../tags/tag290.xml"/><Relationship Id="rId50" Type="http://schemas.openxmlformats.org/officeDocument/2006/relationships/tags" Target="../tags/tag289.xml"/><Relationship Id="rId5" Type="http://schemas.openxmlformats.org/officeDocument/2006/relationships/tags" Target="../tags/tag250.xml"/><Relationship Id="rId49" Type="http://schemas.openxmlformats.org/officeDocument/2006/relationships/tags" Target="../tags/tag288.xml"/><Relationship Id="rId48" Type="http://schemas.openxmlformats.org/officeDocument/2006/relationships/tags" Target="../tags/tag287.xml"/><Relationship Id="rId47" Type="http://schemas.openxmlformats.org/officeDocument/2006/relationships/tags" Target="../tags/tag286.xml"/><Relationship Id="rId46" Type="http://schemas.openxmlformats.org/officeDocument/2006/relationships/tags" Target="../tags/tag285.xml"/><Relationship Id="rId45" Type="http://schemas.openxmlformats.org/officeDocument/2006/relationships/tags" Target="../tags/tag284.xml"/><Relationship Id="rId44" Type="http://schemas.openxmlformats.org/officeDocument/2006/relationships/tags" Target="../tags/tag283.xml"/><Relationship Id="rId43" Type="http://schemas.openxmlformats.org/officeDocument/2006/relationships/tags" Target="../tags/tag282.xml"/><Relationship Id="rId42" Type="http://schemas.openxmlformats.org/officeDocument/2006/relationships/tags" Target="../tags/tag281.xml"/><Relationship Id="rId41" Type="http://schemas.openxmlformats.org/officeDocument/2006/relationships/tags" Target="../tags/tag280.xml"/><Relationship Id="rId40" Type="http://schemas.openxmlformats.org/officeDocument/2006/relationships/tags" Target="../tags/tag279.xml"/><Relationship Id="rId4" Type="http://schemas.openxmlformats.org/officeDocument/2006/relationships/tags" Target="../tags/tag249.xml"/><Relationship Id="rId39" Type="http://schemas.openxmlformats.org/officeDocument/2006/relationships/tags" Target="../tags/tag278.xml"/><Relationship Id="rId38" Type="http://schemas.openxmlformats.org/officeDocument/2006/relationships/tags" Target="../tags/tag277.xml"/><Relationship Id="rId37" Type="http://schemas.openxmlformats.org/officeDocument/2006/relationships/tags" Target="../tags/tag276.xml"/><Relationship Id="rId36" Type="http://schemas.openxmlformats.org/officeDocument/2006/relationships/tags" Target="../tags/tag275.xml"/><Relationship Id="rId35" Type="http://schemas.openxmlformats.org/officeDocument/2006/relationships/tags" Target="../tags/tag274.xml"/><Relationship Id="rId34" Type="http://schemas.openxmlformats.org/officeDocument/2006/relationships/tags" Target="../tags/tag273.xml"/><Relationship Id="rId33" Type="http://schemas.openxmlformats.org/officeDocument/2006/relationships/tags" Target="../tags/tag272.xml"/><Relationship Id="rId32" Type="http://schemas.openxmlformats.org/officeDocument/2006/relationships/tags" Target="../tags/tag271.xml"/><Relationship Id="rId31" Type="http://schemas.openxmlformats.org/officeDocument/2006/relationships/tags" Target="../tags/tag270.xml"/><Relationship Id="rId30" Type="http://schemas.openxmlformats.org/officeDocument/2006/relationships/tags" Target="../tags/tag269.xml"/><Relationship Id="rId3" Type="http://schemas.openxmlformats.org/officeDocument/2006/relationships/tags" Target="../tags/tag248.xml"/><Relationship Id="rId29" Type="http://schemas.openxmlformats.org/officeDocument/2006/relationships/tags" Target="../tags/tag268.xml"/><Relationship Id="rId28" Type="http://schemas.openxmlformats.org/officeDocument/2006/relationships/tags" Target="../tags/tag267.xml"/><Relationship Id="rId27" Type="http://schemas.openxmlformats.org/officeDocument/2006/relationships/tags" Target="../tags/tag266.xml"/><Relationship Id="rId26" Type="http://schemas.openxmlformats.org/officeDocument/2006/relationships/tags" Target="../tags/tag265.xml"/><Relationship Id="rId25" Type="http://schemas.openxmlformats.org/officeDocument/2006/relationships/tags" Target="../tags/tag264.xml"/><Relationship Id="rId24" Type="http://schemas.openxmlformats.org/officeDocument/2006/relationships/tags" Target="../tags/tag263.xml"/><Relationship Id="rId23" Type="http://schemas.openxmlformats.org/officeDocument/2006/relationships/tags" Target="../tags/tag262.xml"/><Relationship Id="rId22" Type="http://schemas.openxmlformats.org/officeDocument/2006/relationships/tags" Target="../tags/tag261.xml"/><Relationship Id="rId21" Type="http://schemas.openxmlformats.org/officeDocument/2006/relationships/tags" Target="../tags/tag260.xml"/><Relationship Id="rId20" Type="http://schemas.openxmlformats.org/officeDocument/2006/relationships/tags" Target="../tags/tag259.xml"/><Relationship Id="rId2" Type="http://schemas.openxmlformats.org/officeDocument/2006/relationships/tags" Target="../tags/tag247.xml"/><Relationship Id="rId19" Type="http://schemas.openxmlformats.org/officeDocument/2006/relationships/tags" Target="../tags/tag258.xml"/><Relationship Id="rId18" Type="http://schemas.openxmlformats.org/officeDocument/2006/relationships/image" Target="../media/image53.svg"/><Relationship Id="rId17" Type="http://schemas.openxmlformats.org/officeDocument/2006/relationships/image" Target="../media/image52.png"/><Relationship Id="rId16" Type="http://schemas.openxmlformats.org/officeDocument/2006/relationships/tags" Target="../tags/tag257.xml"/><Relationship Id="rId15" Type="http://schemas.openxmlformats.org/officeDocument/2006/relationships/tags" Target="../tags/tag256.xml"/><Relationship Id="rId14" Type="http://schemas.openxmlformats.org/officeDocument/2006/relationships/tags" Target="../tags/tag255.xml"/><Relationship Id="rId13" Type="http://schemas.openxmlformats.org/officeDocument/2006/relationships/image" Target="../media/image51.svg"/><Relationship Id="rId12" Type="http://schemas.openxmlformats.org/officeDocument/2006/relationships/image" Target="../media/image50.png"/><Relationship Id="rId11" Type="http://schemas.openxmlformats.org/officeDocument/2006/relationships/tags" Target="../tags/tag254.xml"/><Relationship Id="rId10" Type="http://schemas.openxmlformats.org/officeDocument/2006/relationships/tags" Target="../tags/tag253.xml"/><Relationship Id="rId1" Type="http://schemas.openxmlformats.org/officeDocument/2006/relationships/tags" Target="../tags/tag246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98.xml"/><Relationship Id="rId8" Type="http://schemas.openxmlformats.org/officeDocument/2006/relationships/tags" Target="../tags/tag297.xml"/><Relationship Id="rId7" Type="http://schemas.openxmlformats.org/officeDocument/2006/relationships/tags" Target="../tags/tag296.xml"/><Relationship Id="rId6" Type="http://schemas.openxmlformats.org/officeDocument/2006/relationships/tags" Target="../tags/tag295.xml"/><Relationship Id="rId5" Type="http://schemas.openxmlformats.org/officeDocument/2006/relationships/tags" Target="../tags/tag294.xml"/><Relationship Id="rId4" Type="http://schemas.openxmlformats.org/officeDocument/2006/relationships/tags" Target="../tags/tag293.xml"/><Relationship Id="rId3" Type="http://schemas.openxmlformats.org/officeDocument/2006/relationships/image" Target="../media/image54.jpeg"/><Relationship Id="rId2" Type="http://schemas.openxmlformats.org/officeDocument/2006/relationships/tags" Target="../tags/tag292.xml"/><Relationship Id="rId18" Type="http://schemas.openxmlformats.org/officeDocument/2006/relationships/slideLayout" Target="../slideLayouts/slideLayout7.xml"/><Relationship Id="rId17" Type="http://schemas.openxmlformats.org/officeDocument/2006/relationships/tags" Target="../tags/tag306.xml"/><Relationship Id="rId16" Type="http://schemas.openxmlformats.org/officeDocument/2006/relationships/tags" Target="../tags/tag305.xml"/><Relationship Id="rId15" Type="http://schemas.openxmlformats.org/officeDocument/2006/relationships/tags" Target="../tags/tag304.xml"/><Relationship Id="rId14" Type="http://schemas.openxmlformats.org/officeDocument/2006/relationships/tags" Target="../tags/tag303.xml"/><Relationship Id="rId13" Type="http://schemas.openxmlformats.org/officeDocument/2006/relationships/tags" Target="../tags/tag302.xml"/><Relationship Id="rId12" Type="http://schemas.openxmlformats.org/officeDocument/2006/relationships/tags" Target="../tags/tag301.xml"/><Relationship Id="rId11" Type="http://schemas.openxmlformats.org/officeDocument/2006/relationships/tags" Target="../tags/tag300.xml"/><Relationship Id="rId10" Type="http://schemas.openxmlformats.org/officeDocument/2006/relationships/tags" Target="../tags/tag299.xml"/><Relationship Id="rId1" Type="http://schemas.openxmlformats.org/officeDocument/2006/relationships/tags" Target="../tags/tag291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13.xml"/><Relationship Id="rId6" Type="http://schemas.openxmlformats.org/officeDocument/2006/relationships/tags" Target="../tags/tag312.xml"/><Relationship Id="rId5" Type="http://schemas.openxmlformats.org/officeDocument/2006/relationships/tags" Target="../tags/tag311.xml"/><Relationship Id="rId4" Type="http://schemas.openxmlformats.org/officeDocument/2006/relationships/tags" Target="../tags/tag310.xml"/><Relationship Id="rId3" Type="http://schemas.openxmlformats.org/officeDocument/2006/relationships/tags" Target="../tags/tag309.xml"/><Relationship Id="rId2" Type="http://schemas.openxmlformats.org/officeDocument/2006/relationships/tags" Target="../tags/tag308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30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任意多边形 5"/>
          <p:cNvSpPr/>
          <p:nvPr>
            <p:custDataLst>
              <p:tags r:id="rId1"/>
            </p:custDataLst>
          </p:nvPr>
        </p:nvSpPr>
        <p:spPr>
          <a:xfrm>
            <a:off x="671195" y="1803400"/>
            <a:ext cx="1083945" cy="323850"/>
          </a:xfrm>
          <a:custGeom>
            <a:avLst/>
            <a:gdLst>
              <a:gd name="sw" fmla="*/ 1 w 1707"/>
              <a:gd name="sh" fmla="*/ 1 h 510"/>
              <a:gd name="mins" fmla="min sw sh"/>
              <a:gd name="dsw" fmla="+- 0 sw mins"/>
              <a:gd name="dsh" fmla="+- 0 sh mins"/>
              <a:gd name="p0x0" fmla="*/ 255 w 1707"/>
              <a:gd name="p0y0" fmla="*/ 0 h 510"/>
              <a:gd name="p0x1" fmla="*/ 1452 w 1707"/>
              <a:gd name="p0y1" fmla="*/ 0 h 510"/>
              <a:gd name="p0x2" fmla="*/ 1592 w 1707"/>
              <a:gd name="p0y2" fmla="*/ 0 h 510"/>
              <a:gd name="p0x3" fmla="*/ 1707 w 1707"/>
              <a:gd name="p0y3" fmla="*/ 114 h 510"/>
              <a:gd name="p0x4" fmla="*/ 1707 w 1707"/>
              <a:gd name="p0y4" fmla="*/ 255 h 510"/>
              <a:gd name="p0x5" fmla="*/ 1707 w 1707"/>
              <a:gd name="p0y5" fmla="*/ 395 h 510"/>
              <a:gd name="p0x6" fmla="*/ 1592 w 1707"/>
              <a:gd name="p0y6" fmla="*/ 510 h 510"/>
              <a:gd name="p0x7" fmla="*/ 1452 w 1707"/>
              <a:gd name="p0y7" fmla="*/ 510 h 510"/>
              <a:gd name="p0x8" fmla="*/ 255 w 1707"/>
              <a:gd name="p0y8" fmla="*/ 510 h 510"/>
              <a:gd name="p0x9" fmla="*/ 114 w 1707"/>
              <a:gd name="p0y9" fmla="*/ 510 h 510"/>
              <a:gd name="p0x10" fmla="*/ 0 w 1707"/>
              <a:gd name="p0y10" fmla="*/ 395 h 510"/>
              <a:gd name="p0x11" fmla="*/ 0 w 1707"/>
              <a:gd name="p0y11" fmla="*/ 255 h 510"/>
              <a:gd name="p0x12" fmla="*/ 0 w 1707"/>
              <a:gd name="p0y12" fmla="*/ 114 h 510"/>
              <a:gd name="p0x13" fmla="*/ 114 w 1707"/>
              <a:gd name="p0y13" fmla="*/ 0 h 510"/>
              <a:gd name="p0x14" fmla="*/ 255 w 1707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5F0E6">
              <a:alpha val="60000"/>
            </a:srgbClr>
          </a:solidFill>
          <a:ln w="9525" cmpd="sng">
            <a:solidFill>
              <a:srgbClr val="E8D8C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809625" y="1865928"/>
            <a:ext cx="96016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 spc="72">
                <a:solidFill>
                  <a:srgbClr val="7A8A7A"/>
                </a:solidFill>
                <a:latin typeface="汉仪正圆-75W" panose="00020600040101010101" charset="-122"/>
                <a:ea typeface="汉仪正圆-75W" panose="00020600040101010101" charset="-122"/>
              </a:rPr>
              <a:t>六年级上册</a:t>
            </a:r>
            <a:endParaRPr sz="1200" b="1" spc="72">
              <a:solidFill>
                <a:srgbClr val="7A8A7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2322176"/>
            <a:ext cx="6038850" cy="1597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D86A1E"/>
                </a:solidFill>
                <a:latin typeface="汉仪正圆-75W" panose="00020600040101010101" charset="-122"/>
                <a:ea typeface="汉仪正圆-75W" panose="00020600040101010101" charset="-122"/>
              </a:rPr>
              <a:t>比的认识</a:t>
            </a:r>
            <a:r>
              <a:rPr sz="48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——</a:t>
            </a:r>
            <a:endParaRPr sz="48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8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当数学遇见传统文化</a:t>
            </a:r>
            <a:endParaRPr sz="48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4439583"/>
            <a:ext cx="6038850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pc="36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北师大版六年级上册</a:t>
            </a:r>
            <a:r>
              <a:rPr lang="en-US" altLang="zh-CN" spc="36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pc="36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第六单元</a:t>
            </a:r>
            <a:endParaRPr lang="zh-CN" altLang="en-US" spc="36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5"/>
            </p:custDataLst>
          </p:nvPr>
        </p:nvSpPr>
        <p:spPr>
          <a:xfrm>
            <a:off x="666750" y="5112039"/>
            <a:ext cx="788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 spc="27">
                <a:solidFill>
                  <a:srgbClr val="7A8A7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2026</a:t>
            </a:r>
            <a:r>
              <a:rPr lang="zh-CN" sz="1350" spc="27">
                <a:solidFill>
                  <a:srgbClr val="7A8A7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年</a:t>
            </a:r>
            <a:endParaRPr lang="zh-CN" sz="1350" spc="27">
              <a:solidFill>
                <a:srgbClr val="7A8A7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6"/>
            </p:custDataLst>
          </p:nvPr>
        </p:nvSpPr>
        <p:spPr>
          <a:xfrm>
            <a:off x="666750" y="145605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7"/>
            </p:custDataLst>
          </p:nvPr>
        </p:nvSpPr>
        <p:spPr>
          <a:xfrm>
            <a:off x="819150" y="147002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942975" y="147510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6750" y="421830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D86A1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86A1E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D86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E8D8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</a:t>
            </a:r>
            <a:r>
              <a:rPr sz="2100" b="1">
                <a:solidFill>
                  <a:srgbClr val="D86A1E"/>
                </a:solidFill>
                <a:latin typeface="汉仪正圆-75W" panose="00020600040101010101" charset="-122"/>
                <a:ea typeface="汉仪正圆-75W" panose="00020600040101010101" charset="-122"/>
              </a:rPr>
              <a:t>启航</a:t>
            </a:r>
            <a:endParaRPr sz="2100" b="1">
              <a:solidFill>
                <a:srgbClr val="D86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62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A5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从生活情境出发，初步认识“比”的含义</a:t>
            </a:r>
            <a:endParaRPr sz="1350">
              <a:solidFill>
                <a:srgbClr val="5A6A5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86A1E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D86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E8D8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4672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概念</a:t>
            </a:r>
            <a:r>
              <a:rPr sz="2100" b="1">
                <a:solidFill>
                  <a:srgbClr val="D86A1E"/>
                </a:solidFill>
                <a:latin typeface="汉仪正圆-75W" panose="00020600040101010101" charset="-122"/>
                <a:ea typeface="汉仪正圆-75W" panose="00020600040101010101" charset="-122"/>
              </a:rPr>
              <a:t>深探</a:t>
            </a:r>
            <a:endParaRPr sz="2100" b="1">
              <a:solidFill>
                <a:srgbClr val="D86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467225" y="4310539"/>
            <a:ext cx="3257626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A5A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掌握比的化简方法，理解比与分数、除法的内在联系</a:t>
            </a:r>
            <a:endParaRPr sz="1350">
              <a:solidFill>
                <a:srgbClr val="5A6A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86A1E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D86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E8D8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239125" y="393668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智慧</a:t>
            </a:r>
            <a:r>
              <a:rPr sz="2100" b="1">
                <a:solidFill>
                  <a:srgbClr val="D86A1E"/>
                </a:solidFill>
                <a:latin typeface="汉仪正圆-75W" panose="00020600040101010101" charset="-122"/>
                <a:ea typeface="汉仪正圆-75W" panose="00020600040101010101" charset="-122"/>
              </a:rPr>
              <a:t>应用</a:t>
            </a:r>
            <a:endParaRPr sz="2100" b="1">
              <a:solidFill>
                <a:srgbClr val="D86A1E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9125" y="4310539"/>
            <a:ext cx="3257626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5A6A5A"/>
                </a:solidFill>
                <a:latin typeface="汉仪正圆-75W" panose="00020600040101010101" charset="-122"/>
                <a:ea typeface="汉仪正圆-75W" panose="00020600040101010101" charset="-122"/>
              </a:rPr>
              <a:t>运用比解决实际问题，感受传统文化中的数学智慧</a:t>
            </a:r>
            <a:endParaRPr sz="1350">
              <a:solidFill>
                <a:srgbClr val="5A6A5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7852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生活启航</a:t>
            </a:r>
            <a:endParaRPr sz="4200" b="1" spc="84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534872"/>
            <a:ext cx="4175817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万物皆有度，比中见乾坤</a:t>
            </a:r>
            <a:endParaRPr sz="1500" spc="3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从调配蜂蜜水到图形缩放，发现生活中的“比”</a:t>
            </a:r>
            <a:endParaRPr sz="1500" spc="3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372119"/>
            <a:ext cx="381171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27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从调配蜂蜜水到图形缩放，发现生活中的</a:t>
            </a:r>
            <a:r>
              <a:rPr lang="en-US" altLang="zh-CN" sz="1350" spc="27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350" spc="27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1350" spc="27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endParaRPr lang="en-US" altLang="zh-CN" sz="1350" spc="27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1963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21031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2153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6750" y="1582122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D86A1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D86A1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31101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图形中的长宽比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79cde7cc-8c93-11f1-a241-aa26548ec78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8086725" cy="666750"/>
          </a:xfrm>
          <a:custGeom>
            <a:avLst/>
            <a:gdLst>
              <a:gd name="sw" fmla="*/ 1 w 12735"/>
              <a:gd name="sh" fmla="*/ 1 h 1050"/>
              <a:gd name="mins" fmla="min sw sh"/>
              <a:gd name="dsw" fmla="+- 0 sw mins"/>
              <a:gd name="dsh" fmla="+- 0 sh mins"/>
              <a:gd name="p0x0" fmla="*/ 120 w 12735"/>
              <a:gd name="p0y0" fmla="*/ 0 h 1050"/>
              <a:gd name="p0x1" fmla="*/ 12615 w 12735"/>
              <a:gd name="p0y1" fmla="*/ 0 h 1050"/>
              <a:gd name="p0x2" fmla="*/ 12681 w 12735"/>
              <a:gd name="p0y2" fmla="*/ 0 h 1050"/>
              <a:gd name="p0x3" fmla="*/ 12735 w 12735"/>
              <a:gd name="p0y3" fmla="*/ 53 h 1050"/>
              <a:gd name="p0x4" fmla="*/ 12735 w 12735"/>
              <a:gd name="p0y4" fmla="*/ 120 h 1050"/>
              <a:gd name="p0x5" fmla="*/ 12735 w 12735"/>
              <a:gd name="p0y5" fmla="*/ 930 h 1050"/>
              <a:gd name="p0x6" fmla="*/ 12735 w 12735"/>
              <a:gd name="p0y6" fmla="*/ 996 h 1050"/>
              <a:gd name="p0x7" fmla="*/ 12681 w 12735"/>
              <a:gd name="p0y7" fmla="*/ 1050 h 1050"/>
              <a:gd name="p0x8" fmla="*/ 12615 w 12735"/>
              <a:gd name="p0y8" fmla="*/ 1050 h 1050"/>
              <a:gd name="p0x9" fmla="*/ 120 w 12735"/>
              <a:gd name="p0y9" fmla="*/ 1050 h 1050"/>
              <a:gd name="p0x10" fmla="*/ 53 w 12735"/>
              <a:gd name="p0y10" fmla="*/ 1050 h 1050"/>
              <a:gd name="p0x11" fmla="*/ 0 w 12735"/>
              <a:gd name="p0y11" fmla="*/ 996 h 1050"/>
              <a:gd name="p0x12" fmla="*/ 0 w 12735"/>
              <a:gd name="p0y12" fmla="*/ 930 h 1050"/>
              <a:gd name="p0x13" fmla="*/ 0 w 12735"/>
              <a:gd name="p0y13" fmla="*/ 120 h 1050"/>
              <a:gd name="p0x14" fmla="*/ 0 w 12735"/>
              <a:gd name="p0y14" fmla="*/ 53 h 1050"/>
              <a:gd name="p0x15" fmla="*/ 53 w 12735"/>
              <a:gd name="p0y15" fmla="*/ 0 h 1050"/>
              <a:gd name="p0x16" fmla="*/ 120 w 1273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3724275" y="1280160"/>
            <a:ext cx="41149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形状像不像，关键在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长与宽的倍数关系</a:t>
            </a:r>
            <a:endParaRPr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3538220" y="1966595"/>
            <a:ext cx="8077200" cy="2152650"/>
          </a:xfrm>
          <a:custGeom>
            <a:avLst/>
            <a:gdLst>
              <a:gd name="sw" fmla="*/ 1 w 12720"/>
              <a:gd name="sh" fmla="*/ 1 h 3390"/>
              <a:gd name="mins" fmla="min sw sh"/>
              <a:gd name="dsw" fmla="+- 0 sw mins"/>
              <a:gd name="dsh" fmla="+- 0 sh mins"/>
              <a:gd name="p0x0" fmla="*/ 120 w 12720"/>
              <a:gd name="p0y0" fmla="*/ 0 h 3390"/>
              <a:gd name="p0x1" fmla="*/ 12600 w 12720"/>
              <a:gd name="p0y1" fmla="*/ 0 h 3390"/>
              <a:gd name="p0x2" fmla="*/ 12666 w 12720"/>
              <a:gd name="p0y2" fmla="*/ 0 h 3390"/>
              <a:gd name="p0x3" fmla="*/ 12720 w 12720"/>
              <a:gd name="p0y3" fmla="*/ 53 h 3390"/>
              <a:gd name="p0x4" fmla="*/ 12720 w 12720"/>
              <a:gd name="p0y4" fmla="*/ 120 h 3390"/>
              <a:gd name="p0x5" fmla="*/ 12720 w 12720"/>
              <a:gd name="p0y5" fmla="*/ 3270 h 3390"/>
              <a:gd name="p0x6" fmla="*/ 12720 w 12720"/>
              <a:gd name="p0y6" fmla="*/ 3336 h 3390"/>
              <a:gd name="p0x7" fmla="*/ 12666 w 12720"/>
              <a:gd name="p0y7" fmla="*/ 3390 h 3390"/>
              <a:gd name="p0x8" fmla="*/ 12600 w 12720"/>
              <a:gd name="p0y8" fmla="*/ 3390 h 3390"/>
              <a:gd name="p0x9" fmla="*/ 120 w 12720"/>
              <a:gd name="p0y9" fmla="*/ 3390 h 3390"/>
              <a:gd name="p0x10" fmla="*/ 53 w 12720"/>
              <a:gd name="p0y10" fmla="*/ 3390 h 3390"/>
              <a:gd name="p0x11" fmla="*/ 0 w 12720"/>
              <a:gd name="p0y11" fmla="*/ 3336 h 3390"/>
              <a:gd name="p0x12" fmla="*/ 0 w 12720"/>
              <a:gd name="p0y12" fmla="*/ 3270 h 3390"/>
              <a:gd name="p0x13" fmla="*/ 0 w 12720"/>
              <a:gd name="p0y13" fmla="*/ 120 h 3390"/>
              <a:gd name="p0x14" fmla="*/ 0 w 12720"/>
              <a:gd name="p0y14" fmla="*/ 53 h 3390"/>
              <a:gd name="p0x15" fmla="*/ 53 w 12720"/>
              <a:gd name="p0y15" fmla="*/ 0 h 3390"/>
              <a:gd name="p0x16" fmla="*/ 120 w 12720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3733800" y="2145983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发现规律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8"/>
            </p:custDataLst>
          </p:nvPr>
        </p:nvGraphicFramePr>
        <p:xfrm>
          <a:off x="3733800" y="2686050"/>
          <a:ext cx="7686682" cy="2804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7639"/>
                <a:gridCol w="1147467"/>
                <a:gridCol w="1125140"/>
                <a:gridCol w="2038502"/>
                <a:gridCol w="1687934"/>
              </a:tblGrid>
              <a:tr h="518144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图片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长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宽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长÷宽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形状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图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A</a:t>
                      </a:r>
                      <a:endParaRPr lang="en-US" alt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1.5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协调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图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B</a:t>
                      </a:r>
                      <a:endParaRPr lang="en-US" alt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1.5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协调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图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D</a:t>
                      </a:r>
                      <a:endParaRPr lang="en-US" alt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12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1.5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协调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图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C</a:t>
                      </a:r>
                      <a:endParaRPr lang="en-US" alt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非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1.5</a:t>
                      </a:r>
                      <a:endParaRPr lang="en-US" alt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变形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图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E</a:t>
                      </a:r>
                      <a:endParaRPr lang="en-US" alt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—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非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1.5</a:t>
                      </a:r>
                      <a:endParaRPr lang="en-US" alt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变形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</a:tbl>
          </a:graphicData>
        </a:graphic>
      </p:graphicFrame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3538220" y="4319270"/>
            <a:ext cx="8077200" cy="2152650"/>
          </a:xfrm>
          <a:custGeom>
            <a:avLst/>
            <a:gdLst>
              <a:gd name="sw" fmla="*/ 1 w 12720"/>
              <a:gd name="sh" fmla="*/ 1 h 3390"/>
              <a:gd name="mins" fmla="min sw sh"/>
              <a:gd name="dsw" fmla="+- 0 sw mins"/>
              <a:gd name="dsh" fmla="+- 0 sh mins"/>
              <a:gd name="p0x0" fmla="*/ 120 w 12720"/>
              <a:gd name="p0y0" fmla="*/ 0 h 3390"/>
              <a:gd name="p0x1" fmla="*/ 12600 w 12720"/>
              <a:gd name="p0y1" fmla="*/ 0 h 3390"/>
              <a:gd name="p0x2" fmla="*/ 12666 w 12720"/>
              <a:gd name="p0y2" fmla="*/ 0 h 3390"/>
              <a:gd name="p0x3" fmla="*/ 12720 w 12720"/>
              <a:gd name="p0y3" fmla="*/ 53 h 3390"/>
              <a:gd name="p0x4" fmla="*/ 12720 w 12720"/>
              <a:gd name="p0y4" fmla="*/ 120 h 3390"/>
              <a:gd name="p0x5" fmla="*/ 12720 w 12720"/>
              <a:gd name="p0y5" fmla="*/ 3270 h 3390"/>
              <a:gd name="p0x6" fmla="*/ 12720 w 12720"/>
              <a:gd name="p0y6" fmla="*/ 3336 h 3390"/>
              <a:gd name="p0x7" fmla="*/ 12666 w 12720"/>
              <a:gd name="p0y7" fmla="*/ 3390 h 3390"/>
              <a:gd name="p0x8" fmla="*/ 12600 w 12720"/>
              <a:gd name="p0y8" fmla="*/ 3390 h 3390"/>
              <a:gd name="p0x9" fmla="*/ 120 w 12720"/>
              <a:gd name="p0y9" fmla="*/ 3390 h 3390"/>
              <a:gd name="p0x10" fmla="*/ 53 w 12720"/>
              <a:gd name="p0y10" fmla="*/ 3390 h 3390"/>
              <a:gd name="p0x11" fmla="*/ 0 w 12720"/>
              <a:gd name="p0y11" fmla="*/ 3336 h 3390"/>
              <a:gd name="p0x12" fmla="*/ 0 w 12720"/>
              <a:gd name="p0y12" fmla="*/ 3270 h 3390"/>
              <a:gd name="p0x13" fmla="*/ 0 w 12720"/>
              <a:gd name="p0y13" fmla="*/ 120 h 3390"/>
              <a:gd name="p0x14" fmla="*/ 0 w 12720"/>
              <a:gd name="p0y14" fmla="*/ 53 h 3390"/>
              <a:gd name="p0x15" fmla="*/ 53 w 12720"/>
              <a:gd name="p0y15" fmla="*/ 0 h 3390"/>
              <a:gd name="p0x16" fmla="*/ 120 w 12720"/>
              <a:gd name="p0y16" fmla="*/ 0 h 33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3733800" y="4498658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比的定义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3733800" y="5038725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20 w 375"/>
              <a:gd name="p0y0" fmla="*/ 0 h 375"/>
              <a:gd name="p0x1" fmla="*/ 255 w 375"/>
              <a:gd name="p0y1" fmla="*/ 0 h 375"/>
              <a:gd name="p0x2" fmla="*/ 321 w 375"/>
              <a:gd name="p0y2" fmla="*/ 0 h 375"/>
              <a:gd name="p0x3" fmla="*/ 375 w 375"/>
              <a:gd name="p0y3" fmla="*/ 53 h 375"/>
              <a:gd name="p0x4" fmla="*/ 375 w 375"/>
              <a:gd name="p0y4" fmla="*/ 120 h 375"/>
              <a:gd name="p0x5" fmla="*/ 375 w 375"/>
              <a:gd name="p0y5" fmla="*/ 255 h 375"/>
              <a:gd name="p0x6" fmla="*/ 375 w 375"/>
              <a:gd name="p0y6" fmla="*/ 321 h 375"/>
              <a:gd name="p0x7" fmla="*/ 321 w 375"/>
              <a:gd name="p0y7" fmla="*/ 375 h 375"/>
              <a:gd name="p0x8" fmla="*/ 255 w 375"/>
              <a:gd name="p0y8" fmla="*/ 375 h 375"/>
              <a:gd name="p0x9" fmla="*/ 120 w 375"/>
              <a:gd name="p0y9" fmla="*/ 375 h 375"/>
              <a:gd name="p0x10" fmla="*/ 53 w 375"/>
              <a:gd name="p0y10" fmla="*/ 375 h 375"/>
              <a:gd name="p0x11" fmla="*/ 0 w 375"/>
              <a:gd name="p0y11" fmla="*/ 321 h 375"/>
              <a:gd name="p0x12" fmla="*/ 0 w 375"/>
              <a:gd name="p0y12" fmla="*/ 255 h 375"/>
              <a:gd name="p0x13" fmla="*/ 0 w 375"/>
              <a:gd name="p0y13" fmla="*/ 120 h 375"/>
              <a:gd name="p0x14" fmla="*/ 0 w 375"/>
              <a:gd name="p0y14" fmla="*/ 53 h 375"/>
              <a:gd name="p0x15" fmla="*/ 53 w 375"/>
              <a:gd name="p0y15" fmla="*/ 0 h 375"/>
              <a:gd name="p0x16" fmla="*/ 120 w 375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79cde846-8c93-11f1-a241-aa26548ec789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3781425" y="5086350"/>
            <a:ext cx="142875" cy="14287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086225" y="5024438"/>
            <a:ext cx="2703243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写作</a:t>
            </a:r>
            <a:r>
              <a:rPr lang="en-US" altLang="zh-CN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6∶4</a:t>
            </a:r>
            <a:r>
              <a:rPr lang="zh-CN" altLang="en-US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，读作</a:t>
            </a:r>
            <a:r>
              <a:rPr lang="en-US" altLang="zh-CN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"6</a:t>
            </a:r>
            <a:r>
              <a:rPr lang="zh-CN" altLang="en-US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</a:t>
            </a:r>
            <a:r>
              <a:rPr lang="en-US" altLang="zh-CN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4"</a:t>
            </a:r>
            <a:endParaRPr lang="en-US" altLang="zh-CN" sz="1500" b="1" spc="3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3733800" y="5332095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20 w 375"/>
              <a:gd name="p0y0" fmla="*/ 0 h 375"/>
              <a:gd name="p0x1" fmla="*/ 255 w 375"/>
              <a:gd name="p0y1" fmla="*/ 0 h 375"/>
              <a:gd name="p0x2" fmla="*/ 321 w 375"/>
              <a:gd name="p0y2" fmla="*/ 0 h 375"/>
              <a:gd name="p0x3" fmla="*/ 375 w 375"/>
              <a:gd name="p0y3" fmla="*/ 53 h 375"/>
              <a:gd name="p0x4" fmla="*/ 375 w 375"/>
              <a:gd name="p0y4" fmla="*/ 120 h 375"/>
              <a:gd name="p0x5" fmla="*/ 375 w 375"/>
              <a:gd name="p0y5" fmla="*/ 255 h 375"/>
              <a:gd name="p0x6" fmla="*/ 375 w 375"/>
              <a:gd name="p0y6" fmla="*/ 321 h 375"/>
              <a:gd name="p0x7" fmla="*/ 321 w 375"/>
              <a:gd name="p0y7" fmla="*/ 375 h 375"/>
              <a:gd name="p0x8" fmla="*/ 255 w 375"/>
              <a:gd name="p0y8" fmla="*/ 375 h 375"/>
              <a:gd name="p0x9" fmla="*/ 120 w 375"/>
              <a:gd name="p0y9" fmla="*/ 375 h 375"/>
              <a:gd name="p0x10" fmla="*/ 53 w 375"/>
              <a:gd name="p0y10" fmla="*/ 375 h 375"/>
              <a:gd name="p0x11" fmla="*/ 0 w 375"/>
              <a:gd name="p0y11" fmla="*/ 321 h 375"/>
              <a:gd name="p0x12" fmla="*/ 0 w 375"/>
              <a:gd name="p0y12" fmla="*/ 255 h 375"/>
              <a:gd name="p0x13" fmla="*/ 0 w 375"/>
              <a:gd name="p0y13" fmla="*/ 120 h 375"/>
              <a:gd name="p0x14" fmla="*/ 0 w 375"/>
              <a:gd name="p0y14" fmla="*/ 53 h 375"/>
              <a:gd name="p0x15" fmla="*/ 53 w 375"/>
              <a:gd name="p0y15" fmla="*/ 0 h 375"/>
              <a:gd name="p0x16" fmla="*/ 120 w 375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79cdea6c-8c93-11f1-a241-aa26548ec789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346" b="346"/>
          <a:stretch>
            <a:fillRect/>
          </a:stretch>
        </p:blipFill>
        <p:spPr>
          <a:xfrm>
            <a:off x="3781425" y="5379720"/>
            <a:ext cx="142875" cy="14287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4086225" y="5318303"/>
            <a:ext cx="2522334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前项、后项与比号</a:t>
            </a:r>
            <a:endParaRPr sz="1500" b="1" spc="3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4086225" y="5593575"/>
            <a:ext cx="26937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 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前项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后项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"∶"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是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比号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3733800" y="5861685"/>
            <a:ext cx="238125" cy="238125"/>
          </a:xfrm>
          <a:custGeom>
            <a:avLst/>
            <a:gdLst>
              <a:gd name="sw" fmla="*/ 1 w 375"/>
              <a:gd name="sh" fmla="*/ 1 h 375"/>
              <a:gd name="mins" fmla="min sw sh"/>
              <a:gd name="dsw" fmla="+- 0 sw mins"/>
              <a:gd name="dsh" fmla="+- 0 sh mins"/>
              <a:gd name="p0x0" fmla="*/ 120 w 375"/>
              <a:gd name="p0y0" fmla="*/ 0 h 375"/>
              <a:gd name="p0x1" fmla="*/ 255 w 375"/>
              <a:gd name="p0y1" fmla="*/ 0 h 375"/>
              <a:gd name="p0x2" fmla="*/ 321 w 375"/>
              <a:gd name="p0y2" fmla="*/ 0 h 375"/>
              <a:gd name="p0x3" fmla="*/ 375 w 375"/>
              <a:gd name="p0y3" fmla="*/ 53 h 375"/>
              <a:gd name="p0x4" fmla="*/ 375 w 375"/>
              <a:gd name="p0y4" fmla="*/ 120 h 375"/>
              <a:gd name="p0x5" fmla="*/ 375 w 375"/>
              <a:gd name="p0y5" fmla="*/ 255 h 375"/>
              <a:gd name="p0x6" fmla="*/ 375 w 375"/>
              <a:gd name="p0y6" fmla="*/ 321 h 375"/>
              <a:gd name="p0x7" fmla="*/ 321 w 375"/>
              <a:gd name="p0y7" fmla="*/ 375 h 375"/>
              <a:gd name="p0x8" fmla="*/ 255 w 375"/>
              <a:gd name="p0y8" fmla="*/ 375 h 375"/>
              <a:gd name="p0x9" fmla="*/ 120 w 375"/>
              <a:gd name="p0y9" fmla="*/ 375 h 375"/>
              <a:gd name="p0x10" fmla="*/ 53 w 375"/>
              <a:gd name="p0y10" fmla="*/ 375 h 375"/>
              <a:gd name="p0x11" fmla="*/ 0 w 375"/>
              <a:gd name="p0y11" fmla="*/ 321 h 375"/>
              <a:gd name="p0x12" fmla="*/ 0 w 375"/>
              <a:gd name="p0y12" fmla="*/ 255 h 375"/>
              <a:gd name="p0x13" fmla="*/ 0 w 375"/>
              <a:gd name="p0y13" fmla="*/ 120 h 375"/>
              <a:gd name="p0x14" fmla="*/ 0 w 375"/>
              <a:gd name="p0y14" fmla="*/ 53 h 375"/>
              <a:gd name="p0x15" fmla="*/ 53 w 375"/>
              <a:gd name="p0y15" fmla="*/ 0 h 375"/>
              <a:gd name="p0x16" fmla="*/ 120 w 375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79cde9b9-8c93-11f1-a241-aa26548ec789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199" b="199"/>
          <a:stretch>
            <a:fillRect/>
          </a:stretch>
        </p:blipFill>
        <p:spPr>
          <a:xfrm>
            <a:off x="3781425" y="5909310"/>
            <a:ext cx="142875" cy="14287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4086225" y="5847683"/>
            <a:ext cx="2286448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比值</a:t>
            </a:r>
            <a:r>
              <a:rPr lang="en-US" altLang="zh-CN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zh-CN" altLang="en-US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前项÷后项</a:t>
            </a:r>
            <a:r>
              <a:rPr lang="en-US" altLang="zh-CN" sz="1500" b="1" spc="3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1.5</a:t>
            </a:r>
            <a:endParaRPr lang="en-US" altLang="zh-CN" sz="1500" b="1" spc="3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4086225" y="6122956"/>
            <a:ext cx="161307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6∶4 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的比值为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1.5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速度与单价中的比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03580"/>
          </a:xfrm>
          <a:custGeom>
            <a:avLst/>
            <a:gdLst>
              <a:gd name="sw" fmla="*/ 1 w 17400"/>
              <a:gd name="sh" fmla="*/ 1 h 1108"/>
              <a:gd name="mins" fmla="min sw sh"/>
              <a:gd name="dsw" fmla="+- 0 sw mins"/>
              <a:gd name="dsh" fmla="+- 0 sh mins"/>
              <a:gd name="p0x0" fmla="*/ 120 w 17400"/>
              <a:gd name="p0y0" fmla="*/ 0 h 1108"/>
              <a:gd name="p0x1" fmla="*/ 17280 w 17400"/>
              <a:gd name="p0y1" fmla="*/ 0 h 1108"/>
              <a:gd name="p0x2" fmla="*/ 17346 w 17400"/>
              <a:gd name="p0y2" fmla="*/ 0 h 1108"/>
              <a:gd name="p0x3" fmla="*/ 17400 w 17400"/>
              <a:gd name="p0y3" fmla="*/ 53 h 1108"/>
              <a:gd name="p0x4" fmla="*/ 17400 w 17400"/>
              <a:gd name="p0y4" fmla="*/ 120 h 1108"/>
              <a:gd name="p0x5" fmla="*/ 17400 w 17400"/>
              <a:gd name="p0y5" fmla="*/ 988 h 1108"/>
              <a:gd name="p0x6" fmla="*/ 17400 w 17400"/>
              <a:gd name="p0y6" fmla="*/ 1055 h 1108"/>
              <a:gd name="p0x7" fmla="*/ 17346 w 17400"/>
              <a:gd name="p0y7" fmla="*/ 1108 h 1108"/>
              <a:gd name="p0x8" fmla="*/ 17280 w 17400"/>
              <a:gd name="p0y8" fmla="*/ 1108 h 1108"/>
              <a:gd name="p0x9" fmla="*/ 120 w 17400"/>
              <a:gd name="p0y9" fmla="*/ 1108 h 1108"/>
              <a:gd name="p0x10" fmla="*/ 53 w 17400"/>
              <a:gd name="p0y10" fmla="*/ 1108 h 1108"/>
              <a:gd name="p0x11" fmla="*/ 0 w 17400"/>
              <a:gd name="p0y11" fmla="*/ 1055 h 1108"/>
              <a:gd name="p0x12" fmla="*/ 0 w 17400"/>
              <a:gd name="p0y12" fmla="*/ 988 h 1108"/>
              <a:gd name="p0x13" fmla="*/ 0 w 17400"/>
              <a:gd name="p0y13" fmla="*/ 120 h 1108"/>
              <a:gd name="p0x14" fmla="*/ 0 w 17400"/>
              <a:gd name="p0y14" fmla="*/ 53 h 1108"/>
              <a:gd name="p0x15" fmla="*/ 53 w 17400"/>
              <a:gd name="p0y15" fmla="*/ 0 h 1108"/>
              <a:gd name="p0x16" fmla="*/ 120 w 17400"/>
              <a:gd name="p0y16" fmla="*/ 0 h 11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98839"/>
            <a:ext cx="59439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比</a:t>
            </a:r>
            <a:r>
              <a:rPr lang="zh-CN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无处不在</a:t>
            </a:r>
            <a:r>
              <a:rPr lang="en-US" altLang="zh-CN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谁更快？谁更便宜？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比</a:t>
            </a:r>
            <a:r>
              <a:rPr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的背后都是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除法</a:t>
            </a:r>
            <a:endParaRPr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1985010"/>
            <a:ext cx="5467350" cy="3309620"/>
          </a:xfrm>
          <a:custGeom>
            <a:avLst/>
            <a:gdLst>
              <a:gd name="sw" fmla="*/ 1 w 8610"/>
              <a:gd name="sh" fmla="*/ 1 h 5212"/>
              <a:gd name="mins" fmla="min sw sh"/>
              <a:gd name="dsw" fmla="+- 0 sw mins"/>
              <a:gd name="dsh" fmla="+- 0 sh mins"/>
              <a:gd name="p0x0" fmla="*/ 120 w 8610"/>
              <a:gd name="p0y0" fmla="*/ 0 h 5212"/>
              <a:gd name="p0x1" fmla="*/ 8490 w 8610"/>
              <a:gd name="p0y1" fmla="*/ 0 h 5212"/>
              <a:gd name="p0x2" fmla="*/ 8556 w 8610"/>
              <a:gd name="p0y2" fmla="*/ 0 h 5212"/>
              <a:gd name="p0x3" fmla="*/ 8610 w 8610"/>
              <a:gd name="p0y3" fmla="*/ 53 h 5212"/>
              <a:gd name="p0x4" fmla="*/ 8610 w 8610"/>
              <a:gd name="p0y4" fmla="*/ 120 h 5212"/>
              <a:gd name="p0x5" fmla="*/ 8610 w 8610"/>
              <a:gd name="p0y5" fmla="*/ 5092 h 5212"/>
              <a:gd name="p0x6" fmla="*/ 8610 w 8610"/>
              <a:gd name="p0y6" fmla="*/ 5158 h 5212"/>
              <a:gd name="p0x7" fmla="*/ 8556 w 8610"/>
              <a:gd name="p0y7" fmla="*/ 5212 h 5212"/>
              <a:gd name="p0x8" fmla="*/ 8490 w 8610"/>
              <a:gd name="p0y8" fmla="*/ 5212 h 5212"/>
              <a:gd name="p0x9" fmla="*/ 120 w 8610"/>
              <a:gd name="p0y9" fmla="*/ 5212 h 5212"/>
              <a:gd name="p0x10" fmla="*/ 53 w 8610"/>
              <a:gd name="p0y10" fmla="*/ 5212 h 5212"/>
              <a:gd name="p0x11" fmla="*/ 0 w 8610"/>
              <a:gd name="p0y11" fmla="*/ 5158 h 5212"/>
              <a:gd name="p0x12" fmla="*/ 0 w 8610"/>
              <a:gd name="p0y12" fmla="*/ 5092 h 5212"/>
              <a:gd name="p0x13" fmla="*/ 0 w 8610"/>
              <a:gd name="p0y13" fmla="*/ 120 h 5212"/>
              <a:gd name="p0x14" fmla="*/ 0 w 8610"/>
              <a:gd name="p0y14" fmla="*/ 53 h 5212"/>
              <a:gd name="p0x15" fmla="*/ 53 w 8610"/>
              <a:gd name="p0y15" fmla="*/ 0 h 5212"/>
              <a:gd name="p0x16" fmla="*/ 120 w 8610"/>
              <a:gd name="p0y16" fmla="*/ 0 h 52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695325" y="2185568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速度之比</a:t>
            </a:r>
            <a:r>
              <a:rPr lang="en-US" altLang="zh-CN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衡量快慢</a:t>
            </a:r>
            <a:endParaRPr lang="zh-CN" altLang="en-US"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695325" y="26873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8641" r="-8641"/>
          <a:stretch>
            <a:fillRect/>
          </a:stretch>
        </p:blipFill>
        <p:spPr>
          <a:xfrm>
            <a:off x="773430" y="2748915"/>
            <a:ext cx="186055" cy="21463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1152525" y="2687536"/>
            <a:ext cx="154446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马拉松选手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152525" y="2942806"/>
            <a:ext cx="169686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40km 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sz="1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40∶2</a:t>
            </a:r>
            <a:endParaRPr sz="1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695325" y="34302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5067" t="-12593" r="-5067" b="-12593"/>
          <a:stretch>
            <a:fillRect/>
          </a:stretch>
        </p:blipFill>
        <p:spPr>
          <a:xfrm>
            <a:off x="735330" y="3491865"/>
            <a:ext cx="262255" cy="21463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6"/>
            </p:custDataLst>
          </p:nvPr>
        </p:nvSpPr>
        <p:spPr>
          <a:xfrm>
            <a:off x="1152525" y="3430486"/>
            <a:ext cx="154446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骑车人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152525" y="3685756"/>
            <a:ext cx="169686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45km 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时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sz="1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45∶3</a:t>
            </a:r>
            <a:endParaRPr sz="1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695325" y="41732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4259" t="-1212" r="-4259" b="-1212"/>
          <a:stretch>
            <a:fillRect/>
          </a:stretch>
        </p:blipFill>
        <p:spPr>
          <a:xfrm>
            <a:off x="773430" y="4234815"/>
            <a:ext cx="186055" cy="21463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1152525" y="4173436"/>
            <a:ext cx="2171548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3"/>
            </p:custDataLst>
          </p:nvPr>
        </p:nvSpPr>
        <p:spPr>
          <a:xfrm>
            <a:off x="1152525" y="4428706"/>
            <a:ext cx="2323957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路程÷时间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</a:t>
            </a:r>
            <a:r>
              <a:rPr sz="1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速度</a:t>
            </a:r>
            <a:r>
              <a:rPr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，比值越大越快</a:t>
            </a:r>
            <a:endParaRPr sz="12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6148070" y="1985010"/>
            <a:ext cx="5467350" cy="3309620"/>
          </a:xfrm>
          <a:custGeom>
            <a:avLst/>
            <a:gdLst>
              <a:gd name="sw" fmla="*/ 1 w 8610"/>
              <a:gd name="sh" fmla="*/ 1 h 5212"/>
              <a:gd name="mins" fmla="min sw sh"/>
              <a:gd name="dsw" fmla="+- 0 sw mins"/>
              <a:gd name="dsh" fmla="+- 0 sh mins"/>
              <a:gd name="p0x0" fmla="*/ 120 w 8610"/>
              <a:gd name="p0y0" fmla="*/ 0 h 5212"/>
              <a:gd name="p0x1" fmla="*/ 8490 w 8610"/>
              <a:gd name="p0y1" fmla="*/ 0 h 5212"/>
              <a:gd name="p0x2" fmla="*/ 8556 w 8610"/>
              <a:gd name="p0y2" fmla="*/ 0 h 5212"/>
              <a:gd name="p0x3" fmla="*/ 8610 w 8610"/>
              <a:gd name="p0y3" fmla="*/ 53 h 5212"/>
              <a:gd name="p0x4" fmla="*/ 8610 w 8610"/>
              <a:gd name="p0y4" fmla="*/ 120 h 5212"/>
              <a:gd name="p0x5" fmla="*/ 8610 w 8610"/>
              <a:gd name="p0y5" fmla="*/ 5092 h 5212"/>
              <a:gd name="p0x6" fmla="*/ 8610 w 8610"/>
              <a:gd name="p0y6" fmla="*/ 5158 h 5212"/>
              <a:gd name="p0x7" fmla="*/ 8556 w 8610"/>
              <a:gd name="p0y7" fmla="*/ 5212 h 5212"/>
              <a:gd name="p0x8" fmla="*/ 8490 w 8610"/>
              <a:gd name="p0y8" fmla="*/ 5212 h 5212"/>
              <a:gd name="p0x9" fmla="*/ 120 w 8610"/>
              <a:gd name="p0y9" fmla="*/ 5212 h 5212"/>
              <a:gd name="p0x10" fmla="*/ 53 w 8610"/>
              <a:gd name="p0y10" fmla="*/ 5212 h 5212"/>
              <a:gd name="p0x11" fmla="*/ 0 w 8610"/>
              <a:gd name="p0y11" fmla="*/ 5158 h 5212"/>
              <a:gd name="p0x12" fmla="*/ 0 w 8610"/>
              <a:gd name="p0y12" fmla="*/ 5092 h 5212"/>
              <a:gd name="p0x13" fmla="*/ 0 w 8610"/>
              <a:gd name="p0y13" fmla="*/ 120 h 5212"/>
              <a:gd name="p0x14" fmla="*/ 0 w 8610"/>
              <a:gd name="p0y14" fmla="*/ 53 h 5212"/>
              <a:gd name="p0x15" fmla="*/ 53 w 8610"/>
              <a:gd name="p0y15" fmla="*/ 0 h 5212"/>
              <a:gd name="p0x16" fmla="*/ 120 w 8610"/>
              <a:gd name="p0y16" fmla="*/ 0 h 52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6267450" y="2180806"/>
            <a:ext cx="52292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单价之比</a:t>
            </a:r>
            <a:r>
              <a:rPr lang="en-US" altLang="zh-CN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衡量贵贱</a:t>
            </a:r>
            <a:endParaRPr lang="zh-CN" altLang="en-US"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6267450" y="26822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4259" t="-3492" r="-4259" b="-3492"/>
          <a:stretch>
            <a:fillRect/>
          </a:stretch>
        </p:blipFill>
        <p:spPr>
          <a:xfrm>
            <a:off x="6345555" y="2744470"/>
            <a:ext cx="186055" cy="2139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6724650" y="2682773"/>
            <a:ext cx="130783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A</a:t>
            </a:r>
            <a:r>
              <a:rPr lang="zh-CN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种苹果</a:t>
            </a:r>
            <a:endParaRPr lang="zh-CN"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6724650" y="2938043"/>
            <a:ext cx="1460230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2kg → </a:t>
            </a:r>
            <a:r>
              <a:rPr sz="1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9∶2</a:t>
            </a:r>
            <a:endParaRPr sz="1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6267450" y="34251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562" r="-6562"/>
          <a:stretch>
            <a:fillRect/>
          </a:stretch>
        </p:blipFill>
        <p:spPr>
          <a:xfrm>
            <a:off x="6307455" y="3487420"/>
            <a:ext cx="262255" cy="213995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6724650" y="3425723"/>
            <a:ext cx="14979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B</a:t>
            </a:r>
            <a:r>
              <a:rPr lang="zh-CN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种苹果</a:t>
            </a:r>
            <a:endParaRPr lang="zh-CN"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6724650" y="3680994"/>
            <a:ext cx="165035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3kg → </a:t>
            </a:r>
            <a:r>
              <a:rPr sz="1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15∶3</a:t>
            </a:r>
            <a:endParaRPr sz="1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6267450" y="41681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 w="540" h="540">
                <a:moveTo>
                  <a:pt x="120" y="0"/>
                </a:moveTo>
                <a:lnTo>
                  <a:pt x="420" y="0"/>
                </a:lnTo>
                <a:cubicBezTo>
                  <a:pt x="486" y="0"/>
                  <a:pt x="540" y="54"/>
                  <a:pt x="540" y="120"/>
                </a:cubicBezTo>
                <a:lnTo>
                  <a:pt x="540" y="420"/>
                </a:lnTo>
                <a:cubicBezTo>
                  <a:pt x="540" y="486"/>
                  <a:pt x="486" y="540"/>
                  <a:pt x="420" y="540"/>
                </a:cubicBezTo>
                <a:lnTo>
                  <a:pt x="120" y="540"/>
                </a:lnTo>
                <a:cubicBezTo>
                  <a:pt x="54" y="540"/>
                  <a:pt x="0" y="486"/>
                  <a:pt x="0" y="42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7895" t="-9123" r="-7895" b="-9123"/>
          <a:stretch>
            <a:fillRect/>
          </a:stretch>
        </p:blipFill>
        <p:spPr>
          <a:xfrm>
            <a:off x="6334125" y="4230370"/>
            <a:ext cx="209550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6724650" y="4168673"/>
            <a:ext cx="149795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C</a:t>
            </a:r>
            <a:r>
              <a:rPr lang="zh-CN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种苹果</a:t>
            </a:r>
            <a:endParaRPr lang="zh-CN"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6724650" y="4423944"/>
            <a:ext cx="1650359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12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3kg → </a:t>
            </a:r>
            <a:r>
              <a:rPr sz="1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12∶3</a:t>
            </a:r>
            <a:endParaRPr sz="1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6267450" y="4834890"/>
            <a:ext cx="5228590" cy="247650"/>
            <a:chOff x="9870" y="7614"/>
            <a:chExt cx="8234" cy="390"/>
          </a:xfrm>
        </p:grpSpPr>
        <p:sp>
          <p:nvSpPr>
            <p:cNvPr id="36" name="任意多边形 35"/>
            <p:cNvSpPr/>
            <p:nvPr>
              <p:custDataLst>
                <p:tags r:id="rId44"/>
              </p:custDataLst>
            </p:nvPr>
          </p:nvSpPr>
          <p:spPr>
            <a:xfrm>
              <a:off x="9870" y="7614"/>
              <a:ext cx="8235" cy="390"/>
            </a:xfrm>
            <a:custGeom>
              <a:avLst/>
              <a:gdLst>
                <a:gd name="sw" fmla="*/ 1 w 8235"/>
                <a:gd name="sh" fmla="*/ 1 h 390"/>
                <a:gd name="mins" fmla="min sw sh"/>
                <a:gd name="dsw" fmla="+- 0 sw mins"/>
                <a:gd name="dsh" fmla="+- 0 sh mins"/>
                <a:gd name="p0x0" fmla="*/ 0 w 8235"/>
                <a:gd name="p0y0" fmla="*/ 0 h 390"/>
                <a:gd name="p0x1" fmla="*/ 8235 w 8235"/>
                <a:gd name="p0y1" fmla="*/ 0 h 390"/>
                <a:gd name="p0x2" fmla="*/ 8235 w 8235"/>
                <a:gd name="p0y2" fmla="*/ 390 h 390"/>
                <a:gd name="p0x3" fmla="*/ 0 w 8235"/>
                <a:gd name="p0y3" fmla="*/ 390 h 390"/>
                <a:gd name="p0x4" fmla="*/ 0 w 8235"/>
                <a:gd name="p0y4" fmla="*/ 0 h 390"/>
              </a:gdLst>
              <a:ahLst/>
              <a:cxnLst/>
              <a:pathLst>
                <a:path w="8235" h="390">
                  <a:moveTo>
                    <a:pt x="0" y="0"/>
                  </a:moveTo>
                  <a:lnTo>
                    <a:pt x="8235" y="0"/>
                  </a:lnTo>
                  <a:lnTo>
                    <a:pt x="8235" y="390"/>
                  </a:lnTo>
                  <a:lnTo>
                    <a:pt x="0" y="39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45"/>
              </p:custDataLst>
            </p:nvPr>
          </p:nvSpPr>
          <p:spPr>
            <a:xfrm>
              <a:off x="9870" y="7614"/>
              <a:ext cx="8235" cy="15"/>
            </a:xfrm>
            <a:custGeom>
              <a:avLst/>
              <a:gdLst>
                <a:gd name="sw" fmla="*/ 1 w 8235"/>
                <a:gd name="sh" fmla="*/ 1 h 15"/>
                <a:gd name="mins" fmla="min sw sh"/>
                <a:gd name="dsw" fmla="+- 0 sw mins"/>
                <a:gd name="dsh" fmla="+- 0 sh mins"/>
                <a:gd name="p0x0" fmla="*/ 0 w 8235"/>
                <a:gd name="p0y0" fmla="*/ 0 h 15"/>
                <a:gd name="p0x1" fmla="*/ 8235 w 8235"/>
                <a:gd name="p0y1" fmla="*/ 0 h 15"/>
                <a:gd name="p0x2" fmla="*/ 8235 w 8235"/>
                <a:gd name="p0y2" fmla="*/ 15 h 15"/>
                <a:gd name="p0x3" fmla="*/ 0 w 8235"/>
                <a:gd name="p0y3" fmla="*/ 15 h 15"/>
                <a:gd name="p0x4" fmla="*/ 0 w 8235"/>
                <a:gd name="p0y4" fmla="*/ 0 h 15"/>
              </a:gdLst>
              <a:ahLst/>
              <a:cxnLst/>
              <a:pathLst>
                <a:path w="8235" h="15">
                  <a:moveTo>
                    <a:pt x="0" y="0"/>
                  </a:moveTo>
                  <a:lnTo>
                    <a:pt x="8235" y="0"/>
                  </a:lnTo>
                  <a:lnTo>
                    <a:pt x="8235" y="15"/>
                  </a:lnTo>
                  <a:lnTo>
                    <a:pt x="0" y="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0E8DC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>
            <p:custDataLst>
              <p:tags r:id="rId46"/>
            </p:custDataLst>
          </p:nvPr>
        </p:nvSpPr>
        <p:spPr>
          <a:xfrm>
            <a:off x="7643888" y="4883048"/>
            <a:ext cx="247634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总价÷数量</a:t>
            </a:r>
            <a:r>
              <a:rPr lang="en-US" altLang="zh-CN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=</a:t>
            </a:r>
            <a:r>
              <a:rPr sz="1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单价</a:t>
            </a:r>
            <a:r>
              <a:rPr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，比值越小越便宜</a:t>
            </a:r>
            <a:endParaRPr sz="12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7"/>
            </p:custDataLst>
          </p:nvPr>
        </p:nvSpPr>
        <p:spPr>
          <a:xfrm>
            <a:off x="575945" y="5475605"/>
            <a:ext cx="3609975" cy="996315"/>
          </a:xfrm>
          <a:custGeom>
            <a:avLst/>
            <a:gdLst>
              <a:gd name="sw" fmla="*/ 1 w 5685"/>
              <a:gd name="sh" fmla="*/ 1 h 1569"/>
              <a:gd name="mins" fmla="min sw sh"/>
              <a:gd name="dsw" fmla="+- 0 sw mins"/>
              <a:gd name="dsh" fmla="+- 0 sh mins"/>
              <a:gd name="p0x0" fmla="*/ 120 w 5685"/>
              <a:gd name="p0y0" fmla="*/ 0 h 1569"/>
              <a:gd name="p0x1" fmla="*/ 5565 w 5685"/>
              <a:gd name="p0y1" fmla="*/ 0 h 1569"/>
              <a:gd name="p0x2" fmla="*/ 5631 w 5685"/>
              <a:gd name="p0y2" fmla="*/ 0 h 1569"/>
              <a:gd name="p0x3" fmla="*/ 5685 w 5685"/>
              <a:gd name="p0y3" fmla="*/ 53 h 1569"/>
              <a:gd name="p0x4" fmla="*/ 5685 w 5685"/>
              <a:gd name="p0y4" fmla="*/ 120 h 1569"/>
              <a:gd name="p0x5" fmla="*/ 5685 w 5685"/>
              <a:gd name="p0y5" fmla="*/ 1449 h 1569"/>
              <a:gd name="p0x6" fmla="*/ 5685 w 5685"/>
              <a:gd name="p0y6" fmla="*/ 1515 h 1569"/>
              <a:gd name="p0x7" fmla="*/ 5631 w 5685"/>
              <a:gd name="p0y7" fmla="*/ 1569 h 1569"/>
              <a:gd name="p0x8" fmla="*/ 5565 w 5685"/>
              <a:gd name="p0y8" fmla="*/ 1569 h 1569"/>
              <a:gd name="p0x9" fmla="*/ 120 w 5685"/>
              <a:gd name="p0y9" fmla="*/ 1569 h 1569"/>
              <a:gd name="p0x10" fmla="*/ 53 w 5685"/>
              <a:gd name="p0y10" fmla="*/ 1569 h 1569"/>
              <a:gd name="p0x11" fmla="*/ 0 w 5685"/>
              <a:gd name="p0y11" fmla="*/ 1515 h 1569"/>
              <a:gd name="p0x12" fmla="*/ 0 w 5685"/>
              <a:gd name="p0y12" fmla="*/ 1449 h 1569"/>
              <a:gd name="p0x13" fmla="*/ 0 w 5685"/>
              <a:gd name="p0y13" fmla="*/ 120 h 1569"/>
              <a:gd name="p0x14" fmla="*/ 0 w 5685"/>
              <a:gd name="p0y14" fmla="*/ 53 h 1569"/>
              <a:gd name="p0x15" fmla="*/ 53 w 5685"/>
              <a:gd name="p0y15" fmla="*/ 0 h 1569"/>
              <a:gd name="p0x16" fmla="*/ 120 w 5685"/>
              <a:gd name="p0y16" fmla="*/ 0 h 15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48"/>
            </p:custDataLst>
          </p:nvPr>
        </p:nvSpPr>
        <p:spPr>
          <a:xfrm>
            <a:off x="2171700" y="5593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2257425" y="5673725"/>
            <a:ext cx="247650" cy="25273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52"/>
            </p:custDataLst>
          </p:nvPr>
        </p:nvSpPr>
        <p:spPr>
          <a:xfrm>
            <a:off x="2123999" y="5974109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甜度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3"/>
            </p:custDataLst>
          </p:nvPr>
        </p:nvSpPr>
        <p:spPr>
          <a:xfrm>
            <a:off x="1847774" y="6212234"/>
            <a:ext cx="10668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砂糖与水的比</a:t>
            </a:r>
            <a:endParaRPr sz="12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4"/>
            </p:custDataLst>
          </p:nvPr>
        </p:nvSpPr>
        <p:spPr>
          <a:xfrm>
            <a:off x="4290695" y="5475605"/>
            <a:ext cx="3609975" cy="996315"/>
          </a:xfrm>
          <a:custGeom>
            <a:avLst/>
            <a:gdLst>
              <a:gd name="sw" fmla="*/ 1 w 5685"/>
              <a:gd name="sh" fmla="*/ 1 h 1569"/>
              <a:gd name="mins" fmla="min sw sh"/>
              <a:gd name="dsw" fmla="+- 0 sw mins"/>
              <a:gd name="dsh" fmla="+- 0 sh mins"/>
              <a:gd name="p0x0" fmla="*/ 120 w 5685"/>
              <a:gd name="p0y0" fmla="*/ 0 h 1569"/>
              <a:gd name="p0x1" fmla="*/ 5565 w 5685"/>
              <a:gd name="p0y1" fmla="*/ 0 h 1569"/>
              <a:gd name="p0x2" fmla="*/ 5631 w 5685"/>
              <a:gd name="p0y2" fmla="*/ 0 h 1569"/>
              <a:gd name="p0x3" fmla="*/ 5685 w 5685"/>
              <a:gd name="p0y3" fmla="*/ 53 h 1569"/>
              <a:gd name="p0x4" fmla="*/ 5685 w 5685"/>
              <a:gd name="p0y4" fmla="*/ 120 h 1569"/>
              <a:gd name="p0x5" fmla="*/ 5685 w 5685"/>
              <a:gd name="p0y5" fmla="*/ 1449 h 1569"/>
              <a:gd name="p0x6" fmla="*/ 5685 w 5685"/>
              <a:gd name="p0y6" fmla="*/ 1515 h 1569"/>
              <a:gd name="p0x7" fmla="*/ 5631 w 5685"/>
              <a:gd name="p0y7" fmla="*/ 1569 h 1569"/>
              <a:gd name="p0x8" fmla="*/ 5565 w 5685"/>
              <a:gd name="p0y8" fmla="*/ 1569 h 1569"/>
              <a:gd name="p0x9" fmla="*/ 120 w 5685"/>
              <a:gd name="p0y9" fmla="*/ 1569 h 1569"/>
              <a:gd name="p0x10" fmla="*/ 53 w 5685"/>
              <a:gd name="p0y10" fmla="*/ 1569 h 1569"/>
              <a:gd name="p0x11" fmla="*/ 0 w 5685"/>
              <a:gd name="p0y11" fmla="*/ 1515 h 1569"/>
              <a:gd name="p0x12" fmla="*/ 0 w 5685"/>
              <a:gd name="p0y12" fmla="*/ 1449 h 1569"/>
              <a:gd name="p0x13" fmla="*/ 0 w 5685"/>
              <a:gd name="p0y13" fmla="*/ 120 h 1569"/>
              <a:gd name="p0x14" fmla="*/ 0 w 5685"/>
              <a:gd name="p0y14" fmla="*/ 53 h 1569"/>
              <a:gd name="p0x15" fmla="*/ 53 w 5685"/>
              <a:gd name="p0y15" fmla="*/ 0 h 1569"/>
              <a:gd name="p0x16" fmla="*/ 120 w 5685"/>
              <a:gd name="p0y16" fmla="*/ 0 h 15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55"/>
            </p:custDataLst>
          </p:nvPr>
        </p:nvSpPr>
        <p:spPr>
          <a:xfrm>
            <a:off x="5886450" y="5593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/>
          <p:cNvPicPr>
            <a:picLocks noChangeAspect="1"/>
          </p:cNvPicPr>
          <p:nvPr>
            <p:custDataLst>
              <p:tags r:id="rId56"/>
            </p:custDataLst>
          </p:nvPr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rcRect l="-2273" t="-10303" r="-2273" b="-10303"/>
          <a:stretch>
            <a:fillRect/>
          </a:stretch>
        </p:blipFill>
        <p:spPr>
          <a:xfrm>
            <a:off x="5986145" y="5673725"/>
            <a:ext cx="219075" cy="25273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9"/>
            </p:custDataLst>
          </p:nvPr>
        </p:nvSpPr>
        <p:spPr>
          <a:xfrm>
            <a:off x="5667299" y="5974109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画面比例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0" name="文本框 49"/>
          <p:cNvSpPr txBox="1"/>
          <p:nvPr>
            <p:custDataLst>
              <p:tags r:id="rId60"/>
            </p:custDataLst>
          </p:nvPr>
        </p:nvSpPr>
        <p:spPr>
          <a:xfrm>
            <a:off x="5638724" y="6212234"/>
            <a:ext cx="914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长与宽的比</a:t>
            </a:r>
            <a:endParaRPr sz="12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1" name="任意多边形 50"/>
          <p:cNvSpPr/>
          <p:nvPr>
            <p:custDataLst>
              <p:tags r:id="rId61"/>
            </p:custDataLst>
          </p:nvPr>
        </p:nvSpPr>
        <p:spPr>
          <a:xfrm>
            <a:off x="8005445" y="5475605"/>
            <a:ext cx="3609975" cy="996315"/>
          </a:xfrm>
          <a:custGeom>
            <a:avLst/>
            <a:gdLst>
              <a:gd name="sw" fmla="*/ 1 w 5685"/>
              <a:gd name="sh" fmla="*/ 1 h 1569"/>
              <a:gd name="mins" fmla="min sw sh"/>
              <a:gd name="dsw" fmla="+- 0 sw mins"/>
              <a:gd name="dsh" fmla="+- 0 sh mins"/>
              <a:gd name="p0x0" fmla="*/ 120 w 5685"/>
              <a:gd name="p0y0" fmla="*/ 0 h 1569"/>
              <a:gd name="p0x1" fmla="*/ 5565 w 5685"/>
              <a:gd name="p0y1" fmla="*/ 0 h 1569"/>
              <a:gd name="p0x2" fmla="*/ 5631 w 5685"/>
              <a:gd name="p0y2" fmla="*/ 0 h 1569"/>
              <a:gd name="p0x3" fmla="*/ 5685 w 5685"/>
              <a:gd name="p0y3" fmla="*/ 53 h 1569"/>
              <a:gd name="p0x4" fmla="*/ 5685 w 5685"/>
              <a:gd name="p0y4" fmla="*/ 120 h 1569"/>
              <a:gd name="p0x5" fmla="*/ 5685 w 5685"/>
              <a:gd name="p0y5" fmla="*/ 1449 h 1569"/>
              <a:gd name="p0x6" fmla="*/ 5685 w 5685"/>
              <a:gd name="p0y6" fmla="*/ 1515 h 1569"/>
              <a:gd name="p0x7" fmla="*/ 5631 w 5685"/>
              <a:gd name="p0y7" fmla="*/ 1569 h 1569"/>
              <a:gd name="p0x8" fmla="*/ 5565 w 5685"/>
              <a:gd name="p0y8" fmla="*/ 1569 h 1569"/>
              <a:gd name="p0x9" fmla="*/ 120 w 5685"/>
              <a:gd name="p0y9" fmla="*/ 1569 h 1569"/>
              <a:gd name="p0x10" fmla="*/ 53 w 5685"/>
              <a:gd name="p0y10" fmla="*/ 1569 h 1569"/>
              <a:gd name="p0x11" fmla="*/ 0 w 5685"/>
              <a:gd name="p0y11" fmla="*/ 1515 h 1569"/>
              <a:gd name="p0x12" fmla="*/ 0 w 5685"/>
              <a:gd name="p0y12" fmla="*/ 1449 h 1569"/>
              <a:gd name="p0x13" fmla="*/ 0 w 5685"/>
              <a:gd name="p0y13" fmla="*/ 120 h 1569"/>
              <a:gd name="p0x14" fmla="*/ 0 w 5685"/>
              <a:gd name="p0y14" fmla="*/ 53 h 1569"/>
              <a:gd name="p0x15" fmla="*/ 53 w 5685"/>
              <a:gd name="p0y15" fmla="*/ 0 h 1569"/>
              <a:gd name="p0x16" fmla="*/ 120 w 5685"/>
              <a:gd name="p0y16" fmla="*/ 0 h 15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62"/>
            </p:custDataLst>
          </p:nvPr>
        </p:nvSpPr>
        <p:spPr>
          <a:xfrm>
            <a:off x="9601200" y="55930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3" name="图片 52"/>
          <p:cNvPicPr>
            <a:picLocks noChangeAspect="1"/>
          </p:cNvPicPr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9686925" y="5673725"/>
            <a:ext cx="247650" cy="25273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66"/>
            </p:custDataLst>
          </p:nvPr>
        </p:nvSpPr>
        <p:spPr>
          <a:xfrm>
            <a:off x="9467774" y="5974109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命中率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67"/>
            </p:custDataLst>
          </p:nvPr>
        </p:nvSpPr>
        <p:spPr>
          <a:xfrm>
            <a:off x="9048674" y="6212234"/>
            <a:ext cx="1524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2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进球数与射门数的比</a:t>
            </a:r>
            <a:endParaRPr sz="12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比与分数除法的联系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2"/>
            </p:custDataLst>
          </p:nvPr>
        </p:nvGraphicFramePr>
        <p:xfrm>
          <a:off x="571500" y="2070100"/>
          <a:ext cx="11049000" cy="3440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6441"/>
                <a:gridCol w="2724445"/>
                <a:gridCol w="2988992"/>
                <a:gridCol w="2637977"/>
                <a:gridCol w="1531143"/>
              </a:tblGrid>
              <a:tr h="518144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名称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符号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对应项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结果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</a:tr>
              <a:tr h="974083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86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比</a:t>
                      </a:r>
                      <a:endParaRPr sz="1500" b="1">
                        <a:solidFill>
                          <a:srgbClr val="D86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前项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∶ 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后项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∶</a:t>
                      </a:r>
                      <a:r>
                        <a:rPr 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（比号）</a:t>
                      </a:r>
                      <a:endParaRPr 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前项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/ 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后项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86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比值</a:t>
                      </a:r>
                      <a:endParaRPr sz="1500" b="1">
                        <a:solidFill>
                          <a:srgbClr val="D86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  <a:tr h="974083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86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分数</a:t>
                      </a:r>
                      <a:endParaRPr sz="1500" b="1">
                        <a:solidFill>
                          <a:srgbClr val="D86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分子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— 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分母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——</a:t>
                      </a:r>
                      <a:r>
                        <a:rPr 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（分数线）</a:t>
                      </a:r>
                      <a:endParaRPr lang="zh-CN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分子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/ 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分母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86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分数值</a:t>
                      </a:r>
                      <a:endParaRPr sz="1500" b="1">
                        <a:solidFill>
                          <a:srgbClr val="D86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974150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86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除法</a:t>
                      </a:r>
                      <a:endParaRPr sz="1500" b="1">
                        <a:solidFill>
                          <a:srgbClr val="D86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被除数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÷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除数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÷（除号）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被除数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/ 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除数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D86A1E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商</a:t>
                      </a:r>
                      <a:endParaRPr sz="1500" b="1">
                        <a:solidFill>
                          <a:srgbClr val="D86A1E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</a:tbl>
          </a:graphicData>
        </a:graphic>
      </p:graphicFrame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762000" y="1315355"/>
            <a:ext cx="73154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比是除法的另一种写法，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分数是除法的另一种读法</a:t>
            </a:r>
            <a:r>
              <a:rPr lang="en-US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三者同根同源</a:t>
            </a:r>
            <a:endParaRPr lang="zh-CN" altLang="en-US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5425440"/>
            <a:ext cx="11039475" cy="1365885"/>
          </a:xfrm>
          <a:custGeom>
            <a:avLst/>
            <a:gdLst>
              <a:gd name="sw" fmla="*/ 1 w 17385"/>
              <a:gd name="sh" fmla="*/ 1 h 2150"/>
              <a:gd name="mins" fmla="min sw sh"/>
              <a:gd name="dsw" fmla="+- 0 sw mins"/>
              <a:gd name="dsh" fmla="+- 0 sh mins"/>
              <a:gd name="p0x0" fmla="*/ 120 w 17385"/>
              <a:gd name="p0y0" fmla="*/ 0 h 2150"/>
              <a:gd name="p0x1" fmla="*/ 17265 w 17385"/>
              <a:gd name="p0y1" fmla="*/ 0 h 2150"/>
              <a:gd name="p0x2" fmla="*/ 17331 w 17385"/>
              <a:gd name="p0y2" fmla="*/ 0 h 2150"/>
              <a:gd name="p0x3" fmla="*/ 17385 w 17385"/>
              <a:gd name="p0y3" fmla="*/ 53 h 2150"/>
              <a:gd name="p0x4" fmla="*/ 17385 w 17385"/>
              <a:gd name="p0y4" fmla="*/ 120 h 2150"/>
              <a:gd name="p0x5" fmla="*/ 17385 w 17385"/>
              <a:gd name="p0y5" fmla="*/ 2030 h 2150"/>
              <a:gd name="p0x6" fmla="*/ 17385 w 17385"/>
              <a:gd name="p0y6" fmla="*/ 2097 h 2150"/>
              <a:gd name="p0x7" fmla="*/ 17331 w 17385"/>
              <a:gd name="p0y7" fmla="*/ 2150 h 2150"/>
              <a:gd name="p0x8" fmla="*/ 17265 w 17385"/>
              <a:gd name="p0y8" fmla="*/ 2150 h 2150"/>
              <a:gd name="p0x9" fmla="*/ 120 w 17385"/>
              <a:gd name="p0y9" fmla="*/ 2150 h 2150"/>
              <a:gd name="p0x10" fmla="*/ 53 w 17385"/>
              <a:gd name="p0y10" fmla="*/ 2150 h 2150"/>
              <a:gd name="p0x11" fmla="*/ 0 w 17385"/>
              <a:gd name="p0y11" fmla="*/ 2097 h 2150"/>
              <a:gd name="p0x12" fmla="*/ 0 w 17385"/>
              <a:gd name="p0y12" fmla="*/ 2030 h 2150"/>
              <a:gd name="p0x13" fmla="*/ 0 w 17385"/>
              <a:gd name="p0y13" fmla="*/ 120 h 2150"/>
              <a:gd name="p0x14" fmla="*/ 0 w 17385"/>
              <a:gd name="p0y14" fmla="*/ 53 h 2150"/>
              <a:gd name="p0x15" fmla="*/ 53 w 17385"/>
              <a:gd name="p0y15" fmla="*/ 0 h 2150"/>
              <a:gd name="p0x16" fmla="*/ 120 w 17385"/>
              <a:gd name="p0y16" fmla="*/ 0 h 21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56203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981befd6-8c92-11f1-ab32-b6341fa560fa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270" b="270"/>
          <a:stretch>
            <a:fillRect/>
          </a:stretch>
        </p:blipFill>
        <p:spPr>
          <a:xfrm>
            <a:off x="828675" y="5677535"/>
            <a:ext cx="15240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152525" y="5605558"/>
            <a:ext cx="66416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6∶4 = 6</a:t>
            </a:r>
            <a:r>
              <a:rPr lang="zh-CN" alt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= 6/4 = 1.5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三者可以互相转化，本质都是表示两个数量的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倍数关系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59709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981bf0a9-8c92-11f1-ab32-b6341fa560fa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252" b="252"/>
          <a:stretch>
            <a:fillRect/>
          </a:stretch>
        </p:blipFill>
        <p:spPr>
          <a:xfrm>
            <a:off x="828675" y="6028055"/>
            <a:ext cx="152400" cy="1524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1152525" y="5956049"/>
            <a:ext cx="620188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比的后项</a:t>
            </a:r>
            <a:r>
              <a:rPr lang="zh-CN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不能为</a:t>
            </a:r>
            <a:r>
              <a:rPr lang="en-US" altLang="zh-CN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0</a:t>
            </a:r>
            <a:r>
              <a:rPr lang="zh-CN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，这与除法中除数不能为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、分数中分母不能为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0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完全一致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71525" y="63214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981bf251-8c92-11f1-ab32-b6341fa560fa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233" b="233"/>
          <a:stretch>
            <a:fillRect/>
          </a:stretch>
        </p:blipFill>
        <p:spPr>
          <a:xfrm>
            <a:off x="828675" y="6378575"/>
            <a:ext cx="152400" cy="1524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152525" y="6306541"/>
            <a:ext cx="565822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利用这层联系，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比的化简</a:t>
            </a: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可转化为分数约分，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求比值</a:t>
            </a: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可转化为除法计算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7852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概念深探</a:t>
            </a:r>
            <a:endParaRPr sz="4200" b="1" spc="84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534872"/>
            <a:ext cx="3981450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大道至简，万变归宗</a:t>
            </a:r>
            <a:endParaRPr sz="1500" spc="3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化简比、求比值，探寻比与分数、除法的奥秘</a:t>
            </a:r>
            <a:endParaRPr sz="1500" spc="3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372119"/>
            <a:ext cx="366905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化简比、求比值，探寻比与分数、除法的奥秘</a:t>
            </a:r>
            <a:endParaRPr sz="1350" spc="27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1963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21031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2153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6750" y="1582122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D86A1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D86A1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31101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哪杯水更甜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b3c285ce-8c92-11f1-ab32-b6341fa560fa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072890" y="1104900"/>
            <a:ext cx="7547610" cy="666750"/>
          </a:xfrm>
          <a:custGeom>
            <a:avLst/>
            <a:gdLst>
              <a:gd name="sw" fmla="*/ 1 w 11885"/>
              <a:gd name="sh" fmla="*/ 1 h 1050"/>
              <a:gd name="mins" fmla="min sw sh"/>
              <a:gd name="dsw" fmla="+- 0 sw mins"/>
              <a:gd name="dsh" fmla="+- 0 sh mins"/>
              <a:gd name="p0x0" fmla="*/ 120 w 11885"/>
              <a:gd name="p0y0" fmla="*/ 0 h 1050"/>
              <a:gd name="p0x1" fmla="*/ 11765 w 11885"/>
              <a:gd name="p0y1" fmla="*/ 0 h 1050"/>
              <a:gd name="p0x2" fmla="*/ 11832 w 11885"/>
              <a:gd name="p0y2" fmla="*/ 0 h 1050"/>
              <a:gd name="p0x3" fmla="*/ 11885 w 11885"/>
              <a:gd name="p0y3" fmla="*/ 53 h 1050"/>
              <a:gd name="p0x4" fmla="*/ 11885 w 11885"/>
              <a:gd name="p0y4" fmla="*/ 120 h 1050"/>
              <a:gd name="p0x5" fmla="*/ 11885 w 11885"/>
              <a:gd name="p0y5" fmla="*/ 930 h 1050"/>
              <a:gd name="p0x6" fmla="*/ 11885 w 11885"/>
              <a:gd name="p0y6" fmla="*/ 996 h 1050"/>
              <a:gd name="p0x7" fmla="*/ 11832 w 11885"/>
              <a:gd name="p0y7" fmla="*/ 1050 h 1050"/>
              <a:gd name="p0x8" fmla="*/ 11765 w 11885"/>
              <a:gd name="p0y8" fmla="*/ 1050 h 1050"/>
              <a:gd name="p0x9" fmla="*/ 120 w 11885"/>
              <a:gd name="p0y9" fmla="*/ 1050 h 1050"/>
              <a:gd name="p0x10" fmla="*/ 53 w 11885"/>
              <a:gd name="p0y10" fmla="*/ 1050 h 1050"/>
              <a:gd name="p0x11" fmla="*/ 0 w 11885"/>
              <a:gd name="p0y11" fmla="*/ 996 h 1050"/>
              <a:gd name="p0x12" fmla="*/ 0 w 11885"/>
              <a:gd name="p0y12" fmla="*/ 930 h 1050"/>
              <a:gd name="p0x13" fmla="*/ 0 w 11885"/>
              <a:gd name="p0y13" fmla="*/ 120 h 1050"/>
              <a:gd name="p0x14" fmla="*/ 0 w 11885"/>
              <a:gd name="p0y14" fmla="*/ 53 h 1050"/>
              <a:gd name="p0x15" fmla="*/ 53 w 11885"/>
              <a:gd name="p0y15" fmla="*/ 0 h 1050"/>
              <a:gd name="p0x16" fmla="*/ 120 w 11885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263409" y="1280160"/>
            <a:ext cx="4343552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水与蜂蜜比例不同，但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甜度可能一模一样</a:t>
            </a:r>
            <a:endParaRPr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4077335" y="1966595"/>
            <a:ext cx="7538085" cy="2857500"/>
          </a:xfrm>
          <a:custGeom>
            <a:avLst/>
            <a:gdLst>
              <a:gd name="sw" fmla="*/ 1 w 11870"/>
              <a:gd name="sh" fmla="*/ 1 h 4500"/>
              <a:gd name="mins" fmla="min sw sh"/>
              <a:gd name="dsw" fmla="+- 0 sw mins"/>
              <a:gd name="dsh" fmla="+- 0 sh mins"/>
              <a:gd name="p0x0" fmla="*/ 120 w 11870"/>
              <a:gd name="p0y0" fmla="*/ 0 h 4500"/>
              <a:gd name="p0x1" fmla="*/ 11750 w 11870"/>
              <a:gd name="p0y1" fmla="*/ 0 h 4500"/>
              <a:gd name="p0x2" fmla="*/ 11817 w 11870"/>
              <a:gd name="p0y2" fmla="*/ 0 h 4500"/>
              <a:gd name="p0x3" fmla="*/ 11870 w 11870"/>
              <a:gd name="p0y3" fmla="*/ 53 h 4500"/>
              <a:gd name="p0x4" fmla="*/ 11870 w 11870"/>
              <a:gd name="p0y4" fmla="*/ 120 h 4500"/>
              <a:gd name="p0x5" fmla="*/ 11870 w 11870"/>
              <a:gd name="p0y5" fmla="*/ 4380 h 4500"/>
              <a:gd name="p0x6" fmla="*/ 11870 w 11870"/>
              <a:gd name="p0y6" fmla="*/ 4446 h 4500"/>
              <a:gd name="p0x7" fmla="*/ 11817 w 11870"/>
              <a:gd name="p0y7" fmla="*/ 4500 h 4500"/>
              <a:gd name="p0x8" fmla="*/ 11750 w 11870"/>
              <a:gd name="p0y8" fmla="*/ 4500 h 4500"/>
              <a:gd name="p0x9" fmla="*/ 120 w 11870"/>
              <a:gd name="p0y9" fmla="*/ 4500 h 4500"/>
              <a:gd name="p0x10" fmla="*/ 53 w 11870"/>
              <a:gd name="p0y10" fmla="*/ 4500 h 4500"/>
              <a:gd name="p0x11" fmla="*/ 0 w 11870"/>
              <a:gd name="p0y11" fmla="*/ 4446 h 4500"/>
              <a:gd name="p0x12" fmla="*/ 0 w 11870"/>
              <a:gd name="p0y12" fmla="*/ 4380 h 4500"/>
              <a:gd name="p0x13" fmla="*/ 0 w 11870"/>
              <a:gd name="p0y13" fmla="*/ 120 h 4500"/>
              <a:gd name="p0x14" fmla="*/ 0 w 11870"/>
              <a:gd name="p0y14" fmla="*/ 53 h 4500"/>
              <a:gd name="p0x15" fmla="*/ 53 w 11870"/>
              <a:gd name="p0y15" fmla="*/ 0 h 4500"/>
              <a:gd name="p0x16" fmla="*/ 120 w 11870"/>
              <a:gd name="p0y16" fmla="*/ 0 h 4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4272934" y="2145983"/>
            <a:ext cx="7147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三杯蜂蜜水配比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2" name="表格 11"/>
          <p:cNvGraphicFramePr/>
          <p:nvPr>
            <p:custDataLst>
              <p:tags r:id="rId8"/>
            </p:custDataLst>
          </p:nvPr>
        </p:nvGraphicFramePr>
        <p:xfrm>
          <a:off x="4272915" y="2686050"/>
          <a:ext cx="7147559" cy="1943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9053"/>
                <a:gridCol w="2282056"/>
                <a:gridCol w="2442572"/>
                <a:gridCol w="1463878"/>
              </a:tblGrid>
              <a:tr h="5181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杯号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原始比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化简比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蜂蜜占比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DCC8"/>
                    </a:solidFill>
                  </a:tcPr>
                </a:tc>
              </a:tr>
              <a:tr h="47498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第一杯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10g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蜂蜜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+125g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水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10∶125→</a:t>
                      </a:r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2∶25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较低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  <a:tr h="47498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第二杯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6g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蜂蜜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+50g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水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6∶50→</a:t>
                      </a:r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3∶25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最高，最甜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474985"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第三杯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en-US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6.4g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蜂蜜</a:t>
                      </a:r>
                      <a:r>
                        <a:rPr lang="en-US" altLang="zh-CN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+400g</a:t>
                      </a:r>
                      <a:r>
                        <a:rPr lang="zh-CN" altLang="en-US"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水</a:t>
                      </a:r>
                      <a:endParaRPr lang="zh-CN" altLang="en-US"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6.4∶400→</a:t>
                      </a:r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2∶125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最低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76200" marB="762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</a:tbl>
          </a:graphicData>
        </a:graphic>
      </p:graphicFrame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4077335" y="5024120"/>
            <a:ext cx="7538085" cy="1447800"/>
          </a:xfrm>
          <a:custGeom>
            <a:avLst/>
            <a:gdLst>
              <a:gd name="sw" fmla="*/ 1 w 11870"/>
              <a:gd name="sh" fmla="*/ 1 h 2280"/>
              <a:gd name="mins" fmla="min sw sh"/>
              <a:gd name="dsw" fmla="+- 0 sw mins"/>
              <a:gd name="dsh" fmla="+- 0 sh mins"/>
              <a:gd name="p0x0" fmla="*/ 120 w 11870"/>
              <a:gd name="p0y0" fmla="*/ 0 h 2280"/>
              <a:gd name="p0x1" fmla="*/ 11750 w 11870"/>
              <a:gd name="p0y1" fmla="*/ 0 h 2280"/>
              <a:gd name="p0x2" fmla="*/ 11817 w 11870"/>
              <a:gd name="p0y2" fmla="*/ 0 h 2280"/>
              <a:gd name="p0x3" fmla="*/ 11870 w 11870"/>
              <a:gd name="p0y3" fmla="*/ 53 h 2280"/>
              <a:gd name="p0x4" fmla="*/ 11870 w 11870"/>
              <a:gd name="p0y4" fmla="*/ 120 h 2280"/>
              <a:gd name="p0x5" fmla="*/ 11870 w 11870"/>
              <a:gd name="p0y5" fmla="*/ 2160 h 2280"/>
              <a:gd name="p0x6" fmla="*/ 11870 w 11870"/>
              <a:gd name="p0y6" fmla="*/ 2226 h 2280"/>
              <a:gd name="p0x7" fmla="*/ 11817 w 11870"/>
              <a:gd name="p0y7" fmla="*/ 2280 h 2280"/>
              <a:gd name="p0x8" fmla="*/ 11750 w 11870"/>
              <a:gd name="p0y8" fmla="*/ 2280 h 2280"/>
              <a:gd name="p0x9" fmla="*/ 120 w 11870"/>
              <a:gd name="p0y9" fmla="*/ 2280 h 2280"/>
              <a:gd name="p0x10" fmla="*/ 53 w 11870"/>
              <a:gd name="p0y10" fmla="*/ 2280 h 2280"/>
              <a:gd name="p0x11" fmla="*/ 0 w 11870"/>
              <a:gd name="p0y11" fmla="*/ 2226 h 2280"/>
              <a:gd name="p0x12" fmla="*/ 0 w 11870"/>
              <a:gd name="p0y12" fmla="*/ 2160 h 2280"/>
              <a:gd name="p0x13" fmla="*/ 0 w 11870"/>
              <a:gd name="p0y13" fmla="*/ 120 h 2280"/>
              <a:gd name="p0x14" fmla="*/ 0 w 11870"/>
              <a:gd name="p0y14" fmla="*/ 53 h 2280"/>
              <a:gd name="p0x15" fmla="*/ 53 w 11870"/>
              <a:gd name="p0y15" fmla="*/ 0 h 2280"/>
              <a:gd name="p0x16" fmla="*/ 120 w 11870"/>
              <a:gd name="p0y16" fmla="*/ 0 h 22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272934" y="5203508"/>
            <a:ext cx="7147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化简比的基本依据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4272934" y="5653088"/>
            <a:ext cx="714754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比的前项和后项同时乘或除以相同的数（</a:t>
            </a:r>
            <a:r>
              <a:rPr lang="en-US"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除外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），比值不变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这与分数的基本性质完全一致</a:t>
            </a:r>
            <a:endParaRPr lang="zh-CN" altLang="en-US" sz="15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化简比的方法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434384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化简比三步法：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看类型</a:t>
            </a: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定方法</a:t>
            </a: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、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验互质</a:t>
            </a:r>
            <a:endParaRPr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160905"/>
            <a:ext cx="3546475" cy="4311015"/>
          </a:xfrm>
          <a:custGeom>
            <a:avLst/>
            <a:gdLst>
              <a:gd name="sw" fmla="*/ 1 w 5585"/>
              <a:gd name="sh" fmla="*/ 1 h 6788"/>
              <a:gd name="mins" fmla="min sw sh"/>
              <a:gd name="dsw" fmla="+- 0 sw mins"/>
              <a:gd name="dsh" fmla="+- 0 sh mins"/>
              <a:gd name="p0x0" fmla="*/ 120 w 5585"/>
              <a:gd name="p0y0" fmla="*/ 0 h 6788"/>
              <a:gd name="p0x1" fmla="*/ 5465 w 5585"/>
              <a:gd name="p0y1" fmla="*/ 0 h 6788"/>
              <a:gd name="p0x2" fmla="*/ 5531 w 5585"/>
              <a:gd name="p0y2" fmla="*/ 0 h 6788"/>
              <a:gd name="p0x3" fmla="*/ 5585 w 5585"/>
              <a:gd name="p0y3" fmla="*/ 53 h 6788"/>
              <a:gd name="p0x4" fmla="*/ 5585 w 5585"/>
              <a:gd name="p0y4" fmla="*/ 120 h 6788"/>
              <a:gd name="p0x5" fmla="*/ 5585 w 5585"/>
              <a:gd name="p0y5" fmla="*/ 6668 h 6788"/>
              <a:gd name="p0x6" fmla="*/ 5585 w 5585"/>
              <a:gd name="p0y6" fmla="*/ 6735 h 6788"/>
              <a:gd name="p0x7" fmla="*/ 5531 w 5585"/>
              <a:gd name="p0y7" fmla="*/ 6788 h 6788"/>
              <a:gd name="p0x8" fmla="*/ 5465 w 5585"/>
              <a:gd name="p0y8" fmla="*/ 6788 h 6788"/>
              <a:gd name="p0x9" fmla="*/ 120 w 5585"/>
              <a:gd name="p0y9" fmla="*/ 6788 h 6788"/>
              <a:gd name="p0x10" fmla="*/ 53 w 5585"/>
              <a:gd name="p0y10" fmla="*/ 6788 h 6788"/>
              <a:gd name="p0x11" fmla="*/ 0 w 5585"/>
              <a:gd name="p0y11" fmla="*/ 6735 h 6788"/>
              <a:gd name="p0x12" fmla="*/ 0 w 5585"/>
              <a:gd name="p0y12" fmla="*/ 6668 h 6788"/>
              <a:gd name="p0x13" fmla="*/ 0 w 5585"/>
              <a:gd name="p0y13" fmla="*/ 120 h 6788"/>
              <a:gd name="p0x14" fmla="*/ 0 w 5585"/>
              <a:gd name="p0y14" fmla="*/ 53 h 6788"/>
              <a:gd name="p0x15" fmla="*/ 53 w 5585"/>
              <a:gd name="p0y15" fmla="*/ 0 h 6788"/>
              <a:gd name="p0x16" fmla="*/ 120 w 5585"/>
              <a:gd name="p0y16" fmla="*/ 0 h 67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71525" y="3273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259" t="-20417" r="-4259" b="-20417"/>
          <a:stretch>
            <a:fillRect/>
          </a:stretch>
        </p:blipFill>
        <p:spPr>
          <a:xfrm>
            <a:off x="849630" y="3335020"/>
            <a:ext cx="186055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190625" y="326226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整数比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771525" y="3730895"/>
            <a:ext cx="159908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24∶42 → 4∶7</a:t>
            </a:r>
            <a:endParaRPr sz="15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1"/>
            </p:custDataLst>
          </p:nvPr>
        </p:nvSpPr>
        <p:spPr>
          <a:xfrm>
            <a:off x="771525" y="42106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2"/>
            </p:custDataLst>
          </p:nvPr>
        </p:nvSpPr>
        <p:spPr>
          <a:xfrm>
            <a:off x="904875" y="4087130"/>
            <a:ext cx="136289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找最大公因数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6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71525" y="45631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904875" y="4439555"/>
            <a:ext cx="31611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前后项同除以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6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6=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42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6=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7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771525" y="49155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904875" y="4791980"/>
            <a:ext cx="158137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检验：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 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7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互质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4322445" y="2160905"/>
            <a:ext cx="3546475" cy="4311015"/>
          </a:xfrm>
          <a:custGeom>
            <a:avLst/>
            <a:gdLst>
              <a:gd name="sw" fmla="*/ 1 w 5585"/>
              <a:gd name="sh" fmla="*/ 1 h 6788"/>
              <a:gd name="mins" fmla="min sw sh"/>
              <a:gd name="dsw" fmla="+- 0 sw mins"/>
              <a:gd name="dsh" fmla="+- 0 sh mins"/>
              <a:gd name="p0x0" fmla="*/ 120 w 5585"/>
              <a:gd name="p0y0" fmla="*/ 0 h 6788"/>
              <a:gd name="p0x1" fmla="*/ 5465 w 5585"/>
              <a:gd name="p0y1" fmla="*/ 0 h 6788"/>
              <a:gd name="p0x2" fmla="*/ 5531 w 5585"/>
              <a:gd name="p0y2" fmla="*/ 0 h 6788"/>
              <a:gd name="p0x3" fmla="*/ 5585 w 5585"/>
              <a:gd name="p0y3" fmla="*/ 53 h 6788"/>
              <a:gd name="p0x4" fmla="*/ 5585 w 5585"/>
              <a:gd name="p0y4" fmla="*/ 120 h 6788"/>
              <a:gd name="p0x5" fmla="*/ 5585 w 5585"/>
              <a:gd name="p0y5" fmla="*/ 6668 h 6788"/>
              <a:gd name="p0x6" fmla="*/ 5585 w 5585"/>
              <a:gd name="p0y6" fmla="*/ 6735 h 6788"/>
              <a:gd name="p0x7" fmla="*/ 5531 w 5585"/>
              <a:gd name="p0y7" fmla="*/ 6788 h 6788"/>
              <a:gd name="p0x8" fmla="*/ 5465 w 5585"/>
              <a:gd name="p0y8" fmla="*/ 6788 h 6788"/>
              <a:gd name="p0x9" fmla="*/ 120 w 5585"/>
              <a:gd name="p0y9" fmla="*/ 6788 h 6788"/>
              <a:gd name="p0x10" fmla="*/ 53 w 5585"/>
              <a:gd name="p0y10" fmla="*/ 6788 h 6788"/>
              <a:gd name="p0x11" fmla="*/ 0 w 5585"/>
              <a:gd name="p0y11" fmla="*/ 6735 h 6788"/>
              <a:gd name="p0x12" fmla="*/ 0 w 5585"/>
              <a:gd name="p0y12" fmla="*/ 6668 h 6788"/>
              <a:gd name="p0x13" fmla="*/ 0 w 5585"/>
              <a:gd name="p0y13" fmla="*/ 120 h 6788"/>
              <a:gd name="p0x14" fmla="*/ 0 w 5585"/>
              <a:gd name="p0y14" fmla="*/ 53 h 6788"/>
              <a:gd name="p0x15" fmla="*/ 53 w 5585"/>
              <a:gd name="p0y15" fmla="*/ 0 h 6788"/>
              <a:gd name="p0x16" fmla="*/ 120 w 5585"/>
              <a:gd name="p0y16" fmla="*/ 0 h 67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8"/>
            </p:custDataLst>
          </p:nvPr>
        </p:nvSpPr>
        <p:spPr>
          <a:xfrm>
            <a:off x="4518025" y="3273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8641" r="-8641"/>
          <a:stretch>
            <a:fillRect/>
          </a:stretch>
        </p:blipFill>
        <p:spPr>
          <a:xfrm>
            <a:off x="4596130" y="3335020"/>
            <a:ext cx="186055" cy="21463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2"/>
            </p:custDataLst>
          </p:nvPr>
        </p:nvSpPr>
        <p:spPr>
          <a:xfrm>
            <a:off x="4937151" y="326226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小数比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3"/>
            </p:custDataLst>
          </p:nvPr>
        </p:nvSpPr>
        <p:spPr>
          <a:xfrm>
            <a:off x="4518051" y="3730895"/>
            <a:ext cx="169894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0.7∶0.8 → 7∶8</a:t>
            </a:r>
            <a:endParaRPr sz="15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4"/>
            </p:custDataLst>
          </p:nvPr>
        </p:nvSpPr>
        <p:spPr>
          <a:xfrm>
            <a:off x="4518025" y="42106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4651401" y="4087130"/>
            <a:ext cx="20399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前后项同乘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</a:t>
            </a:r>
            <a:r>
              <a:rPr 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化为整数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6"/>
            </p:custDataLst>
          </p:nvPr>
        </p:nvSpPr>
        <p:spPr>
          <a:xfrm>
            <a:off x="4518025" y="45631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7"/>
            </p:custDataLst>
          </p:nvPr>
        </p:nvSpPr>
        <p:spPr>
          <a:xfrm>
            <a:off x="4651401" y="4439555"/>
            <a:ext cx="78410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→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7∶8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8"/>
            </p:custDataLst>
          </p:nvPr>
        </p:nvSpPr>
        <p:spPr>
          <a:xfrm>
            <a:off x="4518025" y="49155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4651401" y="4791980"/>
            <a:ext cx="158137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检验：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 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和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8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互质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8068945" y="2160905"/>
            <a:ext cx="3546475" cy="4311015"/>
          </a:xfrm>
          <a:custGeom>
            <a:avLst/>
            <a:gdLst>
              <a:gd name="sw" fmla="*/ 1 w 5585"/>
              <a:gd name="sh" fmla="*/ 1 h 6788"/>
              <a:gd name="mins" fmla="min sw sh"/>
              <a:gd name="dsw" fmla="+- 0 sw mins"/>
              <a:gd name="dsh" fmla="+- 0 sh mins"/>
              <a:gd name="p0x0" fmla="*/ 120 w 5585"/>
              <a:gd name="p0y0" fmla="*/ 0 h 6788"/>
              <a:gd name="p0x1" fmla="*/ 5465 w 5585"/>
              <a:gd name="p0y1" fmla="*/ 0 h 6788"/>
              <a:gd name="p0x2" fmla="*/ 5531 w 5585"/>
              <a:gd name="p0y2" fmla="*/ 0 h 6788"/>
              <a:gd name="p0x3" fmla="*/ 5585 w 5585"/>
              <a:gd name="p0y3" fmla="*/ 53 h 6788"/>
              <a:gd name="p0x4" fmla="*/ 5585 w 5585"/>
              <a:gd name="p0y4" fmla="*/ 120 h 6788"/>
              <a:gd name="p0x5" fmla="*/ 5585 w 5585"/>
              <a:gd name="p0y5" fmla="*/ 6668 h 6788"/>
              <a:gd name="p0x6" fmla="*/ 5585 w 5585"/>
              <a:gd name="p0y6" fmla="*/ 6735 h 6788"/>
              <a:gd name="p0x7" fmla="*/ 5531 w 5585"/>
              <a:gd name="p0y7" fmla="*/ 6788 h 6788"/>
              <a:gd name="p0x8" fmla="*/ 5465 w 5585"/>
              <a:gd name="p0y8" fmla="*/ 6788 h 6788"/>
              <a:gd name="p0x9" fmla="*/ 120 w 5585"/>
              <a:gd name="p0y9" fmla="*/ 6788 h 6788"/>
              <a:gd name="p0x10" fmla="*/ 53 w 5585"/>
              <a:gd name="p0y10" fmla="*/ 6788 h 6788"/>
              <a:gd name="p0x11" fmla="*/ 0 w 5585"/>
              <a:gd name="p0y11" fmla="*/ 6735 h 6788"/>
              <a:gd name="p0x12" fmla="*/ 0 w 5585"/>
              <a:gd name="p0y12" fmla="*/ 6668 h 6788"/>
              <a:gd name="p0x13" fmla="*/ 0 w 5585"/>
              <a:gd name="p0y13" fmla="*/ 120 h 6788"/>
              <a:gd name="p0x14" fmla="*/ 0 w 5585"/>
              <a:gd name="p0y14" fmla="*/ 53 h 6788"/>
              <a:gd name="p0x15" fmla="*/ 53 w 5585"/>
              <a:gd name="p0y15" fmla="*/ 0 h 6788"/>
              <a:gd name="p0x16" fmla="*/ 120 w 5585"/>
              <a:gd name="p0y16" fmla="*/ 0 h 678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8264525" y="32734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31200" y="3335020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5"/>
            </p:custDataLst>
          </p:nvPr>
        </p:nvSpPr>
        <p:spPr>
          <a:xfrm>
            <a:off x="8683676" y="3262265"/>
            <a:ext cx="108287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分数比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6"/>
            </p:custDataLst>
          </p:nvPr>
        </p:nvSpPr>
        <p:spPr>
          <a:xfrm>
            <a:off x="8264576" y="3730895"/>
            <a:ext cx="240982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通分后化简</a:t>
            </a:r>
            <a:r>
              <a:rPr lang="en-US" altLang="zh-CN"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→ </a:t>
            </a:r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最简整数比</a:t>
            </a:r>
            <a:endParaRPr sz="15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7"/>
            </p:custDataLst>
          </p:nvPr>
        </p:nvSpPr>
        <p:spPr>
          <a:xfrm>
            <a:off x="8264525" y="42106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8"/>
            </p:custDataLst>
          </p:nvPr>
        </p:nvSpPr>
        <p:spPr>
          <a:xfrm>
            <a:off x="8397926" y="4087130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先通分或乘分母最小公倍数化为整数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9"/>
            </p:custDataLst>
          </p:nvPr>
        </p:nvSpPr>
        <p:spPr>
          <a:xfrm>
            <a:off x="8264525" y="456311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40"/>
            </p:custDataLst>
          </p:nvPr>
        </p:nvSpPr>
        <p:spPr>
          <a:xfrm>
            <a:off x="8397926" y="4439555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再按整数比化简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1"/>
            </p:custDataLst>
          </p:nvPr>
        </p:nvSpPr>
        <p:spPr>
          <a:xfrm>
            <a:off x="8264525" y="49155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2"/>
            </p:custDataLst>
          </p:nvPr>
        </p:nvSpPr>
        <p:spPr>
          <a:xfrm>
            <a:off x="8397926" y="4791980"/>
            <a:ext cx="30226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结果必须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前后项互质</a:t>
            </a: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，不能保留小数或分数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求比值的技巧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423670" cy="2581275"/>
          </a:xfrm>
          <a:custGeom>
            <a:avLst/>
            <a:gdLst>
              <a:gd name="sw" fmla="*/ 1 w 2242"/>
              <a:gd name="sh" fmla="*/ 1 h 4065"/>
              <a:gd name="mins" fmla="min sw sh"/>
              <a:gd name="dsw" fmla="+- 0 sw mins"/>
              <a:gd name="dsh" fmla="+- 0 sh mins"/>
              <a:gd name="p0x0" fmla="*/ 120 w 2242"/>
              <a:gd name="p0y0" fmla="*/ 0 h 4065"/>
              <a:gd name="p0x1" fmla="*/ 2122 w 2242"/>
              <a:gd name="p0y1" fmla="*/ 0 h 4065"/>
              <a:gd name="p0x2" fmla="*/ 2188 w 2242"/>
              <a:gd name="p0y2" fmla="*/ 0 h 4065"/>
              <a:gd name="p0x3" fmla="*/ 2242 w 2242"/>
              <a:gd name="p0y3" fmla="*/ 53 h 4065"/>
              <a:gd name="p0x4" fmla="*/ 2242 w 2242"/>
              <a:gd name="p0y4" fmla="*/ 120 h 4065"/>
              <a:gd name="p0x5" fmla="*/ 2242 w 2242"/>
              <a:gd name="p0y5" fmla="*/ 3945 h 4065"/>
              <a:gd name="p0x6" fmla="*/ 2242 w 2242"/>
              <a:gd name="p0y6" fmla="*/ 4011 h 4065"/>
              <a:gd name="p0x7" fmla="*/ 2188 w 2242"/>
              <a:gd name="p0y7" fmla="*/ 4065 h 4065"/>
              <a:gd name="p0x8" fmla="*/ 2122 w 2242"/>
              <a:gd name="p0y8" fmla="*/ 4065 h 4065"/>
              <a:gd name="p0x9" fmla="*/ 120 w 2242"/>
              <a:gd name="p0y9" fmla="*/ 4065 h 4065"/>
              <a:gd name="p0x10" fmla="*/ 53 w 2242"/>
              <a:gd name="p0y10" fmla="*/ 4065 h 4065"/>
              <a:gd name="p0x11" fmla="*/ 0 w 2242"/>
              <a:gd name="p0y11" fmla="*/ 4011 h 4065"/>
              <a:gd name="p0x12" fmla="*/ 0 w 2242"/>
              <a:gd name="p0y12" fmla="*/ 3945 h 4065"/>
              <a:gd name="p0x13" fmla="*/ 0 w 2242"/>
              <a:gd name="p0y13" fmla="*/ 120 h 4065"/>
              <a:gd name="p0x14" fmla="*/ 0 w 2242"/>
              <a:gd name="p0y14" fmla="*/ 53 h 4065"/>
              <a:gd name="p0x15" fmla="*/ 53 w 2242"/>
              <a:gd name="p0y15" fmla="*/ 0 h 4065"/>
              <a:gd name="p0x16" fmla="*/ 120 w 2242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18985" y="1717358"/>
            <a:ext cx="167171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0.75</a:t>
            </a:r>
            <a:endParaRPr sz="4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000868" y="2581275"/>
            <a:ext cx="72694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24 </a:t>
            </a:r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32</a:t>
            </a:r>
            <a:endParaRPr lang="en-US" altLang="zh-CN" sz="12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116654" y="28194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小数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2123440" y="1109345"/>
            <a:ext cx="1423670" cy="2581275"/>
          </a:xfrm>
          <a:custGeom>
            <a:avLst/>
            <a:gdLst>
              <a:gd name="sw" fmla="*/ 1 w 2242"/>
              <a:gd name="sh" fmla="*/ 1 h 4065"/>
              <a:gd name="mins" fmla="min sw sh"/>
              <a:gd name="dsw" fmla="+- 0 sw mins"/>
              <a:gd name="dsh" fmla="+- 0 sh mins"/>
              <a:gd name="p0x0" fmla="*/ 120 w 2242"/>
              <a:gd name="p0y0" fmla="*/ 0 h 4065"/>
              <a:gd name="p0x1" fmla="*/ 2122 w 2242"/>
              <a:gd name="p0y1" fmla="*/ 0 h 4065"/>
              <a:gd name="p0x2" fmla="*/ 2188 w 2242"/>
              <a:gd name="p0y2" fmla="*/ 0 h 4065"/>
              <a:gd name="p0x3" fmla="*/ 2242 w 2242"/>
              <a:gd name="p0y3" fmla="*/ 53 h 4065"/>
              <a:gd name="p0x4" fmla="*/ 2242 w 2242"/>
              <a:gd name="p0y4" fmla="*/ 120 h 4065"/>
              <a:gd name="p0x5" fmla="*/ 2242 w 2242"/>
              <a:gd name="p0y5" fmla="*/ 3945 h 4065"/>
              <a:gd name="p0x6" fmla="*/ 2242 w 2242"/>
              <a:gd name="p0y6" fmla="*/ 4011 h 4065"/>
              <a:gd name="p0x7" fmla="*/ 2188 w 2242"/>
              <a:gd name="p0y7" fmla="*/ 4065 h 4065"/>
              <a:gd name="p0x8" fmla="*/ 2122 w 2242"/>
              <a:gd name="p0y8" fmla="*/ 4065 h 4065"/>
              <a:gd name="p0x9" fmla="*/ 120 w 2242"/>
              <a:gd name="p0y9" fmla="*/ 4065 h 4065"/>
              <a:gd name="p0x10" fmla="*/ 53 w 2242"/>
              <a:gd name="p0y10" fmla="*/ 4065 h 4065"/>
              <a:gd name="p0x11" fmla="*/ 0 w 2242"/>
              <a:gd name="p0y11" fmla="*/ 4011 h 4065"/>
              <a:gd name="p0x12" fmla="*/ 0 w 2242"/>
              <a:gd name="p0y12" fmla="*/ 3945 h 4065"/>
              <a:gd name="p0x13" fmla="*/ 0 w 2242"/>
              <a:gd name="p0y13" fmla="*/ 120 h 4065"/>
              <a:gd name="p0x14" fmla="*/ 0 w 2242"/>
              <a:gd name="p0y14" fmla="*/ 53 h 4065"/>
              <a:gd name="p0x15" fmla="*/ 53 w 2242"/>
              <a:gd name="p0y15" fmla="*/ 0 h 4065"/>
              <a:gd name="p0x16" fmla="*/ 120 w 2242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2669315" y="1717358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4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548461" y="2581275"/>
            <a:ext cx="72694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56 </a:t>
            </a:r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14</a:t>
            </a:r>
            <a:endParaRPr lang="en-US" altLang="zh-CN" sz="12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2664247" y="28194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整数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3670935" y="1109345"/>
            <a:ext cx="1424305" cy="2581275"/>
          </a:xfrm>
          <a:custGeom>
            <a:avLst/>
            <a:gdLst>
              <a:gd name="sw" fmla="*/ 1 w 2242"/>
              <a:gd name="sh" fmla="*/ 1 h 4065"/>
              <a:gd name="mins" fmla="min sw sh"/>
              <a:gd name="dsw" fmla="+- 0 sw mins"/>
              <a:gd name="dsh" fmla="+- 0 sh mins"/>
              <a:gd name="p0x0" fmla="*/ 120 w 2242"/>
              <a:gd name="p0y0" fmla="*/ 0 h 4065"/>
              <a:gd name="p0x1" fmla="*/ 2122 w 2242"/>
              <a:gd name="p0y1" fmla="*/ 0 h 4065"/>
              <a:gd name="p0x2" fmla="*/ 2188 w 2242"/>
              <a:gd name="p0y2" fmla="*/ 0 h 4065"/>
              <a:gd name="p0x3" fmla="*/ 2242 w 2242"/>
              <a:gd name="p0y3" fmla="*/ 53 h 4065"/>
              <a:gd name="p0x4" fmla="*/ 2242 w 2242"/>
              <a:gd name="p0y4" fmla="*/ 120 h 4065"/>
              <a:gd name="p0x5" fmla="*/ 2242 w 2242"/>
              <a:gd name="p0y5" fmla="*/ 3945 h 4065"/>
              <a:gd name="p0x6" fmla="*/ 2242 w 2242"/>
              <a:gd name="p0y6" fmla="*/ 4011 h 4065"/>
              <a:gd name="p0x7" fmla="*/ 2188 w 2242"/>
              <a:gd name="p0y7" fmla="*/ 4065 h 4065"/>
              <a:gd name="p0x8" fmla="*/ 2122 w 2242"/>
              <a:gd name="p0y8" fmla="*/ 4065 h 4065"/>
              <a:gd name="p0x9" fmla="*/ 120 w 2242"/>
              <a:gd name="p0y9" fmla="*/ 4065 h 4065"/>
              <a:gd name="p0x10" fmla="*/ 53 w 2242"/>
              <a:gd name="p0y10" fmla="*/ 4065 h 4065"/>
              <a:gd name="p0x11" fmla="*/ 0 w 2242"/>
              <a:gd name="p0y11" fmla="*/ 4011 h 4065"/>
              <a:gd name="p0x12" fmla="*/ 0 w 2242"/>
              <a:gd name="p0y12" fmla="*/ 3945 h 4065"/>
              <a:gd name="p0x13" fmla="*/ 0 w 2242"/>
              <a:gd name="p0y13" fmla="*/ 120 h 4065"/>
              <a:gd name="p0x14" fmla="*/ 0 w 2242"/>
              <a:gd name="p0y14" fmla="*/ 53 h 4065"/>
              <a:gd name="p0x15" fmla="*/ 53 w 2242"/>
              <a:gd name="p0y15" fmla="*/ 0 h 4065"/>
              <a:gd name="p0x16" fmla="*/ 120 w 2242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002653" y="1722438"/>
            <a:ext cx="1294733" cy="83526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5600" b="1" baseline="300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r>
              <a:rPr sz="4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/</a:t>
            </a:r>
            <a:r>
              <a:rPr sz="5380" b="1" baseline="-250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5380" b="1" baseline="-250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096045" y="2581275"/>
            <a:ext cx="72694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15 </a:t>
            </a:r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25</a:t>
            </a:r>
            <a:endParaRPr lang="en-US" altLang="zh-CN" sz="12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211831" y="2819400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分数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3890645"/>
            <a:ext cx="2197735" cy="2581275"/>
          </a:xfrm>
          <a:custGeom>
            <a:avLst/>
            <a:gdLst>
              <a:gd name="sw" fmla="*/ 1 w 3460"/>
              <a:gd name="sh" fmla="*/ 1 h 4065"/>
              <a:gd name="mins" fmla="min sw sh"/>
              <a:gd name="dsw" fmla="+- 0 sw mins"/>
              <a:gd name="dsh" fmla="+- 0 sh mins"/>
              <a:gd name="p0x0" fmla="*/ 120 w 3460"/>
              <a:gd name="p0y0" fmla="*/ 0 h 4065"/>
              <a:gd name="p0x1" fmla="*/ 3340 w 3460"/>
              <a:gd name="p0y1" fmla="*/ 0 h 4065"/>
              <a:gd name="p0x2" fmla="*/ 3407 w 3460"/>
              <a:gd name="p0y2" fmla="*/ 0 h 4065"/>
              <a:gd name="p0x3" fmla="*/ 3460 w 3460"/>
              <a:gd name="p0y3" fmla="*/ 53 h 4065"/>
              <a:gd name="p0x4" fmla="*/ 3460 w 3460"/>
              <a:gd name="p0y4" fmla="*/ 120 h 4065"/>
              <a:gd name="p0x5" fmla="*/ 3460 w 3460"/>
              <a:gd name="p0y5" fmla="*/ 3945 h 4065"/>
              <a:gd name="p0x6" fmla="*/ 3460 w 3460"/>
              <a:gd name="p0y6" fmla="*/ 4011 h 4065"/>
              <a:gd name="p0x7" fmla="*/ 3407 w 3460"/>
              <a:gd name="p0y7" fmla="*/ 4065 h 4065"/>
              <a:gd name="p0x8" fmla="*/ 3340 w 3460"/>
              <a:gd name="p0y8" fmla="*/ 4065 h 4065"/>
              <a:gd name="p0x9" fmla="*/ 120 w 3460"/>
              <a:gd name="p0y9" fmla="*/ 4065 h 4065"/>
              <a:gd name="p0x10" fmla="*/ 53 w 3460"/>
              <a:gd name="p0y10" fmla="*/ 4065 h 4065"/>
              <a:gd name="p0x11" fmla="*/ 0 w 3460"/>
              <a:gd name="p0y11" fmla="*/ 4011 h 4065"/>
              <a:gd name="p0x12" fmla="*/ 0 w 3460"/>
              <a:gd name="p0y12" fmla="*/ 3945 h 4065"/>
              <a:gd name="p0x13" fmla="*/ 0 w 3460"/>
              <a:gd name="p0y13" fmla="*/ 120 h 4065"/>
              <a:gd name="p0x14" fmla="*/ 0 w 3460"/>
              <a:gd name="p0y14" fmla="*/ 53 h 4065"/>
              <a:gd name="p0x15" fmla="*/ 53 w 3460"/>
              <a:gd name="p0y15" fmla="*/ 0 h 4065"/>
              <a:gd name="p0x16" fmla="*/ 120 w 346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105872" y="4598670"/>
            <a:ext cx="167171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0.68</a:t>
            </a:r>
            <a:endParaRPr sz="4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417815" y="5262563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不马虎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332462" y="5529263"/>
            <a:ext cx="8376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</a:t>
            </a:r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投</a:t>
            </a:r>
            <a:r>
              <a:rPr lang="en-US" altLang="zh-CN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17</a:t>
            </a:r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</a:t>
            </a:r>
            <a:endParaRPr lang="zh-CN" altLang="en-US" sz="12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2897505" y="3890645"/>
            <a:ext cx="2197735" cy="2581275"/>
          </a:xfrm>
          <a:custGeom>
            <a:avLst/>
            <a:gdLst>
              <a:gd name="sw" fmla="*/ 1 w 3460"/>
              <a:gd name="sh" fmla="*/ 1 h 4065"/>
              <a:gd name="mins" fmla="min sw sh"/>
              <a:gd name="dsw" fmla="+- 0 sw mins"/>
              <a:gd name="dsh" fmla="+- 0 sh mins"/>
              <a:gd name="p0x0" fmla="*/ 120 w 3460"/>
              <a:gd name="p0y0" fmla="*/ 0 h 4065"/>
              <a:gd name="p0x1" fmla="*/ 3340 w 3460"/>
              <a:gd name="p0y1" fmla="*/ 0 h 4065"/>
              <a:gd name="p0x2" fmla="*/ 3407 w 3460"/>
              <a:gd name="p0y2" fmla="*/ 0 h 4065"/>
              <a:gd name="p0x3" fmla="*/ 3460 w 3460"/>
              <a:gd name="p0y3" fmla="*/ 53 h 4065"/>
              <a:gd name="p0x4" fmla="*/ 3460 w 3460"/>
              <a:gd name="p0y4" fmla="*/ 120 h 4065"/>
              <a:gd name="p0x5" fmla="*/ 3460 w 3460"/>
              <a:gd name="p0y5" fmla="*/ 3945 h 4065"/>
              <a:gd name="p0x6" fmla="*/ 3460 w 3460"/>
              <a:gd name="p0y6" fmla="*/ 4011 h 4065"/>
              <a:gd name="p0x7" fmla="*/ 3407 w 3460"/>
              <a:gd name="p0y7" fmla="*/ 4065 h 4065"/>
              <a:gd name="p0x8" fmla="*/ 3340 w 3460"/>
              <a:gd name="p0y8" fmla="*/ 4065 h 4065"/>
              <a:gd name="p0x9" fmla="*/ 120 w 3460"/>
              <a:gd name="p0y9" fmla="*/ 4065 h 4065"/>
              <a:gd name="p0x10" fmla="*/ 53 w 3460"/>
              <a:gd name="p0y10" fmla="*/ 4065 h 4065"/>
              <a:gd name="p0x11" fmla="*/ 0 w 3460"/>
              <a:gd name="p0y11" fmla="*/ 4011 h 4065"/>
              <a:gd name="p0x12" fmla="*/ 0 w 3460"/>
              <a:gd name="p0y12" fmla="*/ 3945 h 4065"/>
              <a:gd name="p0x13" fmla="*/ 0 w 3460"/>
              <a:gd name="p0y13" fmla="*/ 120 h 4065"/>
              <a:gd name="p0x14" fmla="*/ 0 w 3460"/>
              <a:gd name="p0y14" fmla="*/ 53 h 4065"/>
              <a:gd name="p0x15" fmla="*/ 53 w 3460"/>
              <a:gd name="p0y15" fmla="*/ 0 h 4065"/>
              <a:gd name="p0x16" fmla="*/ 120 w 346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3427295" y="4598670"/>
            <a:ext cx="167171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0.65</a:t>
            </a:r>
            <a:endParaRPr sz="42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3824964" y="5262563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奇思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3653885" y="5529263"/>
            <a:ext cx="837609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投</a:t>
            </a:r>
            <a:r>
              <a:rPr lang="en-US" altLang="zh-CN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2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</a:t>
            </a:r>
            <a:endParaRPr lang="zh-CN" altLang="en-US" sz="12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2"/>
            </p:custDataLst>
          </p:nvPr>
        </p:nvSpPr>
        <p:spPr>
          <a:xfrm>
            <a:off x="5371465" y="1109345"/>
            <a:ext cx="6243955" cy="2581275"/>
          </a:xfrm>
          <a:custGeom>
            <a:avLst/>
            <a:gdLst>
              <a:gd name="sw" fmla="*/ 1 w 9833"/>
              <a:gd name="sh" fmla="*/ 1 h 4065"/>
              <a:gd name="mins" fmla="min sw sh"/>
              <a:gd name="dsw" fmla="+- 0 sw mins"/>
              <a:gd name="dsh" fmla="+- 0 sh mins"/>
              <a:gd name="p0x0" fmla="*/ 120 w 9833"/>
              <a:gd name="p0y0" fmla="*/ 0 h 4065"/>
              <a:gd name="p0x1" fmla="*/ 9713 w 9833"/>
              <a:gd name="p0y1" fmla="*/ 0 h 4065"/>
              <a:gd name="p0x2" fmla="*/ 9779 w 9833"/>
              <a:gd name="p0y2" fmla="*/ 0 h 4065"/>
              <a:gd name="p0x3" fmla="*/ 9833 w 9833"/>
              <a:gd name="p0y3" fmla="*/ 53 h 4065"/>
              <a:gd name="p0x4" fmla="*/ 9833 w 9833"/>
              <a:gd name="p0y4" fmla="*/ 120 h 4065"/>
              <a:gd name="p0x5" fmla="*/ 9833 w 9833"/>
              <a:gd name="p0y5" fmla="*/ 3945 h 4065"/>
              <a:gd name="p0x6" fmla="*/ 9833 w 9833"/>
              <a:gd name="p0y6" fmla="*/ 4011 h 4065"/>
              <a:gd name="p0x7" fmla="*/ 9779 w 9833"/>
              <a:gd name="p0y7" fmla="*/ 4065 h 4065"/>
              <a:gd name="p0x8" fmla="*/ 9713 w 9833"/>
              <a:gd name="p0y8" fmla="*/ 4065 h 4065"/>
              <a:gd name="p0x9" fmla="*/ 120 w 9833"/>
              <a:gd name="p0y9" fmla="*/ 4065 h 4065"/>
              <a:gd name="p0x10" fmla="*/ 53 w 9833"/>
              <a:gd name="p0y10" fmla="*/ 4065 h 4065"/>
              <a:gd name="p0x11" fmla="*/ 0 w 9833"/>
              <a:gd name="p0y11" fmla="*/ 4011 h 4065"/>
              <a:gd name="p0x12" fmla="*/ 0 w 9833"/>
              <a:gd name="p0y12" fmla="*/ 3945 h 4065"/>
              <a:gd name="p0x13" fmla="*/ 0 w 9833"/>
              <a:gd name="p0y13" fmla="*/ 120 h 4065"/>
              <a:gd name="p0x14" fmla="*/ 0 w 9833"/>
              <a:gd name="p0y14" fmla="*/ 53 h 4065"/>
              <a:gd name="p0x15" fmla="*/ 53 w 9833"/>
              <a:gd name="p0y15" fmla="*/ 0 h 4065"/>
              <a:gd name="p0x16" fmla="*/ 120 w 983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5566772" y="1288732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化简比</a:t>
            </a:r>
            <a:r>
              <a:rPr lang="en-US" altLang="zh-CN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vs </a:t>
            </a: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求比值</a:t>
            </a:r>
            <a:endParaRPr lang="zh-CN" altLang="en-US"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graphicFrame>
        <p:nvGraphicFramePr>
          <p:cNvPr id="26" name="表格 25"/>
          <p:cNvGraphicFramePr/>
          <p:nvPr>
            <p:custDataLst>
              <p:tags r:id="rId24"/>
            </p:custDataLst>
          </p:nvPr>
        </p:nvGraphicFramePr>
        <p:xfrm>
          <a:off x="5566410" y="1771650"/>
          <a:ext cx="5853634" cy="13354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2564"/>
                <a:gridCol w="2776689"/>
                <a:gridCol w="1834381"/>
              </a:tblGrid>
              <a:tr h="475282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操作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E8D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en-US"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24∶42 </a:t>
                      </a:r>
                      <a:r>
                        <a:rPr lang="zh-CN"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的结果</a:t>
                      </a:r>
                      <a:endParaRPr lang="zh-CN"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E8D4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本质</a:t>
                      </a:r>
                      <a:endParaRPr sz="18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 w="19050">
                      <a:solidFill>
                        <a:srgbClr val="D4C4B0"/>
                      </a:solidFill>
                      <a:prstDash val="solid"/>
                    </a:lnT>
                    <a:lnB w="9525">
                      <a:solidFill>
                        <a:srgbClr val="D4C4B0"/>
                      </a:solidFill>
                      <a:prstDash val="solid"/>
                    </a:lnB>
                    <a:solidFill>
                      <a:srgbClr val="FDE8D4"/>
                    </a:solidFill>
                  </a:tcPr>
                </a:tc>
              </a:tr>
              <a:tr h="427508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化简比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4∶7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仍是一个</a:t>
                      </a:r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比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4B0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CFAF7"/>
                    </a:solidFill>
                  </a:tcPr>
                </a:tc>
              </a:tr>
              <a:tr h="432643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求比值</a:t>
                      </a:r>
                      <a:endParaRPr sz="1500" b="0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D4C4B0"/>
                      </a:solidFill>
                      <a:prstDash val="solid"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4/7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D4C4B0"/>
                      </a:solidFill>
                      <a:prstDash val="solid"/>
                    </a:lnB>
                    <a:solidFill>
                      <a:srgbClr val="FCFAF7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是一个</a:t>
                      </a:r>
                      <a:r>
                        <a:rPr sz="1500" b="1">
                          <a:solidFill>
                            <a:srgbClr val="2C3A2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数</a:t>
                      </a:r>
                      <a:endParaRPr sz="1500" b="1">
                        <a:solidFill>
                          <a:srgbClr val="2C3A2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114300" marR="114300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>
                      <a:solidFill>
                        <a:srgbClr val="D4C4B0"/>
                      </a:solidFill>
                      <a:prstDash val="solid"/>
                    </a:lnB>
                    <a:solidFill>
                      <a:srgbClr val="FCFAF7"/>
                    </a:solidFill>
                  </a:tcPr>
                </a:tc>
              </a:tr>
            </a:tbl>
          </a:graphicData>
        </a:graphic>
      </p:graphicFrame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5566772" y="3206144"/>
            <a:ext cx="585363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化简比的结果必须是最简整数比，求比值的结果是一个具体数值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6"/>
            </p:custDataLst>
          </p:nvPr>
        </p:nvSpPr>
        <p:spPr>
          <a:xfrm>
            <a:off x="5371465" y="3890645"/>
            <a:ext cx="6243955" cy="2581275"/>
          </a:xfrm>
          <a:custGeom>
            <a:avLst/>
            <a:gdLst>
              <a:gd name="sw" fmla="*/ 1 w 9833"/>
              <a:gd name="sh" fmla="*/ 1 h 4065"/>
              <a:gd name="mins" fmla="min sw sh"/>
              <a:gd name="dsw" fmla="+- 0 sw mins"/>
              <a:gd name="dsh" fmla="+- 0 sh mins"/>
              <a:gd name="p0x0" fmla="*/ 120 w 9833"/>
              <a:gd name="p0y0" fmla="*/ 0 h 4065"/>
              <a:gd name="p0x1" fmla="*/ 9713 w 9833"/>
              <a:gd name="p0y1" fmla="*/ 0 h 4065"/>
              <a:gd name="p0x2" fmla="*/ 9779 w 9833"/>
              <a:gd name="p0y2" fmla="*/ 0 h 4065"/>
              <a:gd name="p0x3" fmla="*/ 9833 w 9833"/>
              <a:gd name="p0y3" fmla="*/ 53 h 4065"/>
              <a:gd name="p0x4" fmla="*/ 9833 w 9833"/>
              <a:gd name="p0y4" fmla="*/ 120 h 4065"/>
              <a:gd name="p0x5" fmla="*/ 9833 w 9833"/>
              <a:gd name="p0y5" fmla="*/ 3945 h 4065"/>
              <a:gd name="p0x6" fmla="*/ 9833 w 9833"/>
              <a:gd name="p0y6" fmla="*/ 4011 h 4065"/>
              <a:gd name="p0x7" fmla="*/ 9779 w 9833"/>
              <a:gd name="p0y7" fmla="*/ 4065 h 4065"/>
              <a:gd name="p0x8" fmla="*/ 9713 w 9833"/>
              <a:gd name="p0y8" fmla="*/ 4065 h 4065"/>
              <a:gd name="p0x9" fmla="*/ 120 w 9833"/>
              <a:gd name="p0y9" fmla="*/ 4065 h 4065"/>
              <a:gd name="p0x10" fmla="*/ 53 w 9833"/>
              <a:gd name="p0y10" fmla="*/ 4065 h 4065"/>
              <a:gd name="p0x11" fmla="*/ 0 w 9833"/>
              <a:gd name="p0y11" fmla="*/ 4011 h 4065"/>
              <a:gd name="p0x12" fmla="*/ 0 w 9833"/>
              <a:gd name="p0y12" fmla="*/ 3945 h 4065"/>
              <a:gd name="p0x13" fmla="*/ 0 w 9833"/>
              <a:gd name="p0y13" fmla="*/ 120 h 4065"/>
              <a:gd name="p0x14" fmla="*/ 0 w 9833"/>
              <a:gd name="p0y14" fmla="*/ 53 h 4065"/>
              <a:gd name="p0x15" fmla="*/ 53 w 9833"/>
              <a:gd name="p0y15" fmla="*/ 0 h 4065"/>
              <a:gd name="p0x16" fmla="*/ 120 w 983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7"/>
            </p:custDataLst>
          </p:nvPr>
        </p:nvSpPr>
        <p:spPr>
          <a:xfrm>
            <a:off x="5566772" y="4070033"/>
            <a:ext cx="585363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投篮命中率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5566410" y="47669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27091675-8c93-11f1-a241-aa26548ec789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237" t="-208" r="237" b="208"/>
          <a:stretch>
            <a:fillRect/>
          </a:stretch>
        </p:blipFill>
        <p:spPr>
          <a:xfrm>
            <a:off x="5623560" y="4824095"/>
            <a:ext cx="152400" cy="1524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2"/>
            </p:custDataLst>
          </p:nvPr>
        </p:nvSpPr>
        <p:spPr>
          <a:xfrm>
            <a:off x="5947772" y="4774406"/>
            <a:ext cx="478914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不马虎</a:t>
            </a:r>
            <a:r>
              <a:rPr 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投篮</a:t>
            </a:r>
            <a:r>
              <a:rPr lang="en-US" altLang="zh-CN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25</a:t>
            </a:r>
            <a:r>
              <a:rPr lang="zh-CN" alt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次，投中</a:t>
            </a:r>
            <a:r>
              <a:rPr lang="en-US" altLang="zh-CN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17</a:t>
            </a:r>
            <a:r>
              <a:rPr lang="zh-CN" alt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</a:t>
            </a:r>
            <a:endParaRPr lang="zh-CN" altLang="en-US" sz="15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10851214" y="4724400"/>
            <a:ext cx="8358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0.68</a:t>
            </a:r>
            <a:endParaRPr sz="21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5" name="矩形 34"/>
          <p:cNvSpPr/>
          <p:nvPr>
            <p:custDataLst>
              <p:tags r:id="rId34"/>
            </p:custDataLst>
          </p:nvPr>
        </p:nvSpPr>
        <p:spPr>
          <a:xfrm>
            <a:off x="5566410" y="5229225"/>
            <a:ext cx="5853430" cy="9525"/>
          </a:xfrm>
          <a:prstGeom prst="rect">
            <a:avLst/>
          </a:prstGeom>
          <a:solidFill>
            <a:srgbClr val="FCFA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5566410" y="54336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20 w 420"/>
              <a:gd name="p0y0" fmla="*/ 0 h 420"/>
              <a:gd name="p0x1" fmla="*/ 300 w 420"/>
              <a:gd name="p0y1" fmla="*/ 0 h 420"/>
              <a:gd name="p0x2" fmla="*/ 366 w 420"/>
              <a:gd name="p0y2" fmla="*/ 0 h 420"/>
              <a:gd name="p0x3" fmla="*/ 420 w 420"/>
              <a:gd name="p0y3" fmla="*/ 53 h 420"/>
              <a:gd name="p0x4" fmla="*/ 420 w 420"/>
              <a:gd name="p0y4" fmla="*/ 120 h 420"/>
              <a:gd name="p0x5" fmla="*/ 420 w 420"/>
              <a:gd name="p0y5" fmla="*/ 300 h 420"/>
              <a:gd name="p0x6" fmla="*/ 420 w 420"/>
              <a:gd name="p0y6" fmla="*/ 366 h 420"/>
              <a:gd name="p0x7" fmla="*/ 366 w 420"/>
              <a:gd name="p0y7" fmla="*/ 420 h 420"/>
              <a:gd name="p0x8" fmla="*/ 300 w 420"/>
              <a:gd name="p0y8" fmla="*/ 420 h 420"/>
              <a:gd name="p0x9" fmla="*/ 120 w 420"/>
              <a:gd name="p0y9" fmla="*/ 420 h 420"/>
              <a:gd name="p0x10" fmla="*/ 53 w 420"/>
              <a:gd name="p0y10" fmla="*/ 420 h 420"/>
              <a:gd name="p0x11" fmla="*/ 0 w 420"/>
              <a:gd name="p0y11" fmla="*/ 366 h 420"/>
              <a:gd name="p0x12" fmla="*/ 0 w 420"/>
              <a:gd name="p0y12" fmla="*/ 300 h 420"/>
              <a:gd name="p0x13" fmla="*/ 0 w 420"/>
              <a:gd name="p0y13" fmla="*/ 120 h 420"/>
              <a:gd name="p0x14" fmla="*/ 0 w 420"/>
              <a:gd name="p0y14" fmla="*/ 53 h 420"/>
              <a:gd name="p0x15" fmla="*/ 53 w 420"/>
              <a:gd name="p0y15" fmla="*/ 0 h 420"/>
              <a:gd name="p0x16" fmla="*/ 12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 descr="27091c19-8c93-11f1-a241-aa26548ec789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37" t="-208" r="237" b="208"/>
          <a:stretch>
            <a:fillRect/>
          </a:stretch>
        </p:blipFill>
        <p:spPr>
          <a:xfrm>
            <a:off x="5623560" y="5490845"/>
            <a:ext cx="15240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5947772" y="5441156"/>
            <a:ext cx="4789141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奇思</a:t>
            </a:r>
            <a:r>
              <a:rPr 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投篮</a:t>
            </a:r>
            <a:r>
              <a:rPr lang="en-US" altLang="zh-CN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次，投中</a:t>
            </a:r>
            <a:r>
              <a:rPr lang="en-US" altLang="zh-CN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13</a:t>
            </a:r>
            <a:r>
              <a:rPr lang="zh-CN" altLang="en-US"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次</a:t>
            </a:r>
            <a:endParaRPr lang="zh-CN" altLang="en-US" sz="15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40"/>
            </p:custDataLst>
          </p:nvPr>
        </p:nvSpPr>
        <p:spPr>
          <a:xfrm>
            <a:off x="10851214" y="5391150"/>
            <a:ext cx="83589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0.65</a:t>
            </a:r>
            <a:endParaRPr sz="210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41"/>
            </p:custDataLst>
          </p:nvPr>
        </p:nvSpPr>
        <p:spPr>
          <a:xfrm>
            <a:off x="7550572" y="6048375"/>
            <a:ext cx="1886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比值越大，命中率越高</a:t>
            </a:r>
            <a:endParaRPr sz="135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3278524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智慧应用</a:t>
            </a:r>
            <a:endParaRPr sz="4200" b="1" spc="84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666750" y="4534872"/>
            <a:ext cx="4564409" cy="6334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古法今用，数韵流长</a:t>
            </a:r>
            <a:endParaRPr sz="1500" spc="3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按比分配解难题，品读《墨经》《九章算术》中的比</a:t>
            </a:r>
            <a:endParaRPr sz="1500" spc="3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666750" y="5372119"/>
            <a:ext cx="43651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27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按比分配解难题，品读《墨经》《九章算术》中的比</a:t>
            </a:r>
            <a:endParaRPr sz="1350" spc="27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19634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21031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21539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6750" y="1582122"/>
            <a:ext cx="2569521" cy="15668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9000" b="1">
                <a:solidFill>
                  <a:srgbClr val="D86A1E">
                    <a:alpha val="1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D86A1E">
                  <a:alpha val="1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6750" y="431101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按比分橘子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daeb94ff-8c92-11f1-a241-aa26548ec78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3775" y="1104900"/>
            <a:ext cx="8086725" cy="480695"/>
          </a:xfrm>
          <a:custGeom>
            <a:avLst/>
            <a:gdLst>
              <a:gd name="sw" fmla="*/ 1 w 12735"/>
              <a:gd name="sh" fmla="*/ 1 h 757"/>
              <a:gd name="mins" fmla="min sw sh"/>
              <a:gd name="dsw" fmla="+- 0 sw mins"/>
              <a:gd name="dsh" fmla="+- 0 sh mins"/>
              <a:gd name="p0x0" fmla="*/ 120 w 12735"/>
              <a:gd name="p0y0" fmla="*/ 0 h 757"/>
              <a:gd name="p0x1" fmla="*/ 12615 w 12735"/>
              <a:gd name="p0y1" fmla="*/ 0 h 757"/>
              <a:gd name="p0x2" fmla="*/ 12681 w 12735"/>
              <a:gd name="p0y2" fmla="*/ 0 h 757"/>
              <a:gd name="p0x3" fmla="*/ 12735 w 12735"/>
              <a:gd name="p0y3" fmla="*/ 53 h 757"/>
              <a:gd name="p0x4" fmla="*/ 12735 w 12735"/>
              <a:gd name="p0y4" fmla="*/ 120 h 757"/>
              <a:gd name="p0x5" fmla="*/ 12735 w 12735"/>
              <a:gd name="p0y5" fmla="*/ 637 h 757"/>
              <a:gd name="p0x6" fmla="*/ 12735 w 12735"/>
              <a:gd name="p0y6" fmla="*/ 703 h 757"/>
              <a:gd name="p0x7" fmla="*/ 12681 w 12735"/>
              <a:gd name="p0y7" fmla="*/ 757 h 757"/>
              <a:gd name="p0x8" fmla="*/ 12615 w 12735"/>
              <a:gd name="p0y8" fmla="*/ 757 h 757"/>
              <a:gd name="p0x9" fmla="*/ 120 w 12735"/>
              <a:gd name="p0y9" fmla="*/ 757 h 757"/>
              <a:gd name="p0x10" fmla="*/ 53 w 12735"/>
              <a:gd name="p0y10" fmla="*/ 757 h 757"/>
              <a:gd name="p0x11" fmla="*/ 0 w 12735"/>
              <a:gd name="p0y11" fmla="*/ 703 h 757"/>
              <a:gd name="p0x12" fmla="*/ 0 w 12735"/>
              <a:gd name="p0y12" fmla="*/ 637 h 757"/>
              <a:gd name="p0x13" fmla="*/ 0 w 12735"/>
              <a:gd name="p0y13" fmla="*/ 120 h 757"/>
              <a:gd name="p0x14" fmla="*/ 0 w 12735"/>
              <a:gd name="p0y14" fmla="*/ 53 h 757"/>
              <a:gd name="p0x15" fmla="*/ 53 w 12735"/>
              <a:gd name="p0y15" fmla="*/ 0 h 757"/>
              <a:gd name="p0x16" fmla="*/ 120 w 12735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100638" y="1219200"/>
            <a:ext cx="4953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按比分，就是把总量按比例拆成若干份，每份数量相等</a:t>
            </a:r>
            <a:endParaRPr sz="1500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3538220" y="1704975"/>
            <a:ext cx="3977005" cy="4766945"/>
          </a:xfrm>
          <a:custGeom>
            <a:avLst/>
            <a:gdLst>
              <a:gd name="sw" fmla="*/ 1 w 6262"/>
              <a:gd name="sh" fmla="*/ 1 h 7507"/>
              <a:gd name="mins" fmla="min sw sh"/>
              <a:gd name="dsw" fmla="+- 0 sw mins"/>
              <a:gd name="dsh" fmla="+- 0 sh mins"/>
              <a:gd name="p0x0" fmla="*/ 240 w 6262"/>
              <a:gd name="p0y0" fmla="*/ 0 h 7507"/>
              <a:gd name="p0x1" fmla="*/ 6262 w 6262"/>
              <a:gd name="p0y1" fmla="*/ 0 h 7507"/>
              <a:gd name="p0x2" fmla="*/ 6262 w 6262"/>
              <a:gd name="p0y2" fmla="*/ 7507 h 7507"/>
              <a:gd name="p0x3" fmla="*/ 240 w 6262"/>
              <a:gd name="p0y3" fmla="*/ 7507 h 7507"/>
              <a:gd name="p0x4" fmla="*/ 107 w 6262"/>
              <a:gd name="p0y4" fmla="*/ 7507 h 7507"/>
              <a:gd name="p0x5" fmla="*/ 0 w 6262"/>
              <a:gd name="p0y5" fmla="*/ 7400 h 7507"/>
              <a:gd name="p0x6" fmla="*/ 0 w 6262"/>
              <a:gd name="p0y6" fmla="*/ 7267 h 7507"/>
              <a:gd name="p0x7" fmla="*/ 0 w 6262"/>
              <a:gd name="p0y7" fmla="*/ 240 h 7507"/>
              <a:gd name="p0x8" fmla="*/ 0 w 6262"/>
              <a:gd name="p0y8" fmla="*/ 107 h 7507"/>
              <a:gd name="p0x9" fmla="*/ 107 w 6262"/>
              <a:gd name="p0y9" fmla="*/ 0 h 7507"/>
              <a:gd name="p0x10" fmla="*/ 240 w 6262"/>
              <a:gd name="p0y10" fmla="*/ 0 h 75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rgbClr val="FDE8D4"/>
          </a:solidFill>
          <a:ln w="9525" cmpd="sng">
            <a:solidFill>
              <a:srgbClr val="D86A1E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3733800" y="3073241"/>
            <a:ext cx="35861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</a:rPr>
              <a:t>归一法</a:t>
            </a:r>
            <a:endParaRPr b="1" spc="36">
              <a:solidFill>
                <a:srgbClr val="6B3106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733800" y="34499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791245" y="3523774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343400" y="3583781"/>
            <a:ext cx="156366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总份数：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3+2=5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份</a:t>
            </a:r>
            <a:endParaRPr lang="zh-CN" altLang="en-US" sz="1350" b="1">
              <a:solidFill>
                <a:srgbClr val="6B3106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3733800" y="40214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791245" y="4095274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343400" y="4155281"/>
            <a:ext cx="20561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每份数量：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140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5=28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350" b="1">
              <a:solidFill>
                <a:srgbClr val="6B3106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3733800" y="45929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3791245" y="4666774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343400" y="4726781"/>
            <a:ext cx="32550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班：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3=84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个，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班：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2=56</a:t>
            </a:r>
            <a:r>
              <a:rPr lang="zh-CN" altLang="en-US" sz="1350" b="1">
                <a:solidFill>
                  <a:srgbClr val="6B3106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350" b="1">
              <a:solidFill>
                <a:srgbClr val="6B3106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7639050" y="1704975"/>
            <a:ext cx="3976370" cy="4766945"/>
          </a:xfrm>
          <a:custGeom>
            <a:avLst/>
            <a:gdLst>
              <a:gd name="sw" fmla="*/ 1 w 6262"/>
              <a:gd name="sh" fmla="*/ 1 h 7507"/>
              <a:gd name="mins" fmla="min sw sh"/>
              <a:gd name="dsw" fmla="+- 0 sw mins"/>
              <a:gd name="dsh" fmla="+- 0 sh mins"/>
              <a:gd name="p0x0" fmla="*/ 0 w 6262"/>
              <a:gd name="p0y0" fmla="*/ 0 h 7507"/>
              <a:gd name="p0x1" fmla="*/ 6022 w 6262"/>
              <a:gd name="p0y1" fmla="*/ 0 h 7507"/>
              <a:gd name="p0x2" fmla="*/ 6155 w 6262"/>
              <a:gd name="p0y2" fmla="*/ 0 h 7507"/>
              <a:gd name="p0x3" fmla="*/ 6262 w 6262"/>
              <a:gd name="p0y3" fmla="*/ 107 h 7507"/>
              <a:gd name="p0x4" fmla="*/ 6262 w 6262"/>
              <a:gd name="p0y4" fmla="*/ 240 h 7507"/>
              <a:gd name="p0x5" fmla="*/ 6262 w 6262"/>
              <a:gd name="p0y5" fmla="*/ 7267 h 7507"/>
              <a:gd name="p0x6" fmla="*/ 6262 w 6262"/>
              <a:gd name="p0y6" fmla="*/ 7400 h 7507"/>
              <a:gd name="p0x7" fmla="*/ 6155 w 6262"/>
              <a:gd name="p0y7" fmla="*/ 7507 h 7507"/>
              <a:gd name="p0x8" fmla="*/ 6022 w 6262"/>
              <a:gd name="p0y8" fmla="*/ 7507 h 7507"/>
              <a:gd name="p0x9" fmla="*/ 0 w 6262"/>
              <a:gd name="p0y9" fmla="*/ 7507 h 7507"/>
              <a:gd name="p0x10" fmla="*/ 0 w 6262"/>
              <a:gd name="p0y10" fmla="*/ 0 h 75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7834313" y="3073241"/>
            <a:ext cx="3586163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分数法</a:t>
            </a:r>
            <a:endParaRPr b="1" spc="36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7833995" y="34499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7891758" y="3523774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01</a:t>
            </a:r>
            <a:endParaRPr sz="2400"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8443913" y="3583781"/>
            <a:ext cx="227395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班占</a:t>
            </a:r>
            <a:r>
              <a:rPr lang="en-US" altLang="zh-CN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3/5</a:t>
            </a:r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</a:t>
            </a:r>
            <a:r>
              <a:rPr lang="en-US" altLang="zh-CN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140</a:t>
            </a:r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3/5</a:t>
            </a:r>
            <a:r>
              <a:rPr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r>
              <a:rPr 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84</a:t>
            </a:r>
            <a:r>
              <a:rPr lang="zh-CN" alt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833995" y="40214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7891758" y="4095274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02</a:t>
            </a:r>
            <a:endParaRPr sz="2400"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443913" y="4155281"/>
            <a:ext cx="2273951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班占</a:t>
            </a:r>
            <a:r>
              <a:rPr lang="en-US" altLang="zh-CN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2/5</a:t>
            </a:r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</a:t>
            </a:r>
            <a:r>
              <a:rPr lang="en-US" altLang="zh-CN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140</a:t>
            </a:r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2/5</a:t>
            </a:r>
            <a:r>
              <a:rPr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=</a:t>
            </a:r>
            <a:r>
              <a:rPr 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56</a:t>
            </a:r>
            <a:r>
              <a:rPr lang="zh-CN" altLang="en-US"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</a:t>
            </a:r>
            <a:endParaRPr lang="zh-CN" altLang="en-US"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7833995" y="45929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7891758" y="4666774"/>
            <a:ext cx="685209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03</a:t>
            </a:r>
            <a:endParaRPr sz="2400"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443913" y="4726781"/>
            <a:ext cx="308342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验证：</a:t>
            </a:r>
            <a:r>
              <a:rPr lang="en-US" altLang="zh-CN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84+56=140</a:t>
            </a:r>
            <a:r>
              <a:rPr lang="zh-CN" altLang="en-US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 b="1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84∶56=3∶2</a:t>
            </a:r>
            <a:endParaRPr lang="en-US" altLang="zh-CN" sz="1350" b="1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28"/>
            </p:custDataLst>
          </p:nvPr>
        </p:nvSpPr>
        <p:spPr>
          <a:xfrm>
            <a:off x="5867400" y="3200400"/>
            <a:ext cx="457200" cy="457200"/>
          </a:xfrm>
          <a:custGeom>
            <a:avLst/>
            <a:gdLst>
              <a:gd name="sw" fmla="*/ 1 w 720"/>
              <a:gd name="sh" fmla="*/ 1 h 720"/>
              <a:gd name="mins" fmla="min sw sh"/>
              <a:gd name="dsw" fmla="+- 0 sw mins"/>
              <a:gd name="dsh" fmla="+- 0 sh mins"/>
              <a:gd name="p0x0" fmla="*/ 360 w 720"/>
              <a:gd name="p0y0" fmla="*/ 0 h 720"/>
              <a:gd name="p0x1" fmla="*/ 558 w 720"/>
              <a:gd name="p0y1" fmla="*/ 0 h 720"/>
              <a:gd name="p0x2" fmla="*/ 720 w 720"/>
              <a:gd name="p0y2" fmla="*/ 161 h 720"/>
              <a:gd name="p0x3" fmla="*/ 720 w 720"/>
              <a:gd name="p0y3" fmla="*/ 360 h 720"/>
              <a:gd name="p0x4" fmla="*/ 720 w 720"/>
              <a:gd name="p0y4" fmla="*/ 558 h 720"/>
              <a:gd name="p0x5" fmla="*/ 558 w 720"/>
              <a:gd name="p0y5" fmla="*/ 720 h 720"/>
              <a:gd name="p0x6" fmla="*/ 360 w 720"/>
              <a:gd name="p0y6" fmla="*/ 720 h 720"/>
              <a:gd name="p0x7" fmla="*/ 161 w 720"/>
              <a:gd name="p0y7" fmla="*/ 720 h 720"/>
              <a:gd name="p0x8" fmla="*/ 0 w 720"/>
              <a:gd name="p0y8" fmla="*/ 558 h 720"/>
              <a:gd name="p0x9" fmla="*/ 0 w 720"/>
              <a:gd name="p0y9" fmla="*/ 360 h 720"/>
              <a:gd name="p0x10" fmla="*/ 0 w 720"/>
              <a:gd name="p0y10" fmla="*/ 161 h 720"/>
              <a:gd name="p0x11" fmla="*/ 161 w 720"/>
              <a:gd name="p0y11" fmla="*/ 0 h 720"/>
              <a:gd name="p0x12" fmla="*/ 360 w 720"/>
              <a:gd name="p0y12" fmla="*/ 0 h 7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/>
          </a:solidFill>
          <a:ln>
            <a:noFill/>
          </a:ln>
          <a:effectLst>
            <a:outerShdw blurRad="171450" dist="38100" dir="5399999" algn="ctr" rotWithShape="0">
              <a:srgbClr val="D86A1E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5961380" y="3302635"/>
            <a:ext cx="459740" cy="2527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 spc="75">
                <a:solidFill>
                  <a:srgbClr val="FFFFFF"/>
                </a:solidFill>
                <a:latin typeface="汉仪正圆-45W" panose="00020600040101010101" charset="-122"/>
                <a:ea typeface="汉仪正圆-45W" panose="00020600040101010101" charset="-122"/>
              </a:rPr>
              <a:t>VS</a:t>
            </a:r>
            <a:endParaRPr sz="1500" b="1" spc="75">
              <a:solidFill>
                <a:srgbClr val="FFFFFF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生活中的按比分配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2"/>
            </p:custDataLst>
          </p:nvPr>
        </p:nvSpPr>
        <p:spPr>
          <a:xfrm>
            <a:off x="4362593" y="5512098"/>
            <a:ext cx="866251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4200" b="1">
              <a:solidFill>
                <a:srgbClr val="D86A1E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"/>
            </p:custDataLst>
          </p:nvPr>
        </p:nvSpPr>
        <p:spPr>
          <a:xfrm>
            <a:off x="4186085" y="617212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大类场景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9" name="矩形 38"/>
          <p:cNvSpPr/>
          <p:nvPr>
            <p:custDataLst>
              <p:tags r:id="rId4"/>
            </p:custDataLst>
          </p:nvPr>
        </p:nvSpPr>
        <p:spPr>
          <a:xfrm>
            <a:off x="4966970" y="5744845"/>
            <a:ext cx="9525" cy="457200"/>
          </a:xfrm>
          <a:prstGeom prst="rect">
            <a:avLst/>
          </a:prstGeom>
          <a:solidFill>
            <a:srgbClr val="FCFA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5"/>
            </p:custDataLst>
          </p:nvPr>
        </p:nvSpPr>
        <p:spPr>
          <a:xfrm>
            <a:off x="5319395" y="5584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d1540040-8c92-11f1-a26d-4edc706ac294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97" t="-248" r="97" b="248"/>
          <a:stretch>
            <a:fillRect/>
          </a:stretch>
        </p:blipFill>
        <p:spPr>
          <a:xfrm>
            <a:off x="5405120" y="5670550"/>
            <a:ext cx="247650" cy="24765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9"/>
            </p:custDataLst>
          </p:nvPr>
        </p:nvSpPr>
        <p:spPr>
          <a:xfrm>
            <a:off x="5186286" y="608074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饮食调配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10"/>
            </p:custDataLst>
          </p:nvPr>
        </p:nvSpPr>
        <p:spPr>
          <a:xfrm>
            <a:off x="6329045" y="5584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d154017a-8c92-11f1-a26d-4edc706ac294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28" t="-248" r="128" b="248"/>
          <a:stretch>
            <a:fillRect/>
          </a:stretch>
        </p:blipFill>
        <p:spPr>
          <a:xfrm>
            <a:off x="6414770" y="5670550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14"/>
            </p:custDataLst>
          </p:nvPr>
        </p:nvSpPr>
        <p:spPr>
          <a:xfrm>
            <a:off x="6196013" y="608074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商业配比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15"/>
            </p:custDataLst>
          </p:nvPr>
        </p:nvSpPr>
        <p:spPr>
          <a:xfrm>
            <a:off x="7338695" y="55848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E8D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d1540112-8c92-11f1-a26d-4edc706ac294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159" t="-248" r="159" b="248"/>
          <a:stretch>
            <a:fillRect/>
          </a:stretch>
        </p:blipFill>
        <p:spPr>
          <a:xfrm>
            <a:off x="7424420" y="5670550"/>
            <a:ext cx="247650" cy="24765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19"/>
            </p:custDataLst>
          </p:nvPr>
        </p:nvSpPr>
        <p:spPr>
          <a:xfrm>
            <a:off x="7205738" y="608074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建筑规划</a:t>
            </a:r>
            <a:endParaRPr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0"/>
            </p:custDataLst>
          </p:nvPr>
        </p:nvSpPr>
        <p:spPr>
          <a:xfrm>
            <a:off x="571500" y="1104900"/>
            <a:ext cx="11049000" cy="703580"/>
          </a:xfrm>
          <a:custGeom>
            <a:avLst/>
            <a:gdLst>
              <a:gd name="sw" fmla="*/ 1 w 17400"/>
              <a:gd name="sh" fmla="*/ 1 h 1108"/>
              <a:gd name="mins" fmla="min sw sh"/>
              <a:gd name="dsw" fmla="+- 0 sw mins"/>
              <a:gd name="dsh" fmla="+- 0 sh mins"/>
              <a:gd name="p0x0" fmla="*/ 120 w 17400"/>
              <a:gd name="p0y0" fmla="*/ 0 h 1108"/>
              <a:gd name="p0x1" fmla="*/ 17280 w 17400"/>
              <a:gd name="p0y1" fmla="*/ 0 h 1108"/>
              <a:gd name="p0x2" fmla="*/ 17346 w 17400"/>
              <a:gd name="p0y2" fmla="*/ 0 h 1108"/>
              <a:gd name="p0x3" fmla="*/ 17400 w 17400"/>
              <a:gd name="p0y3" fmla="*/ 53 h 1108"/>
              <a:gd name="p0x4" fmla="*/ 17400 w 17400"/>
              <a:gd name="p0y4" fmla="*/ 120 h 1108"/>
              <a:gd name="p0x5" fmla="*/ 17400 w 17400"/>
              <a:gd name="p0y5" fmla="*/ 988 h 1108"/>
              <a:gd name="p0x6" fmla="*/ 17400 w 17400"/>
              <a:gd name="p0y6" fmla="*/ 1055 h 1108"/>
              <a:gd name="p0x7" fmla="*/ 17346 w 17400"/>
              <a:gd name="p0y7" fmla="*/ 1108 h 1108"/>
              <a:gd name="p0x8" fmla="*/ 17280 w 17400"/>
              <a:gd name="p0y8" fmla="*/ 1108 h 1108"/>
              <a:gd name="p0x9" fmla="*/ 120 w 17400"/>
              <a:gd name="p0y9" fmla="*/ 1108 h 1108"/>
              <a:gd name="p0x10" fmla="*/ 53 w 17400"/>
              <a:gd name="p0y10" fmla="*/ 1108 h 1108"/>
              <a:gd name="p0x11" fmla="*/ 0 w 17400"/>
              <a:gd name="p0y11" fmla="*/ 1055 h 1108"/>
              <a:gd name="p0x12" fmla="*/ 0 w 17400"/>
              <a:gd name="p0y12" fmla="*/ 988 h 1108"/>
              <a:gd name="p0x13" fmla="*/ 0 w 17400"/>
              <a:gd name="p0y13" fmla="*/ 120 h 1108"/>
              <a:gd name="p0x14" fmla="*/ 0 w 17400"/>
              <a:gd name="p0y14" fmla="*/ 53 h 1108"/>
              <a:gd name="p0x15" fmla="*/ 53 w 17400"/>
              <a:gd name="p0y15" fmla="*/ 0 h 1108"/>
              <a:gd name="p0x16" fmla="*/ 120 w 17400"/>
              <a:gd name="p0y16" fmla="*/ 0 h 110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1"/>
            </p:custDataLst>
          </p:nvPr>
        </p:nvSpPr>
        <p:spPr>
          <a:xfrm>
            <a:off x="762000" y="1298839"/>
            <a:ext cx="45723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从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饮食调配</a:t>
            </a: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到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土地规划</a:t>
            </a: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，按比分配无处不在</a:t>
            </a:r>
            <a:endParaRPr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22"/>
            </p:custDataLst>
          </p:nvPr>
        </p:nvSpPr>
        <p:spPr>
          <a:xfrm>
            <a:off x="575945" y="1985010"/>
            <a:ext cx="3609975" cy="3309620"/>
          </a:xfrm>
          <a:custGeom>
            <a:avLst/>
            <a:gdLst>
              <a:gd name="sw" fmla="*/ 1 w 5685"/>
              <a:gd name="sh" fmla="*/ 1 h 5212"/>
              <a:gd name="mins" fmla="min sw sh"/>
              <a:gd name="dsw" fmla="+- 0 sw mins"/>
              <a:gd name="dsh" fmla="+- 0 sh mins"/>
              <a:gd name="p0x0" fmla="*/ 120 w 5685"/>
              <a:gd name="p0y0" fmla="*/ 0 h 5212"/>
              <a:gd name="p0x1" fmla="*/ 5565 w 5685"/>
              <a:gd name="p0y1" fmla="*/ 0 h 5212"/>
              <a:gd name="p0x2" fmla="*/ 5631 w 5685"/>
              <a:gd name="p0y2" fmla="*/ 0 h 5212"/>
              <a:gd name="p0x3" fmla="*/ 5685 w 5685"/>
              <a:gd name="p0y3" fmla="*/ 53 h 5212"/>
              <a:gd name="p0x4" fmla="*/ 5685 w 5685"/>
              <a:gd name="p0y4" fmla="*/ 120 h 5212"/>
              <a:gd name="p0x5" fmla="*/ 5685 w 5685"/>
              <a:gd name="p0y5" fmla="*/ 5092 h 5212"/>
              <a:gd name="p0x6" fmla="*/ 5685 w 5685"/>
              <a:gd name="p0y6" fmla="*/ 5158 h 5212"/>
              <a:gd name="p0x7" fmla="*/ 5631 w 5685"/>
              <a:gd name="p0y7" fmla="*/ 5212 h 5212"/>
              <a:gd name="p0x8" fmla="*/ 5565 w 5685"/>
              <a:gd name="p0y8" fmla="*/ 5212 h 5212"/>
              <a:gd name="p0x9" fmla="*/ 120 w 5685"/>
              <a:gd name="p0y9" fmla="*/ 5212 h 5212"/>
              <a:gd name="p0x10" fmla="*/ 53 w 5685"/>
              <a:gd name="p0y10" fmla="*/ 5212 h 5212"/>
              <a:gd name="p0x11" fmla="*/ 0 w 5685"/>
              <a:gd name="p0y11" fmla="*/ 5158 h 5212"/>
              <a:gd name="p0x12" fmla="*/ 0 w 5685"/>
              <a:gd name="p0y12" fmla="*/ 5092 h 5212"/>
              <a:gd name="p0x13" fmla="*/ 0 w 5685"/>
              <a:gd name="p0y13" fmla="*/ 120 h 5212"/>
              <a:gd name="p0x14" fmla="*/ 0 w 5685"/>
              <a:gd name="p0y14" fmla="*/ 53 h 5212"/>
              <a:gd name="p0x15" fmla="*/ 53 w 5685"/>
              <a:gd name="p0y15" fmla="*/ 0 h 5212"/>
              <a:gd name="p0x16" fmla="*/ 120 w 5685"/>
              <a:gd name="p0y16" fmla="*/ 0 h 52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3"/>
            </p:custDataLst>
          </p:nvPr>
        </p:nvSpPr>
        <p:spPr>
          <a:xfrm>
            <a:off x="695325" y="2085632"/>
            <a:ext cx="3371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巧克力奶</a:t>
            </a:r>
            <a:r>
              <a:rPr lang="en-US" altLang="zh-CN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饮食调配</a:t>
            </a:r>
            <a:endParaRPr lang="zh-CN" altLang="en-US"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24"/>
            </p:custDataLst>
          </p:nvPr>
        </p:nvSpPr>
        <p:spPr>
          <a:xfrm>
            <a:off x="695325" y="25107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86A1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5"/>
            </p:custDataLst>
          </p:nvPr>
        </p:nvSpPr>
        <p:spPr>
          <a:xfrm>
            <a:off x="695325" y="2639035"/>
            <a:ext cx="16326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巧克力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∶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奶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2∶9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26"/>
            </p:custDataLst>
          </p:nvPr>
        </p:nvSpPr>
        <p:spPr>
          <a:xfrm>
            <a:off x="695325" y="34290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27"/>
            </p:custDataLst>
          </p:nvPr>
        </p:nvSpPr>
        <p:spPr>
          <a:xfrm>
            <a:off x="828675" y="3305785"/>
            <a:ext cx="353570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巧克力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440g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，需奶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1980g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440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8"/>
            </p:custDataLst>
          </p:nvPr>
        </p:nvSpPr>
        <p:spPr>
          <a:xfrm>
            <a:off x="695325" y="37814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9"/>
            </p:custDataLst>
          </p:nvPr>
        </p:nvSpPr>
        <p:spPr>
          <a:xfrm>
            <a:off x="828675" y="3658210"/>
            <a:ext cx="32385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巧克力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280g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，总质量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1540g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280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30"/>
            </p:custDataLst>
          </p:nvPr>
        </p:nvSpPr>
        <p:spPr>
          <a:xfrm>
            <a:off x="4290695" y="1985010"/>
            <a:ext cx="3609975" cy="3309620"/>
          </a:xfrm>
          <a:custGeom>
            <a:avLst/>
            <a:gdLst>
              <a:gd name="sw" fmla="*/ 1 w 5685"/>
              <a:gd name="sh" fmla="*/ 1 h 5212"/>
              <a:gd name="mins" fmla="min sw sh"/>
              <a:gd name="dsw" fmla="+- 0 sw mins"/>
              <a:gd name="dsh" fmla="+- 0 sh mins"/>
              <a:gd name="p0x0" fmla="*/ 120 w 5685"/>
              <a:gd name="p0y0" fmla="*/ 0 h 5212"/>
              <a:gd name="p0x1" fmla="*/ 5565 w 5685"/>
              <a:gd name="p0y1" fmla="*/ 0 h 5212"/>
              <a:gd name="p0x2" fmla="*/ 5631 w 5685"/>
              <a:gd name="p0y2" fmla="*/ 0 h 5212"/>
              <a:gd name="p0x3" fmla="*/ 5685 w 5685"/>
              <a:gd name="p0y3" fmla="*/ 53 h 5212"/>
              <a:gd name="p0x4" fmla="*/ 5685 w 5685"/>
              <a:gd name="p0y4" fmla="*/ 120 h 5212"/>
              <a:gd name="p0x5" fmla="*/ 5685 w 5685"/>
              <a:gd name="p0y5" fmla="*/ 5092 h 5212"/>
              <a:gd name="p0x6" fmla="*/ 5685 w 5685"/>
              <a:gd name="p0y6" fmla="*/ 5158 h 5212"/>
              <a:gd name="p0x7" fmla="*/ 5631 w 5685"/>
              <a:gd name="p0y7" fmla="*/ 5212 h 5212"/>
              <a:gd name="p0x8" fmla="*/ 5565 w 5685"/>
              <a:gd name="p0y8" fmla="*/ 5212 h 5212"/>
              <a:gd name="p0x9" fmla="*/ 120 w 5685"/>
              <a:gd name="p0y9" fmla="*/ 5212 h 5212"/>
              <a:gd name="p0x10" fmla="*/ 53 w 5685"/>
              <a:gd name="p0y10" fmla="*/ 5212 h 5212"/>
              <a:gd name="p0x11" fmla="*/ 0 w 5685"/>
              <a:gd name="p0y11" fmla="*/ 5158 h 5212"/>
              <a:gd name="p0x12" fmla="*/ 0 w 5685"/>
              <a:gd name="p0y12" fmla="*/ 5092 h 5212"/>
              <a:gd name="p0x13" fmla="*/ 0 w 5685"/>
              <a:gd name="p0y13" fmla="*/ 120 h 5212"/>
              <a:gd name="p0x14" fmla="*/ 0 w 5685"/>
              <a:gd name="p0y14" fmla="*/ 53 h 5212"/>
              <a:gd name="p0x15" fmla="*/ 53 w 5685"/>
              <a:gd name="p0y15" fmla="*/ 0 h 5212"/>
              <a:gd name="p0x16" fmla="*/ 120 w 5685"/>
              <a:gd name="p0y16" fmla="*/ 0 h 52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31"/>
            </p:custDataLst>
          </p:nvPr>
        </p:nvSpPr>
        <p:spPr>
          <a:xfrm>
            <a:off x="4410075" y="2085632"/>
            <a:ext cx="3371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什锦糖</a:t>
            </a:r>
            <a:r>
              <a:rPr lang="en-US" altLang="zh-CN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商业配比</a:t>
            </a:r>
            <a:endParaRPr lang="zh-CN" altLang="en-US"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32"/>
            </p:custDataLst>
          </p:nvPr>
        </p:nvSpPr>
        <p:spPr>
          <a:xfrm>
            <a:off x="4410075" y="25107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86A1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33"/>
            </p:custDataLst>
          </p:nvPr>
        </p:nvSpPr>
        <p:spPr>
          <a:xfrm>
            <a:off x="4410075" y="2639035"/>
            <a:ext cx="251118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奶糖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∶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水果糖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∶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酥糖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2∶4∶3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总量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450kg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34"/>
            </p:custDataLst>
          </p:nvPr>
        </p:nvSpPr>
        <p:spPr>
          <a:xfrm>
            <a:off x="4410075" y="34290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35"/>
            </p:custDataLst>
          </p:nvPr>
        </p:nvSpPr>
        <p:spPr>
          <a:xfrm>
            <a:off x="4543425" y="3305785"/>
            <a:ext cx="218196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奶糖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100kg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36"/>
            </p:custDataLst>
          </p:nvPr>
        </p:nvSpPr>
        <p:spPr>
          <a:xfrm>
            <a:off x="4410075" y="37814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37"/>
            </p:custDataLst>
          </p:nvPr>
        </p:nvSpPr>
        <p:spPr>
          <a:xfrm>
            <a:off x="4543425" y="3658210"/>
            <a:ext cx="235341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水果糖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200kg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8"/>
            </p:custDataLst>
          </p:nvPr>
        </p:nvSpPr>
        <p:spPr>
          <a:xfrm>
            <a:off x="4410075" y="4410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9"/>
            </p:custDataLst>
          </p:nvPr>
        </p:nvSpPr>
        <p:spPr>
          <a:xfrm>
            <a:off x="4543425" y="4286860"/>
            <a:ext cx="218196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酥糖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150kg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450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40"/>
            </p:custDataLst>
          </p:nvPr>
        </p:nvSpPr>
        <p:spPr>
          <a:xfrm>
            <a:off x="8005445" y="1985010"/>
            <a:ext cx="3609975" cy="3309620"/>
          </a:xfrm>
          <a:custGeom>
            <a:avLst/>
            <a:gdLst>
              <a:gd name="sw" fmla="*/ 1 w 5685"/>
              <a:gd name="sh" fmla="*/ 1 h 5212"/>
              <a:gd name="mins" fmla="min sw sh"/>
              <a:gd name="dsw" fmla="+- 0 sw mins"/>
              <a:gd name="dsh" fmla="+- 0 sh mins"/>
              <a:gd name="p0x0" fmla="*/ 120 w 5685"/>
              <a:gd name="p0y0" fmla="*/ 0 h 5212"/>
              <a:gd name="p0x1" fmla="*/ 5565 w 5685"/>
              <a:gd name="p0y1" fmla="*/ 0 h 5212"/>
              <a:gd name="p0x2" fmla="*/ 5631 w 5685"/>
              <a:gd name="p0y2" fmla="*/ 0 h 5212"/>
              <a:gd name="p0x3" fmla="*/ 5685 w 5685"/>
              <a:gd name="p0y3" fmla="*/ 53 h 5212"/>
              <a:gd name="p0x4" fmla="*/ 5685 w 5685"/>
              <a:gd name="p0y4" fmla="*/ 120 h 5212"/>
              <a:gd name="p0x5" fmla="*/ 5685 w 5685"/>
              <a:gd name="p0y5" fmla="*/ 5092 h 5212"/>
              <a:gd name="p0x6" fmla="*/ 5685 w 5685"/>
              <a:gd name="p0y6" fmla="*/ 5158 h 5212"/>
              <a:gd name="p0x7" fmla="*/ 5631 w 5685"/>
              <a:gd name="p0y7" fmla="*/ 5212 h 5212"/>
              <a:gd name="p0x8" fmla="*/ 5565 w 5685"/>
              <a:gd name="p0y8" fmla="*/ 5212 h 5212"/>
              <a:gd name="p0x9" fmla="*/ 120 w 5685"/>
              <a:gd name="p0y9" fmla="*/ 5212 h 5212"/>
              <a:gd name="p0x10" fmla="*/ 53 w 5685"/>
              <a:gd name="p0y10" fmla="*/ 5212 h 5212"/>
              <a:gd name="p0x11" fmla="*/ 0 w 5685"/>
              <a:gd name="p0y11" fmla="*/ 5158 h 5212"/>
              <a:gd name="p0x12" fmla="*/ 0 w 5685"/>
              <a:gd name="p0y12" fmla="*/ 5092 h 5212"/>
              <a:gd name="p0x13" fmla="*/ 0 w 5685"/>
              <a:gd name="p0y13" fmla="*/ 120 h 5212"/>
              <a:gd name="p0x14" fmla="*/ 0 w 5685"/>
              <a:gd name="p0y14" fmla="*/ 53 h 5212"/>
              <a:gd name="p0x15" fmla="*/ 53 w 5685"/>
              <a:gd name="p0y15" fmla="*/ 0 h 5212"/>
              <a:gd name="p0x16" fmla="*/ 120 w 5685"/>
              <a:gd name="p0y16" fmla="*/ 0 h 521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41"/>
            </p:custDataLst>
          </p:nvPr>
        </p:nvSpPr>
        <p:spPr>
          <a:xfrm>
            <a:off x="8124825" y="2085632"/>
            <a:ext cx="33718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长方形土地</a:t>
            </a:r>
            <a:r>
              <a:rPr lang="en-US" altLang="zh-CN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建筑规划</a:t>
            </a:r>
            <a:endParaRPr lang="zh-CN" altLang="en-US"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42"/>
            </p:custDataLst>
          </p:nvPr>
        </p:nvSpPr>
        <p:spPr>
          <a:xfrm>
            <a:off x="8124825" y="25107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86A1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43"/>
            </p:custDataLst>
          </p:nvPr>
        </p:nvSpPr>
        <p:spPr>
          <a:xfrm>
            <a:off x="8124825" y="2639035"/>
            <a:ext cx="233906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∶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宽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5∶3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，周长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160m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44"/>
            </p:custDataLst>
          </p:nvPr>
        </p:nvSpPr>
        <p:spPr>
          <a:xfrm>
            <a:off x="8124825" y="34290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45"/>
            </p:custDataLst>
          </p:nvPr>
        </p:nvSpPr>
        <p:spPr>
          <a:xfrm>
            <a:off x="8258175" y="3305785"/>
            <a:ext cx="196229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半周长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80m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，总份数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8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46"/>
            </p:custDataLst>
          </p:nvPr>
        </p:nvSpPr>
        <p:spPr>
          <a:xfrm>
            <a:off x="8124825" y="37814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47"/>
            </p:custDataLst>
          </p:nvPr>
        </p:nvSpPr>
        <p:spPr>
          <a:xfrm>
            <a:off x="8258175" y="3658210"/>
            <a:ext cx="175572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长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50m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8"/>
            </p:custDataLst>
          </p:nvPr>
        </p:nvSpPr>
        <p:spPr>
          <a:xfrm>
            <a:off x="8124825" y="44100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49"/>
            </p:custDataLst>
          </p:nvPr>
        </p:nvSpPr>
        <p:spPr>
          <a:xfrm>
            <a:off x="8258175" y="4286860"/>
            <a:ext cx="175572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宽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30m</a:t>
            </a:r>
            <a:r>
              <a:rPr 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（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80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÷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8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）</a:t>
            </a:r>
            <a:endParaRPr lang="zh-CN" altLang="en-US" sz="135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50"/>
            </p:custDataLst>
          </p:nvPr>
        </p:nvSpPr>
        <p:spPr>
          <a:xfrm>
            <a:off x="8124825" y="50387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5A6A5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51"/>
            </p:custDataLst>
          </p:nvPr>
        </p:nvSpPr>
        <p:spPr>
          <a:xfrm>
            <a:off x="8258175" y="4915510"/>
            <a:ext cx="122746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面积</a:t>
            </a:r>
            <a:r>
              <a:rPr lang="en-US" altLang="zh-CN" sz="135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1500m²</a:t>
            </a:r>
            <a:endParaRPr sz="1350" b="1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古人的比智慧</a:t>
            </a:r>
            <a:endParaRPr sz="3000" b="1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de141ff0-8c92-11f1-8987-5ed2403de4e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89600" y="1104900"/>
            <a:ext cx="5930900" cy="952500"/>
          </a:xfrm>
          <a:custGeom>
            <a:avLst/>
            <a:gdLst>
              <a:gd name="sw" fmla="*/ 1 w 9339"/>
              <a:gd name="sh" fmla="*/ 1 h 1500"/>
              <a:gd name="mins" fmla="min sw sh"/>
              <a:gd name="dsw" fmla="+- 0 sw mins"/>
              <a:gd name="dsh" fmla="+- 0 sh mins"/>
              <a:gd name="p0x0" fmla="*/ 120 w 9339"/>
              <a:gd name="p0y0" fmla="*/ 0 h 1500"/>
              <a:gd name="p0x1" fmla="*/ 9219 w 9339"/>
              <a:gd name="p0y1" fmla="*/ 0 h 1500"/>
              <a:gd name="p0x2" fmla="*/ 9285 w 9339"/>
              <a:gd name="p0y2" fmla="*/ 0 h 1500"/>
              <a:gd name="p0x3" fmla="*/ 9339 w 9339"/>
              <a:gd name="p0y3" fmla="*/ 53 h 1500"/>
              <a:gd name="p0x4" fmla="*/ 9339 w 9339"/>
              <a:gd name="p0y4" fmla="*/ 120 h 1500"/>
              <a:gd name="p0x5" fmla="*/ 9339 w 9339"/>
              <a:gd name="p0y5" fmla="*/ 1380 h 1500"/>
              <a:gd name="p0x6" fmla="*/ 9339 w 9339"/>
              <a:gd name="p0y6" fmla="*/ 1446 h 1500"/>
              <a:gd name="p0x7" fmla="*/ 9285 w 9339"/>
              <a:gd name="p0y7" fmla="*/ 1500 h 1500"/>
              <a:gd name="p0x8" fmla="*/ 9219 w 9339"/>
              <a:gd name="p0y8" fmla="*/ 1500 h 1500"/>
              <a:gd name="p0x9" fmla="*/ 120 w 9339"/>
              <a:gd name="p0y9" fmla="*/ 1500 h 1500"/>
              <a:gd name="p0x10" fmla="*/ 53 w 9339"/>
              <a:gd name="p0y10" fmla="*/ 1500 h 1500"/>
              <a:gd name="p0x11" fmla="*/ 0 w 9339"/>
              <a:gd name="p0y11" fmla="*/ 1446 h 1500"/>
              <a:gd name="p0x12" fmla="*/ 0 w 9339"/>
              <a:gd name="p0y12" fmla="*/ 1380 h 1500"/>
              <a:gd name="p0x13" fmla="*/ 0 w 9339"/>
              <a:gd name="p0y13" fmla="*/ 120 h 1500"/>
              <a:gd name="p0x14" fmla="*/ 0 w 9339"/>
              <a:gd name="p0y14" fmla="*/ 53 h 1500"/>
              <a:gd name="p0x15" fmla="*/ 53 w 9339"/>
              <a:gd name="p0y15" fmla="*/ 0 h 1500"/>
              <a:gd name="p0x16" fmla="*/ 120 w 9339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0DCC8"/>
          </a:solidFill>
          <a:ln>
            <a:noFill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80716" y="1280160"/>
            <a:ext cx="5549284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古人早在千年前就用</a:t>
            </a:r>
            <a:r>
              <a:rPr b="1">
                <a:solidFill>
                  <a:srgbClr val="D86A1E"/>
                </a:solidFill>
                <a:latin typeface="汉仪正圆-45W" panose="00020600040101010101" charset="-122"/>
                <a:ea typeface="汉仪正圆-45W" panose="00020600040101010101" charset="-122"/>
              </a:rPr>
              <a:t>比</a:t>
            </a:r>
            <a:r>
              <a:rPr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来分配赋税、调和音律、规划城池</a:t>
            </a:r>
            <a:endParaRPr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694680" y="2252345"/>
            <a:ext cx="5920740" cy="1273175"/>
          </a:xfrm>
          <a:custGeom>
            <a:avLst/>
            <a:gdLst>
              <a:gd name="sw" fmla="*/ 1 w 9324"/>
              <a:gd name="sh" fmla="*/ 1 h 2004"/>
              <a:gd name="mins" fmla="min sw sh"/>
              <a:gd name="dsw" fmla="+- 0 sw mins"/>
              <a:gd name="dsh" fmla="+- 0 sh mins"/>
              <a:gd name="p0x0" fmla="*/ 120 w 9324"/>
              <a:gd name="p0y0" fmla="*/ 0 h 2004"/>
              <a:gd name="p0x1" fmla="*/ 9204 w 9324"/>
              <a:gd name="p0y1" fmla="*/ 0 h 2004"/>
              <a:gd name="p0x2" fmla="*/ 9270 w 9324"/>
              <a:gd name="p0y2" fmla="*/ 0 h 2004"/>
              <a:gd name="p0x3" fmla="*/ 9324 w 9324"/>
              <a:gd name="p0y3" fmla="*/ 53 h 2004"/>
              <a:gd name="p0x4" fmla="*/ 9324 w 9324"/>
              <a:gd name="p0y4" fmla="*/ 120 h 2004"/>
              <a:gd name="p0x5" fmla="*/ 9324 w 9324"/>
              <a:gd name="p0y5" fmla="*/ 1884 h 2004"/>
              <a:gd name="p0x6" fmla="*/ 9324 w 9324"/>
              <a:gd name="p0y6" fmla="*/ 1951 h 2004"/>
              <a:gd name="p0x7" fmla="*/ 9270 w 9324"/>
              <a:gd name="p0y7" fmla="*/ 2004 h 2004"/>
              <a:gd name="p0x8" fmla="*/ 9204 w 9324"/>
              <a:gd name="p0y8" fmla="*/ 2004 h 2004"/>
              <a:gd name="p0x9" fmla="*/ 120 w 9324"/>
              <a:gd name="p0y9" fmla="*/ 2004 h 2004"/>
              <a:gd name="p0x10" fmla="*/ 53 w 9324"/>
              <a:gd name="p0y10" fmla="*/ 2004 h 2004"/>
              <a:gd name="p0x11" fmla="*/ 0 w 9324"/>
              <a:gd name="p0y11" fmla="*/ 1951 h 2004"/>
              <a:gd name="p0x12" fmla="*/ 0 w 9324"/>
              <a:gd name="p0y12" fmla="*/ 1884 h 2004"/>
              <a:gd name="p0x13" fmla="*/ 0 w 9324"/>
              <a:gd name="p0y13" fmla="*/ 120 h 2004"/>
              <a:gd name="p0x14" fmla="*/ 0 w 9324"/>
              <a:gd name="p0y14" fmla="*/ 53 h 2004"/>
              <a:gd name="p0x15" fmla="*/ 53 w 9324"/>
              <a:gd name="p0y15" fmla="*/ 0 h 2004"/>
              <a:gd name="p0x16" fmla="*/ 120 w 9324"/>
              <a:gd name="p0y16" fmla="*/ 0 h 20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5890241" y="2431733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《九章算术》衰分术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5889625" y="274066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86A1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5890241" y="2869254"/>
            <a:ext cx="55302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衰分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即按</a:t>
            </a:r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递减比例</a:t>
            </a:r>
            <a:r>
              <a:rPr 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分配，如甲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∶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乙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∶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丙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5∶3∶2</a:t>
            </a:r>
            <a:r>
              <a:rPr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，与今日按比分配原理完全一致</a:t>
            </a:r>
            <a:endParaRPr sz="15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5694680" y="3725545"/>
            <a:ext cx="5920740" cy="1273175"/>
          </a:xfrm>
          <a:custGeom>
            <a:avLst/>
            <a:gdLst>
              <a:gd name="sw" fmla="*/ 1 w 9324"/>
              <a:gd name="sh" fmla="*/ 1 h 2004"/>
              <a:gd name="mins" fmla="min sw sh"/>
              <a:gd name="dsw" fmla="+- 0 sw mins"/>
              <a:gd name="dsh" fmla="+- 0 sh mins"/>
              <a:gd name="p0x0" fmla="*/ 120 w 9324"/>
              <a:gd name="p0y0" fmla="*/ 0 h 2004"/>
              <a:gd name="p0x1" fmla="*/ 9204 w 9324"/>
              <a:gd name="p0y1" fmla="*/ 0 h 2004"/>
              <a:gd name="p0x2" fmla="*/ 9270 w 9324"/>
              <a:gd name="p0y2" fmla="*/ 0 h 2004"/>
              <a:gd name="p0x3" fmla="*/ 9324 w 9324"/>
              <a:gd name="p0y3" fmla="*/ 53 h 2004"/>
              <a:gd name="p0x4" fmla="*/ 9324 w 9324"/>
              <a:gd name="p0y4" fmla="*/ 120 h 2004"/>
              <a:gd name="p0x5" fmla="*/ 9324 w 9324"/>
              <a:gd name="p0y5" fmla="*/ 1884 h 2004"/>
              <a:gd name="p0x6" fmla="*/ 9324 w 9324"/>
              <a:gd name="p0y6" fmla="*/ 1951 h 2004"/>
              <a:gd name="p0x7" fmla="*/ 9270 w 9324"/>
              <a:gd name="p0y7" fmla="*/ 2004 h 2004"/>
              <a:gd name="p0x8" fmla="*/ 9204 w 9324"/>
              <a:gd name="p0y8" fmla="*/ 2004 h 2004"/>
              <a:gd name="p0x9" fmla="*/ 120 w 9324"/>
              <a:gd name="p0y9" fmla="*/ 2004 h 2004"/>
              <a:gd name="p0x10" fmla="*/ 53 w 9324"/>
              <a:gd name="p0y10" fmla="*/ 2004 h 2004"/>
              <a:gd name="p0x11" fmla="*/ 0 w 9324"/>
              <a:gd name="p0y11" fmla="*/ 1951 h 2004"/>
              <a:gd name="p0x12" fmla="*/ 0 w 9324"/>
              <a:gd name="p0y12" fmla="*/ 1884 h 2004"/>
              <a:gd name="p0x13" fmla="*/ 0 w 9324"/>
              <a:gd name="p0y13" fmla="*/ 120 h 2004"/>
              <a:gd name="p0x14" fmla="*/ 0 w 9324"/>
              <a:gd name="p0y14" fmla="*/ 53 h 2004"/>
              <a:gd name="p0x15" fmla="*/ 53 w 9324"/>
              <a:gd name="p0y15" fmla="*/ 0 h 2004"/>
              <a:gd name="p0x16" fmla="*/ 120 w 9324"/>
              <a:gd name="p0y16" fmla="*/ 0 h 20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5890241" y="3904907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《墨经》圆比例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5889625" y="42132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86A1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890241" y="4342428"/>
            <a:ext cx="55302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圆，一中同长也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"——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半径与半径的比恒为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1∶1</a:t>
            </a:r>
            <a:r>
              <a:rPr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，古人以比的眼光定义几何</a:t>
            </a:r>
            <a:endParaRPr sz="15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5694680" y="5198745"/>
            <a:ext cx="5920740" cy="1273175"/>
          </a:xfrm>
          <a:custGeom>
            <a:avLst/>
            <a:gdLst>
              <a:gd name="sw" fmla="*/ 1 w 9324"/>
              <a:gd name="sh" fmla="*/ 1 h 2004"/>
              <a:gd name="mins" fmla="min sw sh"/>
              <a:gd name="dsw" fmla="+- 0 sw mins"/>
              <a:gd name="dsh" fmla="+- 0 sh mins"/>
              <a:gd name="p0x0" fmla="*/ 120 w 9324"/>
              <a:gd name="p0y0" fmla="*/ 0 h 2004"/>
              <a:gd name="p0x1" fmla="*/ 9204 w 9324"/>
              <a:gd name="p0y1" fmla="*/ 0 h 2004"/>
              <a:gd name="p0x2" fmla="*/ 9270 w 9324"/>
              <a:gd name="p0y2" fmla="*/ 0 h 2004"/>
              <a:gd name="p0x3" fmla="*/ 9324 w 9324"/>
              <a:gd name="p0y3" fmla="*/ 53 h 2004"/>
              <a:gd name="p0x4" fmla="*/ 9324 w 9324"/>
              <a:gd name="p0y4" fmla="*/ 120 h 2004"/>
              <a:gd name="p0x5" fmla="*/ 9324 w 9324"/>
              <a:gd name="p0y5" fmla="*/ 1884 h 2004"/>
              <a:gd name="p0x6" fmla="*/ 9324 w 9324"/>
              <a:gd name="p0y6" fmla="*/ 1951 h 2004"/>
              <a:gd name="p0x7" fmla="*/ 9270 w 9324"/>
              <a:gd name="p0y7" fmla="*/ 2004 h 2004"/>
              <a:gd name="p0x8" fmla="*/ 9204 w 9324"/>
              <a:gd name="p0y8" fmla="*/ 2004 h 2004"/>
              <a:gd name="p0x9" fmla="*/ 120 w 9324"/>
              <a:gd name="p0y9" fmla="*/ 2004 h 2004"/>
              <a:gd name="p0x10" fmla="*/ 53 w 9324"/>
              <a:gd name="p0y10" fmla="*/ 2004 h 2004"/>
              <a:gd name="p0x11" fmla="*/ 0 w 9324"/>
              <a:gd name="p0y11" fmla="*/ 1951 h 2004"/>
              <a:gd name="p0x12" fmla="*/ 0 w 9324"/>
              <a:gd name="p0y12" fmla="*/ 1884 h 2004"/>
              <a:gd name="p0x13" fmla="*/ 0 w 9324"/>
              <a:gd name="p0y13" fmla="*/ 120 h 2004"/>
              <a:gd name="p0x14" fmla="*/ 0 w 9324"/>
              <a:gd name="p0y14" fmla="*/ 53 h 2004"/>
              <a:gd name="p0x15" fmla="*/ 53 w 9324"/>
              <a:gd name="p0y15" fmla="*/ 0 h 2004"/>
              <a:gd name="p0x16" fmla="*/ 120 w 9324"/>
              <a:gd name="p0y16" fmla="*/ 0 h 20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CFAF7"/>
          </a:solidFill>
          <a:ln w="9525" cmpd="sng">
            <a:solidFill>
              <a:srgbClr val="E8D8C8"/>
            </a:solidFill>
            <a:prstDash val="solid"/>
          </a:ln>
          <a:effectLst>
            <a:outerShdw blurRad="57150" dist="19050" dir="5399999" algn="ctr" rotWithShape="0">
              <a:srgbClr val="D86A1E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5890241" y="5378082"/>
            <a:ext cx="55302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古代音律</a:t>
            </a:r>
            <a:endParaRPr sz="2100" b="1" spc="42">
              <a:solidFill>
                <a:srgbClr val="2C3A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5889625" y="568642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86A1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5890241" y="5815603"/>
            <a:ext cx="553023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宫、商、角、徵、羽五声音阶，弦长比严格遵循整数比，如宫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∶</a:t>
            </a:r>
            <a:r>
              <a:rPr lang="zh-CN" altLang="en-US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商</a:t>
            </a:r>
            <a:r>
              <a:rPr lang="en-US" altLang="zh-CN"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sz="1500" b="1">
                <a:solidFill>
                  <a:srgbClr val="2C3A2A"/>
                </a:solidFill>
                <a:latin typeface="汉仪正圆-45W" panose="00020600040101010101" charset="-122"/>
                <a:ea typeface="汉仪正圆-45W" panose="00020600040101010101" charset="-122"/>
              </a:rPr>
              <a:t>9∶8</a:t>
            </a:r>
            <a:r>
              <a:rPr sz="150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</a:rPr>
              <a:t>，数学与音乐交融</a:t>
            </a:r>
            <a:endParaRPr sz="150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6750" y="2017424"/>
            <a:ext cx="3531175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比中见天地，</a:t>
            </a:r>
            <a:endParaRPr sz="4200" b="1" spc="84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C3A2A"/>
                </a:solidFill>
                <a:latin typeface="汉仪正圆-75W" panose="00020600040101010101" charset="-122"/>
                <a:ea typeface="汉仪正圆-75W" panose="00020600040101010101" charset="-122"/>
              </a:rPr>
              <a:t>数里悟乾坤</a:t>
            </a:r>
            <a:endParaRPr sz="4200" b="1" spc="84">
              <a:solidFill>
                <a:srgbClr val="2C3A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054821"/>
            <a:ext cx="559541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</a:t>
            </a:r>
            <a:r>
              <a:rPr lang="zh-CN" altLang="en-US"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圆，一中同长也</a:t>
            </a:r>
            <a:r>
              <a:rPr lang="en-US" altLang="zh-CN"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"——</a:t>
            </a:r>
            <a:r>
              <a:rPr lang="zh-CN" altLang="en-US" sz="1500" spc="30">
                <a:solidFill>
                  <a:srgbClr val="5A6A5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古人以比度量天地，今人以比探索世界</a:t>
            </a:r>
            <a:endParaRPr lang="zh-CN" altLang="en-US" sz="1500" spc="30">
              <a:solidFill>
                <a:srgbClr val="5A6A5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625368"/>
            <a:ext cx="457200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spc="81">
                <a:solidFill>
                  <a:srgbClr val="7A8A7A"/>
                </a:solidFill>
                <a:latin typeface="汉仪正圆-45W" panose="00020600040101010101" charset="-122"/>
                <a:ea typeface="汉仪正圆-45W" panose="00020600040101010101" charset="-122"/>
              </a:rPr>
              <a:t>比，不仅是数学工具，更是中华先贤观察万物、理解世界的智慧结晶</a:t>
            </a:r>
            <a:endParaRPr sz="1350" spc="81">
              <a:solidFill>
                <a:srgbClr val="7A8A7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" name="任意多边形 2"/>
          <p:cNvSpPr/>
          <p:nvPr>
            <p:custDataLst>
              <p:tags r:id="rId4"/>
            </p:custDataLst>
          </p:nvPr>
        </p:nvSpPr>
        <p:spPr>
          <a:xfrm>
            <a:off x="666750" y="166878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>
            <p:custDataLst>
              <p:tags r:id="rId5"/>
            </p:custDataLst>
          </p:nvPr>
        </p:nvSpPr>
        <p:spPr>
          <a:xfrm>
            <a:off x="819150" y="168275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6"/>
            </p:custDataLst>
          </p:nvPr>
        </p:nvSpPr>
        <p:spPr>
          <a:xfrm>
            <a:off x="942975" y="168783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86A1E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6750" y="379285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2136</Words>
  <Application>WPS 演示</Application>
  <PresentationFormat>宽屏</PresentationFormat>
  <Paragraphs>473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2026-07-31T03:54:06Z</dcterms:created>
  <dcterms:modified xsi:type="dcterms:W3CDTF">2026-07-31T03:54:06Z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0253CECC4DD395AB5E1C6C6A61257996_41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DktK9BCEZbbplbSyizOh6dqmqVi2YhjLKVf8jiIwesv7oYW7j9eI4hbmgxAQDqg/c9i+1sAaz/BprFcY6a1a+Ld3IBZnnBb70ITVfVVcHlNwaPWtgzgzL9SJpjw2ydlFfwivOPW/KznDB88KTkTGndP7CJRPRijCJsHv1mP9H4/4QmxErh8KzQIFjoNYye8DNmGkA0c2F3ExSK7s1Hm3bW3NQbkAfUBUMXx7T3pbyMAjgmubdfZ0e1aLqUQN0sTy5Iw5KgxDQhRXbsOYQ3LDd0XstSWAsZPCH71K8r1Sk0RH6s/RMJuNKR59CU/Pw3453v7F9xQ+fs0efLFhIIkKkw==</vt:lpwstr>
  </property>
</Properties>
</file>