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6.svg" ContentType="image/svg+xml"/>
  <Override PartName="/ppt/media/image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69.xml"/><Relationship Id="rId4" Type="http://schemas.openxmlformats.org/officeDocument/2006/relationships/tags" Target="../tags/tag43.xml"/><Relationship Id="rId39" Type="http://schemas.openxmlformats.org/officeDocument/2006/relationships/image" Target="../media/image17.svg"/><Relationship Id="rId38" Type="http://schemas.openxmlformats.org/officeDocument/2006/relationships/image" Target="../media/image16.png"/><Relationship Id="rId37" Type="http://schemas.openxmlformats.org/officeDocument/2006/relationships/tags" Target="../tags/tag68.xml"/><Relationship Id="rId36" Type="http://schemas.openxmlformats.org/officeDocument/2006/relationships/tags" Target="../tags/tag67.xml"/><Relationship Id="rId35" Type="http://schemas.openxmlformats.org/officeDocument/2006/relationships/tags" Target="../tags/tag66.xml"/><Relationship Id="rId34" Type="http://schemas.openxmlformats.org/officeDocument/2006/relationships/tags" Target="../tags/tag65.xml"/><Relationship Id="rId33" Type="http://schemas.openxmlformats.org/officeDocument/2006/relationships/image" Target="../media/image15.svg"/><Relationship Id="rId32" Type="http://schemas.openxmlformats.org/officeDocument/2006/relationships/image" Target="../media/image14.png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42.xml"/><Relationship Id="rId29" Type="http://schemas.openxmlformats.org/officeDocument/2006/relationships/tags" Target="../tags/tag62.xml"/><Relationship Id="rId28" Type="http://schemas.openxmlformats.org/officeDocument/2006/relationships/tags" Target="../tags/tag61.xml"/><Relationship Id="rId27" Type="http://schemas.openxmlformats.org/officeDocument/2006/relationships/tags" Target="../tags/tag60.xml"/><Relationship Id="rId26" Type="http://schemas.openxmlformats.org/officeDocument/2006/relationships/tags" Target="../tags/tag59.xml"/><Relationship Id="rId25" Type="http://schemas.openxmlformats.org/officeDocument/2006/relationships/tags" Target="../tags/tag58.xml"/><Relationship Id="rId24" Type="http://schemas.openxmlformats.org/officeDocument/2006/relationships/tags" Target="../tags/tag57.xml"/><Relationship Id="rId23" Type="http://schemas.openxmlformats.org/officeDocument/2006/relationships/tags" Target="../tags/tag56.xml"/><Relationship Id="rId22" Type="http://schemas.openxmlformats.org/officeDocument/2006/relationships/tags" Target="../tags/tag55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41.xml"/><Relationship Id="rId19" Type="http://schemas.openxmlformats.org/officeDocument/2006/relationships/tags" Target="../tags/tag54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image" Target="../media/image11.svg"/><Relationship Id="rId12" Type="http://schemas.openxmlformats.org/officeDocument/2006/relationships/image" Target="../media/image10.png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91.xml"/><Relationship Id="rId21" Type="http://schemas.openxmlformats.org/officeDocument/2006/relationships/tags" Target="../tags/tag90.xml"/><Relationship Id="rId20" Type="http://schemas.openxmlformats.org/officeDocument/2006/relationships/tags" Target="../tags/tag89.xml"/><Relationship Id="rId2" Type="http://schemas.openxmlformats.org/officeDocument/2006/relationships/tags" Target="../tags/tag71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9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23.xml"/><Relationship Id="rId24" Type="http://schemas.openxmlformats.org/officeDocument/2006/relationships/tags" Target="../tags/tag122.xml"/><Relationship Id="rId23" Type="http://schemas.openxmlformats.org/officeDocument/2006/relationships/tags" Target="../tags/tag121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tags" Target="../tags/tag100.xml"/><Relationship Id="rId19" Type="http://schemas.openxmlformats.org/officeDocument/2006/relationships/tags" Target="../tags/tag117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9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44.xml"/><Relationship Id="rId26" Type="http://schemas.openxmlformats.org/officeDocument/2006/relationships/tags" Target="../tags/tag143.xml"/><Relationship Id="rId25" Type="http://schemas.openxmlformats.org/officeDocument/2006/relationships/tags" Target="../tags/tag142.xml"/><Relationship Id="rId24" Type="http://schemas.openxmlformats.org/officeDocument/2006/relationships/tags" Target="../tags/tag141.xml"/><Relationship Id="rId23" Type="http://schemas.openxmlformats.org/officeDocument/2006/relationships/tags" Target="../tags/tag140.xml"/><Relationship Id="rId22" Type="http://schemas.openxmlformats.org/officeDocument/2006/relationships/tags" Target="../tags/tag139.xml"/><Relationship Id="rId21" Type="http://schemas.openxmlformats.org/officeDocument/2006/relationships/tags" Target="../tags/tag138.xml"/><Relationship Id="rId20" Type="http://schemas.openxmlformats.org/officeDocument/2006/relationships/image" Target="../media/image23.svg"/><Relationship Id="rId2" Type="http://schemas.openxmlformats.org/officeDocument/2006/relationships/tags" Target="../tags/tag125.xml"/><Relationship Id="rId19" Type="http://schemas.openxmlformats.org/officeDocument/2006/relationships/image" Target="../media/image22.png"/><Relationship Id="rId18" Type="http://schemas.openxmlformats.org/officeDocument/2006/relationships/tags" Target="../tags/tag137.xml"/><Relationship Id="rId17" Type="http://schemas.openxmlformats.org/officeDocument/2006/relationships/tags" Target="../tags/tag136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image" Target="../media/image19.svg"/><Relationship Id="rId10" Type="http://schemas.openxmlformats.org/officeDocument/2006/relationships/image" Target="../media/image18.png"/><Relationship Id="rId1" Type="http://schemas.openxmlformats.org/officeDocument/2006/relationships/tags" Target="../tags/tag12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72.xml"/><Relationship Id="rId31" Type="http://schemas.openxmlformats.org/officeDocument/2006/relationships/tags" Target="../tags/tag171.xml"/><Relationship Id="rId30" Type="http://schemas.openxmlformats.org/officeDocument/2006/relationships/tags" Target="../tags/tag170.xml"/><Relationship Id="rId3" Type="http://schemas.openxmlformats.org/officeDocument/2006/relationships/tags" Target="../tags/tag147.xml"/><Relationship Id="rId29" Type="http://schemas.openxmlformats.org/officeDocument/2006/relationships/tags" Target="../tags/tag169.xml"/><Relationship Id="rId28" Type="http://schemas.openxmlformats.org/officeDocument/2006/relationships/tags" Target="../tags/tag168.xml"/><Relationship Id="rId27" Type="http://schemas.openxmlformats.org/officeDocument/2006/relationships/tags" Target="../tags/tag167.xml"/><Relationship Id="rId26" Type="http://schemas.openxmlformats.org/officeDocument/2006/relationships/tags" Target="../tags/tag166.xml"/><Relationship Id="rId25" Type="http://schemas.openxmlformats.org/officeDocument/2006/relationships/tags" Target="../tags/tag165.xml"/><Relationship Id="rId24" Type="http://schemas.openxmlformats.org/officeDocument/2006/relationships/tags" Target="../tags/tag164.xml"/><Relationship Id="rId23" Type="http://schemas.openxmlformats.org/officeDocument/2006/relationships/tags" Target="../tags/tag163.xml"/><Relationship Id="rId22" Type="http://schemas.openxmlformats.org/officeDocument/2006/relationships/tags" Target="../tags/tag162.xml"/><Relationship Id="rId21" Type="http://schemas.openxmlformats.org/officeDocument/2006/relationships/tags" Target="../tags/tag161.xml"/><Relationship Id="rId20" Type="http://schemas.openxmlformats.org/officeDocument/2006/relationships/tags" Target="../tags/tag160.xml"/><Relationship Id="rId2" Type="http://schemas.openxmlformats.org/officeDocument/2006/relationships/tags" Target="../tags/tag146.xml"/><Relationship Id="rId19" Type="http://schemas.openxmlformats.org/officeDocument/2006/relationships/tags" Target="../tags/tag159.xml"/><Relationship Id="rId18" Type="http://schemas.openxmlformats.org/officeDocument/2006/relationships/tags" Target="../tags/tag158.xml"/><Relationship Id="rId17" Type="http://schemas.openxmlformats.org/officeDocument/2006/relationships/tags" Target="../tags/tag157.xml"/><Relationship Id="rId16" Type="http://schemas.openxmlformats.org/officeDocument/2006/relationships/tags" Target="../tags/tag156.xml"/><Relationship Id="rId15" Type="http://schemas.openxmlformats.org/officeDocument/2006/relationships/image" Target="../media/image27.svg"/><Relationship Id="rId14" Type="http://schemas.openxmlformats.org/officeDocument/2006/relationships/image" Target="../media/image26.png"/><Relationship Id="rId13" Type="http://schemas.openxmlformats.org/officeDocument/2006/relationships/tags" Target="../tags/tag155.xml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tags" Target="../tags/tag14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7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196.xml"/><Relationship Id="rId20" Type="http://schemas.openxmlformats.org/officeDocument/2006/relationships/tags" Target="../tags/tag195.xml"/><Relationship Id="rId2" Type="http://schemas.openxmlformats.org/officeDocument/2006/relationships/tags" Target="../tags/tag181.xml"/><Relationship Id="rId19" Type="http://schemas.openxmlformats.org/officeDocument/2006/relationships/tags" Target="../tags/tag194.xml"/><Relationship Id="rId18" Type="http://schemas.openxmlformats.org/officeDocument/2006/relationships/tags" Target="../tags/tag193.xml"/><Relationship Id="rId17" Type="http://schemas.openxmlformats.org/officeDocument/2006/relationships/image" Target="../media/image31.svg"/><Relationship Id="rId16" Type="http://schemas.openxmlformats.org/officeDocument/2006/relationships/image" Target="../media/image30.png"/><Relationship Id="rId15" Type="http://schemas.openxmlformats.org/officeDocument/2006/relationships/tags" Target="../tags/tag192.xml"/><Relationship Id="rId14" Type="http://schemas.openxmlformats.org/officeDocument/2006/relationships/tags" Target="../tags/tag191.xml"/><Relationship Id="rId13" Type="http://schemas.openxmlformats.org/officeDocument/2006/relationships/tags" Target="../tags/tag190.xml"/><Relationship Id="rId12" Type="http://schemas.openxmlformats.org/officeDocument/2006/relationships/tags" Target="../tags/tag189.xml"/><Relationship Id="rId11" Type="http://schemas.openxmlformats.org/officeDocument/2006/relationships/image" Target="../media/image29.svg"/><Relationship Id="rId10" Type="http://schemas.openxmlformats.org/officeDocument/2006/relationships/image" Target="../media/image28.png"/><Relationship Id="rId1" Type="http://schemas.openxmlformats.org/officeDocument/2006/relationships/tags" Target="../tags/tag18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image" Target="../media/image33.svg"/><Relationship Id="rId7" Type="http://schemas.openxmlformats.org/officeDocument/2006/relationships/image" Target="../media/image32.png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7" Type="http://schemas.openxmlformats.org/officeDocument/2006/relationships/slideLayout" Target="../slideLayouts/slideLayout7.xml"/><Relationship Id="rId46" Type="http://schemas.openxmlformats.org/officeDocument/2006/relationships/tags" Target="../tags/tag236.xml"/><Relationship Id="rId45" Type="http://schemas.openxmlformats.org/officeDocument/2006/relationships/tags" Target="../tags/tag235.xml"/><Relationship Id="rId44" Type="http://schemas.openxmlformats.org/officeDocument/2006/relationships/tags" Target="../tags/tag234.xml"/><Relationship Id="rId43" Type="http://schemas.openxmlformats.org/officeDocument/2006/relationships/tags" Target="../tags/tag233.xml"/><Relationship Id="rId42" Type="http://schemas.openxmlformats.org/officeDocument/2006/relationships/tags" Target="../tags/tag232.xml"/><Relationship Id="rId41" Type="http://schemas.openxmlformats.org/officeDocument/2006/relationships/tags" Target="../tags/tag231.xml"/><Relationship Id="rId40" Type="http://schemas.openxmlformats.org/officeDocument/2006/relationships/tags" Target="../tags/tag230.xml"/><Relationship Id="rId4" Type="http://schemas.openxmlformats.org/officeDocument/2006/relationships/tags" Target="../tags/tag200.xml"/><Relationship Id="rId39" Type="http://schemas.openxmlformats.org/officeDocument/2006/relationships/tags" Target="../tags/tag229.xml"/><Relationship Id="rId38" Type="http://schemas.openxmlformats.org/officeDocument/2006/relationships/tags" Target="../tags/tag228.xml"/><Relationship Id="rId37" Type="http://schemas.openxmlformats.org/officeDocument/2006/relationships/tags" Target="../tags/tag227.xml"/><Relationship Id="rId36" Type="http://schemas.openxmlformats.org/officeDocument/2006/relationships/tags" Target="../tags/tag226.xml"/><Relationship Id="rId35" Type="http://schemas.openxmlformats.org/officeDocument/2006/relationships/tags" Target="../tags/tag225.xml"/><Relationship Id="rId34" Type="http://schemas.openxmlformats.org/officeDocument/2006/relationships/tags" Target="../tags/tag224.xml"/><Relationship Id="rId33" Type="http://schemas.openxmlformats.org/officeDocument/2006/relationships/tags" Target="../tags/tag223.xml"/><Relationship Id="rId32" Type="http://schemas.openxmlformats.org/officeDocument/2006/relationships/tags" Target="../tags/tag222.xml"/><Relationship Id="rId31" Type="http://schemas.openxmlformats.org/officeDocument/2006/relationships/tags" Target="../tags/tag221.xml"/><Relationship Id="rId30" Type="http://schemas.openxmlformats.org/officeDocument/2006/relationships/tags" Target="../tags/tag220.xml"/><Relationship Id="rId3" Type="http://schemas.openxmlformats.org/officeDocument/2006/relationships/tags" Target="../tags/tag199.xml"/><Relationship Id="rId29" Type="http://schemas.openxmlformats.org/officeDocument/2006/relationships/tags" Target="../tags/tag219.xml"/><Relationship Id="rId28" Type="http://schemas.openxmlformats.org/officeDocument/2006/relationships/tags" Target="../tags/tag218.xml"/><Relationship Id="rId27" Type="http://schemas.openxmlformats.org/officeDocument/2006/relationships/tags" Target="../tags/tag217.xml"/><Relationship Id="rId26" Type="http://schemas.openxmlformats.org/officeDocument/2006/relationships/tags" Target="../tags/tag216.xml"/><Relationship Id="rId25" Type="http://schemas.openxmlformats.org/officeDocument/2006/relationships/tags" Target="../tags/tag215.xml"/><Relationship Id="rId24" Type="http://schemas.openxmlformats.org/officeDocument/2006/relationships/tags" Target="../tags/tag214.xml"/><Relationship Id="rId23" Type="http://schemas.openxmlformats.org/officeDocument/2006/relationships/tags" Target="../tags/tag213.xml"/><Relationship Id="rId22" Type="http://schemas.openxmlformats.org/officeDocument/2006/relationships/tags" Target="../tags/tag212.xml"/><Relationship Id="rId21" Type="http://schemas.openxmlformats.org/officeDocument/2006/relationships/tags" Target="../tags/tag211.xml"/><Relationship Id="rId20" Type="http://schemas.openxmlformats.org/officeDocument/2006/relationships/image" Target="../media/image37.svg"/><Relationship Id="rId2" Type="http://schemas.openxmlformats.org/officeDocument/2006/relationships/tags" Target="../tags/tag198.xml"/><Relationship Id="rId19" Type="http://schemas.openxmlformats.org/officeDocument/2006/relationships/image" Target="../media/image36.png"/><Relationship Id="rId18" Type="http://schemas.openxmlformats.org/officeDocument/2006/relationships/tags" Target="../tags/tag210.xml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image" Target="../media/image35.svg"/><Relationship Id="rId13" Type="http://schemas.openxmlformats.org/officeDocument/2006/relationships/image" Target="../media/image34.png"/><Relationship Id="rId12" Type="http://schemas.openxmlformats.org/officeDocument/2006/relationships/tags" Target="../tags/tag206.xml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tags" Target="../tags/tag19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image" Target="../media/image38.jpeg"/><Relationship Id="rId2" Type="http://schemas.openxmlformats.org/officeDocument/2006/relationships/tags" Target="../tags/tag238.xml"/><Relationship Id="rId1" Type="http://schemas.openxmlformats.org/officeDocument/2006/relationships/tags" Target="../tags/tag23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4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svg"/><Relationship Id="rId8" Type="http://schemas.openxmlformats.org/officeDocument/2006/relationships/image" Target="../media/image40.png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279.xml"/><Relationship Id="rId41" Type="http://schemas.openxmlformats.org/officeDocument/2006/relationships/tags" Target="../tags/tag278.xml"/><Relationship Id="rId40" Type="http://schemas.openxmlformats.org/officeDocument/2006/relationships/tags" Target="../tags/tag277.xml"/><Relationship Id="rId4" Type="http://schemas.openxmlformats.org/officeDocument/2006/relationships/tags" Target="../tags/tag251.xml"/><Relationship Id="rId39" Type="http://schemas.openxmlformats.org/officeDocument/2006/relationships/image" Target="../media/image49.svg"/><Relationship Id="rId38" Type="http://schemas.openxmlformats.org/officeDocument/2006/relationships/image" Target="../media/image48.png"/><Relationship Id="rId37" Type="http://schemas.openxmlformats.org/officeDocument/2006/relationships/tags" Target="../tags/tag276.xml"/><Relationship Id="rId36" Type="http://schemas.openxmlformats.org/officeDocument/2006/relationships/tags" Target="../tags/tag275.xml"/><Relationship Id="rId35" Type="http://schemas.openxmlformats.org/officeDocument/2006/relationships/tags" Target="../tags/tag274.xml"/><Relationship Id="rId34" Type="http://schemas.openxmlformats.org/officeDocument/2006/relationships/image" Target="../media/image47.svg"/><Relationship Id="rId33" Type="http://schemas.openxmlformats.org/officeDocument/2006/relationships/image" Target="../media/image46.png"/><Relationship Id="rId32" Type="http://schemas.openxmlformats.org/officeDocument/2006/relationships/tags" Target="../tags/tag273.xml"/><Relationship Id="rId31" Type="http://schemas.openxmlformats.org/officeDocument/2006/relationships/tags" Target="../tags/tag272.xml"/><Relationship Id="rId30" Type="http://schemas.openxmlformats.org/officeDocument/2006/relationships/tags" Target="../tags/tag271.xml"/><Relationship Id="rId3" Type="http://schemas.openxmlformats.org/officeDocument/2006/relationships/image" Target="../media/image39.jpeg"/><Relationship Id="rId29" Type="http://schemas.openxmlformats.org/officeDocument/2006/relationships/tags" Target="../tags/tag270.xml"/><Relationship Id="rId28" Type="http://schemas.openxmlformats.org/officeDocument/2006/relationships/tags" Target="../tags/tag269.xml"/><Relationship Id="rId27" Type="http://schemas.openxmlformats.org/officeDocument/2006/relationships/tags" Target="../tags/tag268.xml"/><Relationship Id="rId26" Type="http://schemas.openxmlformats.org/officeDocument/2006/relationships/tags" Target="../tags/tag267.xml"/><Relationship Id="rId25" Type="http://schemas.openxmlformats.org/officeDocument/2006/relationships/tags" Target="../tags/tag266.xml"/><Relationship Id="rId24" Type="http://schemas.openxmlformats.org/officeDocument/2006/relationships/tags" Target="../tags/tag265.xml"/><Relationship Id="rId23" Type="http://schemas.openxmlformats.org/officeDocument/2006/relationships/tags" Target="../tags/tag264.xml"/><Relationship Id="rId22" Type="http://schemas.openxmlformats.org/officeDocument/2006/relationships/tags" Target="../tags/tag263.xml"/><Relationship Id="rId21" Type="http://schemas.openxmlformats.org/officeDocument/2006/relationships/image" Target="../media/image45.svg"/><Relationship Id="rId20" Type="http://schemas.openxmlformats.org/officeDocument/2006/relationships/image" Target="../media/image44.png"/><Relationship Id="rId2" Type="http://schemas.openxmlformats.org/officeDocument/2006/relationships/tags" Target="../tags/tag250.xml"/><Relationship Id="rId19" Type="http://schemas.openxmlformats.org/officeDocument/2006/relationships/tags" Target="../tags/tag262.xml"/><Relationship Id="rId18" Type="http://schemas.openxmlformats.org/officeDocument/2006/relationships/tags" Target="../tags/tag261.xml"/><Relationship Id="rId17" Type="http://schemas.openxmlformats.org/officeDocument/2006/relationships/tags" Target="../tags/tag260.xml"/><Relationship Id="rId16" Type="http://schemas.openxmlformats.org/officeDocument/2006/relationships/tags" Target="../tags/tag259.xml"/><Relationship Id="rId15" Type="http://schemas.openxmlformats.org/officeDocument/2006/relationships/image" Target="../media/image43.svg"/><Relationship Id="rId14" Type="http://schemas.openxmlformats.org/officeDocument/2006/relationships/image" Target="../media/image42.png"/><Relationship Id="rId13" Type="http://schemas.openxmlformats.org/officeDocument/2006/relationships/tags" Target="../tags/tag258.xml"/><Relationship Id="rId12" Type="http://schemas.openxmlformats.org/officeDocument/2006/relationships/tags" Target="../tags/tag257.xml"/><Relationship Id="rId11" Type="http://schemas.openxmlformats.org/officeDocument/2006/relationships/tags" Target="../tags/tag256.xml"/><Relationship Id="rId10" Type="http://schemas.openxmlformats.org/officeDocument/2006/relationships/tags" Target="../tags/tag255.xml"/><Relationship Id="rId1" Type="http://schemas.openxmlformats.org/officeDocument/2006/relationships/tags" Target="../tags/tag24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303.xml"/><Relationship Id="rId3" Type="http://schemas.openxmlformats.org/officeDocument/2006/relationships/tags" Target="../tags/tag282.xml"/><Relationship Id="rId29" Type="http://schemas.openxmlformats.org/officeDocument/2006/relationships/tags" Target="../tags/tag302.xml"/><Relationship Id="rId28" Type="http://schemas.openxmlformats.org/officeDocument/2006/relationships/tags" Target="../tags/tag301.xml"/><Relationship Id="rId27" Type="http://schemas.openxmlformats.org/officeDocument/2006/relationships/tags" Target="../tags/tag300.xml"/><Relationship Id="rId26" Type="http://schemas.openxmlformats.org/officeDocument/2006/relationships/tags" Target="../tags/tag299.xml"/><Relationship Id="rId25" Type="http://schemas.openxmlformats.org/officeDocument/2006/relationships/tags" Target="../tags/tag298.xml"/><Relationship Id="rId24" Type="http://schemas.openxmlformats.org/officeDocument/2006/relationships/tags" Target="../tags/tag297.xml"/><Relationship Id="rId23" Type="http://schemas.openxmlformats.org/officeDocument/2006/relationships/image" Target="../media/image55.svg"/><Relationship Id="rId22" Type="http://schemas.openxmlformats.org/officeDocument/2006/relationships/image" Target="../media/image54.png"/><Relationship Id="rId21" Type="http://schemas.openxmlformats.org/officeDocument/2006/relationships/tags" Target="../tags/tag296.xml"/><Relationship Id="rId20" Type="http://schemas.openxmlformats.org/officeDocument/2006/relationships/tags" Target="../tags/tag295.xml"/><Relationship Id="rId2" Type="http://schemas.openxmlformats.org/officeDocument/2006/relationships/tags" Target="../tags/tag281.xml"/><Relationship Id="rId19" Type="http://schemas.openxmlformats.org/officeDocument/2006/relationships/tags" Target="../tags/tag294.xml"/><Relationship Id="rId18" Type="http://schemas.openxmlformats.org/officeDocument/2006/relationships/tags" Target="../tags/tag293.xml"/><Relationship Id="rId17" Type="http://schemas.openxmlformats.org/officeDocument/2006/relationships/image" Target="../media/image53.svg"/><Relationship Id="rId16" Type="http://schemas.openxmlformats.org/officeDocument/2006/relationships/image" Target="../media/image52.png"/><Relationship Id="rId15" Type="http://schemas.openxmlformats.org/officeDocument/2006/relationships/tags" Target="../tags/tag292.xml"/><Relationship Id="rId14" Type="http://schemas.openxmlformats.org/officeDocument/2006/relationships/tags" Target="../tags/tag291.xml"/><Relationship Id="rId13" Type="http://schemas.openxmlformats.org/officeDocument/2006/relationships/tags" Target="../tags/tag290.xml"/><Relationship Id="rId12" Type="http://schemas.openxmlformats.org/officeDocument/2006/relationships/tags" Target="../tags/tag289.xml"/><Relationship Id="rId11" Type="http://schemas.openxmlformats.org/officeDocument/2006/relationships/image" Target="../media/image51.svg"/><Relationship Id="rId10" Type="http://schemas.openxmlformats.org/officeDocument/2006/relationships/image" Target="../media/image50.png"/><Relationship Id="rId1" Type="http://schemas.openxmlformats.org/officeDocument/2006/relationships/tags" Target="../tags/tag28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339.xml"/><Relationship Id="rId35" Type="http://schemas.openxmlformats.org/officeDocument/2006/relationships/tags" Target="../tags/tag338.xml"/><Relationship Id="rId34" Type="http://schemas.openxmlformats.org/officeDocument/2006/relationships/tags" Target="../tags/tag337.xml"/><Relationship Id="rId33" Type="http://schemas.openxmlformats.org/officeDocument/2006/relationships/tags" Target="../tags/tag336.xml"/><Relationship Id="rId32" Type="http://schemas.openxmlformats.org/officeDocument/2006/relationships/tags" Target="../tags/tag335.xml"/><Relationship Id="rId31" Type="http://schemas.openxmlformats.org/officeDocument/2006/relationships/tags" Target="../tags/tag334.xml"/><Relationship Id="rId30" Type="http://schemas.openxmlformats.org/officeDocument/2006/relationships/tags" Target="../tags/tag333.xml"/><Relationship Id="rId3" Type="http://schemas.openxmlformats.org/officeDocument/2006/relationships/tags" Target="../tags/tag306.xml"/><Relationship Id="rId29" Type="http://schemas.openxmlformats.org/officeDocument/2006/relationships/tags" Target="../tags/tag332.xml"/><Relationship Id="rId28" Type="http://schemas.openxmlformats.org/officeDocument/2006/relationships/tags" Target="../tags/tag331.xml"/><Relationship Id="rId27" Type="http://schemas.openxmlformats.org/officeDocument/2006/relationships/tags" Target="../tags/tag330.xml"/><Relationship Id="rId26" Type="http://schemas.openxmlformats.org/officeDocument/2006/relationships/tags" Target="../tags/tag329.xml"/><Relationship Id="rId25" Type="http://schemas.openxmlformats.org/officeDocument/2006/relationships/tags" Target="../tags/tag328.xml"/><Relationship Id="rId24" Type="http://schemas.openxmlformats.org/officeDocument/2006/relationships/tags" Target="../tags/tag327.xml"/><Relationship Id="rId23" Type="http://schemas.openxmlformats.org/officeDocument/2006/relationships/tags" Target="../tags/tag326.xml"/><Relationship Id="rId22" Type="http://schemas.openxmlformats.org/officeDocument/2006/relationships/tags" Target="../tags/tag325.xml"/><Relationship Id="rId21" Type="http://schemas.openxmlformats.org/officeDocument/2006/relationships/tags" Target="../tags/tag324.xml"/><Relationship Id="rId20" Type="http://schemas.openxmlformats.org/officeDocument/2006/relationships/tags" Target="../tags/tag323.xml"/><Relationship Id="rId2" Type="http://schemas.openxmlformats.org/officeDocument/2006/relationships/tags" Target="../tags/tag305.xml"/><Relationship Id="rId19" Type="http://schemas.openxmlformats.org/officeDocument/2006/relationships/tags" Target="../tags/tag322.xml"/><Relationship Id="rId18" Type="http://schemas.openxmlformats.org/officeDocument/2006/relationships/tags" Target="../tags/tag321.xml"/><Relationship Id="rId17" Type="http://schemas.openxmlformats.org/officeDocument/2006/relationships/tags" Target="../tags/tag320.xml"/><Relationship Id="rId16" Type="http://schemas.openxmlformats.org/officeDocument/2006/relationships/tags" Target="../tags/tag319.xml"/><Relationship Id="rId15" Type="http://schemas.openxmlformats.org/officeDocument/2006/relationships/tags" Target="../tags/tag318.xml"/><Relationship Id="rId14" Type="http://schemas.openxmlformats.org/officeDocument/2006/relationships/tags" Target="../tags/tag317.xml"/><Relationship Id="rId13" Type="http://schemas.openxmlformats.org/officeDocument/2006/relationships/tags" Target="../tags/tag316.xml"/><Relationship Id="rId12" Type="http://schemas.openxmlformats.org/officeDocument/2006/relationships/tags" Target="../tags/tag315.xml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47.xml"/><Relationship Id="rId7" Type="http://schemas.openxmlformats.org/officeDocument/2006/relationships/tags" Target="../tags/tag346.xml"/><Relationship Id="rId6" Type="http://schemas.openxmlformats.org/officeDocument/2006/relationships/tags" Target="../tags/tag345.xml"/><Relationship Id="rId5" Type="http://schemas.openxmlformats.org/officeDocument/2006/relationships/tags" Target="../tags/tag344.xml"/><Relationship Id="rId4" Type="http://schemas.openxmlformats.org/officeDocument/2006/relationships/tags" Target="../tags/tag343.xml"/><Relationship Id="rId3" Type="http://schemas.openxmlformats.org/officeDocument/2006/relationships/tags" Target="../tags/tag342.xml"/><Relationship Id="rId2" Type="http://schemas.openxmlformats.org/officeDocument/2006/relationships/tags" Target="../tags/tag341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6.svg"/><Relationship Id="rId1" Type="http://schemas.openxmlformats.org/officeDocument/2006/relationships/tags" Target="../tags/tag3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任意多边形 8"/>
          <p:cNvSpPr/>
          <p:nvPr>
            <p:custDataLst>
              <p:tags r:id="rId1"/>
            </p:custDataLst>
          </p:nvPr>
        </p:nvSpPr>
        <p:spPr>
          <a:xfrm>
            <a:off x="671195" y="1809750"/>
            <a:ext cx="1362710" cy="323850"/>
          </a:xfrm>
          <a:custGeom>
            <a:avLst/>
            <a:gdLst>
              <a:gd name="sw" fmla="*/ 1 w 2146"/>
              <a:gd name="sh" fmla="*/ 1 h 510"/>
              <a:gd name="mins" fmla="min sw sh"/>
              <a:gd name="dsw" fmla="+- 0 sw mins"/>
              <a:gd name="dsh" fmla="+- 0 sh mins"/>
              <a:gd name="p0x0" fmla="*/ 255 w 2146"/>
              <a:gd name="p0y0" fmla="*/ 0 h 510"/>
              <a:gd name="p0x1" fmla="*/ 1891 w 2146"/>
              <a:gd name="p0y1" fmla="*/ 0 h 510"/>
              <a:gd name="p0x2" fmla="*/ 2032 w 2146"/>
              <a:gd name="p0y2" fmla="*/ 0 h 510"/>
              <a:gd name="p0x3" fmla="*/ 2146 w 2146"/>
              <a:gd name="p0y3" fmla="*/ 114 h 510"/>
              <a:gd name="p0x4" fmla="*/ 2146 w 2146"/>
              <a:gd name="p0y4" fmla="*/ 255 h 510"/>
              <a:gd name="p0x5" fmla="*/ 2146 w 2146"/>
              <a:gd name="p0y5" fmla="*/ 395 h 510"/>
              <a:gd name="p0x6" fmla="*/ 2032 w 2146"/>
              <a:gd name="p0y6" fmla="*/ 510 h 510"/>
              <a:gd name="p0x7" fmla="*/ 1891 w 2146"/>
              <a:gd name="p0y7" fmla="*/ 510 h 510"/>
              <a:gd name="p0x8" fmla="*/ 255 w 2146"/>
              <a:gd name="p0y8" fmla="*/ 510 h 510"/>
              <a:gd name="p0x9" fmla="*/ 114 w 2146"/>
              <a:gd name="p0y9" fmla="*/ 510 h 510"/>
              <a:gd name="p0x10" fmla="*/ 0 w 2146"/>
              <a:gd name="p0y10" fmla="*/ 395 h 510"/>
              <a:gd name="p0x11" fmla="*/ 0 w 2146"/>
              <a:gd name="p0y11" fmla="*/ 255 h 510"/>
              <a:gd name="p0x12" fmla="*/ 0 w 2146"/>
              <a:gd name="p0y12" fmla="*/ 114 h 510"/>
              <a:gd name="p0x13" fmla="*/ 114 w 2146"/>
              <a:gd name="p0y13" fmla="*/ 0 h 510"/>
              <a:gd name="p0x14" fmla="*/ 255 w 2146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4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809625" y="1871663"/>
            <a:ext cx="123906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数学</a:t>
            </a:r>
            <a:r>
              <a:rPr lang="en-US" altLang="zh-CN" sz="1200" b="1" spc="72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200" b="1" spc="72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六年级</a:t>
            </a:r>
            <a:endParaRPr lang="zh-CN" altLang="en-US" sz="1200" b="1" spc="72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2366010"/>
            <a:ext cx="6038850" cy="15973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百分数的应用</a:t>
            </a:r>
            <a:r>
              <a:rPr sz="4800" b="1" spc="96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——</a:t>
            </a:r>
            <a:endParaRPr sz="4800" b="1" spc="96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当数学遇见传统文化</a:t>
            </a:r>
            <a:endParaRPr sz="4800" b="1" spc="96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666750" y="4562475"/>
            <a:ext cx="60388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用数学的眼光发现生活中的百分数，用文化的视角探寻古人的智慧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666750" y="5224463"/>
            <a:ext cx="60388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spc="81">
                <a:solidFill>
                  <a:srgbClr val="A090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81">
                <a:solidFill>
                  <a:srgbClr val="A0908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81">
              <a:solidFill>
                <a:srgbClr val="A0908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666750" y="140462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838200" y="1419225"/>
            <a:ext cx="66675" cy="66675"/>
          </a:xfrm>
          <a:custGeom>
            <a:avLst/>
            <a:gdLst>
              <a:gd name="sw" fmla="*/ 1 w 105"/>
              <a:gd name="sh" fmla="*/ 1 h 105"/>
              <a:gd name="mins" fmla="min sw sh"/>
              <a:gd name="dsw" fmla="+- 0 sw mins"/>
              <a:gd name="dsh" fmla="+- 0 sh mins"/>
              <a:gd name="p0x0" fmla="*/ 52 w 105"/>
              <a:gd name="p0y0" fmla="*/ 0 h 105"/>
              <a:gd name="p0x1" fmla="*/ 81 w 105"/>
              <a:gd name="p0y1" fmla="*/ 0 h 105"/>
              <a:gd name="p0x2" fmla="*/ 105 w 105"/>
              <a:gd name="p0y2" fmla="*/ 23 h 105"/>
              <a:gd name="p0x3" fmla="*/ 105 w 105"/>
              <a:gd name="p0y3" fmla="*/ 52 h 105"/>
              <a:gd name="p0x4" fmla="*/ 105 w 105"/>
              <a:gd name="p0y4" fmla="*/ 81 h 105"/>
              <a:gd name="p0x5" fmla="*/ 81 w 105"/>
              <a:gd name="p0y5" fmla="*/ 105 h 105"/>
              <a:gd name="p0x6" fmla="*/ 52 w 105"/>
              <a:gd name="p0y6" fmla="*/ 105 h 105"/>
              <a:gd name="p0x7" fmla="*/ 23 w 105"/>
              <a:gd name="p0y7" fmla="*/ 105 h 105"/>
              <a:gd name="p0x8" fmla="*/ 0 w 105"/>
              <a:gd name="p0y8" fmla="*/ 81 h 105"/>
              <a:gd name="p0x9" fmla="*/ 0 w 105"/>
              <a:gd name="p0y9" fmla="*/ 52 h 105"/>
              <a:gd name="p0x10" fmla="*/ 0 w 105"/>
              <a:gd name="p0y10" fmla="*/ 23 h 105"/>
              <a:gd name="p0x11" fmla="*/ 23 w 105"/>
              <a:gd name="p0y11" fmla="*/ 0 h 105"/>
              <a:gd name="p0x12" fmla="*/ 52 w 105"/>
              <a:gd name="p0y12" fmla="*/ 0 h 10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981075" y="142875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430022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B87A4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</a:t>
            </a:r>
            <a:r>
              <a:rPr sz="21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启问</a:t>
            </a:r>
            <a:endParaRPr sz="21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正圆-75W" panose="00020600040101010101" charset="-122"/>
                <a:ea typeface="汉仪正圆-75W" panose="00020600040101010101" charset="-122"/>
              </a:rPr>
              <a:t>从生活现象出发，感知百分数的增减变化</a:t>
            </a:r>
            <a:endParaRPr sz="1350">
              <a:solidFill>
                <a:srgbClr val="7A6A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模型</a:t>
            </a:r>
            <a:r>
              <a:rPr sz="21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建构</a:t>
            </a:r>
            <a:endParaRPr sz="21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掌握三种核心模型，构建解题思维框架</a:t>
            </a:r>
            <a:endParaRPr sz="1350">
              <a:solidFill>
                <a:srgbClr val="7A6A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古算</a:t>
            </a:r>
            <a:r>
              <a:rPr sz="21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探源</a:t>
            </a:r>
            <a:endParaRPr sz="21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正圆-75W" panose="00020600040101010101" charset="-122"/>
                <a:ea typeface="汉仪正圆-75W" panose="00020600040101010101" charset="-122"/>
              </a:rPr>
              <a:t>走进古代数学典籍，探寻百分数文化根脉</a:t>
            </a:r>
            <a:endParaRPr sz="1350">
              <a:solidFill>
                <a:srgbClr val="7A6A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4B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融会</a:t>
            </a:r>
            <a:r>
              <a:rPr sz="2100" b="1">
                <a:solidFill>
                  <a:srgbClr val="B87A4B"/>
                </a:solidFill>
                <a:latin typeface="汉仪正圆-75W" panose="00020600040101010101" charset="-122"/>
                <a:ea typeface="汉仪正圆-75W" panose="00020600040101010101" charset="-122"/>
              </a:rPr>
              <a:t>贯通</a:t>
            </a:r>
            <a:endParaRPr sz="2100" b="1">
              <a:solidFill>
                <a:srgbClr val="B87A4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A5A"/>
                </a:solidFill>
                <a:latin typeface="汉仪正圆-75W" panose="00020600040101010101" charset="-122"/>
                <a:ea typeface="汉仪正圆-75W" panose="00020600040101010101" charset="-122"/>
              </a:rPr>
              <a:t>综合运用知识，解决储蓄折扣等现实问题</a:t>
            </a:r>
            <a:endParaRPr sz="1350">
              <a:solidFill>
                <a:srgbClr val="7A6A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2442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生活启问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4157663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从一滴水的变化，看见百分数的力量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走进生活中的百分数，感受增减变化的数学奥秘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6954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7145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7240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2077402"/>
            <a:ext cx="2055619" cy="10267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7200" b="1">
                <a:solidFill>
                  <a:srgbClr val="B87A4B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7200" b="1">
              <a:solidFill>
                <a:srgbClr val="B87A4B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51530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生活中的“增加”与“减少”是一回事吗？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"/>
            </p:custDataLst>
          </p:nvPr>
        </p:nvSpPr>
        <p:spPr>
          <a:xfrm>
            <a:off x="571500" y="5974080"/>
            <a:ext cx="5391150" cy="502285"/>
          </a:xfrm>
          <a:custGeom>
            <a:avLst/>
            <a:gdLst>
              <a:gd name="sw" fmla="*/ 1 w 8490"/>
              <a:gd name="sh" fmla="*/ 1 h 791"/>
              <a:gd name="mins" fmla="min sw sh"/>
              <a:gd name="dsw" fmla="+- 0 sw mins"/>
              <a:gd name="dsh" fmla="+- 0 sh mins"/>
              <a:gd name="p0x0" fmla="*/ 120 w 8490"/>
              <a:gd name="p0y0" fmla="*/ 0 h 791"/>
              <a:gd name="p0x1" fmla="*/ 8370 w 8490"/>
              <a:gd name="p0y1" fmla="*/ 0 h 791"/>
              <a:gd name="p0x2" fmla="*/ 8436 w 8490"/>
              <a:gd name="p0y2" fmla="*/ 0 h 791"/>
              <a:gd name="p0x3" fmla="*/ 8490 w 8490"/>
              <a:gd name="p0y3" fmla="*/ 53 h 791"/>
              <a:gd name="p0x4" fmla="*/ 8490 w 8490"/>
              <a:gd name="p0y4" fmla="*/ 120 h 791"/>
              <a:gd name="p0x5" fmla="*/ 8490 w 8490"/>
              <a:gd name="p0y5" fmla="*/ 671 h 791"/>
              <a:gd name="p0x6" fmla="*/ 8490 w 8490"/>
              <a:gd name="p0y6" fmla="*/ 738 h 791"/>
              <a:gd name="p0x7" fmla="*/ 8436 w 8490"/>
              <a:gd name="p0y7" fmla="*/ 791 h 791"/>
              <a:gd name="p0x8" fmla="*/ 8370 w 8490"/>
              <a:gd name="p0y8" fmla="*/ 791 h 791"/>
              <a:gd name="p0x9" fmla="*/ 120 w 8490"/>
              <a:gd name="p0y9" fmla="*/ 791 h 791"/>
              <a:gd name="p0x10" fmla="*/ 53 w 8490"/>
              <a:gd name="p0y10" fmla="*/ 791 h 791"/>
              <a:gd name="p0x11" fmla="*/ 0 w 8490"/>
              <a:gd name="p0y11" fmla="*/ 738 h 791"/>
              <a:gd name="p0x12" fmla="*/ 0 w 8490"/>
              <a:gd name="p0y12" fmla="*/ 671 h 791"/>
              <a:gd name="p0x13" fmla="*/ 0 w 8490"/>
              <a:gd name="p0y13" fmla="*/ 120 h 791"/>
              <a:gd name="p0x14" fmla="*/ 0 w 8490"/>
              <a:gd name="p0y14" fmla="*/ 53 h 791"/>
              <a:gd name="p0x15" fmla="*/ 53 w 8490"/>
              <a:gd name="p0y15" fmla="*/ 0 h 791"/>
              <a:gd name="p0x16" fmla="*/ 120 w 8490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3"/>
            </p:custDataLst>
          </p:nvPr>
        </p:nvSpPr>
        <p:spPr>
          <a:xfrm>
            <a:off x="723900" y="60921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00100" y="6149340"/>
            <a:ext cx="1143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1066800" y="6073168"/>
            <a:ext cx="47686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关键要看</a:t>
            </a:r>
            <a:r>
              <a:rPr lang="en-US" altLang="zh-CN"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和谁比</a:t>
            </a:r>
            <a:r>
              <a:rPr lang="en-US" altLang="zh-CN"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找准</a:t>
            </a:r>
            <a:r>
              <a:rPr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标准量</a:t>
            </a:r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才是百分数应用的第一步</a:t>
            </a:r>
            <a:endParaRPr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575945" y="1109345"/>
            <a:ext cx="5381625" cy="466915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9"/>
            </p:custDataLst>
          </p:nvPr>
        </p:nvSpPr>
        <p:spPr>
          <a:xfrm>
            <a:off x="771525" y="1304925"/>
            <a:ext cx="2400300" cy="3928110"/>
          </a:xfrm>
          <a:custGeom>
            <a:avLst/>
            <a:gdLst>
              <a:gd name="sw" fmla="*/ 1 w 3780"/>
              <a:gd name="sh" fmla="*/ 1 h 6186"/>
              <a:gd name="mins" fmla="min sw sh"/>
              <a:gd name="dsw" fmla="+- 0 sw mins"/>
              <a:gd name="dsh" fmla="+- 0 sh mins"/>
              <a:gd name="p0x0" fmla="*/ 120 w 3780"/>
              <a:gd name="p0y0" fmla="*/ 0 h 6186"/>
              <a:gd name="p0x1" fmla="*/ 3660 w 3780"/>
              <a:gd name="p0y1" fmla="*/ 0 h 6186"/>
              <a:gd name="p0x2" fmla="*/ 3726 w 3780"/>
              <a:gd name="p0y2" fmla="*/ 0 h 6186"/>
              <a:gd name="p0x3" fmla="*/ 3780 w 3780"/>
              <a:gd name="p0y3" fmla="*/ 53 h 6186"/>
              <a:gd name="p0x4" fmla="*/ 3780 w 3780"/>
              <a:gd name="p0y4" fmla="*/ 120 h 6186"/>
              <a:gd name="p0x5" fmla="*/ 3780 w 3780"/>
              <a:gd name="p0y5" fmla="*/ 6066 h 6186"/>
              <a:gd name="p0x6" fmla="*/ 3780 w 3780"/>
              <a:gd name="p0y6" fmla="*/ 6132 h 6186"/>
              <a:gd name="p0x7" fmla="*/ 3726 w 3780"/>
              <a:gd name="p0y7" fmla="*/ 6186 h 6186"/>
              <a:gd name="p0x8" fmla="*/ 3660 w 3780"/>
              <a:gd name="p0y8" fmla="*/ 6186 h 6186"/>
              <a:gd name="p0x9" fmla="*/ 120 w 3780"/>
              <a:gd name="p0y9" fmla="*/ 6186 h 6186"/>
              <a:gd name="p0x10" fmla="*/ 53 w 3780"/>
              <a:gd name="p0y10" fmla="*/ 6186 h 6186"/>
              <a:gd name="p0x11" fmla="*/ 0 w 3780"/>
              <a:gd name="p0y11" fmla="*/ 6132 h 6186"/>
              <a:gd name="p0x12" fmla="*/ 0 w 3780"/>
              <a:gd name="p0y12" fmla="*/ 6066 h 6186"/>
              <a:gd name="p0x13" fmla="*/ 0 w 3780"/>
              <a:gd name="p0y13" fmla="*/ 120 h 6186"/>
              <a:gd name="p0x14" fmla="*/ 0 w 3780"/>
              <a:gd name="p0y14" fmla="*/ 53 h 6186"/>
              <a:gd name="p0x15" fmla="*/ 53 w 3780"/>
              <a:gd name="p0y15" fmla="*/ 0 h 6186"/>
              <a:gd name="p0x16" fmla="*/ 120 w 3780"/>
              <a:gd name="p0y16" fmla="*/ 0 h 61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1762125" y="25546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4874" r="-4874"/>
          <a:stretch>
            <a:fillRect/>
          </a:stretch>
        </p:blipFill>
        <p:spPr>
          <a:xfrm>
            <a:off x="1847850" y="2635250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1658760" y="3049934"/>
            <a:ext cx="7972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冰</a:t>
            </a:r>
            <a:r>
              <a:rPr lang="en-US" altLang="zh-CN" sz="135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35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水</a:t>
            </a:r>
            <a:endParaRPr lang="zh-CN" altLang="en-US" sz="135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1481214" y="3354734"/>
            <a:ext cx="124762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+11.1%</a:t>
            </a:r>
            <a:endParaRPr sz="2100" b="1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1666799" y="3783359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体积增加</a:t>
            </a:r>
            <a:endParaRPr sz="120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3362325" y="1304925"/>
            <a:ext cx="2400300" cy="3928110"/>
          </a:xfrm>
          <a:custGeom>
            <a:avLst/>
            <a:gdLst>
              <a:gd name="sw" fmla="*/ 1 w 3780"/>
              <a:gd name="sh" fmla="*/ 1 h 6186"/>
              <a:gd name="mins" fmla="min sw sh"/>
              <a:gd name="dsw" fmla="+- 0 sw mins"/>
              <a:gd name="dsh" fmla="+- 0 sh mins"/>
              <a:gd name="p0x0" fmla="*/ 120 w 3780"/>
              <a:gd name="p0y0" fmla="*/ 0 h 6186"/>
              <a:gd name="p0x1" fmla="*/ 3660 w 3780"/>
              <a:gd name="p0y1" fmla="*/ 0 h 6186"/>
              <a:gd name="p0x2" fmla="*/ 3726 w 3780"/>
              <a:gd name="p0y2" fmla="*/ 0 h 6186"/>
              <a:gd name="p0x3" fmla="*/ 3780 w 3780"/>
              <a:gd name="p0y3" fmla="*/ 53 h 6186"/>
              <a:gd name="p0x4" fmla="*/ 3780 w 3780"/>
              <a:gd name="p0y4" fmla="*/ 120 h 6186"/>
              <a:gd name="p0x5" fmla="*/ 3780 w 3780"/>
              <a:gd name="p0y5" fmla="*/ 6066 h 6186"/>
              <a:gd name="p0x6" fmla="*/ 3780 w 3780"/>
              <a:gd name="p0y6" fmla="*/ 6132 h 6186"/>
              <a:gd name="p0x7" fmla="*/ 3726 w 3780"/>
              <a:gd name="p0y7" fmla="*/ 6186 h 6186"/>
              <a:gd name="p0x8" fmla="*/ 3660 w 3780"/>
              <a:gd name="p0y8" fmla="*/ 6186 h 6186"/>
              <a:gd name="p0x9" fmla="*/ 120 w 3780"/>
              <a:gd name="p0y9" fmla="*/ 6186 h 6186"/>
              <a:gd name="p0x10" fmla="*/ 53 w 3780"/>
              <a:gd name="p0y10" fmla="*/ 6186 h 6186"/>
              <a:gd name="p0x11" fmla="*/ 0 w 3780"/>
              <a:gd name="p0y11" fmla="*/ 6132 h 6186"/>
              <a:gd name="p0x12" fmla="*/ 0 w 3780"/>
              <a:gd name="p0y12" fmla="*/ 6066 h 6186"/>
              <a:gd name="p0x13" fmla="*/ 0 w 3780"/>
              <a:gd name="p0y13" fmla="*/ 120 h 6186"/>
              <a:gd name="p0x14" fmla="*/ 0 w 3780"/>
              <a:gd name="p0y14" fmla="*/ 53 h 6186"/>
              <a:gd name="p0x15" fmla="*/ 53 w 3780"/>
              <a:gd name="p0y15" fmla="*/ 0 h 6186"/>
              <a:gd name="p0x16" fmla="*/ 120 w 3780"/>
              <a:gd name="p0y16" fmla="*/ 0 h 61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8"/>
            </p:custDataLst>
          </p:nvPr>
        </p:nvSpPr>
        <p:spPr>
          <a:xfrm>
            <a:off x="4352925" y="25546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3704" r="-2000" b="-23704"/>
          <a:stretch>
            <a:fillRect/>
          </a:stretch>
        </p:blipFill>
        <p:spPr>
          <a:xfrm>
            <a:off x="4438650" y="2635250"/>
            <a:ext cx="24765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2"/>
            </p:custDataLst>
          </p:nvPr>
        </p:nvSpPr>
        <p:spPr>
          <a:xfrm>
            <a:off x="4249560" y="3049934"/>
            <a:ext cx="7972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水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冰</a:t>
            </a:r>
            <a:endParaRPr lang="zh-CN" altLang="en-US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3"/>
            </p:custDataLst>
          </p:nvPr>
        </p:nvSpPr>
        <p:spPr>
          <a:xfrm>
            <a:off x="4207964" y="3354734"/>
            <a:ext cx="97564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-10%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4"/>
            </p:custDataLst>
          </p:nvPr>
        </p:nvSpPr>
        <p:spPr>
          <a:xfrm>
            <a:off x="4257599" y="3783359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体积减少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5"/>
            </p:custDataLst>
          </p:nvPr>
        </p:nvSpPr>
        <p:spPr>
          <a:xfrm>
            <a:off x="1552499" y="5294052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相同物理变化，方向不同，百分比数值不同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6"/>
            </p:custDataLst>
          </p:nvPr>
        </p:nvSpPr>
        <p:spPr>
          <a:xfrm>
            <a:off x="6233795" y="1109345"/>
            <a:ext cx="5381625" cy="53625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642937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生活实例对比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4" name="表格 23"/>
          <p:cNvGraphicFramePr/>
          <p:nvPr>
            <p:custDataLst>
              <p:tags r:id="rId28"/>
            </p:custDataLst>
          </p:nvPr>
        </p:nvGraphicFramePr>
        <p:xfrm>
          <a:off x="6429375" y="1752600"/>
          <a:ext cx="4991107" cy="220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2248"/>
                <a:gridCol w="1096346"/>
                <a:gridCol w="1096346"/>
                <a:gridCol w="1496167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商品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原价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现价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降低幅度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</a:tr>
              <a:tr h="843409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电水壶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A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96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80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16.7%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843483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电水壶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B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160</a:t>
                      </a:r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128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429375" y="5362575"/>
            <a:ext cx="4991100" cy="419100"/>
          </a:xfrm>
          <a:custGeom>
            <a:avLst/>
            <a:gdLst>
              <a:gd name="sw" fmla="*/ 1 w 7860"/>
              <a:gd name="sh" fmla="*/ 1 h 660"/>
              <a:gd name="mins" fmla="min sw sh"/>
              <a:gd name="dsw" fmla="+- 0 sw mins"/>
              <a:gd name="dsh" fmla="+- 0 sh mins"/>
              <a:gd name="p0x0" fmla="*/ 60 w 7860"/>
              <a:gd name="p0y0" fmla="*/ 0 h 660"/>
              <a:gd name="p0x1" fmla="*/ 7800 w 7860"/>
              <a:gd name="p0y1" fmla="*/ 0 h 660"/>
              <a:gd name="p0x2" fmla="*/ 7833 w 7860"/>
              <a:gd name="p0y2" fmla="*/ 0 h 660"/>
              <a:gd name="p0x3" fmla="*/ 7860 w 7860"/>
              <a:gd name="p0y3" fmla="*/ 26 h 660"/>
              <a:gd name="p0x4" fmla="*/ 7860 w 7860"/>
              <a:gd name="p0y4" fmla="*/ 60 h 660"/>
              <a:gd name="p0x5" fmla="*/ 7860 w 7860"/>
              <a:gd name="p0y5" fmla="*/ 600 h 660"/>
              <a:gd name="p0x6" fmla="*/ 7860 w 7860"/>
              <a:gd name="p0y6" fmla="*/ 633 h 660"/>
              <a:gd name="p0x7" fmla="*/ 7833 w 7860"/>
              <a:gd name="p0y7" fmla="*/ 660 h 660"/>
              <a:gd name="p0x8" fmla="*/ 7800 w 7860"/>
              <a:gd name="p0y8" fmla="*/ 660 h 660"/>
              <a:gd name="p0x9" fmla="*/ 60 w 7860"/>
              <a:gd name="p0y9" fmla="*/ 660 h 660"/>
              <a:gd name="p0x10" fmla="*/ 26 w 7860"/>
              <a:gd name="p0y10" fmla="*/ 660 h 660"/>
              <a:gd name="p0x11" fmla="*/ 0 w 7860"/>
              <a:gd name="p0y11" fmla="*/ 633 h 660"/>
              <a:gd name="p0x12" fmla="*/ 0 w 7860"/>
              <a:gd name="p0y12" fmla="*/ 600 h 660"/>
              <a:gd name="p0x13" fmla="*/ 0 w 7860"/>
              <a:gd name="p0y13" fmla="*/ 60 h 660"/>
              <a:gd name="p0x14" fmla="*/ 0 w 7860"/>
              <a:gd name="p0y14" fmla="*/ 26 h 660"/>
              <a:gd name="p0x15" fmla="*/ 26 w 7860"/>
              <a:gd name="p0y15" fmla="*/ 0 h 660"/>
              <a:gd name="p0x16" fmla="*/ 60 w 78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543675" y="5438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7143" t="-7143" r="-7143" b="-7143"/>
          <a:stretch>
            <a:fillRect/>
          </a:stretch>
        </p:blipFill>
        <p:spPr>
          <a:xfrm>
            <a:off x="6600825" y="549592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6886575" y="5457825"/>
            <a:ext cx="215673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商场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打八折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 =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减少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20%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429375" y="5857875"/>
            <a:ext cx="4991100" cy="419100"/>
          </a:xfrm>
          <a:custGeom>
            <a:avLst/>
            <a:gdLst>
              <a:gd name="sw" fmla="*/ 1 w 7860"/>
              <a:gd name="sh" fmla="*/ 1 h 660"/>
              <a:gd name="mins" fmla="min sw sh"/>
              <a:gd name="dsw" fmla="+- 0 sw mins"/>
              <a:gd name="dsh" fmla="+- 0 sh mins"/>
              <a:gd name="p0x0" fmla="*/ 60 w 7860"/>
              <a:gd name="p0y0" fmla="*/ 0 h 660"/>
              <a:gd name="p0x1" fmla="*/ 7800 w 7860"/>
              <a:gd name="p0y1" fmla="*/ 0 h 660"/>
              <a:gd name="p0x2" fmla="*/ 7833 w 7860"/>
              <a:gd name="p0y2" fmla="*/ 0 h 660"/>
              <a:gd name="p0x3" fmla="*/ 7860 w 7860"/>
              <a:gd name="p0y3" fmla="*/ 26 h 660"/>
              <a:gd name="p0x4" fmla="*/ 7860 w 7860"/>
              <a:gd name="p0y4" fmla="*/ 60 h 660"/>
              <a:gd name="p0x5" fmla="*/ 7860 w 7860"/>
              <a:gd name="p0y5" fmla="*/ 600 h 660"/>
              <a:gd name="p0x6" fmla="*/ 7860 w 7860"/>
              <a:gd name="p0y6" fmla="*/ 633 h 660"/>
              <a:gd name="p0x7" fmla="*/ 7833 w 7860"/>
              <a:gd name="p0y7" fmla="*/ 660 h 660"/>
              <a:gd name="p0x8" fmla="*/ 7800 w 7860"/>
              <a:gd name="p0y8" fmla="*/ 660 h 660"/>
              <a:gd name="p0x9" fmla="*/ 60 w 7860"/>
              <a:gd name="p0y9" fmla="*/ 660 h 660"/>
              <a:gd name="p0x10" fmla="*/ 26 w 7860"/>
              <a:gd name="p0y10" fmla="*/ 660 h 660"/>
              <a:gd name="p0x11" fmla="*/ 0 w 7860"/>
              <a:gd name="p0y11" fmla="*/ 633 h 660"/>
              <a:gd name="p0x12" fmla="*/ 0 w 7860"/>
              <a:gd name="p0y12" fmla="*/ 600 h 660"/>
              <a:gd name="p0x13" fmla="*/ 0 w 7860"/>
              <a:gd name="p0y13" fmla="*/ 60 h 660"/>
              <a:gd name="p0x14" fmla="*/ 0 w 7860"/>
              <a:gd name="p0y14" fmla="*/ 26 h 660"/>
              <a:gd name="p0x15" fmla="*/ 26 w 7860"/>
              <a:gd name="p0y15" fmla="*/ 0 h 660"/>
              <a:gd name="p0x16" fmla="*/ 60 w 78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6543675" y="5934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t="-30000" b="-30000"/>
          <a:stretch>
            <a:fillRect/>
          </a:stretch>
        </p:blipFill>
        <p:spPr>
          <a:xfrm>
            <a:off x="6591300" y="5991225"/>
            <a:ext cx="17145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6886575" y="5953125"/>
            <a:ext cx="286917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工资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5000 → 6000 =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增加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20%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学会辨认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单位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1"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，变化方向不迷路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84340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63675" y="1421825"/>
            <a:ext cx="13716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进出口数据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802682" y="1817113"/>
            <a:ext cx="147458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+4.9</a:t>
            </a:r>
            <a:r>
              <a:rPr sz="24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sz="24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1925320" y="239331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 w="9525" cmpd="sng">
            <a:solidFill>
              <a:srgbClr val="F1E4D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044675" y="242766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增幅平稳</a:t>
            </a:r>
            <a:endParaRPr sz="120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4322445" y="1109345"/>
            <a:ext cx="3546475" cy="184340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524500" y="1421825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彩电台数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587012" y="1817113"/>
            <a:ext cx="1399061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121</a:t>
            </a:r>
            <a:r>
              <a:rPr sz="24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台</a:t>
            </a:r>
            <a:endParaRPr sz="24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249545" y="2378710"/>
            <a:ext cx="758825" cy="238125"/>
          </a:xfrm>
          <a:custGeom>
            <a:avLst/>
            <a:gdLst>
              <a:gd name="sw" fmla="*/ 1 w 1194"/>
              <a:gd name="sh" fmla="*/ 1 h 375"/>
              <a:gd name="mins" fmla="min sw sh"/>
              <a:gd name="dsw" fmla="+- 0 sw mins"/>
              <a:gd name="dsh" fmla="+- 0 sh mins"/>
              <a:gd name="p0x0" fmla="*/ 187 w 1194"/>
              <a:gd name="p0y0" fmla="*/ 0 h 375"/>
              <a:gd name="p0x1" fmla="*/ 1007 w 1194"/>
              <a:gd name="p0y1" fmla="*/ 0 h 375"/>
              <a:gd name="p0x2" fmla="*/ 1110 w 1194"/>
              <a:gd name="p0y2" fmla="*/ 0 h 375"/>
              <a:gd name="p0x3" fmla="*/ 1194 w 1194"/>
              <a:gd name="p0y3" fmla="*/ 83 h 375"/>
              <a:gd name="p0x4" fmla="*/ 1194 w 1194"/>
              <a:gd name="p0y4" fmla="*/ 187 h 375"/>
              <a:gd name="p0x5" fmla="*/ 1194 w 1194"/>
              <a:gd name="p0y5" fmla="*/ 291 h 375"/>
              <a:gd name="p0x6" fmla="*/ 1110 w 1194"/>
              <a:gd name="p0y6" fmla="*/ 375 h 375"/>
              <a:gd name="p0x7" fmla="*/ 1007 w 1194"/>
              <a:gd name="p0y7" fmla="*/ 375 h 375"/>
              <a:gd name="p0x8" fmla="*/ 187 w 1194"/>
              <a:gd name="p0y8" fmla="*/ 375 h 375"/>
              <a:gd name="p0x9" fmla="*/ 83 w 1194"/>
              <a:gd name="p0y9" fmla="*/ 375 h 375"/>
              <a:gd name="p0x10" fmla="*/ 0 w 1194"/>
              <a:gd name="p0y10" fmla="*/ 291 h 375"/>
              <a:gd name="p0x11" fmla="*/ 0 w 1194"/>
              <a:gd name="p0y11" fmla="*/ 187 h 375"/>
              <a:gd name="p0x12" fmla="*/ 0 w 1194"/>
              <a:gd name="p0y12" fmla="*/ 83 h 375"/>
              <a:gd name="p0x13" fmla="*/ 83 w 1194"/>
              <a:gd name="p0y13" fmla="*/ 0 h 375"/>
              <a:gd name="p0x14" fmla="*/ 187 w 1194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 w="9525" cmpd="sng">
            <a:solidFill>
              <a:srgbClr val="F1E4D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368976" y="2413378"/>
            <a:ext cx="672998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+120%</a:t>
            </a:r>
            <a:endParaRPr sz="120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094095" y="237871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 w="9525" cmpd="sng">
            <a:solidFill>
              <a:srgbClr val="F1E4D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213424" y="2413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翻一倍多</a:t>
            </a:r>
            <a:endParaRPr sz="120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184340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271026" y="1421825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出行时间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324080" y="1817113"/>
            <a:ext cx="1417958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5→3</a:t>
            </a:r>
            <a:r>
              <a:rPr sz="24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h</a:t>
            </a:r>
            <a:endParaRPr sz="24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9493885" y="2393315"/>
            <a:ext cx="697230" cy="238125"/>
          </a:xfrm>
          <a:custGeom>
            <a:avLst/>
            <a:gdLst>
              <a:gd name="sw" fmla="*/ 1 w 1097"/>
              <a:gd name="sh" fmla="*/ 1 h 375"/>
              <a:gd name="mins" fmla="min sw sh"/>
              <a:gd name="dsw" fmla="+- 0 sw mins"/>
              <a:gd name="dsh" fmla="+- 0 sh mins"/>
              <a:gd name="p0x0" fmla="*/ 187 w 1097"/>
              <a:gd name="p0y0" fmla="*/ 0 h 375"/>
              <a:gd name="p0x1" fmla="*/ 910 w 1097"/>
              <a:gd name="p0y1" fmla="*/ 0 h 375"/>
              <a:gd name="p0x2" fmla="*/ 1013 w 1097"/>
              <a:gd name="p0y2" fmla="*/ 0 h 375"/>
              <a:gd name="p0x3" fmla="*/ 1097 w 1097"/>
              <a:gd name="p0y3" fmla="*/ 83 h 375"/>
              <a:gd name="p0x4" fmla="*/ 1097 w 1097"/>
              <a:gd name="p0y4" fmla="*/ 187 h 375"/>
              <a:gd name="p0x5" fmla="*/ 1097 w 1097"/>
              <a:gd name="p0y5" fmla="*/ 291 h 375"/>
              <a:gd name="p0x6" fmla="*/ 1013 w 1097"/>
              <a:gd name="p0y6" fmla="*/ 375 h 375"/>
              <a:gd name="p0x7" fmla="*/ 910 w 1097"/>
              <a:gd name="p0y7" fmla="*/ 375 h 375"/>
              <a:gd name="p0x8" fmla="*/ 187 w 1097"/>
              <a:gd name="p0y8" fmla="*/ 375 h 375"/>
              <a:gd name="p0x9" fmla="*/ 83 w 1097"/>
              <a:gd name="p0y9" fmla="*/ 375 h 375"/>
              <a:gd name="p0x10" fmla="*/ 0 w 1097"/>
              <a:gd name="p0y10" fmla="*/ 291 h 375"/>
              <a:gd name="p0x11" fmla="*/ 0 w 1097"/>
              <a:gd name="p0y11" fmla="*/ 187 h 375"/>
              <a:gd name="p0x12" fmla="*/ 0 w 1097"/>
              <a:gd name="p0y12" fmla="*/ 83 h 375"/>
              <a:gd name="p0x13" fmla="*/ 83 w 1097"/>
              <a:gd name="p0y13" fmla="*/ 0 h 375"/>
              <a:gd name="p0x14" fmla="*/ 187 w 1097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 w="9525" cmpd="sng">
            <a:solidFill>
              <a:srgbClr val="F1E4D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613030" y="2427665"/>
            <a:ext cx="611457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−40%</a:t>
            </a:r>
            <a:endParaRPr sz="120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19"/>
            </p:custDataLst>
          </p:nvPr>
        </p:nvSpPr>
        <p:spPr>
          <a:xfrm>
            <a:off x="575945" y="3076575"/>
            <a:ext cx="11039475" cy="261429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22" name="表格 21"/>
          <p:cNvGraphicFramePr/>
          <p:nvPr>
            <p:custDataLst>
              <p:tags r:id="rId20"/>
            </p:custDataLst>
          </p:nvPr>
        </p:nvGraphicFramePr>
        <p:xfrm>
          <a:off x="771525" y="3272155"/>
          <a:ext cx="10648950" cy="2223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607"/>
                <a:gridCol w="1956720"/>
                <a:gridCol w="4615681"/>
                <a:gridCol w="1956939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案例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变化量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标准量（单位</a:t>
                      </a:r>
                      <a:r>
                        <a:rPr lang="en-US" altLang="zh-CN"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"1"</a:t>
                      </a: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）</a:t>
                      </a:r>
                      <a:endParaRPr lang="zh-CN" altLang="en-US"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变化率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</a:tr>
              <a:tr h="568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进口额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32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亿元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656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亿元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4.9%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568449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彩电台数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66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台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55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台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859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出行时间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小时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 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小时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−40%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71500" y="581025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762000" y="5985510"/>
            <a:ext cx="1052059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单位</a:t>
            </a:r>
            <a:r>
              <a:rPr lang="en-US" altLang="zh-CN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"1"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的选择决定了变化率的数值和正负方向。增加可能多于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100%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，减少则永远不会超过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100%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。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2442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模型建构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4157663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掌握方法，万变不离其宗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构建百分数应用题的解题模型，让思维有章可循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6954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7145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7240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2077402"/>
            <a:ext cx="2055619" cy="10267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7200" b="1">
                <a:solidFill>
                  <a:srgbClr val="B87A4B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7200" b="1">
              <a:solidFill>
                <a:srgbClr val="B87A4B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51530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“求一个数比另一个数多（少）百分之几”计算模型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860302" y="1063943"/>
            <a:ext cx="1761458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80</a:t>
            </a:r>
            <a:r>
              <a:rPr sz="210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km</a:t>
            </a:r>
            <a:endParaRPr sz="210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179017" y="1813541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变化量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202555" y="1344295"/>
            <a:ext cx="9525" cy="457200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402685" y="1063943"/>
            <a:ext cx="2141868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200</a:t>
            </a:r>
            <a:r>
              <a:rPr sz="210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km</a:t>
            </a:r>
            <a:endParaRPr sz="210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911605" y="1813541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标准量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7125335" y="1344295"/>
            <a:ext cx="9525" cy="457200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325468" y="1063943"/>
            <a:ext cx="1615831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A8C5F"/>
                </a:solidFill>
                <a:latin typeface="汉仪正圆-45W" panose="00020600040101010101" charset="-122"/>
                <a:ea typeface="汉仪正圆-45W" panose="00020600040101010101" charset="-122"/>
              </a:rPr>
              <a:t>40</a:t>
            </a:r>
            <a:r>
              <a:rPr sz="2100" b="1">
                <a:solidFill>
                  <a:srgbClr val="4A8C5F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sz="2100" b="1">
              <a:solidFill>
                <a:srgbClr val="4A8C5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571337" y="1813541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变化率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0"/>
            </p:custDataLst>
          </p:nvPr>
        </p:nvSpPr>
        <p:spPr>
          <a:xfrm>
            <a:off x="571500" y="5974080"/>
            <a:ext cx="11049000" cy="502285"/>
          </a:xfrm>
          <a:custGeom>
            <a:avLst/>
            <a:gdLst>
              <a:gd name="sw" fmla="*/ 1 w 17400"/>
              <a:gd name="sh" fmla="*/ 1 h 791"/>
              <a:gd name="mins" fmla="min sw sh"/>
              <a:gd name="dsw" fmla="+- 0 sw mins"/>
              <a:gd name="dsh" fmla="+- 0 sh mins"/>
              <a:gd name="p0x0" fmla="*/ 120 w 17400"/>
              <a:gd name="p0y0" fmla="*/ 0 h 791"/>
              <a:gd name="p0x1" fmla="*/ 17280 w 17400"/>
              <a:gd name="p0y1" fmla="*/ 0 h 791"/>
              <a:gd name="p0x2" fmla="*/ 17346 w 17400"/>
              <a:gd name="p0y2" fmla="*/ 0 h 791"/>
              <a:gd name="p0x3" fmla="*/ 17400 w 17400"/>
              <a:gd name="p0y3" fmla="*/ 53 h 791"/>
              <a:gd name="p0x4" fmla="*/ 17400 w 17400"/>
              <a:gd name="p0y4" fmla="*/ 120 h 791"/>
              <a:gd name="p0x5" fmla="*/ 17400 w 17400"/>
              <a:gd name="p0y5" fmla="*/ 671 h 791"/>
              <a:gd name="p0x6" fmla="*/ 17400 w 17400"/>
              <a:gd name="p0y6" fmla="*/ 738 h 791"/>
              <a:gd name="p0x7" fmla="*/ 17346 w 17400"/>
              <a:gd name="p0y7" fmla="*/ 791 h 791"/>
              <a:gd name="p0x8" fmla="*/ 17280 w 17400"/>
              <a:gd name="p0y8" fmla="*/ 791 h 791"/>
              <a:gd name="p0x9" fmla="*/ 120 w 17400"/>
              <a:gd name="p0y9" fmla="*/ 791 h 791"/>
              <a:gd name="p0x10" fmla="*/ 53 w 17400"/>
              <a:gd name="p0y10" fmla="*/ 791 h 791"/>
              <a:gd name="p0x11" fmla="*/ 0 w 17400"/>
              <a:gd name="p0y11" fmla="*/ 738 h 791"/>
              <a:gd name="p0x12" fmla="*/ 0 w 17400"/>
              <a:gd name="p0y12" fmla="*/ 671 h 791"/>
              <a:gd name="p0x13" fmla="*/ 0 w 17400"/>
              <a:gd name="p0y13" fmla="*/ 120 h 791"/>
              <a:gd name="p0x14" fmla="*/ 0 w 17400"/>
              <a:gd name="p0y14" fmla="*/ 53 h 791"/>
              <a:gd name="p0x15" fmla="*/ 53 w 17400"/>
              <a:gd name="p0y15" fmla="*/ 0 h 791"/>
              <a:gd name="p0x16" fmla="*/ 120 w 17400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762000" y="6073168"/>
            <a:ext cx="10668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常见误区：</a:t>
            </a:r>
            <a:r>
              <a:rPr 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标准量不同，增减百分比不互逆。如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冰比水增加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11.1%" ≠ "</a:t>
            </a:r>
            <a:r>
              <a:rPr lang="zh-CN" altLang="en-US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水比冰减少</a:t>
            </a:r>
            <a:r>
              <a:rPr lang="en-US" altLang="zh-CN"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11.1%"</a:t>
            </a:r>
            <a:endParaRPr lang="en-US" altLang="zh-CN"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575945" y="2160905"/>
            <a:ext cx="11039475" cy="369379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71525" y="234027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关键步骤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2765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812159" y="281557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228725" y="2751753"/>
            <a:ext cx="101917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锁定标准量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228725" y="3030836"/>
            <a:ext cx="1019175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字后面的是单位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"1"</a:t>
            </a:r>
            <a:endParaRPr lang="en-US" altLang="zh-CN" sz="120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71525" y="33616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812159" y="341177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228725" y="3347961"/>
            <a:ext cx="101917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求出差量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228725" y="3627044"/>
            <a:ext cx="1019175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用较大的量减去较小的量</a:t>
            </a:r>
            <a:endParaRPr sz="120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771525" y="3957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812159" y="4007987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1228725" y="3944169"/>
            <a:ext cx="101917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计算百分比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1228725" y="4223252"/>
            <a:ext cx="1019175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差量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标准量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100%</a:t>
            </a:r>
            <a:endParaRPr lang="en-US" altLang="zh-CN" sz="120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方程法解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已知部分求整体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endParaRPr lang="en-US" altLang="zh-CN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614045" y="1147445"/>
            <a:ext cx="5324475" cy="41179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09625" y="1326832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典型情境与解题思路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09625" y="1851660"/>
            <a:ext cx="484814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乐乐家食品支出占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55%</a:t>
            </a: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，其他支出占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45%</a:t>
            </a: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，食品支出比其他支出多</a:t>
            </a:r>
            <a:r>
              <a:rPr 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620</a:t>
            </a:r>
            <a:r>
              <a:rPr lang="zh-CN" alt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 spc="-13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5"/>
            </p:custDataLst>
          </p:nvPr>
        </p:nvGraphicFramePr>
        <p:xfrm>
          <a:off x="819150" y="2538730"/>
          <a:ext cx="4924425" cy="257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922"/>
                <a:gridCol w="2521896"/>
                <a:gridCol w="1811607"/>
              </a:tblGrid>
              <a:tr h="638175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步骤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操作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算式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B87A4B"/>
                    </a:solidFill>
                  </a:tcPr>
                </a:tc>
              </a:tr>
              <a:tr h="304800"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 </a:t>
                      </a:r>
                      <a:r>
                        <a:rPr lang="zh-CN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设</a:t>
                      </a:r>
                      <a:endParaRPr lang="zh-CN" sz="1500" b="1" spc="-15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设家庭总支出为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x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542925"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 </a:t>
                      </a:r>
                      <a:r>
                        <a:rPr lang="zh-CN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表</a:t>
                      </a:r>
                      <a:endParaRPr lang="zh-CN" sz="1500" b="1" spc="-15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食品支出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= </a:t>
                      </a:r>
                      <a:r>
                        <a:rPr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55%x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，其他支出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= </a:t>
                      </a:r>
                      <a:r>
                        <a:rPr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45%x</a:t>
                      </a:r>
                      <a:endParaRPr sz="1500" b="1" spc="-15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542925"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 </a:t>
                      </a:r>
                      <a:r>
                        <a:rPr lang="zh-CN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列</a:t>
                      </a:r>
                      <a:endParaRPr lang="zh-CN" sz="1500" b="1" spc="-15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等量关系：食品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−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其他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= 620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55%x − 45%x = 620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542925"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 </a:t>
                      </a:r>
                      <a:r>
                        <a:rPr lang="zh-CN"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解</a:t>
                      </a:r>
                      <a:endParaRPr lang="zh-CN" sz="1500" b="1" spc="-15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简化求解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10%x = 620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→ x = </a:t>
                      </a:r>
                      <a:r>
                        <a:rPr sz="1500" b="1" spc="-15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6200</a:t>
                      </a:r>
                      <a:endParaRPr sz="1500" b="1" spc="-15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28575" marB="28575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252845" y="1147445"/>
            <a:ext cx="5324475" cy="41179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448425" y="1326832"/>
            <a:ext cx="4933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验算与拓展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448425" y="1866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4889" t="-9298" r="-4889" b="-9298"/>
          <a:stretch>
            <a:fillRect/>
          </a:stretch>
        </p:blipFill>
        <p:spPr>
          <a:xfrm>
            <a:off x="6541135" y="1928495"/>
            <a:ext cx="156845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6905625" y="1851660"/>
            <a:ext cx="428111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验算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905625" y="2175510"/>
            <a:ext cx="4396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食品支出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3410 </a:t>
            </a:r>
            <a:r>
              <a:rPr lang="zh-CN" alt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，其他支出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2790 </a:t>
            </a:r>
            <a:r>
              <a:rPr lang="zh-CN" alt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，相差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620 </a:t>
            </a:r>
            <a:r>
              <a:rPr lang="zh-CN" alt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 b="1" spc="-13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pic>
        <p:nvPicPr>
          <p:cNvPr id="14" name="图片 13" descr="8185ddc6-8c93-11f1-b71b-3618c74c7523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339" t="-92" r="339" b="92"/>
          <a:stretch>
            <a:fillRect/>
          </a:stretch>
        </p:blipFill>
        <p:spPr>
          <a:xfrm>
            <a:off x="11014710" y="2226310"/>
            <a:ext cx="171450" cy="171450"/>
          </a:xfrm>
          <a:prstGeom prst="rect">
            <a:avLst/>
          </a:prstGeom>
        </p:spPr>
      </p:pic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6448425" y="25787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8815" r="-8815"/>
          <a:stretch>
            <a:fillRect/>
          </a:stretch>
        </p:blipFill>
        <p:spPr>
          <a:xfrm>
            <a:off x="6526530" y="2640965"/>
            <a:ext cx="186055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6905625" y="2564101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变式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905625" y="2887951"/>
            <a:ext cx="43402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笑笑长跑已跑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70%</a:t>
            </a:r>
            <a:r>
              <a:rPr 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，还剩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300 m</a:t>
            </a:r>
            <a:r>
              <a:rPr 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设全长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x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米，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30%x = 300</a:t>
            </a:r>
            <a:r>
              <a:rPr 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x = </a:t>
            </a:r>
            <a:r>
              <a:rPr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1000 m</a:t>
            </a:r>
            <a:endParaRPr sz="1350" b="1" spc="-13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448425" y="4784725"/>
            <a:ext cx="4933950" cy="285750"/>
            <a:chOff x="10155" y="7535"/>
            <a:chExt cx="7770" cy="450"/>
          </a:xfrm>
        </p:grpSpPr>
        <p:sp>
          <p:nvSpPr>
            <p:cNvPr id="20" name="任意多边形 19"/>
            <p:cNvSpPr/>
            <p:nvPr>
              <p:custDataLst>
                <p:tags r:id="rId23"/>
              </p:custDataLst>
            </p:nvPr>
          </p:nvSpPr>
          <p:spPr>
            <a:xfrm>
              <a:off x="10155" y="7535"/>
              <a:ext cx="7770" cy="450"/>
            </a:xfrm>
            <a:custGeom>
              <a:avLst/>
              <a:gdLst>
                <a:gd name="sw" fmla="*/ 1 w 7770"/>
                <a:gd name="sh" fmla="*/ 1 h 450"/>
                <a:gd name="mins" fmla="min sw sh"/>
                <a:gd name="dsw" fmla="+- 0 sw mins"/>
                <a:gd name="dsh" fmla="+- 0 sh mins"/>
                <a:gd name="p0x0" fmla="*/ 0 w 7770"/>
                <a:gd name="p0y0" fmla="*/ 0 h 450"/>
                <a:gd name="p0x1" fmla="*/ 7770 w 7770"/>
                <a:gd name="p0y1" fmla="*/ 0 h 450"/>
                <a:gd name="p0x2" fmla="*/ 7770 w 7770"/>
                <a:gd name="p0y2" fmla="*/ 450 h 450"/>
                <a:gd name="p0x3" fmla="*/ 0 w 7770"/>
                <a:gd name="p0y3" fmla="*/ 450 h 450"/>
                <a:gd name="p0x4" fmla="*/ 0 w 7770"/>
                <a:gd name="p0y4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4"/>
              </p:custDataLst>
            </p:nvPr>
          </p:nvSpPr>
          <p:spPr>
            <a:xfrm>
              <a:off x="10155" y="7535"/>
              <a:ext cx="7770" cy="15"/>
            </a:xfrm>
            <a:custGeom>
              <a:avLst/>
              <a:gdLst>
                <a:gd name="sw" fmla="*/ 1 w 7770"/>
                <a:gd name="sh" fmla="*/ 1 h 15"/>
                <a:gd name="mins" fmla="min sw sh"/>
                <a:gd name="dsw" fmla="+- 0 sw mins"/>
                <a:gd name="dsh" fmla="+- 0 sh mins"/>
                <a:gd name="p0x0" fmla="*/ 0 w 7770"/>
                <a:gd name="p0y0" fmla="*/ 0 h 15"/>
                <a:gd name="p0x1" fmla="*/ 7770 w 7770"/>
                <a:gd name="p0y1" fmla="*/ 0 h 15"/>
                <a:gd name="p0x2" fmla="*/ 7770 w 7770"/>
                <a:gd name="p0y2" fmla="*/ 15 h 15"/>
                <a:gd name="p0x3" fmla="*/ 0 w 7770"/>
                <a:gd name="p0y3" fmla="*/ 15 h 15"/>
                <a:gd name="p0x4" fmla="*/ 0 w 7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DDD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7117032" y="4870695"/>
            <a:ext cx="359665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核心模型：设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单位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1"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x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，根据等量关系列方程</a:t>
            </a:r>
            <a:endParaRPr lang="zh-CN" altLang="en-US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09600" y="5575300"/>
            <a:ext cx="10972800" cy="862965"/>
          </a:xfrm>
          <a:custGeom>
            <a:avLst/>
            <a:gdLst>
              <a:gd name="sw" fmla="*/ 1 w 17280"/>
              <a:gd name="sh" fmla="*/ 1 h 1359"/>
              <a:gd name="mins" fmla="min sw sh"/>
              <a:gd name="dsw" fmla="+- 0 sw mins"/>
              <a:gd name="dsh" fmla="+- 0 sh mins"/>
              <a:gd name="p0x0" fmla="*/ 120 w 17280"/>
              <a:gd name="p0y0" fmla="*/ 0 h 1359"/>
              <a:gd name="p0x1" fmla="*/ 17160 w 17280"/>
              <a:gd name="p0y1" fmla="*/ 0 h 1359"/>
              <a:gd name="p0x2" fmla="*/ 17226 w 17280"/>
              <a:gd name="p0y2" fmla="*/ 0 h 1359"/>
              <a:gd name="p0x3" fmla="*/ 17280 w 17280"/>
              <a:gd name="p0y3" fmla="*/ 53 h 1359"/>
              <a:gd name="p0x4" fmla="*/ 17280 w 17280"/>
              <a:gd name="p0y4" fmla="*/ 120 h 1359"/>
              <a:gd name="p0x5" fmla="*/ 17280 w 17280"/>
              <a:gd name="p0y5" fmla="*/ 1239 h 1359"/>
              <a:gd name="p0x6" fmla="*/ 17280 w 17280"/>
              <a:gd name="p0y6" fmla="*/ 1305 h 1359"/>
              <a:gd name="p0x7" fmla="*/ 17226 w 17280"/>
              <a:gd name="p0y7" fmla="*/ 1359 h 1359"/>
              <a:gd name="p0x8" fmla="*/ 17160 w 17280"/>
              <a:gd name="p0y8" fmla="*/ 1359 h 1359"/>
              <a:gd name="p0x9" fmla="*/ 120 w 17280"/>
              <a:gd name="p0y9" fmla="*/ 1359 h 1359"/>
              <a:gd name="p0x10" fmla="*/ 53 w 17280"/>
              <a:gd name="p0y10" fmla="*/ 1359 h 1359"/>
              <a:gd name="p0x11" fmla="*/ 0 w 17280"/>
              <a:gd name="p0y11" fmla="*/ 1305 h 1359"/>
              <a:gd name="p0x12" fmla="*/ 0 w 17280"/>
              <a:gd name="p0y12" fmla="*/ 1239 h 1359"/>
              <a:gd name="p0x13" fmla="*/ 0 w 17280"/>
              <a:gd name="p0y13" fmla="*/ 120 h 1359"/>
              <a:gd name="p0x14" fmla="*/ 0 w 17280"/>
              <a:gd name="p0y14" fmla="*/ 53 h 1359"/>
              <a:gd name="p0x15" fmla="*/ 53 w 17280"/>
              <a:gd name="p0y15" fmla="*/ 0 h 1359"/>
              <a:gd name="p0x16" fmla="*/ 120 w 17280"/>
              <a:gd name="p0y16" fmla="*/ 0 h 135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800100" y="5849103"/>
            <a:ext cx="6346327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当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单位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1"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未知时，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列方程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是最清晰、最不容易出错的方法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储蓄与利率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让钱生钱的百分数智慧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028700"/>
          </a:xfrm>
          <a:custGeom>
            <a:avLst/>
            <a:gdLst>
              <a:gd name="sw" fmla="*/ 1 w 17400"/>
              <a:gd name="sh" fmla="*/ 1 h 1620"/>
              <a:gd name="mins" fmla="min sw sh"/>
              <a:gd name="dsw" fmla="+- 0 sw mins"/>
              <a:gd name="dsh" fmla="+- 0 sh mins"/>
              <a:gd name="p0x0" fmla="*/ 120 w 17400"/>
              <a:gd name="p0y0" fmla="*/ 0 h 1620"/>
              <a:gd name="p0x1" fmla="*/ 17280 w 17400"/>
              <a:gd name="p0y1" fmla="*/ 0 h 1620"/>
              <a:gd name="p0x2" fmla="*/ 17346 w 17400"/>
              <a:gd name="p0y2" fmla="*/ 0 h 1620"/>
              <a:gd name="p0x3" fmla="*/ 17400 w 17400"/>
              <a:gd name="p0y3" fmla="*/ 53 h 1620"/>
              <a:gd name="p0x4" fmla="*/ 17400 w 17400"/>
              <a:gd name="p0y4" fmla="*/ 120 h 1620"/>
              <a:gd name="p0x5" fmla="*/ 17400 w 17400"/>
              <a:gd name="p0y5" fmla="*/ 1500 h 1620"/>
              <a:gd name="p0x6" fmla="*/ 17400 w 17400"/>
              <a:gd name="p0y6" fmla="*/ 1566 h 1620"/>
              <a:gd name="p0x7" fmla="*/ 17346 w 17400"/>
              <a:gd name="p0y7" fmla="*/ 1620 h 1620"/>
              <a:gd name="p0x8" fmla="*/ 17280 w 17400"/>
              <a:gd name="p0y8" fmla="*/ 1620 h 1620"/>
              <a:gd name="p0x9" fmla="*/ 120 w 17400"/>
              <a:gd name="p0y9" fmla="*/ 1620 h 1620"/>
              <a:gd name="p0x10" fmla="*/ 53 w 17400"/>
              <a:gd name="p0y10" fmla="*/ 1620 h 1620"/>
              <a:gd name="p0x11" fmla="*/ 0 w 17400"/>
              <a:gd name="p0y11" fmla="*/ 1566 h 1620"/>
              <a:gd name="p0x12" fmla="*/ 0 w 17400"/>
              <a:gd name="p0y12" fmla="*/ 1500 h 1620"/>
              <a:gd name="p0x13" fmla="*/ 0 w 17400"/>
              <a:gd name="p0y13" fmla="*/ 120 h 1620"/>
              <a:gd name="p0x14" fmla="*/ 0 w 17400"/>
              <a:gd name="p0y14" fmla="*/ 53 h 1620"/>
              <a:gd name="p0x15" fmla="*/ 53 w 17400"/>
              <a:gd name="p0y15" fmla="*/ 0 h 1620"/>
              <a:gd name="p0x16" fmla="*/ 120 w 17400"/>
              <a:gd name="p0y16" fmla="*/ 0 h 16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61135"/>
            <a:ext cx="7315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存得越久，利率越高，利息越多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这就是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时间价值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在储蓄中的体现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2366645"/>
            <a:ext cx="5419725" cy="41052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54603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核心公式与概念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009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fd039837-8c92-11f1-a875-fe5bd89252b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38200" y="3076575"/>
            <a:ext cx="209550" cy="2095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228725" y="2994660"/>
            <a:ext cx="20272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核心公式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228725" y="3318510"/>
            <a:ext cx="21987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利息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本金</a:t>
            </a:r>
            <a:r>
              <a:rPr 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利率</a:t>
            </a:r>
            <a:r>
              <a:rPr 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时间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37217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fd039916-8c92-11f1-a875-fe5bd89252b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89" b="289"/>
          <a:stretch>
            <a:fillRect/>
          </a:stretch>
        </p:blipFill>
        <p:spPr>
          <a:xfrm>
            <a:off x="838200" y="3788410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228725" y="3707101"/>
            <a:ext cx="30862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利率的概念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228725" y="4030951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年利率表示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一年的利息占本金的百分之几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8"/>
            </p:custDataLst>
          </p:nvPr>
        </p:nvSpPr>
        <p:spPr>
          <a:xfrm>
            <a:off x="6195695" y="2366645"/>
            <a:ext cx="5419725" cy="41052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391275" y="254603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实例计算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6821015" y="3216564"/>
            <a:ext cx="1007421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6.75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991274" y="3569941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一年期</a:t>
            </a:r>
            <a:endParaRPr sz="10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911340" y="3803015"/>
            <a:ext cx="559435" cy="252095"/>
          </a:xfrm>
          <a:custGeom>
            <a:avLst/>
            <a:gdLst>
              <a:gd name="sw" fmla="*/ 1 w 881"/>
              <a:gd name="sh" fmla="*/ 1 h 397"/>
              <a:gd name="mins" fmla="min sw sh"/>
              <a:gd name="dsw" fmla="+- 0 sw mins"/>
              <a:gd name="dsh" fmla="+- 0 sh mins"/>
              <a:gd name="p0x0" fmla="*/ 198 w 881"/>
              <a:gd name="p0y0" fmla="*/ 0 h 397"/>
              <a:gd name="p0x1" fmla="*/ 682 w 881"/>
              <a:gd name="p0y1" fmla="*/ 0 h 397"/>
              <a:gd name="p0x2" fmla="*/ 792 w 881"/>
              <a:gd name="p0y2" fmla="*/ 0 h 397"/>
              <a:gd name="p0x3" fmla="*/ 881 w 881"/>
              <a:gd name="p0y3" fmla="*/ 88 h 397"/>
              <a:gd name="p0x4" fmla="*/ 881 w 881"/>
              <a:gd name="p0y4" fmla="*/ 198 h 397"/>
              <a:gd name="p0x5" fmla="*/ 881 w 881"/>
              <a:gd name="p0y5" fmla="*/ 308 h 397"/>
              <a:gd name="p0x6" fmla="*/ 792 w 881"/>
              <a:gd name="p0y6" fmla="*/ 397 h 397"/>
              <a:gd name="p0x7" fmla="*/ 682 w 881"/>
              <a:gd name="p0y7" fmla="*/ 397 h 397"/>
              <a:gd name="p0x8" fmla="*/ 198 w 881"/>
              <a:gd name="p0y8" fmla="*/ 397 h 397"/>
              <a:gd name="p0x9" fmla="*/ 88 w 881"/>
              <a:gd name="p0y9" fmla="*/ 397 h 397"/>
              <a:gd name="p0x10" fmla="*/ 0 w 881"/>
              <a:gd name="p0y10" fmla="*/ 308 h 397"/>
              <a:gd name="p0x11" fmla="*/ 0 w 881"/>
              <a:gd name="p0y11" fmla="*/ 198 h 397"/>
              <a:gd name="p0x12" fmla="*/ 0 w 881"/>
              <a:gd name="p0y12" fmla="*/ 88 h 397"/>
              <a:gd name="p0x13" fmla="*/ 88 w 881"/>
              <a:gd name="p0y13" fmla="*/ 0 h 397"/>
              <a:gd name="p0x14" fmla="*/ 198 w 881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911502" y="3841404"/>
            <a:ext cx="61682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600"/>
              <a:t> </a:t>
            </a:r>
            <a:r>
              <a:rPr sz="105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2.25%</a:t>
            </a:r>
            <a:endParaRPr sz="105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8452323" y="3216564"/>
            <a:ext cx="1173814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29.97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8705774" y="3569941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三年期</a:t>
            </a:r>
            <a:endParaRPr sz="10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8625840" y="3803015"/>
            <a:ext cx="559435" cy="252095"/>
          </a:xfrm>
          <a:custGeom>
            <a:avLst/>
            <a:gdLst>
              <a:gd name="sw" fmla="*/ 1 w 881"/>
              <a:gd name="sh" fmla="*/ 1 h 397"/>
              <a:gd name="mins" fmla="min sw sh"/>
              <a:gd name="dsw" fmla="+- 0 sw mins"/>
              <a:gd name="dsh" fmla="+- 0 sh mins"/>
              <a:gd name="p0x0" fmla="*/ 198 w 881"/>
              <a:gd name="p0y0" fmla="*/ 0 h 397"/>
              <a:gd name="p0x1" fmla="*/ 682 w 881"/>
              <a:gd name="p0y1" fmla="*/ 0 h 397"/>
              <a:gd name="p0x2" fmla="*/ 792 w 881"/>
              <a:gd name="p0y2" fmla="*/ 0 h 397"/>
              <a:gd name="p0x3" fmla="*/ 881 w 881"/>
              <a:gd name="p0y3" fmla="*/ 88 h 397"/>
              <a:gd name="p0x4" fmla="*/ 881 w 881"/>
              <a:gd name="p0y4" fmla="*/ 198 h 397"/>
              <a:gd name="p0x5" fmla="*/ 881 w 881"/>
              <a:gd name="p0y5" fmla="*/ 308 h 397"/>
              <a:gd name="p0x6" fmla="*/ 792 w 881"/>
              <a:gd name="p0y6" fmla="*/ 397 h 397"/>
              <a:gd name="p0x7" fmla="*/ 682 w 881"/>
              <a:gd name="p0y7" fmla="*/ 397 h 397"/>
              <a:gd name="p0x8" fmla="*/ 198 w 881"/>
              <a:gd name="p0y8" fmla="*/ 397 h 397"/>
              <a:gd name="p0x9" fmla="*/ 88 w 881"/>
              <a:gd name="p0y9" fmla="*/ 397 h 397"/>
              <a:gd name="p0x10" fmla="*/ 0 w 881"/>
              <a:gd name="p0y10" fmla="*/ 308 h 397"/>
              <a:gd name="p0x11" fmla="*/ 0 w 881"/>
              <a:gd name="p0y11" fmla="*/ 198 h 397"/>
              <a:gd name="p0x12" fmla="*/ 0 w 881"/>
              <a:gd name="p0y12" fmla="*/ 88 h 397"/>
              <a:gd name="p0x13" fmla="*/ 88 w 881"/>
              <a:gd name="p0y13" fmla="*/ 0 h 397"/>
              <a:gd name="p0x14" fmla="*/ 198 w 881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8626002" y="3841404"/>
            <a:ext cx="61682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600"/>
              <a:t> </a:t>
            </a:r>
            <a:r>
              <a:rPr sz="105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3.33%</a:t>
            </a:r>
            <a:endParaRPr sz="105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10166823" y="3216564"/>
            <a:ext cx="1173814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54.00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10420274" y="3569941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五年期</a:t>
            </a:r>
            <a:endParaRPr sz="10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10340340" y="3803015"/>
            <a:ext cx="559435" cy="252095"/>
          </a:xfrm>
          <a:custGeom>
            <a:avLst/>
            <a:gdLst>
              <a:gd name="sw" fmla="*/ 1 w 881"/>
              <a:gd name="sh" fmla="*/ 1 h 397"/>
              <a:gd name="mins" fmla="min sw sh"/>
              <a:gd name="dsw" fmla="+- 0 sw mins"/>
              <a:gd name="dsh" fmla="+- 0 sh mins"/>
              <a:gd name="p0x0" fmla="*/ 198 w 881"/>
              <a:gd name="p0y0" fmla="*/ 0 h 397"/>
              <a:gd name="p0x1" fmla="*/ 682 w 881"/>
              <a:gd name="p0y1" fmla="*/ 0 h 397"/>
              <a:gd name="p0x2" fmla="*/ 792 w 881"/>
              <a:gd name="p0y2" fmla="*/ 0 h 397"/>
              <a:gd name="p0x3" fmla="*/ 881 w 881"/>
              <a:gd name="p0y3" fmla="*/ 88 h 397"/>
              <a:gd name="p0x4" fmla="*/ 881 w 881"/>
              <a:gd name="p0y4" fmla="*/ 198 h 397"/>
              <a:gd name="p0x5" fmla="*/ 881 w 881"/>
              <a:gd name="p0y5" fmla="*/ 308 h 397"/>
              <a:gd name="p0x6" fmla="*/ 792 w 881"/>
              <a:gd name="p0y6" fmla="*/ 397 h 397"/>
              <a:gd name="p0x7" fmla="*/ 682 w 881"/>
              <a:gd name="p0y7" fmla="*/ 397 h 397"/>
              <a:gd name="p0x8" fmla="*/ 198 w 881"/>
              <a:gd name="p0y8" fmla="*/ 397 h 397"/>
              <a:gd name="p0x9" fmla="*/ 88 w 881"/>
              <a:gd name="p0y9" fmla="*/ 397 h 397"/>
              <a:gd name="p0x10" fmla="*/ 0 w 881"/>
              <a:gd name="p0y10" fmla="*/ 308 h 397"/>
              <a:gd name="p0x11" fmla="*/ 0 w 881"/>
              <a:gd name="p0y11" fmla="*/ 198 h 397"/>
              <a:gd name="p0x12" fmla="*/ 0 w 881"/>
              <a:gd name="p0y12" fmla="*/ 88 h 397"/>
              <a:gd name="p0x13" fmla="*/ 88 w 881"/>
              <a:gd name="p0y13" fmla="*/ 0 h 397"/>
              <a:gd name="p0x14" fmla="*/ 198 w 881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10340502" y="3841404"/>
            <a:ext cx="61682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600"/>
              <a:t> </a:t>
            </a:r>
            <a:r>
              <a:rPr sz="1050">
                <a:solidFill>
                  <a:srgbClr val="6B3F1E"/>
                </a:solidFill>
                <a:latin typeface="汉仪正圆-45W" panose="00020600040101010101" charset="-122"/>
                <a:ea typeface="汉仪正圆-45W" panose="00020600040101010101" charset="-122"/>
              </a:rPr>
              <a:t>3.60%</a:t>
            </a:r>
            <a:endParaRPr sz="1050">
              <a:solidFill>
                <a:srgbClr val="6B3F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32" name="表格 31"/>
          <p:cNvGraphicFramePr/>
          <p:nvPr>
            <p:custDataLst>
              <p:tags r:id="rId32"/>
            </p:custDataLst>
          </p:nvPr>
        </p:nvGraphicFramePr>
        <p:xfrm>
          <a:off x="6391275" y="4387215"/>
          <a:ext cx="5029200" cy="188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165"/>
                <a:gridCol w="1562842"/>
                <a:gridCol w="2294182"/>
              </a:tblGrid>
              <a:tr h="5181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存期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年利率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300</a:t>
                      </a:r>
                      <a:r>
                        <a:rPr lang="zh-CN"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元利息</a:t>
                      </a:r>
                      <a:endParaRPr lang="zh-CN"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一年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2.25%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6.75 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三年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3.33%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29.97 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五年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3.60%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54.00 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2442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古算探源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4157663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千年古算，一脉相承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走进《算法统宗》，探寻百分数背后的传统文化根脉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6954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7145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7240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2077402"/>
            <a:ext cx="2055619" cy="10267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7200" b="1">
                <a:solidFill>
                  <a:srgbClr val="B87A4B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7200" b="1">
              <a:solidFill>
                <a:srgbClr val="B87A4B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51530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恩格尔系数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一个衡量生活水平的百分数指标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3098749" y="5474075"/>
            <a:ext cx="17325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19</a:t>
            </a:r>
            <a:r>
              <a:rPr sz="210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世纪</a:t>
            </a:r>
            <a:endParaRPr sz="210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2755325" y="6134100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德国统计学家恩格尔提出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6243955" cy="416623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71525" y="128873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恩格尔系数与生活水平对照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6"/>
            </p:custDataLst>
          </p:nvPr>
        </p:nvGraphicFramePr>
        <p:xfrm>
          <a:off x="781050" y="1724025"/>
          <a:ext cx="5844110" cy="3356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664"/>
                <a:gridCol w="2658446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恩格尔系数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生活水平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B87A4B"/>
                    </a:solidFill>
                  </a:tcPr>
                </a:tc>
              </a:tr>
              <a:tr h="47148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&gt; 60%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贫穷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7148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50% – 60%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温饱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7148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40% – 50%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小康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7148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30% – 40%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相对富裕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7148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20% – 30%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富裕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471561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&lt; 20%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极其富裕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4B0"/>
                      </a:solidFill>
                      <a:prstDash val="solid"/>
                    </a:lnL>
                    <a:lnR w="9525">
                      <a:solidFill>
                        <a:srgbClr val="D4C4B0"/>
                      </a:solidFill>
                      <a:prstDash val="solid"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7096125" y="1109345"/>
            <a:ext cx="4519295" cy="401002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29170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6667" t="-10303" r="-6667" b="-10303"/>
          <a:stretch>
            <a:fillRect/>
          </a:stretch>
        </p:blipFill>
        <p:spPr>
          <a:xfrm>
            <a:off x="7360920" y="1385570"/>
            <a:ext cx="28067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7825311" y="1289685"/>
            <a:ext cx="359509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文化根脉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7825311" y="1613535"/>
            <a:ext cx="359509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古人追求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丰衣足食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""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小康之家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，正是对低恩格尔系数生活的向往</a:t>
            </a:r>
            <a:endParaRPr lang="zh-CN" altLang="en-US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7291705" y="2291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7391400" y="2372360"/>
            <a:ext cx="21907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7825311" y="2276418"/>
            <a:ext cx="359509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时代印证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7825311" y="2600268"/>
            <a:ext cx="359509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中国已全面实现小康社会，背后是恩格尔系数不断下降的历史进程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7091680" y="5238750"/>
            <a:ext cx="4528185" cy="1238250"/>
          </a:xfrm>
          <a:custGeom>
            <a:avLst/>
            <a:gdLst>
              <a:gd name="sw" fmla="*/ 1 w 7131"/>
              <a:gd name="sh" fmla="*/ 1 h 1950"/>
              <a:gd name="mins" fmla="min sw sh"/>
              <a:gd name="dsw" fmla="+- 0 sw mins"/>
              <a:gd name="dsh" fmla="+- 0 sh mins"/>
              <a:gd name="p0x0" fmla="*/ 120 w 7131"/>
              <a:gd name="p0y0" fmla="*/ 0 h 1950"/>
              <a:gd name="p0x1" fmla="*/ 7011 w 7131"/>
              <a:gd name="p0y1" fmla="*/ 0 h 1950"/>
              <a:gd name="p0x2" fmla="*/ 7077 w 7131"/>
              <a:gd name="p0y2" fmla="*/ 0 h 1950"/>
              <a:gd name="p0x3" fmla="*/ 7131 w 7131"/>
              <a:gd name="p0y3" fmla="*/ 53 h 1950"/>
              <a:gd name="p0x4" fmla="*/ 7131 w 7131"/>
              <a:gd name="p0y4" fmla="*/ 120 h 1950"/>
              <a:gd name="p0x5" fmla="*/ 7131 w 7131"/>
              <a:gd name="p0y5" fmla="*/ 1830 h 1950"/>
              <a:gd name="p0x6" fmla="*/ 7131 w 7131"/>
              <a:gd name="p0y6" fmla="*/ 1896 h 1950"/>
              <a:gd name="p0x7" fmla="*/ 7077 w 7131"/>
              <a:gd name="p0y7" fmla="*/ 1950 h 1950"/>
              <a:gd name="p0x8" fmla="*/ 7011 w 7131"/>
              <a:gd name="p0y8" fmla="*/ 1950 h 1950"/>
              <a:gd name="p0x9" fmla="*/ 120 w 7131"/>
              <a:gd name="p0y9" fmla="*/ 1950 h 1950"/>
              <a:gd name="p0x10" fmla="*/ 53 w 7131"/>
              <a:gd name="p0y10" fmla="*/ 1950 h 1950"/>
              <a:gd name="p0x11" fmla="*/ 0 w 7131"/>
              <a:gd name="p0y11" fmla="*/ 1896 h 1950"/>
              <a:gd name="p0x12" fmla="*/ 0 w 7131"/>
              <a:gd name="p0y12" fmla="*/ 1830 h 1950"/>
              <a:gd name="p0x13" fmla="*/ 0 w 7131"/>
              <a:gd name="p0y13" fmla="*/ 120 h 1950"/>
              <a:gd name="p0x14" fmla="*/ 0 w 7131"/>
              <a:gd name="p0y14" fmla="*/ 53 h 1950"/>
              <a:gd name="p0x15" fmla="*/ 53 w 7131"/>
              <a:gd name="p0y15" fmla="*/ 0 h 1950"/>
              <a:gd name="p0x16" fmla="*/ 120 w 7131"/>
              <a:gd name="p0y16" fmla="*/ 0 h 19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7282386" y="5414010"/>
            <a:ext cx="4114952" cy="8829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一个简单的百分数，却能衡量一个家庭、一个国家的生活质量。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数学，从来不只是数字，更是文明的标尺。</a:t>
            </a:r>
            <a:endParaRPr b="1">
              <a:solidFill>
                <a:srgbClr val="F5E6D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《算法统宗》中的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以碗知僧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"——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古人的方程智慧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09524" y="1092518"/>
            <a:ext cx="5334076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A09080"/>
                </a:solidFill>
                <a:latin typeface="汉仪正圆-45W" panose="00020600040101010101" charset="-122"/>
                <a:ea typeface="汉仪正圆-45W" panose="00020600040101010101" charset="-122"/>
              </a:rPr>
              <a:t>巍巍古寺在山中，不知寺内几多僧。三百六十四只碗，恰合用尽不差争。三人共食一碗饭，四人共尝一碗羹。请问先生能算者，都来寺内几多僧？</a:t>
            </a:r>
            <a:endParaRPr sz="1050">
              <a:solidFill>
                <a:srgbClr val="A0908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575945" y="1650365"/>
            <a:ext cx="5400675" cy="328803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1829724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理解题意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2548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0ab5fd3d-8c93-11f1-bd7c-1a8da36eb8e4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289" b="289"/>
          <a:stretch>
            <a:fillRect/>
          </a:stretch>
        </p:blipFill>
        <p:spPr>
          <a:xfrm>
            <a:off x="838200" y="2321560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228725" y="2241204"/>
            <a:ext cx="17617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饭碗：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人共食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碗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228725" y="2516476"/>
            <a:ext cx="17440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饭碗数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总人数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</a:t>
            </a:r>
            <a:endParaRPr lang="en-US" altLang="zh-CN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2919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0ab5fd3a-8c93-11f1-bd7c-1a8da36eb8e4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275" b="275"/>
          <a:stretch>
            <a:fillRect/>
          </a:stretch>
        </p:blipFill>
        <p:spPr>
          <a:xfrm>
            <a:off x="838200" y="298640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228725" y="2906020"/>
            <a:ext cx="17617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汤碗：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人共尝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碗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228725" y="3181293"/>
            <a:ext cx="17440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汤碗数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总人数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</a:t>
            </a:r>
            <a:endParaRPr lang="en-US" altLang="zh-CN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771525" y="3584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0ab5fe67-8c93-11f1-bd7c-1a8da36eb8e4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262" b="262"/>
          <a:stretch>
            <a:fillRect/>
          </a:stretch>
        </p:blipFill>
        <p:spPr>
          <a:xfrm>
            <a:off x="838200" y="365125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1228725" y="3570837"/>
            <a:ext cx="226166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碗总数：恰好用尽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364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1228725" y="3846109"/>
            <a:ext cx="207116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饭碗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+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汤碗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364</a:t>
            </a:r>
            <a:endParaRPr lang="en-US" altLang="zh-CN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3"/>
            </p:custDataLst>
          </p:nvPr>
        </p:nvSpPr>
        <p:spPr>
          <a:xfrm>
            <a:off x="6214745" y="1109345"/>
            <a:ext cx="5400675" cy="382905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方程建模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6410325" y="171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450959" y="176403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867525" y="1700213"/>
            <a:ext cx="19362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设未知数：寺僧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x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867525" y="1975485"/>
            <a:ext cx="17457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设寺内有和尚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x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endParaRPr lang="zh-CN" altLang="en-US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6410325" y="2352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6450959" y="240220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867525" y="2338388"/>
            <a:ext cx="18145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饭碗数表达式：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x/3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6867525" y="2613660"/>
            <a:ext cx="16240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三人共食一碗饭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6410325" y="29908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6450959" y="3040380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6867525" y="2976563"/>
            <a:ext cx="18145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汤碗数表达式：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x/4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6867525" y="3251835"/>
            <a:ext cx="16240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四人共尝一碗羹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6410325" y="36290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8"/>
            </p:custDataLst>
          </p:nvPr>
        </p:nvSpPr>
        <p:spPr>
          <a:xfrm>
            <a:off x="6450959" y="36785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B87A4B"/>
                </a:solidFill>
                <a:latin typeface="汉仪正圆-45W" panose="00020600040101010101" charset="-122"/>
                <a:ea typeface="汉仪正圆-45W" panose="00020600040101010101" charset="-122"/>
              </a:rPr>
              <a:t>04</a:t>
            </a:r>
            <a:endParaRPr sz="1650" b="1">
              <a:solidFill>
                <a:srgbClr val="B87A4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6867525" y="3614738"/>
            <a:ext cx="237559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列方程：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x/3 + x/4 = 364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6867525" y="3890010"/>
            <a:ext cx="218509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碗的总数恰为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364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只</a:t>
            </a:r>
            <a:endParaRPr lang="zh-CN" altLang="en-US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410325" y="4267200"/>
            <a:ext cx="5010150" cy="476250"/>
            <a:chOff x="10095" y="6720"/>
            <a:chExt cx="7890" cy="750"/>
          </a:xfrm>
        </p:grpSpPr>
        <p:sp>
          <p:nvSpPr>
            <p:cNvPr id="40" name="任意多边形 39"/>
            <p:cNvSpPr/>
            <p:nvPr>
              <p:custDataLst>
                <p:tags r:id="rId41"/>
              </p:custDataLst>
            </p:nvPr>
          </p:nvSpPr>
          <p:spPr>
            <a:xfrm>
              <a:off x="10095" y="6720"/>
              <a:ext cx="7890" cy="750"/>
            </a:xfrm>
            <a:custGeom>
              <a:avLst/>
              <a:gdLst>
                <a:gd name="sw" fmla="*/ 1 w 7890"/>
                <a:gd name="sh" fmla="*/ 1 h 750"/>
                <a:gd name="mins" fmla="min sw sh"/>
                <a:gd name="dsw" fmla="+- 0 sw mins"/>
                <a:gd name="dsh" fmla="+- 0 sh mins"/>
                <a:gd name="p0x0" fmla="*/ 0 w 7890"/>
                <a:gd name="p0y0" fmla="*/ 0 h 750"/>
                <a:gd name="p0x1" fmla="*/ 7890 w 7890"/>
                <a:gd name="p0y1" fmla="*/ 0 h 750"/>
                <a:gd name="p0x2" fmla="*/ 7890 w 7890"/>
                <a:gd name="p0y2" fmla="*/ 750 h 750"/>
                <a:gd name="p0x3" fmla="*/ 0 w 7890"/>
                <a:gd name="p0y3" fmla="*/ 750 h 750"/>
                <a:gd name="p0x4" fmla="*/ 0 w 7890"/>
                <a:gd name="p0y4" fmla="*/ 0 h 7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42"/>
              </p:custDataLst>
            </p:nvPr>
          </p:nvSpPr>
          <p:spPr>
            <a:xfrm>
              <a:off x="10095" y="6720"/>
              <a:ext cx="7890" cy="15"/>
            </a:xfrm>
            <a:custGeom>
              <a:avLst/>
              <a:gdLst>
                <a:gd name="sw" fmla="*/ 1 w 7890"/>
                <a:gd name="sh" fmla="*/ 1 h 15"/>
                <a:gd name="mins" fmla="min sw sh"/>
                <a:gd name="dsw" fmla="+- 0 sw mins"/>
                <a:gd name="dsh" fmla="+- 0 sh mins"/>
                <a:gd name="p0x0" fmla="*/ 0 w 7890"/>
                <a:gd name="p0y0" fmla="*/ 0 h 15"/>
                <a:gd name="p0x1" fmla="*/ 7890 w 7890"/>
                <a:gd name="p0y1" fmla="*/ 0 h 15"/>
                <a:gd name="p0x2" fmla="*/ 7890 w 7890"/>
                <a:gd name="p0y2" fmla="*/ 15 h 15"/>
                <a:gd name="p0x3" fmla="*/ 0 w 7890"/>
                <a:gd name="p0y3" fmla="*/ 15 h 15"/>
                <a:gd name="p0x4" fmla="*/ 0 w 78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DDD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>
            <p:custDataLst>
              <p:tags r:id="rId43"/>
            </p:custDataLst>
          </p:nvPr>
        </p:nvSpPr>
        <p:spPr>
          <a:xfrm>
            <a:off x="7885805" y="4391025"/>
            <a:ext cx="205919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通分解得：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x = 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624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矩形 43"/>
          <p:cNvSpPr/>
          <p:nvPr>
            <p:custDataLst>
              <p:tags r:id="rId44"/>
            </p:custDataLst>
          </p:nvPr>
        </p:nvSpPr>
        <p:spPr>
          <a:xfrm>
            <a:off x="571500" y="5407660"/>
            <a:ext cx="11049000" cy="833120"/>
          </a:xfrm>
          <a:prstGeom prst="rect">
            <a:avLst/>
          </a:pr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5"/>
            </p:custDataLst>
          </p:nvPr>
        </p:nvSpPr>
        <p:spPr>
          <a:xfrm>
            <a:off x="4893250" y="5522119"/>
            <a:ext cx="2634034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答：寺内有</a:t>
            </a:r>
            <a:r>
              <a:rPr lang="en-US" altLang="zh-CN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624</a:t>
            </a:r>
            <a:r>
              <a:rPr lang="en-US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b="1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名和尚</a:t>
            </a:r>
            <a:endParaRPr lang="zh-CN" altLang="en-US" b="1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6"/>
            </p:custDataLst>
          </p:nvPr>
        </p:nvSpPr>
        <p:spPr>
          <a:xfrm>
            <a:off x="3009824" y="5898356"/>
            <a:ext cx="65151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明代数学家程大位以歌诀传数学，数学与诗词交融，是中华文化独有的智慧之美。</a:t>
            </a:r>
            <a:endParaRPr sz="1350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百分数里的文化自信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从古代经济到现代生活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b56f7349-8c92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5" r="1213"/>
          <a:stretch>
            <a:fillRect/>
          </a:stretch>
        </p:blipFill>
        <p:spPr>
          <a:xfrm>
            <a:off x="571500" y="1104907"/>
            <a:ext cx="7007860" cy="53720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120" y="0"/>
                </a:moveTo>
                <a:lnTo>
                  <a:pt x="10916" y="0"/>
                </a:lnTo>
                <a:cubicBezTo>
                  <a:pt x="10982" y="0"/>
                  <a:pt x="11036" y="54"/>
                  <a:pt x="11036" y="120"/>
                </a:cubicBezTo>
                <a:lnTo>
                  <a:pt x="11036" y="8340"/>
                </a:lnTo>
                <a:cubicBezTo>
                  <a:pt x="11036" y="8406"/>
                  <a:pt x="10982" y="8460"/>
                  <a:pt x="10916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7960360" y="2851150"/>
            <a:ext cx="3545205" cy="1878330"/>
          </a:xfrm>
          <a:prstGeom prst="rect">
            <a:avLst/>
          </a:pr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151467" y="3025121"/>
            <a:ext cx="3164157" cy="112296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核心主张：</a:t>
            </a: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学好百分数，不仅是掌握一种数学工具，更是拥有一种理解世界的方式。</a:t>
            </a:r>
            <a:endParaRPr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383419" y="4238558"/>
            <a:ext cx="29288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心中有</a:t>
            </a:r>
            <a:r>
              <a:rPr lang="en-US" altLang="zh-CN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</a:t>
            </a:r>
            <a:r>
              <a:rPr lang="en-US" altLang="zh-CN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，脚下才有路。</a:t>
            </a:r>
            <a:endParaRPr lang="zh-CN" altLang="en-US" b="1">
              <a:solidFill>
                <a:srgbClr val="F5E6D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2442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融会贯通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4157663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学以致用，知行合一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综合运用百分数知识，解决生活中的实际问题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6954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7145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7240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2077402"/>
            <a:ext cx="2055619" cy="10267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7200" b="1">
                <a:solidFill>
                  <a:srgbClr val="B87A4B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7200" b="1">
              <a:solidFill>
                <a:srgbClr val="B87A4B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51530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折扣与优惠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做精明的小消费者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pic>
        <p:nvPicPr>
          <p:cNvPr id="4" name="图片 3" descr="c90d86d4-8c92-11f1-b71b-3618c74c75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2423795" cy="53625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203299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折扣的本质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33800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032" t="-5263" r="-6032" b="-5263"/>
          <a:stretch>
            <a:fillRect/>
          </a:stretch>
        </p:blipFill>
        <p:spPr>
          <a:xfrm>
            <a:off x="3830955" y="1823720"/>
            <a:ext cx="224155" cy="20002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267200" y="1700689"/>
            <a:ext cx="1499597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八五折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85% =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原价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0.85</a:t>
            </a:r>
            <a:endParaRPr lang="en-US" altLang="zh-CN"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267200" y="2169795"/>
            <a:ext cx="1499597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实际付款为原价的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85%</a:t>
            </a:r>
            <a:endParaRPr lang="en-US" altLang="zh-CN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3733800" y="27444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8333" t="-8333" r="-8333" b="-8333"/>
          <a:stretch>
            <a:fillRect/>
          </a:stretch>
        </p:blipFill>
        <p:spPr>
          <a:xfrm>
            <a:off x="3843020" y="2854325"/>
            <a:ext cx="200025" cy="20002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4267200" y="2731179"/>
            <a:ext cx="1499597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九五折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95% =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原价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0.95</a:t>
            </a:r>
            <a:endParaRPr lang="en-US" altLang="zh-CN"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267200" y="3200286"/>
            <a:ext cx="1499597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实际付款为原价的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95%</a:t>
            </a:r>
            <a:endParaRPr lang="en-US" altLang="zh-CN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3733800" y="3775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3867150" y="3884930"/>
            <a:ext cx="152400" cy="20002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267200" y="3761661"/>
            <a:ext cx="1499597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折扣越低，实际付款越少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23"/>
            </p:custDataLst>
          </p:nvPr>
        </p:nvSpPr>
        <p:spPr>
          <a:xfrm>
            <a:off x="6162040" y="1109345"/>
            <a:ext cx="2829560" cy="53625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6357347" y="1288732"/>
            <a:ext cx="24395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实战演练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357347" y="1703070"/>
            <a:ext cx="243959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张叔叔带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4500 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元，全场八五折</a:t>
            </a:r>
            <a:endParaRPr lang="zh-CN" altLang="en-US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23" name="表格 22"/>
          <p:cNvGraphicFramePr/>
          <p:nvPr>
            <p:custDataLst>
              <p:tags r:id="rId26"/>
            </p:custDataLst>
          </p:nvPr>
        </p:nvGraphicFramePr>
        <p:xfrm>
          <a:off x="6356985" y="2033905"/>
          <a:ext cx="2439589" cy="2865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1102"/>
                <a:gridCol w="919534"/>
                <a:gridCol w="678953"/>
              </a:tblGrid>
              <a:tr h="807690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商品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计算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折后价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</a:tr>
              <a:tr h="6858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摄像机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5000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85%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en-US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4250 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685800"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10</a:t>
                      </a:r>
                      <a:r>
                        <a:rPr 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盒录像带</a:t>
                      </a:r>
                      <a:endParaRPr 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300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85%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en-US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255 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合计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en-US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4505 </a:t>
                      </a:r>
                      <a:r>
                        <a:rPr lang="zh-CN"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6356985" y="4975225"/>
            <a:ext cx="2439670" cy="533400"/>
          </a:xfrm>
          <a:custGeom>
            <a:avLst/>
            <a:gdLst>
              <a:gd name="sw" fmla="*/ 1 w 3841"/>
              <a:gd name="sh" fmla="*/ 1 h 840"/>
              <a:gd name="mins" fmla="min sw sh"/>
              <a:gd name="dsw" fmla="+- 0 sw mins"/>
              <a:gd name="dsh" fmla="+- 0 sh mins"/>
              <a:gd name="p0x0" fmla="*/ 60 w 3841"/>
              <a:gd name="p0y0" fmla="*/ 0 h 840"/>
              <a:gd name="p0x1" fmla="*/ 3781 w 3841"/>
              <a:gd name="p0y1" fmla="*/ 0 h 840"/>
              <a:gd name="p0x2" fmla="*/ 3815 w 3841"/>
              <a:gd name="p0y2" fmla="*/ 0 h 840"/>
              <a:gd name="p0x3" fmla="*/ 3841 w 3841"/>
              <a:gd name="p0y3" fmla="*/ 26 h 840"/>
              <a:gd name="p0x4" fmla="*/ 3841 w 3841"/>
              <a:gd name="p0y4" fmla="*/ 60 h 840"/>
              <a:gd name="p0x5" fmla="*/ 3841 w 3841"/>
              <a:gd name="p0y5" fmla="*/ 780 h 840"/>
              <a:gd name="p0x6" fmla="*/ 3841 w 3841"/>
              <a:gd name="p0y6" fmla="*/ 813 h 840"/>
              <a:gd name="p0x7" fmla="*/ 3815 w 3841"/>
              <a:gd name="p0y7" fmla="*/ 840 h 840"/>
              <a:gd name="p0x8" fmla="*/ 3781 w 3841"/>
              <a:gd name="p0y8" fmla="*/ 840 h 840"/>
              <a:gd name="p0x9" fmla="*/ 60 w 3841"/>
              <a:gd name="p0y9" fmla="*/ 840 h 840"/>
              <a:gd name="p0x10" fmla="*/ 26 w 3841"/>
              <a:gd name="p0y10" fmla="*/ 840 h 840"/>
              <a:gd name="p0x11" fmla="*/ 0 w 3841"/>
              <a:gd name="p0y11" fmla="*/ 813 h 840"/>
              <a:gd name="p0x12" fmla="*/ 0 w 3841"/>
              <a:gd name="p0y12" fmla="*/ 780 h 840"/>
              <a:gd name="p0x13" fmla="*/ 0 w 3841"/>
              <a:gd name="p0y13" fmla="*/ 60 h 840"/>
              <a:gd name="p0x14" fmla="*/ 0 w 3841"/>
              <a:gd name="p0y14" fmla="*/ 26 h 840"/>
              <a:gd name="p0x15" fmla="*/ 26 w 3841"/>
              <a:gd name="p0y15" fmla="*/ 0 h 840"/>
              <a:gd name="p0x16" fmla="*/ 60 w 3841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9D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6446425" y="5013874"/>
            <a:ext cx="226144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 b="1">
                <a:solidFill>
                  <a:srgbClr val="5A1E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4505 &gt; 4500 → </a:t>
            </a:r>
            <a:r>
              <a:rPr lang="zh-CN" altLang="en-US" sz="1350" b="1">
                <a:solidFill>
                  <a:srgbClr val="5A1E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差</a:t>
            </a:r>
            <a:r>
              <a:rPr lang="en-US" altLang="zh-CN" sz="1350" b="1">
                <a:solidFill>
                  <a:srgbClr val="5A1E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</a:t>
            </a:r>
            <a:r>
              <a:rPr lang="zh-CN" altLang="en-US" sz="1350" b="1">
                <a:solidFill>
                  <a:srgbClr val="5A1E1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元，不够！</a:t>
            </a:r>
            <a:endParaRPr lang="zh-CN" altLang="en-US" sz="1350" b="1">
              <a:solidFill>
                <a:srgbClr val="5A1E1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9"/>
            </p:custDataLst>
          </p:nvPr>
        </p:nvSpPr>
        <p:spPr>
          <a:xfrm>
            <a:off x="9191625" y="1109345"/>
            <a:ext cx="2423795" cy="536257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9387487" y="1288732"/>
            <a:ext cx="203299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购物小贴士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938720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9520555" y="1823720"/>
            <a:ext cx="152400" cy="20002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9920887" y="1699260"/>
            <a:ext cx="149959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先算总原价，再乘折扣比例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6"/>
            </p:custDataLst>
          </p:nvPr>
        </p:nvSpPr>
        <p:spPr>
          <a:xfrm>
            <a:off x="9387205" y="2338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500" t="-15625" r="-2500" b="-15625"/>
          <a:stretch>
            <a:fillRect/>
          </a:stretch>
        </p:blipFill>
        <p:spPr>
          <a:xfrm>
            <a:off x="9496425" y="2448560"/>
            <a:ext cx="200025" cy="20002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0"/>
            </p:custDataLst>
          </p:nvPr>
        </p:nvSpPr>
        <p:spPr>
          <a:xfrm>
            <a:off x="9920887" y="2324043"/>
            <a:ext cx="1499597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大额消费更要精打细算，</a:t>
            </a:r>
            <a:r>
              <a:rPr 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 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元之差</a:t>
            </a:r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也可能让你白跑一趟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1"/>
            </p:custDataLst>
          </p:nvPr>
        </p:nvSpPr>
        <p:spPr>
          <a:xfrm>
            <a:off x="9387205" y="5393055"/>
            <a:ext cx="2033270" cy="883920"/>
          </a:xfrm>
          <a:custGeom>
            <a:avLst/>
            <a:gdLst>
              <a:gd name="sw" fmla="*/ 1 w 3201"/>
              <a:gd name="sh" fmla="*/ 1 h 1391"/>
              <a:gd name="mins" fmla="min sw sh"/>
              <a:gd name="dsw" fmla="+- 0 sw mins"/>
              <a:gd name="dsh" fmla="+- 0 sh mins"/>
              <a:gd name="p0x0" fmla="*/ 60 w 3201"/>
              <a:gd name="p0y0" fmla="*/ 0 h 1391"/>
              <a:gd name="p0x1" fmla="*/ 3141 w 3201"/>
              <a:gd name="p0y1" fmla="*/ 0 h 1391"/>
              <a:gd name="p0x2" fmla="*/ 3174 w 3201"/>
              <a:gd name="p0y2" fmla="*/ 0 h 1391"/>
              <a:gd name="p0x3" fmla="*/ 3201 w 3201"/>
              <a:gd name="p0y3" fmla="*/ 26 h 1391"/>
              <a:gd name="p0x4" fmla="*/ 3201 w 3201"/>
              <a:gd name="p0y4" fmla="*/ 60 h 1391"/>
              <a:gd name="p0x5" fmla="*/ 3201 w 3201"/>
              <a:gd name="p0y5" fmla="*/ 1331 h 1391"/>
              <a:gd name="p0x6" fmla="*/ 3201 w 3201"/>
              <a:gd name="p0y6" fmla="*/ 1364 h 1391"/>
              <a:gd name="p0x7" fmla="*/ 3174 w 3201"/>
              <a:gd name="p0y7" fmla="*/ 1391 h 1391"/>
              <a:gd name="p0x8" fmla="*/ 3141 w 3201"/>
              <a:gd name="p0y8" fmla="*/ 1391 h 1391"/>
              <a:gd name="p0x9" fmla="*/ 60 w 3201"/>
              <a:gd name="p0y9" fmla="*/ 1391 h 1391"/>
              <a:gd name="p0x10" fmla="*/ 26 w 3201"/>
              <a:gd name="p0y10" fmla="*/ 1391 h 1391"/>
              <a:gd name="p0x11" fmla="*/ 0 w 3201"/>
              <a:gd name="p0y11" fmla="*/ 1364 h 1391"/>
              <a:gd name="p0x12" fmla="*/ 0 w 3201"/>
              <a:gd name="p0y12" fmla="*/ 1331 h 1391"/>
              <a:gd name="p0x13" fmla="*/ 0 w 3201"/>
              <a:gd name="p0y13" fmla="*/ 60 h 1391"/>
              <a:gd name="p0x14" fmla="*/ 0 w 3201"/>
              <a:gd name="p0y14" fmla="*/ 26 h 1391"/>
              <a:gd name="p0x15" fmla="*/ 26 w 3201"/>
              <a:gd name="p0y15" fmla="*/ 0 h 1391"/>
              <a:gd name="p0x16" fmla="*/ 60 w 3201"/>
              <a:gd name="p0y16" fmla="*/ 0 h 13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9503797" y="5458006"/>
            <a:ext cx="1800301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138430" algn="ctr">
              <a:lnSpc>
                <a:spcPct val="133000"/>
              </a:lnSpc>
            </a:pPr>
            <a:r>
              <a:rPr lang="zh-CN" altLang="en-US"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数学让你在商场里不再被</a:t>
            </a:r>
            <a:r>
              <a:rPr lang="en-US" altLang="zh-CN"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打折</a:t>
            </a:r>
            <a:r>
              <a:rPr lang="en-US" altLang="zh-CN"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200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冲昏头脑，做</a:t>
            </a:r>
            <a:r>
              <a:rPr sz="1200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心中有数的聪明消费者</a:t>
            </a:r>
            <a:endParaRPr sz="1200" b="1">
              <a:solidFill>
                <a:srgbClr val="F5E6D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出勤率、成活率与合格率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生活中的百分率无处不在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043940"/>
          </a:xfrm>
          <a:custGeom>
            <a:avLst/>
            <a:gdLst>
              <a:gd name="sw" fmla="*/ 1 w 17400"/>
              <a:gd name="sh" fmla="*/ 1 h 1644"/>
              <a:gd name="mins" fmla="min sw sh"/>
              <a:gd name="dsw" fmla="+- 0 sw mins"/>
              <a:gd name="dsh" fmla="+- 0 sh mins"/>
              <a:gd name="p0x0" fmla="*/ 120 w 17400"/>
              <a:gd name="p0y0" fmla="*/ 0 h 1644"/>
              <a:gd name="p0x1" fmla="*/ 17280 w 17400"/>
              <a:gd name="p0y1" fmla="*/ 0 h 1644"/>
              <a:gd name="p0x2" fmla="*/ 17346 w 17400"/>
              <a:gd name="p0y2" fmla="*/ 0 h 1644"/>
              <a:gd name="p0x3" fmla="*/ 17400 w 17400"/>
              <a:gd name="p0y3" fmla="*/ 53 h 1644"/>
              <a:gd name="p0x4" fmla="*/ 17400 w 17400"/>
              <a:gd name="p0y4" fmla="*/ 120 h 1644"/>
              <a:gd name="p0x5" fmla="*/ 17400 w 17400"/>
              <a:gd name="p0y5" fmla="*/ 1524 h 1644"/>
              <a:gd name="p0x6" fmla="*/ 17400 w 17400"/>
              <a:gd name="p0y6" fmla="*/ 1590 h 1644"/>
              <a:gd name="p0x7" fmla="*/ 17346 w 17400"/>
              <a:gd name="p0y7" fmla="*/ 1644 h 1644"/>
              <a:gd name="p0x8" fmla="*/ 17280 w 17400"/>
              <a:gd name="p0y8" fmla="*/ 1644 h 1644"/>
              <a:gd name="p0x9" fmla="*/ 120 w 17400"/>
              <a:gd name="p0y9" fmla="*/ 1644 h 1644"/>
              <a:gd name="p0x10" fmla="*/ 53 w 17400"/>
              <a:gd name="p0y10" fmla="*/ 1644 h 1644"/>
              <a:gd name="p0x11" fmla="*/ 0 w 17400"/>
              <a:gd name="p0y11" fmla="*/ 1590 h 1644"/>
              <a:gd name="p0x12" fmla="*/ 0 w 17400"/>
              <a:gd name="p0y12" fmla="*/ 1524 h 1644"/>
              <a:gd name="p0x13" fmla="*/ 0 w 17400"/>
              <a:gd name="p0y13" fmla="*/ 120 h 1644"/>
              <a:gd name="p0x14" fmla="*/ 0 w 17400"/>
              <a:gd name="p0y14" fmla="*/ 53 h 1644"/>
              <a:gd name="p0x15" fmla="*/ 53 w 17400"/>
              <a:gd name="p0y15" fmla="*/ 0 h 1644"/>
              <a:gd name="p0x16" fmla="*/ 120 w 17400"/>
              <a:gd name="p0y16" fmla="*/ 0 h 16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68726"/>
            <a:ext cx="841533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百分率让不同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总量</a:t>
            </a:r>
            <a:r>
              <a:rPr lang="en-US" altLang="zh-CN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的事物有了统一的比较标准。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用百分数说话，客观又清晰。</a:t>
            </a:r>
            <a:endParaRPr b="1">
              <a:solidFill>
                <a:srgbClr val="F5E6D3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10286365" y="1400175"/>
            <a:ext cx="1143635" cy="452755"/>
          </a:xfrm>
          <a:custGeom>
            <a:avLst/>
            <a:gdLst>
              <a:gd name="sw" fmla="*/ 1 w 1800"/>
              <a:gd name="sh" fmla="*/ 1 h 712"/>
              <a:gd name="mins" fmla="min sw sh"/>
              <a:gd name="dsw" fmla="+- 0 sw mins"/>
              <a:gd name="dsh" fmla="+- 0 sh mins"/>
              <a:gd name="p0x0" fmla="*/ 356 w 1800"/>
              <a:gd name="p0y0" fmla="*/ 0 h 712"/>
              <a:gd name="p0x1" fmla="*/ 1443 w 1800"/>
              <a:gd name="p0y1" fmla="*/ 0 h 712"/>
              <a:gd name="p0x2" fmla="*/ 1640 w 1800"/>
              <a:gd name="p0y2" fmla="*/ 0 h 712"/>
              <a:gd name="p0x3" fmla="*/ 1800 w 1800"/>
              <a:gd name="p0y3" fmla="*/ 159 h 712"/>
              <a:gd name="p0x4" fmla="*/ 1800 w 1800"/>
              <a:gd name="p0y4" fmla="*/ 356 h 712"/>
              <a:gd name="p0x5" fmla="*/ 1800 w 1800"/>
              <a:gd name="p0y5" fmla="*/ 553 h 712"/>
              <a:gd name="p0x6" fmla="*/ 1640 w 1800"/>
              <a:gd name="p0y6" fmla="*/ 712 h 712"/>
              <a:gd name="p0x7" fmla="*/ 1443 w 1800"/>
              <a:gd name="p0y7" fmla="*/ 712 h 712"/>
              <a:gd name="p0x8" fmla="*/ 356 w 1800"/>
              <a:gd name="p0y8" fmla="*/ 712 h 712"/>
              <a:gd name="p0x9" fmla="*/ 159 w 1800"/>
              <a:gd name="p0y9" fmla="*/ 712 h 712"/>
              <a:gd name="p0x10" fmla="*/ 0 w 1800"/>
              <a:gd name="p0y10" fmla="*/ 553 h 712"/>
              <a:gd name="p0x11" fmla="*/ 0 w 1800"/>
              <a:gd name="p0y11" fmla="*/ 356 h 712"/>
              <a:gd name="p0x12" fmla="*/ 0 w 1800"/>
              <a:gd name="p0y12" fmla="*/ 159 h 712"/>
              <a:gd name="p0x13" fmla="*/ 159 w 1800"/>
              <a:gd name="p0y13" fmla="*/ 0 h 712"/>
              <a:gd name="p0x14" fmla="*/ 356 w 1800"/>
              <a:gd name="p0y14" fmla="*/ 0 h 7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0401224" y="1476823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核心结论</a:t>
            </a:r>
            <a:endParaRPr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575945" y="2381885"/>
            <a:ext cx="5400675" cy="409003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256129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百分率计算公式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29870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ff9943be-8c92-11f1-af70-3aadebc67006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9" b="9"/>
          <a:stretch>
            <a:fillRect/>
          </a:stretch>
        </p:blipFill>
        <p:spPr>
          <a:xfrm>
            <a:off x="838200" y="305371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28725" y="2972772"/>
            <a:ext cx="21157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出勤率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3248044"/>
            <a:ext cx="22871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出勤人数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总人数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100%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3613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ff9944ba-8c92-11f1-af70-3aadebc67006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98" b="298"/>
          <a:stretch>
            <a:fillRect/>
          </a:stretch>
        </p:blipFill>
        <p:spPr>
          <a:xfrm>
            <a:off x="838200" y="3679825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228725" y="3599488"/>
            <a:ext cx="24586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成活率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228725" y="3874760"/>
            <a:ext cx="26300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成活棵数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总植树棵数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100%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771525" y="42398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4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ff9944ff-8c92-11f1-af70-3aadebc67006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284" b="284"/>
          <a:stretch>
            <a:fillRect/>
          </a:stretch>
        </p:blipFill>
        <p:spPr>
          <a:xfrm>
            <a:off x="838200" y="4306570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1228725" y="4226204"/>
            <a:ext cx="24586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合格率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1228725" y="4501477"/>
            <a:ext cx="263009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合格产品数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产品总数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100%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6214745" y="2381885"/>
            <a:ext cx="5400675" cy="4090035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410325" y="256129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各年级出勤率实战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8" name="表格 27"/>
          <p:cNvGraphicFramePr/>
          <p:nvPr>
            <p:custDataLst>
              <p:tags r:id="rId28"/>
            </p:custDataLst>
          </p:nvPr>
        </p:nvGraphicFramePr>
        <p:xfrm>
          <a:off x="6410325" y="2987040"/>
          <a:ext cx="5010150" cy="207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741"/>
                <a:gridCol w="1450257"/>
                <a:gridCol w="1054741"/>
                <a:gridCol w="1450400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年级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总人数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缺勤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出勤率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7A4B"/>
                    </a:solidFill>
                  </a:tcPr>
                </a:tc>
              </a:tr>
              <a:tr h="40912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99.2%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40912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二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135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912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140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98.6%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40912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四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150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98.0%</a:t>
                      </a:r>
                      <a:endParaRPr sz="15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6410325" y="5126479"/>
            <a:ext cx="499691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王大爷植树：</a:t>
            </a:r>
            <a:r>
              <a:rPr 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共植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110</a:t>
            </a:r>
            <a:r>
              <a:rPr 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棵，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8</a:t>
            </a:r>
            <a:r>
              <a:rPr 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棵未成活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成活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102</a:t>
            </a:r>
            <a:r>
              <a:rPr 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棵，成活率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endParaRPr lang="en-US" altLang="zh-CN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92.7%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6410325" y="5713162"/>
            <a:ext cx="50101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合格率对比：</a:t>
            </a:r>
            <a:r>
              <a:rPr 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甲牌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86%</a:t>
            </a:r>
            <a:r>
              <a:rPr 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43/50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）；乙牌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86.7%</a:t>
            </a:r>
            <a:r>
              <a:rPr 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52/60</a:t>
            </a:r>
            <a:r>
              <a:rPr lang="zh-CN" altLang="en-US"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），乙牌略高</a:t>
            </a:r>
            <a:endParaRPr lang="zh-CN" altLang="en-US"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百分数中的家国大事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从节水到奥运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89280"/>
          </a:xfrm>
          <a:custGeom>
            <a:avLst/>
            <a:gdLst>
              <a:gd name="sw" fmla="*/ 1 w 17400"/>
              <a:gd name="sh" fmla="*/ 1 h 928"/>
              <a:gd name="mins" fmla="min sw sh"/>
              <a:gd name="dsw" fmla="+- 0 sw mins"/>
              <a:gd name="dsh" fmla="+- 0 sh mins"/>
              <a:gd name="p0x0" fmla="*/ 120 w 17400"/>
              <a:gd name="p0y0" fmla="*/ 0 h 928"/>
              <a:gd name="p0x1" fmla="*/ 17280 w 17400"/>
              <a:gd name="p0y1" fmla="*/ 0 h 928"/>
              <a:gd name="p0x2" fmla="*/ 17346 w 17400"/>
              <a:gd name="p0y2" fmla="*/ 0 h 928"/>
              <a:gd name="p0x3" fmla="*/ 17400 w 17400"/>
              <a:gd name="p0y3" fmla="*/ 53 h 928"/>
              <a:gd name="p0x4" fmla="*/ 17400 w 17400"/>
              <a:gd name="p0y4" fmla="*/ 120 h 928"/>
              <a:gd name="p0x5" fmla="*/ 17400 w 17400"/>
              <a:gd name="p0y5" fmla="*/ 808 h 928"/>
              <a:gd name="p0x6" fmla="*/ 17400 w 17400"/>
              <a:gd name="p0y6" fmla="*/ 875 h 928"/>
              <a:gd name="p0x7" fmla="*/ 17346 w 17400"/>
              <a:gd name="p0y7" fmla="*/ 928 h 928"/>
              <a:gd name="p0x8" fmla="*/ 17280 w 17400"/>
              <a:gd name="p0y8" fmla="*/ 928 h 928"/>
              <a:gd name="p0x9" fmla="*/ 120 w 17400"/>
              <a:gd name="p0y9" fmla="*/ 928 h 928"/>
              <a:gd name="p0x10" fmla="*/ 53 w 17400"/>
              <a:gd name="p0y10" fmla="*/ 928 h 928"/>
              <a:gd name="p0x11" fmla="*/ 0 w 17400"/>
              <a:gd name="p0y11" fmla="*/ 875 h 928"/>
              <a:gd name="p0x12" fmla="*/ 0 w 17400"/>
              <a:gd name="p0y12" fmla="*/ 808 h 928"/>
              <a:gd name="p0x13" fmla="*/ 0 w 17400"/>
              <a:gd name="p0y13" fmla="*/ 120 h 928"/>
              <a:gd name="p0x14" fmla="*/ 0 w 17400"/>
              <a:gd name="p0y14" fmla="*/ 53 h 928"/>
              <a:gd name="p0x15" fmla="*/ 53 w 17400"/>
              <a:gd name="p0y15" fmla="*/ 0 h 928"/>
              <a:gd name="p0x16" fmla="*/ 120 w 17400"/>
              <a:gd name="p0y16" fmla="*/ 0 h 9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41689"/>
            <a:ext cx="384333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百分数是理解公共事务的</a:t>
            </a:r>
            <a:r>
              <a:rPr 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数字语言</a:t>
            </a:r>
            <a:r>
              <a:rPr lang="en-US" altLang="zh-CN"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b="1">
              <a:solidFill>
                <a:srgbClr val="F5E6D3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1927860"/>
            <a:ext cx="2609850" cy="333248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00534" y="2108092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节水行动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189282" y="2894295"/>
            <a:ext cx="191713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12.5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2486" y="359241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节约比例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96029" y="3897211"/>
            <a:ext cx="17703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160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吨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→10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140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吨</a:t>
            </a:r>
            <a:endParaRPr lang="zh-CN" altLang="en-US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1525" y="4579620"/>
            <a:ext cx="2218690" cy="485140"/>
            <a:chOff x="1215" y="7212"/>
            <a:chExt cx="3494" cy="764"/>
          </a:xfrm>
        </p:grpSpPr>
        <p:sp>
          <p:nvSpPr>
            <p:cNvPr id="11" name="任意多边形 10"/>
            <p:cNvSpPr/>
            <p:nvPr>
              <p:custDataLst>
                <p:tags r:id="rId9"/>
              </p:custDataLst>
            </p:nvPr>
          </p:nvSpPr>
          <p:spPr>
            <a:xfrm>
              <a:off x="1215" y="7212"/>
              <a:ext cx="3495" cy="765"/>
            </a:xfrm>
            <a:custGeom>
              <a:avLst/>
              <a:gdLst>
                <a:gd name="sw" fmla="*/ 1 w 3495"/>
                <a:gd name="sh" fmla="*/ 1 h 765"/>
                <a:gd name="mins" fmla="min sw sh"/>
                <a:gd name="dsw" fmla="+- 0 sw mins"/>
                <a:gd name="dsh" fmla="+- 0 sh mins"/>
                <a:gd name="p0x0" fmla="*/ 0 w 3495"/>
                <a:gd name="p0y0" fmla="*/ 0 h 765"/>
                <a:gd name="p0x1" fmla="*/ 3495 w 3495"/>
                <a:gd name="p0y1" fmla="*/ 0 h 765"/>
                <a:gd name="p0x2" fmla="*/ 3495 w 3495"/>
                <a:gd name="p0y2" fmla="*/ 765 h 765"/>
                <a:gd name="p0x3" fmla="*/ 0 w 3495"/>
                <a:gd name="p0y3" fmla="*/ 765 h 765"/>
                <a:gd name="p0x4" fmla="*/ 0 w 3495"/>
                <a:gd name="p0y4" fmla="*/ 0 h 7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0"/>
              </p:custDataLst>
            </p:nvPr>
          </p:nvSpPr>
          <p:spPr>
            <a:xfrm>
              <a:off x="1215" y="7212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0 w 3495"/>
                <a:gd name="p0y0" fmla="*/ 0 h 15"/>
                <a:gd name="p0x1" fmla="*/ 3495 w 3495"/>
                <a:gd name="p0y1" fmla="*/ 0 h 15"/>
                <a:gd name="p0x2" fmla="*/ 3495 w 3495"/>
                <a:gd name="p0y2" fmla="*/ 15 h 15"/>
                <a:gd name="p0x3" fmla="*/ 0 w 3495"/>
                <a:gd name="p0y3" fmla="*/ 15 h 15"/>
                <a:gd name="p0x4" fmla="*/ 0 w 349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DDD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39991" y="4665393"/>
            <a:ext cx="2082403" cy="400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月再节水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5%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133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吨，水费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266</a:t>
            </a:r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20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3385820" y="1927860"/>
            <a:ext cx="2609850" cy="333248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110409" y="2108092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奥运得票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999157" y="2994308"/>
            <a:ext cx="1917135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37.9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348086" y="3692423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得票率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3966572" y="3997223"/>
            <a:ext cx="14489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伦敦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39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/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103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endParaRPr lang="zh-CN" altLang="en-US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581400" y="4779645"/>
            <a:ext cx="2218690" cy="285750"/>
            <a:chOff x="5640" y="7527"/>
            <a:chExt cx="3494" cy="450"/>
          </a:xfrm>
        </p:grpSpPr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5640" y="7527"/>
              <a:ext cx="3495" cy="450"/>
            </a:xfrm>
            <a:custGeom>
              <a:avLst/>
              <a:gdLst>
                <a:gd name="sw" fmla="*/ 1 w 3495"/>
                <a:gd name="sh" fmla="*/ 1 h 450"/>
                <a:gd name="mins" fmla="min sw sh"/>
                <a:gd name="dsw" fmla="+- 0 sw mins"/>
                <a:gd name="dsh" fmla="+- 0 sh mins"/>
                <a:gd name="p0x0" fmla="*/ 0 w 3495"/>
                <a:gd name="p0y0" fmla="*/ 0 h 450"/>
                <a:gd name="p0x1" fmla="*/ 3495 w 3495"/>
                <a:gd name="p0y1" fmla="*/ 0 h 450"/>
                <a:gd name="p0x2" fmla="*/ 3495 w 3495"/>
                <a:gd name="p0y2" fmla="*/ 450 h 450"/>
                <a:gd name="p0x3" fmla="*/ 0 w 3495"/>
                <a:gd name="p0y3" fmla="*/ 450 h 450"/>
                <a:gd name="p0x4" fmla="*/ 0 w 3495"/>
                <a:gd name="p0y4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5640" y="7527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0 w 3495"/>
                <a:gd name="p0y0" fmla="*/ 0 h 15"/>
                <a:gd name="p0x1" fmla="*/ 3495 w 3495"/>
                <a:gd name="p0y1" fmla="*/ 0 h 15"/>
                <a:gd name="p0x2" fmla="*/ 3495 w 3495"/>
                <a:gd name="p0y2" fmla="*/ 15 h 15"/>
                <a:gd name="p0x3" fmla="*/ 0 w 3495"/>
                <a:gd name="p0y3" fmla="*/ 15 h 15"/>
                <a:gd name="p0x4" fmla="*/ 0 w 349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DDD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4077300" y="4865418"/>
            <a:ext cx="12274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比巴黎多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18.2%</a:t>
            </a:r>
            <a:endParaRPr lang="en-US" altLang="zh-CN" sz="120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0"/>
            </p:custDataLst>
          </p:nvPr>
        </p:nvSpPr>
        <p:spPr>
          <a:xfrm>
            <a:off x="6195695" y="1927860"/>
            <a:ext cx="2609850" cy="333248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920284" y="2108092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人口十年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6975501" y="2894295"/>
            <a:ext cx="158428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5.8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7243687" y="3592411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增长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530425" y="3897211"/>
            <a:ext cx="1941014" cy="4000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2000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126583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万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→2010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133972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万</a:t>
            </a:r>
            <a:endParaRPr lang="zh-CN" altLang="en-US"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391275" y="4779645"/>
            <a:ext cx="2218690" cy="285750"/>
            <a:chOff x="10065" y="7527"/>
            <a:chExt cx="3494" cy="450"/>
          </a:xfrm>
        </p:grpSpPr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0065" y="7527"/>
              <a:ext cx="3495" cy="450"/>
            </a:xfrm>
            <a:custGeom>
              <a:avLst/>
              <a:gdLst>
                <a:gd name="sw" fmla="*/ 1 w 3495"/>
                <a:gd name="sh" fmla="*/ 1 h 450"/>
                <a:gd name="mins" fmla="min sw sh"/>
                <a:gd name="dsw" fmla="+- 0 sw mins"/>
                <a:gd name="dsh" fmla="+- 0 sh mins"/>
                <a:gd name="p0x0" fmla="*/ 0 w 3495"/>
                <a:gd name="p0y0" fmla="*/ 0 h 450"/>
                <a:gd name="p0x1" fmla="*/ 3495 w 3495"/>
                <a:gd name="p0y1" fmla="*/ 0 h 450"/>
                <a:gd name="p0x2" fmla="*/ 3495 w 3495"/>
                <a:gd name="p0y2" fmla="*/ 450 h 450"/>
                <a:gd name="p0x3" fmla="*/ 0 w 3495"/>
                <a:gd name="p0y3" fmla="*/ 450 h 450"/>
                <a:gd name="p0x4" fmla="*/ 0 w 3495"/>
                <a:gd name="p0y4" fmla="*/ 0 h 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6"/>
              </p:custDataLst>
            </p:nvPr>
          </p:nvSpPr>
          <p:spPr>
            <a:xfrm>
              <a:off x="10065" y="7527"/>
              <a:ext cx="3495" cy="15"/>
            </a:xfrm>
            <a:custGeom>
              <a:avLst/>
              <a:gdLst>
                <a:gd name="sw" fmla="*/ 1 w 3495"/>
                <a:gd name="sh" fmla="*/ 1 h 15"/>
                <a:gd name="mins" fmla="min sw sh"/>
                <a:gd name="dsw" fmla="+- 0 sw mins"/>
                <a:gd name="dsh" fmla="+- 0 sh mins"/>
                <a:gd name="p0x0" fmla="*/ 0 w 3495"/>
                <a:gd name="p0y0" fmla="*/ 0 h 15"/>
                <a:gd name="p0x1" fmla="*/ 3495 w 3495"/>
                <a:gd name="p0y1" fmla="*/ 0 h 15"/>
                <a:gd name="p0x2" fmla="*/ 3495 w 3495"/>
                <a:gd name="p0y2" fmla="*/ 15 h 15"/>
                <a:gd name="p0x3" fmla="*/ 0 w 3495"/>
                <a:gd name="p0y3" fmla="*/ 15 h 15"/>
                <a:gd name="p0x4" fmla="*/ 0 w 3495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DDD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6734775" y="4865418"/>
            <a:ext cx="15322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老龄人口激增</a:t>
            </a:r>
            <a:r>
              <a:rPr lang="en-US" altLang="zh-CN" sz="120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34.9%</a:t>
            </a:r>
            <a:endParaRPr lang="en-US" altLang="zh-CN" sz="120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矩形 32"/>
          <p:cNvSpPr/>
          <p:nvPr>
            <p:custDataLst>
              <p:tags r:id="rId28"/>
            </p:custDataLst>
          </p:nvPr>
        </p:nvSpPr>
        <p:spPr>
          <a:xfrm>
            <a:off x="9005570" y="1927860"/>
            <a:ext cx="2609850" cy="3332480"/>
          </a:xfrm>
          <a:prstGeom prst="rect">
            <a:avLst/>
          </a:prstGeom>
          <a:solidFill>
            <a:srgbClr val="FFFCF5"/>
          </a:solidFill>
          <a:ln w="9525" cmpd="sng">
            <a:solidFill>
              <a:srgbClr val="E8DDD0"/>
            </a:solidFill>
            <a:prstDash val="solid"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9613554" y="2108092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出版业对比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9608563" y="2965704"/>
            <a:ext cx="1785489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↑21.6</a:t>
            </a:r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9967837" y="3446716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少儿读物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矩形 36"/>
          <p:cNvSpPr/>
          <p:nvPr>
            <p:custDataLst>
              <p:tags r:id="rId32"/>
            </p:custDataLst>
          </p:nvPr>
        </p:nvSpPr>
        <p:spPr>
          <a:xfrm>
            <a:off x="9201150" y="3789045"/>
            <a:ext cx="2219325" cy="9525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9608563" y="3889629"/>
            <a:ext cx="1785489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↓54.0</a:t>
            </a:r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%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9967837" y="437064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文学小说</a:t>
            </a:r>
            <a:endParaRPr sz="135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5"/>
            </p:custDataLst>
          </p:nvPr>
        </p:nvSpPr>
        <p:spPr>
          <a:xfrm>
            <a:off x="571500" y="549402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20 w 17400"/>
              <a:gd name="p0y0" fmla="*/ 0 h 1548"/>
              <a:gd name="p0x1" fmla="*/ 17280 w 17400"/>
              <a:gd name="p0y1" fmla="*/ 0 h 1548"/>
              <a:gd name="p0x2" fmla="*/ 17346 w 17400"/>
              <a:gd name="p0y2" fmla="*/ 0 h 1548"/>
              <a:gd name="p0x3" fmla="*/ 17400 w 17400"/>
              <a:gd name="p0y3" fmla="*/ 53 h 1548"/>
              <a:gd name="p0x4" fmla="*/ 17400 w 17400"/>
              <a:gd name="p0y4" fmla="*/ 120 h 1548"/>
              <a:gd name="p0x5" fmla="*/ 17400 w 17400"/>
              <a:gd name="p0y5" fmla="*/ 1428 h 1548"/>
              <a:gd name="p0x6" fmla="*/ 17400 w 17400"/>
              <a:gd name="p0y6" fmla="*/ 1494 h 1548"/>
              <a:gd name="p0x7" fmla="*/ 17346 w 17400"/>
              <a:gd name="p0y7" fmla="*/ 1548 h 1548"/>
              <a:gd name="p0x8" fmla="*/ 17280 w 17400"/>
              <a:gd name="p0y8" fmla="*/ 1548 h 1548"/>
              <a:gd name="p0x9" fmla="*/ 120 w 17400"/>
              <a:gd name="p0y9" fmla="*/ 1548 h 1548"/>
              <a:gd name="p0x10" fmla="*/ 53 w 17400"/>
              <a:gd name="p0y10" fmla="*/ 1548 h 1548"/>
              <a:gd name="p0x11" fmla="*/ 0 w 17400"/>
              <a:gd name="p0y11" fmla="*/ 1494 h 1548"/>
              <a:gd name="p0x12" fmla="*/ 0 w 17400"/>
              <a:gd name="p0y12" fmla="*/ 1428 h 1548"/>
              <a:gd name="p0x13" fmla="*/ 0 w 17400"/>
              <a:gd name="p0y13" fmla="*/ 120 h 1548"/>
              <a:gd name="p0x14" fmla="*/ 0 w 17400"/>
              <a:gd name="p0y14" fmla="*/ 53 h 1548"/>
              <a:gd name="p0x15" fmla="*/ 53 w 17400"/>
              <a:gd name="p0y15" fmla="*/ 0 h 1548"/>
              <a:gd name="p0x16" fmla="*/ 12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87A4B"/>
          </a:solidFill>
          <a:ln>
            <a:noFill/>
          </a:ln>
          <a:effectLst>
            <a:outerShdw blurRad="42863" dist="9525" dir="5399999" algn="ctr" rotWithShape="0">
              <a:srgbClr val="3A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762000" y="5602681"/>
            <a:ext cx="10668000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百分数不仅能帮我们算对题，更能帮我们</a:t>
            </a:r>
            <a:r>
              <a:rPr b="1">
                <a:solidFill>
                  <a:srgbClr val="F5E6D3"/>
                </a:solidFill>
                <a:latin typeface="汉仪正圆-45W" panose="00020600040101010101" charset="-122"/>
                <a:ea typeface="汉仪正圆-45W" panose="00020600040101010101" charset="-122"/>
              </a:rPr>
              <a:t>看透数据背后的大趋势</a:t>
            </a:r>
            <a:r>
              <a:rPr 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节水、申奥、人口、阅读，每个数字都与我们息息相关</a:t>
            </a:r>
            <a:endParaRPr lang="zh-CN" altLang="en-US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320290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心中有数，眼中有光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666750" y="3607117"/>
            <a:ext cx="434644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spc="48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学好百分数，做生活的明白人</a:t>
            </a:r>
            <a:endParaRPr sz="2400" spc="48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262438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数学是思维的体操，文化是智慧的根脉</a:t>
            </a:r>
            <a:endParaRPr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666750" y="4567238"/>
            <a:ext cx="33033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sz="1500" spc="30">
                <a:solidFill>
                  <a:srgbClr val="7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让百分数带你看见更大的世界</a:t>
            </a:r>
            <a:endParaRPr lang="zh-CN" sz="1500" spc="30">
              <a:solidFill>
                <a:srgbClr val="7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66750" y="19716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819150" y="19856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942975" y="19907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87A4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33528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2796</Words>
  <Application>WPS 演示</Application>
  <PresentationFormat>宽屏</PresentationFormat>
  <Paragraphs>586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Arial</vt:lpstr>
      <vt:lpstr>宋体</vt:lpstr>
      <vt:lpstr>Wingdings</vt:lpstr>
      <vt:lpstr>汉仪正圆-45W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2026-07-31T03:55:34Z</dcterms:created>
  <dcterms:modified xsi:type="dcterms:W3CDTF">2026-07-31T03:55:34Z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283F5338FDB0C4F9B61C6C6A31107FC6_41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T5aqGMQ75VnbXQeaJuecu3Hmij4EWRfu62rtJyeIs5qDUtt3iTIMLgeM9LSy9QYVp5cG7l4iCzu8J8oU6cHzW29QM58ICY6qqt6QMgFDB3zxo4HT/fgmdBx3V7Wv+jkBpmirdgF3ZOZE+jrvNo11D6ZhkhsHzJjLqR7KVPobNYgnK45ElEJ9/vilfmp9vusRRfvIxj/9LiZztvwsd7FhFWZ450+r4a3eFWsA4pL8CerTlxkdWPLyAVwAOmCgJ3LGdviVHlg9NdUelZDkIF1PBABNk2V9+2bCo7ZKQO5AmdGD0jWj8l6LOZZGEUdfdlmzGr7Gxt5T9x+jjGaiQAtDgg==</vt:lpwstr>
  </property>
</Properties>
</file>