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0.svg" ContentType="image/svg+xml"/>
  <Override PartName="/ppt/media/image41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52.xml"/><Relationship Id="rId26" Type="http://schemas.openxmlformats.org/officeDocument/2006/relationships/tags" Target="../tags/tag51.xml"/><Relationship Id="rId25" Type="http://schemas.openxmlformats.org/officeDocument/2006/relationships/tags" Target="../tags/tag50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image" Target="../media/image13.svg"/><Relationship Id="rId2" Type="http://schemas.openxmlformats.org/officeDocument/2006/relationships/tags" Target="../tags/tag34.xml"/><Relationship Id="rId19" Type="http://schemas.openxmlformats.org/officeDocument/2006/relationships/image" Target="../media/image12.png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image" Target="../media/image11.svg"/><Relationship Id="rId13" Type="http://schemas.openxmlformats.org/officeDocument/2006/relationships/image" Target="../media/image10.png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tags" Target="../tags/tag3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83.xml"/><Relationship Id="rId32" Type="http://schemas.openxmlformats.org/officeDocument/2006/relationships/image" Target="../media/image15.svg"/><Relationship Id="rId31" Type="http://schemas.openxmlformats.org/officeDocument/2006/relationships/image" Target="../media/image14.png"/><Relationship Id="rId30" Type="http://schemas.openxmlformats.org/officeDocument/2006/relationships/tags" Target="../tags/tag82.xml"/><Relationship Id="rId3" Type="http://schemas.openxmlformats.org/officeDocument/2006/relationships/tags" Target="../tags/tag55.xml"/><Relationship Id="rId29" Type="http://schemas.openxmlformats.org/officeDocument/2006/relationships/tags" Target="../tags/tag81.xml"/><Relationship Id="rId28" Type="http://schemas.openxmlformats.org/officeDocument/2006/relationships/tags" Target="../tags/tag80.xml"/><Relationship Id="rId27" Type="http://schemas.openxmlformats.org/officeDocument/2006/relationships/tags" Target="../tags/tag79.xml"/><Relationship Id="rId26" Type="http://schemas.openxmlformats.org/officeDocument/2006/relationships/tags" Target="../tags/tag78.xml"/><Relationship Id="rId25" Type="http://schemas.openxmlformats.org/officeDocument/2006/relationships/tags" Target="../tags/tag77.xml"/><Relationship Id="rId24" Type="http://schemas.openxmlformats.org/officeDocument/2006/relationships/tags" Target="../tags/tag76.xml"/><Relationship Id="rId23" Type="http://schemas.openxmlformats.org/officeDocument/2006/relationships/tags" Target="../tags/tag75.xml"/><Relationship Id="rId22" Type="http://schemas.openxmlformats.org/officeDocument/2006/relationships/tags" Target="../tags/tag74.xml"/><Relationship Id="rId21" Type="http://schemas.openxmlformats.org/officeDocument/2006/relationships/tags" Target="../tags/tag73.xml"/><Relationship Id="rId20" Type="http://schemas.openxmlformats.org/officeDocument/2006/relationships/tags" Target="../tags/tag72.xml"/><Relationship Id="rId2" Type="http://schemas.openxmlformats.org/officeDocument/2006/relationships/tags" Target="../tags/tag54.xml"/><Relationship Id="rId19" Type="http://schemas.openxmlformats.org/officeDocument/2006/relationships/tags" Target="../tags/tag71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118.xml"/><Relationship Id="rId32" Type="http://schemas.openxmlformats.org/officeDocument/2006/relationships/image" Target="../media/image20.svg"/><Relationship Id="rId31" Type="http://schemas.openxmlformats.org/officeDocument/2006/relationships/image" Target="../media/image19.png"/><Relationship Id="rId30" Type="http://schemas.openxmlformats.org/officeDocument/2006/relationships/tags" Target="../tags/tag117.xml"/><Relationship Id="rId3" Type="http://schemas.openxmlformats.org/officeDocument/2006/relationships/image" Target="../media/image16.jpeg"/><Relationship Id="rId29" Type="http://schemas.openxmlformats.org/officeDocument/2006/relationships/tags" Target="../tags/tag116.xml"/><Relationship Id="rId28" Type="http://schemas.openxmlformats.org/officeDocument/2006/relationships/tags" Target="../tags/tag115.xml"/><Relationship Id="rId27" Type="http://schemas.openxmlformats.org/officeDocument/2006/relationships/image" Target="../media/image18.svg"/><Relationship Id="rId26" Type="http://schemas.openxmlformats.org/officeDocument/2006/relationships/image" Target="../media/image17.png"/><Relationship Id="rId25" Type="http://schemas.openxmlformats.org/officeDocument/2006/relationships/tags" Target="../tags/tag114.xml"/><Relationship Id="rId24" Type="http://schemas.openxmlformats.org/officeDocument/2006/relationships/tags" Target="../tags/tag113.xml"/><Relationship Id="rId23" Type="http://schemas.openxmlformats.org/officeDocument/2006/relationships/tags" Target="../tags/tag112.xml"/><Relationship Id="rId22" Type="http://schemas.openxmlformats.org/officeDocument/2006/relationships/tags" Target="../tags/tag111.xml"/><Relationship Id="rId21" Type="http://schemas.openxmlformats.org/officeDocument/2006/relationships/tags" Target="../tags/tag110.xml"/><Relationship Id="rId20" Type="http://schemas.openxmlformats.org/officeDocument/2006/relationships/tags" Target="../tags/tag109.xml"/><Relationship Id="rId2" Type="http://schemas.openxmlformats.org/officeDocument/2006/relationships/tags" Target="../tags/tag92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png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142.xml"/><Relationship Id="rId33" Type="http://schemas.openxmlformats.org/officeDocument/2006/relationships/tags" Target="../tags/tag141.xml"/><Relationship Id="rId32" Type="http://schemas.openxmlformats.org/officeDocument/2006/relationships/image" Target="../media/image30.svg"/><Relationship Id="rId31" Type="http://schemas.openxmlformats.org/officeDocument/2006/relationships/image" Target="../media/image29.png"/><Relationship Id="rId30" Type="http://schemas.openxmlformats.org/officeDocument/2006/relationships/tags" Target="../tags/tag140.xml"/><Relationship Id="rId3" Type="http://schemas.openxmlformats.org/officeDocument/2006/relationships/tags" Target="../tags/tag121.xml"/><Relationship Id="rId29" Type="http://schemas.openxmlformats.org/officeDocument/2006/relationships/tags" Target="../tags/tag139.xml"/><Relationship Id="rId28" Type="http://schemas.openxmlformats.org/officeDocument/2006/relationships/tags" Target="../tags/tag138.xml"/><Relationship Id="rId27" Type="http://schemas.openxmlformats.org/officeDocument/2006/relationships/tags" Target="../tags/tag137.xml"/><Relationship Id="rId26" Type="http://schemas.openxmlformats.org/officeDocument/2006/relationships/image" Target="../media/image28.svg"/><Relationship Id="rId25" Type="http://schemas.openxmlformats.org/officeDocument/2006/relationships/image" Target="../media/image27.png"/><Relationship Id="rId24" Type="http://schemas.openxmlformats.org/officeDocument/2006/relationships/tags" Target="../tags/tag136.xml"/><Relationship Id="rId23" Type="http://schemas.openxmlformats.org/officeDocument/2006/relationships/tags" Target="../tags/tag135.xml"/><Relationship Id="rId22" Type="http://schemas.openxmlformats.org/officeDocument/2006/relationships/tags" Target="../tags/tag134.xml"/><Relationship Id="rId21" Type="http://schemas.openxmlformats.org/officeDocument/2006/relationships/tags" Target="../tags/tag133.xml"/><Relationship Id="rId20" Type="http://schemas.openxmlformats.org/officeDocument/2006/relationships/tags" Target="../tags/tag132.xml"/><Relationship Id="rId2" Type="http://schemas.openxmlformats.org/officeDocument/2006/relationships/tags" Target="../tags/tag120.xml"/><Relationship Id="rId19" Type="http://schemas.openxmlformats.org/officeDocument/2006/relationships/image" Target="../media/image26.svg"/><Relationship Id="rId18" Type="http://schemas.openxmlformats.org/officeDocument/2006/relationships/image" Target="../media/image25.png"/><Relationship Id="rId17" Type="http://schemas.openxmlformats.org/officeDocument/2006/relationships/tags" Target="../tags/tag131.xml"/><Relationship Id="rId16" Type="http://schemas.openxmlformats.org/officeDocument/2006/relationships/tags" Target="../tags/tag130.xml"/><Relationship Id="rId15" Type="http://schemas.openxmlformats.org/officeDocument/2006/relationships/tags" Target="../tags/tag129.xml"/><Relationship Id="rId14" Type="http://schemas.openxmlformats.org/officeDocument/2006/relationships/image" Target="../media/image24.svg"/><Relationship Id="rId13" Type="http://schemas.openxmlformats.org/officeDocument/2006/relationships/image" Target="../media/image23.png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1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4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7.xml"/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31.jpe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66.xml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tags" Target="../tags/tag151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image" Target="../media/image35.svg"/><Relationship Id="rId16" Type="http://schemas.openxmlformats.org/officeDocument/2006/relationships/image" Target="../media/image34.png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image" Target="../media/image33.svg"/><Relationship Id="rId10" Type="http://schemas.openxmlformats.org/officeDocument/2006/relationships/image" Target="../media/image32.png"/><Relationship Id="rId1" Type="http://schemas.openxmlformats.org/officeDocument/2006/relationships/tags" Target="../tags/tag15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195.xml"/><Relationship Id="rId33" Type="http://schemas.openxmlformats.org/officeDocument/2006/relationships/tags" Target="../tags/tag194.xml"/><Relationship Id="rId32" Type="http://schemas.openxmlformats.org/officeDocument/2006/relationships/tags" Target="../tags/tag193.xml"/><Relationship Id="rId31" Type="http://schemas.openxmlformats.org/officeDocument/2006/relationships/image" Target="../media/image40.svg"/><Relationship Id="rId30" Type="http://schemas.openxmlformats.org/officeDocument/2006/relationships/image" Target="../media/image39.png"/><Relationship Id="rId3" Type="http://schemas.openxmlformats.org/officeDocument/2006/relationships/image" Target="../media/image36.jpeg"/><Relationship Id="rId29" Type="http://schemas.openxmlformats.org/officeDocument/2006/relationships/tags" Target="../tags/tag192.xml"/><Relationship Id="rId28" Type="http://schemas.openxmlformats.org/officeDocument/2006/relationships/tags" Target="../tags/tag191.xml"/><Relationship Id="rId27" Type="http://schemas.openxmlformats.org/officeDocument/2006/relationships/tags" Target="../tags/tag190.xml"/><Relationship Id="rId26" Type="http://schemas.openxmlformats.org/officeDocument/2006/relationships/tags" Target="../tags/tag189.xml"/><Relationship Id="rId25" Type="http://schemas.openxmlformats.org/officeDocument/2006/relationships/image" Target="../media/image38.svg"/><Relationship Id="rId24" Type="http://schemas.openxmlformats.org/officeDocument/2006/relationships/image" Target="../media/image37.png"/><Relationship Id="rId23" Type="http://schemas.openxmlformats.org/officeDocument/2006/relationships/tags" Target="../tags/tag188.xml"/><Relationship Id="rId22" Type="http://schemas.openxmlformats.org/officeDocument/2006/relationships/tags" Target="../tags/tag187.xml"/><Relationship Id="rId21" Type="http://schemas.openxmlformats.org/officeDocument/2006/relationships/tags" Target="../tags/tag186.xml"/><Relationship Id="rId20" Type="http://schemas.openxmlformats.org/officeDocument/2006/relationships/tags" Target="../tags/tag185.xml"/><Relationship Id="rId2" Type="http://schemas.openxmlformats.org/officeDocument/2006/relationships/tags" Target="../tags/tag168.xml"/><Relationship Id="rId19" Type="http://schemas.openxmlformats.org/officeDocument/2006/relationships/tags" Target="../tags/tag184.xml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1.svg"/><Relationship Id="rId7" Type="http://schemas.openxmlformats.org/officeDocument/2006/relationships/image" Target="../media/image5.png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19331"/>
            <a:ext cx="5900956" cy="1597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800" b="1" spc="96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观察物体</a:t>
            </a:r>
            <a:r>
              <a:rPr lang="en-US" altLang="zh-CN" sz="4800" b="1" spc="96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800" b="1" spc="96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当数学遇见传统文化</a:t>
            </a:r>
            <a:endParaRPr sz="4800" b="1" spc="96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893839"/>
            <a:ext cx="533400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从不同角度，发现不一样的世界</a:t>
            </a:r>
            <a:endParaRPr spc="36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873942"/>
            <a:ext cx="6038850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050" spc="63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050" spc="63">
                <a:solidFill>
                  <a:srgbClr val="8C7A6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050" spc="63">
              <a:solidFill>
                <a:srgbClr val="8C7A6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583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7773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7868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6482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0D3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空间</a:t>
            </a:r>
            <a:r>
              <a:rPr sz="21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初探</a:t>
            </a:r>
            <a:endParaRPr sz="21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搭积木比赛，从三个方向观察立体图形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0D3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视野</a:t>
            </a:r>
            <a:r>
              <a:rPr sz="21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之界</a:t>
            </a:r>
            <a:endParaRPr sz="21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429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观察范围变化，感受传统建筑中的视线智慧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0D3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古建</a:t>
            </a:r>
            <a:r>
              <a:rPr sz="21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寻踪</a:t>
            </a:r>
            <a:endParaRPr sz="21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天安门广场探秘，按顺序观察与拍摄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1930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60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156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空间初探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3592859" cy="747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715"/>
              </a:spcAft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横看成岭侧成峰，远近高低各不同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从三个方向观察，还原立体图形的真面目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从三个方向看立体图形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56a8e879-8c90-11f1-b5ad-6a29742e6d4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009282" y="1279207"/>
            <a:ext cx="7351367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淘气用</a:t>
            </a:r>
            <a:r>
              <a:rPr lang="en-US" sz="2100" b="1" spc="-2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2100" b="1" spc="-2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个小正方体</a:t>
            </a:r>
            <a:r>
              <a:rPr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搭成立体图形，从三个方向看到的形状各不相同</a:t>
            </a:r>
            <a:endParaRPr sz="21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939540" y="21189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56a8ed9d-8c90-11f1-b5ad-6a29742e6d4b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57" t="-128" r="157" b="128"/>
          <a:stretch>
            <a:fillRect/>
          </a:stretch>
        </p:blipFill>
        <p:spPr>
          <a:xfrm>
            <a:off x="4025265" y="2204720"/>
            <a:ext cx="247650" cy="2476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473330" y="2062163"/>
            <a:ext cx="68587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上面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73330" y="23526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俯视轮廓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939540" y="2700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56a8eccf-8c90-11f1-b5ad-6a29742e6d4b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57" t="-128" r="157" b="128"/>
          <a:stretch>
            <a:fillRect/>
          </a:stretch>
        </p:blipFill>
        <p:spPr>
          <a:xfrm>
            <a:off x="4025265" y="2785745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473330" y="2643188"/>
            <a:ext cx="68587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正面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473330" y="293370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正对模样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3939540" y="3281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56a8ef58-8c90-11f1-b5ad-6a29742e6d4b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57" t="-128" r="157" b="128"/>
          <a:stretch>
            <a:fillRect/>
          </a:stretch>
        </p:blipFill>
        <p:spPr>
          <a:xfrm>
            <a:off x="4025265" y="3366770"/>
            <a:ext cx="247650" cy="2476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4473330" y="3224213"/>
            <a:ext cx="68587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左面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473330" y="351472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侧视形态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3939540" y="3857625"/>
            <a:ext cx="7490460" cy="514350"/>
          </a:xfrm>
          <a:custGeom>
            <a:avLst/>
            <a:gdLst>
              <a:gd name="sw" fmla="*/ 1 w 11795"/>
              <a:gd name="sh" fmla="*/ 1 h 810"/>
              <a:gd name="mins" fmla="min sw sh"/>
              <a:gd name="dsw" fmla="+- 0 sw mins"/>
              <a:gd name="dsh" fmla="+- 0 sh mins"/>
              <a:gd name="p0x0" fmla="*/ 120 w 11795"/>
              <a:gd name="p0y0" fmla="*/ 0 h 810"/>
              <a:gd name="p0x1" fmla="*/ 11675 w 11795"/>
              <a:gd name="p0y1" fmla="*/ 0 h 810"/>
              <a:gd name="p0x2" fmla="*/ 11741 w 11795"/>
              <a:gd name="p0y2" fmla="*/ 0 h 810"/>
              <a:gd name="p0x3" fmla="*/ 11795 w 11795"/>
              <a:gd name="p0y3" fmla="*/ 53 h 810"/>
              <a:gd name="p0x4" fmla="*/ 11795 w 11795"/>
              <a:gd name="p0y4" fmla="*/ 120 h 810"/>
              <a:gd name="p0x5" fmla="*/ 11795 w 11795"/>
              <a:gd name="p0y5" fmla="*/ 690 h 810"/>
              <a:gd name="p0x6" fmla="*/ 11795 w 11795"/>
              <a:gd name="p0y6" fmla="*/ 756 h 810"/>
              <a:gd name="p0x7" fmla="*/ 11741 w 11795"/>
              <a:gd name="p0y7" fmla="*/ 810 h 810"/>
              <a:gd name="p0x8" fmla="*/ 11675 w 11795"/>
              <a:gd name="p0y8" fmla="*/ 810 h 810"/>
              <a:gd name="p0x9" fmla="*/ 120 w 11795"/>
              <a:gd name="p0y9" fmla="*/ 810 h 810"/>
              <a:gd name="p0x10" fmla="*/ 53 w 11795"/>
              <a:gd name="p0y10" fmla="*/ 810 h 810"/>
              <a:gd name="p0x11" fmla="*/ 0 w 11795"/>
              <a:gd name="p0y11" fmla="*/ 756 h 810"/>
              <a:gd name="p0x12" fmla="*/ 0 w 11795"/>
              <a:gd name="p0y12" fmla="*/ 690 h 810"/>
              <a:gd name="p0x13" fmla="*/ 0 w 11795"/>
              <a:gd name="p0y13" fmla="*/ 120 h 810"/>
              <a:gd name="p0x14" fmla="*/ 0 w 11795"/>
              <a:gd name="p0y14" fmla="*/ 53 h 810"/>
              <a:gd name="p0x15" fmla="*/ 53 w 11795"/>
              <a:gd name="p0y15" fmla="*/ 0 h 810"/>
              <a:gd name="p0x16" fmla="*/ 120 w 11795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4092330" y="3956685"/>
            <a:ext cx="3657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横看成岭侧成峰，远近高低各不同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3944620" y="4490720"/>
            <a:ext cx="7480300" cy="1790700"/>
          </a:xfrm>
          <a:custGeom>
            <a:avLst/>
            <a:gdLst>
              <a:gd name="sw" fmla="*/ 1 w 11780"/>
              <a:gd name="sh" fmla="*/ 1 h 2820"/>
              <a:gd name="mins" fmla="min sw sh"/>
              <a:gd name="dsw" fmla="+- 0 sw mins"/>
              <a:gd name="dsh" fmla="+- 0 sh mins"/>
              <a:gd name="p0x0" fmla="*/ 120 w 11780"/>
              <a:gd name="p0y0" fmla="*/ 0 h 2820"/>
              <a:gd name="p0x1" fmla="*/ 11660 w 11780"/>
              <a:gd name="p0y1" fmla="*/ 0 h 2820"/>
              <a:gd name="p0x2" fmla="*/ 11726 w 11780"/>
              <a:gd name="p0y2" fmla="*/ 0 h 2820"/>
              <a:gd name="p0x3" fmla="*/ 11780 w 11780"/>
              <a:gd name="p0y3" fmla="*/ 53 h 2820"/>
              <a:gd name="p0x4" fmla="*/ 11780 w 11780"/>
              <a:gd name="p0y4" fmla="*/ 120 h 2820"/>
              <a:gd name="p0x5" fmla="*/ 11780 w 11780"/>
              <a:gd name="p0y5" fmla="*/ 2700 h 2820"/>
              <a:gd name="p0x6" fmla="*/ 11780 w 11780"/>
              <a:gd name="p0y6" fmla="*/ 2766 h 2820"/>
              <a:gd name="p0x7" fmla="*/ 11726 w 11780"/>
              <a:gd name="p0y7" fmla="*/ 2820 h 2820"/>
              <a:gd name="p0x8" fmla="*/ 11660 w 11780"/>
              <a:gd name="p0y8" fmla="*/ 2820 h 2820"/>
              <a:gd name="p0x9" fmla="*/ 120 w 11780"/>
              <a:gd name="p0y9" fmla="*/ 2820 h 2820"/>
              <a:gd name="p0x10" fmla="*/ 53 w 11780"/>
              <a:gd name="p0y10" fmla="*/ 2820 h 2820"/>
              <a:gd name="p0x11" fmla="*/ 0 w 11780"/>
              <a:gd name="p0y11" fmla="*/ 2766 h 2820"/>
              <a:gd name="p0x12" fmla="*/ 0 w 11780"/>
              <a:gd name="p0y12" fmla="*/ 2700 h 2820"/>
              <a:gd name="p0x13" fmla="*/ 0 w 11780"/>
              <a:gd name="p0y13" fmla="*/ 120 h 2820"/>
              <a:gd name="p0x14" fmla="*/ 0 w 11780"/>
              <a:gd name="p0y14" fmla="*/ 53 h 2820"/>
              <a:gd name="p0x15" fmla="*/ 53 w 11780"/>
              <a:gd name="p0y15" fmla="*/ 0 h 2820"/>
              <a:gd name="p0x16" fmla="*/ 120 w 11780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139955" y="5077797"/>
            <a:ext cx="70900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练习要点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4139955" y="5391169"/>
            <a:ext cx="53151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先用实物搭一搭，再画出三个方向的形状，逐步建立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空间想象能力</a:t>
            </a:r>
            <a:endParaRPr sz="135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视图线索还原立体图形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42"/>
            <a:ext cx="4000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视图是还原立体图形的关键线索</a:t>
            </a:r>
            <a:endParaRPr sz="2100" b="1">
              <a:solidFill>
                <a:srgbClr val="2C1E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比赛二：双视图定范围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95639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从上面定底层布局，从左面定层数上限</a:t>
            </a:r>
            <a:endParaRPr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694430"/>
            <a:ext cx="1520825" cy="847725"/>
          </a:xfrm>
          <a:custGeom>
            <a:avLst/>
            <a:gdLst>
              <a:gd name="sw" fmla="*/ 1 w 2395"/>
              <a:gd name="sh" fmla="*/ 1 h 1335"/>
              <a:gd name="mins" fmla="min sw sh"/>
              <a:gd name="dsw" fmla="+- 0 sw mins"/>
              <a:gd name="dsh" fmla="+- 0 sh mins"/>
              <a:gd name="p0x0" fmla="*/ 120 w 2395"/>
              <a:gd name="p0y0" fmla="*/ 0 h 1335"/>
              <a:gd name="p0x1" fmla="*/ 2275 w 2395"/>
              <a:gd name="p0y1" fmla="*/ 0 h 1335"/>
              <a:gd name="p0x2" fmla="*/ 2341 w 2395"/>
              <a:gd name="p0y2" fmla="*/ 0 h 1335"/>
              <a:gd name="p0x3" fmla="*/ 2395 w 2395"/>
              <a:gd name="p0y3" fmla="*/ 53 h 1335"/>
              <a:gd name="p0x4" fmla="*/ 2395 w 2395"/>
              <a:gd name="p0y4" fmla="*/ 120 h 1335"/>
              <a:gd name="p0x5" fmla="*/ 2395 w 2395"/>
              <a:gd name="p0y5" fmla="*/ 1215 h 1335"/>
              <a:gd name="p0x6" fmla="*/ 2395 w 2395"/>
              <a:gd name="p0y6" fmla="*/ 1281 h 1335"/>
              <a:gd name="p0x7" fmla="*/ 2341 w 2395"/>
              <a:gd name="p0y7" fmla="*/ 1335 h 1335"/>
              <a:gd name="p0x8" fmla="*/ 2275 w 2395"/>
              <a:gd name="p0y8" fmla="*/ 1335 h 1335"/>
              <a:gd name="p0x9" fmla="*/ 120 w 2395"/>
              <a:gd name="p0y9" fmla="*/ 1335 h 1335"/>
              <a:gd name="p0x10" fmla="*/ 53 w 2395"/>
              <a:gd name="p0y10" fmla="*/ 1335 h 1335"/>
              <a:gd name="p0x11" fmla="*/ 0 w 2395"/>
              <a:gd name="p0y11" fmla="*/ 1281 h 1335"/>
              <a:gd name="p0x12" fmla="*/ 0 w 2395"/>
              <a:gd name="p0y12" fmla="*/ 1215 h 1335"/>
              <a:gd name="p0x13" fmla="*/ 0 w 2395"/>
              <a:gd name="p0y13" fmla="*/ 120 h 1335"/>
              <a:gd name="p0x14" fmla="*/ 0 w 2395"/>
              <a:gd name="p0y14" fmla="*/ 53 h 1335"/>
              <a:gd name="p0x15" fmla="*/ 53 w 2395"/>
              <a:gd name="p0y15" fmla="*/ 0 h 1335"/>
              <a:gd name="p0x16" fmla="*/ 120 w 23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88987" y="3808886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最少需要</a:t>
            </a:r>
            <a:endParaRPr sz="135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15345" y="4075586"/>
            <a:ext cx="6998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sz="21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2406650" y="3694430"/>
            <a:ext cx="1520825" cy="847725"/>
          </a:xfrm>
          <a:custGeom>
            <a:avLst/>
            <a:gdLst>
              <a:gd name="sw" fmla="*/ 1 w 2395"/>
              <a:gd name="sh" fmla="*/ 1 h 1335"/>
              <a:gd name="mins" fmla="min sw sh"/>
              <a:gd name="dsw" fmla="+- 0 sw mins"/>
              <a:gd name="dsh" fmla="+- 0 sh mins"/>
              <a:gd name="p0x0" fmla="*/ 120 w 2395"/>
              <a:gd name="p0y0" fmla="*/ 0 h 1335"/>
              <a:gd name="p0x1" fmla="*/ 2275 w 2395"/>
              <a:gd name="p0y1" fmla="*/ 0 h 1335"/>
              <a:gd name="p0x2" fmla="*/ 2341 w 2395"/>
              <a:gd name="p0y2" fmla="*/ 0 h 1335"/>
              <a:gd name="p0x3" fmla="*/ 2395 w 2395"/>
              <a:gd name="p0y3" fmla="*/ 53 h 1335"/>
              <a:gd name="p0x4" fmla="*/ 2395 w 2395"/>
              <a:gd name="p0y4" fmla="*/ 120 h 1335"/>
              <a:gd name="p0x5" fmla="*/ 2395 w 2395"/>
              <a:gd name="p0y5" fmla="*/ 1215 h 1335"/>
              <a:gd name="p0x6" fmla="*/ 2395 w 2395"/>
              <a:gd name="p0y6" fmla="*/ 1281 h 1335"/>
              <a:gd name="p0x7" fmla="*/ 2341 w 2395"/>
              <a:gd name="p0y7" fmla="*/ 1335 h 1335"/>
              <a:gd name="p0x8" fmla="*/ 2275 w 2395"/>
              <a:gd name="p0y8" fmla="*/ 1335 h 1335"/>
              <a:gd name="p0x9" fmla="*/ 120 w 2395"/>
              <a:gd name="p0y9" fmla="*/ 1335 h 1335"/>
              <a:gd name="p0x10" fmla="*/ 53 w 2395"/>
              <a:gd name="p0y10" fmla="*/ 1335 h 1335"/>
              <a:gd name="p0x11" fmla="*/ 0 w 2395"/>
              <a:gd name="p0y11" fmla="*/ 1281 h 1335"/>
              <a:gd name="p0x12" fmla="*/ 0 w 2395"/>
              <a:gd name="p0y12" fmla="*/ 1215 h 1335"/>
              <a:gd name="p0x13" fmla="*/ 0 w 2395"/>
              <a:gd name="p0y13" fmla="*/ 120 h 1335"/>
              <a:gd name="p0x14" fmla="*/ 0 w 2395"/>
              <a:gd name="p0y14" fmla="*/ 53 h 1335"/>
              <a:gd name="p0x15" fmla="*/ 53 w 2395"/>
              <a:gd name="p0y15" fmla="*/ 0 h 1335"/>
              <a:gd name="p0x16" fmla="*/ 120 w 23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738438" y="380888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最多可以有</a:t>
            </a:r>
            <a:endParaRPr sz="135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950521" y="4075586"/>
            <a:ext cx="6998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sz="21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sz="21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3224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518051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比赛三：单视图多搭法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5180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518051" y="295639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个小正方体，上面视图固定</a:t>
            </a:r>
            <a:endParaRPr lang="zh-CN"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518051" y="337549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上层灵活调整，</a:t>
            </a:r>
            <a:r>
              <a:rPr sz="15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多种不同搭法</a:t>
            </a:r>
            <a:endParaRPr sz="15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8068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264576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判断技巧：两步还原法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2645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264525" y="3533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305209" y="35833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721776" y="351948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先根据</a:t>
            </a:r>
            <a:r>
              <a:rPr sz="15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上面视图</a:t>
            </a: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确定底层列数</a:t>
            </a:r>
            <a:endParaRPr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8264525" y="39909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8305209" y="40405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721776" y="3976688"/>
            <a:ext cx="2762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再根据正面或左面视图推敲每列</a:t>
            </a:r>
            <a:endParaRPr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层数范围</a:t>
            </a:r>
            <a:endParaRPr sz="150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575945" y="5629275"/>
            <a:ext cx="11039475" cy="809625"/>
          </a:xfrm>
          <a:custGeom>
            <a:avLst/>
            <a:gdLst>
              <a:gd name="sw" fmla="*/ 1 w 17385"/>
              <a:gd name="sh" fmla="*/ 1 h 1275"/>
              <a:gd name="mins" fmla="min sw sh"/>
              <a:gd name="dsw" fmla="+- 0 sw mins"/>
              <a:gd name="dsh" fmla="+- 0 sh mins"/>
              <a:gd name="p0x0" fmla="*/ 120 w 17385"/>
              <a:gd name="p0y0" fmla="*/ 0 h 1275"/>
              <a:gd name="p0x1" fmla="*/ 17265 w 17385"/>
              <a:gd name="p0y1" fmla="*/ 0 h 1275"/>
              <a:gd name="p0x2" fmla="*/ 17331 w 17385"/>
              <a:gd name="p0y2" fmla="*/ 0 h 1275"/>
              <a:gd name="p0x3" fmla="*/ 17385 w 17385"/>
              <a:gd name="p0y3" fmla="*/ 53 h 1275"/>
              <a:gd name="p0x4" fmla="*/ 17385 w 17385"/>
              <a:gd name="p0y4" fmla="*/ 120 h 1275"/>
              <a:gd name="p0x5" fmla="*/ 17385 w 17385"/>
              <a:gd name="p0y5" fmla="*/ 1155 h 1275"/>
              <a:gd name="p0x6" fmla="*/ 17385 w 17385"/>
              <a:gd name="p0y6" fmla="*/ 1221 h 1275"/>
              <a:gd name="p0x7" fmla="*/ 17331 w 17385"/>
              <a:gd name="p0y7" fmla="*/ 1275 h 1275"/>
              <a:gd name="p0x8" fmla="*/ 17265 w 17385"/>
              <a:gd name="p0y8" fmla="*/ 1275 h 1275"/>
              <a:gd name="p0x9" fmla="*/ 120 w 17385"/>
              <a:gd name="p0y9" fmla="*/ 1275 h 1275"/>
              <a:gd name="p0x10" fmla="*/ 53 w 17385"/>
              <a:gd name="p0y10" fmla="*/ 1275 h 1275"/>
              <a:gd name="p0x11" fmla="*/ 0 w 17385"/>
              <a:gd name="p0y11" fmla="*/ 1221 h 1275"/>
              <a:gd name="p0x12" fmla="*/ 0 w 17385"/>
              <a:gd name="p0y12" fmla="*/ 1155 h 1275"/>
              <a:gd name="p0x13" fmla="*/ 0 w 17385"/>
              <a:gd name="p0y13" fmla="*/ 120 h 1275"/>
              <a:gd name="p0x14" fmla="*/ 0 w 17385"/>
              <a:gd name="p0y14" fmla="*/ 53 h 1275"/>
              <a:gd name="p0x15" fmla="*/ 53 w 17385"/>
              <a:gd name="p0y15" fmla="*/ 0 h 1275"/>
              <a:gd name="p0x16" fmla="*/ 120 w 17385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771525" y="5824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857250" y="5905500"/>
            <a:ext cx="247650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1343025" y="5868000"/>
            <a:ext cx="857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练习任务：</a:t>
            </a:r>
            <a:r>
              <a:rPr 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给定三个方向视图，判断哪个立体图形正确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逐一对照每个方向，排除不符合的选项</a:t>
            </a:r>
            <a:endParaRPr lang="zh-CN" altLang="en-US"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1930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60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156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视野之界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2427018" cy="747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715"/>
              </a:spcAft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欲穷千里目，更上一层楼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观察点变化，视野随之改变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站得高看得远</a:t>
            </a:r>
            <a:r>
              <a:rPr lang="en-US" altLang="zh-CN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观察点决定视野</a:t>
            </a:r>
            <a:endParaRPr lang="zh-CN" altLang="en-US"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b6ac8074-8c90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7277100" y="5699760"/>
            <a:ext cx="4343400" cy="776605"/>
          </a:xfrm>
          <a:custGeom>
            <a:avLst/>
            <a:gdLst>
              <a:gd name="sw" fmla="*/ 1 w 6840"/>
              <a:gd name="sh" fmla="*/ 1 h 1223"/>
              <a:gd name="mins" fmla="min sw sh"/>
              <a:gd name="dsw" fmla="+- 0 sw mins"/>
              <a:gd name="dsh" fmla="+- 0 sh mins"/>
              <a:gd name="p0x0" fmla="*/ 120 w 6840"/>
              <a:gd name="p0y0" fmla="*/ 0 h 1223"/>
              <a:gd name="p0x1" fmla="*/ 6720 w 6840"/>
              <a:gd name="p0y1" fmla="*/ 0 h 1223"/>
              <a:gd name="p0x2" fmla="*/ 6786 w 6840"/>
              <a:gd name="p0y2" fmla="*/ 0 h 1223"/>
              <a:gd name="p0x3" fmla="*/ 6840 w 6840"/>
              <a:gd name="p0y3" fmla="*/ 53 h 1223"/>
              <a:gd name="p0x4" fmla="*/ 6840 w 6840"/>
              <a:gd name="p0y4" fmla="*/ 120 h 1223"/>
              <a:gd name="p0x5" fmla="*/ 6840 w 6840"/>
              <a:gd name="p0y5" fmla="*/ 1103 h 1223"/>
              <a:gd name="p0x6" fmla="*/ 6840 w 6840"/>
              <a:gd name="p0y6" fmla="*/ 1170 h 1223"/>
              <a:gd name="p0x7" fmla="*/ 6786 w 6840"/>
              <a:gd name="p0y7" fmla="*/ 1223 h 1223"/>
              <a:gd name="p0x8" fmla="*/ 6720 w 6840"/>
              <a:gd name="p0y8" fmla="*/ 1223 h 1223"/>
              <a:gd name="p0x9" fmla="*/ 120 w 6840"/>
              <a:gd name="p0y9" fmla="*/ 1223 h 1223"/>
              <a:gd name="p0x10" fmla="*/ 53 w 6840"/>
              <a:gd name="p0y10" fmla="*/ 1223 h 1223"/>
              <a:gd name="p0x11" fmla="*/ 0 w 6840"/>
              <a:gd name="p0y11" fmla="*/ 1170 h 1223"/>
              <a:gd name="p0x12" fmla="*/ 0 w 6840"/>
              <a:gd name="p0y12" fmla="*/ 1103 h 1223"/>
              <a:gd name="p0x13" fmla="*/ 0 w 6840"/>
              <a:gd name="p0y13" fmla="*/ 120 h 1223"/>
              <a:gd name="p0x14" fmla="*/ 0 w 6840"/>
              <a:gd name="p0y14" fmla="*/ 53 h 1223"/>
              <a:gd name="p0x15" fmla="*/ 53 w 6840"/>
              <a:gd name="p0y15" fmla="*/ 0 h 1223"/>
              <a:gd name="p0x16" fmla="*/ 120 w 6840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7467600" y="5798877"/>
            <a:ext cx="394372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结论：</a:t>
            </a:r>
            <a:r>
              <a:rPr sz="135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观察点</a:t>
            </a:r>
            <a:r>
              <a:rPr sz="1350"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越高</a:t>
            </a:r>
            <a:r>
              <a:rPr sz="135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、越靠近遮挡物边缘，</a:t>
            </a:r>
            <a:r>
              <a:rPr sz="1350"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可视范围越大</a:t>
            </a:r>
            <a:endParaRPr sz="1350" b="1">
              <a:solidFill>
                <a:srgbClr val="2C1E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2778125"/>
            <a:ext cx="6505575" cy="1804035"/>
          </a:xfrm>
          <a:custGeom>
            <a:avLst/>
            <a:gdLst>
              <a:gd name="sw" fmla="*/ 1 w 10245"/>
              <a:gd name="sh" fmla="*/ 1 h 2840"/>
              <a:gd name="mins" fmla="min sw sh"/>
              <a:gd name="dsw" fmla="+- 0 sw mins"/>
              <a:gd name="dsh" fmla="+- 0 sh mins"/>
              <a:gd name="p0x0" fmla="*/ 120 w 10245"/>
              <a:gd name="p0y0" fmla="*/ 0 h 2840"/>
              <a:gd name="p0x1" fmla="*/ 10125 w 10245"/>
              <a:gd name="p0y1" fmla="*/ 0 h 2840"/>
              <a:gd name="p0x2" fmla="*/ 10191 w 10245"/>
              <a:gd name="p0y2" fmla="*/ 0 h 2840"/>
              <a:gd name="p0x3" fmla="*/ 10245 w 10245"/>
              <a:gd name="p0y3" fmla="*/ 53 h 2840"/>
              <a:gd name="p0x4" fmla="*/ 10245 w 10245"/>
              <a:gd name="p0y4" fmla="*/ 120 h 2840"/>
              <a:gd name="p0x5" fmla="*/ 10245 w 10245"/>
              <a:gd name="p0y5" fmla="*/ 2720 h 2840"/>
              <a:gd name="p0x6" fmla="*/ 10245 w 10245"/>
              <a:gd name="p0y6" fmla="*/ 2787 h 2840"/>
              <a:gd name="p0x7" fmla="*/ 10191 w 10245"/>
              <a:gd name="p0y7" fmla="*/ 2840 h 2840"/>
              <a:gd name="p0x8" fmla="*/ 10125 w 10245"/>
              <a:gd name="p0y8" fmla="*/ 2840 h 2840"/>
              <a:gd name="p0x9" fmla="*/ 120 w 10245"/>
              <a:gd name="p0y9" fmla="*/ 2840 h 2840"/>
              <a:gd name="p0x10" fmla="*/ 53 w 10245"/>
              <a:gd name="p0y10" fmla="*/ 2840 h 2840"/>
              <a:gd name="p0x11" fmla="*/ 0 w 10245"/>
              <a:gd name="p0y11" fmla="*/ 2787 h 2840"/>
              <a:gd name="p0x12" fmla="*/ 0 w 10245"/>
              <a:gd name="p0y12" fmla="*/ 2720 h 2840"/>
              <a:gd name="p0x13" fmla="*/ 0 w 10245"/>
              <a:gd name="p0y13" fmla="*/ 120 h 2840"/>
              <a:gd name="p0x14" fmla="*/ 0 w 10245"/>
              <a:gd name="p0y14" fmla="*/ 53 h 2840"/>
              <a:gd name="p0x15" fmla="*/ 53 w 10245"/>
              <a:gd name="p0y15" fmla="*/ 0 h 2840"/>
              <a:gd name="p0x16" fmla="*/ 120 w 10245"/>
              <a:gd name="p0y16" fmla="*/ 0 h 2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71525" y="2958494"/>
            <a:ext cx="611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情境一：小猴爬树看墙内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771525" y="3335655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830085" y="3383309"/>
            <a:ext cx="663845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325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71600" y="3426190"/>
            <a:ext cx="319638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低处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点：视线被墙挡住，仅见最近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A'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389763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830085" y="3945284"/>
            <a:ext cx="663845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325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371600" y="3988165"/>
            <a:ext cx="33813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高处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点：视线越墙顶，看到墙内更远范围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75945" y="4667885"/>
            <a:ext cx="6505575" cy="1804035"/>
          </a:xfrm>
          <a:custGeom>
            <a:avLst/>
            <a:gdLst>
              <a:gd name="sw" fmla="*/ 1 w 10245"/>
              <a:gd name="sh" fmla="*/ 1 h 2840"/>
              <a:gd name="mins" fmla="min sw sh"/>
              <a:gd name="dsw" fmla="+- 0 sw mins"/>
              <a:gd name="dsh" fmla="+- 0 sh mins"/>
              <a:gd name="p0x0" fmla="*/ 120 w 10245"/>
              <a:gd name="p0y0" fmla="*/ 0 h 2840"/>
              <a:gd name="p0x1" fmla="*/ 10125 w 10245"/>
              <a:gd name="p0y1" fmla="*/ 0 h 2840"/>
              <a:gd name="p0x2" fmla="*/ 10191 w 10245"/>
              <a:gd name="p0y2" fmla="*/ 0 h 2840"/>
              <a:gd name="p0x3" fmla="*/ 10245 w 10245"/>
              <a:gd name="p0y3" fmla="*/ 53 h 2840"/>
              <a:gd name="p0x4" fmla="*/ 10245 w 10245"/>
              <a:gd name="p0y4" fmla="*/ 120 h 2840"/>
              <a:gd name="p0x5" fmla="*/ 10245 w 10245"/>
              <a:gd name="p0y5" fmla="*/ 2720 h 2840"/>
              <a:gd name="p0x6" fmla="*/ 10245 w 10245"/>
              <a:gd name="p0y6" fmla="*/ 2787 h 2840"/>
              <a:gd name="p0x7" fmla="*/ 10191 w 10245"/>
              <a:gd name="p0y7" fmla="*/ 2840 h 2840"/>
              <a:gd name="p0x8" fmla="*/ 10125 w 10245"/>
              <a:gd name="p0y8" fmla="*/ 2840 h 2840"/>
              <a:gd name="p0x9" fmla="*/ 120 w 10245"/>
              <a:gd name="p0y9" fmla="*/ 2840 h 2840"/>
              <a:gd name="p0x10" fmla="*/ 53 w 10245"/>
              <a:gd name="p0y10" fmla="*/ 2840 h 2840"/>
              <a:gd name="p0x11" fmla="*/ 0 w 10245"/>
              <a:gd name="p0y11" fmla="*/ 2787 h 2840"/>
              <a:gd name="p0x12" fmla="*/ 0 w 10245"/>
              <a:gd name="p0y12" fmla="*/ 2720 h 2840"/>
              <a:gd name="p0x13" fmla="*/ 0 w 10245"/>
              <a:gd name="p0y13" fmla="*/ 120 h 2840"/>
              <a:gd name="p0x14" fmla="*/ 0 w 10245"/>
              <a:gd name="p0y14" fmla="*/ 53 h 2840"/>
              <a:gd name="p0x15" fmla="*/ 53 w 10245"/>
              <a:gd name="p0y15" fmla="*/ 0 h 2840"/>
              <a:gd name="p0x16" fmla="*/ 120 w 10245"/>
              <a:gd name="p0y16" fmla="*/ 0 h 2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771525" y="4848235"/>
            <a:ext cx="61150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情境二：客车行驶看建筑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5225415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830085" y="5273049"/>
            <a:ext cx="663845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325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371600" y="5315931"/>
            <a:ext cx="26876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位置①：能看到建筑物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的大部分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771525" y="578739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830085" y="5835024"/>
            <a:ext cx="663845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325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1371600" y="5877906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位置②：看到部分越来越少，视线遮挡角度变大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7281545" y="2778125"/>
            <a:ext cx="4333875" cy="2840355"/>
          </a:xfrm>
          <a:custGeom>
            <a:avLst/>
            <a:gdLst>
              <a:gd name="sw" fmla="*/ 1 w 6825"/>
              <a:gd name="sh" fmla="*/ 1 h 4473"/>
              <a:gd name="mins" fmla="min sw sh"/>
              <a:gd name="dsw" fmla="+- 0 sw mins"/>
              <a:gd name="dsh" fmla="+- 0 sh mins"/>
              <a:gd name="p0x0" fmla="*/ 120 w 6825"/>
              <a:gd name="p0y0" fmla="*/ 0 h 4473"/>
              <a:gd name="p0x1" fmla="*/ 6705 w 6825"/>
              <a:gd name="p0y1" fmla="*/ 0 h 4473"/>
              <a:gd name="p0x2" fmla="*/ 6771 w 6825"/>
              <a:gd name="p0y2" fmla="*/ 0 h 4473"/>
              <a:gd name="p0x3" fmla="*/ 6825 w 6825"/>
              <a:gd name="p0y3" fmla="*/ 53 h 4473"/>
              <a:gd name="p0x4" fmla="*/ 6825 w 6825"/>
              <a:gd name="p0y4" fmla="*/ 120 h 4473"/>
              <a:gd name="p0x5" fmla="*/ 6825 w 6825"/>
              <a:gd name="p0y5" fmla="*/ 4353 h 4473"/>
              <a:gd name="p0x6" fmla="*/ 6825 w 6825"/>
              <a:gd name="p0y6" fmla="*/ 4419 h 4473"/>
              <a:gd name="p0x7" fmla="*/ 6771 w 6825"/>
              <a:gd name="p0y7" fmla="*/ 4473 h 4473"/>
              <a:gd name="p0x8" fmla="*/ 6705 w 6825"/>
              <a:gd name="p0y8" fmla="*/ 4473 h 4473"/>
              <a:gd name="p0x9" fmla="*/ 120 w 6825"/>
              <a:gd name="p0y9" fmla="*/ 4473 h 4473"/>
              <a:gd name="p0x10" fmla="*/ 53 w 6825"/>
              <a:gd name="p0y10" fmla="*/ 4473 h 4473"/>
              <a:gd name="p0x11" fmla="*/ 0 w 6825"/>
              <a:gd name="p0y11" fmla="*/ 4419 h 4473"/>
              <a:gd name="p0x12" fmla="*/ 0 w 6825"/>
              <a:gd name="p0y12" fmla="*/ 4353 h 4473"/>
              <a:gd name="p0x13" fmla="*/ 0 w 6825"/>
              <a:gd name="p0y13" fmla="*/ 120 h 4473"/>
              <a:gd name="p0x14" fmla="*/ 0 w 6825"/>
              <a:gd name="p0y14" fmla="*/ 53 h 4473"/>
              <a:gd name="p0x15" fmla="*/ 53 w 6825"/>
              <a:gd name="p0y15" fmla="*/ 0 h 4473"/>
              <a:gd name="p0x16" fmla="*/ 120 w 6825"/>
              <a:gd name="p0y16" fmla="*/ 0 h 4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7477125" y="2958494"/>
            <a:ext cx="39433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文化中的观察智慧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477125" y="3335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569" r="-1569"/>
          <a:stretch>
            <a:fillRect/>
          </a:stretch>
        </p:blipFill>
        <p:spPr>
          <a:xfrm>
            <a:off x="7602855" y="3449955"/>
            <a:ext cx="167005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8010525" y="3392853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登高望远：古人建塔运用观察范围原理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7477125" y="38309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7602855" y="3945255"/>
            <a:ext cx="167005" cy="1905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8010525" y="3888153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借景：苏州园林精心设计观察点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光影变化中的观察范围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96014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观察点（或光源）、遮挡物、目标物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三者的相对位置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，决定了你能看到什么、看到多少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路灯下的影子变化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354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6d39d4e6-8c90-11f1-8b0b-96c6be214211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04" b="104"/>
          <a:stretch>
            <a:fillRect/>
          </a:stretch>
        </p:blipFill>
        <p:spPr>
          <a:xfrm>
            <a:off x="857250" y="3440430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43025" y="3338770"/>
            <a:ext cx="461925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杆子离路灯越近影子越短，越远越长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4246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6d39d55c-8c90-11f1-8b0b-96c6be214211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50" b="50"/>
          <a:stretch>
            <a:fillRect/>
          </a:stretch>
        </p:blipFill>
        <p:spPr>
          <a:xfrm>
            <a:off x="857250" y="433197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343025" y="4230176"/>
            <a:ext cx="40752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球向电灯移动时，影子逐渐变大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5137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6d39d5b3-8c90-11f1-8b0b-96c6be214211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252" b="252"/>
          <a:stretch>
            <a:fillRect/>
          </a:stretch>
        </p:blipFill>
        <p:spPr>
          <a:xfrm>
            <a:off x="857250" y="5222875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343025" y="5121583"/>
            <a:ext cx="44386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走向路灯时影子变短，远离时影子变长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62147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4103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残墙前的视线遮挡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410325" y="28822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6d39d676-8c90-11f1-8b0b-96c6be214211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157" b="157"/>
          <a:stretch>
            <a:fillRect/>
          </a:stretch>
        </p:blipFill>
        <p:spPr>
          <a:xfrm>
            <a:off x="6496050" y="2967990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981825" y="2866463"/>
            <a:ext cx="304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位置关系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981825" y="323984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小猫在残墙前，小老鼠在残墙后活动</a:t>
            </a:r>
            <a:endParaRPr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6410325" y="37109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6d39d752-8c90-11f1-8b0b-96c6be214211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157" b="157"/>
          <a:stretch>
            <a:fillRect/>
          </a:stretch>
        </p:blipFill>
        <p:spPr>
          <a:xfrm>
            <a:off x="6496050" y="3796665"/>
            <a:ext cx="247650" cy="2476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981825" y="3695138"/>
            <a:ext cx="443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安全活动区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6981825" y="4068518"/>
            <a:ext cx="4438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连接小猫眼睛与残墙两端并延长，两条线之间的区域就是小老鼠的安全活动区</a:t>
            </a:r>
            <a:endParaRPr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19300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60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21564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古建寻踪</a:t>
            </a:r>
            <a:endParaRPr sz="4200" b="1" spc="84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510088"/>
            <a:ext cx="3204267" cy="747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715"/>
              </a:spcAft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不识庐山真面目，只缘身在此山中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换个位置看世界，发现不一样的风景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609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62369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6287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2862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天安门的拍摄位置密码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7e916e76-8c90-11f1-a724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749040" y="1104900"/>
            <a:ext cx="7871460" cy="666750"/>
          </a:xfrm>
          <a:custGeom>
            <a:avLst/>
            <a:gdLst>
              <a:gd name="sw" fmla="*/ 1 w 12395"/>
              <a:gd name="sh" fmla="*/ 1 h 1050"/>
              <a:gd name="mins" fmla="min sw sh"/>
              <a:gd name="dsw" fmla="+- 0 sw mins"/>
              <a:gd name="dsh" fmla="+- 0 sh mins"/>
              <a:gd name="p0x0" fmla="*/ 120 w 12395"/>
              <a:gd name="p0y0" fmla="*/ 0 h 1050"/>
              <a:gd name="p0x1" fmla="*/ 12275 w 12395"/>
              <a:gd name="p0y1" fmla="*/ 0 h 1050"/>
              <a:gd name="p0x2" fmla="*/ 12341 w 12395"/>
              <a:gd name="p0y2" fmla="*/ 0 h 1050"/>
              <a:gd name="p0x3" fmla="*/ 12395 w 12395"/>
              <a:gd name="p0y3" fmla="*/ 53 h 1050"/>
              <a:gd name="p0x4" fmla="*/ 12395 w 12395"/>
              <a:gd name="p0y4" fmla="*/ 120 h 1050"/>
              <a:gd name="p0x5" fmla="*/ 12395 w 12395"/>
              <a:gd name="p0y5" fmla="*/ 930 h 1050"/>
              <a:gd name="p0x6" fmla="*/ 12395 w 12395"/>
              <a:gd name="p0y6" fmla="*/ 996 h 1050"/>
              <a:gd name="p0x7" fmla="*/ 12341 w 12395"/>
              <a:gd name="p0y7" fmla="*/ 1050 h 1050"/>
              <a:gd name="p0x8" fmla="*/ 12275 w 12395"/>
              <a:gd name="p0y8" fmla="*/ 1050 h 1050"/>
              <a:gd name="p0x9" fmla="*/ 120 w 12395"/>
              <a:gd name="p0y9" fmla="*/ 1050 h 1050"/>
              <a:gd name="p0x10" fmla="*/ 53 w 12395"/>
              <a:gd name="p0y10" fmla="*/ 1050 h 1050"/>
              <a:gd name="p0x11" fmla="*/ 0 w 12395"/>
              <a:gd name="p0y11" fmla="*/ 996 h 1050"/>
              <a:gd name="p0x12" fmla="*/ 0 w 12395"/>
              <a:gd name="p0y12" fmla="*/ 930 h 1050"/>
              <a:gd name="p0x13" fmla="*/ 0 w 12395"/>
              <a:gd name="p0y13" fmla="*/ 120 h 1050"/>
              <a:gd name="p0x14" fmla="*/ 0 w 12395"/>
              <a:gd name="p0y14" fmla="*/ 53 h 1050"/>
              <a:gd name="p0x15" fmla="*/ 53 w 12395"/>
              <a:gd name="p0y15" fmla="*/ 0 h 1050"/>
              <a:gd name="p0x16" fmla="*/ 120 w 1239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939930" y="1280160"/>
            <a:ext cx="5486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位置决定画面</a:t>
            </a:r>
            <a:r>
              <a:rPr 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不同拍摄点捕捉不同的建筑之美</a:t>
            </a:r>
            <a:endParaRPr lang="zh-CN" altLang="en-US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3754120" y="1890395"/>
            <a:ext cx="7861300" cy="3228975"/>
          </a:xfrm>
          <a:custGeom>
            <a:avLst/>
            <a:gdLst>
              <a:gd name="sw" fmla="*/ 1 w 12380"/>
              <a:gd name="sh" fmla="*/ 1 h 5085"/>
              <a:gd name="mins" fmla="min sw sh"/>
              <a:gd name="dsw" fmla="+- 0 sw mins"/>
              <a:gd name="dsh" fmla="+- 0 sh mins"/>
              <a:gd name="p0x0" fmla="*/ 120 w 12380"/>
              <a:gd name="p0y0" fmla="*/ 0 h 5085"/>
              <a:gd name="p0x1" fmla="*/ 12260 w 12380"/>
              <a:gd name="p0y1" fmla="*/ 0 h 5085"/>
              <a:gd name="p0x2" fmla="*/ 12326 w 12380"/>
              <a:gd name="p0y2" fmla="*/ 0 h 5085"/>
              <a:gd name="p0x3" fmla="*/ 12380 w 12380"/>
              <a:gd name="p0y3" fmla="*/ 53 h 5085"/>
              <a:gd name="p0x4" fmla="*/ 12380 w 12380"/>
              <a:gd name="p0y4" fmla="*/ 120 h 5085"/>
              <a:gd name="p0x5" fmla="*/ 12380 w 12380"/>
              <a:gd name="p0y5" fmla="*/ 4965 h 5085"/>
              <a:gd name="p0x6" fmla="*/ 12380 w 12380"/>
              <a:gd name="p0y6" fmla="*/ 5031 h 5085"/>
              <a:gd name="p0x7" fmla="*/ 12326 w 12380"/>
              <a:gd name="p0y7" fmla="*/ 5085 h 5085"/>
              <a:gd name="p0x8" fmla="*/ 12260 w 12380"/>
              <a:gd name="p0y8" fmla="*/ 5085 h 5085"/>
              <a:gd name="p0x9" fmla="*/ 120 w 12380"/>
              <a:gd name="p0y9" fmla="*/ 5085 h 5085"/>
              <a:gd name="p0x10" fmla="*/ 53 w 12380"/>
              <a:gd name="p0y10" fmla="*/ 5085 h 5085"/>
              <a:gd name="p0x11" fmla="*/ 0 w 12380"/>
              <a:gd name="p0y11" fmla="*/ 5031 h 5085"/>
              <a:gd name="p0x12" fmla="*/ 0 w 12380"/>
              <a:gd name="p0y12" fmla="*/ 4965 h 5085"/>
              <a:gd name="p0x13" fmla="*/ 0 w 12380"/>
              <a:gd name="p0y13" fmla="*/ 120 h 5085"/>
              <a:gd name="p0x14" fmla="*/ 0 w 12380"/>
              <a:gd name="p0y14" fmla="*/ 53 h 5085"/>
              <a:gd name="p0x15" fmla="*/ 53 w 12380"/>
              <a:gd name="p0y15" fmla="*/ 0 h 5085"/>
              <a:gd name="p0x16" fmla="*/ 120 w 1238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3949455" y="2069783"/>
            <a:ext cx="74710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拍摄效果与判断技巧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949065" y="2533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7e91702f-8c90-11f1-a724-564f4dce7135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57" r="157"/>
          <a:stretch>
            <a:fillRect/>
          </a:stretch>
        </p:blipFill>
        <p:spPr>
          <a:xfrm>
            <a:off x="4034790" y="261937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82855" y="2519363"/>
            <a:ext cx="38836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正面居中拍摄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482855" y="2794635"/>
            <a:ext cx="42265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突出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庄严对称</a:t>
            </a:r>
            <a:r>
              <a:rPr 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之美；侧面位置拍摄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展现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纵深层次</a:t>
            </a:r>
            <a:endParaRPr sz="135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3949065" y="3197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7e916f9b-8c90-11f1-a724-564f4dce7135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57" t="-245" r="157" b="245"/>
          <a:stretch>
            <a:fillRect/>
          </a:stretch>
        </p:blipFill>
        <p:spPr>
          <a:xfrm>
            <a:off x="4034790" y="3283585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482855" y="3184179"/>
            <a:ext cx="506618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判断技巧</a:t>
            </a:r>
            <a:endParaRPr sz="1500" b="1" spc="30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482855" y="3459451"/>
            <a:ext cx="540908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看建筑的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朝向和遮挡关系</a:t>
            </a:r>
            <a:r>
              <a:rPr 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正面全貌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正前方；仅见侧面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侧方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3749040" y="5238750"/>
            <a:ext cx="7871460" cy="1238250"/>
          </a:xfrm>
          <a:custGeom>
            <a:avLst/>
            <a:gdLst>
              <a:gd name="sw" fmla="*/ 1 w 12395"/>
              <a:gd name="sh" fmla="*/ 1 h 1950"/>
              <a:gd name="mins" fmla="min sw sh"/>
              <a:gd name="dsw" fmla="+- 0 sw mins"/>
              <a:gd name="dsh" fmla="+- 0 sh mins"/>
              <a:gd name="p0x0" fmla="*/ 120 w 12395"/>
              <a:gd name="p0y0" fmla="*/ 0 h 1950"/>
              <a:gd name="p0x1" fmla="*/ 12275 w 12395"/>
              <a:gd name="p0y1" fmla="*/ 0 h 1950"/>
              <a:gd name="p0x2" fmla="*/ 12341 w 12395"/>
              <a:gd name="p0y2" fmla="*/ 0 h 1950"/>
              <a:gd name="p0x3" fmla="*/ 12395 w 12395"/>
              <a:gd name="p0y3" fmla="*/ 53 h 1950"/>
              <a:gd name="p0x4" fmla="*/ 12395 w 12395"/>
              <a:gd name="p0y4" fmla="*/ 120 h 1950"/>
              <a:gd name="p0x5" fmla="*/ 12395 w 12395"/>
              <a:gd name="p0y5" fmla="*/ 1830 h 1950"/>
              <a:gd name="p0x6" fmla="*/ 12395 w 12395"/>
              <a:gd name="p0y6" fmla="*/ 1896 h 1950"/>
              <a:gd name="p0x7" fmla="*/ 12341 w 12395"/>
              <a:gd name="p0y7" fmla="*/ 1950 h 1950"/>
              <a:gd name="p0x8" fmla="*/ 12275 w 12395"/>
              <a:gd name="p0y8" fmla="*/ 1950 h 1950"/>
              <a:gd name="p0x9" fmla="*/ 120 w 12395"/>
              <a:gd name="p0y9" fmla="*/ 1950 h 1950"/>
              <a:gd name="p0x10" fmla="*/ 53 w 12395"/>
              <a:gd name="p0y10" fmla="*/ 1950 h 1950"/>
              <a:gd name="p0x11" fmla="*/ 0 w 12395"/>
              <a:gd name="p0y11" fmla="*/ 1896 h 1950"/>
              <a:gd name="p0x12" fmla="*/ 0 w 12395"/>
              <a:gd name="p0y12" fmla="*/ 1830 h 1950"/>
              <a:gd name="p0x13" fmla="*/ 0 w 12395"/>
              <a:gd name="p0y13" fmla="*/ 120 h 1950"/>
              <a:gd name="p0x14" fmla="*/ 0 w 12395"/>
              <a:gd name="p0y14" fmla="*/ 53 h 1950"/>
              <a:gd name="p0x15" fmla="*/ 53 w 12395"/>
              <a:gd name="p0y15" fmla="*/ 0 h 1950"/>
              <a:gd name="p0x16" fmla="*/ 120 w 12395"/>
              <a:gd name="p0y16" fmla="*/ 0 h 19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3939930" y="5414010"/>
            <a:ext cx="4880896" cy="8829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游船从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点出发，四幅图的先后顺序是</a:t>
            </a:r>
            <a:endParaRPr lang="zh-CN" altLang="en-US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b→c→d→a</a:t>
            </a:r>
            <a:r>
              <a:rPr 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建筑从左前方渐移至正前方，再到右后方</a:t>
            </a:r>
            <a:endParaRPr lang="zh-CN" altLang="en-US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820826" y="5490210"/>
            <a:ext cx="265755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中轴对称设计体现中国传统建筑美学精髓，多角度观察方能领略全貌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移动中看世界的变化</a:t>
            </a:r>
            <a:endParaRPr sz="30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59ff490-8c90-11f1-ab32-b6341fa560f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4" name="任意多边形 33"/>
          <p:cNvSpPr/>
          <p:nvPr>
            <p:custDataLst>
              <p:tags r:id="rId4"/>
            </p:custDataLst>
          </p:nvPr>
        </p:nvSpPr>
        <p:spPr>
          <a:xfrm>
            <a:off x="571500" y="5867400"/>
            <a:ext cx="11049000" cy="609600"/>
          </a:xfrm>
          <a:custGeom>
            <a:avLst/>
            <a:gdLst>
              <a:gd name="sw" fmla="*/ 1 w 17400"/>
              <a:gd name="sh" fmla="*/ 1 h 960"/>
              <a:gd name="mins" fmla="min sw sh"/>
              <a:gd name="dsw" fmla="+- 0 sw mins"/>
              <a:gd name="dsh" fmla="+- 0 sh mins"/>
              <a:gd name="p0x0" fmla="*/ 120 w 17400"/>
              <a:gd name="p0y0" fmla="*/ 0 h 960"/>
              <a:gd name="p0x1" fmla="*/ 17280 w 17400"/>
              <a:gd name="p0y1" fmla="*/ 0 h 960"/>
              <a:gd name="p0x2" fmla="*/ 17346 w 17400"/>
              <a:gd name="p0y2" fmla="*/ 0 h 960"/>
              <a:gd name="p0x3" fmla="*/ 17400 w 17400"/>
              <a:gd name="p0y3" fmla="*/ 53 h 960"/>
              <a:gd name="p0x4" fmla="*/ 17400 w 17400"/>
              <a:gd name="p0y4" fmla="*/ 120 h 960"/>
              <a:gd name="p0x5" fmla="*/ 17400 w 17400"/>
              <a:gd name="p0y5" fmla="*/ 840 h 960"/>
              <a:gd name="p0x6" fmla="*/ 17400 w 17400"/>
              <a:gd name="p0y6" fmla="*/ 906 h 960"/>
              <a:gd name="p0x7" fmla="*/ 17346 w 17400"/>
              <a:gd name="p0y7" fmla="*/ 960 h 960"/>
              <a:gd name="p0x8" fmla="*/ 17280 w 17400"/>
              <a:gd name="p0y8" fmla="*/ 960 h 960"/>
              <a:gd name="p0x9" fmla="*/ 120 w 17400"/>
              <a:gd name="p0y9" fmla="*/ 960 h 960"/>
              <a:gd name="p0x10" fmla="*/ 53 w 17400"/>
              <a:gd name="p0y10" fmla="*/ 960 h 960"/>
              <a:gd name="p0x11" fmla="*/ 0 w 17400"/>
              <a:gd name="p0y11" fmla="*/ 906 h 960"/>
              <a:gd name="p0x12" fmla="*/ 0 w 17400"/>
              <a:gd name="p0y12" fmla="*/ 840 h 960"/>
              <a:gd name="p0x13" fmla="*/ 0 w 17400"/>
              <a:gd name="p0y13" fmla="*/ 120 h 960"/>
              <a:gd name="p0x14" fmla="*/ 0 w 17400"/>
              <a:gd name="p0y14" fmla="*/ 53 h 960"/>
              <a:gd name="p0x15" fmla="*/ 53 w 17400"/>
              <a:gd name="p0y15" fmla="*/ 0 h 960"/>
              <a:gd name="p0x16" fmla="*/ 120 w 17400"/>
              <a:gd name="p0y16" fmla="*/ 0 h 9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69A6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5"/>
            </p:custDataLst>
          </p:nvPr>
        </p:nvSpPr>
        <p:spPr>
          <a:xfrm>
            <a:off x="3048000" y="6005513"/>
            <a:ext cx="609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2C1E10"/>
                </a:solidFill>
                <a:latin typeface="汉仪正圆-45W" panose="00020600040101010101" charset="-122"/>
                <a:ea typeface="汉仪正圆-45W" panose="00020600040101010101" charset="-122"/>
              </a:rPr>
              <a:t>换个位置看世界，你会发现不一样的风景</a:t>
            </a:r>
            <a:r>
              <a:rPr lang="en-US"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这就是空间观察的魅力</a:t>
            </a:r>
            <a:endParaRPr lang="zh-CN" altLang="en-US" sz="1500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2778125"/>
            <a:ext cx="5419725" cy="2893695"/>
          </a:xfrm>
          <a:custGeom>
            <a:avLst/>
            <a:gdLst>
              <a:gd name="sw" fmla="*/ 1 w 8535"/>
              <a:gd name="sh" fmla="*/ 1 h 4556"/>
              <a:gd name="mins" fmla="min sw sh"/>
              <a:gd name="dsw" fmla="+- 0 sw mins"/>
              <a:gd name="dsh" fmla="+- 0 sh mins"/>
              <a:gd name="p0x0" fmla="*/ 120 w 8535"/>
              <a:gd name="p0y0" fmla="*/ 0 h 4556"/>
              <a:gd name="p0x1" fmla="*/ 8415 w 8535"/>
              <a:gd name="p0y1" fmla="*/ 0 h 4556"/>
              <a:gd name="p0x2" fmla="*/ 8481 w 8535"/>
              <a:gd name="p0y2" fmla="*/ 0 h 4556"/>
              <a:gd name="p0x3" fmla="*/ 8535 w 8535"/>
              <a:gd name="p0y3" fmla="*/ 53 h 4556"/>
              <a:gd name="p0x4" fmla="*/ 8535 w 8535"/>
              <a:gd name="p0y4" fmla="*/ 120 h 4556"/>
              <a:gd name="p0x5" fmla="*/ 8535 w 8535"/>
              <a:gd name="p0y5" fmla="*/ 4436 h 4556"/>
              <a:gd name="p0x6" fmla="*/ 8535 w 8535"/>
              <a:gd name="p0y6" fmla="*/ 4503 h 4556"/>
              <a:gd name="p0x7" fmla="*/ 8481 w 8535"/>
              <a:gd name="p0y7" fmla="*/ 4556 h 4556"/>
              <a:gd name="p0x8" fmla="*/ 8415 w 8535"/>
              <a:gd name="p0y8" fmla="*/ 4556 h 4556"/>
              <a:gd name="p0x9" fmla="*/ 120 w 8535"/>
              <a:gd name="p0y9" fmla="*/ 4556 h 4556"/>
              <a:gd name="p0x10" fmla="*/ 53 w 8535"/>
              <a:gd name="p0y10" fmla="*/ 4556 h 4556"/>
              <a:gd name="p0x11" fmla="*/ 0 w 8535"/>
              <a:gd name="p0y11" fmla="*/ 4503 h 4556"/>
              <a:gd name="p0x12" fmla="*/ 0 w 8535"/>
              <a:gd name="p0y12" fmla="*/ 4436 h 4556"/>
              <a:gd name="p0x13" fmla="*/ 0 w 8535"/>
              <a:gd name="p0y13" fmla="*/ 120 h 4556"/>
              <a:gd name="p0x14" fmla="*/ 0 w 8535"/>
              <a:gd name="p0y14" fmla="*/ 53 h 4556"/>
              <a:gd name="p0x15" fmla="*/ 53 w 8535"/>
              <a:gd name="p0y15" fmla="*/ 0 h 4556"/>
              <a:gd name="p0x16" fmla="*/ 120 w 8535"/>
              <a:gd name="p0y16" fmla="*/ 0 h 4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71525" y="2957541"/>
            <a:ext cx="50292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走近果树林：距离越近，细节越清，视野越窄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771525" y="37166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828970" y="3790026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81125" y="3701443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</a:t>
            </a:r>
            <a:endParaRPr lang="zh-CN"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81125" y="4025293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能看到小屋全貌和部分果树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3414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828970" y="441488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381125" y="4326303"/>
            <a:ext cx="22289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</a:t>
            </a:r>
            <a:r>
              <a:rPr lang="zh-CN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</a:t>
            </a:r>
            <a:endParaRPr lang="zh-CN"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381125" y="4650153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小屋变大，身后景物逐渐消失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49663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828970" y="503973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C69A6A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C69A6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381125" y="4951152"/>
            <a:ext cx="24004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</a:t>
            </a:r>
            <a:r>
              <a:rPr lang="zh-CN"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点</a:t>
            </a:r>
            <a:endParaRPr lang="zh-CN"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381125" y="5275002"/>
            <a:ext cx="25719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小屋近在眼前，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看不到果园全貌</a:t>
            </a:r>
            <a:endParaRPr sz="1350" b="1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195695" y="2778125"/>
            <a:ext cx="5419725" cy="2893695"/>
          </a:xfrm>
          <a:custGeom>
            <a:avLst/>
            <a:gdLst>
              <a:gd name="sw" fmla="*/ 1 w 8535"/>
              <a:gd name="sh" fmla="*/ 1 h 4556"/>
              <a:gd name="mins" fmla="min sw sh"/>
              <a:gd name="dsw" fmla="+- 0 sw mins"/>
              <a:gd name="dsh" fmla="+- 0 sh mins"/>
              <a:gd name="p0x0" fmla="*/ 120 w 8535"/>
              <a:gd name="p0y0" fmla="*/ 0 h 4556"/>
              <a:gd name="p0x1" fmla="*/ 8415 w 8535"/>
              <a:gd name="p0y1" fmla="*/ 0 h 4556"/>
              <a:gd name="p0x2" fmla="*/ 8481 w 8535"/>
              <a:gd name="p0y2" fmla="*/ 0 h 4556"/>
              <a:gd name="p0x3" fmla="*/ 8535 w 8535"/>
              <a:gd name="p0y3" fmla="*/ 53 h 4556"/>
              <a:gd name="p0x4" fmla="*/ 8535 w 8535"/>
              <a:gd name="p0y4" fmla="*/ 120 h 4556"/>
              <a:gd name="p0x5" fmla="*/ 8535 w 8535"/>
              <a:gd name="p0y5" fmla="*/ 4436 h 4556"/>
              <a:gd name="p0x6" fmla="*/ 8535 w 8535"/>
              <a:gd name="p0y6" fmla="*/ 4503 h 4556"/>
              <a:gd name="p0x7" fmla="*/ 8481 w 8535"/>
              <a:gd name="p0y7" fmla="*/ 4556 h 4556"/>
              <a:gd name="p0x8" fmla="*/ 8415 w 8535"/>
              <a:gd name="p0y8" fmla="*/ 4556 h 4556"/>
              <a:gd name="p0x9" fmla="*/ 120 w 8535"/>
              <a:gd name="p0y9" fmla="*/ 4556 h 4556"/>
              <a:gd name="p0x10" fmla="*/ 53 w 8535"/>
              <a:gd name="p0y10" fmla="*/ 4556 h 4556"/>
              <a:gd name="p0x11" fmla="*/ 0 w 8535"/>
              <a:gd name="p0y11" fmla="*/ 4503 h 4556"/>
              <a:gd name="p0x12" fmla="*/ 0 w 8535"/>
              <a:gd name="p0y12" fmla="*/ 4436 h 4556"/>
              <a:gd name="p0x13" fmla="*/ 0 w 8535"/>
              <a:gd name="p0y13" fmla="*/ 120 h 4556"/>
              <a:gd name="p0x14" fmla="*/ 0 w 8535"/>
              <a:gd name="p0y14" fmla="*/ 53 h 4556"/>
              <a:gd name="p0x15" fmla="*/ 53 w 8535"/>
              <a:gd name="p0y15" fmla="*/ 0 h 4556"/>
              <a:gd name="p0x16" fmla="*/ 120 w 8535"/>
              <a:gd name="p0y16" fmla="*/ 0 h 4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9F5"/>
          </a:solidFill>
          <a:ln w="9525" cmpd="sng">
            <a:solidFill>
              <a:srgbClr val="E5D9C8"/>
            </a:solidFill>
            <a:prstDash val="solid"/>
          </a:ln>
          <a:effectLst>
            <a:outerShdw blurRad="42863" dist="9525" dir="5399999" algn="ctr" rotWithShape="0">
              <a:srgbClr val="C69A6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391275" y="29575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空中看家园：方向不同，画面完全不同</a:t>
            </a:r>
            <a:endParaRPr sz="2100" b="1" spc="42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391275" y="33832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959ff4b1-8c90-11f1-ab32-b6341fa560fa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1" b="11"/>
          <a:stretch>
            <a:fillRect/>
          </a:stretch>
        </p:blipFill>
        <p:spPr>
          <a:xfrm>
            <a:off x="6477000" y="3469005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924675" y="3368068"/>
            <a:ext cx="12002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南面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924675" y="3691918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看到大门和小路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6391275" y="4095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2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959ff6d3-8c90-11f1-ab32-b6341fa560fa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6477000" y="4181475"/>
            <a:ext cx="247650" cy="2476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924675" y="4080510"/>
            <a:ext cx="12002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北面</a:t>
            </a:r>
            <a:endParaRPr b="1" spc="36">
              <a:solidFill>
                <a:srgbClr val="3A2C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6924675" y="4404360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看到后院和大树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6391275" y="4869151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石凳、大树的</a:t>
            </a:r>
            <a:r>
              <a:rPr sz="1350" b="1">
                <a:solidFill>
                  <a:srgbClr val="3A2C1E"/>
                </a:solidFill>
                <a:latin typeface="汉仪正圆-45W" panose="00020600040101010101" charset="-122"/>
                <a:ea typeface="汉仪正圆-45W" panose="00020600040101010101" charset="-122"/>
              </a:rPr>
              <a:t>相对位置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随观察点变化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39315"/>
            <a:ext cx="40005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换个角度，</a:t>
            </a:r>
            <a:endParaRPr sz="4200" b="1">
              <a:solidFill>
                <a:srgbClr val="3A2C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正圆-75W" panose="00020600040101010101" charset="-122"/>
                <a:ea typeface="汉仪正圆-75W" panose="00020600040101010101" charset="-122"/>
              </a:rPr>
              <a:t>看见</a:t>
            </a:r>
            <a:r>
              <a:rPr sz="4200" b="1">
                <a:solidFill>
                  <a:srgbClr val="C69A6A"/>
                </a:solidFill>
                <a:latin typeface="汉仪正圆-75W" panose="00020600040101010101" charset="-122"/>
                <a:ea typeface="汉仪正圆-75W" panose="00020600040101010101" charset="-122"/>
              </a:rPr>
              <a:t>更大的世界</a:t>
            </a:r>
            <a:endParaRPr sz="4200" b="1">
              <a:solidFill>
                <a:srgbClr val="C69A6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100513"/>
            <a:ext cx="4370118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数学是观察世界的第三只眼睛，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传统文化是滋养智慧的千年沃土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学会从不同方向观察，你将发现一个更立体的世界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828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842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847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69A6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38385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1266</Words>
  <Application>WPS 演示</Application>
  <PresentationFormat>宽屏</PresentationFormat>
  <Paragraphs>219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2026-07-31T03:34:20Z</dcterms:created>
  <dcterms:modified xsi:type="dcterms:W3CDTF">2026-07-31T03:34:20Z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FC236982582A8111BB176C6ACC7D451C_41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bXT2BG0fVwt5ZNOwrn4XCXx5Ns143vr97Fr+kjvD7OzeGngtSF1S3+cYs2sg3uQ0lqWO6k0uVaR1khML28QSYaw4SUyt/44PwlACi6O3RT3s6k8XC6Zm+uL3YLOcn1o1p6QiVCmI6klSu3ismqQCp1ROWW91QMS+JFNdyqXZb6cuPmN7+Tn2Uyv8u1xkpZfpkg+82M0xgV5ko6V1TYQ2pFZcmjLgA6M2d+d0ukMAlff4l+ddDOaNfG5TJlHpAni+9B9aC8SBSuhf4HvNFz0WY7YqdiaECm5xNF48s9ySAuVis0YZHIvf7Q97jYnmhjfVO325cSQn99+QPJExb7Petw==</vt:lpwstr>
  </property>
</Properties>
</file>