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.svg" ContentType="image/svg+xml"/>
  <Override PartName="/ppt/media/image12.svg" ContentType="image/svg+xml"/>
  <Override PartName="/ppt/media/image14.svg" ContentType="image/svg+xml"/>
  <Override PartName="/ppt/media/image18.svg" ContentType="image/svg+xml"/>
  <Override PartName="/ppt/media/image6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handoutMaster" Target="handoutMasters/handoutMaster1.xml"/><Relationship Id="rId18" Type="http://schemas.openxmlformats.org/officeDocument/2006/relationships/notesMaster" Target="notesMasters/notesMaster1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6.svg"/><Relationship Id="rId10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32.xml"/><Relationship Id="rId21" Type="http://schemas.openxmlformats.org/officeDocument/2006/relationships/tags" Target="../tags/tag31.xml"/><Relationship Id="rId20" Type="http://schemas.openxmlformats.org/officeDocument/2006/relationships/tags" Target="../tags/tag30.xml"/><Relationship Id="rId2" Type="http://schemas.openxmlformats.org/officeDocument/2006/relationships/tags" Target="../tags/tag12.xml"/><Relationship Id="rId19" Type="http://schemas.openxmlformats.org/officeDocument/2006/relationships/tags" Target="../tags/tag29.xml"/><Relationship Id="rId18" Type="http://schemas.openxmlformats.org/officeDocument/2006/relationships/tags" Target="../tags/tag28.xml"/><Relationship Id="rId17" Type="http://schemas.openxmlformats.org/officeDocument/2006/relationships/tags" Target="../tags/tag27.xml"/><Relationship Id="rId16" Type="http://schemas.openxmlformats.org/officeDocument/2006/relationships/tags" Target="../tags/tag26.xml"/><Relationship Id="rId15" Type="http://schemas.openxmlformats.org/officeDocument/2006/relationships/tags" Target="../tags/tag25.xml"/><Relationship Id="rId14" Type="http://schemas.openxmlformats.org/officeDocument/2006/relationships/tags" Target="../tags/tag24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8.jpeg"/><Relationship Id="rId26" Type="http://schemas.openxmlformats.org/officeDocument/2006/relationships/slideLayout" Target="../slideLayouts/slideLayout7.xml"/><Relationship Id="rId25" Type="http://schemas.openxmlformats.org/officeDocument/2006/relationships/tags" Target="../tags/tag57.xml"/><Relationship Id="rId24" Type="http://schemas.openxmlformats.org/officeDocument/2006/relationships/tags" Target="../tags/tag56.xml"/><Relationship Id="rId23" Type="http://schemas.openxmlformats.org/officeDocument/2006/relationships/image" Target="../media/image14.svg"/><Relationship Id="rId22" Type="http://schemas.openxmlformats.org/officeDocument/2006/relationships/image" Target="../media/image13.png"/><Relationship Id="rId21" Type="http://schemas.openxmlformats.org/officeDocument/2006/relationships/tags" Target="../tags/tag55.xml"/><Relationship Id="rId20" Type="http://schemas.openxmlformats.org/officeDocument/2006/relationships/tags" Target="../tags/tag54.xml"/><Relationship Id="rId2" Type="http://schemas.openxmlformats.org/officeDocument/2006/relationships/tags" Target="../tags/tag41.xml"/><Relationship Id="rId19" Type="http://schemas.openxmlformats.org/officeDocument/2006/relationships/tags" Target="../tags/tag53.xml"/><Relationship Id="rId18" Type="http://schemas.openxmlformats.org/officeDocument/2006/relationships/tags" Target="../tags/tag52.xml"/><Relationship Id="rId17" Type="http://schemas.openxmlformats.org/officeDocument/2006/relationships/image" Target="../media/image12.svg"/><Relationship Id="rId16" Type="http://schemas.openxmlformats.org/officeDocument/2006/relationships/image" Target="../media/image11.png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image" Target="../media/image10.svg"/><Relationship Id="rId10" Type="http://schemas.openxmlformats.org/officeDocument/2006/relationships/image" Target="../media/image9.png"/><Relationship Id="rId1" Type="http://schemas.openxmlformats.org/officeDocument/2006/relationships/tags" Target="../tags/tag40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image" Target="../media/image15.jpeg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78.xml"/><Relationship Id="rId21" Type="http://schemas.openxmlformats.org/officeDocument/2006/relationships/tags" Target="../tags/tag77.xml"/><Relationship Id="rId20" Type="http://schemas.openxmlformats.org/officeDocument/2006/relationships/tags" Target="../tags/tag76.xml"/><Relationship Id="rId2" Type="http://schemas.openxmlformats.org/officeDocument/2006/relationships/tags" Target="../tags/tag59.xml"/><Relationship Id="rId19" Type="http://schemas.openxmlformats.org/officeDocument/2006/relationships/tags" Target="../tags/tag75.xml"/><Relationship Id="rId18" Type="http://schemas.openxmlformats.org/officeDocument/2006/relationships/tags" Target="../tags/tag74.xml"/><Relationship Id="rId17" Type="http://schemas.openxmlformats.org/officeDocument/2006/relationships/tags" Target="../tags/tag73.xml"/><Relationship Id="rId16" Type="http://schemas.openxmlformats.org/officeDocument/2006/relationships/tags" Target="../tags/tag72.xml"/><Relationship Id="rId15" Type="http://schemas.openxmlformats.org/officeDocument/2006/relationships/tags" Target="../tags/tag71.xml"/><Relationship Id="rId14" Type="http://schemas.openxmlformats.org/officeDocument/2006/relationships/tags" Target="../tags/tag70.xml"/><Relationship Id="rId13" Type="http://schemas.openxmlformats.org/officeDocument/2006/relationships/tags" Target="../tags/tag69.xml"/><Relationship Id="rId12" Type="http://schemas.openxmlformats.org/officeDocument/2006/relationships/tags" Target="../tags/tag68.xml"/><Relationship Id="rId11" Type="http://schemas.openxmlformats.org/officeDocument/2006/relationships/tags" Target="../tags/tag67.xml"/><Relationship Id="rId10" Type="http://schemas.openxmlformats.org/officeDocument/2006/relationships/tags" Target="../tags/tag66.xml"/><Relationship Id="rId1" Type="http://schemas.openxmlformats.org/officeDocument/2006/relationships/tags" Target="../tags/tag5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85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Relationship Id="rId3" Type="http://schemas.openxmlformats.org/officeDocument/2006/relationships/tags" Target="../tags/tag81.xml"/><Relationship Id="rId2" Type="http://schemas.openxmlformats.org/officeDocument/2006/relationships/tags" Target="../tags/tag80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79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4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4" Type="http://schemas.openxmlformats.org/officeDocument/2006/relationships/tags" Target="../tags/tag89.xml"/><Relationship Id="rId3" Type="http://schemas.openxmlformats.org/officeDocument/2006/relationships/tags" Target="../tags/tag88.xml"/><Relationship Id="rId23" Type="http://schemas.openxmlformats.org/officeDocument/2006/relationships/slideLayout" Target="../slideLayouts/slideLayout7.xml"/><Relationship Id="rId22" Type="http://schemas.openxmlformats.org/officeDocument/2006/relationships/tags" Target="../tags/tag107.xml"/><Relationship Id="rId21" Type="http://schemas.openxmlformats.org/officeDocument/2006/relationships/tags" Target="../tags/tag106.xml"/><Relationship Id="rId20" Type="http://schemas.openxmlformats.org/officeDocument/2006/relationships/tags" Target="../tags/tag105.xml"/><Relationship Id="rId2" Type="http://schemas.openxmlformats.org/officeDocument/2006/relationships/tags" Target="../tags/tag87.xml"/><Relationship Id="rId19" Type="http://schemas.openxmlformats.org/officeDocument/2006/relationships/tags" Target="../tags/tag104.xml"/><Relationship Id="rId18" Type="http://schemas.openxmlformats.org/officeDocument/2006/relationships/tags" Target="../tags/tag103.xml"/><Relationship Id="rId17" Type="http://schemas.openxmlformats.org/officeDocument/2006/relationships/tags" Target="../tags/tag102.xml"/><Relationship Id="rId16" Type="http://schemas.openxmlformats.org/officeDocument/2006/relationships/tags" Target="../tags/tag101.xml"/><Relationship Id="rId15" Type="http://schemas.openxmlformats.org/officeDocument/2006/relationships/tags" Target="../tags/tag100.xml"/><Relationship Id="rId14" Type="http://schemas.openxmlformats.org/officeDocument/2006/relationships/tags" Target="../tags/tag99.xml"/><Relationship Id="rId13" Type="http://schemas.openxmlformats.org/officeDocument/2006/relationships/tags" Target="../tags/tag98.xml"/><Relationship Id="rId12" Type="http://schemas.openxmlformats.org/officeDocument/2006/relationships/tags" Target="../tags/tag97.xml"/><Relationship Id="rId11" Type="http://schemas.openxmlformats.org/officeDocument/2006/relationships/tags" Target="../tags/tag96.xml"/><Relationship Id="rId10" Type="http://schemas.openxmlformats.org/officeDocument/2006/relationships/tags" Target="../tags/tag95.xml"/><Relationship Id="rId1" Type="http://schemas.openxmlformats.org/officeDocument/2006/relationships/tags" Target="../tags/tag8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" Type="http://schemas.openxmlformats.org/officeDocument/2006/relationships/tags" Target="../tags/tag110.xml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133.xml"/><Relationship Id="rId25" Type="http://schemas.openxmlformats.org/officeDocument/2006/relationships/tags" Target="../tags/tag132.xml"/><Relationship Id="rId24" Type="http://schemas.openxmlformats.org/officeDocument/2006/relationships/tags" Target="../tags/tag131.xml"/><Relationship Id="rId23" Type="http://schemas.openxmlformats.org/officeDocument/2006/relationships/tags" Target="../tags/tag130.xml"/><Relationship Id="rId22" Type="http://schemas.openxmlformats.org/officeDocument/2006/relationships/tags" Target="../tags/tag129.xml"/><Relationship Id="rId21" Type="http://schemas.openxmlformats.org/officeDocument/2006/relationships/tags" Target="../tags/tag128.xml"/><Relationship Id="rId20" Type="http://schemas.openxmlformats.org/officeDocument/2006/relationships/tags" Target="../tags/tag127.xml"/><Relationship Id="rId2" Type="http://schemas.openxmlformats.org/officeDocument/2006/relationships/tags" Target="../tags/tag109.xml"/><Relationship Id="rId19" Type="http://schemas.openxmlformats.org/officeDocument/2006/relationships/tags" Target="../tags/tag126.xml"/><Relationship Id="rId18" Type="http://schemas.openxmlformats.org/officeDocument/2006/relationships/tags" Target="../tags/tag125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tags" Target="../tags/tag108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40.xml"/><Relationship Id="rId6" Type="http://schemas.openxmlformats.org/officeDocument/2006/relationships/tags" Target="../tags/tag139.xml"/><Relationship Id="rId5" Type="http://schemas.openxmlformats.org/officeDocument/2006/relationships/tags" Target="../tags/tag138.xml"/><Relationship Id="rId4" Type="http://schemas.openxmlformats.org/officeDocument/2006/relationships/tags" Target="../tags/tag137.xml"/><Relationship Id="rId3" Type="http://schemas.openxmlformats.org/officeDocument/2006/relationships/tags" Target="../tags/tag136.xml"/><Relationship Id="rId2" Type="http://schemas.openxmlformats.org/officeDocument/2006/relationships/tags" Target="../tags/tag13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3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image" Target="../media/image16.jpeg"/><Relationship Id="rId27" Type="http://schemas.openxmlformats.org/officeDocument/2006/relationships/slideLayout" Target="../slideLayouts/slideLayout7.xml"/><Relationship Id="rId26" Type="http://schemas.openxmlformats.org/officeDocument/2006/relationships/tags" Target="../tags/tag165.xml"/><Relationship Id="rId25" Type="http://schemas.openxmlformats.org/officeDocument/2006/relationships/tags" Target="../tags/tag164.xml"/><Relationship Id="rId24" Type="http://schemas.openxmlformats.org/officeDocument/2006/relationships/tags" Target="../tags/tag163.xml"/><Relationship Id="rId23" Type="http://schemas.openxmlformats.org/officeDocument/2006/relationships/tags" Target="../tags/tag162.xml"/><Relationship Id="rId22" Type="http://schemas.openxmlformats.org/officeDocument/2006/relationships/tags" Target="../tags/tag161.xml"/><Relationship Id="rId21" Type="http://schemas.openxmlformats.org/officeDocument/2006/relationships/tags" Target="../tags/tag160.xml"/><Relationship Id="rId20" Type="http://schemas.openxmlformats.org/officeDocument/2006/relationships/tags" Target="../tags/tag159.xml"/><Relationship Id="rId2" Type="http://schemas.openxmlformats.org/officeDocument/2006/relationships/tags" Target="../tags/tag142.xml"/><Relationship Id="rId19" Type="http://schemas.openxmlformats.org/officeDocument/2006/relationships/tags" Target="../tags/tag158.xml"/><Relationship Id="rId18" Type="http://schemas.openxmlformats.org/officeDocument/2006/relationships/tags" Target="../tags/tag157.xml"/><Relationship Id="rId17" Type="http://schemas.openxmlformats.org/officeDocument/2006/relationships/tags" Target="../tags/tag156.xml"/><Relationship Id="rId16" Type="http://schemas.openxmlformats.org/officeDocument/2006/relationships/tags" Target="../tags/tag155.xml"/><Relationship Id="rId15" Type="http://schemas.openxmlformats.org/officeDocument/2006/relationships/tags" Target="../tags/tag154.xml"/><Relationship Id="rId14" Type="http://schemas.openxmlformats.org/officeDocument/2006/relationships/tags" Target="../tags/tag153.xml"/><Relationship Id="rId13" Type="http://schemas.openxmlformats.org/officeDocument/2006/relationships/tags" Target="../tags/tag152.xml"/><Relationship Id="rId12" Type="http://schemas.openxmlformats.org/officeDocument/2006/relationships/tags" Target="../tags/tag151.xml"/><Relationship Id="rId11" Type="http://schemas.openxmlformats.org/officeDocument/2006/relationships/tags" Target="../tags/tag150.xml"/><Relationship Id="rId10" Type="http://schemas.openxmlformats.org/officeDocument/2006/relationships/tags" Target="../tags/tag149.xml"/><Relationship Id="rId1" Type="http://schemas.openxmlformats.org/officeDocument/2006/relationships/tags" Target="../tags/tag14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74.xml"/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tags" Target="../tags/tag170.xml"/><Relationship Id="rId4" Type="http://schemas.openxmlformats.org/officeDocument/2006/relationships/tags" Target="../tags/tag169.xml"/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181.xml"/><Relationship Id="rId17" Type="http://schemas.openxmlformats.org/officeDocument/2006/relationships/tags" Target="../tags/tag180.xml"/><Relationship Id="rId16" Type="http://schemas.openxmlformats.org/officeDocument/2006/relationships/image" Target="../media/image18.svg"/><Relationship Id="rId15" Type="http://schemas.openxmlformats.org/officeDocument/2006/relationships/image" Target="../media/image17.png"/><Relationship Id="rId14" Type="http://schemas.openxmlformats.org/officeDocument/2006/relationships/tags" Target="../tags/tag179.xml"/><Relationship Id="rId13" Type="http://schemas.openxmlformats.org/officeDocument/2006/relationships/tags" Target="../tags/tag178.xml"/><Relationship Id="rId12" Type="http://schemas.openxmlformats.org/officeDocument/2006/relationships/tags" Target="../tags/tag177.xml"/><Relationship Id="rId11" Type="http://schemas.openxmlformats.org/officeDocument/2006/relationships/tags" Target="../tags/tag176.xml"/><Relationship Id="rId10" Type="http://schemas.openxmlformats.org/officeDocument/2006/relationships/tags" Target="../tags/tag175.xml"/><Relationship Id="rId1" Type="http://schemas.openxmlformats.org/officeDocument/2006/relationships/tags" Target="../tags/tag16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svg"/><Relationship Id="rId8" Type="http://schemas.openxmlformats.org/officeDocument/2006/relationships/image" Target="../media/image5.png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8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97.xml"/><Relationship Id="rId8" Type="http://schemas.openxmlformats.org/officeDocument/2006/relationships/tags" Target="../tags/tag196.xml"/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2" Type="http://schemas.openxmlformats.org/officeDocument/2006/relationships/slideLayout" Target="../slideLayouts/slideLayout7.xml"/><Relationship Id="rId31" Type="http://schemas.openxmlformats.org/officeDocument/2006/relationships/tags" Target="../tags/tag219.xml"/><Relationship Id="rId30" Type="http://schemas.openxmlformats.org/officeDocument/2006/relationships/tags" Target="../tags/tag218.xml"/><Relationship Id="rId3" Type="http://schemas.openxmlformats.org/officeDocument/2006/relationships/tags" Target="../tags/tag191.xml"/><Relationship Id="rId29" Type="http://schemas.openxmlformats.org/officeDocument/2006/relationships/tags" Target="../tags/tag217.xml"/><Relationship Id="rId28" Type="http://schemas.openxmlformats.org/officeDocument/2006/relationships/tags" Target="../tags/tag216.xml"/><Relationship Id="rId27" Type="http://schemas.openxmlformats.org/officeDocument/2006/relationships/tags" Target="../tags/tag215.xml"/><Relationship Id="rId26" Type="http://schemas.openxmlformats.org/officeDocument/2006/relationships/tags" Target="../tags/tag214.xml"/><Relationship Id="rId25" Type="http://schemas.openxmlformats.org/officeDocument/2006/relationships/tags" Target="../tags/tag213.xml"/><Relationship Id="rId24" Type="http://schemas.openxmlformats.org/officeDocument/2006/relationships/tags" Target="../tags/tag212.xml"/><Relationship Id="rId23" Type="http://schemas.openxmlformats.org/officeDocument/2006/relationships/tags" Target="../tags/tag211.xml"/><Relationship Id="rId22" Type="http://schemas.openxmlformats.org/officeDocument/2006/relationships/tags" Target="../tags/tag210.xml"/><Relationship Id="rId21" Type="http://schemas.openxmlformats.org/officeDocument/2006/relationships/tags" Target="../tags/tag209.xml"/><Relationship Id="rId20" Type="http://schemas.openxmlformats.org/officeDocument/2006/relationships/tags" Target="../tags/tag208.xml"/><Relationship Id="rId2" Type="http://schemas.openxmlformats.org/officeDocument/2006/relationships/tags" Target="../tags/tag190.xml"/><Relationship Id="rId19" Type="http://schemas.openxmlformats.org/officeDocument/2006/relationships/tags" Target="../tags/tag207.xml"/><Relationship Id="rId18" Type="http://schemas.openxmlformats.org/officeDocument/2006/relationships/tags" Target="../tags/tag206.xml"/><Relationship Id="rId17" Type="http://schemas.openxmlformats.org/officeDocument/2006/relationships/tags" Target="../tags/tag205.xml"/><Relationship Id="rId16" Type="http://schemas.openxmlformats.org/officeDocument/2006/relationships/tags" Target="../tags/tag204.xml"/><Relationship Id="rId15" Type="http://schemas.openxmlformats.org/officeDocument/2006/relationships/tags" Target="../tags/tag203.xml"/><Relationship Id="rId14" Type="http://schemas.openxmlformats.org/officeDocument/2006/relationships/tags" Target="../tags/tag202.xml"/><Relationship Id="rId13" Type="http://schemas.openxmlformats.org/officeDocument/2006/relationships/tags" Target="../tags/tag201.xml"/><Relationship Id="rId12" Type="http://schemas.openxmlformats.org/officeDocument/2006/relationships/tags" Target="../tags/tag200.xml"/><Relationship Id="rId11" Type="http://schemas.openxmlformats.org/officeDocument/2006/relationships/tags" Target="../tags/tag199.xml"/><Relationship Id="rId10" Type="http://schemas.openxmlformats.org/officeDocument/2006/relationships/tags" Target="../tags/tag198.xml"/><Relationship Id="rId1" Type="http://schemas.openxmlformats.org/officeDocument/2006/relationships/tags" Target="../tags/tag18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28.xml"/><Relationship Id="rId8" Type="http://schemas.openxmlformats.org/officeDocument/2006/relationships/tags" Target="../tags/tag227.xml"/><Relationship Id="rId7" Type="http://schemas.openxmlformats.org/officeDocument/2006/relationships/tags" Target="../tags/tag226.xml"/><Relationship Id="rId6" Type="http://schemas.openxmlformats.org/officeDocument/2006/relationships/tags" Target="../tags/tag225.xml"/><Relationship Id="rId5" Type="http://schemas.openxmlformats.org/officeDocument/2006/relationships/tags" Target="../tags/tag224.xml"/><Relationship Id="rId4" Type="http://schemas.openxmlformats.org/officeDocument/2006/relationships/tags" Target="../tags/tag223.xml"/><Relationship Id="rId3" Type="http://schemas.openxmlformats.org/officeDocument/2006/relationships/tags" Target="../tags/tag222.xml"/><Relationship Id="rId2" Type="http://schemas.openxmlformats.org/officeDocument/2006/relationships/tags" Target="../tags/tag221.xml"/><Relationship Id="rId19" Type="http://schemas.openxmlformats.org/officeDocument/2006/relationships/slideLayout" Target="../slideLayouts/slideLayout7.xml"/><Relationship Id="rId18" Type="http://schemas.openxmlformats.org/officeDocument/2006/relationships/tags" Target="../tags/tag237.xml"/><Relationship Id="rId17" Type="http://schemas.openxmlformats.org/officeDocument/2006/relationships/tags" Target="../tags/tag236.xml"/><Relationship Id="rId16" Type="http://schemas.openxmlformats.org/officeDocument/2006/relationships/tags" Target="../tags/tag235.xml"/><Relationship Id="rId15" Type="http://schemas.openxmlformats.org/officeDocument/2006/relationships/tags" Target="../tags/tag234.xml"/><Relationship Id="rId14" Type="http://schemas.openxmlformats.org/officeDocument/2006/relationships/tags" Target="../tags/tag233.xml"/><Relationship Id="rId13" Type="http://schemas.openxmlformats.org/officeDocument/2006/relationships/tags" Target="../tags/tag232.xml"/><Relationship Id="rId12" Type="http://schemas.openxmlformats.org/officeDocument/2006/relationships/tags" Target="../tags/tag231.xml"/><Relationship Id="rId11" Type="http://schemas.openxmlformats.org/officeDocument/2006/relationships/tags" Target="../tags/tag230.xml"/><Relationship Id="rId10" Type="http://schemas.openxmlformats.org/officeDocument/2006/relationships/tags" Target="../tags/tag229.xml"/><Relationship Id="rId1" Type="http://schemas.openxmlformats.org/officeDocument/2006/relationships/tags" Target="../tags/tag22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243.xml"/><Relationship Id="rId5" Type="http://schemas.openxmlformats.org/officeDocument/2006/relationships/tags" Target="../tags/tag242.xml"/><Relationship Id="rId4" Type="http://schemas.openxmlformats.org/officeDocument/2006/relationships/tags" Target="../tags/tag241.xml"/><Relationship Id="rId3" Type="http://schemas.openxmlformats.org/officeDocument/2006/relationships/tags" Target="../tags/tag240.xml"/><Relationship Id="rId2" Type="http://schemas.openxmlformats.org/officeDocument/2006/relationships/tags" Target="../tags/tag239.xml"/><Relationship Id="rId1" Type="http://schemas.openxmlformats.org/officeDocument/2006/relationships/tags" Target="../tags/tag2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527128" y="2215991"/>
            <a:ext cx="3137602" cy="7019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050" b="1" spc="81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乘法探秘</a:t>
            </a:r>
            <a:r>
              <a:rPr sz="4050" b="1" spc="8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：</a:t>
            </a:r>
            <a:endParaRPr sz="4050" b="1" spc="8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2953274" y="2858929"/>
            <a:ext cx="6285386" cy="70199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050" b="1" spc="8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当古代智慧遇见现代数学</a:t>
            </a:r>
            <a:endParaRPr sz="4050" b="1" spc="8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4574829" y="4052888"/>
            <a:ext cx="304234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北师大版四年级上册</a:t>
            </a:r>
            <a:r>
              <a:rPr lang="en-US" altLang="zh-CN"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· </a:t>
            </a:r>
            <a:r>
              <a:rPr lang="zh-CN" altLang="en-US"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第三单元</a:t>
            </a:r>
            <a:endParaRPr lang="zh-CN" altLang="en-US"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4"/>
            </p:custDataLst>
          </p:nvPr>
        </p:nvSpPr>
        <p:spPr>
          <a:xfrm>
            <a:off x="5317490" y="4605020"/>
            <a:ext cx="1556385" cy="323850"/>
          </a:xfrm>
          <a:custGeom>
            <a:avLst/>
            <a:gdLst>
              <a:gd name="sw" fmla="*/ 1 w 2451"/>
              <a:gd name="sh" fmla="*/ 1 h 510"/>
              <a:gd name="mins" fmla="min sw sh"/>
              <a:gd name="dsw" fmla="+- 0 sw mins"/>
              <a:gd name="dsh" fmla="+- 0 sh mins"/>
              <a:gd name="p0x0" fmla="*/ 255 w 2451"/>
              <a:gd name="p0y0" fmla="*/ 0 h 510"/>
              <a:gd name="p0x1" fmla="*/ 2196 w 2451"/>
              <a:gd name="p0y1" fmla="*/ 0 h 510"/>
              <a:gd name="p0x2" fmla="*/ 2337 w 2451"/>
              <a:gd name="p0y2" fmla="*/ 0 h 510"/>
              <a:gd name="p0x3" fmla="*/ 2451 w 2451"/>
              <a:gd name="p0y3" fmla="*/ 114 h 510"/>
              <a:gd name="p0x4" fmla="*/ 2451 w 2451"/>
              <a:gd name="p0y4" fmla="*/ 255 h 510"/>
              <a:gd name="p0x5" fmla="*/ 2451 w 2451"/>
              <a:gd name="p0y5" fmla="*/ 395 h 510"/>
              <a:gd name="p0x6" fmla="*/ 2337 w 2451"/>
              <a:gd name="p0y6" fmla="*/ 510 h 510"/>
              <a:gd name="p0x7" fmla="*/ 2196 w 2451"/>
              <a:gd name="p0y7" fmla="*/ 510 h 510"/>
              <a:gd name="p0x8" fmla="*/ 255 w 2451"/>
              <a:gd name="p0y8" fmla="*/ 510 h 510"/>
              <a:gd name="p0x9" fmla="*/ 114 w 2451"/>
              <a:gd name="p0y9" fmla="*/ 510 h 510"/>
              <a:gd name="p0x10" fmla="*/ 0 w 2451"/>
              <a:gd name="p0y10" fmla="*/ 395 h 510"/>
              <a:gd name="p0x11" fmla="*/ 0 w 2451"/>
              <a:gd name="p0y11" fmla="*/ 255 h 510"/>
              <a:gd name="p0x12" fmla="*/ 0 w 2451"/>
              <a:gd name="p0y12" fmla="*/ 114 h 510"/>
              <a:gd name="p0x13" fmla="*/ 114 w 2451"/>
              <a:gd name="p0y13" fmla="*/ 0 h 510"/>
              <a:gd name="p0x14" fmla="*/ 255 w 2451"/>
              <a:gd name="p0y14" fmla="*/ 0 h 5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noFill/>
          <a:ln w="9525" cmpd="sng">
            <a:solidFill>
              <a:srgbClr val="D4C8B8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5"/>
            </p:custDataLst>
          </p:nvPr>
        </p:nvSpPr>
        <p:spPr>
          <a:xfrm>
            <a:off x="5436689" y="4667250"/>
            <a:ext cx="1471022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200" b="1" spc="72">
                <a:solidFill>
                  <a:srgbClr val="8B7A6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2026</a:t>
            </a:r>
            <a:r>
              <a:rPr lang="zh-CN" altLang="en-US" sz="1200" b="1" spc="72">
                <a:solidFill>
                  <a:srgbClr val="8B7A6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年</a:t>
            </a:r>
            <a:r>
              <a:rPr lang="en-US" altLang="zh-CN" sz="1200" b="1" spc="72">
                <a:solidFill>
                  <a:srgbClr val="8B7A6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07</a:t>
            </a:r>
            <a:r>
              <a:rPr lang="zh-CN" altLang="en-US" sz="1200" b="1" spc="72">
                <a:solidFill>
                  <a:srgbClr val="8B7A6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月</a:t>
            </a:r>
            <a:r>
              <a:rPr lang="en-US" altLang="zh-CN" sz="1200" b="1" spc="72">
                <a:solidFill>
                  <a:srgbClr val="8B7A6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28</a:t>
            </a:r>
            <a:r>
              <a:rPr lang="zh-CN" altLang="en-US" sz="1200" b="1" spc="72">
                <a:solidFill>
                  <a:srgbClr val="8B7A68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日</a:t>
            </a:r>
            <a:endParaRPr lang="zh-CN" altLang="en-US" sz="1200" b="1" spc="72">
              <a:solidFill>
                <a:srgbClr val="8B7A68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5924550" y="1924050"/>
            <a:ext cx="95250" cy="95250"/>
          </a:xfrm>
          <a:custGeom>
            <a:avLst/>
            <a:gdLst>
              <a:gd name="sw" fmla="*/ 1 w 150"/>
              <a:gd name="sh" fmla="*/ 1 h 150"/>
              <a:gd name="mins" fmla="min sw sh"/>
              <a:gd name="dsw" fmla="+- 0 sw mins"/>
              <a:gd name="dsh" fmla="+- 0 sh mins"/>
              <a:gd name="p0x0" fmla="*/ 75 w 150"/>
              <a:gd name="p0y0" fmla="*/ 0 h 150"/>
              <a:gd name="p0x1" fmla="*/ 116 w 150"/>
              <a:gd name="p0y1" fmla="*/ 0 h 150"/>
              <a:gd name="p0x2" fmla="*/ 150 w 150"/>
              <a:gd name="p0y2" fmla="*/ 33 h 150"/>
              <a:gd name="p0x3" fmla="*/ 150 w 150"/>
              <a:gd name="p0y3" fmla="*/ 75 h 150"/>
              <a:gd name="p0x4" fmla="*/ 150 w 150"/>
              <a:gd name="p0y4" fmla="*/ 116 h 150"/>
              <a:gd name="p0x5" fmla="*/ 116 w 150"/>
              <a:gd name="p0y5" fmla="*/ 150 h 150"/>
              <a:gd name="p0x6" fmla="*/ 75 w 150"/>
              <a:gd name="p0y6" fmla="*/ 150 h 150"/>
              <a:gd name="p0x7" fmla="*/ 33 w 150"/>
              <a:gd name="p0y7" fmla="*/ 150 h 150"/>
              <a:gd name="p0x8" fmla="*/ 0 w 150"/>
              <a:gd name="p0y8" fmla="*/ 116 h 150"/>
              <a:gd name="p0x9" fmla="*/ 0 w 150"/>
              <a:gd name="p0y9" fmla="*/ 75 h 150"/>
              <a:gd name="p0x10" fmla="*/ 0 w 150"/>
              <a:gd name="p0y10" fmla="*/ 33 h 150"/>
              <a:gd name="p0x11" fmla="*/ 33 w 150"/>
              <a:gd name="p0y11" fmla="*/ 0 h 150"/>
              <a:gd name="p0x12" fmla="*/ 75 w 150"/>
              <a:gd name="p0y12" fmla="*/ 0 h 15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7"/>
            </p:custDataLst>
          </p:nvPr>
        </p:nvSpPr>
        <p:spPr>
          <a:xfrm>
            <a:off x="6096000" y="19431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6229350" y="19526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524500" y="382905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内容导航</a:t>
            </a:r>
            <a:endParaRPr sz="42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rgbClr val="D46E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3600" b="1">
              <a:solidFill>
                <a:srgbClr val="D46E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E0D4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</a:t>
            </a:r>
            <a:r>
              <a:rPr sz="2100" b="1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智慧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启乘法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8"/>
                </a:solidFill>
                <a:latin typeface="汉仪正圆-75W" panose="00020600040101010101" charset="-122"/>
                <a:ea typeface="汉仪正圆-75W" panose="00020600040101010101" charset="-122"/>
              </a:rPr>
              <a:t>从算筹到计算器，感受计算工具的演变</a:t>
            </a:r>
            <a:endParaRPr sz="1350">
              <a:solidFill>
                <a:srgbClr val="6B5A4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3600" b="1">
              <a:solidFill>
                <a:srgbClr val="D46E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E0D4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竖式</a:t>
            </a:r>
            <a:r>
              <a:rPr sz="2100" b="1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算理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探究竟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8"/>
                </a:solidFill>
                <a:latin typeface="汉仪正圆-75W" panose="00020600040101010101" charset="-122"/>
                <a:ea typeface="汉仪正圆-75W" panose="00020600040101010101" charset="-122"/>
              </a:rPr>
              <a:t>掌握三位数乘两位数，理解竖式每一步</a:t>
            </a:r>
            <a:endParaRPr sz="1350">
              <a:solidFill>
                <a:srgbClr val="6B5A4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3600" b="1">
              <a:solidFill>
                <a:srgbClr val="D46E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E0D4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估算</a:t>
            </a:r>
            <a:r>
              <a:rPr sz="2100" b="1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应用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练本领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8"/>
                </a:solidFill>
                <a:latin typeface="汉仪正圆-75W" panose="00020600040101010101" charset="-122"/>
                <a:ea typeface="汉仪正圆-75W" panose="00020600040101010101" charset="-122"/>
              </a:rPr>
              <a:t>学会大数估算方法，解决生活实际问题</a:t>
            </a:r>
            <a:endParaRPr sz="1350">
              <a:solidFill>
                <a:srgbClr val="6B5A4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120 w 4140"/>
              <a:gd name="p0y0" fmla="*/ 0 h 5085"/>
              <a:gd name="p0x1" fmla="*/ 4020 w 4140"/>
              <a:gd name="p0y1" fmla="*/ 0 h 5085"/>
              <a:gd name="p0x2" fmla="*/ 4086 w 4140"/>
              <a:gd name="p0y2" fmla="*/ 0 h 5085"/>
              <a:gd name="p0x3" fmla="*/ 4140 w 4140"/>
              <a:gd name="p0y3" fmla="*/ 53 h 5085"/>
              <a:gd name="p0x4" fmla="*/ 4140 w 4140"/>
              <a:gd name="p0y4" fmla="*/ 120 h 5085"/>
              <a:gd name="p0x5" fmla="*/ 4140 w 4140"/>
              <a:gd name="p0y5" fmla="*/ 4965 h 5085"/>
              <a:gd name="p0x6" fmla="*/ 4140 w 4140"/>
              <a:gd name="p0y6" fmla="*/ 5031 h 5085"/>
              <a:gd name="p0x7" fmla="*/ 4086 w 4140"/>
              <a:gd name="p0y7" fmla="*/ 5085 h 5085"/>
              <a:gd name="p0x8" fmla="*/ 4020 w 4140"/>
              <a:gd name="p0y8" fmla="*/ 5085 h 5085"/>
              <a:gd name="p0x9" fmla="*/ 120 w 4140"/>
              <a:gd name="p0y9" fmla="*/ 5085 h 5085"/>
              <a:gd name="p0x10" fmla="*/ 53 w 4140"/>
              <a:gd name="p0y10" fmla="*/ 5085 h 5085"/>
              <a:gd name="p0x11" fmla="*/ 0 w 4140"/>
              <a:gd name="p0y11" fmla="*/ 5031 h 5085"/>
              <a:gd name="p0x12" fmla="*/ 0 w 4140"/>
              <a:gd name="p0y12" fmla="*/ 4965 h 5085"/>
              <a:gd name="p0x13" fmla="*/ 0 w 4140"/>
              <a:gd name="p0y13" fmla="*/ 120 h 5085"/>
              <a:gd name="p0x14" fmla="*/ 0 w 4140"/>
              <a:gd name="p0y14" fmla="*/ 53 h 5085"/>
              <a:gd name="p0x15" fmla="*/ 53 w 4140"/>
              <a:gd name="p0y15" fmla="*/ 0 h 5085"/>
              <a:gd name="p0x16" fmla="*/ 120 w 4140"/>
              <a:gd name="p0y16" fmla="*/ 0 h 50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D4C8B8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3600" b="1">
              <a:solidFill>
                <a:srgbClr val="D46E2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6" name="矩形 25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E0D4C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23145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算式</a:t>
            </a:r>
            <a:r>
              <a:rPr sz="2100" b="1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规律</a:t>
            </a:r>
            <a:r>
              <a:rPr sz="21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悟奇妙</a:t>
            </a:r>
            <a:endParaRPr sz="21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6B5A48"/>
                </a:solidFill>
                <a:latin typeface="汉仪正圆-75W" panose="00020600040101010101" charset="-122"/>
                <a:ea typeface="汉仪正圆-75W" panose="00020600040101010101" charset="-122"/>
              </a:rPr>
              <a:t>探索有趣算式规律，发现数学中的美</a:t>
            </a:r>
            <a:endParaRPr sz="1350">
              <a:solidFill>
                <a:srgbClr val="6B5A48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3925043" y="334899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古人智慧启乘法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4008091" y="4719638"/>
            <a:ext cx="417581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算筹到计算器，千年智慧一脉相承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从结绳计数到卫星运行，乘法计算工具不断进化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938520" y="151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6090920" y="15284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6214745" y="15335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4811239" y="19002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>
                <a:solidFill>
                  <a:srgbClr val="D46E2A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01</a:t>
            </a:r>
            <a:endParaRPr sz="9000" b="1">
              <a:solidFill>
                <a:srgbClr val="D46E2A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4457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古人怎样算乘法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2c18f45e-8a35-11f1-a734-ca241e2ab56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72" r="1185"/>
          <a:stretch>
            <a:fillRect/>
          </a:stretch>
        </p:blipFill>
        <p:spPr>
          <a:xfrm>
            <a:off x="571500" y="1104910"/>
            <a:ext cx="4851400" cy="537208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640" h="8460">
                <a:moveTo>
                  <a:pt x="120" y="0"/>
                </a:moveTo>
                <a:lnTo>
                  <a:pt x="7520" y="0"/>
                </a:lnTo>
                <a:cubicBezTo>
                  <a:pt x="7586" y="0"/>
                  <a:pt x="7640" y="54"/>
                  <a:pt x="7640" y="120"/>
                </a:cubicBezTo>
                <a:lnTo>
                  <a:pt x="7640" y="8340"/>
                </a:lnTo>
                <a:cubicBezTo>
                  <a:pt x="7640" y="8406"/>
                  <a:pt x="7586" y="8460"/>
                  <a:pt x="7520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689600" y="1104900"/>
            <a:ext cx="5930900" cy="952500"/>
          </a:xfrm>
          <a:custGeom>
            <a:avLst/>
            <a:gdLst>
              <a:gd name="sw" fmla="*/ 1 w 9339"/>
              <a:gd name="sh" fmla="*/ 1 h 1500"/>
              <a:gd name="mins" fmla="min sw sh"/>
              <a:gd name="dsw" fmla="+- 0 sw mins"/>
              <a:gd name="dsh" fmla="+- 0 sh mins"/>
              <a:gd name="p0x0" fmla="*/ 120 w 9339"/>
              <a:gd name="p0y0" fmla="*/ 0 h 1500"/>
              <a:gd name="p0x1" fmla="*/ 9219 w 9339"/>
              <a:gd name="p0y1" fmla="*/ 0 h 1500"/>
              <a:gd name="p0x2" fmla="*/ 9285 w 9339"/>
              <a:gd name="p0y2" fmla="*/ 0 h 1500"/>
              <a:gd name="p0x3" fmla="*/ 9339 w 9339"/>
              <a:gd name="p0y3" fmla="*/ 53 h 1500"/>
              <a:gd name="p0x4" fmla="*/ 9339 w 9339"/>
              <a:gd name="p0y4" fmla="*/ 120 h 1500"/>
              <a:gd name="p0x5" fmla="*/ 9339 w 9339"/>
              <a:gd name="p0y5" fmla="*/ 1380 h 1500"/>
              <a:gd name="p0x6" fmla="*/ 9339 w 9339"/>
              <a:gd name="p0y6" fmla="*/ 1446 h 1500"/>
              <a:gd name="p0x7" fmla="*/ 9285 w 9339"/>
              <a:gd name="p0y7" fmla="*/ 1500 h 1500"/>
              <a:gd name="p0x8" fmla="*/ 9219 w 9339"/>
              <a:gd name="p0y8" fmla="*/ 1500 h 1500"/>
              <a:gd name="p0x9" fmla="*/ 120 w 9339"/>
              <a:gd name="p0y9" fmla="*/ 1500 h 1500"/>
              <a:gd name="p0x10" fmla="*/ 53 w 9339"/>
              <a:gd name="p0y10" fmla="*/ 1500 h 1500"/>
              <a:gd name="p0x11" fmla="*/ 0 w 9339"/>
              <a:gd name="p0y11" fmla="*/ 1446 h 1500"/>
              <a:gd name="p0x12" fmla="*/ 0 w 9339"/>
              <a:gd name="p0y12" fmla="*/ 1380 h 1500"/>
              <a:gd name="p0x13" fmla="*/ 0 w 9339"/>
              <a:gd name="p0y13" fmla="*/ 120 h 1500"/>
              <a:gd name="p0x14" fmla="*/ 0 w 9339"/>
              <a:gd name="p0y14" fmla="*/ 53 h 1500"/>
              <a:gd name="p0x15" fmla="*/ 53 w 9339"/>
              <a:gd name="p0y15" fmla="*/ 0 h 1500"/>
              <a:gd name="p0x16" fmla="*/ 120 w 9339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5880716" y="1280160"/>
            <a:ext cx="5600852" cy="5972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</a:rPr>
              <a:t>从一根根小棍到噼啪作响的算盘珠子，</a:t>
            </a:r>
            <a:r>
              <a:rPr b="1">
                <a:solidFill>
                  <a:srgbClr val="A84A1A"/>
                </a:solidFill>
                <a:latin typeface="汉仪正圆-45W" panose="00020600040101010101" charset="-122"/>
                <a:ea typeface="汉仪正圆-45W" panose="00020600040101010101" charset="-122"/>
              </a:rPr>
              <a:t>古人的计算智慧</a:t>
            </a:r>
            <a:endParaRPr b="1">
              <a:solidFill>
                <a:srgbClr val="A84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04000"/>
              </a:lnSpc>
            </a:pPr>
            <a:r>
              <a:rPr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</a:rPr>
              <a:t>代代相传</a:t>
            </a:r>
            <a:endParaRPr>
              <a:solidFill>
                <a:srgbClr val="2C1A1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5694680" y="2252345"/>
            <a:ext cx="5920740" cy="4219575"/>
          </a:xfrm>
          <a:custGeom>
            <a:avLst/>
            <a:gdLst>
              <a:gd name="sw" fmla="*/ 1 w 9324"/>
              <a:gd name="sh" fmla="*/ 1 h 6645"/>
              <a:gd name="mins" fmla="min sw sh"/>
              <a:gd name="dsw" fmla="+- 0 sw mins"/>
              <a:gd name="dsh" fmla="+- 0 sh mins"/>
              <a:gd name="p0x0" fmla="*/ 120 w 9324"/>
              <a:gd name="p0y0" fmla="*/ 0 h 6645"/>
              <a:gd name="p0x1" fmla="*/ 9204 w 9324"/>
              <a:gd name="p0y1" fmla="*/ 0 h 6645"/>
              <a:gd name="p0x2" fmla="*/ 9270 w 9324"/>
              <a:gd name="p0y2" fmla="*/ 0 h 6645"/>
              <a:gd name="p0x3" fmla="*/ 9324 w 9324"/>
              <a:gd name="p0y3" fmla="*/ 53 h 6645"/>
              <a:gd name="p0x4" fmla="*/ 9324 w 9324"/>
              <a:gd name="p0y4" fmla="*/ 120 h 6645"/>
              <a:gd name="p0x5" fmla="*/ 9324 w 9324"/>
              <a:gd name="p0y5" fmla="*/ 6525 h 6645"/>
              <a:gd name="p0x6" fmla="*/ 9324 w 9324"/>
              <a:gd name="p0y6" fmla="*/ 6591 h 6645"/>
              <a:gd name="p0x7" fmla="*/ 9270 w 9324"/>
              <a:gd name="p0y7" fmla="*/ 6645 h 6645"/>
              <a:gd name="p0x8" fmla="*/ 9204 w 9324"/>
              <a:gd name="p0y8" fmla="*/ 6645 h 6645"/>
              <a:gd name="p0x9" fmla="*/ 120 w 9324"/>
              <a:gd name="p0y9" fmla="*/ 6645 h 6645"/>
              <a:gd name="p0x10" fmla="*/ 53 w 9324"/>
              <a:gd name="p0y10" fmla="*/ 6645 h 6645"/>
              <a:gd name="p0x11" fmla="*/ 0 w 9324"/>
              <a:gd name="p0y11" fmla="*/ 6591 h 6645"/>
              <a:gd name="p0x12" fmla="*/ 0 w 9324"/>
              <a:gd name="p0y12" fmla="*/ 6525 h 6645"/>
              <a:gd name="p0x13" fmla="*/ 0 w 9324"/>
              <a:gd name="p0y13" fmla="*/ 120 h 6645"/>
              <a:gd name="p0x14" fmla="*/ 0 w 9324"/>
              <a:gd name="p0y14" fmla="*/ 53 h 6645"/>
              <a:gd name="p0x15" fmla="*/ 53 w 9324"/>
              <a:gd name="p0y15" fmla="*/ 0 h 6645"/>
              <a:gd name="p0x16" fmla="*/ 120 w 9324"/>
              <a:gd name="p0y16" fmla="*/ 0 h 66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5928341" y="2431733"/>
            <a:ext cx="545403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计算工具演进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5927725" y="32454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9524" t="-4348" r="-9524" b="-4348"/>
          <a:stretch>
            <a:fillRect/>
          </a:stretch>
        </p:blipFill>
        <p:spPr>
          <a:xfrm>
            <a:off x="6056630" y="3374390"/>
            <a:ext cx="238125" cy="23812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6537941" y="3154661"/>
            <a:ext cx="257190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算筹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6537941" y="3527089"/>
            <a:ext cx="27433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纵式横式交替，能表示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任意自然数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927725" y="43192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778" t="-2083" r="-2778" b="-2083"/>
          <a:stretch>
            <a:fillRect/>
          </a:stretch>
        </p:blipFill>
        <p:spPr>
          <a:xfrm>
            <a:off x="6085205" y="4447540"/>
            <a:ext cx="180975" cy="23812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6537941" y="4228090"/>
            <a:ext cx="188610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算盘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6537941" y="4600518"/>
            <a:ext cx="20575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配合口诀，乘法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又快又准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5927725" y="539242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556" t="-33333" r="-2556" b="-33333"/>
          <a:stretch>
            <a:fillRect/>
          </a:stretch>
        </p:blipFill>
        <p:spPr>
          <a:xfrm>
            <a:off x="6025515" y="5521325"/>
            <a:ext cx="300355" cy="23812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6537941" y="5301510"/>
            <a:ext cx="360060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十进制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6537941" y="5673938"/>
            <a:ext cx="39435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用极少符号表示无限多数，数学史上的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伟大创造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卫星绕地球多少分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23" name="图片 22" descr="5ac56cc1-8a35-11f1-a734-ca241e2ab56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96" r="1221"/>
          <a:stretch>
            <a:fillRect/>
          </a:stretch>
        </p:blipFill>
        <p:spPr>
          <a:xfrm>
            <a:off x="4611370" y="1104900"/>
            <a:ext cx="7007860" cy="5372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36" h="8460">
                <a:moveTo>
                  <a:pt x="120" y="0"/>
                </a:moveTo>
                <a:lnTo>
                  <a:pt x="10917" y="0"/>
                </a:lnTo>
                <a:cubicBezTo>
                  <a:pt x="10978" y="0"/>
                  <a:pt x="11028" y="46"/>
                  <a:pt x="11036" y="104"/>
                </a:cubicBezTo>
                <a:lnTo>
                  <a:pt x="11036" y="8356"/>
                </a:lnTo>
                <a:cubicBezTo>
                  <a:pt x="11028" y="8414"/>
                  <a:pt x="10978" y="8460"/>
                  <a:pt x="10917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3764280" cy="1704975"/>
          </a:xfrm>
          <a:custGeom>
            <a:avLst/>
            <a:gdLst>
              <a:gd name="sw" fmla="*/ 1 w 5927"/>
              <a:gd name="sh" fmla="*/ 1 h 2685"/>
              <a:gd name="mins" fmla="min sw sh"/>
              <a:gd name="dsw" fmla="+- 0 sw mins"/>
              <a:gd name="dsh" fmla="+- 0 sh mins"/>
              <a:gd name="p0x0" fmla="*/ 120 w 5927"/>
              <a:gd name="p0y0" fmla="*/ 0 h 2685"/>
              <a:gd name="p0x1" fmla="*/ 5807 w 5927"/>
              <a:gd name="p0y1" fmla="*/ 0 h 2685"/>
              <a:gd name="p0x2" fmla="*/ 5874 w 5927"/>
              <a:gd name="p0y2" fmla="*/ 0 h 2685"/>
              <a:gd name="p0x3" fmla="*/ 5927 w 5927"/>
              <a:gd name="p0y3" fmla="*/ 53 h 2685"/>
              <a:gd name="p0x4" fmla="*/ 5927 w 5927"/>
              <a:gd name="p0y4" fmla="*/ 120 h 2685"/>
              <a:gd name="p0x5" fmla="*/ 5927 w 5927"/>
              <a:gd name="p0y5" fmla="*/ 2565 h 2685"/>
              <a:gd name="p0x6" fmla="*/ 5927 w 5927"/>
              <a:gd name="p0y6" fmla="*/ 2631 h 2685"/>
              <a:gd name="p0x7" fmla="*/ 5874 w 5927"/>
              <a:gd name="p0y7" fmla="*/ 2685 h 2685"/>
              <a:gd name="p0x8" fmla="*/ 5807 w 5927"/>
              <a:gd name="p0y8" fmla="*/ 2685 h 2685"/>
              <a:gd name="p0x9" fmla="*/ 120 w 5927"/>
              <a:gd name="p0y9" fmla="*/ 2685 h 2685"/>
              <a:gd name="p0x10" fmla="*/ 53 w 5927"/>
              <a:gd name="p0y10" fmla="*/ 2685 h 2685"/>
              <a:gd name="p0x11" fmla="*/ 0 w 5927"/>
              <a:gd name="p0y11" fmla="*/ 2631 h 2685"/>
              <a:gd name="p0x12" fmla="*/ 0 w 5927"/>
              <a:gd name="p0y12" fmla="*/ 2565 h 2685"/>
              <a:gd name="p0x13" fmla="*/ 0 w 5927"/>
              <a:gd name="p0y13" fmla="*/ 120 h 2685"/>
              <a:gd name="p0x14" fmla="*/ 0 w 5927"/>
              <a:gd name="p0y14" fmla="*/ 53 h 2685"/>
              <a:gd name="p0x15" fmla="*/ 53 w 5927"/>
              <a:gd name="p0y15" fmla="*/ 0 h 2685"/>
              <a:gd name="p0x16" fmla="*/ 120 w 5927"/>
              <a:gd name="p0y16" fmla="*/ 0 h 26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771525" y="1288732"/>
            <a:ext cx="337370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情境问题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6"/>
            </p:custDataLst>
          </p:nvPr>
        </p:nvSpPr>
        <p:spPr>
          <a:xfrm>
            <a:off x="771525" y="1700213"/>
            <a:ext cx="330041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我国发射的人造卫星，绕地球运行</a:t>
            </a:r>
            <a:r>
              <a:rPr lang="en-US" altLang="zh-CN"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一圈约需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114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</a:t>
            </a:r>
            <a:endParaRPr lang="zh-CN" altLang="en-US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771525" y="2190750"/>
            <a:ext cx="337370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如果绕地球</a:t>
            </a:r>
            <a:r>
              <a:rPr lang="en-US" altLang="zh-CN"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21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圈</a:t>
            </a:r>
            <a:r>
              <a:rPr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，大约需要多少时间？</a:t>
            </a:r>
            <a:endParaRPr sz="15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575945" y="2938145"/>
            <a:ext cx="3764280" cy="1967865"/>
          </a:xfrm>
          <a:custGeom>
            <a:avLst/>
            <a:gdLst>
              <a:gd name="sw" fmla="*/ 1 w 5927"/>
              <a:gd name="sh" fmla="*/ 1 h 3099"/>
              <a:gd name="mins" fmla="min sw sh"/>
              <a:gd name="dsw" fmla="+- 0 sw mins"/>
              <a:gd name="dsh" fmla="+- 0 sh mins"/>
              <a:gd name="p0x0" fmla="*/ 120 w 5927"/>
              <a:gd name="p0y0" fmla="*/ 0 h 3099"/>
              <a:gd name="p0x1" fmla="*/ 5807 w 5927"/>
              <a:gd name="p0y1" fmla="*/ 0 h 3099"/>
              <a:gd name="p0x2" fmla="*/ 5874 w 5927"/>
              <a:gd name="p0y2" fmla="*/ 0 h 3099"/>
              <a:gd name="p0x3" fmla="*/ 5927 w 5927"/>
              <a:gd name="p0y3" fmla="*/ 53 h 3099"/>
              <a:gd name="p0x4" fmla="*/ 5927 w 5927"/>
              <a:gd name="p0y4" fmla="*/ 120 h 3099"/>
              <a:gd name="p0x5" fmla="*/ 5927 w 5927"/>
              <a:gd name="p0y5" fmla="*/ 2979 h 3099"/>
              <a:gd name="p0x6" fmla="*/ 5927 w 5927"/>
              <a:gd name="p0y6" fmla="*/ 3045 h 3099"/>
              <a:gd name="p0x7" fmla="*/ 5874 w 5927"/>
              <a:gd name="p0y7" fmla="*/ 3099 h 3099"/>
              <a:gd name="p0x8" fmla="*/ 5807 w 5927"/>
              <a:gd name="p0y8" fmla="*/ 3099 h 3099"/>
              <a:gd name="p0x9" fmla="*/ 120 w 5927"/>
              <a:gd name="p0y9" fmla="*/ 3099 h 3099"/>
              <a:gd name="p0x10" fmla="*/ 53 w 5927"/>
              <a:gd name="p0y10" fmla="*/ 3099 h 3099"/>
              <a:gd name="p0x11" fmla="*/ 0 w 5927"/>
              <a:gd name="p0y11" fmla="*/ 3045 h 3099"/>
              <a:gd name="p0x12" fmla="*/ 0 w 5927"/>
              <a:gd name="p0y12" fmla="*/ 2979 h 3099"/>
              <a:gd name="p0x13" fmla="*/ 0 w 5927"/>
              <a:gd name="p0y13" fmla="*/ 120 h 3099"/>
              <a:gd name="p0x14" fmla="*/ 0 w 5927"/>
              <a:gd name="p0y14" fmla="*/ 53 h 3099"/>
              <a:gd name="p0x15" fmla="*/ 53 w 5927"/>
              <a:gd name="p0y15" fmla="*/ 0 h 3099"/>
              <a:gd name="p0x16" fmla="*/ 120 w 5927"/>
              <a:gd name="p0y16" fmla="*/ 0 h 309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771525" y="3117533"/>
            <a:ext cx="337370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估算过程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543300"/>
            <a:ext cx="7660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114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347045" y="3605213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594771" y="3543300"/>
            <a:ext cx="7660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110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2170290" y="3605213"/>
            <a:ext cx="278454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×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2353494" y="3543300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21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2762545" y="3605213"/>
            <a:ext cx="3429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→</a:t>
            </a:r>
            <a:endParaRPr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3010271" y="3543300"/>
            <a:ext cx="59955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20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771525" y="3901326"/>
            <a:ext cx="3373707" cy="4591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110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20 = 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2200</a:t>
            </a:r>
            <a:r>
              <a:rPr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（分）</a:t>
            </a:r>
            <a:endParaRPr sz="15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771525" y="4362450"/>
            <a:ext cx="3373120" cy="348615"/>
          </a:xfrm>
          <a:custGeom>
            <a:avLst/>
            <a:gdLst>
              <a:gd name="sw" fmla="*/ 1 w 5312"/>
              <a:gd name="sh" fmla="*/ 1 h 548"/>
              <a:gd name="mins" fmla="min sw sh"/>
              <a:gd name="dsw" fmla="+- 0 sw mins"/>
              <a:gd name="dsh" fmla="+- 0 sh mins"/>
              <a:gd name="p0x0" fmla="*/ 120 w 5312"/>
              <a:gd name="p0y0" fmla="*/ 0 h 548"/>
              <a:gd name="p0x1" fmla="*/ 5192 w 5312"/>
              <a:gd name="p0y1" fmla="*/ 0 h 548"/>
              <a:gd name="p0x2" fmla="*/ 5259 w 5312"/>
              <a:gd name="p0y2" fmla="*/ 0 h 548"/>
              <a:gd name="p0x3" fmla="*/ 5312 w 5312"/>
              <a:gd name="p0y3" fmla="*/ 53 h 548"/>
              <a:gd name="p0x4" fmla="*/ 5312 w 5312"/>
              <a:gd name="p0y4" fmla="*/ 120 h 548"/>
              <a:gd name="p0x5" fmla="*/ 5312 w 5312"/>
              <a:gd name="p0y5" fmla="*/ 428 h 548"/>
              <a:gd name="p0x6" fmla="*/ 5312 w 5312"/>
              <a:gd name="p0y6" fmla="*/ 494 h 548"/>
              <a:gd name="p0x7" fmla="*/ 5259 w 5312"/>
              <a:gd name="p0y7" fmla="*/ 548 h 548"/>
              <a:gd name="p0x8" fmla="*/ 5192 w 5312"/>
              <a:gd name="p0y8" fmla="*/ 548 h 548"/>
              <a:gd name="p0x9" fmla="*/ 120 w 5312"/>
              <a:gd name="p0y9" fmla="*/ 548 h 548"/>
              <a:gd name="p0x10" fmla="*/ 53 w 5312"/>
              <a:gd name="p0y10" fmla="*/ 548 h 548"/>
              <a:gd name="p0x11" fmla="*/ 0 w 5312"/>
              <a:gd name="p0y11" fmla="*/ 494 h 548"/>
              <a:gd name="p0x12" fmla="*/ 0 w 5312"/>
              <a:gd name="p0y12" fmla="*/ 428 h 548"/>
              <a:gd name="p0x13" fmla="*/ 0 w 5312"/>
              <a:gd name="p0y13" fmla="*/ 120 h 548"/>
              <a:gd name="p0x14" fmla="*/ 0 w 5312"/>
              <a:gd name="p0y14" fmla="*/ 53 h 548"/>
              <a:gd name="p0x15" fmla="*/ 53 w 5312"/>
              <a:gd name="p0y15" fmla="*/ 0 h 548"/>
              <a:gd name="p0x16" fmla="*/ 120 w 5312"/>
              <a:gd name="p0y16" fmla="*/ 0 h 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885825" y="4439098"/>
            <a:ext cx="312442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卫星绕地球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21 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圈大约需要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两千多分钟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575945" y="5029835"/>
            <a:ext cx="3764280" cy="1442085"/>
          </a:xfrm>
          <a:custGeom>
            <a:avLst/>
            <a:gdLst>
              <a:gd name="sw" fmla="*/ 1 w 5927"/>
              <a:gd name="sh" fmla="*/ 1 h 2270"/>
              <a:gd name="mins" fmla="min sw sh"/>
              <a:gd name="dsw" fmla="+- 0 sw mins"/>
              <a:gd name="dsh" fmla="+- 0 sh mins"/>
              <a:gd name="p0x0" fmla="*/ 120 w 5927"/>
              <a:gd name="p0y0" fmla="*/ 0 h 2270"/>
              <a:gd name="p0x1" fmla="*/ 5807 w 5927"/>
              <a:gd name="p0y1" fmla="*/ 0 h 2270"/>
              <a:gd name="p0x2" fmla="*/ 5874 w 5927"/>
              <a:gd name="p0y2" fmla="*/ 0 h 2270"/>
              <a:gd name="p0x3" fmla="*/ 5927 w 5927"/>
              <a:gd name="p0y3" fmla="*/ 53 h 2270"/>
              <a:gd name="p0x4" fmla="*/ 5927 w 5927"/>
              <a:gd name="p0y4" fmla="*/ 120 h 2270"/>
              <a:gd name="p0x5" fmla="*/ 5927 w 5927"/>
              <a:gd name="p0y5" fmla="*/ 2150 h 2270"/>
              <a:gd name="p0x6" fmla="*/ 5927 w 5927"/>
              <a:gd name="p0y6" fmla="*/ 2217 h 2270"/>
              <a:gd name="p0x7" fmla="*/ 5874 w 5927"/>
              <a:gd name="p0y7" fmla="*/ 2270 h 2270"/>
              <a:gd name="p0x8" fmla="*/ 5807 w 5927"/>
              <a:gd name="p0y8" fmla="*/ 2270 h 2270"/>
              <a:gd name="p0x9" fmla="*/ 120 w 5927"/>
              <a:gd name="p0y9" fmla="*/ 2270 h 2270"/>
              <a:gd name="p0x10" fmla="*/ 53 w 5927"/>
              <a:gd name="p0y10" fmla="*/ 2270 h 2270"/>
              <a:gd name="p0x11" fmla="*/ 0 w 5927"/>
              <a:gd name="p0y11" fmla="*/ 2217 h 2270"/>
              <a:gd name="p0x12" fmla="*/ 0 w 5927"/>
              <a:gd name="p0y12" fmla="*/ 2150 h 2270"/>
              <a:gd name="p0x13" fmla="*/ 0 w 5927"/>
              <a:gd name="p0y13" fmla="*/ 120 h 2270"/>
              <a:gd name="p0x14" fmla="*/ 0 w 5927"/>
              <a:gd name="p0y14" fmla="*/ 53 h 2270"/>
              <a:gd name="p0x15" fmla="*/ 53 w 5927"/>
              <a:gd name="p0y15" fmla="*/ 0 h 2270"/>
              <a:gd name="p0x16" fmla="*/ 120 w 5927"/>
              <a:gd name="p0y16" fmla="*/ 0 h 227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771525" y="5209242"/>
            <a:ext cx="337370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学习过渡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771525" y="5636866"/>
            <a:ext cx="337370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但要想知道精确答案，必须学会</a:t>
            </a:r>
            <a:r>
              <a:rPr lang="en-US" altLang="zh-CN"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三位数乘两位数</a:t>
            </a:r>
            <a:r>
              <a:rPr lang="en-US"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50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的竖式计算</a:t>
            </a:r>
            <a:endParaRPr lang="zh-CN" altLang="en-US" sz="150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3925043" y="334899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竖式算理探究竟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4202382" y="4719638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每一步计算都有道理，每一个数字都有意义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三位数乘两位数，竖式中的数学逻辑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938520" y="151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6090920" y="15284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6214745" y="15335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4811239" y="19002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>
                <a:solidFill>
                  <a:srgbClr val="D46E2A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02</a:t>
            </a:r>
            <a:endParaRPr sz="9000" b="1">
              <a:solidFill>
                <a:srgbClr val="D46E2A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4457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三种算法算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114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×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21</a:t>
            </a:r>
            <a:endParaRPr lang="en-US" altLang="zh-CN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107"/>
            <a:ext cx="4073947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同一道题，三种路径，一个答案</a:t>
            </a:r>
            <a:r>
              <a:rPr lang="en-US" altLang="zh-CN" b="1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b="1">
                <a:solidFill>
                  <a:srgbClr val="A84A1A"/>
                </a:solidFill>
                <a:latin typeface="汉仪正圆-45W" panose="00020600040101010101" charset="-122"/>
                <a:ea typeface="汉仪正圆-45W" panose="00020600040101010101" charset="-122"/>
              </a:rPr>
              <a:t>2394</a:t>
            </a:r>
            <a:endParaRPr b="1">
              <a:solidFill>
                <a:srgbClr val="A84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02228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分解法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 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化繁为简</a:t>
            </a:r>
            <a:endParaRPr lang="zh-CN" altLang="en-US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44805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6E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3462338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21</a:t>
            </a: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拆成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r>
              <a:rPr lang="zh-CN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，先乘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</a:t>
            </a: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再乘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</a:t>
            </a:r>
            <a:endParaRPr lang="en-US" altLang="zh-CN" sz="150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3843338"/>
            <a:ext cx="3077842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114</a:t>
            </a: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 = 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798</a:t>
            </a:r>
            <a:r>
              <a:rPr 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798</a:t>
            </a: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 = 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2394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43224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4518051" y="240204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表格法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 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拆分求和</a:t>
            </a:r>
            <a:endParaRPr lang="zh-CN" altLang="en-US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4518025" y="282765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6E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518051" y="2841146"/>
            <a:ext cx="347335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114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拆成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100+10+4</a:t>
            </a:r>
            <a:r>
              <a:rPr 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，把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21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拆成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20+1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6" name="表格 15"/>
          <p:cNvGraphicFramePr/>
          <p:nvPr>
            <p:custDataLst>
              <p:tags r:id="rId13"/>
            </p:custDataLst>
          </p:nvPr>
        </p:nvGraphicFramePr>
        <p:xfrm>
          <a:off x="4518025" y="3206750"/>
          <a:ext cx="3155969" cy="1605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436"/>
                <a:gridCol w="1079744"/>
                <a:gridCol w="847204"/>
                <a:gridCol w="614585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×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E0D4C4"/>
                      </a:solidFill>
                      <a:prstDash val="solid"/>
                    </a:lnB>
                    <a:solidFill>
                      <a:srgbClr val="F4DEC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100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E0D4C4"/>
                      </a:solidFill>
                      <a:prstDash val="solid"/>
                    </a:lnB>
                    <a:solidFill>
                      <a:srgbClr val="F4DEC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E0D4C4"/>
                      </a:solidFill>
                      <a:prstDash val="solid"/>
                    </a:lnB>
                    <a:solidFill>
                      <a:srgbClr val="F4DEC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800" b="1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E0D4C4"/>
                      </a:solidFill>
                      <a:prstDash val="solid"/>
                    </a:lnB>
                    <a:solidFill>
                      <a:srgbClr val="F4DEC5"/>
                    </a:solidFill>
                  </a:tcPr>
                </a:tc>
              </a:tr>
              <a:tr h="57269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2000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 w="9525">
                      <a:solidFill>
                        <a:srgbClr val="E0D4C4"/>
                      </a:solidFill>
                      <a:prstDash val="solid"/>
                    </a:lnT>
                    <a:lnB>
                      <a:noFill/>
                    </a:lnB>
                    <a:solidFill>
                      <a:srgbClr val="FFFCF5"/>
                    </a:solidFill>
                  </a:tcPr>
                </a:tc>
              </a:tr>
              <a:tr h="572690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518051" y="4874209"/>
            <a:ext cx="312903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2000+200+80+100+10+4 =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2394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8068945" y="2222500"/>
            <a:ext cx="3546475" cy="3136265"/>
          </a:xfrm>
          <a:custGeom>
            <a:avLst/>
            <a:gdLst>
              <a:gd name="sw" fmla="*/ 1 w 5585"/>
              <a:gd name="sh" fmla="*/ 1 h 4938"/>
              <a:gd name="mins" fmla="min sw sh"/>
              <a:gd name="dsw" fmla="+- 0 sw mins"/>
              <a:gd name="dsh" fmla="+- 0 sh mins"/>
              <a:gd name="p0x0" fmla="*/ 120 w 5585"/>
              <a:gd name="p0y0" fmla="*/ 0 h 4938"/>
              <a:gd name="p0x1" fmla="*/ 5465 w 5585"/>
              <a:gd name="p0y1" fmla="*/ 0 h 4938"/>
              <a:gd name="p0x2" fmla="*/ 5531 w 5585"/>
              <a:gd name="p0y2" fmla="*/ 0 h 4938"/>
              <a:gd name="p0x3" fmla="*/ 5585 w 5585"/>
              <a:gd name="p0y3" fmla="*/ 53 h 4938"/>
              <a:gd name="p0x4" fmla="*/ 5585 w 5585"/>
              <a:gd name="p0y4" fmla="*/ 120 h 4938"/>
              <a:gd name="p0x5" fmla="*/ 5585 w 5585"/>
              <a:gd name="p0y5" fmla="*/ 4818 h 4938"/>
              <a:gd name="p0x6" fmla="*/ 5585 w 5585"/>
              <a:gd name="p0y6" fmla="*/ 4884 h 4938"/>
              <a:gd name="p0x7" fmla="*/ 5531 w 5585"/>
              <a:gd name="p0y7" fmla="*/ 4938 h 4938"/>
              <a:gd name="p0x8" fmla="*/ 5465 w 5585"/>
              <a:gd name="p0y8" fmla="*/ 4938 h 4938"/>
              <a:gd name="p0x9" fmla="*/ 120 w 5585"/>
              <a:gd name="p0y9" fmla="*/ 4938 h 4938"/>
              <a:gd name="p0x10" fmla="*/ 53 w 5585"/>
              <a:gd name="p0y10" fmla="*/ 4938 h 4938"/>
              <a:gd name="p0x11" fmla="*/ 0 w 5585"/>
              <a:gd name="p0y11" fmla="*/ 4884 h 4938"/>
              <a:gd name="p0x12" fmla="*/ 0 w 5585"/>
              <a:gd name="p0y12" fmla="*/ 4818 h 4938"/>
              <a:gd name="p0x13" fmla="*/ 0 w 5585"/>
              <a:gd name="p0y13" fmla="*/ 120 h 4938"/>
              <a:gd name="p0x14" fmla="*/ 0 w 5585"/>
              <a:gd name="p0y14" fmla="*/ 53 h 4938"/>
              <a:gd name="p0x15" fmla="*/ 53 w 5585"/>
              <a:gd name="p0y15" fmla="*/ 0 h 4938"/>
              <a:gd name="p0x16" fmla="*/ 120 w 55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8264576" y="302228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竖式法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— 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数位分明</a:t>
            </a:r>
            <a:endParaRPr lang="zh-CN" altLang="en-US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8264525" y="344805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6E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8264576" y="3462338"/>
            <a:ext cx="184658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个位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乘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114</a:t>
            </a: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114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264576" y="3843338"/>
            <a:ext cx="196542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十位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</a:t>
            </a: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乘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114</a:t>
            </a: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得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2280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8264576" y="4224338"/>
            <a:ext cx="19835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114 + 2280 = 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2394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571500" y="570103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762000" y="5876573"/>
            <a:ext cx="2286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</a:rPr>
              <a:t>方法不同，道理相通</a:t>
            </a:r>
            <a:endParaRPr>
              <a:solidFill>
                <a:srgbClr val="2C1A1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竖式中遇到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0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怎么办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15355"/>
            <a:ext cx="242873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A84A1A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b="1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</a:rPr>
              <a:t>不是可以跳过的数字</a:t>
            </a:r>
            <a:endParaRPr b="1">
              <a:solidFill>
                <a:srgbClr val="2C1A1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075180"/>
            <a:ext cx="3546475" cy="3430905"/>
          </a:xfrm>
          <a:custGeom>
            <a:avLst/>
            <a:gdLst>
              <a:gd name="sw" fmla="*/ 1 w 5585"/>
              <a:gd name="sh" fmla="*/ 1 h 5403"/>
              <a:gd name="mins" fmla="min sw sh"/>
              <a:gd name="dsw" fmla="+- 0 sw mins"/>
              <a:gd name="dsh" fmla="+- 0 sh mins"/>
              <a:gd name="p0x0" fmla="*/ 120 w 5585"/>
              <a:gd name="p0y0" fmla="*/ 0 h 5403"/>
              <a:gd name="p0x1" fmla="*/ 5465 w 5585"/>
              <a:gd name="p0y1" fmla="*/ 0 h 5403"/>
              <a:gd name="p0x2" fmla="*/ 5531 w 5585"/>
              <a:gd name="p0y2" fmla="*/ 0 h 5403"/>
              <a:gd name="p0x3" fmla="*/ 5585 w 5585"/>
              <a:gd name="p0y3" fmla="*/ 53 h 5403"/>
              <a:gd name="p0x4" fmla="*/ 5585 w 5585"/>
              <a:gd name="p0y4" fmla="*/ 120 h 5403"/>
              <a:gd name="p0x5" fmla="*/ 5585 w 5585"/>
              <a:gd name="p0y5" fmla="*/ 5283 h 5403"/>
              <a:gd name="p0x6" fmla="*/ 5585 w 5585"/>
              <a:gd name="p0y6" fmla="*/ 5349 h 5403"/>
              <a:gd name="p0x7" fmla="*/ 5531 w 5585"/>
              <a:gd name="p0y7" fmla="*/ 5403 h 5403"/>
              <a:gd name="p0x8" fmla="*/ 5465 w 5585"/>
              <a:gd name="p0y8" fmla="*/ 5403 h 5403"/>
              <a:gd name="p0x9" fmla="*/ 120 w 5585"/>
              <a:gd name="p0y9" fmla="*/ 5403 h 5403"/>
              <a:gd name="p0x10" fmla="*/ 53 w 5585"/>
              <a:gd name="p0y10" fmla="*/ 5403 h 5403"/>
              <a:gd name="p0x11" fmla="*/ 0 w 5585"/>
              <a:gd name="p0y11" fmla="*/ 5349 h 5403"/>
              <a:gd name="p0x12" fmla="*/ 0 w 5585"/>
              <a:gd name="p0y12" fmla="*/ 5283 h 5403"/>
              <a:gd name="p0x13" fmla="*/ 0 w 5585"/>
              <a:gd name="p0y13" fmla="*/ 120 h 5403"/>
              <a:gd name="p0x14" fmla="*/ 0 w 5585"/>
              <a:gd name="p0y14" fmla="*/ 53 h 5403"/>
              <a:gd name="p0x15" fmla="*/ 53 w 5585"/>
              <a:gd name="p0y15" fmla="*/ 0 h 5403"/>
              <a:gd name="p0x16" fmla="*/ 120 w 5585"/>
              <a:gd name="p0y16" fmla="*/ 0 h 54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304609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中间有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408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23</a:t>
            </a:r>
            <a:endParaRPr lang="en-US" altLang="zh-CN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347154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6E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37230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904875" y="3599497"/>
            <a:ext cx="278532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十位上的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必须参与计算，</a:t>
            </a:r>
            <a:r>
              <a:rPr 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3=0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，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l">
              <a:lnSpc>
                <a:spcPct val="133000"/>
              </a:lnSpc>
            </a:pPr>
            <a:r>
              <a:rPr 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2=0</a:t>
            </a:r>
            <a:endParaRPr lang="en-US" altLang="zh-CN"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1525" y="43516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904875" y="4228147"/>
            <a:ext cx="259251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跳过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直接算</a:t>
            </a:r>
            <a:r>
              <a:rPr lang="en-US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23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，会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少算一位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4322445" y="2075180"/>
            <a:ext cx="3546475" cy="3430905"/>
          </a:xfrm>
          <a:custGeom>
            <a:avLst/>
            <a:gdLst>
              <a:gd name="sw" fmla="*/ 1 w 5585"/>
              <a:gd name="sh" fmla="*/ 1 h 5403"/>
              <a:gd name="mins" fmla="min sw sh"/>
              <a:gd name="dsw" fmla="+- 0 sw mins"/>
              <a:gd name="dsh" fmla="+- 0 sh mins"/>
              <a:gd name="p0x0" fmla="*/ 120 w 5585"/>
              <a:gd name="p0y0" fmla="*/ 0 h 5403"/>
              <a:gd name="p0x1" fmla="*/ 5465 w 5585"/>
              <a:gd name="p0y1" fmla="*/ 0 h 5403"/>
              <a:gd name="p0x2" fmla="*/ 5531 w 5585"/>
              <a:gd name="p0y2" fmla="*/ 0 h 5403"/>
              <a:gd name="p0x3" fmla="*/ 5585 w 5585"/>
              <a:gd name="p0y3" fmla="*/ 53 h 5403"/>
              <a:gd name="p0x4" fmla="*/ 5585 w 5585"/>
              <a:gd name="p0y4" fmla="*/ 120 h 5403"/>
              <a:gd name="p0x5" fmla="*/ 5585 w 5585"/>
              <a:gd name="p0y5" fmla="*/ 5283 h 5403"/>
              <a:gd name="p0x6" fmla="*/ 5585 w 5585"/>
              <a:gd name="p0y6" fmla="*/ 5349 h 5403"/>
              <a:gd name="p0x7" fmla="*/ 5531 w 5585"/>
              <a:gd name="p0y7" fmla="*/ 5403 h 5403"/>
              <a:gd name="p0x8" fmla="*/ 5465 w 5585"/>
              <a:gd name="p0y8" fmla="*/ 5403 h 5403"/>
              <a:gd name="p0x9" fmla="*/ 120 w 5585"/>
              <a:gd name="p0y9" fmla="*/ 5403 h 5403"/>
              <a:gd name="p0x10" fmla="*/ 53 w 5585"/>
              <a:gd name="p0y10" fmla="*/ 5403 h 5403"/>
              <a:gd name="p0x11" fmla="*/ 0 w 5585"/>
              <a:gd name="p0y11" fmla="*/ 5349 h 5403"/>
              <a:gd name="p0x12" fmla="*/ 0 w 5585"/>
              <a:gd name="p0y12" fmla="*/ 5283 h 5403"/>
              <a:gd name="p0x13" fmla="*/ 0 w 5585"/>
              <a:gd name="p0y13" fmla="*/ 120 h 5403"/>
              <a:gd name="p0x14" fmla="*/ 0 w 5585"/>
              <a:gd name="p0y14" fmla="*/ 53 h 5403"/>
              <a:gd name="p0x15" fmla="*/ 53 w 5585"/>
              <a:gd name="p0y15" fmla="*/ 0 h 5403"/>
              <a:gd name="p0x16" fmla="*/ 120 w 5585"/>
              <a:gd name="p0y16" fmla="*/ 0 h 54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4518051" y="304609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末尾有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：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210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47</a:t>
            </a:r>
            <a:endParaRPr lang="en-US" altLang="zh-CN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518025" y="347154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6E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4518025" y="37230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4651401" y="3599497"/>
            <a:ext cx="295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先把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0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暂时放在一边，算</a:t>
            </a:r>
            <a:r>
              <a:rPr 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21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47=987</a:t>
            </a:r>
            <a:endParaRPr lang="en-US" altLang="zh-CN"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4518025" y="43516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651401" y="4228147"/>
            <a:ext cx="2592514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结果末尾</a:t>
            </a:r>
            <a:r>
              <a:rPr 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补上一个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，得到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9870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8068945" y="2075180"/>
            <a:ext cx="3546475" cy="3430905"/>
          </a:xfrm>
          <a:custGeom>
            <a:avLst/>
            <a:gdLst>
              <a:gd name="sw" fmla="*/ 1 w 5585"/>
              <a:gd name="sh" fmla="*/ 1 h 5403"/>
              <a:gd name="mins" fmla="min sw sh"/>
              <a:gd name="dsw" fmla="+- 0 sw mins"/>
              <a:gd name="dsh" fmla="+- 0 sh mins"/>
              <a:gd name="p0x0" fmla="*/ 120 w 5585"/>
              <a:gd name="p0y0" fmla="*/ 0 h 5403"/>
              <a:gd name="p0x1" fmla="*/ 5465 w 5585"/>
              <a:gd name="p0y1" fmla="*/ 0 h 5403"/>
              <a:gd name="p0x2" fmla="*/ 5531 w 5585"/>
              <a:gd name="p0y2" fmla="*/ 0 h 5403"/>
              <a:gd name="p0x3" fmla="*/ 5585 w 5585"/>
              <a:gd name="p0y3" fmla="*/ 53 h 5403"/>
              <a:gd name="p0x4" fmla="*/ 5585 w 5585"/>
              <a:gd name="p0y4" fmla="*/ 120 h 5403"/>
              <a:gd name="p0x5" fmla="*/ 5585 w 5585"/>
              <a:gd name="p0y5" fmla="*/ 5283 h 5403"/>
              <a:gd name="p0x6" fmla="*/ 5585 w 5585"/>
              <a:gd name="p0y6" fmla="*/ 5349 h 5403"/>
              <a:gd name="p0x7" fmla="*/ 5531 w 5585"/>
              <a:gd name="p0y7" fmla="*/ 5403 h 5403"/>
              <a:gd name="p0x8" fmla="*/ 5465 w 5585"/>
              <a:gd name="p0y8" fmla="*/ 5403 h 5403"/>
              <a:gd name="p0x9" fmla="*/ 120 w 5585"/>
              <a:gd name="p0y9" fmla="*/ 5403 h 5403"/>
              <a:gd name="p0x10" fmla="*/ 53 w 5585"/>
              <a:gd name="p0y10" fmla="*/ 5403 h 5403"/>
              <a:gd name="p0x11" fmla="*/ 0 w 5585"/>
              <a:gd name="p0y11" fmla="*/ 5349 h 5403"/>
              <a:gd name="p0x12" fmla="*/ 0 w 5585"/>
              <a:gd name="p0y12" fmla="*/ 5283 h 5403"/>
              <a:gd name="p0x13" fmla="*/ 0 w 5585"/>
              <a:gd name="p0y13" fmla="*/ 120 h 5403"/>
              <a:gd name="p0x14" fmla="*/ 0 w 5585"/>
              <a:gd name="p0y14" fmla="*/ 53 h 5403"/>
              <a:gd name="p0x15" fmla="*/ 53 w 5585"/>
              <a:gd name="p0y15" fmla="*/ 0 h 5403"/>
              <a:gd name="p0x16" fmla="*/ 120 w 5585"/>
              <a:gd name="p0y16" fmla="*/ 0 h 54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8264576" y="3046095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交换位置：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54</a:t>
            </a: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312</a:t>
            </a:r>
            <a:endParaRPr lang="en-US" altLang="zh-CN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8264525" y="3471545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46E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8264525" y="37230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8397926" y="3599497"/>
            <a:ext cx="207831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把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312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放上面、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54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放下面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8264525" y="43516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6B5A4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8397926" y="4228147"/>
            <a:ext cx="18861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减少计算步骤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，更简便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571500" y="5810250"/>
            <a:ext cx="11049000" cy="595630"/>
          </a:xfrm>
          <a:custGeom>
            <a:avLst/>
            <a:gdLst>
              <a:gd name="sw" fmla="*/ 1 w 17400"/>
              <a:gd name="sh" fmla="*/ 1 h 937"/>
              <a:gd name="mins" fmla="min sw sh"/>
              <a:gd name="dsw" fmla="+- 0 sw mins"/>
              <a:gd name="dsh" fmla="+- 0 sh mins"/>
              <a:gd name="p0x0" fmla="*/ 120 w 17400"/>
              <a:gd name="p0y0" fmla="*/ 0 h 937"/>
              <a:gd name="p0x1" fmla="*/ 17280 w 17400"/>
              <a:gd name="p0y1" fmla="*/ 0 h 937"/>
              <a:gd name="p0x2" fmla="*/ 17346 w 17400"/>
              <a:gd name="p0y2" fmla="*/ 0 h 937"/>
              <a:gd name="p0x3" fmla="*/ 17400 w 17400"/>
              <a:gd name="p0y3" fmla="*/ 53 h 937"/>
              <a:gd name="p0x4" fmla="*/ 17400 w 17400"/>
              <a:gd name="p0y4" fmla="*/ 120 h 937"/>
              <a:gd name="p0x5" fmla="*/ 17400 w 17400"/>
              <a:gd name="p0y5" fmla="*/ 817 h 937"/>
              <a:gd name="p0x6" fmla="*/ 17400 w 17400"/>
              <a:gd name="p0y6" fmla="*/ 883 h 937"/>
              <a:gd name="p0x7" fmla="*/ 17346 w 17400"/>
              <a:gd name="p0y7" fmla="*/ 937 h 937"/>
              <a:gd name="p0x8" fmla="*/ 17280 w 17400"/>
              <a:gd name="p0y8" fmla="*/ 937 h 937"/>
              <a:gd name="p0x9" fmla="*/ 120 w 17400"/>
              <a:gd name="p0y9" fmla="*/ 937 h 937"/>
              <a:gd name="p0x10" fmla="*/ 53 w 17400"/>
              <a:gd name="p0y10" fmla="*/ 937 h 937"/>
              <a:gd name="p0x11" fmla="*/ 0 w 17400"/>
              <a:gd name="p0y11" fmla="*/ 883 h 937"/>
              <a:gd name="p0x12" fmla="*/ 0 w 17400"/>
              <a:gd name="p0y12" fmla="*/ 817 h 937"/>
              <a:gd name="p0x13" fmla="*/ 0 w 17400"/>
              <a:gd name="p0y13" fmla="*/ 120 h 937"/>
              <a:gd name="p0x14" fmla="*/ 0 w 17400"/>
              <a:gd name="p0y14" fmla="*/ 53 h 937"/>
              <a:gd name="p0x15" fmla="*/ 53 w 17400"/>
              <a:gd name="p0y15" fmla="*/ 0 h 937"/>
              <a:gd name="p0x16" fmla="*/ 120 w 17400"/>
              <a:gd name="p0y16" fmla="*/ 0 h 9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762000" y="5987386"/>
            <a:ext cx="3021654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竖式运算中</a:t>
            </a:r>
            <a:r>
              <a:rPr lang="en-US" altLang="zh-CN" sz="1350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0</a:t>
            </a:r>
            <a:r>
              <a:rPr lang="zh-CN" altLang="en-US" sz="1350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必须严格参与每一步计算</a:t>
            </a:r>
            <a:endParaRPr lang="zh-CN" altLang="en-US" sz="1350">
              <a:solidFill>
                <a:srgbClr val="2C1A1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3925043" y="334899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估算应用练本领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4785341" y="4719638"/>
            <a:ext cx="262130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不用精确计算，也能心中有数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大数估算，让数学走进生活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938520" y="151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6090920" y="15284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6214745" y="15335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4811239" y="19002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>
                <a:solidFill>
                  <a:srgbClr val="D46E2A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03</a:t>
            </a:r>
            <a:endParaRPr sz="9000" b="1">
              <a:solidFill>
                <a:srgbClr val="D46E2A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4457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体育场能容纳多少人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4" name="图片 3" descr="33d35cdc-8a35-11f1-a734-ca241e2ab56c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158" r="1159"/>
          <a:stretch>
            <a:fillRect/>
          </a:stretch>
        </p:blipFill>
        <p:spPr>
          <a:xfrm>
            <a:off x="571500" y="1104900"/>
            <a:ext cx="3234690" cy="5372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094" h="8460">
                <a:moveTo>
                  <a:pt x="120" y="0"/>
                </a:moveTo>
                <a:lnTo>
                  <a:pt x="4974" y="0"/>
                </a:lnTo>
                <a:cubicBezTo>
                  <a:pt x="5040" y="0"/>
                  <a:pt x="5094" y="54"/>
                  <a:pt x="5094" y="120"/>
                </a:cubicBezTo>
                <a:lnTo>
                  <a:pt x="5094" y="8340"/>
                </a:lnTo>
                <a:cubicBezTo>
                  <a:pt x="5094" y="8406"/>
                  <a:pt x="5040" y="8460"/>
                  <a:pt x="4974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4077335" y="1109345"/>
            <a:ext cx="2430145" cy="1697990"/>
          </a:xfrm>
          <a:custGeom>
            <a:avLst/>
            <a:gdLst>
              <a:gd name="sw" fmla="*/ 1 w 3826"/>
              <a:gd name="sh" fmla="*/ 1 h 2674"/>
              <a:gd name="mins" fmla="min sw sh"/>
              <a:gd name="dsw" fmla="+- 0 sw mins"/>
              <a:gd name="dsh" fmla="+- 0 sh mins"/>
              <a:gd name="p0x0" fmla="*/ 120 w 3826"/>
              <a:gd name="p0y0" fmla="*/ 0 h 2674"/>
              <a:gd name="p0x1" fmla="*/ 3706 w 3826"/>
              <a:gd name="p0y1" fmla="*/ 0 h 2674"/>
              <a:gd name="p0x2" fmla="*/ 3773 w 3826"/>
              <a:gd name="p0y2" fmla="*/ 0 h 2674"/>
              <a:gd name="p0x3" fmla="*/ 3826 w 3826"/>
              <a:gd name="p0y3" fmla="*/ 53 h 2674"/>
              <a:gd name="p0x4" fmla="*/ 3826 w 3826"/>
              <a:gd name="p0y4" fmla="*/ 120 h 2674"/>
              <a:gd name="p0x5" fmla="*/ 3826 w 3826"/>
              <a:gd name="p0y5" fmla="*/ 2554 h 2674"/>
              <a:gd name="p0x6" fmla="*/ 3826 w 3826"/>
              <a:gd name="p0y6" fmla="*/ 2620 h 2674"/>
              <a:gd name="p0x7" fmla="*/ 3773 w 3826"/>
              <a:gd name="p0y7" fmla="*/ 2674 h 2674"/>
              <a:gd name="p0x8" fmla="*/ 3706 w 3826"/>
              <a:gd name="p0y8" fmla="*/ 2674 h 2674"/>
              <a:gd name="p0x9" fmla="*/ 120 w 3826"/>
              <a:gd name="p0y9" fmla="*/ 2674 h 2674"/>
              <a:gd name="p0x10" fmla="*/ 53 w 3826"/>
              <a:gd name="p0y10" fmla="*/ 2674 h 2674"/>
              <a:gd name="p0x11" fmla="*/ 0 w 3826"/>
              <a:gd name="p0y11" fmla="*/ 2620 h 2674"/>
              <a:gd name="p0x12" fmla="*/ 0 w 3826"/>
              <a:gd name="p0y12" fmla="*/ 2554 h 2674"/>
              <a:gd name="p0x13" fmla="*/ 0 w 3826"/>
              <a:gd name="p0y13" fmla="*/ 120 h 2674"/>
              <a:gd name="p0x14" fmla="*/ 0 w 3826"/>
              <a:gd name="p0y14" fmla="*/ 53 h 2674"/>
              <a:gd name="p0x15" fmla="*/ 53 w 3826"/>
              <a:gd name="p0y15" fmla="*/ 0 h 2674"/>
              <a:gd name="p0x16" fmla="*/ 120 w 3826"/>
              <a:gd name="p0y16" fmla="*/ 0 h 26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4660106" y="1494863"/>
            <a:ext cx="1798663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168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人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4949809" y="215875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一个看台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6631305" y="1109345"/>
            <a:ext cx="2430145" cy="1697990"/>
          </a:xfrm>
          <a:custGeom>
            <a:avLst/>
            <a:gdLst>
              <a:gd name="sw" fmla="*/ 1 w 3826"/>
              <a:gd name="sh" fmla="*/ 1 h 2674"/>
              <a:gd name="mins" fmla="min sw sh"/>
              <a:gd name="dsw" fmla="+- 0 sw mins"/>
              <a:gd name="dsh" fmla="+- 0 sh mins"/>
              <a:gd name="p0x0" fmla="*/ 120 w 3826"/>
              <a:gd name="p0y0" fmla="*/ 0 h 2674"/>
              <a:gd name="p0x1" fmla="*/ 3706 w 3826"/>
              <a:gd name="p0y1" fmla="*/ 0 h 2674"/>
              <a:gd name="p0x2" fmla="*/ 3773 w 3826"/>
              <a:gd name="p0y2" fmla="*/ 0 h 2674"/>
              <a:gd name="p0x3" fmla="*/ 3826 w 3826"/>
              <a:gd name="p0y3" fmla="*/ 53 h 2674"/>
              <a:gd name="p0x4" fmla="*/ 3826 w 3826"/>
              <a:gd name="p0y4" fmla="*/ 120 h 2674"/>
              <a:gd name="p0x5" fmla="*/ 3826 w 3826"/>
              <a:gd name="p0y5" fmla="*/ 2554 h 2674"/>
              <a:gd name="p0x6" fmla="*/ 3826 w 3826"/>
              <a:gd name="p0y6" fmla="*/ 2620 h 2674"/>
              <a:gd name="p0x7" fmla="*/ 3773 w 3826"/>
              <a:gd name="p0y7" fmla="*/ 2674 h 2674"/>
              <a:gd name="p0x8" fmla="*/ 3706 w 3826"/>
              <a:gd name="p0y8" fmla="*/ 2674 h 2674"/>
              <a:gd name="p0x9" fmla="*/ 120 w 3826"/>
              <a:gd name="p0y9" fmla="*/ 2674 h 2674"/>
              <a:gd name="p0x10" fmla="*/ 53 w 3826"/>
              <a:gd name="p0y10" fmla="*/ 2674 h 2674"/>
              <a:gd name="p0x11" fmla="*/ 0 w 3826"/>
              <a:gd name="p0y11" fmla="*/ 2620 h 2674"/>
              <a:gd name="p0x12" fmla="*/ 0 w 3826"/>
              <a:gd name="p0y12" fmla="*/ 2554 h 2674"/>
              <a:gd name="p0x13" fmla="*/ 0 w 3826"/>
              <a:gd name="p0y13" fmla="*/ 120 h 2674"/>
              <a:gd name="p0x14" fmla="*/ 0 w 3826"/>
              <a:gd name="p0y14" fmla="*/ 53 h 2674"/>
              <a:gd name="p0x15" fmla="*/ 53 w 3826"/>
              <a:gd name="p0y15" fmla="*/ 0 h 2674"/>
              <a:gd name="p0x16" fmla="*/ 120 w 3826"/>
              <a:gd name="p0y16" fmla="*/ 0 h 26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380465" y="1494863"/>
            <a:ext cx="1465812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28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个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503776" y="215875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全场看台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9185275" y="1109345"/>
            <a:ext cx="2430145" cy="1697990"/>
          </a:xfrm>
          <a:custGeom>
            <a:avLst/>
            <a:gdLst>
              <a:gd name="sw" fmla="*/ 1 w 3826"/>
              <a:gd name="sh" fmla="*/ 1 h 2674"/>
              <a:gd name="mins" fmla="min sw sh"/>
              <a:gd name="dsw" fmla="+- 0 sw mins"/>
              <a:gd name="dsh" fmla="+- 0 sh mins"/>
              <a:gd name="p0x0" fmla="*/ 120 w 3826"/>
              <a:gd name="p0y0" fmla="*/ 0 h 2674"/>
              <a:gd name="p0x1" fmla="*/ 3706 w 3826"/>
              <a:gd name="p0y1" fmla="*/ 0 h 2674"/>
              <a:gd name="p0x2" fmla="*/ 3773 w 3826"/>
              <a:gd name="p0y2" fmla="*/ 0 h 2674"/>
              <a:gd name="p0x3" fmla="*/ 3826 w 3826"/>
              <a:gd name="p0y3" fmla="*/ 53 h 2674"/>
              <a:gd name="p0x4" fmla="*/ 3826 w 3826"/>
              <a:gd name="p0y4" fmla="*/ 120 h 2674"/>
              <a:gd name="p0x5" fmla="*/ 3826 w 3826"/>
              <a:gd name="p0y5" fmla="*/ 2554 h 2674"/>
              <a:gd name="p0x6" fmla="*/ 3826 w 3826"/>
              <a:gd name="p0y6" fmla="*/ 2620 h 2674"/>
              <a:gd name="p0x7" fmla="*/ 3773 w 3826"/>
              <a:gd name="p0y7" fmla="*/ 2674 h 2674"/>
              <a:gd name="p0x8" fmla="*/ 3706 w 3826"/>
              <a:gd name="p0y8" fmla="*/ 2674 h 2674"/>
              <a:gd name="p0x9" fmla="*/ 120 w 3826"/>
              <a:gd name="p0y9" fmla="*/ 2674 h 2674"/>
              <a:gd name="p0x10" fmla="*/ 53 w 3826"/>
              <a:gd name="p0y10" fmla="*/ 2674 h 2674"/>
              <a:gd name="p0x11" fmla="*/ 0 w 3826"/>
              <a:gd name="p0y11" fmla="*/ 2620 h 2674"/>
              <a:gd name="p0x12" fmla="*/ 0 w 3826"/>
              <a:gd name="p0y12" fmla="*/ 2554 h 2674"/>
              <a:gd name="p0x13" fmla="*/ 0 w 3826"/>
              <a:gd name="p0y13" fmla="*/ 120 h 2674"/>
              <a:gd name="p0x14" fmla="*/ 0 w 3826"/>
              <a:gd name="p0y14" fmla="*/ 53 h 2674"/>
              <a:gd name="p0x15" fmla="*/ 53 w 3826"/>
              <a:gd name="p0y15" fmla="*/ 0 h 2674"/>
              <a:gd name="p0x16" fmla="*/ 120 w 3826"/>
              <a:gd name="p0y16" fmla="*/ 0 h 26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9601581" y="1494863"/>
            <a:ext cx="2131514" cy="65151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2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5100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人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057743" y="2158755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估算结果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4077335" y="3007360"/>
            <a:ext cx="7538085" cy="3464560"/>
          </a:xfrm>
          <a:custGeom>
            <a:avLst/>
            <a:gdLst>
              <a:gd name="sw" fmla="*/ 1 w 11870"/>
              <a:gd name="sh" fmla="*/ 1 h 5455"/>
              <a:gd name="mins" fmla="min sw sh"/>
              <a:gd name="dsw" fmla="+- 0 sw mins"/>
              <a:gd name="dsh" fmla="+- 0 sh mins"/>
              <a:gd name="p0x0" fmla="*/ 120 w 11870"/>
              <a:gd name="p0y0" fmla="*/ 0 h 5455"/>
              <a:gd name="p0x1" fmla="*/ 11750 w 11870"/>
              <a:gd name="p0y1" fmla="*/ 0 h 5455"/>
              <a:gd name="p0x2" fmla="*/ 11817 w 11870"/>
              <a:gd name="p0y2" fmla="*/ 0 h 5455"/>
              <a:gd name="p0x3" fmla="*/ 11870 w 11870"/>
              <a:gd name="p0y3" fmla="*/ 53 h 5455"/>
              <a:gd name="p0x4" fmla="*/ 11870 w 11870"/>
              <a:gd name="p0y4" fmla="*/ 120 h 5455"/>
              <a:gd name="p0x5" fmla="*/ 11870 w 11870"/>
              <a:gd name="p0y5" fmla="*/ 5335 h 5455"/>
              <a:gd name="p0x6" fmla="*/ 11870 w 11870"/>
              <a:gd name="p0y6" fmla="*/ 5401 h 5455"/>
              <a:gd name="p0x7" fmla="*/ 11817 w 11870"/>
              <a:gd name="p0y7" fmla="*/ 5455 h 5455"/>
              <a:gd name="p0x8" fmla="*/ 11750 w 11870"/>
              <a:gd name="p0y8" fmla="*/ 5455 h 5455"/>
              <a:gd name="p0x9" fmla="*/ 120 w 11870"/>
              <a:gd name="p0y9" fmla="*/ 5455 h 5455"/>
              <a:gd name="p0x10" fmla="*/ 53 w 11870"/>
              <a:gd name="p0y10" fmla="*/ 5455 h 5455"/>
              <a:gd name="p0x11" fmla="*/ 0 w 11870"/>
              <a:gd name="p0y11" fmla="*/ 5401 h 5455"/>
              <a:gd name="p0x12" fmla="*/ 0 w 11870"/>
              <a:gd name="p0y12" fmla="*/ 5335 h 5455"/>
              <a:gd name="p0x13" fmla="*/ 0 w 11870"/>
              <a:gd name="p0y13" fmla="*/ 120 h 5455"/>
              <a:gd name="p0x14" fmla="*/ 0 w 11870"/>
              <a:gd name="p0y14" fmla="*/ 53 h 5455"/>
              <a:gd name="p0x15" fmla="*/ 53 w 11870"/>
              <a:gd name="p0y15" fmla="*/ 0 h 5455"/>
              <a:gd name="p0x16" fmla="*/ 120 w 11870"/>
              <a:gd name="p0y16" fmla="*/ 0 h 54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4311034" y="3186960"/>
            <a:ext cx="70713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四步估算策略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4311015" y="377190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4463586" y="3845538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240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4920634" y="3893639"/>
            <a:ext cx="1714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选一个局部小单位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4311015" y="442658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463586" y="4500305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240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4920634" y="4548406"/>
            <a:ext cx="2286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数清小单位里的大致数量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4311015" y="50812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4463586" y="5155082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240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4920634" y="5203184"/>
            <a:ext cx="2286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数出总共有多少个小单位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4311015" y="57359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4463586" y="5809850"/>
            <a:ext cx="495005" cy="3438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240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endParaRPr sz="240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4920634" y="5857951"/>
            <a:ext cx="2286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用乘法推算整体大约数量</a:t>
            </a:r>
            <a:endParaRPr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生活里的估算达人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764280" cy="2581275"/>
          </a:xfrm>
          <a:custGeom>
            <a:avLst/>
            <a:gdLst>
              <a:gd name="sw" fmla="*/ 1 w 5927"/>
              <a:gd name="sh" fmla="*/ 1 h 4065"/>
              <a:gd name="mins" fmla="min sw sh"/>
              <a:gd name="dsw" fmla="+- 0 sw mins"/>
              <a:gd name="dsh" fmla="+- 0 sh mins"/>
              <a:gd name="p0x0" fmla="*/ 120 w 5927"/>
              <a:gd name="p0y0" fmla="*/ 0 h 4065"/>
              <a:gd name="p0x1" fmla="*/ 5807 w 5927"/>
              <a:gd name="p0y1" fmla="*/ 0 h 4065"/>
              <a:gd name="p0x2" fmla="*/ 5874 w 5927"/>
              <a:gd name="p0y2" fmla="*/ 0 h 4065"/>
              <a:gd name="p0x3" fmla="*/ 5927 w 5927"/>
              <a:gd name="p0y3" fmla="*/ 53 h 4065"/>
              <a:gd name="p0x4" fmla="*/ 5927 w 5927"/>
              <a:gd name="p0y4" fmla="*/ 120 h 4065"/>
              <a:gd name="p0x5" fmla="*/ 5927 w 5927"/>
              <a:gd name="p0y5" fmla="*/ 3945 h 4065"/>
              <a:gd name="p0x6" fmla="*/ 5927 w 5927"/>
              <a:gd name="p0y6" fmla="*/ 4011 h 4065"/>
              <a:gd name="p0x7" fmla="*/ 5874 w 5927"/>
              <a:gd name="p0y7" fmla="*/ 4065 h 4065"/>
              <a:gd name="p0x8" fmla="*/ 5807 w 5927"/>
              <a:gd name="p0y8" fmla="*/ 4065 h 4065"/>
              <a:gd name="p0x9" fmla="*/ 120 w 5927"/>
              <a:gd name="p0y9" fmla="*/ 4065 h 4065"/>
              <a:gd name="p0x10" fmla="*/ 53 w 5927"/>
              <a:gd name="p0y10" fmla="*/ 4065 h 4065"/>
              <a:gd name="p0x11" fmla="*/ 0 w 5927"/>
              <a:gd name="p0y11" fmla="*/ 4011 h 4065"/>
              <a:gd name="p0x12" fmla="*/ 0 w 5927"/>
              <a:gd name="p0y12" fmla="*/ 3945 h 4065"/>
              <a:gd name="p0x13" fmla="*/ 0 w 5927"/>
              <a:gd name="p0y13" fmla="*/ 120 h 4065"/>
              <a:gd name="p0x14" fmla="*/ 0 w 5927"/>
              <a:gd name="p0y14" fmla="*/ 53 h 4065"/>
              <a:gd name="p0x15" fmla="*/ 53 w 5927"/>
              <a:gd name="p0y15" fmla="*/ 0 h 4065"/>
              <a:gd name="p0x16" fmla="*/ 120 w 5927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754391" y="1757334"/>
            <a:ext cx="201751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600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株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515742" y="2545032"/>
            <a:ext cx="1885283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花圃花苗估算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/>
            <a:r>
              <a:rPr 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每排约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30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株，共约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排</a:t>
            </a:r>
            <a:endParaRPr lang="zh-CN" altLang="en-US"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575945" y="3890645"/>
            <a:ext cx="3764280" cy="2581275"/>
          </a:xfrm>
          <a:custGeom>
            <a:avLst/>
            <a:gdLst>
              <a:gd name="sw" fmla="*/ 1 w 5927"/>
              <a:gd name="sh" fmla="*/ 1 h 4065"/>
              <a:gd name="mins" fmla="min sw sh"/>
              <a:gd name="dsw" fmla="+- 0 sw mins"/>
              <a:gd name="dsh" fmla="+- 0 sh mins"/>
              <a:gd name="p0x0" fmla="*/ 120 w 5927"/>
              <a:gd name="p0y0" fmla="*/ 0 h 4065"/>
              <a:gd name="p0x1" fmla="*/ 5807 w 5927"/>
              <a:gd name="p0y1" fmla="*/ 0 h 4065"/>
              <a:gd name="p0x2" fmla="*/ 5874 w 5927"/>
              <a:gd name="p0y2" fmla="*/ 0 h 4065"/>
              <a:gd name="p0x3" fmla="*/ 5927 w 5927"/>
              <a:gd name="p0y3" fmla="*/ 53 h 4065"/>
              <a:gd name="p0x4" fmla="*/ 5927 w 5927"/>
              <a:gd name="p0y4" fmla="*/ 120 h 4065"/>
              <a:gd name="p0x5" fmla="*/ 5927 w 5927"/>
              <a:gd name="p0y5" fmla="*/ 3945 h 4065"/>
              <a:gd name="p0x6" fmla="*/ 5927 w 5927"/>
              <a:gd name="p0y6" fmla="*/ 4011 h 4065"/>
              <a:gd name="p0x7" fmla="*/ 5874 w 5927"/>
              <a:gd name="p0y7" fmla="*/ 4065 h 4065"/>
              <a:gd name="p0x8" fmla="*/ 5807 w 5927"/>
              <a:gd name="p0y8" fmla="*/ 4065 h 4065"/>
              <a:gd name="p0x9" fmla="*/ 120 w 5927"/>
              <a:gd name="p0y9" fmla="*/ 4065 h 4065"/>
              <a:gd name="p0x10" fmla="*/ 53 w 5927"/>
              <a:gd name="p0y10" fmla="*/ 4065 h 4065"/>
              <a:gd name="p0x11" fmla="*/ 0 w 5927"/>
              <a:gd name="p0y11" fmla="*/ 4011 h 4065"/>
              <a:gd name="p0x12" fmla="*/ 0 w 5927"/>
              <a:gd name="p0y12" fmla="*/ 3945 h 4065"/>
              <a:gd name="p0x13" fmla="*/ 0 w 5927"/>
              <a:gd name="p0y13" fmla="*/ 120 h 4065"/>
              <a:gd name="p0x14" fmla="*/ 0 w 5927"/>
              <a:gd name="p0y14" fmla="*/ 53 h 4065"/>
              <a:gd name="p0x15" fmla="*/ 53 w 5927"/>
              <a:gd name="p0y15" fmla="*/ 0 h 4065"/>
              <a:gd name="p0x16" fmla="*/ 120 w 5927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1564186" y="4538634"/>
            <a:ext cx="2397919" cy="7439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48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2000</a:t>
            </a:r>
            <a:r>
              <a:rPr sz="21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粒</a:t>
            </a:r>
            <a:endParaRPr sz="21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430017" y="5326332"/>
            <a:ext cx="2056733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spcAft>
                <a:spcPts val="0"/>
              </a:spcAft>
            </a:pP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黄豆估数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/>
            <a:r>
              <a:rPr 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每把约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50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粒，整袋约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40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把</a:t>
            </a:r>
            <a:endParaRPr lang="zh-CN" altLang="en-US"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4616450" y="1109345"/>
            <a:ext cx="6998970" cy="4343400"/>
          </a:xfrm>
          <a:custGeom>
            <a:avLst/>
            <a:gdLst>
              <a:gd name="sw" fmla="*/ 1 w 11021"/>
              <a:gd name="sh" fmla="*/ 1 h 6840"/>
              <a:gd name="mins" fmla="min sw sh"/>
              <a:gd name="dsw" fmla="+- 0 sw mins"/>
              <a:gd name="dsh" fmla="+- 0 sh mins"/>
              <a:gd name="p0x0" fmla="*/ 120 w 11021"/>
              <a:gd name="p0y0" fmla="*/ 0 h 6840"/>
              <a:gd name="p0x1" fmla="*/ 10901 w 11021"/>
              <a:gd name="p0y1" fmla="*/ 0 h 6840"/>
              <a:gd name="p0x2" fmla="*/ 10968 w 11021"/>
              <a:gd name="p0y2" fmla="*/ 0 h 6840"/>
              <a:gd name="p0x3" fmla="*/ 11021 w 11021"/>
              <a:gd name="p0y3" fmla="*/ 53 h 6840"/>
              <a:gd name="p0x4" fmla="*/ 11021 w 11021"/>
              <a:gd name="p0y4" fmla="*/ 120 h 6840"/>
              <a:gd name="p0x5" fmla="*/ 11021 w 11021"/>
              <a:gd name="p0y5" fmla="*/ 6720 h 6840"/>
              <a:gd name="p0x6" fmla="*/ 11021 w 11021"/>
              <a:gd name="p0y6" fmla="*/ 6786 h 6840"/>
              <a:gd name="p0x7" fmla="*/ 10968 w 11021"/>
              <a:gd name="p0y7" fmla="*/ 6840 h 6840"/>
              <a:gd name="p0x8" fmla="*/ 10901 w 11021"/>
              <a:gd name="p0y8" fmla="*/ 6840 h 6840"/>
              <a:gd name="p0x9" fmla="*/ 120 w 11021"/>
              <a:gd name="p0y9" fmla="*/ 6840 h 6840"/>
              <a:gd name="p0x10" fmla="*/ 53 w 11021"/>
              <a:gd name="p0y10" fmla="*/ 6840 h 6840"/>
              <a:gd name="p0x11" fmla="*/ 0 w 11021"/>
              <a:gd name="p0y11" fmla="*/ 6786 h 6840"/>
              <a:gd name="p0x12" fmla="*/ 0 w 11021"/>
              <a:gd name="p0y12" fmla="*/ 6720 h 6840"/>
              <a:gd name="p0x13" fmla="*/ 0 w 11021"/>
              <a:gd name="p0y13" fmla="*/ 120 h 6840"/>
              <a:gd name="p0x14" fmla="*/ 0 w 11021"/>
              <a:gd name="p0y14" fmla="*/ 53 h 6840"/>
              <a:gd name="p0x15" fmla="*/ 53 w 11021"/>
              <a:gd name="p0y15" fmla="*/ 0 h 6840"/>
              <a:gd name="p0x16" fmla="*/ 120 w 11021"/>
              <a:gd name="p0y16" fmla="*/ 0 h 6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4811982" y="1288732"/>
            <a:ext cx="660841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书报亭营业额估算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811982" y="1714500"/>
            <a:ext cx="660841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月上旬每天营业额约</a:t>
            </a:r>
            <a:r>
              <a:rPr lang="en-US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</a:t>
            </a:r>
            <a:r>
              <a:rPr lang="zh-CN" altLang="en-US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元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，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</a:t>
            </a:r>
            <a:r>
              <a:rPr lang="zh-CN" altLang="en-US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天总营业额</a:t>
            </a:r>
            <a:r>
              <a:rPr lang="en-US" altLang="zh-CN"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≈</a:t>
            </a:r>
            <a:r>
              <a:rPr lang="en-US" altLang="zh-CN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200</a:t>
            </a:r>
            <a:r>
              <a:rPr lang="zh-CN" altLang="en-US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 b="1" spc="-13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10=2000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元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11"/>
            </p:custDataLst>
          </p:nvPr>
        </p:nvGraphicFramePr>
        <p:xfrm>
          <a:off x="4820920" y="2028825"/>
          <a:ext cx="6598881" cy="8419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7586"/>
                <a:gridCol w="578122"/>
                <a:gridCol w="578122"/>
                <a:gridCol w="578122"/>
                <a:gridCol w="578122"/>
                <a:gridCol w="578122"/>
                <a:gridCol w="578122"/>
                <a:gridCol w="578122"/>
                <a:gridCol w="578122"/>
                <a:gridCol w="578122"/>
                <a:gridCol w="578197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日期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3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4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5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6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7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8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9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10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</a:tr>
              <a:tr h="390525"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营业额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206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201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206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204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205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198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196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198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195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203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</a:tbl>
          </a:graphicData>
        </a:graphic>
      </p:graphicFrame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4616450" y="5576570"/>
            <a:ext cx="6998970" cy="895350"/>
          </a:xfrm>
          <a:custGeom>
            <a:avLst/>
            <a:gdLst>
              <a:gd name="sw" fmla="*/ 1 w 11021"/>
              <a:gd name="sh" fmla="*/ 1 h 1410"/>
              <a:gd name="mins" fmla="min sw sh"/>
              <a:gd name="dsw" fmla="+- 0 sw mins"/>
              <a:gd name="dsh" fmla="+- 0 sh mins"/>
              <a:gd name="p0x0" fmla="*/ 120 w 11021"/>
              <a:gd name="p0y0" fmla="*/ 0 h 1410"/>
              <a:gd name="p0x1" fmla="*/ 10901 w 11021"/>
              <a:gd name="p0y1" fmla="*/ 0 h 1410"/>
              <a:gd name="p0x2" fmla="*/ 10968 w 11021"/>
              <a:gd name="p0y2" fmla="*/ 0 h 1410"/>
              <a:gd name="p0x3" fmla="*/ 11021 w 11021"/>
              <a:gd name="p0y3" fmla="*/ 53 h 1410"/>
              <a:gd name="p0x4" fmla="*/ 11021 w 11021"/>
              <a:gd name="p0y4" fmla="*/ 120 h 1410"/>
              <a:gd name="p0x5" fmla="*/ 11021 w 11021"/>
              <a:gd name="p0y5" fmla="*/ 1290 h 1410"/>
              <a:gd name="p0x6" fmla="*/ 11021 w 11021"/>
              <a:gd name="p0y6" fmla="*/ 1356 h 1410"/>
              <a:gd name="p0x7" fmla="*/ 10968 w 11021"/>
              <a:gd name="p0y7" fmla="*/ 1410 h 1410"/>
              <a:gd name="p0x8" fmla="*/ 10901 w 11021"/>
              <a:gd name="p0y8" fmla="*/ 1410 h 1410"/>
              <a:gd name="p0x9" fmla="*/ 120 w 11021"/>
              <a:gd name="p0y9" fmla="*/ 1410 h 1410"/>
              <a:gd name="p0x10" fmla="*/ 53 w 11021"/>
              <a:gd name="p0y10" fmla="*/ 1410 h 1410"/>
              <a:gd name="p0x11" fmla="*/ 0 w 11021"/>
              <a:gd name="p0y11" fmla="*/ 1356 h 1410"/>
              <a:gd name="p0x12" fmla="*/ 0 w 11021"/>
              <a:gd name="p0y12" fmla="*/ 1290 h 1410"/>
              <a:gd name="p0x13" fmla="*/ 0 w 11021"/>
              <a:gd name="p0y13" fmla="*/ 120 h 1410"/>
              <a:gd name="p0x14" fmla="*/ 0 w 11021"/>
              <a:gd name="p0y14" fmla="*/ 53 h 1410"/>
              <a:gd name="p0x15" fmla="*/ 53 w 11021"/>
              <a:gd name="p0y15" fmla="*/ 0 h 1410"/>
              <a:gd name="p0x16" fmla="*/ 120 w 11021"/>
              <a:gd name="p0y16" fmla="*/ 0 h 14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4811395" y="58527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458" t="-3492" r="-1458" b="-3492"/>
          <a:stretch>
            <a:fillRect/>
          </a:stretch>
        </p:blipFill>
        <p:spPr>
          <a:xfrm>
            <a:off x="4904740" y="5915025"/>
            <a:ext cx="156845" cy="21399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5269182" y="5757863"/>
            <a:ext cx="3429219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 spc="3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估算秘诀</a:t>
            </a:r>
            <a:endParaRPr sz="1500" b="1" spc="3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5269182" y="6048375"/>
            <a:ext cx="3600679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找到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接近的整十整百数</a:t>
            </a:r>
            <a:r>
              <a:rPr sz="135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，让计算变得简单快捷</a:t>
            </a:r>
            <a:endParaRPr sz="135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3925043" y="3348990"/>
            <a:ext cx="43419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算式规律悟奇妙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4202382" y="4719638"/>
            <a:ext cx="37871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数学不是枯燥的计算，而是奇妙的发现之旅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有趣的算式，隐藏着数学的密码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938520" y="151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6090920" y="1528445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6214745" y="1533525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4811239" y="1900238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9000" b="1">
                <a:solidFill>
                  <a:srgbClr val="D46E2A">
                    <a:alpha val="25000"/>
                  </a:srgbClr>
                </a:solidFill>
                <a:latin typeface="汉仪正圆-75W" panose="00020600040101010101" charset="-122"/>
                <a:ea typeface="汉仪正圆-75W" panose="00020600040101010101" charset="-122"/>
              </a:rPr>
              <a:t>04</a:t>
            </a:r>
            <a:endParaRPr sz="9000" b="1">
              <a:solidFill>
                <a:srgbClr val="D46E2A">
                  <a:alpha val="25000"/>
                </a:srgbClr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24500" y="4457700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数字金字塔的奥秘</a:t>
            </a:r>
            <a:endParaRPr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2"/>
            </p:custDataLst>
          </p:nvPr>
        </p:nvSpPr>
        <p:spPr>
          <a:xfrm>
            <a:off x="571500" y="230378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3"/>
            </p:custDataLst>
          </p:nvPr>
        </p:nvSpPr>
        <p:spPr>
          <a:xfrm>
            <a:off x="677542" y="235390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165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028700" y="2375811"/>
            <a:ext cx="85174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 =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1728045" y="2299611"/>
            <a:ext cx="433168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1</a:t>
            </a:r>
            <a:endParaRPr sz="210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571500" y="296164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677542" y="3011433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2</a:t>
            </a:r>
            <a:endParaRPr sz="165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1028700" y="3033341"/>
            <a:ext cx="1089498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11 =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965798" y="2957141"/>
            <a:ext cx="7660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121</a:t>
            </a:r>
            <a:endParaRPr sz="210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571500" y="36188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677542" y="366895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3</a:t>
            </a:r>
            <a:endParaRPr sz="165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1028700" y="3690861"/>
            <a:ext cx="1327252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111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111 =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2203552" y="3614661"/>
            <a:ext cx="1098871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12321</a:t>
            </a:r>
            <a:endParaRPr sz="210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571500" y="42767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677542" y="432647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4</a:t>
            </a:r>
            <a:endParaRPr sz="165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028700" y="4348381"/>
            <a:ext cx="15650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1111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1111 =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2441305" y="4272181"/>
            <a:ext cx="143165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1234321</a:t>
            </a:r>
            <a:endParaRPr sz="210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8"/>
            </p:custDataLst>
          </p:nvPr>
        </p:nvSpPr>
        <p:spPr>
          <a:xfrm>
            <a:off x="571500" y="49339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677542" y="498399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5</a:t>
            </a:r>
            <a:endParaRPr sz="165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1028700" y="5005902"/>
            <a:ext cx="1802759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11111 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11111 =</a:t>
            </a:r>
            <a:endParaRPr lang="en-US" altLang="zh-CN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2679059" y="4929702"/>
            <a:ext cx="1764506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D46E2A"/>
                </a:solidFill>
                <a:latin typeface="汉仪正圆-45W" panose="00020600040101010101" charset="-122"/>
                <a:ea typeface="汉仪正圆-45W" panose="00020600040101010101" charset="-122"/>
              </a:rPr>
              <a:t>123454321</a:t>
            </a:r>
            <a:endParaRPr sz="2100" b="1">
              <a:solidFill>
                <a:srgbClr val="D46E2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2"/>
            </p:custDataLst>
          </p:nvPr>
        </p:nvSpPr>
        <p:spPr>
          <a:xfrm>
            <a:off x="571500" y="113982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23"/>
            </p:custDataLst>
          </p:nvPr>
        </p:nvSpPr>
        <p:spPr>
          <a:xfrm>
            <a:off x="762000" y="1315355"/>
            <a:ext cx="4572229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</a:rPr>
              <a:t>答案是</a:t>
            </a:r>
            <a:r>
              <a:rPr b="1">
                <a:solidFill>
                  <a:srgbClr val="A84A1A"/>
                </a:solidFill>
                <a:latin typeface="汉仪正圆-45W" panose="00020600040101010101" charset="-122"/>
                <a:ea typeface="汉仪正圆-45W" panose="00020600040101010101" charset="-122"/>
              </a:rPr>
              <a:t>左右对称</a:t>
            </a:r>
            <a:r>
              <a:rPr lang="zh-CN" b="1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</a:t>
            </a:r>
            <a:r>
              <a:rPr lang="en-US" altLang="zh-CN" b="1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——</a:t>
            </a:r>
            <a:r>
              <a:rPr lang="zh-CN" altLang="en-US" b="1"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像一座数字金字塔！</a:t>
            </a:r>
            <a:endParaRPr lang="zh-CN" altLang="en-US" b="1">
              <a:solidFill>
                <a:srgbClr val="2C1A10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6157595" y="2075180"/>
            <a:ext cx="5457825" cy="1615440"/>
          </a:xfrm>
          <a:custGeom>
            <a:avLst/>
            <a:gdLst>
              <a:gd name="sw" fmla="*/ 1 w 8595"/>
              <a:gd name="sh" fmla="*/ 1 h 2544"/>
              <a:gd name="mins" fmla="min sw sh"/>
              <a:gd name="dsw" fmla="+- 0 sw mins"/>
              <a:gd name="dsh" fmla="+- 0 sh mins"/>
              <a:gd name="p0x0" fmla="*/ 120 w 8595"/>
              <a:gd name="p0y0" fmla="*/ 0 h 2544"/>
              <a:gd name="p0x1" fmla="*/ 8475 w 8595"/>
              <a:gd name="p0y1" fmla="*/ 0 h 2544"/>
              <a:gd name="p0x2" fmla="*/ 8541 w 8595"/>
              <a:gd name="p0y2" fmla="*/ 0 h 2544"/>
              <a:gd name="p0x3" fmla="*/ 8595 w 8595"/>
              <a:gd name="p0y3" fmla="*/ 53 h 2544"/>
              <a:gd name="p0x4" fmla="*/ 8595 w 8595"/>
              <a:gd name="p0y4" fmla="*/ 120 h 2544"/>
              <a:gd name="p0x5" fmla="*/ 8595 w 8595"/>
              <a:gd name="p0y5" fmla="*/ 2424 h 2544"/>
              <a:gd name="p0x6" fmla="*/ 8595 w 8595"/>
              <a:gd name="p0y6" fmla="*/ 2490 h 2544"/>
              <a:gd name="p0x7" fmla="*/ 8541 w 8595"/>
              <a:gd name="p0y7" fmla="*/ 2544 h 2544"/>
              <a:gd name="p0x8" fmla="*/ 8475 w 8595"/>
              <a:gd name="p0y8" fmla="*/ 2544 h 2544"/>
              <a:gd name="p0x9" fmla="*/ 120 w 8595"/>
              <a:gd name="p0y9" fmla="*/ 2544 h 2544"/>
              <a:gd name="p0x10" fmla="*/ 53 w 8595"/>
              <a:gd name="p0y10" fmla="*/ 2544 h 2544"/>
              <a:gd name="p0x11" fmla="*/ 0 w 8595"/>
              <a:gd name="p0y11" fmla="*/ 2490 h 2544"/>
              <a:gd name="p0x12" fmla="*/ 0 w 8595"/>
              <a:gd name="p0y12" fmla="*/ 2424 h 2544"/>
              <a:gd name="p0x13" fmla="*/ 0 w 8595"/>
              <a:gd name="p0y13" fmla="*/ 120 h 2544"/>
              <a:gd name="p0x14" fmla="*/ 0 w 8595"/>
              <a:gd name="p0y14" fmla="*/ 53 h 2544"/>
              <a:gd name="p0x15" fmla="*/ 53 w 8595"/>
              <a:gd name="p0y15" fmla="*/ 0 h 2544"/>
              <a:gd name="p0x16" fmla="*/ 120 w 8595"/>
              <a:gd name="p0y16" fmla="*/ 0 h 25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6391275" y="2490740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递增递减规律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6"/>
            </p:custDataLst>
          </p:nvPr>
        </p:nvSpPr>
        <p:spPr>
          <a:xfrm>
            <a:off x="6391275" y="2940320"/>
            <a:ext cx="49911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从左到右</a:t>
            </a:r>
            <a:r>
              <a:rPr 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递增</a:t>
            </a:r>
            <a:r>
              <a:rPr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，到顶后</a:t>
            </a:r>
            <a:r>
              <a:rPr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对称递减</a:t>
            </a:r>
            <a:r>
              <a:rPr 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回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endParaRPr lang="en-US" altLang="zh-CN" sz="150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6157595" y="3890645"/>
            <a:ext cx="5457825" cy="1615440"/>
          </a:xfrm>
          <a:custGeom>
            <a:avLst/>
            <a:gdLst>
              <a:gd name="sw" fmla="*/ 1 w 8595"/>
              <a:gd name="sh" fmla="*/ 1 h 2544"/>
              <a:gd name="mins" fmla="min sw sh"/>
              <a:gd name="dsw" fmla="+- 0 sw mins"/>
              <a:gd name="dsh" fmla="+- 0 sh mins"/>
              <a:gd name="p0x0" fmla="*/ 120 w 8595"/>
              <a:gd name="p0y0" fmla="*/ 0 h 2544"/>
              <a:gd name="p0x1" fmla="*/ 8475 w 8595"/>
              <a:gd name="p0y1" fmla="*/ 0 h 2544"/>
              <a:gd name="p0x2" fmla="*/ 8541 w 8595"/>
              <a:gd name="p0y2" fmla="*/ 0 h 2544"/>
              <a:gd name="p0x3" fmla="*/ 8595 w 8595"/>
              <a:gd name="p0y3" fmla="*/ 53 h 2544"/>
              <a:gd name="p0x4" fmla="*/ 8595 w 8595"/>
              <a:gd name="p0y4" fmla="*/ 120 h 2544"/>
              <a:gd name="p0x5" fmla="*/ 8595 w 8595"/>
              <a:gd name="p0y5" fmla="*/ 2424 h 2544"/>
              <a:gd name="p0x6" fmla="*/ 8595 w 8595"/>
              <a:gd name="p0y6" fmla="*/ 2490 h 2544"/>
              <a:gd name="p0x7" fmla="*/ 8541 w 8595"/>
              <a:gd name="p0y7" fmla="*/ 2544 h 2544"/>
              <a:gd name="p0x8" fmla="*/ 8475 w 8595"/>
              <a:gd name="p0y8" fmla="*/ 2544 h 2544"/>
              <a:gd name="p0x9" fmla="*/ 120 w 8595"/>
              <a:gd name="p0y9" fmla="*/ 2544 h 2544"/>
              <a:gd name="p0x10" fmla="*/ 53 w 8595"/>
              <a:gd name="p0y10" fmla="*/ 2544 h 2544"/>
              <a:gd name="p0x11" fmla="*/ 0 w 8595"/>
              <a:gd name="p0y11" fmla="*/ 2490 h 2544"/>
              <a:gd name="p0x12" fmla="*/ 0 w 8595"/>
              <a:gd name="p0y12" fmla="*/ 2424 h 2544"/>
              <a:gd name="p0x13" fmla="*/ 0 w 8595"/>
              <a:gd name="p0y13" fmla="*/ 120 h 2544"/>
              <a:gd name="p0x14" fmla="*/ 0 w 8595"/>
              <a:gd name="p0y14" fmla="*/ 53 h 2544"/>
              <a:gd name="p0x15" fmla="*/ 53 w 8595"/>
              <a:gd name="p0y15" fmla="*/ 0 h 2544"/>
              <a:gd name="p0x16" fmla="*/ 120 w 8595"/>
              <a:gd name="p0y16" fmla="*/ 0 h 254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6391275" y="4306224"/>
            <a:ext cx="49911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核心发现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6391275" y="4755804"/>
            <a:ext cx="245714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中间最大的数字</a:t>
            </a:r>
            <a:r>
              <a:rPr lang="en-US" altLang="zh-CN" sz="150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= </a:t>
            </a:r>
            <a:r>
              <a:rPr lang="en-US" altLang="zh-CN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</a:t>
            </a:r>
            <a:r>
              <a:rPr lang="zh-CN" altLang="en-US" sz="15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的个数</a:t>
            </a:r>
            <a:endParaRPr lang="zh-CN" altLang="en-US" sz="15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0"/>
            </p:custDataLst>
          </p:nvPr>
        </p:nvSpPr>
        <p:spPr>
          <a:xfrm>
            <a:off x="571500" y="577469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4DEC5"/>
          </a:solidFill>
          <a:ln>
            <a:noFill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762000" y="5950239"/>
            <a:ext cx="3886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2C1A10"/>
                </a:solidFill>
                <a:latin typeface="汉仪正圆-45W" panose="00020600040101010101" charset="-122"/>
                <a:ea typeface="汉仪正圆-45W" panose="00020600040101010101" charset="-122"/>
              </a:rPr>
              <a:t>数学规律隐藏着令人惊叹的对称之美</a:t>
            </a:r>
            <a:endParaRPr>
              <a:solidFill>
                <a:srgbClr val="2C1A10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99999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与</a:t>
            </a:r>
            <a:r>
              <a:rPr lang="en-US" altLang="zh-CN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142857</a:t>
            </a:r>
            <a:r>
              <a:rPr lang="zh-CN" altLang="en-US" sz="3000" b="1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  <a:cs typeface="汉仪正圆-75W" panose="00020600040101010101" charset="-122"/>
              </a:rPr>
              <a:t>的魔法</a:t>
            </a:r>
            <a:endParaRPr lang="zh-CN" altLang="en-US" sz="3000" b="1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  <a:cs typeface="汉仪正圆-7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001135" cy="5362575"/>
          </a:xfrm>
          <a:custGeom>
            <a:avLst/>
            <a:gdLst>
              <a:gd name="sw" fmla="*/ 1 w 6300"/>
              <a:gd name="sh" fmla="*/ 1 h 8445"/>
              <a:gd name="mins" fmla="min sw sh"/>
              <a:gd name="dsw" fmla="+- 0 sw mins"/>
              <a:gd name="dsh" fmla="+- 0 sh mins"/>
              <a:gd name="p0x0" fmla="*/ 120 w 6300"/>
              <a:gd name="p0y0" fmla="*/ 0 h 8445"/>
              <a:gd name="p0x1" fmla="*/ 6180 w 6300"/>
              <a:gd name="p0y1" fmla="*/ 0 h 8445"/>
              <a:gd name="p0x2" fmla="*/ 6246 w 6300"/>
              <a:gd name="p0y2" fmla="*/ 0 h 8445"/>
              <a:gd name="p0x3" fmla="*/ 6300 w 6300"/>
              <a:gd name="p0y3" fmla="*/ 53 h 8445"/>
              <a:gd name="p0x4" fmla="*/ 6300 w 6300"/>
              <a:gd name="p0y4" fmla="*/ 120 h 8445"/>
              <a:gd name="p0x5" fmla="*/ 6300 w 6300"/>
              <a:gd name="p0y5" fmla="*/ 8325 h 8445"/>
              <a:gd name="p0x6" fmla="*/ 6300 w 6300"/>
              <a:gd name="p0y6" fmla="*/ 8391 h 8445"/>
              <a:gd name="p0x7" fmla="*/ 6246 w 6300"/>
              <a:gd name="p0y7" fmla="*/ 8445 h 8445"/>
              <a:gd name="p0x8" fmla="*/ 6180 w 6300"/>
              <a:gd name="p0y8" fmla="*/ 8445 h 8445"/>
              <a:gd name="p0x9" fmla="*/ 120 w 6300"/>
              <a:gd name="p0y9" fmla="*/ 8445 h 8445"/>
              <a:gd name="p0x10" fmla="*/ 53 w 6300"/>
              <a:gd name="p0y10" fmla="*/ 8445 h 8445"/>
              <a:gd name="p0x11" fmla="*/ 0 w 6300"/>
              <a:gd name="p0y11" fmla="*/ 8391 h 8445"/>
              <a:gd name="p0x12" fmla="*/ 0 w 6300"/>
              <a:gd name="p0y12" fmla="*/ 8325 h 8445"/>
              <a:gd name="p0x13" fmla="*/ 0 w 6300"/>
              <a:gd name="p0y13" fmla="*/ 120 h 8445"/>
              <a:gd name="p0x14" fmla="*/ 0 w 6300"/>
              <a:gd name="p0y14" fmla="*/ 53 h 8445"/>
              <a:gd name="p0x15" fmla="*/ 53 w 6300"/>
              <a:gd name="p0y15" fmla="*/ 0 h 8445"/>
              <a:gd name="p0x16" fmla="*/ 120 w 630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09625" y="1755458"/>
            <a:ext cx="353414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99999</a:t>
            </a:r>
            <a:r>
              <a:rPr 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的神奇</a:t>
            </a:r>
            <a:endParaRPr lang="zh-CN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09625" y="2219325"/>
            <a:ext cx="353414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99999 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99999 =</a:t>
            </a:r>
            <a:endParaRPr lang="en-US" altLang="zh-CN"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809625" y="2464117"/>
            <a:ext cx="3534146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9999800001</a:t>
            </a:r>
            <a:endParaRPr sz="24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809625" y="3324225"/>
            <a:ext cx="353414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999999 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999999 =</a:t>
            </a:r>
            <a:endParaRPr lang="en-US" altLang="zh-CN"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809625" y="3569017"/>
            <a:ext cx="3534146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999998000001</a:t>
            </a:r>
            <a:endParaRPr sz="240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809625" y="4124325"/>
            <a:ext cx="362560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规律：</a:t>
            </a:r>
            <a:r>
              <a:rPr 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结果由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9→8→0→1</a:t>
            </a:r>
            <a:r>
              <a:rPr 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按固定模式排列</a:t>
            </a:r>
            <a:endParaRPr lang="zh-CN" altLang="en-US"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4834255" y="1109345"/>
            <a:ext cx="3156585" cy="5362575"/>
          </a:xfrm>
          <a:custGeom>
            <a:avLst/>
            <a:gdLst>
              <a:gd name="sw" fmla="*/ 1 w 4970"/>
              <a:gd name="sh" fmla="*/ 1 h 8445"/>
              <a:gd name="mins" fmla="min sw sh"/>
              <a:gd name="dsw" fmla="+- 0 sw mins"/>
              <a:gd name="dsh" fmla="+- 0 sh mins"/>
              <a:gd name="p0x0" fmla="*/ 120 w 4970"/>
              <a:gd name="p0y0" fmla="*/ 0 h 8445"/>
              <a:gd name="p0x1" fmla="*/ 4850 w 4970"/>
              <a:gd name="p0y1" fmla="*/ 0 h 8445"/>
              <a:gd name="p0x2" fmla="*/ 4917 w 4970"/>
              <a:gd name="p0y2" fmla="*/ 0 h 8445"/>
              <a:gd name="p0x3" fmla="*/ 4970 w 4970"/>
              <a:gd name="p0y3" fmla="*/ 53 h 8445"/>
              <a:gd name="p0x4" fmla="*/ 4970 w 4970"/>
              <a:gd name="p0y4" fmla="*/ 120 h 8445"/>
              <a:gd name="p0x5" fmla="*/ 4970 w 4970"/>
              <a:gd name="p0y5" fmla="*/ 8325 h 8445"/>
              <a:gd name="p0x6" fmla="*/ 4970 w 4970"/>
              <a:gd name="p0y6" fmla="*/ 8391 h 8445"/>
              <a:gd name="p0x7" fmla="*/ 4917 w 4970"/>
              <a:gd name="p0y7" fmla="*/ 8445 h 8445"/>
              <a:gd name="p0x8" fmla="*/ 4850 w 4970"/>
              <a:gd name="p0y8" fmla="*/ 8445 h 8445"/>
              <a:gd name="p0x9" fmla="*/ 120 w 4970"/>
              <a:gd name="p0y9" fmla="*/ 8445 h 8445"/>
              <a:gd name="p0x10" fmla="*/ 53 w 4970"/>
              <a:gd name="p0y10" fmla="*/ 8445 h 8445"/>
              <a:gd name="p0x11" fmla="*/ 0 w 4970"/>
              <a:gd name="p0y11" fmla="*/ 8391 h 8445"/>
              <a:gd name="p0x12" fmla="*/ 0 w 4970"/>
              <a:gd name="p0y12" fmla="*/ 8325 h 8445"/>
              <a:gd name="p0x13" fmla="*/ 0 w 4970"/>
              <a:gd name="p0y13" fmla="*/ 120 h 8445"/>
              <a:gd name="p0x14" fmla="*/ 0 w 4970"/>
              <a:gd name="p0y14" fmla="*/ 53 h 8445"/>
              <a:gd name="p0x15" fmla="*/ 53 w 4970"/>
              <a:gd name="p0y15" fmla="*/ 0 h 8445"/>
              <a:gd name="p0x16" fmla="*/ 120 w 4970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5067671" y="1755458"/>
            <a:ext cx="268984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加法变乘法的魔术</a:t>
            </a:r>
            <a:endParaRPr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11"/>
            </p:custDataLst>
          </p:nvPr>
        </p:nvGraphicFramePr>
        <p:xfrm>
          <a:off x="5076825" y="2228850"/>
          <a:ext cx="2680315" cy="36038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2682"/>
                <a:gridCol w="957633"/>
              </a:tblGrid>
              <a:tr h="451469"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算式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结果</a:t>
                      </a:r>
                      <a:endParaRPr sz="1800" b="1">
                        <a:solidFill>
                          <a:srgbClr val="FFFFFF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D46E2A"/>
                    </a:solidFill>
                  </a:tcPr>
                </a:tc>
              </a:tr>
              <a:tr h="391194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9 + 2</a:t>
                      </a:r>
                      <a:endParaRPr lang="en-US" alt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11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391194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12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9 + 3</a:t>
                      </a:r>
                      <a:endParaRPr lang="en-US" alt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111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391194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123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9 + 4</a:t>
                      </a:r>
                      <a:endParaRPr lang="en-US" alt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1111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391343">
                <a:tc>
                  <a:txBody>
                    <a:bodyPr wrap="square"/>
                    <a:p>
                      <a:pPr algn="l"/>
                      <a:r>
                        <a:rPr lang="en-US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1234 </a:t>
                      </a:r>
                      <a:r>
                        <a:rPr lang="zh-CN" altLang="en-US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×</a:t>
                      </a:r>
                      <a:r>
                        <a:rPr lang="en-US" altLang="zh-CN"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  <a:cs typeface="汉仪正圆-45W" panose="00020600040101010101" charset="-122"/>
                        </a:rPr>
                        <a:t> 9 + 5</a:t>
                      </a:r>
                      <a:endParaRPr lang="en-US" altLang="zh-CN"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  <a:cs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500" b="0">
                          <a:solidFill>
                            <a:srgbClr val="3A2A1A"/>
                          </a:solidFill>
                          <a:latin typeface="汉仪正圆-45W" panose="00020600040101010101" charset="-122"/>
                          <a:ea typeface="汉仪正圆-45W" panose="00020600040101010101" charset="-122"/>
                        </a:rPr>
                        <a:t>11111</a:t>
                      </a:r>
                      <a:endParaRPr sz="1500" b="0">
                        <a:solidFill>
                          <a:srgbClr val="3A2A1A"/>
                        </a:solidFill>
                        <a:latin typeface="汉仪正圆-45W" panose="00020600040101010101" charset="-122"/>
                        <a:ea typeface="汉仪正圆-45W" panose="00020600040101010101" charset="-122"/>
                      </a:endParaRPr>
                    </a:p>
                  </a:txBody>
                  <a:tcPr marL="76200" marR="76200" marT="38100" marB="38100" anchor="ctr">
                    <a:lnL w="9525">
                      <a:solidFill>
                        <a:srgbClr val="D4C8B8"/>
                      </a:solidFill>
                      <a:prstDash val="solid"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solidFill>
                      <a:srgbClr val="FFFCF5"/>
                    </a:solidFill>
                  </a:tcPr>
                </a:tc>
              </a:tr>
              <a:tr h="39687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9525">
                      <a:solidFill>
                        <a:srgbClr val="D4C8B8"/>
                      </a:solidFill>
                      <a:prstDash val="solid"/>
                    </a:lnL>
                    <a:lnR>
                      <a:noFill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 w="9525">
                      <a:solidFill>
                        <a:srgbClr val="D4C8B8"/>
                      </a:solidFill>
                      <a:prstDash val="solid"/>
                    </a:lnT>
                    <a:lnB>
                      <a:noFill/>
                    </a:lnB>
                    <a:noFill/>
                  </a:tcPr>
                </a:tc>
              </a:tr>
              <a:tr h="39687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9525">
                      <a:solidFill>
                        <a:srgbClr val="D4C8B8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9687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9525">
                      <a:solidFill>
                        <a:srgbClr val="D4C8B8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396875"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 w="9525">
                      <a:solidFill>
                        <a:srgbClr val="D4C8B8"/>
                      </a:solidFill>
                      <a:prstDash val="solid"/>
                    </a:lnL>
                    <a:lnR>
                      <a:noFill/>
                    </a:lnR>
                    <a:lnT>
                      <a:noFill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endParaRPr lang="zh-CN" altLang="en-US"/>
                    </a:p>
                  </a:txBody>
                  <a:tcPr>
                    <a:lnL>
                      <a:noFill/>
                    </a:lnL>
                    <a:lnR w="9525">
                      <a:solidFill>
                        <a:srgbClr val="D4C8B8"/>
                      </a:solidFill>
                      <a:prstDash val="solid"/>
                    </a:lnR>
                    <a:lnT>
                      <a:noFill/>
                    </a:lnT>
                    <a:lnB w="9525">
                      <a:solidFill>
                        <a:srgbClr val="D4C8B8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4" name="任意多边形 13"/>
          <p:cNvSpPr/>
          <p:nvPr>
            <p:custDataLst>
              <p:tags r:id="rId12"/>
            </p:custDataLst>
          </p:nvPr>
        </p:nvSpPr>
        <p:spPr>
          <a:xfrm>
            <a:off x="8248015" y="1109345"/>
            <a:ext cx="3367405" cy="5362575"/>
          </a:xfrm>
          <a:custGeom>
            <a:avLst/>
            <a:gdLst>
              <a:gd name="sw" fmla="*/ 1 w 5303"/>
              <a:gd name="sh" fmla="*/ 1 h 8445"/>
              <a:gd name="mins" fmla="min sw sh"/>
              <a:gd name="dsw" fmla="+- 0 sw mins"/>
              <a:gd name="dsh" fmla="+- 0 sh mins"/>
              <a:gd name="p0x0" fmla="*/ 120 w 5303"/>
              <a:gd name="p0y0" fmla="*/ 0 h 8445"/>
              <a:gd name="p0x1" fmla="*/ 5183 w 5303"/>
              <a:gd name="p0y1" fmla="*/ 0 h 8445"/>
              <a:gd name="p0x2" fmla="*/ 5249 w 5303"/>
              <a:gd name="p0y2" fmla="*/ 0 h 8445"/>
              <a:gd name="p0x3" fmla="*/ 5303 w 5303"/>
              <a:gd name="p0y3" fmla="*/ 53 h 8445"/>
              <a:gd name="p0x4" fmla="*/ 5303 w 5303"/>
              <a:gd name="p0y4" fmla="*/ 120 h 8445"/>
              <a:gd name="p0x5" fmla="*/ 5303 w 5303"/>
              <a:gd name="p0y5" fmla="*/ 8325 h 8445"/>
              <a:gd name="p0x6" fmla="*/ 5303 w 5303"/>
              <a:gd name="p0y6" fmla="*/ 8391 h 8445"/>
              <a:gd name="p0x7" fmla="*/ 5249 w 5303"/>
              <a:gd name="p0y7" fmla="*/ 8445 h 8445"/>
              <a:gd name="p0x8" fmla="*/ 5183 w 5303"/>
              <a:gd name="p0y8" fmla="*/ 8445 h 8445"/>
              <a:gd name="p0x9" fmla="*/ 120 w 5303"/>
              <a:gd name="p0y9" fmla="*/ 8445 h 8445"/>
              <a:gd name="p0x10" fmla="*/ 53 w 5303"/>
              <a:gd name="p0y10" fmla="*/ 8445 h 8445"/>
              <a:gd name="p0x11" fmla="*/ 0 w 5303"/>
              <a:gd name="p0y11" fmla="*/ 8391 h 8445"/>
              <a:gd name="p0x12" fmla="*/ 0 w 5303"/>
              <a:gd name="p0y12" fmla="*/ 8325 h 8445"/>
              <a:gd name="p0x13" fmla="*/ 0 w 5303"/>
              <a:gd name="p0y13" fmla="*/ 120 h 8445"/>
              <a:gd name="p0x14" fmla="*/ 0 w 5303"/>
              <a:gd name="p0y14" fmla="*/ 53 h 8445"/>
              <a:gd name="p0x15" fmla="*/ 53 w 5303"/>
              <a:gd name="p0y15" fmla="*/ 0 h 8445"/>
              <a:gd name="p0x16" fmla="*/ 120 w 5303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CF5"/>
          </a:solidFill>
          <a:ln w="9525" cmpd="sng">
            <a:solidFill>
              <a:srgbClr val="E8DCCE"/>
            </a:solidFill>
            <a:prstDash val="solid"/>
          </a:ln>
          <a:effectLst>
            <a:outerShdw blurRad="42863" dist="9525" dir="5399999" algn="ctr" rotWithShape="0">
              <a:srgbClr val="D46E2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481422" y="1755458"/>
            <a:ext cx="290095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神奇的</a:t>
            </a:r>
            <a:r>
              <a:rPr lang="en-US" altLang="zh-CN" sz="2100" b="1" spc="42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142857</a:t>
            </a:r>
            <a:endParaRPr lang="en-US" altLang="zh-CN" sz="2100" b="1" spc="42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8481422" y="2219325"/>
            <a:ext cx="199920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142857 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1 =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142857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481422" y="2486025"/>
            <a:ext cx="199920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142857 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2 =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285714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481422" y="2752725"/>
            <a:ext cx="199920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142857 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3 =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428571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481422" y="3019425"/>
            <a:ext cx="1999202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142857 </a:t>
            </a:r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×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4 = </a:t>
            </a:r>
            <a:r>
              <a:rPr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</a:rPr>
              <a:t>571428</a:t>
            </a:r>
            <a:endParaRPr sz="1350" b="1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481422" y="3400425"/>
            <a:ext cx="2900953" cy="4572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无论乘几，结果都是这</a:t>
            </a:r>
            <a:r>
              <a:rPr lang="en-US" alt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en-US" altLang="zh-CN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6</a:t>
            </a:r>
            <a:r>
              <a:rPr lang="zh-CN" altLang="en-US" sz="1350" b="1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个数字</a:t>
            </a:r>
            <a:r>
              <a:rPr lang="en-US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 </a:t>
            </a:r>
            <a:r>
              <a:rPr lang="zh-CN" sz="1350">
                <a:solidFill>
                  <a:srgbClr val="3A2A1A"/>
                </a:solidFill>
                <a:latin typeface="汉仪正圆-45W" panose="00020600040101010101" charset="-122"/>
                <a:ea typeface="汉仪正圆-45W" panose="00020600040101010101" charset="-122"/>
                <a:cs typeface="汉仪正圆-45W" panose="00020600040101010101" charset="-122"/>
              </a:rPr>
              <a:t>的重新排列</a:t>
            </a:r>
            <a:endParaRPr lang="zh-CN" sz="1350">
              <a:solidFill>
                <a:srgbClr val="3A2A1A"/>
              </a:solidFill>
              <a:latin typeface="汉仪正圆-45W" panose="00020600040101010101" charset="-122"/>
              <a:ea typeface="汉仪正圆-45W" panose="00020600040101010101" charset="-122"/>
              <a:cs typeface="汉仪正圆-45W" panose="0002060004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2970238" y="2291715"/>
            <a:ext cx="6251524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D46E2A"/>
                </a:solidFill>
                <a:latin typeface="汉仪正圆-75W" panose="00020600040101010101" charset="-122"/>
                <a:ea typeface="汉仪正圆-75W" panose="00020600040101010101" charset="-122"/>
              </a:rPr>
              <a:t>乘法</a:t>
            </a: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是古人智慧的延续，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  <a:p>
            <a:pPr algn="ctr">
              <a:lnSpc>
                <a:spcPct val="104000"/>
              </a:lnSpc>
            </a:pPr>
            <a:r>
              <a:rPr sz="4200" b="1" spc="84">
                <a:solidFill>
                  <a:srgbClr val="3A2A1A"/>
                </a:solidFill>
                <a:latin typeface="汉仪正圆-75W" panose="00020600040101010101" charset="-122"/>
                <a:ea typeface="汉仪正圆-75W" panose="00020600040101010101" charset="-122"/>
              </a:rPr>
              <a:t>更是探索世界的钥匙</a:t>
            </a:r>
            <a:endParaRPr sz="4200" b="1" spc="84">
              <a:solidFill>
                <a:srgbClr val="3A2A1A"/>
              </a:solidFill>
              <a:latin typeface="汉仪正圆-75W" panose="00020600040101010101" charset="-122"/>
              <a:ea typeface="汉仪正圆-75W" panose="00020600040101010101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493866" y="4252913"/>
            <a:ext cx="32042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从算筹到卫星，乘法让人类走得更远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  <a:p>
            <a:pPr algn="ctr">
              <a:lnSpc>
                <a:spcPct val="133000"/>
              </a:lnSpc>
            </a:pPr>
            <a:r>
              <a:rPr sz="1500" spc="30">
                <a:solidFill>
                  <a:srgbClr val="6B5A48"/>
                </a:solidFill>
                <a:latin typeface="汉仪正圆-45W" panose="00020600040101010101" charset="-122"/>
                <a:ea typeface="汉仪正圆-45W" panose="00020600040101010101" charset="-122"/>
              </a:rPr>
              <a:t>学好乘法，你也能解开世界的密码</a:t>
            </a:r>
            <a:endParaRPr sz="1500" spc="30">
              <a:solidFill>
                <a:srgbClr val="6B5A48"/>
              </a:solidFill>
              <a:latin typeface="汉仪正圆-45W" panose="00020600040101010101" charset="-122"/>
              <a:ea typeface="汉仪正圆-45W" panose="0002060004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3"/>
            </p:custDataLst>
          </p:nvPr>
        </p:nvSpPr>
        <p:spPr>
          <a:xfrm>
            <a:off x="5938520" y="198120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5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4"/>
            </p:custDataLst>
          </p:nvPr>
        </p:nvSpPr>
        <p:spPr>
          <a:xfrm>
            <a:off x="6090920" y="199517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35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6214745" y="2000250"/>
            <a:ext cx="38100" cy="38100"/>
          </a:xfrm>
          <a:custGeom>
            <a:avLst/>
            <a:gdLst>
              <a:gd name="sw" fmla="*/ 1 w 60"/>
              <a:gd name="sh" fmla="*/ 1 h 60"/>
              <a:gd name="mins" fmla="min sw sh"/>
              <a:gd name="dsw" fmla="+- 0 sw mins"/>
              <a:gd name="dsh" fmla="+- 0 sh mins"/>
              <a:gd name="p0x0" fmla="*/ 30 w 60"/>
              <a:gd name="p0y0" fmla="*/ 0 h 60"/>
              <a:gd name="p0x1" fmla="*/ 46 w 60"/>
              <a:gd name="p0y1" fmla="*/ 0 h 60"/>
              <a:gd name="p0x2" fmla="*/ 60 w 60"/>
              <a:gd name="p0y2" fmla="*/ 13 h 60"/>
              <a:gd name="p0x3" fmla="*/ 60 w 60"/>
              <a:gd name="p0y3" fmla="*/ 30 h 60"/>
              <a:gd name="p0x4" fmla="*/ 60 w 60"/>
              <a:gd name="p0y4" fmla="*/ 46 h 60"/>
              <a:gd name="p0x5" fmla="*/ 46 w 60"/>
              <a:gd name="p0y5" fmla="*/ 60 h 60"/>
              <a:gd name="p0x6" fmla="*/ 30 w 60"/>
              <a:gd name="p0y6" fmla="*/ 60 h 60"/>
              <a:gd name="p0x7" fmla="*/ 13 w 60"/>
              <a:gd name="p0y7" fmla="*/ 60 h 60"/>
              <a:gd name="p0x8" fmla="*/ 0 w 60"/>
              <a:gd name="p0y8" fmla="*/ 46 h 60"/>
              <a:gd name="p0x9" fmla="*/ 0 w 60"/>
              <a:gd name="p0y9" fmla="*/ 30 h 60"/>
              <a:gd name="p0x10" fmla="*/ 0 w 60"/>
              <a:gd name="p0y10" fmla="*/ 13 h 60"/>
              <a:gd name="p0x11" fmla="*/ 13 w 60"/>
              <a:gd name="p0y11" fmla="*/ 0 h 60"/>
              <a:gd name="p0x12" fmla="*/ 30 w 60"/>
              <a:gd name="p0y12" fmla="*/ 0 h 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6E2A">
              <a:alpha val="2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24500" y="3990975"/>
            <a:ext cx="1143000" cy="762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汉仪正圆-75W"/>
        <a:ea typeface="汉仪正圆-75W"/>
        <a:cs typeface=""/>
      </a:majorFont>
      <a:minorFont>
        <a:latin typeface="汉仪正圆-45W"/>
        <a:ea typeface="汉仪正圆-45W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1694</Words>
  <Application>WPS 演示</Application>
  <PresentationFormat>宽屏</PresentationFormat>
  <Paragraphs>382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Arial</vt:lpstr>
      <vt:lpstr>宋体</vt:lpstr>
      <vt:lpstr>Wingdings</vt:lpstr>
      <vt:lpstr>汉仪正圆-75W</vt:lpstr>
      <vt:lpstr>汉仪正圆-45W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 </cp:lastModifiedBy>
  <dcterms:created xsi:type="dcterms:W3CDTF">2026-07-28T03:38:29Z</dcterms:created>
  <dcterms:modified xsi:type="dcterms:W3CDTF">2026-07-28T03:38:29Z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2052-12.9.0.25365</vt:lpwstr>
  </property>
  <property fmtid="{D5CDD505-2E9C-101B-9397-08002B2CF9AE}" pid="3" name="ICV">
    <vt:lpwstr>F53E3383CFDD24ED3424686AB646CD97_41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MoAEQ3EIJ4ikObDIWzKEGbWcpf6e0+ImMoux7Zb+yrbH6m3TW3ATwYUp/x8useuXYTnqbK8MqdWA0gC+ikvr73KNjz3z6KvTXw5HXEEI6rAtkG99za4qf2UisB/qaRQpm+hT5huJ4KoA1a4kzHul4xuUpFVtDwCqAvDof8qkHhpnHTFfZ+tUWl0fbB2jlymbrPdz3E6MT+9KRF0XQzsw/C0K7C10RWuAotyNABdl3Uz2omcamKPn5GlwJ/g8CpNo+d/UaqICX4q2vZGFwPG/apwL3rYPS+I1w5KX4fSxmSAIpIKIP9sx3DEe+qMdOSHsioIpRIesKFOZz+ELs5MZLA==</vt:lpwstr>
  </property>
</Properties>
</file>