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8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9.xml"/><Relationship Id="rId21" Type="http://schemas.openxmlformats.org/officeDocument/2006/relationships/tags" Target="../tags/tag28.xml"/><Relationship Id="rId20" Type="http://schemas.openxmlformats.org/officeDocument/2006/relationships/tags" Target="../tags/tag27.xml"/><Relationship Id="rId2" Type="http://schemas.openxmlformats.org/officeDocument/2006/relationships/tags" Target="../tags/tag9.xml"/><Relationship Id="rId19" Type="http://schemas.openxmlformats.org/officeDocument/2006/relationships/tags" Target="../tags/tag26.xml"/><Relationship Id="rId18" Type="http://schemas.openxmlformats.org/officeDocument/2006/relationships/tags" Target="../tags/tag25.xml"/><Relationship Id="rId17" Type="http://schemas.openxmlformats.org/officeDocument/2006/relationships/tags" Target="../tags/tag24.xml"/><Relationship Id="rId16" Type="http://schemas.openxmlformats.org/officeDocument/2006/relationships/tags" Target="../tags/tag23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image" Target="../media/image7.jpeg"/><Relationship Id="rId2" Type="http://schemas.openxmlformats.org/officeDocument/2006/relationships/tags" Target="../tags/tag38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53.xml"/><Relationship Id="rId17" Type="http://schemas.openxmlformats.org/officeDocument/2006/relationships/tags" Target="../tags/tag52.xml"/><Relationship Id="rId16" Type="http://schemas.openxmlformats.org/officeDocument/2006/relationships/tags" Target="../tags/tag51.xml"/><Relationship Id="rId15" Type="http://schemas.openxmlformats.org/officeDocument/2006/relationships/tags" Target="../tags/tag50.xml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tags" Target="../tags/tag3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8.jpeg"/><Relationship Id="rId2" Type="http://schemas.openxmlformats.org/officeDocument/2006/relationships/tags" Target="../tags/tag55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66.xml"/><Relationship Id="rId15" Type="http://schemas.openxmlformats.org/officeDocument/2006/relationships/tags" Target="../tags/tag65.xml"/><Relationship Id="rId14" Type="http://schemas.openxmlformats.org/officeDocument/2006/relationships/tags" Target="../tags/tag64.xml"/><Relationship Id="rId13" Type="http://schemas.openxmlformats.org/officeDocument/2006/relationships/tags" Target="../tags/tag63.xml"/><Relationship Id="rId12" Type="http://schemas.openxmlformats.org/officeDocument/2006/relationships/image" Target="../media/image10.svg"/><Relationship Id="rId11" Type="http://schemas.openxmlformats.org/officeDocument/2006/relationships/image" Target="../media/image9.png"/><Relationship Id="rId10" Type="http://schemas.openxmlformats.org/officeDocument/2006/relationships/tags" Target="../tags/tag62.xml"/><Relationship Id="rId1" Type="http://schemas.openxmlformats.org/officeDocument/2006/relationships/tags" Target="../tags/tag5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89.xml"/><Relationship Id="rId22" Type="http://schemas.openxmlformats.org/officeDocument/2006/relationships/tags" Target="../tags/tag88.xml"/><Relationship Id="rId21" Type="http://schemas.openxmlformats.org/officeDocument/2006/relationships/tags" Target="../tags/tag87.xml"/><Relationship Id="rId20" Type="http://schemas.openxmlformats.org/officeDocument/2006/relationships/tags" Target="../tags/tag86.xml"/><Relationship Id="rId2" Type="http://schemas.openxmlformats.org/officeDocument/2006/relationships/tags" Target="../tags/tag68.xml"/><Relationship Id="rId19" Type="http://schemas.openxmlformats.org/officeDocument/2006/relationships/tags" Target="../tags/tag85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9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image" Target="../media/image11.jpeg"/><Relationship Id="rId2" Type="http://schemas.openxmlformats.org/officeDocument/2006/relationships/tags" Target="../tags/tag98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05.xml"/><Relationship Id="rId1" Type="http://schemas.openxmlformats.org/officeDocument/2006/relationships/tags" Target="../tags/tag9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image" Target="../media/image13.svg"/><Relationship Id="rId6" Type="http://schemas.openxmlformats.org/officeDocument/2006/relationships/image" Target="../media/image12.png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134.xml"/><Relationship Id="rId36" Type="http://schemas.openxmlformats.org/officeDocument/2006/relationships/tags" Target="../tags/tag133.xml"/><Relationship Id="rId35" Type="http://schemas.openxmlformats.org/officeDocument/2006/relationships/tags" Target="../tags/tag132.xml"/><Relationship Id="rId34" Type="http://schemas.openxmlformats.org/officeDocument/2006/relationships/tags" Target="../tags/tag131.xml"/><Relationship Id="rId33" Type="http://schemas.openxmlformats.org/officeDocument/2006/relationships/image" Target="../media/image19.svg"/><Relationship Id="rId32" Type="http://schemas.openxmlformats.org/officeDocument/2006/relationships/image" Target="../media/image18.png"/><Relationship Id="rId31" Type="http://schemas.openxmlformats.org/officeDocument/2006/relationships/tags" Target="../tags/tag130.xml"/><Relationship Id="rId30" Type="http://schemas.openxmlformats.org/officeDocument/2006/relationships/tags" Target="../tags/tag129.xml"/><Relationship Id="rId3" Type="http://schemas.openxmlformats.org/officeDocument/2006/relationships/tags" Target="../tags/tag108.xml"/><Relationship Id="rId29" Type="http://schemas.openxmlformats.org/officeDocument/2006/relationships/tags" Target="../tags/tag128.xml"/><Relationship Id="rId28" Type="http://schemas.openxmlformats.org/officeDocument/2006/relationships/tags" Target="../tags/tag127.xml"/><Relationship Id="rId27" Type="http://schemas.openxmlformats.org/officeDocument/2006/relationships/tags" Target="../tags/tag126.xml"/><Relationship Id="rId26" Type="http://schemas.openxmlformats.org/officeDocument/2006/relationships/tags" Target="../tags/tag125.xml"/><Relationship Id="rId25" Type="http://schemas.openxmlformats.org/officeDocument/2006/relationships/tags" Target="../tags/tag124.xml"/><Relationship Id="rId24" Type="http://schemas.openxmlformats.org/officeDocument/2006/relationships/tags" Target="../tags/tag123.xml"/><Relationship Id="rId23" Type="http://schemas.openxmlformats.org/officeDocument/2006/relationships/tags" Target="../tags/tag122.xml"/><Relationship Id="rId22" Type="http://schemas.openxmlformats.org/officeDocument/2006/relationships/tags" Target="../tags/tag121.xml"/><Relationship Id="rId21" Type="http://schemas.openxmlformats.org/officeDocument/2006/relationships/image" Target="../media/image17.svg"/><Relationship Id="rId20" Type="http://schemas.openxmlformats.org/officeDocument/2006/relationships/image" Target="../media/image16.png"/><Relationship Id="rId2" Type="http://schemas.openxmlformats.org/officeDocument/2006/relationships/tags" Target="../tags/tag107.xml"/><Relationship Id="rId19" Type="http://schemas.openxmlformats.org/officeDocument/2006/relationships/tags" Target="../tags/tag120.xml"/><Relationship Id="rId18" Type="http://schemas.openxmlformats.org/officeDocument/2006/relationships/tags" Target="../tags/tag119.xml"/><Relationship Id="rId17" Type="http://schemas.openxmlformats.org/officeDocument/2006/relationships/tags" Target="../tags/tag118.xml"/><Relationship Id="rId16" Type="http://schemas.openxmlformats.org/officeDocument/2006/relationships/tags" Target="../tags/tag117.xml"/><Relationship Id="rId15" Type="http://schemas.openxmlformats.org/officeDocument/2006/relationships/tags" Target="../tags/tag116.xml"/><Relationship Id="rId14" Type="http://schemas.openxmlformats.org/officeDocument/2006/relationships/image" Target="../media/image15.svg"/><Relationship Id="rId13" Type="http://schemas.openxmlformats.org/officeDocument/2006/relationships/image" Target="../media/image14.png"/><Relationship Id="rId12" Type="http://schemas.openxmlformats.org/officeDocument/2006/relationships/tags" Target="../tags/tag115.xml"/><Relationship Id="rId11" Type="http://schemas.openxmlformats.org/officeDocument/2006/relationships/tags" Target="../tags/tag114.xml"/><Relationship Id="rId10" Type="http://schemas.openxmlformats.org/officeDocument/2006/relationships/tags" Target="../tags/tag113.xml"/><Relationship Id="rId1" Type="http://schemas.openxmlformats.org/officeDocument/2006/relationships/tags" Target="../tags/tag10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tags" Target="../tags/tag141.xml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image" Target="../media/image20.jpeg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153.xml"/><Relationship Id="rId25" Type="http://schemas.openxmlformats.org/officeDocument/2006/relationships/image" Target="../media/image26.svg"/><Relationship Id="rId24" Type="http://schemas.openxmlformats.org/officeDocument/2006/relationships/image" Target="../media/image25.png"/><Relationship Id="rId23" Type="http://schemas.openxmlformats.org/officeDocument/2006/relationships/tags" Target="../tags/tag152.xml"/><Relationship Id="rId22" Type="http://schemas.openxmlformats.org/officeDocument/2006/relationships/tags" Target="../tags/tag151.xml"/><Relationship Id="rId21" Type="http://schemas.openxmlformats.org/officeDocument/2006/relationships/tags" Target="../tags/tag150.xml"/><Relationship Id="rId20" Type="http://schemas.openxmlformats.org/officeDocument/2006/relationships/tags" Target="../tags/tag149.xml"/><Relationship Id="rId2" Type="http://schemas.openxmlformats.org/officeDocument/2006/relationships/tags" Target="../tags/tag136.xml"/><Relationship Id="rId19" Type="http://schemas.openxmlformats.org/officeDocument/2006/relationships/image" Target="../media/image24.svg"/><Relationship Id="rId18" Type="http://schemas.openxmlformats.org/officeDocument/2006/relationships/image" Target="../media/image23.png"/><Relationship Id="rId17" Type="http://schemas.openxmlformats.org/officeDocument/2006/relationships/tags" Target="../tags/tag148.xml"/><Relationship Id="rId16" Type="http://schemas.openxmlformats.org/officeDocument/2006/relationships/tags" Target="../tags/tag147.xml"/><Relationship Id="rId15" Type="http://schemas.openxmlformats.org/officeDocument/2006/relationships/tags" Target="../tags/tag146.xml"/><Relationship Id="rId14" Type="http://schemas.openxmlformats.org/officeDocument/2006/relationships/tags" Target="../tags/tag145.xml"/><Relationship Id="rId13" Type="http://schemas.openxmlformats.org/officeDocument/2006/relationships/tags" Target="../tags/tag144.xml"/><Relationship Id="rId12" Type="http://schemas.openxmlformats.org/officeDocument/2006/relationships/image" Target="../media/image22.svg"/><Relationship Id="rId11" Type="http://schemas.openxmlformats.org/officeDocument/2006/relationships/image" Target="../media/image21.png"/><Relationship Id="rId10" Type="http://schemas.openxmlformats.org/officeDocument/2006/relationships/tags" Target="../tags/tag143.xml"/><Relationship Id="rId1" Type="http://schemas.openxmlformats.org/officeDocument/2006/relationships/tags" Target="../tags/tag13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5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tags" Target="../tags/tag168.xml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87.xml"/><Relationship Id="rId34" Type="http://schemas.openxmlformats.org/officeDocument/2006/relationships/tags" Target="../tags/tag186.xml"/><Relationship Id="rId33" Type="http://schemas.openxmlformats.org/officeDocument/2006/relationships/tags" Target="../tags/tag185.xml"/><Relationship Id="rId32" Type="http://schemas.openxmlformats.org/officeDocument/2006/relationships/tags" Target="../tags/tag184.xml"/><Relationship Id="rId31" Type="http://schemas.openxmlformats.org/officeDocument/2006/relationships/tags" Target="../tags/tag183.xml"/><Relationship Id="rId30" Type="http://schemas.openxmlformats.org/officeDocument/2006/relationships/image" Target="../media/image13.svg"/><Relationship Id="rId3" Type="http://schemas.openxmlformats.org/officeDocument/2006/relationships/tags" Target="../tags/tag163.xml"/><Relationship Id="rId29" Type="http://schemas.openxmlformats.org/officeDocument/2006/relationships/image" Target="../media/image12.png"/><Relationship Id="rId28" Type="http://schemas.openxmlformats.org/officeDocument/2006/relationships/tags" Target="../tags/tag182.xml"/><Relationship Id="rId27" Type="http://schemas.openxmlformats.org/officeDocument/2006/relationships/tags" Target="../tags/tag181.xml"/><Relationship Id="rId26" Type="http://schemas.openxmlformats.org/officeDocument/2006/relationships/tags" Target="../tags/tag180.xml"/><Relationship Id="rId25" Type="http://schemas.openxmlformats.org/officeDocument/2006/relationships/tags" Target="../tags/tag179.xml"/><Relationship Id="rId24" Type="http://schemas.openxmlformats.org/officeDocument/2006/relationships/tags" Target="../tags/tag178.xml"/><Relationship Id="rId23" Type="http://schemas.openxmlformats.org/officeDocument/2006/relationships/tags" Target="../tags/tag177.xml"/><Relationship Id="rId22" Type="http://schemas.openxmlformats.org/officeDocument/2006/relationships/image" Target="../media/image32.svg"/><Relationship Id="rId21" Type="http://schemas.openxmlformats.org/officeDocument/2006/relationships/image" Target="../media/image31.png"/><Relationship Id="rId20" Type="http://schemas.openxmlformats.org/officeDocument/2006/relationships/tags" Target="../tags/tag176.xml"/><Relationship Id="rId2" Type="http://schemas.openxmlformats.org/officeDocument/2006/relationships/tags" Target="../tags/tag162.xml"/><Relationship Id="rId19" Type="http://schemas.openxmlformats.org/officeDocument/2006/relationships/tags" Target="../tags/tag175.xml"/><Relationship Id="rId18" Type="http://schemas.openxmlformats.org/officeDocument/2006/relationships/tags" Target="../tags/tag174.xml"/><Relationship Id="rId17" Type="http://schemas.openxmlformats.org/officeDocument/2006/relationships/tags" Target="../tags/tag173.xml"/><Relationship Id="rId16" Type="http://schemas.openxmlformats.org/officeDocument/2006/relationships/image" Target="../media/image30.svg"/><Relationship Id="rId15" Type="http://schemas.openxmlformats.org/officeDocument/2006/relationships/image" Target="../media/image29.png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image" Target="../media/image28.svg"/><Relationship Id="rId1" Type="http://schemas.openxmlformats.org/officeDocument/2006/relationships/tags" Target="../tags/tag16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193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8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215.xml"/><Relationship Id="rId3" Type="http://schemas.openxmlformats.org/officeDocument/2006/relationships/image" Target="../media/image33.jpeg"/><Relationship Id="rId29" Type="http://schemas.openxmlformats.org/officeDocument/2006/relationships/tags" Target="../tags/tag214.xml"/><Relationship Id="rId28" Type="http://schemas.openxmlformats.org/officeDocument/2006/relationships/tags" Target="../tags/tag213.xml"/><Relationship Id="rId27" Type="http://schemas.openxmlformats.org/officeDocument/2006/relationships/tags" Target="../tags/tag212.xml"/><Relationship Id="rId26" Type="http://schemas.openxmlformats.org/officeDocument/2006/relationships/image" Target="../media/image41.svg"/><Relationship Id="rId25" Type="http://schemas.openxmlformats.org/officeDocument/2006/relationships/image" Target="../media/image40.png"/><Relationship Id="rId24" Type="http://schemas.openxmlformats.org/officeDocument/2006/relationships/tags" Target="../tags/tag211.xml"/><Relationship Id="rId23" Type="http://schemas.openxmlformats.org/officeDocument/2006/relationships/tags" Target="../tags/tag210.xml"/><Relationship Id="rId22" Type="http://schemas.openxmlformats.org/officeDocument/2006/relationships/tags" Target="../tags/tag209.xml"/><Relationship Id="rId21" Type="http://schemas.openxmlformats.org/officeDocument/2006/relationships/image" Target="../media/image39.svg"/><Relationship Id="rId20" Type="http://schemas.openxmlformats.org/officeDocument/2006/relationships/image" Target="../media/image38.png"/><Relationship Id="rId2" Type="http://schemas.openxmlformats.org/officeDocument/2006/relationships/tags" Target="../tags/tag196.xml"/><Relationship Id="rId19" Type="http://schemas.openxmlformats.org/officeDocument/2006/relationships/tags" Target="../tags/tag208.xml"/><Relationship Id="rId18" Type="http://schemas.openxmlformats.org/officeDocument/2006/relationships/tags" Target="../tags/tag207.xml"/><Relationship Id="rId17" Type="http://schemas.openxmlformats.org/officeDocument/2006/relationships/tags" Target="../tags/tag206.xml"/><Relationship Id="rId16" Type="http://schemas.openxmlformats.org/officeDocument/2006/relationships/image" Target="../media/image37.svg"/><Relationship Id="rId15" Type="http://schemas.openxmlformats.org/officeDocument/2006/relationships/image" Target="../media/image36.png"/><Relationship Id="rId14" Type="http://schemas.openxmlformats.org/officeDocument/2006/relationships/tags" Target="../tags/tag205.xml"/><Relationship Id="rId13" Type="http://schemas.openxmlformats.org/officeDocument/2006/relationships/tags" Target="../tags/tag204.xml"/><Relationship Id="rId12" Type="http://schemas.openxmlformats.org/officeDocument/2006/relationships/tags" Target="../tags/tag203.xml"/><Relationship Id="rId11" Type="http://schemas.openxmlformats.org/officeDocument/2006/relationships/image" Target="../media/image35.svg"/><Relationship Id="rId10" Type="http://schemas.openxmlformats.org/officeDocument/2006/relationships/image" Target="../media/image34.png"/><Relationship Id="rId1" Type="http://schemas.openxmlformats.org/officeDocument/2006/relationships/tags" Target="../tags/tag19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svg"/><Relationship Id="rId8" Type="http://schemas.openxmlformats.org/officeDocument/2006/relationships/image" Target="../media/image42.png"/><Relationship Id="rId7" Type="http://schemas.openxmlformats.org/officeDocument/2006/relationships/tags" Target="../tags/tag222.xml"/><Relationship Id="rId6" Type="http://schemas.openxmlformats.org/officeDocument/2006/relationships/tags" Target="../tags/tag221.xml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218.xml"/><Relationship Id="rId29" Type="http://schemas.openxmlformats.org/officeDocument/2006/relationships/tags" Target="../tags/tag238.xml"/><Relationship Id="rId28" Type="http://schemas.openxmlformats.org/officeDocument/2006/relationships/tags" Target="../tags/tag237.xml"/><Relationship Id="rId27" Type="http://schemas.openxmlformats.org/officeDocument/2006/relationships/tags" Target="../tags/tag236.xml"/><Relationship Id="rId26" Type="http://schemas.openxmlformats.org/officeDocument/2006/relationships/tags" Target="../tags/tag235.xml"/><Relationship Id="rId25" Type="http://schemas.openxmlformats.org/officeDocument/2006/relationships/tags" Target="../tags/tag234.xml"/><Relationship Id="rId24" Type="http://schemas.openxmlformats.org/officeDocument/2006/relationships/tags" Target="../tags/tag233.xml"/><Relationship Id="rId23" Type="http://schemas.openxmlformats.org/officeDocument/2006/relationships/tags" Target="../tags/tag232.xml"/><Relationship Id="rId22" Type="http://schemas.openxmlformats.org/officeDocument/2006/relationships/tags" Target="../tags/tag231.xml"/><Relationship Id="rId21" Type="http://schemas.openxmlformats.org/officeDocument/2006/relationships/image" Target="../media/image47.svg"/><Relationship Id="rId20" Type="http://schemas.openxmlformats.org/officeDocument/2006/relationships/image" Target="../media/image46.png"/><Relationship Id="rId2" Type="http://schemas.openxmlformats.org/officeDocument/2006/relationships/tags" Target="../tags/tag217.xml"/><Relationship Id="rId19" Type="http://schemas.openxmlformats.org/officeDocument/2006/relationships/tags" Target="../tags/tag230.xml"/><Relationship Id="rId18" Type="http://schemas.openxmlformats.org/officeDocument/2006/relationships/tags" Target="../tags/tag229.xml"/><Relationship Id="rId17" Type="http://schemas.openxmlformats.org/officeDocument/2006/relationships/tags" Target="../tags/tag228.xml"/><Relationship Id="rId16" Type="http://schemas.openxmlformats.org/officeDocument/2006/relationships/tags" Target="../tags/tag227.xml"/><Relationship Id="rId15" Type="http://schemas.openxmlformats.org/officeDocument/2006/relationships/image" Target="../media/image45.svg"/><Relationship Id="rId14" Type="http://schemas.openxmlformats.org/officeDocument/2006/relationships/image" Target="../media/image44.png"/><Relationship Id="rId13" Type="http://schemas.openxmlformats.org/officeDocument/2006/relationships/tags" Target="../tags/tag226.xml"/><Relationship Id="rId12" Type="http://schemas.openxmlformats.org/officeDocument/2006/relationships/tags" Target="../tags/tag225.xml"/><Relationship Id="rId11" Type="http://schemas.openxmlformats.org/officeDocument/2006/relationships/tags" Target="../tags/tag224.xml"/><Relationship Id="rId10" Type="http://schemas.openxmlformats.org/officeDocument/2006/relationships/tags" Target="../tags/tag223.xml"/><Relationship Id="rId1" Type="http://schemas.openxmlformats.org/officeDocument/2006/relationships/tags" Target="../tags/tag21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247.xml"/><Relationship Id="rId10" Type="http://schemas.openxmlformats.org/officeDocument/2006/relationships/image" Target="../media/image48.svg"/><Relationship Id="rId1" Type="http://schemas.openxmlformats.org/officeDocument/2006/relationships/tags" Target="../tags/tag2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1846898"/>
            <a:ext cx="5132861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800" b="1" spc="288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探秘可能性</a:t>
            </a:r>
            <a:r>
              <a:rPr lang="en-US" altLang="zh-CN" sz="4800" b="1" spc="288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endParaRPr lang="en-US" altLang="zh-CN" sz="4800" b="1" spc="288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2608898"/>
            <a:ext cx="642528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288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当</a:t>
            </a:r>
            <a:r>
              <a:rPr sz="4800" b="1" spc="288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数学遇见传统文化</a:t>
            </a:r>
            <a:endParaRPr sz="4800" b="1" spc="288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66750" y="4438650"/>
            <a:ext cx="6038850" cy="9525"/>
          </a:xfrm>
          <a:prstGeom prst="rect">
            <a:avLst/>
          </a:prstGeom>
          <a:solidFill>
            <a:srgbClr val="D4C8B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3662363"/>
            <a:ext cx="4564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掷币问天，摸球探运，古人的智慧里藏着数学的奥秘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授课时间：</a:t>
            </a:r>
            <a:r>
              <a:rPr lang="en-US" altLang="zh-CN"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altLang="en-US"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endParaRPr lang="zh-CN" altLang="en-US"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66750" y="4766529"/>
            <a:ext cx="5212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endParaRPr sz="1350" spc="27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666750" y="1724025"/>
            <a:ext cx="381000" cy="9525"/>
          </a:xfrm>
          <a:prstGeom prst="rect">
            <a:avLst/>
          </a:prstGeom>
          <a:solidFill>
            <a:srgbClr val="8B6B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8B6B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BF9"/>
          </a:solidFill>
          <a:ln w="9525" cmpd="sng">
            <a:solidFill>
              <a:srgbClr val="D4C8BA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0D8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古韵</a:t>
            </a:r>
            <a:r>
              <a:rPr sz="2100" b="1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启疑</a:t>
            </a:r>
            <a:endParaRPr sz="2100" b="1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A5A4A"/>
                </a:solidFill>
                <a:latin typeface="汉仪中宋简" panose="02010600000101010101" charset="-122"/>
                <a:ea typeface="汉仪中宋简" panose="02010600000101010101" charset="-122"/>
              </a:rPr>
              <a:t>从传统占卜与游戏，初识事件的不确定性</a:t>
            </a:r>
            <a:endParaRPr sz="1350">
              <a:solidFill>
                <a:srgbClr val="6A5A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BF9"/>
          </a:solidFill>
          <a:ln w="9525" cmpd="sng">
            <a:solidFill>
              <a:srgbClr val="D4C8BA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0D8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投壶</a:t>
            </a:r>
            <a:r>
              <a:rPr sz="2100" b="1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问路</a:t>
            </a:r>
            <a:endParaRPr sz="2100" b="1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A5A4A"/>
                </a:solidFill>
                <a:latin typeface="汉仪中宋简" panose="02010600000101010101" charset="-122"/>
                <a:ea typeface="汉仪中宋简" panose="02010600000101010101" charset="-122"/>
              </a:rPr>
              <a:t>借传统游戏体验，探究可能性的大小</a:t>
            </a:r>
            <a:endParaRPr sz="1350">
              <a:solidFill>
                <a:srgbClr val="6A5A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BF9"/>
          </a:solidFill>
          <a:ln w="9525" cmpd="sng">
            <a:solidFill>
              <a:srgbClr val="D4C8BA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0D8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智承</a:t>
            </a:r>
            <a:r>
              <a:rPr sz="2100" b="1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古法</a:t>
            </a:r>
            <a:endParaRPr sz="2100" b="1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A5A4A"/>
                </a:solidFill>
                <a:latin typeface="汉仪中宋简" panose="02010600000101010101" charset="-122"/>
                <a:ea typeface="汉仪中宋简" panose="02010600000101010101" charset="-122"/>
              </a:rPr>
              <a:t>循古人智慧足迹，理解等可能性原理</a:t>
            </a:r>
            <a:endParaRPr sz="1350">
              <a:solidFill>
                <a:srgbClr val="6A5A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BF9"/>
          </a:solidFill>
          <a:ln w="9525" cmpd="sng">
            <a:solidFill>
              <a:srgbClr val="D4C8BA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600" b="1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0D8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今用</a:t>
            </a:r>
            <a:r>
              <a:rPr sz="2100" b="1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古慧</a:t>
            </a:r>
            <a:endParaRPr sz="2100" b="1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A5A4A"/>
                </a:solidFill>
                <a:latin typeface="汉仪中宋简" panose="02010600000101010101" charset="-122"/>
                <a:ea typeface="汉仪中宋简" panose="02010600000101010101" charset="-122"/>
              </a:rPr>
              <a:t>将所学用于生活，设计公平的游戏规则</a:t>
            </a:r>
            <a:endParaRPr sz="1350">
              <a:solidFill>
                <a:srgbClr val="6A5A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2991802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古韵启疑</a:t>
            </a:r>
            <a:endParaRPr sz="4200" b="1" spc="252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905250"/>
            <a:ext cx="4564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世事如棋，乾坤莫测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从掷币问卦到摸球探运，感受生活中的确定与不确定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5157788"/>
            <a:ext cx="9893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壹</a:t>
            </a:r>
            <a:r>
              <a:rPr lang="en-US" altLang="zh-CN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启章</a:t>
            </a:r>
            <a:endParaRPr lang="zh-CN" altLang="en-US" sz="1350" spc="27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6750" y="130492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8B6B4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>
              <a:solidFill>
                <a:srgbClr val="8B6B4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823845"/>
            <a:ext cx="381000" cy="9525"/>
          </a:xfrm>
          <a:prstGeom prst="rect">
            <a:avLst/>
          </a:prstGeom>
          <a:solidFill>
            <a:srgbClr val="8B6B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598930" y="5062220"/>
            <a:ext cx="419100" cy="4191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 rot="21480000">
            <a:off x="1734820" y="5181600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启</a:t>
            </a:r>
            <a:endParaRPr sz="1050" b="1" spc="105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古卦问天，初识不确定</a:t>
            </a:r>
            <a:endParaRPr sz="30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d42e5852-8a39-11f1-9dc1-1a80edaa651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1" r="1206"/>
          <a:stretch>
            <a:fillRect/>
          </a:stretch>
        </p:blipFill>
        <p:spPr>
          <a:xfrm>
            <a:off x="571500" y="1104904"/>
            <a:ext cx="4097020" cy="537209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52" h="8460">
                <a:moveTo>
                  <a:pt x="120" y="0"/>
                </a:moveTo>
                <a:lnTo>
                  <a:pt x="6332" y="0"/>
                </a:lnTo>
                <a:cubicBezTo>
                  <a:pt x="6398" y="0"/>
                  <a:pt x="6452" y="54"/>
                  <a:pt x="6452" y="120"/>
                </a:cubicBezTo>
                <a:lnTo>
                  <a:pt x="6452" y="8340"/>
                </a:lnTo>
                <a:cubicBezTo>
                  <a:pt x="6452" y="8406"/>
                  <a:pt x="6398" y="8460"/>
                  <a:pt x="633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4939665" y="1109345"/>
            <a:ext cx="6675755" cy="69532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610968" y="1290638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古人掷币问卦，今人摸球探运</a:t>
            </a:r>
            <a:r>
              <a:rPr lang="en-US" altLang="zh-CN"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不确定中藏着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</a:t>
            </a:r>
            <a:r>
              <a:rPr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的密码</a:t>
            </a:r>
            <a:endParaRPr sz="150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4939665" y="2004695"/>
            <a:ext cx="6675755" cy="326707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135461" y="2184083"/>
            <a:ext cx="628501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观察盒子，连一连</a:t>
            </a:r>
            <a:endParaRPr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135245" y="26479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192906" y="2721292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2400"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5745061" y="2762250"/>
            <a:ext cx="311430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盒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</a:t>
            </a: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全是黄球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摸出的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是黄球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5135245" y="32575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192906" y="3330892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2400"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5745061" y="3371850"/>
            <a:ext cx="291963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盒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</a:t>
            </a: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全是白球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不可能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摸出黄球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135245" y="38671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5192906" y="3940492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03</a:t>
            </a:r>
            <a:endParaRPr sz="2400"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5745061" y="3981450"/>
            <a:ext cx="330941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盒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C</a:t>
            </a: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有黄球也有白球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摸出黄球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17"/>
            </p:custDataLst>
          </p:nvPr>
        </p:nvSpPr>
        <p:spPr>
          <a:xfrm>
            <a:off x="4939665" y="5471795"/>
            <a:ext cx="6675755" cy="100012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5229968" y="5653088"/>
            <a:ext cx="6096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有些事情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发生，有些事情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不可能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发生，有些事情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</a:t>
            </a:r>
            <a:r>
              <a:rPr 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发生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这就是事件发生的三种情况</a:t>
            </a:r>
            <a:endParaRPr lang="zh-CN" altLang="en-US"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掷币探运，感受可能性</a:t>
            </a:r>
            <a:endParaRPr sz="30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021dc83b-8a3a-11f1-8943-e2d830d4757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4629150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733800" y="1288732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掷币探运，感受可能性</a:t>
            </a:r>
            <a:endParaRPr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6"/>
            </p:custDataLst>
          </p:nvPr>
        </p:nvGraphicFramePr>
        <p:xfrm>
          <a:off x="3733800" y="1828800"/>
          <a:ext cx="7686675" cy="123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790"/>
                <a:gridCol w="565919"/>
                <a:gridCol w="565919"/>
                <a:gridCol w="565919"/>
                <a:gridCol w="565919"/>
                <a:gridCol w="565919"/>
                <a:gridCol w="565919"/>
                <a:gridCol w="565919"/>
                <a:gridCol w="565919"/>
                <a:gridCol w="565919"/>
                <a:gridCol w="839613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第几次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5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7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9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10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A"/>
                      </a:solidFill>
                      <a:prstDash val="solid"/>
                    </a:lnT>
                    <a:lnB w="9525">
                      <a:solidFill>
                        <a:srgbClr val="E0D8CC"/>
                      </a:solidFill>
                      <a:prstDash val="solid"/>
                    </a:lnB>
                    <a:solidFill>
                      <a:srgbClr val="E8DCCC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你的猜测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8C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掷的结果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A"/>
                      </a:solidFill>
                      <a:prstDash val="solid"/>
                    </a:lnB>
                    <a:solidFill>
                      <a:srgbClr val="FCFBF9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733800" y="3175616"/>
            <a:ext cx="76866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思考：</a:t>
            </a:r>
            <a:endParaRPr sz="135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3733800" y="3480416"/>
            <a:ext cx="76866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每次抛掷前，你能确定哪面朝上吗？</a:t>
            </a:r>
            <a:endParaRPr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3733800" y="3822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021dca2f-8a3a-11f1-8943-e2d830d4757e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248" b="248"/>
          <a:stretch>
            <a:fillRect/>
          </a:stretch>
        </p:blipFill>
        <p:spPr>
          <a:xfrm>
            <a:off x="3819525" y="3908425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267200" y="3823316"/>
            <a:ext cx="71532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摸球实验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267200" y="4098589"/>
            <a:ext cx="7153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盒中有</a:t>
            </a:r>
            <a:r>
              <a:rPr sz="1350" b="1" spc="-13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</a:t>
            </a: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个黄球和</a:t>
            </a:r>
            <a:r>
              <a:rPr sz="1350" b="1" spc="-13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</a:t>
            </a:r>
            <a:r>
              <a:rPr 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个白球，摸后放回</a:t>
            </a:r>
            <a:r>
              <a:rPr lang="en-US" alt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sz="1350" b="1" spc="-13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</a:t>
            </a: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摸到什么颜色？连续三次黄球，下一次</a:t>
            </a:r>
            <a:r>
              <a:rPr sz="1350" b="1" spc="-13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</a:t>
            </a: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白球吗？</a:t>
            </a:r>
            <a:endParaRPr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3533775" y="5857875"/>
            <a:ext cx="8086725" cy="619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735" h="975">
                <a:moveTo>
                  <a:pt x="0" y="0"/>
                </a:moveTo>
                <a:lnTo>
                  <a:pt x="12735" y="0"/>
                </a:lnTo>
                <a:lnTo>
                  <a:pt x="12735" y="975"/>
                </a:lnTo>
                <a:lnTo>
                  <a:pt x="0" y="975"/>
                </a:lnTo>
                <a:lnTo>
                  <a:pt x="0" y="0"/>
                </a:lnTo>
                <a:close/>
              </a:path>
            </a:pathLst>
          </a:custGeom>
          <a:solidFill>
            <a:srgbClr val="E8DCCC"/>
          </a:solidFill>
          <a:ln>
            <a:noFill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3784997" y="6034088"/>
            <a:ext cx="75842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单次结果无法预先确定，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可能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意味着不确定</a:t>
            </a:r>
            <a:r>
              <a:rPr lang="en-US" altLang="zh-CN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但每一次尝试，都有其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独立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的可能性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生活处处有</a:t>
            </a:r>
            <a:r>
              <a:rPr lang="en-US" altLang="zh-CN"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定数</a:t>
            </a:r>
            <a:r>
              <a:rPr lang="en-US" altLang="zh-CN"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endParaRPr lang="en-US" altLang="zh-CN" sz="30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36600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22862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万物有常</a:t>
            </a:r>
            <a:r>
              <a:rPr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</a:t>
            </a:r>
            <a:r>
              <a:rPr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数学有道</a:t>
            </a:r>
            <a:endParaRPr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3546475" cy="343090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72224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</a:t>
            </a:r>
            <a:endParaRPr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5970" y="315277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DCCC"/>
          </a:solidFill>
          <a:ln w="9525" cmpd="sng">
            <a:solidFill>
              <a:srgbClr val="E8DCCC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95350" y="3187065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B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必然</a:t>
            </a:r>
            <a:endParaRPr sz="1200">
              <a:solidFill>
                <a:srgbClr val="3B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349567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哈尔滨的冬天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</a:t>
            </a: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会下雪</a:t>
            </a:r>
            <a:endParaRPr sz="150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71525" y="4219575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冬至这一天，北方人家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</a:t>
            </a: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会吃饺子</a:t>
            </a:r>
            <a:endParaRPr sz="150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322445" y="2075180"/>
            <a:ext cx="3546475" cy="343090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518051" y="272224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</a:t>
            </a:r>
            <a:endParaRPr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4522470" y="315277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DCCC"/>
          </a:solidFill>
          <a:ln w="9525" cmpd="sng">
            <a:solidFill>
              <a:srgbClr val="E8DCCC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641876" y="3187065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B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随机</a:t>
            </a:r>
            <a:endParaRPr sz="1200">
              <a:solidFill>
                <a:srgbClr val="3B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518051" y="3495675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</a:t>
            </a:r>
            <a:r>
              <a:rPr lang="en-US" altLang="zh-CN"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张卡片中任意抽取，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</a:t>
            </a: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抽到任意一类</a:t>
            </a:r>
            <a:endParaRPr sz="150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518051" y="421957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春节当天，北方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</a:t>
            </a: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会下雪</a:t>
            </a:r>
            <a:endParaRPr sz="150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8068945" y="2075180"/>
            <a:ext cx="3546475" cy="343090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8264576" y="272224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不可能</a:t>
            </a:r>
            <a:endParaRPr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8268970" y="315277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DCCC"/>
          </a:solidFill>
          <a:ln w="9525" cmpd="sng">
            <a:solidFill>
              <a:srgbClr val="E8DCCC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388401" y="3187065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B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法则</a:t>
            </a:r>
            <a:endParaRPr sz="1200">
              <a:solidFill>
                <a:srgbClr val="3B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264576" y="349567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广州市的冬天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不可能</a:t>
            </a: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下雪</a:t>
            </a:r>
            <a:endParaRPr sz="150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8264576" y="4219575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除夕夜，太阳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不可能</a:t>
            </a:r>
            <a:r>
              <a:rPr sz="15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在中午十二点升起</a:t>
            </a:r>
            <a:endParaRPr sz="150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571500" y="5739765"/>
            <a:ext cx="11049000" cy="737235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762000" y="5880230"/>
            <a:ext cx="10668000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古人观天象、察物候，总结出节气规律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——"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的背后是千百年的经验累积；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之中，是自然界的无穷变化；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不可能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之外，是宇宙恒定的法则</a:t>
            </a:r>
            <a:endParaRPr lang="zh-CN" altLang="en-US" sz="135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2991802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投壶问路</a:t>
            </a:r>
            <a:endParaRPr sz="4200" b="1" spc="252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905250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百发未必百中，巧拙皆有可能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在投壶与转盘间，发现可能性有大有小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5157788"/>
            <a:ext cx="9893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贰</a:t>
            </a:r>
            <a:r>
              <a:rPr lang="en-US" altLang="zh-CN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探章</a:t>
            </a:r>
            <a:endParaRPr lang="zh-CN" altLang="en-US" sz="1350" spc="27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6750" y="130492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8B6B4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>
              <a:solidFill>
                <a:srgbClr val="8B6B4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823845"/>
            <a:ext cx="381000" cy="9525"/>
          </a:xfrm>
          <a:prstGeom prst="rect">
            <a:avLst/>
          </a:prstGeom>
          <a:solidFill>
            <a:srgbClr val="8B6B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598930" y="5062220"/>
            <a:ext cx="419100" cy="4191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 rot="21480000">
            <a:off x="1734820" y="5181600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探</a:t>
            </a:r>
            <a:endParaRPr sz="1050" b="1" spc="105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投壶之趣，大小见分晓</a:t>
            </a:r>
            <a:endParaRPr sz="30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eff3bd0b-8a39-11f1-8ac9-32abb42c1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20" r="1136"/>
          <a:stretch>
            <a:fillRect/>
          </a:stretch>
        </p:blipFill>
        <p:spPr>
          <a:xfrm>
            <a:off x="571500" y="1104912"/>
            <a:ext cx="3773170" cy="5372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2" h="8460">
                <a:moveTo>
                  <a:pt x="120" y="0"/>
                </a:moveTo>
                <a:lnTo>
                  <a:pt x="5822" y="0"/>
                </a:lnTo>
                <a:cubicBezTo>
                  <a:pt x="5888" y="0"/>
                  <a:pt x="5942" y="54"/>
                  <a:pt x="5942" y="120"/>
                </a:cubicBezTo>
                <a:lnTo>
                  <a:pt x="5942" y="8340"/>
                </a:lnTo>
                <a:cubicBezTo>
                  <a:pt x="5942" y="8406"/>
                  <a:pt x="5888" y="8460"/>
                  <a:pt x="582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4616450" y="1109345"/>
            <a:ext cx="6998970" cy="536257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4811395" y="1304925"/>
            <a:ext cx="6608445" cy="404495"/>
          </a:xfrm>
          <a:custGeom>
            <a:avLst/>
            <a:gdLst>
              <a:gd name="sw" fmla="*/ 1 w 10406"/>
              <a:gd name="sh" fmla="*/ 1 h 637"/>
              <a:gd name="mins" fmla="min sw sh"/>
              <a:gd name="dsw" fmla="+- 0 sw mins"/>
              <a:gd name="dsh" fmla="+- 0 sh mins"/>
              <a:gd name="p0x0" fmla="*/ 120 w 10406"/>
              <a:gd name="p0y0" fmla="*/ 0 h 637"/>
              <a:gd name="p0x1" fmla="*/ 10286 w 10406"/>
              <a:gd name="p0y1" fmla="*/ 0 h 637"/>
              <a:gd name="p0x2" fmla="*/ 10353 w 10406"/>
              <a:gd name="p0y2" fmla="*/ 0 h 637"/>
              <a:gd name="p0x3" fmla="*/ 10406 w 10406"/>
              <a:gd name="p0y3" fmla="*/ 53 h 637"/>
              <a:gd name="p0x4" fmla="*/ 10406 w 10406"/>
              <a:gd name="p0y4" fmla="*/ 120 h 637"/>
              <a:gd name="p0x5" fmla="*/ 10406 w 10406"/>
              <a:gd name="p0y5" fmla="*/ 517 h 637"/>
              <a:gd name="p0x6" fmla="*/ 10406 w 10406"/>
              <a:gd name="p0y6" fmla="*/ 583 h 637"/>
              <a:gd name="p0x7" fmla="*/ 10353 w 10406"/>
              <a:gd name="p0y7" fmla="*/ 637 h 637"/>
              <a:gd name="p0x8" fmla="*/ 10286 w 10406"/>
              <a:gd name="p0y8" fmla="*/ 637 h 637"/>
              <a:gd name="p0x9" fmla="*/ 120 w 10406"/>
              <a:gd name="p0y9" fmla="*/ 637 h 637"/>
              <a:gd name="p0x10" fmla="*/ 53 w 10406"/>
              <a:gd name="p0y10" fmla="*/ 637 h 637"/>
              <a:gd name="p0x11" fmla="*/ 0 w 10406"/>
              <a:gd name="p0y11" fmla="*/ 583 h 637"/>
              <a:gd name="p0x12" fmla="*/ 0 w 10406"/>
              <a:gd name="p0y12" fmla="*/ 517 h 637"/>
              <a:gd name="p0x13" fmla="*/ 0 w 10406"/>
              <a:gd name="p0y13" fmla="*/ 120 h 637"/>
              <a:gd name="p0x14" fmla="*/ 0 w 10406"/>
              <a:gd name="p0y14" fmla="*/ 53 h 637"/>
              <a:gd name="p0x15" fmla="*/ 53 w 10406"/>
              <a:gd name="p0y15" fmla="*/ 0 h 637"/>
              <a:gd name="p0x16" fmla="*/ 120 w 10406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4926282" y="1395413"/>
            <a:ext cx="253409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 spc="8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百发未必百中，巧拙皆有可能</a:t>
            </a:r>
            <a:endParaRPr sz="1350" b="1" spc="8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4811982" y="1812608"/>
            <a:ext cx="6608417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古代宴饮有</a:t>
            </a:r>
            <a:r>
              <a:rPr lang="en-US" altLang="zh-CN" sz="12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2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投壶</a:t>
            </a:r>
            <a:r>
              <a:rPr lang="en-US" altLang="zh-CN" sz="12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2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之礼：宾主依次将箭投向壶口，技艺高超者投中的</a:t>
            </a:r>
            <a:r>
              <a:rPr sz="12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可能性大</a:t>
            </a:r>
            <a:r>
              <a:rPr sz="12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，新手投中的</a:t>
            </a:r>
            <a:r>
              <a:rPr sz="12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可能性小</a:t>
            </a:r>
            <a:r>
              <a:rPr lang="en-US" sz="12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2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可能性原来有</a:t>
            </a:r>
            <a:r>
              <a:rPr sz="12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大小</a:t>
            </a:r>
            <a:r>
              <a:rPr sz="120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之分！</a:t>
            </a:r>
            <a:endParaRPr sz="120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8"/>
            </p:custDataLst>
          </p:nvPr>
        </p:nvGraphicFramePr>
        <p:xfrm>
          <a:off x="4811395" y="2425700"/>
          <a:ext cx="6608424" cy="307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139"/>
                <a:gridCol w="1309468"/>
                <a:gridCol w="1309468"/>
                <a:gridCol w="2946349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盒子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白球数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红球数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摸到白球的可能性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CCC"/>
                    </a:solidFill>
                  </a:tcPr>
                </a:tc>
              </a:tr>
              <a:tr h="512265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第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盒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500" b="1">
                        <a:solidFill>
                          <a:srgbClr val="8B6B4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0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一定</a:t>
                      </a:r>
                      <a:endParaRPr sz="1500" b="1">
                        <a:solidFill>
                          <a:srgbClr val="8B6B4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</a:tr>
              <a:tr h="512265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第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2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盒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0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500" b="1">
                        <a:solidFill>
                          <a:srgbClr val="8B6B4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不可能</a:t>
                      </a:r>
                      <a:endParaRPr sz="1500" b="1">
                        <a:solidFill>
                          <a:srgbClr val="8B6B4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2265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第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盒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较小</a:t>
                      </a:r>
                      <a:endParaRPr sz="1500" b="1">
                        <a:solidFill>
                          <a:srgbClr val="8B6B4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</a:tr>
              <a:tr h="512265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第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4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盒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7</a:t>
                      </a:r>
                      <a:endParaRPr sz="1500" b="1">
                        <a:solidFill>
                          <a:srgbClr val="8B6B4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更小</a:t>
                      </a:r>
                      <a:endParaRPr sz="1500" b="1">
                        <a:solidFill>
                          <a:srgbClr val="8B6B4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2341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第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5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盒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7</a:t>
                      </a:r>
                      <a:endParaRPr sz="1500" b="1">
                        <a:solidFill>
                          <a:srgbClr val="8B6B4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很大</a:t>
                      </a:r>
                      <a:endParaRPr sz="1500" b="1">
                        <a:solidFill>
                          <a:srgbClr val="8B6B4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</a:tr>
            </a:tbl>
          </a:graphicData>
        </a:graphic>
      </p:graphicFrame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4811395" y="5619750"/>
            <a:ext cx="6608445" cy="657225"/>
          </a:xfrm>
          <a:custGeom>
            <a:avLst/>
            <a:gdLst>
              <a:gd name="sw" fmla="*/ 1 w 10406"/>
              <a:gd name="sh" fmla="*/ 1 h 1035"/>
              <a:gd name="mins" fmla="min sw sh"/>
              <a:gd name="dsw" fmla="+- 0 sw mins"/>
              <a:gd name="dsh" fmla="+- 0 sh mins"/>
              <a:gd name="p0x0" fmla="*/ 120 w 10406"/>
              <a:gd name="p0y0" fmla="*/ 0 h 1035"/>
              <a:gd name="p0x1" fmla="*/ 10286 w 10406"/>
              <a:gd name="p0y1" fmla="*/ 0 h 1035"/>
              <a:gd name="p0x2" fmla="*/ 10353 w 10406"/>
              <a:gd name="p0y2" fmla="*/ 0 h 1035"/>
              <a:gd name="p0x3" fmla="*/ 10406 w 10406"/>
              <a:gd name="p0y3" fmla="*/ 53 h 1035"/>
              <a:gd name="p0x4" fmla="*/ 10406 w 10406"/>
              <a:gd name="p0y4" fmla="*/ 120 h 1035"/>
              <a:gd name="p0x5" fmla="*/ 10406 w 10406"/>
              <a:gd name="p0y5" fmla="*/ 915 h 1035"/>
              <a:gd name="p0x6" fmla="*/ 10406 w 10406"/>
              <a:gd name="p0y6" fmla="*/ 981 h 1035"/>
              <a:gd name="p0x7" fmla="*/ 10353 w 10406"/>
              <a:gd name="p0y7" fmla="*/ 1035 h 1035"/>
              <a:gd name="p0x8" fmla="*/ 10286 w 10406"/>
              <a:gd name="p0y8" fmla="*/ 1035 h 1035"/>
              <a:gd name="p0x9" fmla="*/ 120 w 10406"/>
              <a:gd name="p0y9" fmla="*/ 1035 h 1035"/>
              <a:gd name="p0x10" fmla="*/ 53 w 10406"/>
              <a:gd name="p0y10" fmla="*/ 1035 h 1035"/>
              <a:gd name="p0x11" fmla="*/ 0 w 10406"/>
              <a:gd name="p0y11" fmla="*/ 981 h 1035"/>
              <a:gd name="p0x12" fmla="*/ 0 w 10406"/>
              <a:gd name="p0y12" fmla="*/ 915 h 1035"/>
              <a:gd name="p0x13" fmla="*/ 0 w 10406"/>
              <a:gd name="p0y13" fmla="*/ 120 h 1035"/>
              <a:gd name="p0x14" fmla="*/ 0 w 10406"/>
              <a:gd name="p0y14" fmla="*/ 53 h 1035"/>
              <a:gd name="p0x15" fmla="*/ 53 w 10406"/>
              <a:gd name="p0y15" fmla="*/ 0 h 1035"/>
              <a:gd name="p0x16" fmla="*/ 120 w 10406"/>
              <a:gd name="p0y16" fmla="*/ 0 h 1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26282" y="5734050"/>
            <a:ext cx="6310608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发现：</a:t>
            </a:r>
            <a:r>
              <a:rPr sz="485"/>
              <a:t> </a:t>
            </a:r>
            <a:r>
              <a:rPr sz="12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白球数量越多（或红球数量越少），摸到白球的可能性就</a:t>
            </a:r>
            <a:r>
              <a:rPr sz="12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越大</a:t>
            </a:r>
            <a:r>
              <a:rPr sz="12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。可能性的大小，与球的数量</a:t>
            </a:r>
            <a:r>
              <a:rPr sz="12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比例</a:t>
            </a:r>
            <a:r>
              <a:rPr sz="12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直接相关。</a:t>
            </a:r>
            <a:endParaRPr sz="120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罗盘辨方位，转盘探可能</a:t>
            </a:r>
            <a:endParaRPr sz="30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742104" y="1364342"/>
            <a:ext cx="87077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罗盘辨方位，转盘探可能</a:t>
            </a:r>
            <a:r>
              <a:rPr lang="en-US" altLang="zh-CN" sz="21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21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古人用</a:t>
            </a:r>
            <a:r>
              <a:rPr lang="en-US" altLang="zh-CN" sz="21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21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罗盘</a:t>
            </a:r>
            <a:r>
              <a:rPr lang="en-US" sz="21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21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定方向，我们用转盘学</a:t>
            </a:r>
            <a:r>
              <a:rPr sz="21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概率</a:t>
            </a:r>
            <a:endParaRPr sz="2100"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575945" y="2222500"/>
            <a:ext cx="3546475" cy="1543050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1771650" y="25082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d8273491-8a39-11f1-a191-d2a017e2b3a8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50" t="-226" r="250" b="226"/>
          <a:stretch>
            <a:fillRect/>
          </a:stretch>
        </p:blipFill>
        <p:spPr>
          <a:xfrm>
            <a:off x="1838325" y="257492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2191274" y="2497293"/>
            <a:ext cx="100228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转盘</a:t>
            </a:r>
            <a:r>
              <a:rPr lang="en-US" altLang="zh-CN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</a:t>
            </a:r>
            <a:endParaRPr lang="en-US" altLang="zh-CN"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792186" y="2912583"/>
            <a:ext cx="111457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蓝色</a:t>
            </a: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区域最大</a:t>
            </a:r>
            <a:endParaRPr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A85555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红色</a:t>
            </a: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区域最小</a:t>
            </a:r>
            <a:endParaRPr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4322445" y="2222500"/>
            <a:ext cx="3546475" cy="1543050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5521325" y="25082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d8273642-8a39-11f1-a191-d2a017e2b3a8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128" t="-226" r="128" b="226"/>
          <a:stretch>
            <a:fillRect/>
          </a:stretch>
        </p:blipFill>
        <p:spPr>
          <a:xfrm>
            <a:off x="5588000" y="2574925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5940695" y="2497293"/>
            <a:ext cx="99640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转盘</a:t>
            </a:r>
            <a:r>
              <a:rPr lang="en-US" altLang="zh-CN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</a:t>
            </a:r>
            <a:endParaRPr lang="en-US" altLang="zh-CN"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5339429" y="2912583"/>
            <a:ext cx="131385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三种颜色各占</a:t>
            </a:r>
            <a:endParaRPr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三分之一</a:t>
            </a:r>
            <a:endParaRPr sz="1350"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7"/>
            </p:custDataLst>
          </p:nvPr>
        </p:nvSpPr>
        <p:spPr>
          <a:xfrm>
            <a:off x="8068945" y="2222500"/>
            <a:ext cx="3546475" cy="1543050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9261475" y="25082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d827363b-8a39-11f1-a191-d2a017e2b3a8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62" t="-226" r="262" b="226"/>
          <a:stretch>
            <a:fillRect/>
          </a:stretch>
        </p:blipFill>
        <p:spPr>
          <a:xfrm>
            <a:off x="9328150" y="2574925"/>
            <a:ext cx="209550" cy="2095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9681125" y="2497293"/>
            <a:ext cx="10086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转盘</a:t>
            </a:r>
            <a:r>
              <a:rPr lang="en-US" altLang="zh-CN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C</a:t>
            </a:r>
            <a:endParaRPr lang="en-US" altLang="zh-CN"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9285236" y="2912583"/>
            <a:ext cx="1114578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A85555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红色</a:t>
            </a: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区域最大</a:t>
            </a:r>
            <a:endParaRPr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蓝色</a:t>
            </a: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区域最小</a:t>
            </a:r>
            <a:endParaRPr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矩形 22"/>
          <p:cNvSpPr/>
          <p:nvPr>
            <p:custDataLst>
              <p:tags r:id="rId24"/>
            </p:custDataLst>
          </p:nvPr>
        </p:nvSpPr>
        <p:spPr>
          <a:xfrm>
            <a:off x="575945" y="3889375"/>
            <a:ext cx="11039475" cy="781050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771525" y="41059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A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904875" y="4008911"/>
            <a:ext cx="240982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指针</a:t>
            </a:r>
            <a:r>
              <a:rPr lang="en-US" altLang="zh-CN"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</a:t>
            </a:r>
            <a:r>
              <a:rPr lang="en-US"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指向哪种颜色？</a:t>
            </a:r>
            <a:endParaRPr lang="zh-CN" altLang="en-US" sz="150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771525" y="43967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A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904875" y="4299423"/>
            <a:ext cx="349091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哪个转盘指针指向蓝色的可能性</a:t>
            </a:r>
            <a:r>
              <a:rPr lang="en-US" altLang="zh-CN"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最大</a:t>
            </a:r>
            <a:r>
              <a:rPr sz="15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？</a:t>
            </a:r>
            <a:endParaRPr sz="150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矩形 27"/>
          <p:cNvSpPr/>
          <p:nvPr>
            <p:custDataLst>
              <p:tags r:id="rId29"/>
            </p:custDataLst>
          </p:nvPr>
        </p:nvSpPr>
        <p:spPr>
          <a:xfrm>
            <a:off x="575945" y="4908550"/>
            <a:ext cx="11039475" cy="788670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771525" y="51314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d8273574-8a39-11f1-a191-d2a017e2b3a8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217" b="217"/>
          <a:stretch>
            <a:fillRect/>
          </a:stretch>
        </p:blipFill>
        <p:spPr>
          <a:xfrm>
            <a:off x="838200" y="5198110"/>
            <a:ext cx="209550" cy="2095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1228725" y="5013798"/>
            <a:ext cx="679817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动手试一试</a:t>
            </a:r>
            <a:endParaRPr sz="1500" b="1" spc="3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1228725" y="5289071"/>
            <a:ext cx="714107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给空白转盘涂上红、黄、蓝三种颜色，使指向红色的可能性</a:t>
            </a:r>
            <a:r>
              <a:rPr lang="en-US" alt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最小</a:t>
            </a:r>
            <a:r>
              <a:rPr 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，指向蓝色的可能性</a:t>
            </a:r>
            <a:r>
              <a:rPr lang="en-US" alt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最大</a:t>
            </a:r>
            <a:endParaRPr sz="1350"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矩形 33"/>
          <p:cNvSpPr/>
          <p:nvPr>
            <p:custDataLst>
              <p:tags r:id="rId36"/>
            </p:custDataLst>
          </p:nvPr>
        </p:nvSpPr>
        <p:spPr>
          <a:xfrm>
            <a:off x="571500" y="5816600"/>
            <a:ext cx="11049000" cy="660400"/>
          </a:xfrm>
          <a:prstGeom prst="rect">
            <a:avLst/>
          </a:prstGeom>
          <a:solidFill>
            <a:srgbClr val="E8DCCC"/>
          </a:solidFill>
          <a:ln>
            <a:noFill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762000" y="5994445"/>
            <a:ext cx="9027176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关键发现：</a:t>
            </a:r>
            <a:r>
              <a:rPr 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转盘上哪种颜色的区域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面积越大</a:t>
            </a:r>
            <a:r>
              <a:rPr 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，指针指向该颜色的可能性就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越大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可能性大小由区域所占比例决定</a:t>
            </a:r>
            <a:endParaRPr lang="zh-CN" altLang="en-US" sz="135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庙会抽奖，慧眼识概率</a:t>
            </a:r>
            <a:endParaRPr sz="30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cff3da37-8a39-11f1-8943-e2d830d4757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724275" y="1204913"/>
            <a:ext cx="77057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庙会琳琅满目，抽奖暗藏玄机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3538220" y="1652270"/>
            <a:ext cx="8077200" cy="2346960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733800" y="1718310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三个活动，可能性各不同</a:t>
            </a:r>
            <a:endParaRPr b="1" spc="36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7"/>
            </p:custDataLst>
          </p:nvPr>
        </p:nvGraphicFramePr>
        <p:xfrm>
          <a:off x="3733800" y="2095500"/>
          <a:ext cx="7686675" cy="1823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815"/>
                <a:gridCol w="1641795"/>
                <a:gridCol w="2089546"/>
                <a:gridCol w="2537517"/>
              </a:tblGrid>
              <a:tr h="441944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活动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总纸条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有奖纸条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CCC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得奖可能性</a:t>
                      </a:r>
                      <a:endParaRPr sz="18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CCC"/>
                    </a:solidFill>
                  </a:tcPr>
                </a:tc>
              </a:tr>
              <a:tr h="460399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活动一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100</a:t>
                      </a:r>
                      <a:r>
                        <a:rPr 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张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r>
                        <a:rPr 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张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很小</a:t>
                      </a:r>
                      <a:endParaRPr sz="15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</a:tr>
              <a:tr h="460399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活动二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10</a:t>
                      </a:r>
                      <a:r>
                        <a:rPr 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张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r>
                        <a:rPr 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张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中等</a:t>
                      </a:r>
                      <a:endParaRPr sz="15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0399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活动三</a:t>
                      </a:r>
                      <a:endParaRPr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5</a:t>
                      </a:r>
                      <a:r>
                        <a:rPr 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张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6B4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5</a:t>
                      </a:r>
                      <a:r>
                        <a:rPr 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张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一定中奖</a:t>
                      </a:r>
                      <a:endParaRPr sz="1500" b="1">
                        <a:solidFill>
                          <a:srgbClr val="3A2A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9"/>
                    </a:solidFill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3538220" y="4084955"/>
            <a:ext cx="8077200" cy="58102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>
            <a:off x="3733800" y="41662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500" t="-2500" r="-2500" b="-2500"/>
          <a:stretch>
            <a:fillRect/>
          </a:stretch>
        </p:blipFill>
        <p:spPr>
          <a:xfrm>
            <a:off x="3843020" y="4275455"/>
            <a:ext cx="200025" cy="20002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267200" y="4254875"/>
            <a:ext cx="445792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每个活动得奖的可能性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大吗</a:t>
            </a:r>
            <a:r>
              <a:rPr sz="135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？你更愿意参加哪个活动？</a:t>
            </a:r>
            <a:endParaRPr sz="135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>
            <a:off x="3538220" y="4751705"/>
            <a:ext cx="8077200" cy="103441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733800" y="4817802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创作挑战</a:t>
            </a:r>
            <a:endParaRPr b="1" spc="36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3733800" y="5175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3333" t="-2500" r="-3333" b="-2500"/>
          <a:stretch>
            <a:fillRect/>
          </a:stretch>
        </p:blipFill>
        <p:spPr>
          <a:xfrm>
            <a:off x="3867150" y="5285105"/>
            <a:ext cx="152400" cy="20002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4267200" y="5141652"/>
            <a:ext cx="71532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设计一个有吸引力的活动</a:t>
            </a:r>
            <a:r>
              <a:rPr lang="en-US" alt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要求得奖的可能性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不大也不小</a:t>
            </a: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，既能吸引参与者，又不至于让主办方亏本。结合传统节日元素说明设计思路。</a:t>
            </a:r>
            <a:endParaRPr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3538220" y="5871845"/>
            <a:ext cx="8077200" cy="600075"/>
          </a:xfrm>
          <a:prstGeom prst="rect">
            <a:avLst/>
          </a:prstGeom>
          <a:solidFill>
            <a:srgbClr val="E8DCCC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3733800" y="5972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5263" t="-2500" r="-5263" b="-2500"/>
          <a:stretch>
            <a:fillRect/>
          </a:stretch>
        </p:blipFill>
        <p:spPr>
          <a:xfrm>
            <a:off x="3843020" y="6081395"/>
            <a:ext cx="200025" cy="20002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4267200" y="5937885"/>
            <a:ext cx="68581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B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思考：</a:t>
            </a:r>
            <a:r>
              <a:rPr sz="1350">
                <a:solidFill>
                  <a:srgbClr val="3B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为什么庙会上的抽奖活动大多设置较低的得奖概率？这其中隐藏着怎样的智慧？</a:t>
            </a:r>
            <a:endParaRPr sz="1350">
              <a:solidFill>
                <a:srgbClr val="3B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2991802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智承古法</a:t>
            </a:r>
            <a:endParaRPr sz="4200" b="1" spc="252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905250"/>
            <a:ext cx="32042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古法藏玄机，公平见智慧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从抽签到掷骰，探寻等可能性的奥秘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5157788"/>
            <a:ext cx="9893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叁</a:t>
            </a:r>
            <a:r>
              <a:rPr lang="en-US" altLang="zh-CN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承章</a:t>
            </a:r>
            <a:endParaRPr lang="zh-CN" altLang="en-US" sz="1350" spc="27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6750" y="130492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8B6B4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>
              <a:solidFill>
                <a:srgbClr val="8B6B4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823845"/>
            <a:ext cx="381000" cy="9525"/>
          </a:xfrm>
          <a:prstGeom prst="rect">
            <a:avLst/>
          </a:prstGeom>
          <a:solidFill>
            <a:srgbClr val="8B6B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598930" y="5062220"/>
            <a:ext cx="419100" cy="4191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 rot="21480000">
            <a:off x="1734820" y="5181600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承</a:t>
            </a:r>
            <a:endParaRPr sz="1050" b="1" spc="105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古签蕴理，公平由我定</a:t>
            </a:r>
            <a:endParaRPr sz="30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367790"/>
            <a:ext cx="11049000" cy="1016635"/>
          </a:xfrm>
          <a:custGeom>
            <a:avLst/>
            <a:gdLst>
              <a:gd name="sw" fmla="*/ 1 w 17400"/>
              <a:gd name="sh" fmla="*/ 1 h 1601"/>
              <a:gd name="mins" fmla="min sw sh"/>
              <a:gd name="dsw" fmla="+- 0 sw mins"/>
              <a:gd name="dsh" fmla="+- 0 sh mins"/>
              <a:gd name="p0x0" fmla="*/ 120 w 17400"/>
              <a:gd name="p0y0" fmla="*/ 0 h 1601"/>
              <a:gd name="p0x1" fmla="*/ 17280 w 17400"/>
              <a:gd name="p0y1" fmla="*/ 0 h 1601"/>
              <a:gd name="p0x2" fmla="*/ 17346 w 17400"/>
              <a:gd name="p0y2" fmla="*/ 0 h 1601"/>
              <a:gd name="p0x3" fmla="*/ 17400 w 17400"/>
              <a:gd name="p0y3" fmla="*/ 53 h 1601"/>
              <a:gd name="p0x4" fmla="*/ 17400 w 17400"/>
              <a:gd name="p0y4" fmla="*/ 120 h 1601"/>
              <a:gd name="p0x5" fmla="*/ 17400 w 17400"/>
              <a:gd name="p0y5" fmla="*/ 1481 h 1601"/>
              <a:gd name="p0x6" fmla="*/ 17400 w 17400"/>
              <a:gd name="p0y6" fmla="*/ 1548 h 1601"/>
              <a:gd name="p0x7" fmla="*/ 17346 w 17400"/>
              <a:gd name="p0y7" fmla="*/ 1601 h 1601"/>
              <a:gd name="p0x8" fmla="*/ 17280 w 17400"/>
              <a:gd name="p0y8" fmla="*/ 1601 h 1601"/>
              <a:gd name="p0x9" fmla="*/ 120 w 17400"/>
              <a:gd name="p0y9" fmla="*/ 1601 h 1601"/>
              <a:gd name="p0x10" fmla="*/ 53 w 17400"/>
              <a:gd name="p0y10" fmla="*/ 1601 h 1601"/>
              <a:gd name="p0x11" fmla="*/ 0 w 17400"/>
              <a:gd name="p0y11" fmla="*/ 1548 h 1601"/>
              <a:gd name="p0x12" fmla="*/ 0 w 17400"/>
              <a:gd name="p0y12" fmla="*/ 1481 h 1601"/>
              <a:gd name="p0x13" fmla="*/ 0 w 17400"/>
              <a:gd name="p0y13" fmla="*/ 120 h 1601"/>
              <a:gd name="p0x14" fmla="*/ 0 w 17400"/>
              <a:gd name="p0y14" fmla="*/ 53 h 1601"/>
              <a:gd name="p0x15" fmla="*/ 53 w 17400"/>
              <a:gd name="p0y15" fmla="*/ 0 h 1601"/>
              <a:gd name="p0x16" fmla="*/ 120 w 17400"/>
              <a:gd name="p0y16" fmla="*/ 0 h 16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838624" y="1543069"/>
            <a:ext cx="27433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古法藏玄机，</a:t>
            </a:r>
            <a:r>
              <a:rPr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公平见智慧</a:t>
            </a:r>
            <a:endParaRPr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254377" y="1905019"/>
            <a:ext cx="80260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古代寺庙求签，签筒中每支签被抽中的机会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均等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这就是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等可能性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。等可能性是公平游戏的基石。</a:t>
            </a:r>
            <a:endParaRPr lang="zh-CN" altLang="en-US" sz="135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75945" y="2880995"/>
            <a:ext cx="5419725" cy="359092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306038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放球设计（</a:t>
            </a:r>
            <a:r>
              <a:rPr lang="en-US" altLang="zh-CN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个球）</a:t>
            </a:r>
            <a:endParaRPr lang="zh-CN" altLang="en-US"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38563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b605943a-8a39-11f1-a191-d2a017e2b3a8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20" b="120"/>
          <a:stretch>
            <a:fillRect/>
          </a:stretch>
        </p:blipFill>
        <p:spPr>
          <a:xfrm>
            <a:off x="857250" y="394208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304925" y="3842366"/>
            <a:ext cx="25223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摸到白球的可能性比红球大</a:t>
            </a:r>
            <a:endParaRPr sz="1500" b="1" spc="3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304925" y="4117639"/>
            <a:ext cx="2331834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白球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4~5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个，红球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1~2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</a:t>
            </a:r>
            <a:endParaRPr lang="zh-CN" altLang="en-US" sz="135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71525" y="46628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b6059800-8a39-11f1-a191-d2a017e2b3a8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33" b="233"/>
          <a:stretch>
            <a:fillRect/>
          </a:stretch>
        </p:blipFill>
        <p:spPr>
          <a:xfrm>
            <a:off x="857250" y="474853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304925" y="4649095"/>
            <a:ext cx="25223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摸到红球的可能性比白球大</a:t>
            </a:r>
            <a:endParaRPr sz="1500" b="1" spc="3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304925" y="4924368"/>
            <a:ext cx="2331834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红球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4~5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个，白球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1~2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</a:t>
            </a:r>
            <a:endParaRPr lang="zh-CN" altLang="en-US" sz="135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771525" y="54698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b6059adc-8a39-11f1-a191-d2a017e2b3a8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86" b="86"/>
          <a:stretch>
            <a:fillRect/>
          </a:stretch>
        </p:blipFill>
        <p:spPr>
          <a:xfrm>
            <a:off x="857250" y="5555615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304925" y="5455815"/>
            <a:ext cx="2910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摸到白球和红球的可能性一样大</a:t>
            </a:r>
            <a:endParaRPr sz="1500" b="1" spc="3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1304925" y="5731088"/>
            <a:ext cx="2720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白球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个，红球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</a:t>
            </a:r>
            <a:r>
              <a:rPr 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</a:t>
            </a:r>
            <a:endParaRPr lang="zh-CN" altLang="en-US" sz="135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5"/>
            </p:custDataLst>
          </p:nvPr>
        </p:nvSpPr>
        <p:spPr>
          <a:xfrm>
            <a:off x="6195695" y="2880995"/>
            <a:ext cx="5419725" cy="359092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6391275" y="306038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数学游戏</a:t>
            </a:r>
            <a:r>
              <a:rPr lang="en-US" altLang="zh-CN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2100" b="1" spc="42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转盘涂色</a:t>
            </a:r>
            <a:endParaRPr lang="zh-CN" altLang="en-US" sz="2100" b="1" spc="42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6391275" y="37757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b605999f-8a39-11f1-a191-d2a017e2b3a8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23" b="23"/>
          <a:stretch>
            <a:fillRect/>
          </a:stretch>
        </p:blipFill>
        <p:spPr>
          <a:xfrm>
            <a:off x="6477000" y="3861435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6924675" y="3761480"/>
            <a:ext cx="44958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游戏规则</a:t>
            </a:r>
            <a:endParaRPr sz="1500" b="1" spc="3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6924675" y="4036752"/>
            <a:ext cx="449580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转盘数字</a:t>
            </a:r>
            <a:r>
              <a:rPr lang="en-US" alt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r>
              <a:rPr lang="zh-CN" altLang="en-US"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</a:t>
            </a:r>
            <a:r>
              <a:rPr lang="en-US" alt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涂在四个等分区域，两人各转一次比较得数大小。</a:t>
            </a:r>
            <a:endParaRPr lang="zh-CN" altLang="en-US"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7667625" y="4776788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怎样涂色才能使游戏公平？</a:t>
            </a:r>
            <a:endParaRPr sz="1500"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6391275" y="5499735"/>
            <a:ext cx="5029200" cy="776605"/>
          </a:xfrm>
          <a:custGeom>
            <a:avLst/>
            <a:gdLst>
              <a:gd name="sw" fmla="*/ 1 w 7920"/>
              <a:gd name="sh" fmla="*/ 1 h 1223"/>
              <a:gd name="mins" fmla="min sw sh"/>
              <a:gd name="dsw" fmla="+- 0 sw mins"/>
              <a:gd name="dsh" fmla="+- 0 sh mins"/>
              <a:gd name="p0x0" fmla="*/ 120 w 7920"/>
              <a:gd name="p0y0" fmla="*/ 0 h 1223"/>
              <a:gd name="p0x1" fmla="*/ 7800 w 7920"/>
              <a:gd name="p0y1" fmla="*/ 0 h 1223"/>
              <a:gd name="p0x2" fmla="*/ 7866 w 7920"/>
              <a:gd name="p0y2" fmla="*/ 0 h 1223"/>
              <a:gd name="p0x3" fmla="*/ 7920 w 7920"/>
              <a:gd name="p0y3" fmla="*/ 53 h 1223"/>
              <a:gd name="p0x4" fmla="*/ 7920 w 7920"/>
              <a:gd name="p0y4" fmla="*/ 120 h 1223"/>
              <a:gd name="p0x5" fmla="*/ 7920 w 7920"/>
              <a:gd name="p0y5" fmla="*/ 1103 h 1223"/>
              <a:gd name="p0x6" fmla="*/ 7920 w 7920"/>
              <a:gd name="p0y6" fmla="*/ 1170 h 1223"/>
              <a:gd name="p0x7" fmla="*/ 7866 w 7920"/>
              <a:gd name="p0y7" fmla="*/ 1223 h 1223"/>
              <a:gd name="p0x8" fmla="*/ 7800 w 7920"/>
              <a:gd name="p0y8" fmla="*/ 1223 h 1223"/>
              <a:gd name="p0x9" fmla="*/ 120 w 7920"/>
              <a:gd name="p0y9" fmla="*/ 1223 h 1223"/>
              <a:gd name="p0x10" fmla="*/ 53 w 7920"/>
              <a:gd name="p0y10" fmla="*/ 1223 h 1223"/>
              <a:gd name="p0x11" fmla="*/ 0 w 7920"/>
              <a:gd name="p0y11" fmla="*/ 1170 h 1223"/>
              <a:gd name="p0x12" fmla="*/ 0 w 7920"/>
              <a:gd name="p0y12" fmla="*/ 1103 h 1223"/>
              <a:gd name="p0x13" fmla="*/ 0 w 7920"/>
              <a:gd name="p0y13" fmla="*/ 120 h 1223"/>
              <a:gd name="p0x14" fmla="*/ 0 w 7920"/>
              <a:gd name="p0y14" fmla="*/ 53 h 1223"/>
              <a:gd name="p0x15" fmla="*/ 53 w 7920"/>
              <a:gd name="p0y15" fmla="*/ 0 h 1223"/>
              <a:gd name="p0x16" fmla="*/ 120 w 7920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6543675" y="5598852"/>
            <a:ext cx="472440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核心领悟：</a:t>
            </a:r>
            <a:r>
              <a:rPr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当双方获胜的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可能性相等</a:t>
            </a:r>
            <a:r>
              <a:rPr 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时，游戏才是公平的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古人抽签问卦暗含此理，今日设计游戏亦循此道。</a:t>
            </a:r>
            <a:endParaRPr lang="zh-CN" altLang="en-US" sz="135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2991802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今用古慧</a:t>
            </a:r>
            <a:endParaRPr sz="4200" b="1" spc="252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905250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承古人之智，解今日之题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用可能性知识设计公平规则，让数学服务生活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5157788"/>
            <a:ext cx="9893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肆</a:t>
            </a:r>
            <a:r>
              <a:rPr lang="en-US" altLang="zh-CN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用章</a:t>
            </a:r>
            <a:endParaRPr lang="zh-CN" altLang="en-US" sz="1350" spc="27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6750" y="130492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8B6B4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9000" b="1">
              <a:solidFill>
                <a:srgbClr val="8B6B4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823845"/>
            <a:ext cx="381000" cy="9525"/>
          </a:xfrm>
          <a:prstGeom prst="rect">
            <a:avLst/>
          </a:prstGeom>
          <a:solidFill>
            <a:srgbClr val="8B6B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598930" y="5062220"/>
            <a:ext cx="419100" cy="4191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 rot="21480000">
            <a:off x="1734820" y="5181600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用</a:t>
            </a:r>
            <a:endParaRPr sz="1050" b="1" spc="105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节气流转，慧眼辨可能</a:t>
            </a:r>
            <a:endParaRPr sz="30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cb3e2f98-8a39-11f1-818f-42b4633511c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3775" y="1104900"/>
            <a:ext cx="8086725" cy="502285"/>
          </a:xfrm>
          <a:custGeom>
            <a:avLst/>
            <a:gdLst>
              <a:gd name="sw" fmla="*/ 1 w 12735"/>
              <a:gd name="sh" fmla="*/ 1 h 791"/>
              <a:gd name="mins" fmla="min sw sh"/>
              <a:gd name="dsw" fmla="+- 0 sw mins"/>
              <a:gd name="dsh" fmla="+- 0 sh mins"/>
              <a:gd name="p0x0" fmla="*/ 120 w 12735"/>
              <a:gd name="p0y0" fmla="*/ 0 h 791"/>
              <a:gd name="p0x1" fmla="*/ 12615 w 12735"/>
              <a:gd name="p0y1" fmla="*/ 0 h 791"/>
              <a:gd name="p0x2" fmla="*/ 12681 w 12735"/>
              <a:gd name="p0y2" fmla="*/ 0 h 791"/>
              <a:gd name="p0x3" fmla="*/ 12735 w 12735"/>
              <a:gd name="p0y3" fmla="*/ 53 h 791"/>
              <a:gd name="p0x4" fmla="*/ 12735 w 12735"/>
              <a:gd name="p0y4" fmla="*/ 120 h 791"/>
              <a:gd name="p0x5" fmla="*/ 12735 w 12735"/>
              <a:gd name="p0y5" fmla="*/ 671 h 791"/>
              <a:gd name="p0x6" fmla="*/ 12735 w 12735"/>
              <a:gd name="p0y6" fmla="*/ 738 h 791"/>
              <a:gd name="p0x7" fmla="*/ 12681 w 12735"/>
              <a:gd name="p0y7" fmla="*/ 791 h 791"/>
              <a:gd name="p0x8" fmla="*/ 12615 w 12735"/>
              <a:gd name="p0y8" fmla="*/ 791 h 791"/>
              <a:gd name="p0x9" fmla="*/ 120 w 12735"/>
              <a:gd name="p0y9" fmla="*/ 791 h 791"/>
              <a:gd name="p0x10" fmla="*/ 53 w 12735"/>
              <a:gd name="p0y10" fmla="*/ 791 h 791"/>
              <a:gd name="p0x11" fmla="*/ 0 w 12735"/>
              <a:gd name="p0y11" fmla="*/ 738 h 791"/>
              <a:gd name="p0x12" fmla="*/ 0 w 12735"/>
              <a:gd name="p0y12" fmla="*/ 671 h 791"/>
              <a:gd name="p0x13" fmla="*/ 0 w 12735"/>
              <a:gd name="p0y13" fmla="*/ 120 h 791"/>
              <a:gd name="p0x14" fmla="*/ 0 w 12735"/>
              <a:gd name="p0y14" fmla="*/ 53 h 791"/>
              <a:gd name="p0x15" fmla="*/ 53 w 12735"/>
              <a:gd name="p0y15" fmla="*/ 0 h 791"/>
              <a:gd name="p0x16" fmla="*/ 120 w 12735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034011" y="1203960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古人观天象而知农时，循节气以定耕获</a:t>
            </a:r>
            <a:endParaRPr sz="1350"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3538220" y="1802765"/>
            <a:ext cx="8077200" cy="340423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733800" y="1983076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</a:t>
            </a:r>
            <a:r>
              <a:rPr lang="en-US" altLang="zh-CN"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一定</a:t>
            </a:r>
            <a:r>
              <a:rPr lang="en-US" altLang="zh-CN"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""</a:t>
            </a:r>
            <a:r>
              <a:rPr lang="zh-CN" altLang="en-US"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可能</a:t>
            </a:r>
            <a:r>
              <a:rPr lang="en-US" altLang="zh-CN"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""</a:t>
            </a:r>
            <a:r>
              <a:rPr lang="zh-CN" altLang="en-US"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不可能</a:t>
            </a:r>
            <a:r>
              <a:rPr lang="en-US" altLang="zh-CN"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和可能性大小描述节气与节日</a:t>
            </a:r>
            <a:endParaRPr lang="zh-CN" altLang="en-US" b="1" spc="36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733800" y="25400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cb3e3170-8a39-11f1-818f-42b4633511c8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20" b="20"/>
          <a:stretch>
            <a:fillRect/>
          </a:stretch>
        </p:blipFill>
        <p:spPr>
          <a:xfrm>
            <a:off x="3819525" y="2625725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267200" y="2525763"/>
            <a:ext cx="2667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立秋之后，气温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逐渐转凉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3733800" y="31769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cb3e3215-8a39-11f1-818f-42b4633511c8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52" b="52"/>
          <a:stretch>
            <a:fillRect/>
          </a:stretch>
        </p:blipFill>
        <p:spPr>
          <a:xfrm>
            <a:off x="3819525" y="326263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267200" y="3162748"/>
            <a:ext cx="457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中秋节当晚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看到圆月，乌云密布时可能性较小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3733800" y="38138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cb3e30dc-8a39-11f1-818f-42b4633511c8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84" b="84"/>
          <a:stretch>
            <a:fillRect/>
          </a:stretch>
        </p:blipFill>
        <p:spPr>
          <a:xfrm>
            <a:off x="3819525" y="389953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4267200" y="3799732"/>
            <a:ext cx="3048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冬至吃饺子是北方人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会做的事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3733800" y="44507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cb3e316a-8a39-11f1-818f-42b4633511c8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116" b="116"/>
          <a:stretch>
            <a:fillRect/>
          </a:stretch>
        </p:blipFill>
        <p:spPr>
          <a:xfrm>
            <a:off x="3819525" y="4536440"/>
            <a:ext cx="247650" cy="2476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4267200" y="4436716"/>
            <a:ext cx="438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正月十五闹花灯，猜中灯谜的可能性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大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还是</a:t>
            </a:r>
            <a:r>
              <a:rPr sz="150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</a:t>
            </a:r>
            <a:r>
              <a:rPr sz="150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？</a:t>
            </a:r>
            <a:endParaRPr sz="150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8"/>
            </p:custDataLst>
          </p:nvPr>
        </p:nvSpPr>
        <p:spPr>
          <a:xfrm>
            <a:off x="3538220" y="5407025"/>
            <a:ext cx="8077200" cy="106489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3733800" y="5587393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拓展思考</a:t>
            </a:r>
            <a:endParaRPr b="1" spc="36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3733800" y="5987443"/>
            <a:ext cx="76866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生活中哪些现象可用可能性知识解释？为什么天气预报说</a:t>
            </a:r>
            <a:r>
              <a:rPr lang="en-US" alt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降水概率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60%</a:t>
            </a:r>
            <a:r>
              <a:rPr 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而非</a:t>
            </a:r>
            <a:r>
              <a:rPr lang="en-US" alt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一定下雨</a:t>
            </a:r>
            <a:r>
              <a:rPr lang="en-US" altLang="zh-CN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？</a:t>
            </a:r>
            <a:endParaRPr lang="zh-CN" altLang="en-US"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承古启今，活用新智慧</a:t>
            </a:r>
            <a:endParaRPr sz="3000" b="1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514350"/>
          </a:xfrm>
          <a:prstGeom prst="rect">
            <a:avLst/>
          </a:prstGeom>
          <a:solidFill>
            <a:srgbClr val="E8DCCC"/>
          </a:solidFill>
          <a:ln>
            <a:noFill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03960"/>
            <a:ext cx="7772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从龟甲裂纹到转盘概率，千年时光流转，人类对</a:t>
            </a:r>
            <a:r>
              <a:rPr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不确定性</a:t>
            </a:r>
            <a:r>
              <a:rPr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的探索从未停歇</a:t>
            </a:r>
            <a:endParaRPr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5945" y="1737995"/>
            <a:ext cx="3552825" cy="473392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3066098"/>
            <a:ext cx="31623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本课核心知识</a:t>
            </a:r>
            <a:endParaRPr b="1" spc="36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4810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28675" y="3538220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114425" y="3467576"/>
            <a:ext cx="17145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一定、可能、不可能</a:t>
            </a:r>
            <a:endParaRPr sz="135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114425" y="3722370"/>
            <a:ext cx="1828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判断事件发生的三种情况</a:t>
            </a:r>
            <a:endParaRPr sz="120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0532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632" r="-2632"/>
          <a:stretch>
            <a:fillRect/>
          </a:stretch>
        </p:blipFill>
        <p:spPr>
          <a:xfrm>
            <a:off x="809625" y="4110355"/>
            <a:ext cx="190500" cy="1524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114425" y="4039972"/>
            <a:ext cx="18288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可能性大小</a:t>
            </a:r>
            <a:endParaRPr sz="135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114425" y="4294765"/>
            <a:ext cx="1981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与数量比例、区域面积相关</a:t>
            </a:r>
            <a:endParaRPr sz="120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771525" y="46259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C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7143" b="-7143"/>
          <a:stretch>
            <a:fillRect/>
          </a:stretch>
        </p:blipFill>
        <p:spPr>
          <a:xfrm>
            <a:off x="828675" y="4683125"/>
            <a:ext cx="15240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114425" y="4612367"/>
            <a:ext cx="13716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等可能性</a:t>
            </a:r>
            <a:endParaRPr sz="1350" b="1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114425" y="4867161"/>
            <a:ext cx="1524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公平游戏的设计基础</a:t>
            </a:r>
            <a:endParaRPr sz="120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24"/>
            </p:custDataLst>
          </p:nvPr>
        </p:nvSpPr>
        <p:spPr>
          <a:xfrm>
            <a:off x="4328795" y="1737995"/>
            <a:ext cx="3552825" cy="4733925"/>
          </a:xfrm>
          <a:prstGeom prst="rect">
            <a:avLst/>
          </a:prstGeom>
          <a:solidFill>
            <a:srgbClr val="FCFBF9"/>
          </a:solidFill>
          <a:ln w="9525" cmpd="sng">
            <a:solidFill>
              <a:srgbClr val="E8E0D5"/>
            </a:solidFill>
            <a:prstDash val="solid"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4524375" y="3066098"/>
            <a:ext cx="31623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学以致用</a:t>
            </a:r>
            <a:endParaRPr b="1" spc="36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4524375" y="3466147"/>
            <a:ext cx="3171901" cy="112005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运用所学知识，设计一个融入</a:t>
            </a: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传统文化元素</a:t>
            </a:r>
            <a:r>
              <a:rPr sz="135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的公平游戏（如改良投壶规则、设计节气主题抽奖转盘），并说明游戏中蕴含的</a:t>
            </a:r>
            <a:endParaRPr sz="135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6B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可能性原理</a:t>
            </a:r>
            <a:endParaRPr sz="1350" b="1">
              <a:solidFill>
                <a:srgbClr val="8B6B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矩形 22"/>
          <p:cNvSpPr/>
          <p:nvPr>
            <p:custDataLst>
              <p:tags r:id="rId27"/>
            </p:custDataLst>
          </p:nvPr>
        </p:nvSpPr>
        <p:spPr>
          <a:xfrm>
            <a:off x="8077200" y="1733550"/>
            <a:ext cx="3543300" cy="4743450"/>
          </a:xfrm>
          <a:prstGeom prst="rect">
            <a:avLst/>
          </a:prstGeom>
          <a:solidFill>
            <a:srgbClr val="E8DCCC"/>
          </a:solidFill>
          <a:ln>
            <a:noFill/>
          </a:ln>
          <a:effectLst>
            <a:outerShdw blurRad="42863" dist="9525" dir="5399999" algn="ctr" rotWithShape="0">
              <a:srgbClr val="4A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8267700" y="3066098"/>
            <a:ext cx="31623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课堂寄语</a:t>
            </a:r>
            <a:endParaRPr b="1" spc="36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8267700" y="3468053"/>
            <a:ext cx="3162300" cy="12572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古人的智慧穿越千年，在今天的数学课堂依然闪耀。愿你带着对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可能性</a:t>
            </a:r>
            <a:r>
              <a:rPr lang="en-US" altLang="zh-CN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3A2A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的理解，用数学的眼光观察世界，在不确定中寻找规律，在变化中发现永恒</a:t>
            </a:r>
            <a:endParaRPr lang="zh-CN" altLang="en-US" sz="1350">
              <a:solidFill>
                <a:srgbClr val="3A2A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1796415"/>
            <a:ext cx="505666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不确定中见规律，</a:t>
            </a:r>
            <a:endParaRPr sz="4200" b="1" spc="252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2463165"/>
            <a:ext cx="452326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A1A"/>
                </a:solidFill>
                <a:latin typeface="汉仪中宋简" panose="02010600000101010101" charset="-122"/>
                <a:ea typeface="汉仪中宋简" panose="02010600000101010101" charset="-122"/>
              </a:rPr>
              <a:t>可能性里有乾坤</a:t>
            </a:r>
            <a:endParaRPr sz="4200" b="1" spc="252">
              <a:solidFill>
                <a:srgbClr val="3A2A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666750" y="3390900"/>
            <a:ext cx="5334000" cy="9525"/>
          </a:xfrm>
          <a:prstGeom prst="rect">
            <a:avLst/>
          </a:prstGeom>
          <a:solidFill>
            <a:srgbClr val="D4C8B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66750" y="3576638"/>
            <a:ext cx="52464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古人观天象而知农时，今人探概率以明事理</a:t>
            </a:r>
            <a:r>
              <a:rPr lang="en-US" altLang="zh-CN"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数学，是穿越千年的智慧之光</a:t>
            </a:r>
            <a:endParaRPr lang="zh-CN" altLang="en-US"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66750" y="4186238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A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学会用数学的眼光看待生活中的不确定性</a:t>
            </a:r>
            <a:endParaRPr sz="1500" spc="30">
              <a:solidFill>
                <a:srgbClr val="6A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4867294"/>
            <a:ext cx="87101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数学之美</a:t>
            </a:r>
            <a:endParaRPr sz="1350" spc="27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666750" y="1628775"/>
            <a:ext cx="457200" cy="9525"/>
          </a:xfrm>
          <a:prstGeom prst="rect">
            <a:avLst/>
          </a:prstGeom>
          <a:solidFill>
            <a:srgbClr val="8B6B4A">
              <a:alpha val="7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480000">
            <a:off x="1480185" y="4810125"/>
            <a:ext cx="419100" cy="419100"/>
          </a:xfrm>
          <a:prstGeom prst="rect">
            <a:avLst/>
          </a:prstGeom>
          <a:noFill/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 rot="21480000">
            <a:off x="1616710" y="489839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8B6B4A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8B6B4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a"/>
  <p:tag name="KSO_WM_UNIT_INDEX" val="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2149</Words>
  <Application>WPS 演示</Application>
  <PresentationFormat>宽屏</PresentationFormat>
  <Paragraphs>385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汉仪中宋简</vt:lpstr>
      <vt:lpstr>汉仪书宋二简</vt:lpstr>
      <vt:lpstr>微软雅黑</vt:lpstr>
      <vt:lpstr>Arial Unicode MS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黎顺财</cp:lastModifiedBy>
  <cp:revision>1</cp:revision>
  <dcterms:created xsi:type="dcterms:W3CDTF">2026-07-28T05:47:21Z</dcterms:created>
  <dcterms:modified xsi:type="dcterms:W3CDTF">2026-07-28T05:47:21Z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46F4CD51F3F54A7DA75D80E469C3C3D0_13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ar1LBi643WFxzPIuMcsWoZmYwgDERMHmrPn6tDnnMWU8jGlZadwjrlJHUX+VuyUcdcmHUaBMkIopgEpVotoduFG2cbGhwJKqc6CZ6O8RYHMM0APcpYcl2MJhyW+1149yWoH5un8xCG2h+iqEkeWDAwALDcgeN71Yigj/Uj3A9XeNFki8543O0c7YR/pbov901vap4hJaI77hnoXc4f12EZ8zIf+lwnJInZFD6IrxiTnEGbZWePmxU8TPG5TvFZs0tzXk4IhbUhTldlMNN0NKhqfHthn31sqLKlTxGgC6rgEcNGKmfp45SmoQwBt67vXXTsk8z5IKS9Q8cNYIlGNnvQ==</vt:lpwstr>
  </property>
</Properties>
</file>